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7" r:id="rId3"/>
    <p:sldId id="458" r:id="rId4"/>
    <p:sldId id="460" r:id="rId5"/>
    <p:sldId id="461" r:id="rId6"/>
    <p:sldId id="462" r:id="rId7"/>
    <p:sldId id="476" r:id="rId8"/>
    <p:sldId id="464" r:id="rId9"/>
    <p:sldId id="465" r:id="rId10"/>
    <p:sldId id="448" r:id="rId11"/>
    <p:sldId id="472" r:id="rId12"/>
    <p:sldId id="473" r:id="rId13"/>
    <p:sldId id="467" r:id="rId14"/>
    <p:sldId id="477" r:id="rId15"/>
    <p:sldId id="468" r:id="rId16"/>
    <p:sldId id="469" r:id="rId17"/>
    <p:sldId id="478" r:id="rId18"/>
    <p:sldId id="470" r:id="rId19"/>
    <p:sldId id="479" r:id="rId20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4F6"/>
    <a:srgbClr val="6289F8"/>
    <a:srgbClr val="8097F8"/>
    <a:srgbClr val="2C61F6"/>
    <a:srgbClr val="F8F0D0"/>
    <a:srgbClr val="F2E4AA"/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50" d="100"/>
          <a:sy n="150" d="100"/>
        </p:scale>
        <p:origin x="-208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6" Type="http://schemas.openxmlformats.org/officeDocument/2006/relationships/slide" Target="slides/slide6.xml"/><Relationship Id="rId7" Type="http://schemas.openxmlformats.org/officeDocument/2006/relationships/slide" Target="slides/slide10.xml"/><Relationship Id="rId8" Type="http://schemas.openxmlformats.org/officeDocument/2006/relationships/slide" Target="slides/slide11.xml"/><Relationship Id="rId9" Type="http://schemas.openxmlformats.org/officeDocument/2006/relationships/slide" Target="slides/slide12.xml"/><Relationship Id="rId1" Type="http://schemas.openxmlformats.org/officeDocument/2006/relationships/slide" Target="slides/slide1.xml"/><Relationship Id="rId2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Shortest Path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4C196246-4777-7449-B7E3-5E6E18821F74}" type="datetime8">
              <a:rPr lang="en-US"/>
              <a:pPr>
                <a:defRPr/>
              </a:pPr>
              <a:t>7/27/15 14:23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F961DD82-1433-8044-9925-9E086F2CE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01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Shortest Path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46300278-9F52-C94D-BABD-6FFD6CD3CA23}" type="datetime8">
              <a:rPr lang="en-US"/>
              <a:pPr>
                <a:defRPr/>
              </a:pPr>
              <a:t>7/27/15 14:23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850CD54C-D7AE-3740-B6E2-E08F67F50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5312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Shortest Path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36D4DD1-C9B7-8C48-9A42-881A10953F93}" type="datetime8">
              <a:rPr lang="en-US" sz="1300"/>
              <a:pPr eaLnBrk="1" hangingPunct="1"/>
              <a:t>7/27/15 14:26</a:t>
            </a:fld>
            <a:endParaRPr lang="en-US" sz="1300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BEDFB9B-D212-C14D-BD9A-9A92D9731465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 Box 68"/>
          <p:cNvSpPr txBox="1">
            <a:spLocks noChangeArrowheads="1"/>
          </p:cNvSpPr>
          <p:nvPr userDrawn="1"/>
        </p:nvSpPr>
        <p:spPr bwMode="auto">
          <a:xfrm>
            <a:off x="4350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</a:t>
            </a:r>
            <a:r>
              <a:rPr lang="en-US" sz="1400" dirty="0" smtClean="0">
                <a:cs typeface="+mn-cs"/>
              </a:rPr>
              <a:t>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Shortest Paths</a:t>
            </a:r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3F980C-CFB3-1740-9B31-50BDA68C2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0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842E47E5-E76C-C148-9CC4-0BEC725F3EE7}" type="datetime8">
              <a:rPr lang="en-US"/>
              <a:pPr>
                <a:defRPr/>
              </a:pPr>
              <a:t>7/27/15 14:23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Shortest Paths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A106EC-A835-EC45-859D-B7677BCBD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1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1BE56300-3CA7-5F44-AFA8-305D44C7FD8C}" type="datetime8">
              <a:rPr lang="en-US"/>
              <a:pPr>
                <a:defRPr/>
              </a:pPr>
              <a:t>7/27/15 14:23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Shortest Paths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0C67D9-AF06-7F44-BC00-B4CF0725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2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6F7466C1-B385-464F-8890-8A6FD8E83B22}" type="datetime8">
              <a:rPr lang="en-US"/>
              <a:pPr>
                <a:defRPr/>
              </a:pPr>
              <a:t>7/27/15 14:23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Shortest Paths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E377BB-8369-D44C-852D-802DEED3C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7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3B4B8142-06D9-C346-82DD-E98EB066BBB0}" type="datetime8">
              <a:rPr lang="en-US"/>
              <a:pPr>
                <a:defRPr/>
              </a:pPr>
              <a:t>7/27/15 14:23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Shortest Paths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F7325D-B22A-D947-A508-C9E3202E6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3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C0EAF046-1813-9B48-ACA7-E1EF39D860B0}" type="datetime8">
              <a:rPr lang="en-US"/>
              <a:pPr>
                <a:defRPr/>
              </a:pPr>
              <a:t>7/27/15 14:23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Shortest Paths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1ABBE-36D2-E24E-99A2-333E77E8F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9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03800C64-1F7A-D54D-BD46-55CC0CDAE3AF}" type="datetime8">
              <a:rPr lang="en-US"/>
              <a:pPr>
                <a:defRPr/>
              </a:pPr>
              <a:t>7/27/15 14:23</a:t>
            </a:fld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Shortest Paths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CE5EC4-1DDB-174E-AA48-E0E69C9C6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7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E466ECF2-AA83-3141-B9E1-5A430C7C3B38}" type="datetime8">
              <a:rPr lang="en-US"/>
              <a:pPr>
                <a:defRPr/>
              </a:pPr>
              <a:t>7/27/15 14:23</a:t>
            </a:fld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Shortest Paths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7B6465-6879-904E-9BE1-0A59D2FB3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4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1E2E4908-1B6D-E94D-9CEE-4D348D650531}" type="datetime8">
              <a:rPr lang="en-US"/>
              <a:pPr>
                <a:defRPr/>
              </a:pPr>
              <a:t>7/27/15 14:23</a:t>
            </a:fld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Shortest Paths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2C0153-AA1B-5944-A2EE-D86259814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9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245D0190-C365-8E4C-B64C-C65DD7640E68}" type="datetime8">
              <a:rPr lang="en-US"/>
              <a:pPr>
                <a:defRPr/>
              </a:pPr>
              <a:t>7/27/15 14:23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Shortest Paths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2DF7F6-2031-F048-A8F2-52242E86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8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447DFBC4-B047-E544-940A-8ED53080DC6D}" type="datetime8">
              <a:rPr lang="en-US"/>
              <a:pPr>
                <a:defRPr/>
              </a:pPr>
              <a:t>7/27/15 14:23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Shortest Paths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C70858-96BB-7A47-BE1A-C44BC26A8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6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Shortest Paths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A65A05AC-EE42-3E42-83E5-6C518FFBA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4350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</a:t>
            </a:r>
            <a:r>
              <a:rPr lang="en-US" sz="1400" dirty="0" smtClean="0">
                <a:cs typeface="+mn-cs"/>
              </a:rPr>
              <a:t>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q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15362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485439B-58D1-F044-A8A4-DC18D9F88C25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Shortest Paths</a:t>
            </a:r>
          </a:p>
        </p:txBody>
      </p:sp>
      <p:sp>
        <p:nvSpPr>
          <p:cNvPr id="39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Presentation for use with the textbook, </a:t>
            </a:r>
            <a:r>
              <a:rPr lang="en-US" sz="1800" dirty="0" smtClean="0">
                <a:solidFill>
                  <a:schemeClr val="tx2"/>
                </a:solidFill>
              </a:rPr>
              <a:t>Algorithm Design and Applications</a:t>
            </a:r>
            <a:r>
              <a:rPr lang="en-US" sz="1800" dirty="0" smtClean="0"/>
              <a:t>, by M. T. Goodrich and R. Tamassia, Wiley, 2015</a:t>
            </a: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1" y="3198907"/>
            <a:ext cx="4267200" cy="3158595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256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422CD9B-543F-B94F-8BC9-8EE36E37FB94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Analysis of Dijkstra</a:t>
            </a:r>
            <a:r>
              <a:rPr lang="ja-JP" altLang="en-US">
                <a:latin typeface="Tahoma" charset="0"/>
              </a:rPr>
              <a:t>’</a:t>
            </a:r>
            <a:r>
              <a:rPr lang="en-US" altLang="ja-JP">
                <a:latin typeface="Tahoma" charset="0"/>
              </a:rPr>
              <a:t>s Algorithm</a:t>
            </a:r>
            <a:endParaRPr lang="en-US">
              <a:latin typeface="Tahoma" charset="0"/>
            </a:endParaRPr>
          </a:p>
        </p:txBody>
      </p:sp>
      <p:sp>
        <p:nvSpPr>
          <p:cNvPr id="256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7924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Graph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We find all the incident edges once for each vertex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Label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We set/get the distance and locator labels of vertex </a:t>
            </a:r>
            <a:r>
              <a:rPr lang="en-US" sz="1800" b="1" i="1">
                <a:latin typeface="Times New Roman" charset="0"/>
              </a:rPr>
              <a:t>z</a:t>
            </a:r>
            <a:r>
              <a:rPr lang="en-US" sz="1800">
                <a:latin typeface="Tahoma" charset="0"/>
              </a:rPr>
              <a:t> </a:t>
            </a:r>
            <a:r>
              <a:rPr lang="en-US" sz="1800" b="1" i="1">
                <a:latin typeface="Times New Roman" charset="0"/>
              </a:rPr>
              <a:t>O</a:t>
            </a:r>
            <a:r>
              <a:rPr lang="en-US" sz="1800">
                <a:latin typeface="Times New Roman" charset="0"/>
              </a:rPr>
              <a:t>(deg(</a:t>
            </a:r>
            <a:r>
              <a:rPr lang="en-US" sz="1800" b="1" i="1">
                <a:latin typeface="Times New Roman" charset="0"/>
              </a:rPr>
              <a:t>z</a:t>
            </a:r>
            <a:r>
              <a:rPr lang="en-US" sz="1800">
                <a:latin typeface="Times New Roman" charset="0"/>
              </a:rPr>
              <a:t>))</a:t>
            </a:r>
            <a:r>
              <a:rPr lang="en-US" sz="1800">
                <a:latin typeface="Tahoma" charset="0"/>
              </a:rPr>
              <a:t> times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Setting/getting a label takes </a:t>
            </a:r>
            <a:r>
              <a:rPr lang="en-US" sz="1800" b="1" i="1">
                <a:latin typeface="Times New Roman" charset="0"/>
              </a:rPr>
              <a:t>O</a:t>
            </a:r>
            <a:r>
              <a:rPr lang="en-US" sz="1800">
                <a:latin typeface="Times New Roman" charset="0"/>
              </a:rPr>
              <a:t>(1)</a:t>
            </a:r>
            <a:r>
              <a:rPr lang="en-US" sz="1800">
                <a:latin typeface="Tahoma" charset="0"/>
              </a:rPr>
              <a:t>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Priority queue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Each vertex is inserted once into and removed once from the priority queue, where each insertion or removal takes </a:t>
            </a:r>
            <a:r>
              <a:rPr lang="en-US" sz="1800" b="1" i="1">
                <a:latin typeface="Times New Roman" charset="0"/>
              </a:rPr>
              <a:t>O</a:t>
            </a:r>
            <a:r>
              <a:rPr lang="en-US" sz="1800">
                <a:latin typeface="Times New Roman" charset="0"/>
              </a:rPr>
              <a:t>(log </a:t>
            </a:r>
            <a:r>
              <a:rPr lang="en-US" sz="1800" b="1" i="1">
                <a:latin typeface="Times New Roman" charset="0"/>
              </a:rPr>
              <a:t>n</a:t>
            </a:r>
            <a:r>
              <a:rPr lang="en-US" sz="1800">
                <a:latin typeface="Times New Roman" charset="0"/>
              </a:rPr>
              <a:t>) </a:t>
            </a:r>
            <a:r>
              <a:rPr lang="en-US" sz="1800">
                <a:latin typeface="Tahoma" charset="0"/>
              </a:rPr>
              <a:t>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The key of a vertex in the priority queue is modified at most </a:t>
            </a:r>
            <a:r>
              <a:rPr lang="en-US" sz="1800">
                <a:latin typeface="Times New Roman" charset="0"/>
              </a:rPr>
              <a:t>deg(</a:t>
            </a:r>
            <a:r>
              <a:rPr lang="en-US" sz="1800" b="1" i="1">
                <a:latin typeface="Times New Roman" charset="0"/>
              </a:rPr>
              <a:t>w</a:t>
            </a:r>
            <a:r>
              <a:rPr lang="en-US" sz="1800">
                <a:latin typeface="Times New Roman" charset="0"/>
              </a:rPr>
              <a:t>) </a:t>
            </a:r>
            <a:r>
              <a:rPr lang="en-US" sz="1800">
                <a:latin typeface="Tahoma" charset="0"/>
              </a:rPr>
              <a:t>times, where each key change takes </a:t>
            </a:r>
            <a:r>
              <a:rPr lang="en-US" sz="1800" b="1" i="1">
                <a:latin typeface="Times New Roman" charset="0"/>
              </a:rPr>
              <a:t>O</a:t>
            </a:r>
            <a:r>
              <a:rPr lang="en-US" sz="1800">
                <a:latin typeface="Times New Roman" charset="0"/>
              </a:rPr>
              <a:t>(log </a:t>
            </a:r>
            <a:r>
              <a:rPr lang="en-US" sz="1800" b="1" i="1">
                <a:latin typeface="Times New Roman" charset="0"/>
              </a:rPr>
              <a:t>n</a:t>
            </a:r>
            <a:r>
              <a:rPr lang="en-US" sz="1800">
                <a:latin typeface="Times New Roman" charset="0"/>
              </a:rPr>
              <a:t>) </a:t>
            </a:r>
            <a:r>
              <a:rPr lang="en-US" sz="1800">
                <a:latin typeface="Tahoma" charset="0"/>
              </a:rPr>
              <a:t>time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Dijkstra</a:t>
            </a:r>
            <a:r>
              <a:rPr lang="ja-JP" altLang="en-US" sz="2000">
                <a:latin typeface="Tahoma" charset="0"/>
              </a:rPr>
              <a:t>’</a:t>
            </a:r>
            <a:r>
              <a:rPr lang="en-US" altLang="ja-JP" sz="2000">
                <a:latin typeface="Tahoma" charset="0"/>
              </a:rPr>
              <a:t>s algorithm runs in </a:t>
            </a:r>
            <a:r>
              <a:rPr lang="en-US" altLang="ja-JP" sz="2000" b="1" i="1">
                <a:latin typeface="Times New Roman" charset="0"/>
              </a:rPr>
              <a:t>O</a:t>
            </a:r>
            <a:r>
              <a:rPr lang="en-US" altLang="ja-JP" sz="2000">
                <a:latin typeface="Times New Roman" charset="0"/>
              </a:rPr>
              <a:t>((</a:t>
            </a:r>
            <a:r>
              <a:rPr lang="en-US" altLang="ja-JP" sz="2000" b="1" i="1">
                <a:latin typeface="Times New Roman" charset="0"/>
              </a:rPr>
              <a:t>n </a:t>
            </a:r>
            <a:r>
              <a:rPr lang="en-US" altLang="ja-JP" sz="2000">
                <a:latin typeface="Symbol" charset="0"/>
              </a:rPr>
              <a:t>+</a:t>
            </a:r>
            <a:r>
              <a:rPr lang="en-US" altLang="ja-JP" sz="2000" b="1" i="1">
                <a:latin typeface="Times New Roman" charset="0"/>
              </a:rPr>
              <a:t> m</a:t>
            </a:r>
            <a:r>
              <a:rPr lang="en-US" altLang="ja-JP" sz="2000">
                <a:latin typeface="Times New Roman" charset="0"/>
              </a:rPr>
              <a:t>) log </a:t>
            </a:r>
            <a:r>
              <a:rPr lang="en-US" altLang="ja-JP" sz="2000" b="1" i="1">
                <a:latin typeface="Times New Roman" charset="0"/>
              </a:rPr>
              <a:t>n</a:t>
            </a:r>
            <a:r>
              <a:rPr lang="en-US" altLang="ja-JP" sz="2000">
                <a:latin typeface="Times New Roman" charset="0"/>
              </a:rPr>
              <a:t>)</a:t>
            </a:r>
            <a:r>
              <a:rPr lang="en-US" altLang="ja-JP" sz="2000">
                <a:latin typeface="Tahoma" charset="0"/>
              </a:rPr>
              <a:t> time provided the graph is represented by the adjacency list/map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Recall that </a:t>
            </a:r>
            <a:r>
              <a:rPr lang="en-US" b="1">
                <a:latin typeface="Symbol" charset="0"/>
              </a:rPr>
              <a:t>S</a:t>
            </a:r>
            <a:r>
              <a:rPr lang="en-US" sz="1800" b="1" i="1" baseline="-25000">
                <a:latin typeface="Times New Roman" charset="0"/>
              </a:rPr>
              <a:t>v </a:t>
            </a:r>
            <a:r>
              <a:rPr lang="en-US" sz="1800">
                <a:latin typeface="Times New Roman" charset="0"/>
              </a:rPr>
              <a:t>deg(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 b="1" i="1">
                <a:latin typeface="Times New Roman" charset="0"/>
              </a:rPr>
              <a:t> </a:t>
            </a:r>
            <a:r>
              <a:rPr lang="en-US" sz="1800">
                <a:latin typeface="Symbol" charset="0"/>
              </a:rPr>
              <a:t>= </a:t>
            </a:r>
            <a:r>
              <a:rPr lang="en-US" sz="1800">
                <a:latin typeface="Times New Roman" charset="0"/>
              </a:rPr>
              <a:t>2</a:t>
            </a:r>
            <a:r>
              <a:rPr lang="en-US" sz="1800" b="1" i="1">
                <a:latin typeface="Times New Roman" charset="0"/>
              </a:rPr>
              <a:t>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running time can also be expressed as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m</a:t>
            </a:r>
            <a:r>
              <a:rPr lang="en-US" sz="2000">
                <a:latin typeface="Times New Roman" charset="0"/>
              </a:rPr>
              <a:t> log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>
                <a:latin typeface="Tahoma" charset="0"/>
              </a:rPr>
              <a:t> since the graph is connected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82EC743-3C77-904A-AAA4-E4BE61D7F3D9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93088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Why Dijkstra</a:t>
            </a:r>
            <a:r>
              <a:rPr lang="ja-JP" altLang="en-US">
                <a:latin typeface="Tahoma" charset="0"/>
              </a:rPr>
              <a:t>’</a:t>
            </a:r>
            <a:r>
              <a:rPr lang="en-US" altLang="ja-JP">
                <a:latin typeface="Tahoma" charset="0"/>
              </a:rPr>
              <a:t>s Algorithm Works</a:t>
            </a:r>
            <a:endParaRPr lang="en-US">
              <a:latin typeface="Tahoma" charset="0"/>
            </a:endParaRP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010400" cy="117475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Dijkstra</a:t>
            </a:r>
            <a:r>
              <a:rPr lang="ja-JP" altLang="en-US" sz="2400">
                <a:latin typeface="Tahoma" charset="0"/>
              </a:rPr>
              <a:t>’</a:t>
            </a:r>
            <a:r>
              <a:rPr lang="en-US" altLang="ja-JP" sz="2400">
                <a:latin typeface="Tahoma" charset="0"/>
              </a:rPr>
              <a:t>s algorithm is based on the greedy method. It adds vertices by increasing distance.</a:t>
            </a:r>
            <a:endParaRPr lang="en-US" sz="2400">
              <a:latin typeface="Tahoma" charset="0"/>
            </a:endParaRPr>
          </a:p>
        </p:txBody>
      </p:sp>
      <p:sp>
        <p:nvSpPr>
          <p:cNvPr id="26629" name="Freeform 70"/>
          <p:cNvSpPr>
            <a:spLocks/>
          </p:cNvSpPr>
          <p:nvPr/>
        </p:nvSpPr>
        <p:spPr bwMode="auto">
          <a:xfrm>
            <a:off x="5356225" y="2717800"/>
            <a:ext cx="3711575" cy="2387600"/>
          </a:xfrm>
          <a:custGeom>
            <a:avLst/>
            <a:gdLst>
              <a:gd name="T0" fmla="*/ 2017713 w 2338"/>
              <a:gd name="T1" fmla="*/ 0 h 1504"/>
              <a:gd name="T2" fmla="*/ 3168650 w 2338"/>
              <a:gd name="T3" fmla="*/ 292100 h 1504"/>
              <a:gd name="T4" fmla="*/ 3503613 w 2338"/>
              <a:gd name="T5" fmla="*/ 1508125 h 1504"/>
              <a:gd name="T6" fmla="*/ 1922463 w 2338"/>
              <a:gd name="T7" fmla="*/ 1514475 h 1504"/>
              <a:gd name="T8" fmla="*/ 1455738 w 2338"/>
              <a:gd name="T9" fmla="*/ 2181225 h 1504"/>
              <a:gd name="T10" fmla="*/ 665163 w 2338"/>
              <a:gd name="T11" fmla="*/ 2352675 h 1504"/>
              <a:gd name="T12" fmla="*/ 160338 w 2338"/>
              <a:gd name="T13" fmla="*/ 1971675 h 1504"/>
              <a:gd name="T14" fmla="*/ 65088 w 2338"/>
              <a:gd name="T15" fmla="*/ 990600 h 1504"/>
              <a:gd name="T16" fmla="*/ 550863 w 2338"/>
              <a:gd name="T17" fmla="*/ 219075 h 1504"/>
              <a:gd name="T18" fmla="*/ 1370013 w 2338"/>
              <a:gd name="T19" fmla="*/ 47625 h 1504"/>
              <a:gd name="T20" fmla="*/ 2017713 w 2338"/>
              <a:gd name="T21" fmla="*/ 0 h 15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38"/>
              <a:gd name="T34" fmla="*/ 0 h 1504"/>
              <a:gd name="T35" fmla="*/ 2338 w 2338"/>
              <a:gd name="T36" fmla="*/ 1504 h 150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38" h="1504">
                <a:moveTo>
                  <a:pt x="1271" y="0"/>
                </a:moveTo>
                <a:cubicBezTo>
                  <a:pt x="1459" y="15"/>
                  <a:pt x="1840" y="26"/>
                  <a:pt x="1996" y="184"/>
                </a:cubicBezTo>
                <a:cubicBezTo>
                  <a:pt x="2152" y="342"/>
                  <a:pt x="2338" y="822"/>
                  <a:pt x="2207" y="950"/>
                </a:cubicBezTo>
                <a:cubicBezTo>
                  <a:pt x="2076" y="1078"/>
                  <a:pt x="1426" y="883"/>
                  <a:pt x="1211" y="954"/>
                </a:cubicBezTo>
                <a:cubicBezTo>
                  <a:pt x="996" y="1025"/>
                  <a:pt x="1049" y="1286"/>
                  <a:pt x="917" y="1374"/>
                </a:cubicBezTo>
                <a:cubicBezTo>
                  <a:pt x="785" y="1462"/>
                  <a:pt x="555" y="1504"/>
                  <a:pt x="419" y="1482"/>
                </a:cubicBezTo>
                <a:cubicBezTo>
                  <a:pt x="283" y="1460"/>
                  <a:pt x="164" y="1385"/>
                  <a:pt x="101" y="1242"/>
                </a:cubicBezTo>
                <a:cubicBezTo>
                  <a:pt x="38" y="1099"/>
                  <a:pt x="0" y="808"/>
                  <a:pt x="41" y="624"/>
                </a:cubicBezTo>
                <a:cubicBezTo>
                  <a:pt x="82" y="440"/>
                  <a:pt x="210" y="237"/>
                  <a:pt x="347" y="138"/>
                </a:cubicBezTo>
                <a:cubicBezTo>
                  <a:pt x="484" y="39"/>
                  <a:pt x="709" y="53"/>
                  <a:pt x="863" y="30"/>
                </a:cubicBezTo>
                <a:cubicBezTo>
                  <a:pt x="1017" y="7"/>
                  <a:pt x="1186" y="6"/>
                  <a:pt x="1271" y="0"/>
                </a:cubicBezTo>
                <a:close/>
              </a:path>
            </a:pathLst>
          </a:cu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71"/>
          <p:cNvSpPr>
            <a:spLocks noChangeAspect="1" noChangeArrowheads="1"/>
          </p:cNvSpPr>
          <p:nvPr/>
        </p:nvSpPr>
        <p:spPr bwMode="auto">
          <a:xfrm>
            <a:off x="6880225" y="373380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26631" name="Oval 72"/>
          <p:cNvSpPr>
            <a:spLocks noChangeAspect="1" noChangeArrowheads="1"/>
          </p:cNvSpPr>
          <p:nvPr/>
        </p:nvSpPr>
        <p:spPr bwMode="auto">
          <a:xfrm>
            <a:off x="5507038" y="373380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26632" name="Oval 73"/>
          <p:cNvSpPr>
            <a:spLocks noChangeAspect="1" noChangeArrowheads="1"/>
          </p:cNvSpPr>
          <p:nvPr/>
        </p:nvSpPr>
        <p:spPr bwMode="auto">
          <a:xfrm>
            <a:off x="6878638" y="292735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26633" name="Oval 74"/>
          <p:cNvSpPr>
            <a:spLocks noChangeAspect="1" noChangeArrowheads="1"/>
          </p:cNvSpPr>
          <p:nvPr/>
        </p:nvSpPr>
        <p:spPr bwMode="auto">
          <a:xfrm>
            <a:off x="6116638" y="4541838"/>
            <a:ext cx="366712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E</a:t>
            </a:r>
          </a:p>
        </p:txBody>
      </p:sp>
      <p:cxnSp>
        <p:nvCxnSpPr>
          <p:cNvPr id="26634" name="AutoShape 75"/>
          <p:cNvCxnSpPr>
            <a:cxnSpLocks noChangeAspect="1" noChangeShapeType="1"/>
            <a:stCxn id="26632" idx="2"/>
            <a:endCxn id="26631" idx="0"/>
          </p:cNvCxnSpPr>
          <p:nvPr/>
        </p:nvCxnSpPr>
        <p:spPr bwMode="auto">
          <a:xfrm rot="10800000" flipV="1">
            <a:off x="5689600" y="3109913"/>
            <a:ext cx="1168400" cy="603250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5" name="AutoShape 76"/>
          <p:cNvCxnSpPr>
            <a:cxnSpLocks noChangeAspect="1" noChangeShapeType="1"/>
            <a:stCxn id="26633" idx="2"/>
            <a:endCxn id="26631" idx="4"/>
          </p:cNvCxnSpPr>
          <p:nvPr/>
        </p:nvCxnSpPr>
        <p:spPr bwMode="auto">
          <a:xfrm rot="10800000">
            <a:off x="5689600" y="4117975"/>
            <a:ext cx="406400" cy="606425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6" name="AutoShape 77"/>
          <p:cNvCxnSpPr>
            <a:cxnSpLocks noChangeAspect="1" noChangeShapeType="1"/>
            <a:stCxn id="26633" idx="6"/>
            <a:endCxn id="26630" idx="3"/>
          </p:cNvCxnSpPr>
          <p:nvPr/>
        </p:nvCxnSpPr>
        <p:spPr bwMode="auto">
          <a:xfrm flipV="1">
            <a:off x="6500813" y="4065588"/>
            <a:ext cx="431800" cy="658812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7" name="AutoShape 78"/>
          <p:cNvCxnSpPr>
            <a:cxnSpLocks noChangeAspect="1" noChangeShapeType="1"/>
            <a:stCxn id="26632" idx="4"/>
            <a:endCxn id="26630" idx="0"/>
          </p:cNvCxnSpPr>
          <p:nvPr/>
        </p:nvCxnSpPr>
        <p:spPr bwMode="auto">
          <a:xfrm>
            <a:off x="7061200" y="3311525"/>
            <a:ext cx="1588" cy="40163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AutoShape 79"/>
          <p:cNvCxnSpPr>
            <a:cxnSpLocks noChangeAspect="1" noChangeShapeType="1"/>
            <a:stCxn id="26631" idx="6"/>
            <a:endCxn id="26630" idx="2"/>
          </p:cNvCxnSpPr>
          <p:nvPr/>
        </p:nvCxnSpPr>
        <p:spPr bwMode="auto">
          <a:xfrm>
            <a:off x="5891213" y="3916363"/>
            <a:ext cx="9683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9" name="Oval 80"/>
          <p:cNvSpPr>
            <a:spLocks noChangeAspect="1" noChangeArrowheads="1"/>
          </p:cNvSpPr>
          <p:nvPr/>
        </p:nvSpPr>
        <p:spPr bwMode="auto">
          <a:xfrm>
            <a:off x="8242300" y="373380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D</a:t>
            </a:r>
          </a:p>
        </p:txBody>
      </p:sp>
      <p:cxnSp>
        <p:nvCxnSpPr>
          <p:cNvPr id="26640" name="AutoShape 81"/>
          <p:cNvCxnSpPr>
            <a:cxnSpLocks noChangeAspect="1" noChangeShapeType="1"/>
            <a:stCxn id="26643" idx="6"/>
            <a:endCxn id="26639" idx="4"/>
          </p:cNvCxnSpPr>
          <p:nvPr/>
        </p:nvCxnSpPr>
        <p:spPr bwMode="auto">
          <a:xfrm flipV="1">
            <a:off x="8005763" y="4117975"/>
            <a:ext cx="419100" cy="606425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1" name="AutoShape 82"/>
          <p:cNvCxnSpPr>
            <a:cxnSpLocks noChangeAspect="1" noChangeShapeType="1"/>
            <a:stCxn id="26639" idx="0"/>
            <a:endCxn id="26632" idx="6"/>
          </p:cNvCxnSpPr>
          <p:nvPr/>
        </p:nvCxnSpPr>
        <p:spPr bwMode="auto">
          <a:xfrm rot="5400000" flipH="1">
            <a:off x="7542213" y="2830513"/>
            <a:ext cx="603250" cy="1162050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2" name="AutoShape 83"/>
          <p:cNvCxnSpPr>
            <a:cxnSpLocks noChangeAspect="1" noChangeShapeType="1"/>
            <a:stCxn id="26630" idx="6"/>
            <a:endCxn id="26639" idx="2"/>
          </p:cNvCxnSpPr>
          <p:nvPr/>
        </p:nvCxnSpPr>
        <p:spPr bwMode="auto">
          <a:xfrm>
            <a:off x="7264400" y="3916363"/>
            <a:ext cx="957263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3" name="Oval 84"/>
          <p:cNvSpPr>
            <a:spLocks noChangeAspect="1" noChangeArrowheads="1"/>
          </p:cNvSpPr>
          <p:nvPr/>
        </p:nvSpPr>
        <p:spPr bwMode="auto">
          <a:xfrm>
            <a:off x="7631113" y="4541838"/>
            <a:ext cx="366712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26644" name="AutoShape 85"/>
          <p:cNvCxnSpPr>
            <a:cxnSpLocks noChangeAspect="1" noChangeShapeType="1"/>
            <a:stCxn id="26630" idx="5"/>
            <a:endCxn id="26643" idx="2"/>
          </p:cNvCxnSpPr>
          <p:nvPr/>
        </p:nvCxnSpPr>
        <p:spPr bwMode="auto">
          <a:xfrm rot="16200000" flipH="1">
            <a:off x="7077076" y="4181475"/>
            <a:ext cx="658812" cy="427037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5" name="Text Box 86"/>
          <p:cNvSpPr txBox="1">
            <a:spLocks noChangeArrowheads="1"/>
          </p:cNvSpPr>
          <p:nvPr/>
        </p:nvSpPr>
        <p:spPr bwMode="auto">
          <a:xfrm>
            <a:off x="7113588" y="26987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26646" name="Text Box 87"/>
          <p:cNvSpPr txBox="1">
            <a:spLocks noChangeArrowheads="1"/>
          </p:cNvSpPr>
          <p:nvPr/>
        </p:nvSpPr>
        <p:spPr bwMode="auto">
          <a:xfrm>
            <a:off x="8504238" y="3525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6647" name="Text Box 88"/>
          <p:cNvSpPr txBox="1">
            <a:spLocks noChangeArrowheads="1"/>
          </p:cNvSpPr>
          <p:nvPr/>
        </p:nvSpPr>
        <p:spPr bwMode="auto">
          <a:xfrm>
            <a:off x="7145338" y="3525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26648" name="Text Box 89"/>
          <p:cNvSpPr txBox="1">
            <a:spLocks noChangeArrowheads="1"/>
          </p:cNvSpPr>
          <p:nvPr/>
        </p:nvSpPr>
        <p:spPr bwMode="auto">
          <a:xfrm>
            <a:off x="5773738" y="3525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sp>
        <p:nvSpPr>
          <p:cNvPr id="26649" name="Text Box 90"/>
          <p:cNvSpPr txBox="1">
            <a:spLocks noChangeArrowheads="1"/>
          </p:cNvSpPr>
          <p:nvPr/>
        </p:nvSpPr>
        <p:spPr bwMode="auto">
          <a:xfrm>
            <a:off x="5988050" y="42497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26650" name="Text Box 91"/>
          <p:cNvSpPr txBox="1">
            <a:spLocks noChangeArrowheads="1"/>
          </p:cNvSpPr>
          <p:nvPr/>
        </p:nvSpPr>
        <p:spPr bwMode="auto">
          <a:xfrm>
            <a:off x="7812088" y="42497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26651" name="Text Box 92"/>
          <p:cNvSpPr txBox="1">
            <a:spLocks noChangeArrowheads="1"/>
          </p:cNvSpPr>
          <p:nvPr/>
        </p:nvSpPr>
        <p:spPr bwMode="auto">
          <a:xfrm>
            <a:off x="7951788" y="2941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4</a:t>
            </a:r>
          </a:p>
        </p:txBody>
      </p:sp>
      <p:sp>
        <p:nvSpPr>
          <p:cNvPr id="26652" name="Text Box 93"/>
          <p:cNvSpPr txBox="1">
            <a:spLocks noChangeArrowheads="1"/>
          </p:cNvSpPr>
          <p:nvPr/>
        </p:nvSpPr>
        <p:spPr bwMode="auto">
          <a:xfrm>
            <a:off x="5811838" y="30035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8</a:t>
            </a:r>
          </a:p>
        </p:txBody>
      </p:sp>
      <p:sp>
        <p:nvSpPr>
          <p:cNvPr id="26653" name="Text Box 94"/>
          <p:cNvSpPr txBox="1">
            <a:spLocks noChangeArrowheads="1"/>
          </p:cNvSpPr>
          <p:nvPr/>
        </p:nvSpPr>
        <p:spPr bwMode="auto">
          <a:xfrm>
            <a:off x="6192838" y="36131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6654" name="Text Box 95"/>
          <p:cNvSpPr txBox="1">
            <a:spLocks noChangeArrowheads="1"/>
          </p:cNvSpPr>
          <p:nvPr/>
        </p:nvSpPr>
        <p:spPr bwMode="auto">
          <a:xfrm>
            <a:off x="7640638" y="36131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sp>
        <p:nvSpPr>
          <p:cNvPr id="26655" name="Text Box 96"/>
          <p:cNvSpPr txBox="1">
            <a:spLocks noChangeArrowheads="1"/>
          </p:cNvSpPr>
          <p:nvPr/>
        </p:nvSpPr>
        <p:spPr bwMode="auto">
          <a:xfrm>
            <a:off x="5507038" y="44132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2</a:t>
            </a:r>
          </a:p>
        </p:txBody>
      </p:sp>
      <p:sp>
        <p:nvSpPr>
          <p:cNvPr id="26656" name="Text Box 97"/>
          <p:cNvSpPr txBox="1">
            <a:spLocks noChangeArrowheads="1"/>
          </p:cNvSpPr>
          <p:nvPr/>
        </p:nvSpPr>
        <p:spPr bwMode="auto">
          <a:xfrm>
            <a:off x="8250238" y="44132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5</a:t>
            </a:r>
          </a:p>
        </p:txBody>
      </p:sp>
      <p:sp>
        <p:nvSpPr>
          <p:cNvPr id="26657" name="Text Box 98"/>
          <p:cNvSpPr txBox="1">
            <a:spLocks noChangeArrowheads="1"/>
          </p:cNvSpPr>
          <p:nvPr/>
        </p:nvSpPr>
        <p:spPr bwMode="auto">
          <a:xfrm>
            <a:off x="6726238" y="33083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</a:p>
        </p:txBody>
      </p:sp>
      <p:sp>
        <p:nvSpPr>
          <p:cNvPr id="26658" name="Text Box 99"/>
          <p:cNvSpPr txBox="1">
            <a:spLocks noChangeArrowheads="1"/>
          </p:cNvSpPr>
          <p:nvPr/>
        </p:nvSpPr>
        <p:spPr bwMode="auto">
          <a:xfrm>
            <a:off x="6573838" y="41465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</a:p>
        </p:txBody>
      </p:sp>
      <p:sp>
        <p:nvSpPr>
          <p:cNvPr id="26659" name="Text Box 100"/>
          <p:cNvSpPr txBox="1">
            <a:spLocks noChangeArrowheads="1"/>
          </p:cNvSpPr>
          <p:nvPr/>
        </p:nvSpPr>
        <p:spPr bwMode="auto">
          <a:xfrm>
            <a:off x="7221538" y="41465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9</a:t>
            </a:r>
          </a:p>
        </p:txBody>
      </p:sp>
      <p:sp>
        <p:nvSpPr>
          <p:cNvPr id="26660" name="Rectangle 10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81000" y="2362200"/>
            <a:ext cx="4897438" cy="390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sz="2000" dirty="0"/>
              <a:t>Suppose it </a:t>
            </a:r>
            <a:r>
              <a:rPr lang="en-US" sz="2000" dirty="0" err="1"/>
              <a:t>didn</a:t>
            </a:r>
            <a:r>
              <a:rPr lang="ja-JP" altLang="en-US" sz="2000" dirty="0"/>
              <a:t>’</a:t>
            </a:r>
            <a:r>
              <a:rPr lang="en-US" altLang="ja-JP" sz="2000" dirty="0"/>
              <a:t>t find all shortest distances. Let </a:t>
            </a:r>
            <a:r>
              <a:rPr lang="en-US" altLang="ja-JP" sz="2000" dirty="0" smtClean="0"/>
              <a:t>w </a:t>
            </a:r>
            <a:r>
              <a:rPr lang="en-US" altLang="ja-JP" sz="2000" dirty="0"/>
              <a:t>be the first wrong vertex the algorithm processed.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sz="2000" dirty="0"/>
              <a:t>When the previous node, </a:t>
            </a:r>
            <a:r>
              <a:rPr lang="en-US" sz="2000" dirty="0" smtClean="0"/>
              <a:t>u, </a:t>
            </a:r>
            <a:r>
              <a:rPr lang="en-US" sz="2000" dirty="0"/>
              <a:t>on the true shortest path was considered, its distance was correct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sz="2000" dirty="0"/>
              <a:t>But the edge </a:t>
            </a:r>
            <a:r>
              <a:rPr lang="en-US" sz="2000" dirty="0" smtClean="0"/>
              <a:t>(</a:t>
            </a:r>
            <a:r>
              <a:rPr lang="en-US" sz="2000" dirty="0" err="1" smtClean="0"/>
              <a:t>u,w</a:t>
            </a:r>
            <a:r>
              <a:rPr lang="en-US" sz="2000" dirty="0" smtClean="0"/>
              <a:t>) </a:t>
            </a:r>
            <a:r>
              <a:rPr lang="en-US" sz="2000" dirty="0"/>
              <a:t>was </a:t>
            </a:r>
            <a:r>
              <a:rPr lang="en-US" sz="2000" dirty="0">
                <a:solidFill>
                  <a:schemeClr val="tx2"/>
                </a:solidFill>
              </a:rPr>
              <a:t>relaxed</a:t>
            </a:r>
            <a:r>
              <a:rPr lang="en-US" sz="2000" dirty="0"/>
              <a:t> at that time!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sz="2000" dirty="0"/>
              <a:t>Thus, so long as </a:t>
            </a:r>
            <a:r>
              <a:rPr lang="en-US" sz="2000" dirty="0" smtClean="0"/>
              <a:t>D[</a:t>
            </a:r>
            <a:r>
              <a:rPr lang="en-US" sz="2000" dirty="0" smtClean="0"/>
              <a:t>w]</a:t>
            </a:r>
            <a:r>
              <a:rPr lang="en-US" sz="2000" u="sng" dirty="0" smtClean="0"/>
              <a:t>&gt;</a:t>
            </a:r>
            <a:r>
              <a:rPr lang="en-US" sz="2000" dirty="0" smtClean="0"/>
              <a:t>D[u</a:t>
            </a:r>
            <a:r>
              <a:rPr lang="en-US" sz="2000" dirty="0"/>
              <a:t>]</a:t>
            </a:r>
            <a:r>
              <a:rPr lang="en-US" sz="2000" dirty="0" smtClean="0"/>
              <a:t>, </a:t>
            </a:r>
            <a:r>
              <a:rPr lang="en-US" sz="2000" dirty="0"/>
              <a:t>w</a:t>
            </a:r>
            <a:r>
              <a:rPr lang="ja-JP" altLang="en-US" sz="2000" dirty="0" smtClean="0"/>
              <a:t>’</a:t>
            </a:r>
            <a:r>
              <a:rPr lang="en-US" altLang="ja-JP" sz="2000" dirty="0" smtClean="0"/>
              <a:t>s </a:t>
            </a:r>
            <a:r>
              <a:rPr lang="en-US" altLang="ja-JP" sz="2000" dirty="0"/>
              <a:t>distance cannot be wrong.  That is, there is no wrong vertex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583887" y="5181600"/>
            <a:ext cx="3506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err="1" smtClean="0"/>
              <a:t>u,w</a:t>
            </a:r>
            <a:r>
              <a:rPr lang="en-US" sz="2000" dirty="0" smtClean="0"/>
              <a:t>) = (D,F) in this example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3C8D1F3-B474-E847-AF59-411578C7B5CD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>
                <a:latin typeface="Tahoma" charset="0"/>
                <a:cs typeface="+mj-cs"/>
              </a:rPr>
              <a:t>Why It Doesn</a:t>
            </a:r>
            <a:r>
              <a:rPr lang="ja-JP" altLang="en-US" sz="4000">
                <a:latin typeface="Tahoma" charset="0"/>
                <a:cs typeface="+mj-cs"/>
              </a:rPr>
              <a:t>’</a:t>
            </a:r>
            <a:r>
              <a:rPr lang="en-US" sz="4000">
                <a:latin typeface="Tahoma" charset="0"/>
                <a:cs typeface="+mj-cs"/>
              </a:rPr>
              <a:t>t Work for Negative-Weight Edges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3168650"/>
            <a:ext cx="4592638" cy="2470150"/>
          </a:xfrm>
        </p:spPr>
        <p:txBody>
          <a:bodyPr/>
          <a:lstStyle/>
          <a:p>
            <a:pPr lvl="1" eaLnBrk="1" hangingPunct="1"/>
            <a:r>
              <a:rPr lang="en-US" sz="2000">
                <a:latin typeface="Tahoma" charset="0"/>
              </a:rPr>
              <a:t>If a node with a negative incident edge were to be added late to the cloud, it could mess up distances for vertices already in the cloud. </a:t>
            </a:r>
          </a:p>
        </p:txBody>
      </p:sp>
      <p:sp>
        <p:nvSpPr>
          <p:cNvPr id="27653" name="Freeform 4"/>
          <p:cNvSpPr>
            <a:spLocks/>
          </p:cNvSpPr>
          <p:nvPr/>
        </p:nvSpPr>
        <p:spPr bwMode="auto">
          <a:xfrm>
            <a:off x="5203825" y="2717800"/>
            <a:ext cx="3711575" cy="2387600"/>
          </a:xfrm>
          <a:custGeom>
            <a:avLst/>
            <a:gdLst>
              <a:gd name="T0" fmla="*/ 2017713 w 2338"/>
              <a:gd name="T1" fmla="*/ 0 h 1504"/>
              <a:gd name="T2" fmla="*/ 3168650 w 2338"/>
              <a:gd name="T3" fmla="*/ 292100 h 1504"/>
              <a:gd name="T4" fmla="*/ 3503613 w 2338"/>
              <a:gd name="T5" fmla="*/ 1508125 h 1504"/>
              <a:gd name="T6" fmla="*/ 1922463 w 2338"/>
              <a:gd name="T7" fmla="*/ 1514475 h 1504"/>
              <a:gd name="T8" fmla="*/ 1455738 w 2338"/>
              <a:gd name="T9" fmla="*/ 2181225 h 1504"/>
              <a:gd name="T10" fmla="*/ 665163 w 2338"/>
              <a:gd name="T11" fmla="*/ 2352675 h 1504"/>
              <a:gd name="T12" fmla="*/ 160338 w 2338"/>
              <a:gd name="T13" fmla="*/ 1971675 h 1504"/>
              <a:gd name="T14" fmla="*/ 65088 w 2338"/>
              <a:gd name="T15" fmla="*/ 990600 h 1504"/>
              <a:gd name="T16" fmla="*/ 550863 w 2338"/>
              <a:gd name="T17" fmla="*/ 219075 h 1504"/>
              <a:gd name="T18" fmla="*/ 1370013 w 2338"/>
              <a:gd name="T19" fmla="*/ 47625 h 1504"/>
              <a:gd name="T20" fmla="*/ 2017713 w 2338"/>
              <a:gd name="T21" fmla="*/ 0 h 15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38"/>
              <a:gd name="T34" fmla="*/ 0 h 1504"/>
              <a:gd name="T35" fmla="*/ 2338 w 2338"/>
              <a:gd name="T36" fmla="*/ 1504 h 150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38" h="1504">
                <a:moveTo>
                  <a:pt x="1271" y="0"/>
                </a:moveTo>
                <a:cubicBezTo>
                  <a:pt x="1459" y="15"/>
                  <a:pt x="1840" y="26"/>
                  <a:pt x="1996" y="184"/>
                </a:cubicBezTo>
                <a:cubicBezTo>
                  <a:pt x="2152" y="342"/>
                  <a:pt x="2338" y="822"/>
                  <a:pt x="2207" y="950"/>
                </a:cubicBezTo>
                <a:cubicBezTo>
                  <a:pt x="2076" y="1078"/>
                  <a:pt x="1426" y="883"/>
                  <a:pt x="1211" y="954"/>
                </a:cubicBezTo>
                <a:cubicBezTo>
                  <a:pt x="996" y="1025"/>
                  <a:pt x="1049" y="1286"/>
                  <a:pt x="917" y="1374"/>
                </a:cubicBezTo>
                <a:cubicBezTo>
                  <a:pt x="785" y="1462"/>
                  <a:pt x="555" y="1504"/>
                  <a:pt x="419" y="1482"/>
                </a:cubicBezTo>
                <a:cubicBezTo>
                  <a:pt x="283" y="1460"/>
                  <a:pt x="164" y="1385"/>
                  <a:pt x="101" y="1242"/>
                </a:cubicBezTo>
                <a:cubicBezTo>
                  <a:pt x="38" y="1099"/>
                  <a:pt x="0" y="808"/>
                  <a:pt x="41" y="624"/>
                </a:cubicBezTo>
                <a:cubicBezTo>
                  <a:pt x="82" y="440"/>
                  <a:pt x="210" y="237"/>
                  <a:pt x="347" y="138"/>
                </a:cubicBezTo>
                <a:cubicBezTo>
                  <a:pt x="484" y="39"/>
                  <a:pt x="709" y="53"/>
                  <a:pt x="863" y="30"/>
                </a:cubicBezTo>
                <a:cubicBezTo>
                  <a:pt x="1017" y="7"/>
                  <a:pt x="1186" y="6"/>
                  <a:pt x="1271" y="0"/>
                </a:cubicBezTo>
                <a:close/>
              </a:path>
            </a:pathLst>
          </a:cu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Oval 5"/>
          <p:cNvSpPr>
            <a:spLocks noChangeAspect="1" noChangeArrowheads="1"/>
          </p:cNvSpPr>
          <p:nvPr/>
        </p:nvSpPr>
        <p:spPr bwMode="auto">
          <a:xfrm>
            <a:off x="6727825" y="373380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27655" name="Oval 6"/>
          <p:cNvSpPr>
            <a:spLocks noChangeAspect="1" noChangeArrowheads="1"/>
          </p:cNvSpPr>
          <p:nvPr/>
        </p:nvSpPr>
        <p:spPr bwMode="auto">
          <a:xfrm>
            <a:off x="5354638" y="373380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27656" name="Oval 7"/>
          <p:cNvSpPr>
            <a:spLocks noChangeAspect="1" noChangeArrowheads="1"/>
          </p:cNvSpPr>
          <p:nvPr/>
        </p:nvSpPr>
        <p:spPr bwMode="auto">
          <a:xfrm>
            <a:off x="6726238" y="292735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27657" name="Oval 8"/>
          <p:cNvSpPr>
            <a:spLocks noChangeAspect="1" noChangeArrowheads="1"/>
          </p:cNvSpPr>
          <p:nvPr/>
        </p:nvSpPr>
        <p:spPr bwMode="auto">
          <a:xfrm>
            <a:off x="5964238" y="4541838"/>
            <a:ext cx="366712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E</a:t>
            </a:r>
          </a:p>
        </p:txBody>
      </p:sp>
      <p:cxnSp>
        <p:nvCxnSpPr>
          <p:cNvPr id="27658" name="AutoShape 9"/>
          <p:cNvCxnSpPr>
            <a:cxnSpLocks noChangeAspect="1" noChangeShapeType="1"/>
            <a:stCxn id="27656" idx="2"/>
            <a:endCxn id="27655" idx="0"/>
          </p:cNvCxnSpPr>
          <p:nvPr/>
        </p:nvCxnSpPr>
        <p:spPr bwMode="auto">
          <a:xfrm rot="10800000" flipV="1">
            <a:off x="5537200" y="3109913"/>
            <a:ext cx="1168400" cy="603250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AutoShape 10"/>
          <p:cNvCxnSpPr>
            <a:cxnSpLocks noChangeAspect="1" noChangeShapeType="1"/>
            <a:stCxn id="27657" idx="2"/>
            <a:endCxn id="27655" idx="4"/>
          </p:cNvCxnSpPr>
          <p:nvPr/>
        </p:nvCxnSpPr>
        <p:spPr bwMode="auto">
          <a:xfrm rot="10800000">
            <a:off x="5537200" y="4117975"/>
            <a:ext cx="406400" cy="606425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0" name="AutoShape 11"/>
          <p:cNvCxnSpPr>
            <a:cxnSpLocks noChangeAspect="1" noChangeShapeType="1"/>
            <a:stCxn id="27657" idx="6"/>
            <a:endCxn id="27654" idx="3"/>
          </p:cNvCxnSpPr>
          <p:nvPr/>
        </p:nvCxnSpPr>
        <p:spPr bwMode="auto">
          <a:xfrm flipV="1">
            <a:off x="6348413" y="4065588"/>
            <a:ext cx="431800" cy="658812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AutoShape 12"/>
          <p:cNvCxnSpPr>
            <a:cxnSpLocks noChangeAspect="1" noChangeShapeType="1"/>
            <a:stCxn id="27656" idx="4"/>
            <a:endCxn id="27654" idx="0"/>
          </p:cNvCxnSpPr>
          <p:nvPr/>
        </p:nvCxnSpPr>
        <p:spPr bwMode="auto">
          <a:xfrm>
            <a:off x="6908800" y="3311525"/>
            <a:ext cx="1588" cy="4016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AutoShape 13"/>
          <p:cNvCxnSpPr>
            <a:cxnSpLocks noChangeAspect="1" noChangeShapeType="1"/>
            <a:stCxn id="27655" idx="6"/>
            <a:endCxn id="27654" idx="2"/>
          </p:cNvCxnSpPr>
          <p:nvPr/>
        </p:nvCxnSpPr>
        <p:spPr bwMode="auto">
          <a:xfrm>
            <a:off x="5738813" y="3916363"/>
            <a:ext cx="9683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3" name="Oval 14"/>
          <p:cNvSpPr>
            <a:spLocks noChangeAspect="1" noChangeArrowheads="1"/>
          </p:cNvSpPr>
          <p:nvPr/>
        </p:nvSpPr>
        <p:spPr bwMode="auto">
          <a:xfrm>
            <a:off x="8089900" y="373380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D</a:t>
            </a:r>
          </a:p>
        </p:txBody>
      </p:sp>
      <p:cxnSp>
        <p:nvCxnSpPr>
          <p:cNvPr id="27664" name="AutoShape 15"/>
          <p:cNvCxnSpPr>
            <a:cxnSpLocks noChangeAspect="1" noChangeShapeType="1"/>
            <a:stCxn id="27667" idx="6"/>
            <a:endCxn id="27663" idx="4"/>
          </p:cNvCxnSpPr>
          <p:nvPr/>
        </p:nvCxnSpPr>
        <p:spPr bwMode="auto">
          <a:xfrm flipV="1">
            <a:off x="7853363" y="4117975"/>
            <a:ext cx="419100" cy="606425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5" name="AutoShape 16"/>
          <p:cNvCxnSpPr>
            <a:cxnSpLocks noChangeAspect="1" noChangeShapeType="1"/>
            <a:stCxn id="27663" idx="0"/>
            <a:endCxn id="27656" idx="6"/>
          </p:cNvCxnSpPr>
          <p:nvPr/>
        </p:nvCxnSpPr>
        <p:spPr bwMode="auto">
          <a:xfrm rot="5400000" flipH="1">
            <a:off x="7389813" y="2830513"/>
            <a:ext cx="603250" cy="1162050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6" name="AutoShape 17"/>
          <p:cNvCxnSpPr>
            <a:cxnSpLocks noChangeAspect="1" noChangeShapeType="1"/>
            <a:stCxn id="27654" idx="6"/>
            <a:endCxn id="27663" idx="2"/>
          </p:cNvCxnSpPr>
          <p:nvPr/>
        </p:nvCxnSpPr>
        <p:spPr bwMode="auto">
          <a:xfrm>
            <a:off x="7112000" y="3916363"/>
            <a:ext cx="957263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7" name="Oval 18"/>
          <p:cNvSpPr>
            <a:spLocks noChangeAspect="1" noChangeArrowheads="1"/>
          </p:cNvSpPr>
          <p:nvPr/>
        </p:nvSpPr>
        <p:spPr bwMode="auto">
          <a:xfrm>
            <a:off x="7478713" y="4541838"/>
            <a:ext cx="366712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27668" name="AutoShape 19"/>
          <p:cNvCxnSpPr>
            <a:cxnSpLocks noChangeAspect="1" noChangeShapeType="1"/>
            <a:stCxn id="27654" idx="5"/>
            <a:endCxn id="27667" idx="2"/>
          </p:cNvCxnSpPr>
          <p:nvPr/>
        </p:nvCxnSpPr>
        <p:spPr bwMode="auto">
          <a:xfrm rot="16200000" flipH="1">
            <a:off x="6924676" y="4181475"/>
            <a:ext cx="658812" cy="427037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9" name="Text Box 20"/>
          <p:cNvSpPr txBox="1">
            <a:spLocks noChangeArrowheads="1"/>
          </p:cNvSpPr>
          <p:nvPr/>
        </p:nvSpPr>
        <p:spPr bwMode="auto">
          <a:xfrm>
            <a:off x="6961188" y="26987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27670" name="Text Box 21"/>
          <p:cNvSpPr txBox="1">
            <a:spLocks noChangeArrowheads="1"/>
          </p:cNvSpPr>
          <p:nvPr/>
        </p:nvSpPr>
        <p:spPr bwMode="auto">
          <a:xfrm>
            <a:off x="8351838" y="3525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4</a:t>
            </a:r>
          </a:p>
        </p:txBody>
      </p:sp>
      <p:sp>
        <p:nvSpPr>
          <p:cNvPr id="27671" name="Text Box 22"/>
          <p:cNvSpPr txBox="1">
            <a:spLocks noChangeArrowheads="1"/>
          </p:cNvSpPr>
          <p:nvPr/>
        </p:nvSpPr>
        <p:spPr bwMode="auto">
          <a:xfrm>
            <a:off x="6992938" y="3525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27672" name="Text Box 23"/>
          <p:cNvSpPr txBox="1">
            <a:spLocks noChangeArrowheads="1"/>
          </p:cNvSpPr>
          <p:nvPr/>
        </p:nvSpPr>
        <p:spPr bwMode="auto">
          <a:xfrm>
            <a:off x="5621338" y="3525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5835650" y="42497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27674" name="Text Box 25"/>
          <p:cNvSpPr txBox="1">
            <a:spLocks noChangeArrowheads="1"/>
          </p:cNvSpPr>
          <p:nvPr/>
        </p:nvSpPr>
        <p:spPr bwMode="auto">
          <a:xfrm>
            <a:off x="7659688" y="42497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7675" name="Text Box 26"/>
          <p:cNvSpPr txBox="1">
            <a:spLocks noChangeArrowheads="1"/>
          </p:cNvSpPr>
          <p:nvPr/>
        </p:nvSpPr>
        <p:spPr bwMode="auto">
          <a:xfrm>
            <a:off x="7799388" y="29416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4</a:t>
            </a:r>
          </a:p>
        </p:txBody>
      </p:sp>
      <p:sp>
        <p:nvSpPr>
          <p:cNvPr id="27676" name="Text Box 27"/>
          <p:cNvSpPr txBox="1">
            <a:spLocks noChangeArrowheads="1"/>
          </p:cNvSpPr>
          <p:nvPr/>
        </p:nvSpPr>
        <p:spPr bwMode="auto">
          <a:xfrm>
            <a:off x="5659438" y="30035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8</a:t>
            </a:r>
          </a:p>
        </p:txBody>
      </p:sp>
      <p:sp>
        <p:nvSpPr>
          <p:cNvPr id="27677" name="Text Box 28"/>
          <p:cNvSpPr txBox="1">
            <a:spLocks noChangeArrowheads="1"/>
          </p:cNvSpPr>
          <p:nvPr/>
        </p:nvSpPr>
        <p:spPr bwMode="auto">
          <a:xfrm>
            <a:off x="6040438" y="36131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7678" name="Text Box 29"/>
          <p:cNvSpPr txBox="1">
            <a:spLocks noChangeArrowheads="1"/>
          </p:cNvSpPr>
          <p:nvPr/>
        </p:nvSpPr>
        <p:spPr bwMode="auto">
          <a:xfrm>
            <a:off x="7488238" y="36131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sp>
        <p:nvSpPr>
          <p:cNvPr id="27679" name="Text Box 30"/>
          <p:cNvSpPr txBox="1">
            <a:spLocks noChangeArrowheads="1"/>
          </p:cNvSpPr>
          <p:nvPr/>
        </p:nvSpPr>
        <p:spPr bwMode="auto">
          <a:xfrm>
            <a:off x="5354638" y="44132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2</a:t>
            </a:r>
          </a:p>
        </p:txBody>
      </p:sp>
      <p:sp>
        <p:nvSpPr>
          <p:cNvPr id="27680" name="Text Box 31"/>
          <p:cNvSpPr txBox="1">
            <a:spLocks noChangeArrowheads="1"/>
          </p:cNvSpPr>
          <p:nvPr/>
        </p:nvSpPr>
        <p:spPr bwMode="auto">
          <a:xfrm>
            <a:off x="8097838" y="44132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5</a:t>
            </a:r>
          </a:p>
        </p:txBody>
      </p:sp>
      <p:sp>
        <p:nvSpPr>
          <p:cNvPr id="27681" name="Text Box 32"/>
          <p:cNvSpPr txBox="1">
            <a:spLocks noChangeArrowheads="1"/>
          </p:cNvSpPr>
          <p:nvPr/>
        </p:nvSpPr>
        <p:spPr bwMode="auto">
          <a:xfrm>
            <a:off x="6573838" y="33083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6</a:t>
            </a:r>
          </a:p>
        </p:txBody>
      </p:sp>
      <p:sp>
        <p:nvSpPr>
          <p:cNvPr id="27682" name="Text Box 33"/>
          <p:cNvSpPr txBox="1">
            <a:spLocks noChangeArrowheads="1"/>
          </p:cNvSpPr>
          <p:nvPr/>
        </p:nvSpPr>
        <p:spPr bwMode="auto">
          <a:xfrm>
            <a:off x="6421438" y="41465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27683" name="Text Box 34"/>
          <p:cNvSpPr txBox="1">
            <a:spLocks noChangeArrowheads="1"/>
          </p:cNvSpPr>
          <p:nvPr/>
        </p:nvSpPr>
        <p:spPr bwMode="auto">
          <a:xfrm>
            <a:off x="7092950" y="414655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-8</a:t>
            </a:r>
          </a:p>
        </p:txBody>
      </p:sp>
      <p:sp>
        <p:nvSpPr>
          <p:cNvPr id="27684" name="Rectangle 3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09600" y="1524000"/>
            <a:ext cx="7050088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/>
              <a:t>Dijkstra</a:t>
            </a:r>
            <a:r>
              <a:rPr lang="ja-JP" altLang="en-US"/>
              <a:t>’</a:t>
            </a:r>
            <a:r>
              <a:rPr lang="en-US" altLang="ja-JP"/>
              <a:t>s algorithm is based on the greedy method. It adds vertices by increasing distance.</a:t>
            </a:r>
            <a:endParaRPr lang="en-US"/>
          </a:p>
        </p:txBody>
      </p:sp>
      <p:sp>
        <p:nvSpPr>
          <p:cNvPr id="27685" name="Text Box 38"/>
          <p:cNvSpPr txBox="1">
            <a:spLocks noChangeArrowheads="1"/>
          </p:cNvSpPr>
          <p:nvPr/>
        </p:nvSpPr>
        <p:spPr bwMode="auto">
          <a:xfrm>
            <a:off x="5194300" y="5257800"/>
            <a:ext cx="3721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/>
              <a:t>C</a:t>
            </a:r>
            <a:r>
              <a:rPr lang="ja-JP" altLang="en-US"/>
              <a:t>’</a:t>
            </a:r>
            <a:r>
              <a:rPr lang="en-US" altLang="ja-JP"/>
              <a:t>s true distance is 1, but it is already in the cloud with d(C)=5!</a:t>
            </a:r>
            <a:endParaRPr lang="en-US"/>
          </a:p>
        </p:txBody>
      </p:sp>
      <p:sp>
        <p:nvSpPr>
          <p:cNvPr id="27686" name="Line 39"/>
          <p:cNvSpPr>
            <a:spLocks noChangeShapeType="1"/>
          </p:cNvSpPr>
          <p:nvPr/>
        </p:nvSpPr>
        <p:spPr bwMode="auto">
          <a:xfrm flipH="1" flipV="1">
            <a:off x="6872288" y="4191000"/>
            <a:ext cx="38100" cy="11604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00DB83B-503A-F141-9249-DC2A6FA1B71D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086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Bellman-Ford Algorithm </a:t>
            </a: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6482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ahoma" charset="0"/>
              </a:rPr>
              <a:t>Works even with negative-weight edges</a:t>
            </a:r>
          </a:p>
          <a:p>
            <a:pPr eaLnBrk="1" hangingPunct="1"/>
            <a:r>
              <a:rPr lang="en-US" sz="2800" dirty="0">
                <a:latin typeface="Tahoma" charset="0"/>
              </a:rPr>
              <a:t>Must assume directed edges (for otherwise we would have negative-weight cycles)</a:t>
            </a:r>
          </a:p>
          <a:p>
            <a:pPr eaLnBrk="1" hangingPunct="1"/>
            <a:r>
              <a:rPr lang="en-US" sz="2800" dirty="0">
                <a:latin typeface="Tahoma" charset="0"/>
              </a:rPr>
              <a:t>Iteration </a:t>
            </a:r>
            <a:r>
              <a:rPr lang="en-US" sz="2800" dirty="0" err="1">
                <a:latin typeface="Tahoma" charset="0"/>
              </a:rPr>
              <a:t>i</a:t>
            </a:r>
            <a:r>
              <a:rPr lang="en-US" sz="2800" dirty="0">
                <a:latin typeface="Tahoma" charset="0"/>
              </a:rPr>
              <a:t> finds all shortest paths that use </a:t>
            </a:r>
            <a:r>
              <a:rPr lang="en-US" sz="2800" dirty="0" err="1">
                <a:latin typeface="Tahoma" charset="0"/>
              </a:rPr>
              <a:t>i</a:t>
            </a:r>
            <a:r>
              <a:rPr lang="en-US" sz="2800" dirty="0">
                <a:latin typeface="Tahoma" charset="0"/>
              </a:rPr>
              <a:t> edges.</a:t>
            </a:r>
          </a:p>
          <a:p>
            <a:pPr eaLnBrk="1" hangingPunct="1"/>
            <a:r>
              <a:rPr lang="en-US" sz="2800" dirty="0">
                <a:latin typeface="Tahoma" charset="0"/>
              </a:rPr>
              <a:t>Running time: O(nm).</a:t>
            </a:r>
          </a:p>
          <a:p>
            <a:pPr eaLnBrk="1" hangingPunct="1"/>
            <a:r>
              <a:rPr lang="en-US" sz="2800" dirty="0">
                <a:latin typeface="Tahoma" charset="0"/>
              </a:rPr>
              <a:t>Can be extended to detect a negative-weight cycle if it exists </a:t>
            </a:r>
          </a:p>
          <a:p>
            <a:pPr lvl="1" eaLnBrk="1" hangingPunct="1"/>
            <a:r>
              <a:rPr lang="en-US" sz="2400" dirty="0">
                <a:latin typeface="Tahoma" charset="0"/>
              </a:rPr>
              <a:t>How?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00DB83B-503A-F141-9249-DC2A6FA1B71D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Bellman-Ford </a:t>
            </a:r>
            <a:r>
              <a:rPr lang="en-US" dirty="0" smtClean="0">
                <a:ea typeface="+mj-ea"/>
                <a:cs typeface="+mj-cs"/>
              </a:rPr>
              <a:t>Algorithm: Details </a:t>
            </a:r>
            <a:endParaRPr lang="en-US" dirty="0" smtClean="0"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74506"/>
            <a:ext cx="7853492" cy="4650094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884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B112D48-EDB3-E848-8F58-E08F36769D44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29699" name="Oval 133"/>
          <p:cNvSpPr>
            <a:spLocks noChangeAspect="1" noChangeArrowheads="1"/>
          </p:cNvSpPr>
          <p:nvPr/>
        </p:nvSpPr>
        <p:spPr bwMode="auto">
          <a:xfrm>
            <a:off x="5272088" y="27114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sp>
        <p:nvSpPr>
          <p:cNvPr id="29700" name="Text Box 156"/>
          <p:cNvSpPr txBox="1">
            <a:spLocks noChangeArrowheads="1"/>
          </p:cNvSpPr>
          <p:nvPr/>
        </p:nvSpPr>
        <p:spPr bwMode="auto">
          <a:xfrm>
            <a:off x="6438900" y="22860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-2</a:t>
            </a: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Bellman-Ford Example</a:t>
            </a:r>
          </a:p>
        </p:txBody>
      </p:sp>
      <p:sp>
        <p:nvSpPr>
          <p:cNvPr id="29702" name="Oval 5"/>
          <p:cNvSpPr>
            <a:spLocks noChangeAspect="1" noChangeArrowheads="1"/>
          </p:cNvSpPr>
          <p:nvPr/>
        </p:nvSpPr>
        <p:spPr bwMode="auto">
          <a:xfrm>
            <a:off x="2287588" y="27114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sp>
        <p:nvSpPr>
          <p:cNvPr id="29703" name="Oval 6"/>
          <p:cNvSpPr>
            <a:spLocks noChangeAspect="1" noChangeArrowheads="1"/>
          </p:cNvSpPr>
          <p:nvPr/>
        </p:nvSpPr>
        <p:spPr bwMode="auto">
          <a:xfrm>
            <a:off x="914400" y="271145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sp>
        <p:nvSpPr>
          <p:cNvPr id="29704" name="Oval 7"/>
          <p:cNvSpPr>
            <a:spLocks noChangeAspect="1" noChangeArrowheads="1"/>
          </p:cNvSpPr>
          <p:nvPr/>
        </p:nvSpPr>
        <p:spPr bwMode="auto">
          <a:xfrm>
            <a:off x="2286000" y="190500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9705" name="Oval 8"/>
          <p:cNvSpPr>
            <a:spLocks noChangeAspect="1" noChangeArrowheads="1"/>
          </p:cNvSpPr>
          <p:nvPr/>
        </p:nvSpPr>
        <p:spPr bwMode="auto">
          <a:xfrm>
            <a:off x="1524000" y="35194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cxnSp>
        <p:nvCxnSpPr>
          <p:cNvPr id="29706" name="AutoShape 9"/>
          <p:cNvCxnSpPr>
            <a:cxnSpLocks noChangeAspect="1" noChangeShapeType="1"/>
            <a:stCxn id="29704" idx="2"/>
            <a:endCxn id="29703" idx="0"/>
          </p:cNvCxnSpPr>
          <p:nvPr/>
        </p:nvCxnSpPr>
        <p:spPr bwMode="auto">
          <a:xfrm rot="10800000" flipV="1">
            <a:off x="1096963" y="2087563"/>
            <a:ext cx="1177925" cy="6127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7" name="AutoShape 10"/>
          <p:cNvCxnSpPr>
            <a:cxnSpLocks noChangeAspect="1" noChangeShapeType="1"/>
            <a:stCxn id="29705" idx="2"/>
            <a:endCxn id="29703" idx="4"/>
          </p:cNvCxnSpPr>
          <p:nvPr/>
        </p:nvCxnSpPr>
        <p:spPr bwMode="auto">
          <a:xfrm rot="10800000">
            <a:off x="1096963" y="3086100"/>
            <a:ext cx="415925" cy="6159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8" name="AutoShape 11"/>
          <p:cNvCxnSpPr>
            <a:cxnSpLocks noChangeAspect="1" noChangeShapeType="1"/>
            <a:stCxn id="29705" idx="6"/>
            <a:endCxn id="29702" idx="3"/>
          </p:cNvCxnSpPr>
          <p:nvPr/>
        </p:nvCxnSpPr>
        <p:spPr bwMode="auto">
          <a:xfrm flipV="1">
            <a:off x="1898650" y="3033713"/>
            <a:ext cx="441325" cy="6683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9" name="AutoShape 12"/>
          <p:cNvCxnSpPr>
            <a:cxnSpLocks noChangeAspect="1" noChangeShapeType="1"/>
            <a:stCxn id="29704" idx="4"/>
            <a:endCxn id="29702" idx="0"/>
          </p:cNvCxnSpPr>
          <p:nvPr/>
        </p:nvCxnSpPr>
        <p:spPr bwMode="auto">
          <a:xfrm>
            <a:off x="2468563" y="2279650"/>
            <a:ext cx="1587" cy="4206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0" name="AutoShape 13"/>
          <p:cNvCxnSpPr>
            <a:cxnSpLocks noChangeAspect="1" noChangeShapeType="1"/>
            <a:stCxn id="29703" idx="6"/>
            <a:endCxn id="29702" idx="2"/>
          </p:cNvCxnSpPr>
          <p:nvPr/>
        </p:nvCxnSpPr>
        <p:spPr bwMode="auto">
          <a:xfrm>
            <a:off x="1289050" y="2894013"/>
            <a:ext cx="9874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1" name="Oval 14"/>
          <p:cNvSpPr>
            <a:spLocks noChangeAspect="1" noChangeArrowheads="1"/>
          </p:cNvSpPr>
          <p:nvPr/>
        </p:nvSpPr>
        <p:spPr bwMode="auto">
          <a:xfrm>
            <a:off x="3649663" y="27114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cxnSp>
        <p:nvCxnSpPr>
          <p:cNvPr id="29712" name="AutoShape 15"/>
          <p:cNvCxnSpPr>
            <a:cxnSpLocks noChangeAspect="1" noChangeShapeType="1"/>
            <a:stCxn id="29715" idx="6"/>
            <a:endCxn id="29711" idx="4"/>
          </p:cNvCxnSpPr>
          <p:nvPr/>
        </p:nvCxnSpPr>
        <p:spPr bwMode="auto">
          <a:xfrm flipV="1">
            <a:off x="3413125" y="3086100"/>
            <a:ext cx="419100" cy="6159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3" name="AutoShape 16"/>
          <p:cNvCxnSpPr>
            <a:cxnSpLocks noChangeAspect="1" noChangeShapeType="1"/>
            <a:stCxn id="29711" idx="0"/>
            <a:endCxn id="29704" idx="6"/>
          </p:cNvCxnSpPr>
          <p:nvPr/>
        </p:nvCxnSpPr>
        <p:spPr bwMode="auto">
          <a:xfrm rot="5400000" flipH="1">
            <a:off x="2940050" y="1808163"/>
            <a:ext cx="612775" cy="11715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4" name="AutoShape 17"/>
          <p:cNvCxnSpPr>
            <a:cxnSpLocks noChangeAspect="1" noChangeShapeType="1"/>
            <a:stCxn id="29702" idx="6"/>
            <a:endCxn id="29711" idx="2"/>
          </p:cNvCxnSpPr>
          <p:nvPr/>
        </p:nvCxnSpPr>
        <p:spPr bwMode="auto">
          <a:xfrm>
            <a:off x="2662238" y="2894013"/>
            <a:ext cx="9763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5" name="Oval 18"/>
          <p:cNvSpPr>
            <a:spLocks noChangeAspect="1" noChangeArrowheads="1"/>
          </p:cNvSpPr>
          <p:nvPr/>
        </p:nvSpPr>
        <p:spPr bwMode="auto">
          <a:xfrm>
            <a:off x="3038475" y="35194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cxnSp>
        <p:nvCxnSpPr>
          <p:cNvPr id="29716" name="AutoShape 19"/>
          <p:cNvCxnSpPr>
            <a:cxnSpLocks noChangeAspect="1" noChangeShapeType="1"/>
            <a:stCxn id="29702" idx="5"/>
            <a:endCxn id="29715" idx="2"/>
          </p:cNvCxnSpPr>
          <p:nvPr/>
        </p:nvCxnSpPr>
        <p:spPr bwMode="auto">
          <a:xfrm rot="16200000" flipH="1">
            <a:off x="2479675" y="3154363"/>
            <a:ext cx="668337" cy="427038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7" name="Text Box 26"/>
          <p:cNvSpPr txBox="1">
            <a:spLocks noChangeArrowheads="1"/>
          </p:cNvSpPr>
          <p:nvPr/>
        </p:nvSpPr>
        <p:spPr bwMode="auto">
          <a:xfrm>
            <a:off x="3359150" y="19192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4</a:t>
            </a:r>
          </a:p>
        </p:txBody>
      </p:sp>
      <p:sp>
        <p:nvSpPr>
          <p:cNvPr id="29718" name="Text Box 27"/>
          <p:cNvSpPr txBox="1">
            <a:spLocks noChangeArrowheads="1"/>
          </p:cNvSpPr>
          <p:nvPr/>
        </p:nvSpPr>
        <p:spPr bwMode="auto">
          <a:xfrm>
            <a:off x="1219200" y="1981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8</a:t>
            </a:r>
          </a:p>
        </p:txBody>
      </p:sp>
      <p:sp>
        <p:nvSpPr>
          <p:cNvPr id="29719" name="Text Box 28"/>
          <p:cNvSpPr txBox="1">
            <a:spLocks noChangeArrowheads="1"/>
          </p:cNvSpPr>
          <p:nvPr/>
        </p:nvSpPr>
        <p:spPr bwMode="auto">
          <a:xfrm>
            <a:off x="1600200" y="2590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9720" name="Text Box 29"/>
          <p:cNvSpPr txBox="1">
            <a:spLocks noChangeArrowheads="1"/>
          </p:cNvSpPr>
          <p:nvPr/>
        </p:nvSpPr>
        <p:spPr bwMode="auto">
          <a:xfrm>
            <a:off x="3048000" y="2590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9721" name="Text Box 30"/>
          <p:cNvSpPr txBox="1">
            <a:spLocks noChangeArrowheads="1"/>
          </p:cNvSpPr>
          <p:nvPr/>
        </p:nvSpPr>
        <p:spPr bwMode="auto">
          <a:xfrm>
            <a:off x="876300" y="33909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-2</a:t>
            </a:r>
          </a:p>
        </p:txBody>
      </p:sp>
      <p:sp>
        <p:nvSpPr>
          <p:cNvPr id="29722" name="Text Box 31"/>
          <p:cNvSpPr txBox="1">
            <a:spLocks noChangeArrowheads="1"/>
          </p:cNvSpPr>
          <p:nvPr/>
        </p:nvSpPr>
        <p:spPr bwMode="auto">
          <a:xfrm>
            <a:off x="3657600" y="3390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9723" name="Text Box 32"/>
          <p:cNvSpPr txBox="1">
            <a:spLocks noChangeArrowheads="1"/>
          </p:cNvSpPr>
          <p:nvPr/>
        </p:nvSpPr>
        <p:spPr bwMode="auto">
          <a:xfrm>
            <a:off x="2095500" y="22860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-2</a:t>
            </a:r>
          </a:p>
        </p:txBody>
      </p:sp>
      <p:sp>
        <p:nvSpPr>
          <p:cNvPr id="29724" name="Text Box 33"/>
          <p:cNvSpPr txBox="1">
            <a:spLocks noChangeArrowheads="1"/>
          </p:cNvSpPr>
          <p:nvPr/>
        </p:nvSpPr>
        <p:spPr bwMode="auto">
          <a:xfrm>
            <a:off x="1981200" y="3124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9725" name="Text Box 34"/>
          <p:cNvSpPr txBox="1">
            <a:spLocks noChangeArrowheads="1"/>
          </p:cNvSpPr>
          <p:nvPr/>
        </p:nvSpPr>
        <p:spPr bwMode="auto">
          <a:xfrm>
            <a:off x="2628900" y="3124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9</a:t>
            </a:r>
          </a:p>
        </p:txBody>
      </p:sp>
      <p:sp>
        <p:nvSpPr>
          <p:cNvPr id="29726" name="AutoShape 100"/>
          <p:cNvSpPr>
            <a:spLocks noChangeArrowheads="1"/>
          </p:cNvSpPr>
          <p:nvPr/>
        </p:nvSpPr>
        <p:spPr bwMode="auto">
          <a:xfrm>
            <a:off x="4343400" y="2870200"/>
            <a:ext cx="609600" cy="520700"/>
          </a:xfrm>
          <a:prstGeom prst="rightArrow">
            <a:avLst>
              <a:gd name="adj1" fmla="val 50000"/>
              <a:gd name="adj2" fmla="val 29268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7" name="AutoShape 101"/>
          <p:cNvSpPr>
            <a:spLocks noChangeArrowheads="1"/>
          </p:cNvSpPr>
          <p:nvPr/>
        </p:nvSpPr>
        <p:spPr bwMode="auto">
          <a:xfrm rot="-2224421">
            <a:off x="3962400" y="4038600"/>
            <a:ext cx="1108075" cy="442913"/>
          </a:xfrm>
          <a:prstGeom prst="leftArrow">
            <a:avLst>
              <a:gd name="adj1" fmla="val 50000"/>
              <a:gd name="adj2" fmla="val 62545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AutoShape 102"/>
          <p:cNvSpPr>
            <a:spLocks noChangeArrowheads="1"/>
          </p:cNvSpPr>
          <p:nvPr/>
        </p:nvSpPr>
        <p:spPr bwMode="auto">
          <a:xfrm>
            <a:off x="4343400" y="5194300"/>
            <a:ext cx="609600" cy="520700"/>
          </a:xfrm>
          <a:prstGeom prst="rightArrow">
            <a:avLst>
              <a:gd name="adj1" fmla="val 50000"/>
              <a:gd name="adj2" fmla="val 29268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Oval 132"/>
          <p:cNvSpPr>
            <a:spLocks noChangeAspect="1" noChangeArrowheads="1"/>
          </p:cNvSpPr>
          <p:nvPr/>
        </p:nvSpPr>
        <p:spPr bwMode="auto">
          <a:xfrm>
            <a:off x="6630988" y="27114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sp>
        <p:nvSpPr>
          <p:cNvPr id="29730" name="Oval 134"/>
          <p:cNvSpPr>
            <a:spLocks noChangeAspect="1" noChangeArrowheads="1"/>
          </p:cNvSpPr>
          <p:nvPr/>
        </p:nvSpPr>
        <p:spPr bwMode="auto">
          <a:xfrm>
            <a:off x="6629400" y="190500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9731" name="Oval 135"/>
          <p:cNvSpPr>
            <a:spLocks noChangeAspect="1" noChangeArrowheads="1"/>
          </p:cNvSpPr>
          <p:nvPr/>
        </p:nvSpPr>
        <p:spPr bwMode="auto">
          <a:xfrm>
            <a:off x="5867400" y="35194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cxnSp>
        <p:nvCxnSpPr>
          <p:cNvPr id="29732" name="AutoShape 136"/>
          <p:cNvCxnSpPr>
            <a:cxnSpLocks noChangeAspect="1" noChangeShapeType="1"/>
            <a:stCxn id="29730" idx="2"/>
            <a:endCxn id="29699" idx="0"/>
          </p:cNvCxnSpPr>
          <p:nvPr/>
        </p:nvCxnSpPr>
        <p:spPr bwMode="auto">
          <a:xfrm rot="10800000" flipV="1">
            <a:off x="5454650" y="2087563"/>
            <a:ext cx="1163638" cy="612775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33" name="AutoShape 137"/>
          <p:cNvCxnSpPr>
            <a:cxnSpLocks noChangeAspect="1" noChangeShapeType="1"/>
            <a:stCxn id="29731" idx="2"/>
            <a:endCxn id="29699" idx="4"/>
          </p:cNvCxnSpPr>
          <p:nvPr/>
        </p:nvCxnSpPr>
        <p:spPr bwMode="auto">
          <a:xfrm rot="10800000">
            <a:off x="5454650" y="3086100"/>
            <a:ext cx="401638" cy="6159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34" name="AutoShape 138"/>
          <p:cNvCxnSpPr>
            <a:cxnSpLocks noChangeAspect="1" noChangeShapeType="1"/>
            <a:stCxn id="29731" idx="6"/>
            <a:endCxn id="29729" idx="3"/>
          </p:cNvCxnSpPr>
          <p:nvPr/>
        </p:nvCxnSpPr>
        <p:spPr bwMode="auto">
          <a:xfrm flipV="1">
            <a:off x="6242050" y="3033713"/>
            <a:ext cx="441325" cy="6683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35" name="AutoShape 139"/>
          <p:cNvCxnSpPr>
            <a:cxnSpLocks noChangeAspect="1" noChangeShapeType="1"/>
            <a:stCxn id="29730" idx="4"/>
            <a:endCxn id="29729" idx="0"/>
          </p:cNvCxnSpPr>
          <p:nvPr/>
        </p:nvCxnSpPr>
        <p:spPr bwMode="auto">
          <a:xfrm>
            <a:off x="6811963" y="2279650"/>
            <a:ext cx="1587" cy="4206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36" name="AutoShape 140"/>
          <p:cNvCxnSpPr>
            <a:cxnSpLocks noChangeAspect="1" noChangeShapeType="1"/>
            <a:stCxn id="29699" idx="6"/>
            <a:endCxn id="29729" idx="2"/>
          </p:cNvCxnSpPr>
          <p:nvPr/>
        </p:nvCxnSpPr>
        <p:spPr bwMode="auto">
          <a:xfrm>
            <a:off x="5646738" y="2894013"/>
            <a:ext cx="97313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37" name="Oval 141"/>
          <p:cNvSpPr>
            <a:spLocks noChangeAspect="1" noChangeArrowheads="1"/>
          </p:cNvSpPr>
          <p:nvPr/>
        </p:nvSpPr>
        <p:spPr bwMode="auto">
          <a:xfrm>
            <a:off x="7993063" y="27114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cxnSp>
        <p:nvCxnSpPr>
          <p:cNvPr id="29738" name="AutoShape 142"/>
          <p:cNvCxnSpPr>
            <a:cxnSpLocks noChangeAspect="1" noChangeShapeType="1"/>
            <a:stCxn id="29741" idx="6"/>
            <a:endCxn id="29737" idx="4"/>
          </p:cNvCxnSpPr>
          <p:nvPr/>
        </p:nvCxnSpPr>
        <p:spPr bwMode="auto">
          <a:xfrm flipV="1">
            <a:off x="7756525" y="3086100"/>
            <a:ext cx="419100" cy="6159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39" name="AutoShape 143"/>
          <p:cNvCxnSpPr>
            <a:cxnSpLocks noChangeAspect="1" noChangeShapeType="1"/>
            <a:stCxn id="29737" idx="0"/>
            <a:endCxn id="29730" idx="6"/>
          </p:cNvCxnSpPr>
          <p:nvPr/>
        </p:nvCxnSpPr>
        <p:spPr bwMode="auto">
          <a:xfrm rot="5400000" flipH="1">
            <a:off x="7283450" y="1808163"/>
            <a:ext cx="612775" cy="1171575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40" name="AutoShape 144"/>
          <p:cNvCxnSpPr>
            <a:cxnSpLocks noChangeAspect="1" noChangeShapeType="1"/>
            <a:stCxn id="29729" idx="6"/>
            <a:endCxn id="29737" idx="2"/>
          </p:cNvCxnSpPr>
          <p:nvPr/>
        </p:nvCxnSpPr>
        <p:spPr bwMode="auto">
          <a:xfrm>
            <a:off x="7005638" y="2894013"/>
            <a:ext cx="9763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41" name="Oval 145"/>
          <p:cNvSpPr>
            <a:spLocks noChangeAspect="1" noChangeArrowheads="1"/>
          </p:cNvSpPr>
          <p:nvPr/>
        </p:nvSpPr>
        <p:spPr bwMode="auto">
          <a:xfrm>
            <a:off x="7381875" y="35194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cxnSp>
        <p:nvCxnSpPr>
          <p:cNvPr id="29742" name="AutoShape 146"/>
          <p:cNvCxnSpPr>
            <a:cxnSpLocks noChangeAspect="1" noChangeShapeType="1"/>
            <a:stCxn id="29729" idx="5"/>
            <a:endCxn id="29741" idx="2"/>
          </p:cNvCxnSpPr>
          <p:nvPr/>
        </p:nvCxnSpPr>
        <p:spPr bwMode="auto">
          <a:xfrm rot="16200000" flipH="1">
            <a:off x="6823075" y="3154363"/>
            <a:ext cx="668337" cy="427038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43" name="Text Box 150"/>
          <p:cNvSpPr txBox="1">
            <a:spLocks noChangeArrowheads="1"/>
          </p:cNvSpPr>
          <p:nvPr/>
        </p:nvSpPr>
        <p:spPr bwMode="auto">
          <a:xfrm>
            <a:off x="7702550" y="19192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4</a:t>
            </a:r>
          </a:p>
        </p:txBody>
      </p:sp>
      <p:sp>
        <p:nvSpPr>
          <p:cNvPr id="29744" name="Text Box 151"/>
          <p:cNvSpPr txBox="1">
            <a:spLocks noChangeArrowheads="1"/>
          </p:cNvSpPr>
          <p:nvPr/>
        </p:nvSpPr>
        <p:spPr bwMode="auto">
          <a:xfrm>
            <a:off x="5562600" y="1981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8</a:t>
            </a:r>
          </a:p>
        </p:txBody>
      </p:sp>
      <p:sp>
        <p:nvSpPr>
          <p:cNvPr id="29745" name="Text Box 152"/>
          <p:cNvSpPr txBox="1">
            <a:spLocks noChangeArrowheads="1"/>
          </p:cNvSpPr>
          <p:nvPr/>
        </p:nvSpPr>
        <p:spPr bwMode="auto">
          <a:xfrm>
            <a:off x="5943600" y="2590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9746" name="Text Box 153"/>
          <p:cNvSpPr txBox="1">
            <a:spLocks noChangeArrowheads="1"/>
          </p:cNvSpPr>
          <p:nvPr/>
        </p:nvSpPr>
        <p:spPr bwMode="auto">
          <a:xfrm>
            <a:off x="7391400" y="2590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9747" name="Text Box 154"/>
          <p:cNvSpPr txBox="1">
            <a:spLocks noChangeArrowheads="1"/>
          </p:cNvSpPr>
          <p:nvPr/>
        </p:nvSpPr>
        <p:spPr bwMode="auto">
          <a:xfrm>
            <a:off x="5219700" y="33909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-2</a:t>
            </a:r>
          </a:p>
        </p:txBody>
      </p:sp>
      <p:sp>
        <p:nvSpPr>
          <p:cNvPr id="29748" name="Text Box 155"/>
          <p:cNvSpPr txBox="1">
            <a:spLocks noChangeArrowheads="1"/>
          </p:cNvSpPr>
          <p:nvPr/>
        </p:nvSpPr>
        <p:spPr bwMode="auto">
          <a:xfrm>
            <a:off x="8001000" y="3390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9749" name="Text Box 157"/>
          <p:cNvSpPr txBox="1">
            <a:spLocks noChangeArrowheads="1"/>
          </p:cNvSpPr>
          <p:nvPr/>
        </p:nvSpPr>
        <p:spPr bwMode="auto">
          <a:xfrm>
            <a:off x="6324600" y="3124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9750" name="Text Box 158"/>
          <p:cNvSpPr txBox="1">
            <a:spLocks noChangeArrowheads="1"/>
          </p:cNvSpPr>
          <p:nvPr/>
        </p:nvSpPr>
        <p:spPr bwMode="auto">
          <a:xfrm>
            <a:off x="6972300" y="3124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9</a:t>
            </a:r>
          </a:p>
        </p:txBody>
      </p:sp>
      <p:sp>
        <p:nvSpPr>
          <p:cNvPr id="29751" name="Text Box 203"/>
          <p:cNvSpPr txBox="1">
            <a:spLocks noChangeArrowheads="1"/>
          </p:cNvSpPr>
          <p:nvPr/>
        </p:nvSpPr>
        <p:spPr bwMode="auto">
          <a:xfrm>
            <a:off x="2701444" y="1371600"/>
            <a:ext cx="5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Nodes are labeled with their </a:t>
            </a:r>
            <a:r>
              <a:rPr lang="en-US" dirty="0" smtClean="0"/>
              <a:t>D[v</a:t>
            </a:r>
            <a:r>
              <a:rPr lang="en-US" dirty="0"/>
              <a:t>]</a:t>
            </a:r>
            <a:r>
              <a:rPr lang="en-US" dirty="0" smtClean="0"/>
              <a:t> </a:t>
            </a:r>
            <a:r>
              <a:rPr lang="en-US" dirty="0"/>
              <a:t>values</a:t>
            </a:r>
          </a:p>
        </p:txBody>
      </p:sp>
      <p:sp>
        <p:nvSpPr>
          <p:cNvPr id="29752" name="Text Box 210"/>
          <p:cNvSpPr txBox="1">
            <a:spLocks noChangeArrowheads="1"/>
          </p:cNvSpPr>
          <p:nvPr/>
        </p:nvSpPr>
        <p:spPr bwMode="auto">
          <a:xfrm>
            <a:off x="2057400" y="4724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-2</a:t>
            </a:r>
          </a:p>
        </p:txBody>
      </p:sp>
      <p:sp>
        <p:nvSpPr>
          <p:cNvPr id="29753" name="Oval 211"/>
          <p:cNvSpPr>
            <a:spLocks noChangeAspect="1" noChangeArrowheads="1"/>
          </p:cNvSpPr>
          <p:nvPr/>
        </p:nvSpPr>
        <p:spPr bwMode="auto">
          <a:xfrm>
            <a:off x="2249488" y="51498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-2</a:t>
            </a:r>
          </a:p>
        </p:txBody>
      </p:sp>
      <p:sp>
        <p:nvSpPr>
          <p:cNvPr id="29754" name="Oval 212"/>
          <p:cNvSpPr>
            <a:spLocks noChangeAspect="1" noChangeArrowheads="1"/>
          </p:cNvSpPr>
          <p:nvPr/>
        </p:nvSpPr>
        <p:spPr bwMode="auto">
          <a:xfrm>
            <a:off x="876300" y="514985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29755" name="Oval 213"/>
          <p:cNvSpPr>
            <a:spLocks noChangeAspect="1" noChangeArrowheads="1"/>
          </p:cNvSpPr>
          <p:nvPr/>
        </p:nvSpPr>
        <p:spPr bwMode="auto">
          <a:xfrm>
            <a:off x="2247900" y="434340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0</a:t>
            </a:r>
          </a:p>
        </p:txBody>
      </p:sp>
      <p:cxnSp>
        <p:nvCxnSpPr>
          <p:cNvPr id="29756" name="AutoShape 215"/>
          <p:cNvCxnSpPr>
            <a:cxnSpLocks noChangeAspect="1" noChangeShapeType="1"/>
            <a:stCxn id="29755" idx="2"/>
            <a:endCxn id="29754" idx="0"/>
          </p:cNvCxnSpPr>
          <p:nvPr/>
        </p:nvCxnSpPr>
        <p:spPr bwMode="auto">
          <a:xfrm rot="10800000" flipV="1">
            <a:off x="1058863" y="4525963"/>
            <a:ext cx="1177925" cy="6127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57" name="AutoShape 216"/>
          <p:cNvCxnSpPr>
            <a:cxnSpLocks noChangeAspect="1" noChangeShapeType="1"/>
            <a:stCxn id="29775" idx="2"/>
            <a:endCxn id="29754" idx="4"/>
          </p:cNvCxnSpPr>
          <p:nvPr/>
        </p:nvCxnSpPr>
        <p:spPr bwMode="auto">
          <a:xfrm rot="10800000">
            <a:off x="1058863" y="5524500"/>
            <a:ext cx="415925" cy="615950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58" name="AutoShape 217"/>
          <p:cNvCxnSpPr>
            <a:cxnSpLocks noChangeAspect="1" noChangeShapeType="1"/>
            <a:stCxn id="29775" idx="6"/>
            <a:endCxn id="29753" idx="3"/>
          </p:cNvCxnSpPr>
          <p:nvPr/>
        </p:nvCxnSpPr>
        <p:spPr bwMode="auto">
          <a:xfrm flipV="1">
            <a:off x="1860550" y="5472113"/>
            <a:ext cx="441325" cy="668337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59" name="AutoShape 218"/>
          <p:cNvCxnSpPr>
            <a:cxnSpLocks noChangeAspect="1" noChangeShapeType="1"/>
            <a:stCxn id="29755" idx="4"/>
            <a:endCxn id="29753" idx="0"/>
          </p:cNvCxnSpPr>
          <p:nvPr/>
        </p:nvCxnSpPr>
        <p:spPr bwMode="auto">
          <a:xfrm>
            <a:off x="2430463" y="4718050"/>
            <a:ext cx="1587" cy="4206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60" name="AutoShape 219"/>
          <p:cNvCxnSpPr>
            <a:cxnSpLocks noChangeAspect="1" noChangeShapeType="1"/>
            <a:stCxn id="29754" idx="6"/>
            <a:endCxn id="29753" idx="2"/>
          </p:cNvCxnSpPr>
          <p:nvPr/>
        </p:nvCxnSpPr>
        <p:spPr bwMode="auto">
          <a:xfrm>
            <a:off x="1250950" y="5332413"/>
            <a:ext cx="98742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61" name="Oval 220"/>
          <p:cNvSpPr>
            <a:spLocks noChangeAspect="1" noChangeArrowheads="1"/>
          </p:cNvSpPr>
          <p:nvPr/>
        </p:nvSpPr>
        <p:spPr bwMode="auto">
          <a:xfrm>
            <a:off x="3611563" y="51498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4</a:t>
            </a:r>
          </a:p>
        </p:txBody>
      </p:sp>
      <p:cxnSp>
        <p:nvCxnSpPr>
          <p:cNvPr id="29762" name="AutoShape 221"/>
          <p:cNvCxnSpPr>
            <a:cxnSpLocks noChangeAspect="1" noChangeShapeType="1"/>
            <a:stCxn id="29765" idx="6"/>
            <a:endCxn id="29761" idx="4"/>
          </p:cNvCxnSpPr>
          <p:nvPr/>
        </p:nvCxnSpPr>
        <p:spPr bwMode="auto">
          <a:xfrm flipV="1">
            <a:off x="3375025" y="5524500"/>
            <a:ext cx="419100" cy="615950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63" name="AutoShape 222"/>
          <p:cNvCxnSpPr>
            <a:cxnSpLocks noChangeAspect="1" noChangeShapeType="1"/>
            <a:stCxn id="29761" idx="0"/>
            <a:endCxn id="29755" idx="6"/>
          </p:cNvCxnSpPr>
          <p:nvPr/>
        </p:nvCxnSpPr>
        <p:spPr bwMode="auto">
          <a:xfrm rot="5400000" flipH="1">
            <a:off x="2901950" y="4246563"/>
            <a:ext cx="612775" cy="11715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64" name="AutoShape 223"/>
          <p:cNvCxnSpPr>
            <a:cxnSpLocks noChangeAspect="1" noChangeShapeType="1"/>
            <a:stCxn id="29753" idx="6"/>
            <a:endCxn id="29761" idx="2"/>
          </p:cNvCxnSpPr>
          <p:nvPr/>
        </p:nvCxnSpPr>
        <p:spPr bwMode="auto">
          <a:xfrm>
            <a:off x="2624138" y="5332413"/>
            <a:ext cx="976312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65" name="Oval 224"/>
          <p:cNvSpPr>
            <a:spLocks noChangeAspect="1" noChangeArrowheads="1"/>
          </p:cNvSpPr>
          <p:nvPr/>
        </p:nvSpPr>
        <p:spPr bwMode="auto">
          <a:xfrm>
            <a:off x="3000375" y="59578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cxnSp>
        <p:nvCxnSpPr>
          <p:cNvPr id="29766" name="AutoShape 225"/>
          <p:cNvCxnSpPr>
            <a:cxnSpLocks noChangeAspect="1" noChangeShapeType="1"/>
            <a:stCxn id="29753" idx="5"/>
            <a:endCxn id="29765" idx="2"/>
          </p:cNvCxnSpPr>
          <p:nvPr/>
        </p:nvCxnSpPr>
        <p:spPr bwMode="auto">
          <a:xfrm rot="16200000" flipH="1">
            <a:off x="2441575" y="5592763"/>
            <a:ext cx="668337" cy="427038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67" name="Text Box 226"/>
          <p:cNvSpPr txBox="1">
            <a:spLocks noChangeArrowheads="1"/>
          </p:cNvSpPr>
          <p:nvPr/>
        </p:nvSpPr>
        <p:spPr bwMode="auto">
          <a:xfrm>
            <a:off x="3321050" y="43576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4</a:t>
            </a:r>
          </a:p>
        </p:txBody>
      </p:sp>
      <p:sp>
        <p:nvSpPr>
          <p:cNvPr id="29768" name="Text Box 227"/>
          <p:cNvSpPr txBox="1">
            <a:spLocks noChangeArrowheads="1"/>
          </p:cNvSpPr>
          <p:nvPr/>
        </p:nvSpPr>
        <p:spPr bwMode="auto">
          <a:xfrm>
            <a:off x="1181100" y="4419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8</a:t>
            </a:r>
          </a:p>
        </p:txBody>
      </p:sp>
      <p:sp>
        <p:nvSpPr>
          <p:cNvPr id="29769" name="Text Box 228"/>
          <p:cNvSpPr txBox="1">
            <a:spLocks noChangeArrowheads="1"/>
          </p:cNvSpPr>
          <p:nvPr/>
        </p:nvSpPr>
        <p:spPr bwMode="auto">
          <a:xfrm>
            <a:off x="1562100" y="5029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9770" name="Text Box 229"/>
          <p:cNvSpPr txBox="1">
            <a:spLocks noChangeArrowheads="1"/>
          </p:cNvSpPr>
          <p:nvPr/>
        </p:nvSpPr>
        <p:spPr bwMode="auto">
          <a:xfrm>
            <a:off x="3009900" y="5029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9771" name="Text Box 230"/>
          <p:cNvSpPr txBox="1">
            <a:spLocks noChangeArrowheads="1"/>
          </p:cNvSpPr>
          <p:nvPr/>
        </p:nvSpPr>
        <p:spPr bwMode="auto">
          <a:xfrm>
            <a:off x="838200" y="58293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-2</a:t>
            </a:r>
          </a:p>
        </p:txBody>
      </p:sp>
      <p:sp>
        <p:nvSpPr>
          <p:cNvPr id="29772" name="Text Box 231"/>
          <p:cNvSpPr txBox="1">
            <a:spLocks noChangeArrowheads="1"/>
          </p:cNvSpPr>
          <p:nvPr/>
        </p:nvSpPr>
        <p:spPr bwMode="auto">
          <a:xfrm>
            <a:off x="3619500" y="58293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9773" name="Text Box 232"/>
          <p:cNvSpPr txBox="1">
            <a:spLocks noChangeArrowheads="1"/>
          </p:cNvSpPr>
          <p:nvPr/>
        </p:nvSpPr>
        <p:spPr bwMode="auto">
          <a:xfrm>
            <a:off x="1943100" y="5562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9774" name="Text Box 233"/>
          <p:cNvSpPr txBox="1">
            <a:spLocks noChangeArrowheads="1"/>
          </p:cNvSpPr>
          <p:nvPr/>
        </p:nvSpPr>
        <p:spPr bwMode="auto">
          <a:xfrm>
            <a:off x="2590800" y="5562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9</a:t>
            </a:r>
          </a:p>
        </p:txBody>
      </p:sp>
      <p:sp>
        <p:nvSpPr>
          <p:cNvPr id="29775" name="Oval 214"/>
          <p:cNvSpPr>
            <a:spLocks noChangeAspect="1" noChangeArrowheads="1"/>
          </p:cNvSpPr>
          <p:nvPr/>
        </p:nvSpPr>
        <p:spPr bwMode="auto">
          <a:xfrm>
            <a:off x="1485900" y="59578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sp>
        <p:nvSpPr>
          <p:cNvPr id="29776" name="Oval 204"/>
          <p:cNvSpPr>
            <a:spLocks noChangeAspect="1" noChangeArrowheads="1"/>
          </p:cNvSpPr>
          <p:nvPr/>
        </p:nvSpPr>
        <p:spPr bwMode="auto">
          <a:xfrm>
            <a:off x="5029200" y="252730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29777" name="Oval 206"/>
          <p:cNvSpPr>
            <a:spLocks noChangeAspect="1" noChangeArrowheads="1"/>
          </p:cNvSpPr>
          <p:nvPr/>
        </p:nvSpPr>
        <p:spPr bwMode="auto">
          <a:xfrm>
            <a:off x="6872288" y="25146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-2</a:t>
            </a:r>
          </a:p>
        </p:txBody>
      </p:sp>
      <p:sp>
        <p:nvSpPr>
          <p:cNvPr id="29778" name="Oval 205"/>
          <p:cNvSpPr>
            <a:spLocks noChangeAspect="1" noChangeArrowheads="1"/>
          </p:cNvSpPr>
          <p:nvPr/>
        </p:nvSpPr>
        <p:spPr bwMode="auto">
          <a:xfrm>
            <a:off x="8243888" y="25146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4</a:t>
            </a:r>
          </a:p>
        </p:txBody>
      </p:sp>
      <p:sp>
        <p:nvSpPr>
          <p:cNvPr id="29779" name="Oval 207"/>
          <p:cNvSpPr>
            <a:spLocks noChangeAspect="1" noChangeArrowheads="1"/>
          </p:cNvSpPr>
          <p:nvPr/>
        </p:nvSpPr>
        <p:spPr bwMode="auto">
          <a:xfrm>
            <a:off x="3862388" y="50292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-1</a:t>
            </a:r>
          </a:p>
        </p:txBody>
      </p:sp>
      <p:sp>
        <p:nvSpPr>
          <p:cNvPr id="29780" name="Oval 209"/>
          <p:cNvSpPr>
            <a:spLocks noChangeAspect="1" noChangeArrowheads="1"/>
          </p:cNvSpPr>
          <p:nvPr/>
        </p:nvSpPr>
        <p:spPr bwMode="auto">
          <a:xfrm>
            <a:off x="623888" y="5043488"/>
            <a:ext cx="366712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29781" name="Oval 234"/>
          <p:cNvSpPr>
            <a:spLocks noChangeAspect="1" noChangeArrowheads="1"/>
          </p:cNvSpPr>
          <p:nvPr/>
        </p:nvSpPr>
        <p:spPr bwMode="auto">
          <a:xfrm>
            <a:off x="1447800" y="57292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29782" name="Oval 208"/>
          <p:cNvSpPr>
            <a:spLocks noChangeAspect="1" noChangeArrowheads="1"/>
          </p:cNvSpPr>
          <p:nvPr/>
        </p:nvSpPr>
        <p:spPr bwMode="auto">
          <a:xfrm>
            <a:off x="1309688" y="5500688"/>
            <a:ext cx="366712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1</a:t>
            </a:r>
          </a:p>
        </p:txBody>
      </p:sp>
      <p:sp>
        <p:nvSpPr>
          <p:cNvPr id="29783" name="Oval 235"/>
          <p:cNvSpPr>
            <a:spLocks noChangeAspect="1" noChangeArrowheads="1"/>
          </p:cNvSpPr>
          <p:nvPr/>
        </p:nvSpPr>
        <p:spPr bwMode="auto">
          <a:xfrm>
            <a:off x="3124200" y="57292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9784" name="Oval 236"/>
          <p:cNvSpPr>
            <a:spLocks noChangeAspect="1" noChangeArrowheads="1"/>
          </p:cNvSpPr>
          <p:nvPr/>
        </p:nvSpPr>
        <p:spPr bwMode="auto">
          <a:xfrm>
            <a:off x="6653213" y="51498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-2</a:t>
            </a:r>
          </a:p>
        </p:txBody>
      </p:sp>
      <p:sp>
        <p:nvSpPr>
          <p:cNvPr id="29785" name="Oval 237"/>
          <p:cNvSpPr>
            <a:spLocks noChangeAspect="1" noChangeArrowheads="1"/>
          </p:cNvSpPr>
          <p:nvPr/>
        </p:nvSpPr>
        <p:spPr bwMode="auto">
          <a:xfrm>
            <a:off x="5280025" y="514985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29786" name="Oval 238"/>
          <p:cNvSpPr>
            <a:spLocks noChangeAspect="1" noChangeArrowheads="1"/>
          </p:cNvSpPr>
          <p:nvPr/>
        </p:nvSpPr>
        <p:spPr bwMode="auto">
          <a:xfrm>
            <a:off x="6651625" y="434340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9787" name="Oval 239"/>
          <p:cNvSpPr>
            <a:spLocks noChangeAspect="1" noChangeArrowheads="1"/>
          </p:cNvSpPr>
          <p:nvPr/>
        </p:nvSpPr>
        <p:spPr bwMode="auto">
          <a:xfrm>
            <a:off x="5889625" y="59578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1</a:t>
            </a:r>
          </a:p>
        </p:txBody>
      </p:sp>
      <p:cxnSp>
        <p:nvCxnSpPr>
          <p:cNvPr id="29788" name="AutoShape 240"/>
          <p:cNvCxnSpPr>
            <a:cxnSpLocks noChangeAspect="1" noChangeShapeType="1"/>
            <a:stCxn id="29786" idx="2"/>
            <a:endCxn id="29785" idx="0"/>
          </p:cNvCxnSpPr>
          <p:nvPr/>
        </p:nvCxnSpPr>
        <p:spPr bwMode="auto">
          <a:xfrm rot="10800000" flipV="1">
            <a:off x="5462588" y="4525963"/>
            <a:ext cx="1177925" cy="6127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89" name="AutoShape 241"/>
          <p:cNvCxnSpPr>
            <a:cxnSpLocks noChangeAspect="1" noChangeShapeType="1"/>
            <a:stCxn id="29787" idx="2"/>
            <a:endCxn id="29785" idx="4"/>
          </p:cNvCxnSpPr>
          <p:nvPr/>
        </p:nvCxnSpPr>
        <p:spPr bwMode="auto">
          <a:xfrm rot="10800000">
            <a:off x="5462588" y="5524500"/>
            <a:ext cx="415925" cy="6159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90" name="AutoShape 242"/>
          <p:cNvCxnSpPr>
            <a:cxnSpLocks noChangeAspect="1" noChangeShapeType="1"/>
            <a:stCxn id="29787" idx="6"/>
            <a:endCxn id="29784" idx="3"/>
          </p:cNvCxnSpPr>
          <p:nvPr/>
        </p:nvCxnSpPr>
        <p:spPr bwMode="auto">
          <a:xfrm flipV="1">
            <a:off x="6264275" y="5472113"/>
            <a:ext cx="441325" cy="6683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91" name="AutoShape 243"/>
          <p:cNvCxnSpPr>
            <a:cxnSpLocks noChangeAspect="1" noChangeShapeType="1"/>
            <a:stCxn id="29786" idx="4"/>
            <a:endCxn id="29784" idx="0"/>
          </p:cNvCxnSpPr>
          <p:nvPr/>
        </p:nvCxnSpPr>
        <p:spPr bwMode="auto">
          <a:xfrm>
            <a:off x="6834188" y="4718050"/>
            <a:ext cx="1587" cy="4206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92" name="AutoShape 244"/>
          <p:cNvCxnSpPr>
            <a:cxnSpLocks noChangeAspect="1" noChangeShapeType="1"/>
            <a:stCxn id="29785" idx="6"/>
            <a:endCxn id="29784" idx="2"/>
          </p:cNvCxnSpPr>
          <p:nvPr/>
        </p:nvCxnSpPr>
        <p:spPr bwMode="auto">
          <a:xfrm>
            <a:off x="5654675" y="5332413"/>
            <a:ext cx="9874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93" name="Oval 245"/>
          <p:cNvSpPr>
            <a:spLocks noChangeAspect="1" noChangeArrowheads="1"/>
          </p:cNvSpPr>
          <p:nvPr/>
        </p:nvSpPr>
        <p:spPr bwMode="auto">
          <a:xfrm>
            <a:off x="8015288" y="51498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-1</a:t>
            </a:r>
          </a:p>
        </p:txBody>
      </p:sp>
      <p:cxnSp>
        <p:nvCxnSpPr>
          <p:cNvPr id="29794" name="AutoShape 246"/>
          <p:cNvCxnSpPr>
            <a:cxnSpLocks noChangeAspect="1" noChangeShapeType="1"/>
            <a:stCxn id="29797" idx="6"/>
            <a:endCxn id="29793" idx="4"/>
          </p:cNvCxnSpPr>
          <p:nvPr/>
        </p:nvCxnSpPr>
        <p:spPr bwMode="auto">
          <a:xfrm flipV="1">
            <a:off x="7778750" y="5524500"/>
            <a:ext cx="419100" cy="615950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95" name="AutoShape 247"/>
          <p:cNvCxnSpPr>
            <a:cxnSpLocks noChangeAspect="1" noChangeShapeType="1"/>
            <a:stCxn id="29793" idx="0"/>
            <a:endCxn id="29786" idx="6"/>
          </p:cNvCxnSpPr>
          <p:nvPr/>
        </p:nvCxnSpPr>
        <p:spPr bwMode="auto">
          <a:xfrm rot="5400000" flipH="1">
            <a:off x="7305675" y="4246563"/>
            <a:ext cx="612775" cy="11715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96" name="AutoShape 248"/>
          <p:cNvCxnSpPr>
            <a:cxnSpLocks noChangeAspect="1" noChangeShapeType="1"/>
            <a:stCxn id="29784" idx="6"/>
            <a:endCxn id="29793" idx="2"/>
          </p:cNvCxnSpPr>
          <p:nvPr/>
        </p:nvCxnSpPr>
        <p:spPr bwMode="auto">
          <a:xfrm>
            <a:off x="7027863" y="5332413"/>
            <a:ext cx="9763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97" name="Oval 249"/>
          <p:cNvSpPr>
            <a:spLocks noChangeAspect="1" noChangeArrowheads="1"/>
          </p:cNvSpPr>
          <p:nvPr/>
        </p:nvSpPr>
        <p:spPr bwMode="auto">
          <a:xfrm>
            <a:off x="7404100" y="59578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9</a:t>
            </a:r>
          </a:p>
        </p:txBody>
      </p:sp>
      <p:cxnSp>
        <p:nvCxnSpPr>
          <p:cNvPr id="29798" name="AutoShape 250"/>
          <p:cNvCxnSpPr>
            <a:cxnSpLocks noChangeAspect="1" noChangeShapeType="1"/>
            <a:stCxn id="29784" idx="5"/>
            <a:endCxn id="29797" idx="2"/>
          </p:cNvCxnSpPr>
          <p:nvPr/>
        </p:nvCxnSpPr>
        <p:spPr bwMode="auto">
          <a:xfrm rot="16200000" flipH="1">
            <a:off x="6845300" y="5592763"/>
            <a:ext cx="668337" cy="427038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99" name="Text Box 251"/>
          <p:cNvSpPr txBox="1">
            <a:spLocks noChangeArrowheads="1"/>
          </p:cNvSpPr>
          <p:nvPr/>
        </p:nvSpPr>
        <p:spPr bwMode="auto">
          <a:xfrm>
            <a:off x="7724775" y="43576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4</a:t>
            </a:r>
          </a:p>
        </p:txBody>
      </p:sp>
      <p:sp>
        <p:nvSpPr>
          <p:cNvPr id="29800" name="Text Box 252"/>
          <p:cNvSpPr txBox="1">
            <a:spLocks noChangeArrowheads="1"/>
          </p:cNvSpPr>
          <p:nvPr/>
        </p:nvSpPr>
        <p:spPr bwMode="auto">
          <a:xfrm>
            <a:off x="5584825" y="4419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8</a:t>
            </a:r>
          </a:p>
        </p:txBody>
      </p:sp>
      <p:sp>
        <p:nvSpPr>
          <p:cNvPr id="29801" name="Text Box 253"/>
          <p:cNvSpPr txBox="1">
            <a:spLocks noChangeArrowheads="1"/>
          </p:cNvSpPr>
          <p:nvPr/>
        </p:nvSpPr>
        <p:spPr bwMode="auto">
          <a:xfrm>
            <a:off x="5965825" y="5029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9802" name="Text Box 254"/>
          <p:cNvSpPr txBox="1">
            <a:spLocks noChangeArrowheads="1"/>
          </p:cNvSpPr>
          <p:nvPr/>
        </p:nvSpPr>
        <p:spPr bwMode="auto">
          <a:xfrm>
            <a:off x="7413625" y="5029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9803" name="Text Box 255"/>
          <p:cNvSpPr txBox="1">
            <a:spLocks noChangeArrowheads="1"/>
          </p:cNvSpPr>
          <p:nvPr/>
        </p:nvSpPr>
        <p:spPr bwMode="auto">
          <a:xfrm>
            <a:off x="5241925" y="58293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-2</a:t>
            </a:r>
          </a:p>
        </p:txBody>
      </p:sp>
      <p:sp>
        <p:nvSpPr>
          <p:cNvPr id="29804" name="Text Box 256"/>
          <p:cNvSpPr txBox="1">
            <a:spLocks noChangeArrowheads="1"/>
          </p:cNvSpPr>
          <p:nvPr/>
        </p:nvSpPr>
        <p:spPr bwMode="auto">
          <a:xfrm>
            <a:off x="8023225" y="58293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9805" name="Text Box 257"/>
          <p:cNvSpPr txBox="1">
            <a:spLocks noChangeArrowheads="1"/>
          </p:cNvSpPr>
          <p:nvPr/>
        </p:nvSpPr>
        <p:spPr bwMode="auto">
          <a:xfrm>
            <a:off x="6461125" y="4724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-2</a:t>
            </a:r>
          </a:p>
        </p:txBody>
      </p:sp>
      <p:sp>
        <p:nvSpPr>
          <p:cNvPr id="29806" name="Text Box 258"/>
          <p:cNvSpPr txBox="1">
            <a:spLocks noChangeArrowheads="1"/>
          </p:cNvSpPr>
          <p:nvPr/>
        </p:nvSpPr>
        <p:spPr bwMode="auto">
          <a:xfrm>
            <a:off x="6346825" y="5562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9807" name="Text Box 259"/>
          <p:cNvSpPr txBox="1">
            <a:spLocks noChangeArrowheads="1"/>
          </p:cNvSpPr>
          <p:nvPr/>
        </p:nvSpPr>
        <p:spPr bwMode="auto">
          <a:xfrm>
            <a:off x="6994525" y="5562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9</a:t>
            </a:r>
          </a:p>
        </p:txBody>
      </p:sp>
      <p:sp>
        <p:nvSpPr>
          <p:cNvPr id="29808" name="Oval 260"/>
          <p:cNvSpPr>
            <a:spLocks noChangeAspect="1" noChangeArrowheads="1"/>
          </p:cNvSpPr>
          <p:nvPr/>
        </p:nvSpPr>
        <p:spPr bwMode="auto">
          <a:xfrm>
            <a:off x="7481888" y="5729288"/>
            <a:ext cx="366712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31690DA-BCAC-E548-93AF-0E9A2A0E58A7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4008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DAG-based Algorithm </a:t>
            </a:r>
          </a:p>
        </p:txBody>
      </p:sp>
      <p:sp>
        <p:nvSpPr>
          <p:cNvPr id="307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924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ahoma" charset="0"/>
              </a:rPr>
              <a:t>We can produce a specialized shortest-path algorithm for directed acyclic graphs (DAGs)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ahoma" charset="0"/>
              </a:rPr>
              <a:t>Works </a:t>
            </a:r>
            <a:r>
              <a:rPr lang="en-US" dirty="0">
                <a:latin typeface="Tahoma" charset="0"/>
              </a:rPr>
              <a:t>even with negative-weight edges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Uses topological order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>
                <a:latin typeface="Tahoma" charset="0"/>
              </a:rPr>
              <a:t>Doesn</a:t>
            </a:r>
            <a:r>
              <a:rPr lang="ja-JP" altLang="en-US" dirty="0">
                <a:latin typeface="Tahoma" charset="0"/>
              </a:rPr>
              <a:t>’</a:t>
            </a:r>
            <a:r>
              <a:rPr lang="en-US" altLang="ja-JP" dirty="0">
                <a:latin typeface="Tahoma" charset="0"/>
              </a:rPr>
              <a:t>t use any fancy data structures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Is much faster than </a:t>
            </a:r>
            <a:r>
              <a:rPr lang="en-US" dirty="0" err="1">
                <a:latin typeface="Tahoma" charset="0"/>
              </a:rPr>
              <a:t>Dijkstra</a:t>
            </a:r>
            <a:r>
              <a:rPr lang="ja-JP" altLang="en-US" dirty="0">
                <a:latin typeface="Tahoma" charset="0"/>
              </a:rPr>
              <a:t>’</a:t>
            </a:r>
            <a:r>
              <a:rPr lang="en-US" altLang="ja-JP" dirty="0">
                <a:latin typeface="Tahoma" charset="0"/>
              </a:rPr>
              <a:t>s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Running time: O(</a:t>
            </a:r>
            <a:r>
              <a:rPr lang="en-US" dirty="0" err="1">
                <a:latin typeface="Tahoma" charset="0"/>
              </a:rPr>
              <a:t>n+m</a:t>
            </a:r>
            <a:r>
              <a:rPr lang="en-US" dirty="0">
                <a:latin typeface="Tahoma" charset="0"/>
              </a:rPr>
              <a:t>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31690DA-BCAC-E548-93AF-0E9A2A0E58A7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DAG-based </a:t>
            </a:r>
            <a:r>
              <a:rPr lang="en-US" dirty="0" smtClean="0">
                <a:ea typeface="+mj-ea"/>
                <a:cs typeface="+mj-cs"/>
              </a:rPr>
              <a:t>Algorithm: Details </a:t>
            </a:r>
            <a:endParaRPr lang="en-US" dirty="0" smtClean="0"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76400"/>
            <a:ext cx="7924800" cy="4487290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1086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E86D4E7-C078-5B42-A720-DE04EB6B28C5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31747" name="Oval 2"/>
          <p:cNvSpPr>
            <a:spLocks noChangeAspect="1" noChangeArrowheads="1"/>
          </p:cNvSpPr>
          <p:nvPr/>
        </p:nvSpPr>
        <p:spPr bwMode="auto">
          <a:xfrm>
            <a:off x="5272088" y="27114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6438900" y="22860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-2</a:t>
            </a:r>
          </a:p>
        </p:txBody>
      </p:sp>
      <p:sp>
        <p:nvSpPr>
          <p:cNvPr id="317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DAG Example</a:t>
            </a:r>
          </a:p>
        </p:txBody>
      </p:sp>
      <p:sp>
        <p:nvSpPr>
          <p:cNvPr id="31750" name="Oval 5"/>
          <p:cNvSpPr>
            <a:spLocks noChangeAspect="1" noChangeArrowheads="1"/>
          </p:cNvSpPr>
          <p:nvPr/>
        </p:nvSpPr>
        <p:spPr bwMode="auto">
          <a:xfrm>
            <a:off x="2287588" y="27114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sp>
        <p:nvSpPr>
          <p:cNvPr id="31751" name="Oval 6"/>
          <p:cNvSpPr>
            <a:spLocks noChangeAspect="1" noChangeArrowheads="1"/>
          </p:cNvSpPr>
          <p:nvPr/>
        </p:nvSpPr>
        <p:spPr bwMode="auto">
          <a:xfrm>
            <a:off x="914400" y="271145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sp>
        <p:nvSpPr>
          <p:cNvPr id="31752" name="Oval 7"/>
          <p:cNvSpPr>
            <a:spLocks noChangeAspect="1" noChangeArrowheads="1"/>
          </p:cNvSpPr>
          <p:nvPr/>
        </p:nvSpPr>
        <p:spPr bwMode="auto">
          <a:xfrm>
            <a:off x="2286000" y="190500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31753" name="Oval 8"/>
          <p:cNvSpPr>
            <a:spLocks noChangeAspect="1" noChangeArrowheads="1"/>
          </p:cNvSpPr>
          <p:nvPr/>
        </p:nvSpPr>
        <p:spPr bwMode="auto">
          <a:xfrm>
            <a:off x="1524000" y="35194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cxnSp>
        <p:nvCxnSpPr>
          <p:cNvPr id="31754" name="AutoShape 9"/>
          <p:cNvCxnSpPr>
            <a:cxnSpLocks noChangeAspect="1" noChangeShapeType="1"/>
            <a:stCxn id="31752" idx="2"/>
            <a:endCxn id="31751" idx="0"/>
          </p:cNvCxnSpPr>
          <p:nvPr/>
        </p:nvCxnSpPr>
        <p:spPr bwMode="auto">
          <a:xfrm rot="10800000" flipV="1">
            <a:off x="1096963" y="2087563"/>
            <a:ext cx="1177925" cy="6127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5" name="AutoShape 10"/>
          <p:cNvCxnSpPr>
            <a:cxnSpLocks noChangeAspect="1" noChangeShapeType="1"/>
            <a:stCxn id="31753" idx="2"/>
            <a:endCxn id="31751" idx="4"/>
          </p:cNvCxnSpPr>
          <p:nvPr/>
        </p:nvCxnSpPr>
        <p:spPr bwMode="auto">
          <a:xfrm rot="10800000">
            <a:off x="1096963" y="3086100"/>
            <a:ext cx="415925" cy="6159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6" name="AutoShape 11"/>
          <p:cNvCxnSpPr>
            <a:cxnSpLocks noChangeAspect="1" noChangeShapeType="1"/>
            <a:stCxn id="31753" idx="6"/>
            <a:endCxn id="31750" idx="3"/>
          </p:cNvCxnSpPr>
          <p:nvPr/>
        </p:nvCxnSpPr>
        <p:spPr bwMode="auto">
          <a:xfrm flipV="1">
            <a:off x="1898650" y="3033713"/>
            <a:ext cx="441325" cy="6683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7" name="AutoShape 12"/>
          <p:cNvCxnSpPr>
            <a:cxnSpLocks noChangeAspect="1" noChangeShapeType="1"/>
            <a:stCxn id="31752" idx="4"/>
            <a:endCxn id="31750" idx="0"/>
          </p:cNvCxnSpPr>
          <p:nvPr/>
        </p:nvCxnSpPr>
        <p:spPr bwMode="auto">
          <a:xfrm>
            <a:off x="2468563" y="2279650"/>
            <a:ext cx="1587" cy="4206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8" name="AutoShape 13"/>
          <p:cNvCxnSpPr>
            <a:cxnSpLocks noChangeAspect="1" noChangeShapeType="1"/>
            <a:stCxn id="31751" idx="6"/>
            <a:endCxn id="31750" idx="2"/>
          </p:cNvCxnSpPr>
          <p:nvPr/>
        </p:nvCxnSpPr>
        <p:spPr bwMode="auto">
          <a:xfrm>
            <a:off x="1289050" y="2894013"/>
            <a:ext cx="9874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9" name="Oval 14"/>
          <p:cNvSpPr>
            <a:spLocks noChangeAspect="1" noChangeArrowheads="1"/>
          </p:cNvSpPr>
          <p:nvPr/>
        </p:nvSpPr>
        <p:spPr bwMode="auto">
          <a:xfrm>
            <a:off x="3649663" y="27114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cxnSp>
        <p:nvCxnSpPr>
          <p:cNvPr id="31760" name="AutoShape 15"/>
          <p:cNvCxnSpPr>
            <a:cxnSpLocks noChangeAspect="1" noChangeShapeType="1"/>
            <a:stCxn id="31763" idx="6"/>
            <a:endCxn id="31759" idx="4"/>
          </p:cNvCxnSpPr>
          <p:nvPr/>
        </p:nvCxnSpPr>
        <p:spPr bwMode="auto">
          <a:xfrm flipV="1">
            <a:off x="3413125" y="3086100"/>
            <a:ext cx="419100" cy="6159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1" name="AutoShape 16"/>
          <p:cNvCxnSpPr>
            <a:cxnSpLocks noChangeAspect="1" noChangeShapeType="1"/>
            <a:stCxn id="31759" idx="0"/>
            <a:endCxn id="31752" idx="6"/>
          </p:cNvCxnSpPr>
          <p:nvPr/>
        </p:nvCxnSpPr>
        <p:spPr bwMode="auto">
          <a:xfrm rot="5400000" flipH="1">
            <a:off x="2940050" y="1808163"/>
            <a:ext cx="612775" cy="11715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2" name="AutoShape 17"/>
          <p:cNvCxnSpPr>
            <a:cxnSpLocks noChangeAspect="1" noChangeShapeType="1"/>
            <a:stCxn id="31750" idx="6"/>
            <a:endCxn id="31759" idx="2"/>
          </p:cNvCxnSpPr>
          <p:nvPr/>
        </p:nvCxnSpPr>
        <p:spPr bwMode="auto">
          <a:xfrm>
            <a:off x="2662238" y="2894013"/>
            <a:ext cx="9763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3" name="Oval 18"/>
          <p:cNvSpPr>
            <a:spLocks noChangeAspect="1" noChangeArrowheads="1"/>
          </p:cNvSpPr>
          <p:nvPr/>
        </p:nvSpPr>
        <p:spPr bwMode="auto">
          <a:xfrm>
            <a:off x="3038475" y="35194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cxnSp>
        <p:nvCxnSpPr>
          <p:cNvPr id="31764" name="AutoShape 19"/>
          <p:cNvCxnSpPr>
            <a:cxnSpLocks noChangeAspect="1" noChangeShapeType="1"/>
            <a:stCxn id="31750" idx="5"/>
            <a:endCxn id="31763" idx="2"/>
          </p:cNvCxnSpPr>
          <p:nvPr/>
        </p:nvCxnSpPr>
        <p:spPr bwMode="auto">
          <a:xfrm rot="16200000" flipH="1">
            <a:off x="2479675" y="3154363"/>
            <a:ext cx="668337" cy="427038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5" name="Text Box 20"/>
          <p:cNvSpPr txBox="1">
            <a:spLocks noChangeArrowheads="1"/>
          </p:cNvSpPr>
          <p:nvPr/>
        </p:nvSpPr>
        <p:spPr bwMode="auto">
          <a:xfrm>
            <a:off x="3359150" y="19192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4</a:t>
            </a:r>
          </a:p>
        </p:txBody>
      </p:sp>
      <p:sp>
        <p:nvSpPr>
          <p:cNvPr id="31766" name="Text Box 21"/>
          <p:cNvSpPr txBox="1">
            <a:spLocks noChangeArrowheads="1"/>
          </p:cNvSpPr>
          <p:nvPr/>
        </p:nvSpPr>
        <p:spPr bwMode="auto">
          <a:xfrm>
            <a:off x="1219200" y="1981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8</a:t>
            </a:r>
          </a:p>
        </p:txBody>
      </p:sp>
      <p:sp>
        <p:nvSpPr>
          <p:cNvPr id="31767" name="Text Box 22"/>
          <p:cNvSpPr txBox="1">
            <a:spLocks noChangeArrowheads="1"/>
          </p:cNvSpPr>
          <p:nvPr/>
        </p:nvSpPr>
        <p:spPr bwMode="auto">
          <a:xfrm>
            <a:off x="1600200" y="2590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31768" name="Text Box 23"/>
          <p:cNvSpPr txBox="1">
            <a:spLocks noChangeArrowheads="1"/>
          </p:cNvSpPr>
          <p:nvPr/>
        </p:nvSpPr>
        <p:spPr bwMode="auto">
          <a:xfrm>
            <a:off x="3048000" y="2590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31769" name="Text Box 24"/>
          <p:cNvSpPr txBox="1">
            <a:spLocks noChangeArrowheads="1"/>
          </p:cNvSpPr>
          <p:nvPr/>
        </p:nvSpPr>
        <p:spPr bwMode="auto">
          <a:xfrm>
            <a:off x="876300" y="33909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-5</a:t>
            </a:r>
          </a:p>
        </p:txBody>
      </p:sp>
      <p:sp>
        <p:nvSpPr>
          <p:cNvPr id="31770" name="Text Box 25"/>
          <p:cNvSpPr txBox="1">
            <a:spLocks noChangeArrowheads="1"/>
          </p:cNvSpPr>
          <p:nvPr/>
        </p:nvSpPr>
        <p:spPr bwMode="auto">
          <a:xfrm>
            <a:off x="3657600" y="3390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31771" name="Text Box 26"/>
          <p:cNvSpPr txBox="1">
            <a:spLocks noChangeArrowheads="1"/>
          </p:cNvSpPr>
          <p:nvPr/>
        </p:nvSpPr>
        <p:spPr bwMode="auto">
          <a:xfrm>
            <a:off x="2095500" y="22860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-2</a:t>
            </a:r>
          </a:p>
        </p:txBody>
      </p:sp>
      <p:sp>
        <p:nvSpPr>
          <p:cNvPr id="31772" name="Text Box 27"/>
          <p:cNvSpPr txBox="1">
            <a:spLocks noChangeArrowheads="1"/>
          </p:cNvSpPr>
          <p:nvPr/>
        </p:nvSpPr>
        <p:spPr bwMode="auto">
          <a:xfrm>
            <a:off x="1981200" y="3124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31773" name="Text Box 28"/>
          <p:cNvSpPr txBox="1">
            <a:spLocks noChangeArrowheads="1"/>
          </p:cNvSpPr>
          <p:nvPr/>
        </p:nvSpPr>
        <p:spPr bwMode="auto">
          <a:xfrm>
            <a:off x="2628900" y="3124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9</a:t>
            </a:r>
          </a:p>
        </p:txBody>
      </p:sp>
      <p:sp>
        <p:nvSpPr>
          <p:cNvPr id="31774" name="AutoShape 29"/>
          <p:cNvSpPr>
            <a:spLocks noChangeArrowheads="1"/>
          </p:cNvSpPr>
          <p:nvPr/>
        </p:nvSpPr>
        <p:spPr bwMode="auto">
          <a:xfrm>
            <a:off x="4343400" y="2870200"/>
            <a:ext cx="609600" cy="520700"/>
          </a:xfrm>
          <a:prstGeom prst="rightArrow">
            <a:avLst>
              <a:gd name="adj1" fmla="val 50000"/>
              <a:gd name="adj2" fmla="val 29268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5" name="AutoShape 30"/>
          <p:cNvSpPr>
            <a:spLocks noChangeArrowheads="1"/>
          </p:cNvSpPr>
          <p:nvPr/>
        </p:nvSpPr>
        <p:spPr bwMode="auto">
          <a:xfrm rot="-2224421">
            <a:off x="3962400" y="4038600"/>
            <a:ext cx="1108075" cy="442913"/>
          </a:xfrm>
          <a:prstGeom prst="leftArrow">
            <a:avLst>
              <a:gd name="adj1" fmla="val 50000"/>
              <a:gd name="adj2" fmla="val 62545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AutoShape 31"/>
          <p:cNvSpPr>
            <a:spLocks noChangeArrowheads="1"/>
          </p:cNvSpPr>
          <p:nvPr/>
        </p:nvSpPr>
        <p:spPr bwMode="auto">
          <a:xfrm>
            <a:off x="4343400" y="5194300"/>
            <a:ext cx="609600" cy="520700"/>
          </a:xfrm>
          <a:prstGeom prst="rightArrow">
            <a:avLst>
              <a:gd name="adj1" fmla="val 50000"/>
              <a:gd name="adj2" fmla="val 29268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Oval 32"/>
          <p:cNvSpPr>
            <a:spLocks noChangeAspect="1" noChangeArrowheads="1"/>
          </p:cNvSpPr>
          <p:nvPr/>
        </p:nvSpPr>
        <p:spPr bwMode="auto">
          <a:xfrm>
            <a:off x="6630988" y="27114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sp>
        <p:nvSpPr>
          <p:cNvPr id="31778" name="Oval 33"/>
          <p:cNvSpPr>
            <a:spLocks noChangeAspect="1" noChangeArrowheads="1"/>
          </p:cNvSpPr>
          <p:nvPr/>
        </p:nvSpPr>
        <p:spPr bwMode="auto">
          <a:xfrm>
            <a:off x="6629400" y="190500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31779" name="Oval 34"/>
          <p:cNvSpPr>
            <a:spLocks noChangeAspect="1" noChangeArrowheads="1"/>
          </p:cNvSpPr>
          <p:nvPr/>
        </p:nvSpPr>
        <p:spPr bwMode="auto">
          <a:xfrm>
            <a:off x="5867400" y="35194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cxnSp>
        <p:nvCxnSpPr>
          <p:cNvPr id="31780" name="AutoShape 35"/>
          <p:cNvCxnSpPr>
            <a:cxnSpLocks noChangeAspect="1" noChangeShapeType="1"/>
            <a:stCxn id="31778" idx="2"/>
            <a:endCxn id="31747" idx="0"/>
          </p:cNvCxnSpPr>
          <p:nvPr/>
        </p:nvCxnSpPr>
        <p:spPr bwMode="auto">
          <a:xfrm rot="10800000" flipV="1">
            <a:off x="5454650" y="2087563"/>
            <a:ext cx="1163638" cy="612775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81" name="AutoShape 36"/>
          <p:cNvCxnSpPr>
            <a:cxnSpLocks noChangeAspect="1" noChangeShapeType="1"/>
            <a:stCxn id="31779" idx="2"/>
            <a:endCxn id="31747" idx="4"/>
          </p:cNvCxnSpPr>
          <p:nvPr/>
        </p:nvCxnSpPr>
        <p:spPr bwMode="auto">
          <a:xfrm rot="10800000">
            <a:off x="5454650" y="3086100"/>
            <a:ext cx="401638" cy="6159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82" name="AutoShape 37"/>
          <p:cNvCxnSpPr>
            <a:cxnSpLocks noChangeAspect="1" noChangeShapeType="1"/>
            <a:stCxn id="31779" idx="6"/>
            <a:endCxn id="31777" idx="3"/>
          </p:cNvCxnSpPr>
          <p:nvPr/>
        </p:nvCxnSpPr>
        <p:spPr bwMode="auto">
          <a:xfrm flipV="1">
            <a:off x="6242050" y="3033713"/>
            <a:ext cx="441325" cy="6683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83" name="AutoShape 38"/>
          <p:cNvCxnSpPr>
            <a:cxnSpLocks noChangeAspect="1" noChangeShapeType="1"/>
            <a:stCxn id="31778" idx="4"/>
            <a:endCxn id="31777" idx="0"/>
          </p:cNvCxnSpPr>
          <p:nvPr/>
        </p:nvCxnSpPr>
        <p:spPr bwMode="auto">
          <a:xfrm>
            <a:off x="6811963" y="2279650"/>
            <a:ext cx="1587" cy="4206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84" name="AutoShape 39"/>
          <p:cNvCxnSpPr>
            <a:cxnSpLocks noChangeAspect="1" noChangeShapeType="1"/>
            <a:stCxn id="31747" idx="6"/>
            <a:endCxn id="31777" idx="2"/>
          </p:cNvCxnSpPr>
          <p:nvPr/>
        </p:nvCxnSpPr>
        <p:spPr bwMode="auto">
          <a:xfrm>
            <a:off x="5646738" y="2894013"/>
            <a:ext cx="97313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85" name="Oval 40"/>
          <p:cNvSpPr>
            <a:spLocks noChangeAspect="1" noChangeArrowheads="1"/>
          </p:cNvSpPr>
          <p:nvPr/>
        </p:nvSpPr>
        <p:spPr bwMode="auto">
          <a:xfrm>
            <a:off x="7993063" y="27114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cxnSp>
        <p:nvCxnSpPr>
          <p:cNvPr id="31786" name="AutoShape 41"/>
          <p:cNvCxnSpPr>
            <a:cxnSpLocks noChangeAspect="1" noChangeShapeType="1"/>
            <a:stCxn id="31789" idx="6"/>
            <a:endCxn id="31785" idx="4"/>
          </p:cNvCxnSpPr>
          <p:nvPr/>
        </p:nvCxnSpPr>
        <p:spPr bwMode="auto">
          <a:xfrm flipV="1">
            <a:off x="7756525" y="3086100"/>
            <a:ext cx="419100" cy="6159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87" name="AutoShape 42"/>
          <p:cNvCxnSpPr>
            <a:cxnSpLocks noChangeAspect="1" noChangeShapeType="1"/>
            <a:stCxn id="31785" idx="0"/>
            <a:endCxn id="31778" idx="6"/>
          </p:cNvCxnSpPr>
          <p:nvPr/>
        </p:nvCxnSpPr>
        <p:spPr bwMode="auto">
          <a:xfrm rot="5400000" flipH="1">
            <a:off x="7283450" y="1808163"/>
            <a:ext cx="612775" cy="1171575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88" name="AutoShape 43"/>
          <p:cNvCxnSpPr>
            <a:cxnSpLocks noChangeAspect="1" noChangeShapeType="1"/>
            <a:stCxn id="31777" idx="6"/>
            <a:endCxn id="31785" idx="2"/>
          </p:cNvCxnSpPr>
          <p:nvPr/>
        </p:nvCxnSpPr>
        <p:spPr bwMode="auto">
          <a:xfrm>
            <a:off x="7005638" y="2894013"/>
            <a:ext cx="9763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89" name="Oval 44"/>
          <p:cNvSpPr>
            <a:spLocks noChangeAspect="1" noChangeArrowheads="1"/>
          </p:cNvSpPr>
          <p:nvPr/>
        </p:nvSpPr>
        <p:spPr bwMode="auto">
          <a:xfrm>
            <a:off x="7381875" y="35194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cxnSp>
        <p:nvCxnSpPr>
          <p:cNvPr id="31790" name="AutoShape 45"/>
          <p:cNvCxnSpPr>
            <a:cxnSpLocks noChangeAspect="1" noChangeShapeType="1"/>
            <a:stCxn id="31777" idx="5"/>
            <a:endCxn id="31789" idx="2"/>
          </p:cNvCxnSpPr>
          <p:nvPr/>
        </p:nvCxnSpPr>
        <p:spPr bwMode="auto">
          <a:xfrm rot="16200000" flipH="1">
            <a:off x="6823075" y="3154363"/>
            <a:ext cx="668337" cy="427038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91" name="Text Box 46"/>
          <p:cNvSpPr txBox="1">
            <a:spLocks noChangeArrowheads="1"/>
          </p:cNvSpPr>
          <p:nvPr/>
        </p:nvSpPr>
        <p:spPr bwMode="auto">
          <a:xfrm>
            <a:off x="7702550" y="19192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4</a:t>
            </a:r>
          </a:p>
        </p:txBody>
      </p:sp>
      <p:sp>
        <p:nvSpPr>
          <p:cNvPr id="31792" name="Text Box 47"/>
          <p:cNvSpPr txBox="1">
            <a:spLocks noChangeArrowheads="1"/>
          </p:cNvSpPr>
          <p:nvPr/>
        </p:nvSpPr>
        <p:spPr bwMode="auto">
          <a:xfrm>
            <a:off x="5562600" y="1981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8</a:t>
            </a:r>
          </a:p>
        </p:txBody>
      </p:sp>
      <p:sp>
        <p:nvSpPr>
          <p:cNvPr id="31793" name="Text Box 48"/>
          <p:cNvSpPr txBox="1">
            <a:spLocks noChangeArrowheads="1"/>
          </p:cNvSpPr>
          <p:nvPr/>
        </p:nvSpPr>
        <p:spPr bwMode="auto">
          <a:xfrm>
            <a:off x="5943600" y="2590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31794" name="Text Box 49"/>
          <p:cNvSpPr txBox="1">
            <a:spLocks noChangeArrowheads="1"/>
          </p:cNvSpPr>
          <p:nvPr/>
        </p:nvSpPr>
        <p:spPr bwMode="auto">
          <a:xfrm>
            <a:off x="7391400" y="2590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31795" name="Text Box 50"/>
          <p:cNvSpPr txBox="1">
            <a:spLocks noChangeArrowheads="1"/>
          </p:cNvSpPr>
          <p:nvPr/>
        </p:nvSpPr>
        <p:spPr bwMode="auto">
          <a:xfrm>
            <a:off x="5219700" y="33909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-5</a:t>
            </a:r>
          </a:p>
        </p:txBody>
      </p:sp>
      <p:sp>
        <p:nvSpPr>
          <p:cNvPr id="31796" name="Text Box 51"/>
          <p:cNvSpPr txBox="1">
            <a:spLocks noChangeArrowheads="1"/>
          </p:cNvSpPr>
          <p:nvPr/>
        </p:nvSpPr>
        <p:spPr bwMode="auto">
          <a:xfrm>
            <a:off x="8001000" y="3390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31797" name="Text Box 52"/>
          <p:cNvSpPr txBox="1">
            <a:spLocks noChangeArrowheads="1"/>
          </p:cNvSpPr>
          <p:nvPr/>
        </p:nvSpPr>
        <p:spPr bwMode="auto">
          <a:xfrm>
            <a:off x="6324600" y="3124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31798" name="Text Box 53"/>
          <p:cNvSpPr txBox="1">
            <a:spLocks noChangeArrowheads="1"/>
          </p:cNvSpPr>
          <p:nvPr/>
        </p:nvSpPr>
        <p:spPr bwMode="auto">
          <a:xfrm>
            <a:off x="6972300" y="3124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9</a:t>
            </a:r>
          </a:p>
        </p:txBody>
      </p:sp>
      <p:sp>
        <p:nvSpPr>
          <p:cNvPr id="31799" name="Text Box 54"/>
          <p:cNvSpPr txBox="1">
            <a:spLocks noChangeArrowheads="1"/>
          </p:cNvSpPr>
          <p:nvPr/>
        </p:nvSpPr>
        <p:spPr bwMode="auto">
          <a:xfrm>
            <a:off x="2744788" y="1371600"/>
            <a:ext cx="5561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Nodes are labeled with their d(v) values</a:t>
            </a:r>
          </a:p>
        </p:txBody>
      </p:sp>
      <p:sp>
        <p:nvSpPr>
          <p:cNvPr id="31800" name="Text Box 55"/>
          <p:cNvSpPr txBox="1">
            <a:spLocks noChangeArrowheads="1"/>
          </p:cNvSpPr>
          <p:nvPr/>
        </p:nvSpPr>
        <p:spPr bwMode="auto">
          <a:xfrm>
            <a:off x="2057400" y="4724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-2</a:t>
            </a:r>
          </a:p>
        </p:txBody>
      </p:sp>
      <p:sp>
        <p:nvSpPr>
          <p:cNvPr id="31801" name="Oval 56"/>
          <p:cNvSpPr>
            <a:spLocks noChangeAspect="1" noChangeArrowheads="1"/>
          </p:cNvSpPr>
          <p:nvPr/>
        </p:nvSpPr>
        <p:spPr bwMode="auto">
          <a:xfrm>
            <a:off x="2249488" y="51498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-2</a:t>
            </a:r>
          </a:p>
        </p:txBody>
      </p:sp>
      <p:sp>
        <p:nvSpPr>
          <p:cNvPr id="31802" name="Oval 57"/>
          <p:cNvSpPr>
            <a:spLocks noChangeAspect="1" noChangeArrowheads="1"/>
          </p:cNvSpPr>
          <p:nvPr/>
        </p:nvSpPr>
        <p:spPr bwMode="auto">
          <a:xfrm>
            <a:off x="876300" y="514985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31803" name="Oval 58"/>
          <p:cNvSpPr>
            <a:spLocks noChangeAspect="1" noChangeArrowheads="1"/>
          </p:cNvSpPr>
          <p:nvPr/>
        </p:nvSpPr>
        <p:spPr bwMode="auto">
          <a:xfrm>
            <a:off x="2247900" y="434340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0</a:t>
            </a:r>
          </a:p>
        </p:txBody>
      </p:sp>
      <p:cxnSp>
        <p:nvCxnSpPr>
          <p:cNvPr id="31804" name="AutoShape 59"/>
          <p:cNvCxnSpPr>
            <a:cxnSpLocks noChangeAspect="1" noChangeShapeType="1"/>
            <a:stCxn id="31803" idx="2"/>
            <a:endCxn id="31802" idx="0"/>
          </p:cNvCxnSpPr>
          <p:nvPr/>
        </p:nvCxnSpPr>
        <p:spPr bwMode="auto">
          <a:xfrm rot="10800000" flipV="1">
            <a:off x="1058863" y="4525963"/>
            <a:ext cx="1177925" cy="6127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05" name="AutoShape 60"/>
          <p:cNvCxnSpPr>
            <a:cxnSpLocks noChangeAspect="1" noChangeShapeType="1"/>
            <a:stCxn id="31823" idx="2"/>
            <a:endCxn id="31802" idx="4"/>
          </p:cNvCxnSpPr>
          <p:nvPr/>
        </p:nvCxnSpPr>
        <p:spPr bwMode="auto">
          <a:xfrm rot="10800000">
            <a:off x="1058863" y="5524500"/>
            <a:ext cx="415925" cy="6159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06" name="AutoShape 61"/>
          <p:cNvCxnSpPr>
            <a:cxnSpLocks noChangeAspect="1" noChangeShapeType="1"/>
            <a:stCxn id="31823" idx="6"/>
            <a:endCxn id="31801" idx="3"/>
          </p:cNvCxnSpPr>
          <p:nvPr/>
        </p:nvCxnSpPr>
        <p:spPr bwMode="auto">
          <a:xfrm flipV="1">
            <a:off x="1860550" y="5472113"/>
            <a:ext cx="441325" cy="668337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07" name="AutoShape 62"/>
          <p:cNvCxnSpPr>
            <a:cxnSpLocks noChangeAspect="1" noChangeShapeType="1"/>
            <a:stCxn id="31803" idx="4"/>
            <a:endCxn id="31801" idx="0"/>
          </p:cNvCxnSpPr>
          <p:nvPr/>
        </p:nvCxnSpPr>
        <p:spPr bwMode="auto">
          <a:xfrm>
            <a:off x="2430463" y="4718050"/>
            <a:ext cx="1587" cy="4206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08" name="AutoShape 63"/>
          <p:cNvCxnSpPr>
            <a:cxnSpLocks noChangeAspect="1" noChangeShapeType="1"/>
            <a:stCxn id="31802" idx="6"/>
            <a:endCxn id="31801" idx="2"/>
          </p:cNvCxnSpPr>
          <p:nvPr/>
        </p:nvCxnSpPr>
        <p:spPr bwMode="auto">
          <a:xfrm>
            <a:off x="1250950" y="5332413"/>
            <a:ext cx="98742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809" name="Oval 64"/>
          <p:cNvSpPr>
            <a:spLocks noChangeAspect="1" noChangeArrowheads="1"/>
          </p:cNvSpPr>
          <p:nvPr/>
        </p:nvSpPr>
        <p:spPr bwMode="auto">
          <a:xfrm>
            <a:off x="3611563" y="51498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4</a:t>
            </a:r>
          </a:p>
        </p:txBody>
      </p:sp>
      <p:cxnSp>
        <p:nvCxnSpPr>
          <p:cNvPr id="31810" name="AutoShape 65"/>
          <p:cNvCxnSpPr>
            <a:cxnSpLocks noChangeAspect="1" noChangeShapeType="1"/>
            <a:stCxn id="31813" idx="6"/>
            <a:endCxn id="31809" idx="4"/>
          </p:cNvCxnSpPr>
          <p:nvPr/>
        </p:nvCxnSpPr>
        <p:spPr bwMode="auto">
          <a:xfrm flipV="1">
            <a:off x="3375025" y="5524500"/>
            <a:ext cx="419100" cy="6159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11" name="AutoShape 66"/>
          <p:cNvCxnSpPr>
            <a:cxnSpLocks noChangeAspect="1" noChangeShapeType="1"/>
            <a:stCxn id="31809" idx="0"/>
            <a:endCxn id="31803" idx="6"/>
          </p:cNvCxnSpPr>
          <p:nvPr/>
        </p:nvCxnSpPr>
        <p:spPr bwMode="auto">
          <a:xfrm rot="5400000" flipH="1">
            <a:off x="2901950" y="4246563"/>
            <a:ext cx="612775" cy="11715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12" name="AutoShape 67"/>
          <p:cNvCxnSpPr>
            <a:cxnSpLocks noChangeAspect="1" noChangeShapeType="1"/>
            <a:stCxn id="31801" idx="6"/>
            <a:endCxn id="31809" idx="2"/>
          </p:cNvCxnSpPr>
          <p:nvPr/>
        </p:nvCxnSpPr>
        <p:spPr bwMode="auto">
          <a:xfrm>
            <a:off x="2624138" y="5332413"/>
            <a:ext cx="976312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813" name="Oval 68"/>
          <p:cNvSpPr>
            <a:spLocks noChangeAspect="1" noChangeArrowheads="1"/>
          </p:cNvSpPr>
          <p:nvPr/>
        </p:nvSpPr>
        <p:spPr bwMode="auto">
          <a:xfrm>
            <a:off x="3000375" y="59578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cxnSp>
        <p:nvCxnSpPr>
          <p:cNvPr id="31814" name="AutoShape 69"/>
          <p:cNvCxnSpPr>
            <a:cxnSpLocks noChangeAspect="1" noChangeShapeType="1"/>
            <a:stCxn id="31801" idx="5"/>
            <a:endCxn id="31813" idx="2"/>
          </p:cNvCxnSpPr>
          <p:nvPr/>
        </p:nvCxnSpPr>
        <p:spPr bwMode="auto">
          <a:xfrm rot="16200000" flipH="1">
            <a:off x="2441575" y="5592763"/>
            <a:ext cx="668337" cy="427038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815" name="Text Box 70"/>
          <p:cNvSpPr txBox="1">
            <a:spLocks noChangeArrowheads="1"/>
          </p:cNvSpPr>
          <p:nvPr/>
        </p:nvSpPr>
        <p:spPr bwMode="auto">
          <a:xfrm>
            <a:off x="3321050" y="43576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4</a:t>
            </a:r>
          </a:p>
        </p:txBody>
      </p:sp>
      <p:sp>
        <p:nvSpPr>
          <p:cNvPr id="31816" name="Text Box 71"/>
          <p:cNvSpPr txBox="1">
            <a:spLocks noChangeArrowheads="1"/>
          </p:cNvSpPr>
          <p:nvPr/>
        </p:nvSpPr>
        <p:spPr bwMode="auto">
          <a:xfrm>
            <a:off x="1181100" y="4419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8</a:t>
            </a:r>
          </a:p>
        </p:txBody>
      </p:sp>
      <p:sp>
        <p:nvSpPr>
          <p:cNvPr id="31817" name="Text Box 72"/>
          <p:cNvSpPr txBox="1">
            <a:spLocks noChangeArrowheads="1"/>
          </p:cNvSpPr>
          <p:nvPr/>
        </p:nvSpPr>
        <p:spPr bwMode="auto">
          <a:xfrm>
            <a:off x="1562100" y="5029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31818" name="Text Box 73"/>
          <p:cNvSpPr txBox="1">
            <a:spLocks noChangeArrowheads="1"/>
          </p:cNvSpPr>
          <p:nvPr/>
        </p:nvSpPr>
        <p:spPr bwMode="auto">
          <a:xfrm>
            <a:off x="3009900" y="5029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31819" name="Text Box 74"/>
          <p:cNvSpPr txBox="1">
            <a:spLocks noChangeArrowheads="1"/>
          </p:cNvSpPr>
          <p:nvPr/>
        </p:nvSpPr>
        <p:spPr bwMode="auto">
          <a:xfrm>
            <a:off x="838200" y="58293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-5</a:t>
            </a:r>
          </a:p>
        </p:txBody>
      </p:sp>
      <p:sp>
        <p:nvSpPr>
          <p:cNvPr id="31820" name="Text Box 75"/>
          <p:cNvSpPr txBox="1">
            <a:spLocks noChangeArrowheads="1"/>
          </p:cNvSpPr>
          <p:nvPr/>
        </p:nvSpPr>
        <p:spPr bwMode="auto">
          <a:xfrm>
            <a:off x="3619500" y="58293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31821" name="Text Box 76"/>
          <p:cNvSpPr txBox="1">
            <a:spLocks noChangeArrowheads="1"/>
          </p:cNvSpPr>
          <p:nvPr/>
        </p:nvSpPr>
        <p:spPr bwMode="auto">
          <a:xfrm>
            <a:off x="1943100" y="5562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31822" name="Text Box 77"/>
          <p:cNvSpPr txBox="1">
            <a:spLocks noChangeArrowheads="1"/>
          </p:cNvSpPr>
          <p:nvPr/>
        </p:nvSpPr>
        <p:spPr bwMode="auto">
          <a:xfrm>
            <a:off x="2667000" y="54864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9</a:t>
            </a:r>
          </a:p>
        </p:txBody>
      </p:sp>
      <p:sp>
        <p:nvSpPr>
          <p:cNvPr id="31823" name="Oval 78"/>
          <p:cNvSpPr>
            <a:spLocks noChangeAspect="1" noChangeArrowheads="1"/>
          </p:cNvSpPr>
          <p:nvPr/>
        </p:nvSpPr>
        <p:spPr bwMode="auto">
          <a:xfrm>
            <a:off x="1485900" y="59578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</a:t>
            </a:r>
          </a:p>
        </p:txBody>
      </p:sp>
      <p:sp>
        <p:nvSpPr>
          <p:cNvPr id="31824" name="Oval 80"/>
          <p:cNvSpPr>
            <a:spLocks noChangeAspect="1" noChangeArrowheads="1"/>
          </p:cNvSpPr>
          <p:nvPr/>
        </p:nvSpPr>
        <p:spPr bwMode="auto">
          <a:xfrm>
            <a:off x="6872288" y="25146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-2</a:t>
            </a:r>
          </a:p>
        </p:txBody>
      </p:sp>
      <p:sp>
        <p:nvSpPr>
          <p:cNvPr id="31825" name="Oval 81"/>
          <p:cNvSpPr>
            <a:spLocks noChangeAspect="1" noChangeArrowheads="1"/>
          </p:cNvSpPr>
          <p:nvPr/>
        </p:nvSpPr>
        <p:spPr bwMode="auto">
          <a:xfrm>
            <a:off x="8243888" y="25146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4</a:t>
            </a:r>
          </a:p>
        </p:txBody>
      </p:sp>
      <p:sp>
        <p:nvSpPr>
          <p:cNvPr id="31826" name="Oval 82"/>
          <p:cNvSpPr>
            <a:spLocks noChangeAspect="1" noChangeArrowheads="1"/>
          </p:cNvSpPr>
          <p:nvPr/>
        </p:nvSpPr>
        <p:spPr bwMode="auto">
          <a:xfrm>
            <a:off x="3862388" y="50292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-1</a:t>
            </a:r>
          </a:p>
        </p:txBody>
      </p:sp>
      <p:sp>
        <p:nvSpPr>
          <p:cNvPr id="31827" name="Oval 84"/>
          <p:cNvSpPr>
            <a:spLocks noChangeAspect="1" noChangeArrowheads="1"/>
          </p:cNvSpPr>
          <p:nvPr/>
        </p:nvSpPr>
        <p:spPr bwMode="auto">
          <a:xfrm>
            <a:off x="1447800" y="57292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1</a:t>
            </a:r>
          </a:p>
        </p:txBody>
      </p:sp>
      <p:sp>
        <p:nvSpPr>
          <p:cNvPr id="31828" name="Oval 86"/>
          <p:cNvSpPr>
            <a:spLocks noChangeAspect="1" noChangeArrowheads="1"/>
          </p:cNvSpPr>
          <p:nvPr/>
        </p:nvSpPr>
        <p:spPr bwMode="auto">
          <a:xfrm>
            <a:off x="3124200" y="57292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sp>
        <p:nvSpPr>
          <p:cNvPr id="31829" name="Oval 87"/>
          <p:cNvSpPr>
            <a:spLocks noChangeAspect="1" noChangeArrowheads="1"/>
          </p:cNvSpPr>
          <p:nvPr/>
        </p:nvSpPr>
        <p:spPr bwMode="auto">
          <a:xfrm>
            <a:off x="6653213" y="51498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-2</a:t>
            </a:r>
          </a:p>
        </p:txBody>
      </p:sp>
      <p:sp>
        <p:nvSpPr>
          <p:cNvPr id="31830" name="Oval 88"/>
          <p:cNvSpPr>
            <a:spLocks noChangeAspect="1" noChangeArrowheads="1"/>
          </p:cNvSpPr>
          <p:nvPr/>
        </p:nvSpPr>
        <p:spPr bwMode="auto">
          <a:xfrm>
            <a:off x="5280025" y="514985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31831" name="Oval 89"/>
          <p:cNvSpPr>
            <a:spLocks noChangeAspect="1" noChangeArrowheads="1"/>
          </p:cNvSpPr>
          <p:nvPr/>
        </p:nvSpPr>
        <p:spPr bwMode="auto">
          <a:xfrm>
            <a:off x="6651625" y="434340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31832" name="Oval 90"/>
          <p:cNvSpPr>
            <a:spLocks noChangeAspect="1" noChangeArrowheads="1"/>
          </p:cNvSpPr>
          <p:nvPr/>
        </p:nvSpPr>
        <p:spPr bwMode="auto">
          <a:xfrm>
            <a:off x="5889625" y="59578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1</a:t>
            </a:r>
          </a:p>
        </p:txBody>
      </p:sp>
      <p:cxnSp>
        <p:nvCxnSpPr>
          <p:cNvPr id="31833" name="AutoShape 91"/>
          <p:cNvCxnSpPr>
            <a:cxnSpLocks noChangeAspect="1" noChangeShapeType="1"/>
            <a:stCxn id="31831" idx="2"/>
            <a:endCxn id="31830" idx="0"/>
          </p:cNvCxnSpPr>
          <p:nvPr/>
        </p:nvCxnSpPr>
        <p:spPr bwMode="auto">
          <a:xfrm rot="10800000" flipV="1">
            <a:off x="5462588" y="4525963"/>
            <a:ext cx="1177925" cy="6127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34" name="AutoShape 92"/>
          <p:cNvCxnSpPr>
            <a:cxnSpLocks noChangeAspect="1" noChangeShapeType="1"/>
            <a:stCxn id="31832" idx="2"/>
            <a:endCxn id="31830" idx="4"/>
          </p:cNvCxnSpPr>
          <p:nvPr/>
        </p:nvCxnSpPr>
        <p:spPr bwMode="auto">
          <a:xfrm rot="10800000">
            <a:off x="5462588" y="5524500"/>
            <a:ext cx="415925" cy="615950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35" name="AutoShape 93"/>
          <p:cNvCxnSpPr>
            <a:cxnSpLocks noChangeAspect="1" noChangeShapeType="1"/>
            <a:stCxn id="31832" idx="6"/>
            <a:endCxn id="31829" idx="3"/>
          </p:cNvCxnSpPr>
          <p:nvPr/>
        </p:nvCxnSpPr>
        <p:spPr bwMode="auto">
          <a:xfrm flipV="1">
            <a:off x="6264275" y="5472113"/>
            <a:ext cx="441325" cy="6683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36" name="AutoShape 94"/>
          <p:cNvCxnSpPr>
            <a:cxnSpLocks noChangeAspect="1" noChangeShapeType="1"/>
            <a:stCxn id="31831" idx="4"/>
            <a:endCxn id="31829" idx="0"/>
          </p:cNvCxnSpPr>
          <p:nvPr/>
        </p:nvCxnSpPr>
        <p:spPr bwMode="auto">
          <a:xfrm>
            <a:off x="6834188" y="4718050"/>
            <a:ext cx="1587" cy="4206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37" name="AutoShape 95"/>
          <p:cNvCxnSpPr>
            <a:cxnSpLocks noChangeAspect="1" noChangeShapeType="1"/>
            <a:stCxn id="31830" idx="6"/>
            <a:endCxn id="31829" idx="2"/>
          </p:cNvCxnSpPr>
          <p:nvPr/>
        </p:nvCxnSpPr>
        <p:spPr bwMode="auto">
          <a:xfrm>
            <a:off x="5654675" y="5332413"/>
            <a:ext cx="9874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838" name="Oval 96"/>
          <p:cNvSpPr>
            <a:spLocks noChangeAspect="1" noChangeArrowheads="1"/>
          </p:cNvSpPr>
          <p:nvPr/>
        </p:nvSpPr>
        <p:spPr bwMode="auto">
          <a:xfrm>
            <a:off x="8015288" y="51498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-1</a:t>
            </a:r>
          </a:p>
        </p:txBody>
      </p:sp>
      <p:cxnSp>
        <p:nvCxnSpPr>
          <p:cNvPr id="31839" name="AutoShape 97"/>
          <p:cNvCxnSpPr>
            <a:cxnSpLocks noChangeAspect="1" noChangeShapeType="1"/>
            <a:stCxn id="31842" idx="6"/>
            <a:endCxn id="31838" idx="4"/>
          </p:cNvCxnSpPr>
          <p:nvPr/>
        </p:nvCxnSpPr>
        <p:spPr bwMode="auto">
          <a:xfrm flipV="1">
            <a:off x="7778750" y="5524500"/>
            <a:ext cx="419100" cy="615950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40" name="AutoShape 98"/>
          <p:cNvCxnSpPr>
            <a:cxnSpLocks noChangeAspect="1" noChangeShapeType="1"/>
            <a:stCxn id="31838" idx="0"/>
            <a:endCxn id="31831" idx="6"/>
          </p:cNvCxnSpPr>
          <p:nvPr/>
        </p:nvCxnSpPr>
        <p:spPr bwMode="auto">
          <a:xfrm rot="5400000" flipH="1">
            <a:off x="7305675" y="4246563"/>
            <a:ext cx="612775" cy="11715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41" name="AutoShape 99"/>
          <p:cNvCxnSpPr>
            <a:cxnSpLocks noChangeAspect="1" noChangeShapeType="1"/>
            <a:stCxn id="31829" idx="6"/>
            <a:endCxn id="31838" idx="2"/>
          </p:cNvCxnSpPr>
          <p:nvPr/>
        </p:nvCxnSpPr>
        <p:spPr bwMode="auto">
          <a:xfrm>
            <a:off x="7027863" y="5332413"/>
            <a:ext cx="9763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842" name="Oval 100"/>
          <p:cNvSpPr>
            <a:spLocks noChangeAspect="1" noChangeArrowheads="1"/>
          </p:cNvSpPr>
          <p:nvPr/>
        </p:nvSpPr>
        <p:spPr bwMode="auto">
          <a:xfrm>
            <a:off x="7404100" y="59578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cxnSp>
        <p:nvCxnSpPr>
          <p:cNvPr id="31843" name="AutoShape 101"/>
          <p:cNvCxnSpPr>
            <a:cxnSpLocks noChangeAspect="1" noChangeShapeType="1"/>
            <a:stCxn id="31829" idx="5"/>
            <a:endCxn id="31842" idx="2"/>
          </p:cNvCxnSpPr>
          <p:nvPr/>
        </p:nvCxnSpPr>
        <p:spPr bwMode="auto">
          <a:xfrm rot="16200000" flipH="1">
            <a:off x="6845300" y="5592763"/>
            <a:ext cx="668337" cy="427038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844" name="Text Box 102"/>
          <p:cNvSpPr txBox="1">
            <a:spLocks noChangeArrowheads="1"/>
          </p:cNvSpPr>
          <p:nvPr/>
        </p:nvSpPr>
        <p:spPr bwMode="auto">
          <a:xfrm>
            <a:off x="7724775" y="43576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4</a:t>
            </a:r>
          </a:p>
        </p:txBody>
      </p:sp>
      <p:sp>
        <p:nvSpPr>
          <p:cNvPr id="31845" name="Text Box 103"/>
          <p:cNvSpPr txBox="1">
            <a:spLocks noChangeArrowheads="1"/>
          </p:cNvSpPr>
          <p:nvPr/>
        </p:nvSpPr>
        <p:spPr bwMode="auto">
          <a:xfrm>
            <a:off x="5584825" y="4419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8</a:t>
            </a:r>
          </a:p>
        </p:txBody>
      </p:sp>
      <p:sp>
        <p:nvSpPr>
          <p:cNvPr id="31846" name="Text Box 104"/>
          <p:cNvSpPr txBox="1">
            <a:spLocks noChangeArrowheads="1"/>
          </p:cNvSpPr>
          <p:nvPr/>
        </p:nvSpPr>
        <p:spPr bwMode="auto">
          <a:xfrm>
            <a:off x="5965825" y="5029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31847" name="Text Box 105"/>
          <p:cNvSpPr txBox="1">
            <a:spLocks noChangeArrowheads="1"/>
          </p:cNvSpPr>
          <p:nvPr/>
        </p:nvSpPr>
        <p:spPr bwMode="auto">
          <a:xfrm>
            <a:off x="7413625" y="5029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31848" name="Text Box 106"/>
          <p:cNvSpPr txBox="1">
            <a:spLocks noChangeArrowheads="1"/>
          </p:cNvSpPr>
          <p:nvPr/>
        </p:nvSpPr>
        <p:spPr bwMode="auto">
          <a:xfrm>
            <a:off x="5241925" y="58293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-5</a:t>
            </a:r>
          </a:p>
        </p:txBody>
      </p:sp>
      <p:sp>
        <p:nvSpPr>
          <p:cNvPr id="31849" name="Text Box 107"/>
          <p:cNvSpPr txBox="1">
            <a:spLocks noChangeArrowheads="1"/>
          </p:cNvSpPr>
          <p:nvPr/>
        </p:nvSpPr>
        <p:spPr bwMode="auto">
          <a:xfrm>
            <a:off x="8023225" y="58293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31850" name="Text Box 108"/>
          <p:cNvSpPr txBox="1">
            <a:spLocks noChangeArrowheads="1"/>
          </p:cNvSpPr>
          <p:nvPr/>
        </p:nvSpPr>
        <p:spPr bwMode="auto">
          <a:xfrm>
            <a:off x="6461125" y="4724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-2</a:t>
            </a:r>
          </a:p>
        </p:txBody>
      </p:sp>
      <p:sp>
        <p:nvSpPr>
          <p:cNvPr id="31851" name="Text Box 109"/>
          <p:cNvSpPr txBox="1">
            <a:spLocks noChangeArrowheads="1"/>
          </p:cNvSpPr>
          <p:nvPr/>
        </p:nvSpPr>
        <p:spPr bwMode="auto">
          <a:xfrm>
            <a:off x="6346825" y="5562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31852" name="Text Box 110"/>
          <p:cNvSpPr txBox="1">
            <a:spLocks noChangeArrowheads="1"/>
          </p:cNvSpPr>
          <p:nvPr/>
        </p:nvSpPr>
        <p:spPr bwMode="auto">
          <a:xfrm>
            <a:off x="6994525" y="5562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9</a:t>
            </a:r>
          </a:p>
        </p:txBody>
      </p:sp>
      <p:sp>
        <p:nvSpPr>
          <p:cNvPr id="31853" name="Oval 111"/>
          <p:cNvSpPr>
            <a:spLocks noChangeAspect="1" noChangeArrowheads="1"/>
          </p:cNvSpPr>
          <p:nvPr/>
        </p:nvSpPr>
        <p:spPr bwMode="auto">
          <a:xfrm>
            <a:off x="7558088" y="57150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4</a:t>
            </a:r>
          </a:p>
        </p:txBody>
      </p:sp>
      <p:sp>
        <p:nvSpPr>
          <p:cNvPr id="31854" name="Text Box 112"/>
          <p:cNvSpPr txBox="1">
            <a:spLocks noChangeArrowheads="1"/>
          </p:cNvSpPr>
          <p:nvPr/>
        </p:nvSpPr>
        <p:spPr bwMode="auto">
          <a:xfrm>
            <a:off x="2149475" y="16764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1855" name="Text Box 114"/>
          <p:cNvSpPr txBox="1">
            <a:spLocks noChangeArrowheads="1"/>
          </p:cNvSpPr>
          <p:nvPr/>
        </p:nvSpPr>
        <p:spPr bwMode="auto">
          <a:xfrm>
            <a:off x="2089150" y="25908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31856" name="Text Box 115"/>
          <p:cNvSpPr txBox="1">
            <a:spLocks noChangeArrowheads="1"/>
          </p:cNvSpPr>
          <p:nvPr/>
        </p:nvSpPr>
        <p:spPr bwMode="auto">
          <a:xfrm>
            <a:off x="3463925" y="2547938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4</a:t>
            </a:r>
          </a:p>
        </p:txBody>
      </p:sp>
      <p:sp>
        <p:nvSpPr>
          <p:cNvPr id="31857" name="Text Box 116"/>
          <p:cNvSpPr txBox="1">
            <a:spLocks noChangeArrowheads="1"/>
          </p:cNvSpPr>
          <p:nvPr/>
        </p:nvSpPr>
        <p:spPr bwMode="auto">
          <a:xfrm>
            <a:off x="717550" y="25908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31858" name="Text Box 117"/>
          <p:cNvSpPr txBox="1">
            <a:spLocks noChangeArrowheads="1"/>
          </p:cNvSpPr>
          <p:nvPr/>
        </p:nvSpPr>
        <p:spPr bwMode="auto">
          <a:xfrm>
            <a:off x="1784350" y="37338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6</a:t>
            </a:r>
          </a:p>
        </p:txBody>
      </p:sp>
      <p:sp>
        <p:nvSpPr>
          <p:cNvPr id="31859" name="Text Box 118"/>
          <p:cNvSpPr txBox="1">
            <a:spLocks noChangeArrowheads="1"/>
          </p:cNvSpPr>
          <p:nvPr/>
        </p:nvSpPr>
        <p:spPr bwMode="auto">
          <a:xfrm>
            <a:off x="3308350" y="37338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5</a:t>
            </a:r>
          </a:p>
        </p:txBody>
      </p:sp>
      <p:sp>
        <p:nvSpPr>
          <p:cNvPr id="31860" name="Text Box 119"/>
          <p:cNvSpPr txBox="1">
            <a:spLocks noChangeArrowheads="1"/>
          </p:cNvSpPr>
          <p:nvPr/>
        </p:nvSpPr>
        <p:spPr bwMode="auto">
          <a:xfrm>
            <a:off x="6537325" y="16764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1861" name="Text Box 120"/>
          <p:cNvSpPr txBox="1">
            <a:spLocks noChangeArrowheads="1"/>
          </p:cNvSpPr>
          <p:nvPr/>
        </p:nvSpPr>
        <p:spPr bwMode="auto">
          <a:xfrm>
            <a:off x="6477000" y="25908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31862" name="Text Box 121"/>
          <p:cNvSpPr txBox="1">
            <a:spLocks noChangeArrowheads="1"/>
          </p:cNvSpPr>
          <p:nvPr/>
        </p:nvSpPr>
        <p:spPr bwMode="auto">
          <a:xfrm>
            <a:off x="7851775" y="2547938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4</a:t>
            </a:r>
          </a:p>
        </p:txBody>
      </p:sp>
      <p:sp>
        <p:nvSpPr>
          <p:cNvPr id="31863" name="Text Box 122"/>
          <p:cNvSpPr txBox="1">
            <a:spLocks noChangeArrowheads="1"/>
          </p:cNvSpPr>
          <p:nvPr/>
        </p:nvSpPr>
        <p:spPr bwMode="auto">
          <a:xfrm>
            <a:off x="5105400" y="25908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31864" name="Text Box 123"/>
          <p:cNvSpPr txBox="1">
            <a:spLocks noChangeArrowheads="1"/>
          </p:cNvSpPr>
          <p:nvPr/>
        </p:nvSpPr>
        <p:spPr bwMode="auto">
          <a:xfrm>
            <a:off x="6172200" y="37338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6</a:t>
            </a:r>
          </a:p>
        </p:txBody>
      </p:sp>
      <p:sp>
        <p:nvSpPr>
          <p:cNvPr id="31865" name="Text Box 124"/>
          <p:cNvSpPr txBox="1">
            <a:spLocks noChangeArrowheads="1"/>
          </p:cNvSpPr>
          <p:nvPr/>
        </p:nvSpPr>
        <p:spPr bwMode="auto">
          <a:xfrm>
            <a:off x="7696200" y="37338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5</a:t>
            </a:r>
          </a:p>
        </p:txBody>
      </p:sp>
      <p:sp>
        <p:nvSpPr>
          <p:cNvPr id="31866" name="Oval 79"/>
          <p:cNvSpPr>
            <a:spLocks noChangeAspect="1" noChangeArrowheads="1"/>
          </p:cNvSpPr>
          <p:nvPr/>
        </p:nvSpPr>
        <p:spPr bwMode="auto">
          <a:xfrm>
            <a:off x="5486400" y="25288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31867" name="Text Box 125"/>
          <p:cNvSpPr txBox="1">
            <a:spLocks noChangeArrowheads="1"/>
          </p:cNvSpPr>
          <p:nvPr/>
        </p:nvSpPr>
        <p:spPr bwMode="auto">
          <a:xfrm>
            <a:off x="2117725" y="41148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1868" name="Text Box 126"/>
          <p:cNvSpPr txBox="1">
            <a:spLocks noChangeArrowheads="1"/>
          </p:cNvSpPr>
          <p:nvPr/>
        </p:nvSpPr>
        <p:spPr bwMode="auto">
          <a:xfrm>
            <a:off x="2057400" y="50292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31869" name="Text Box 127"/>
          <p:cNvSpPr txBox="1">
            <a:spLocks noChangeArrowheads="1"/>
          </p:cNvSpPr>
          <p:nvPr/>
        </p:nvSpPr>
        <p:spPr bwMode="auto">
          <a:xfrm>
            <a:off x="3432175" y="4986338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4</a:t>
            </a:r>
          </a:p>
        </p:txBody>
      </p:sp>
      <p:sp>
        <p:nvSpPr>
          <p:cNvPr id="31870" name="Text Box 128"/>
          <p:cNvSpPr txBox="1">
            <a:spLocks noChangeArrowheads="1"/>
          </p:cNvSpPr>
          <p:nvPr/>
        </p:nvSpPr>
        <p:spPr bwMode="auto">
          <a:xfrm>
            <a:off x="685800" y="50292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31871" name="Text Box 129"/>
          <p:cNvSpPr txBox="1">
            <a:spLocks noChangeArrowheads="1"/>
          </p:cNvSpPr>
          <p:nvPr/>
        </p:nvSpPr>
        <p:spPr bwMode="auto">
          <a:xfrm>
            <a:off x="1752600" y="61722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6</a:t>
            </a:r>
          </a:p>
        </p:txBody>
      </p:sp>
      <p:sp>
        <p:nvSpPr>
          <p:cNvPr id="31872" name="Text Box 130"/>
          <p:cNvSpPr txBox="1">
            <a:spLocks noChangeArrowheads="1"/>
          </p:cNvSpPr>
          <p:nvPr/>
        </p:nvSpPr>
        <p:spPr bwMode="auto">
          <a:xfrm>
            <a:off x="3276600" y="61722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5</a:t>
            </a:r>
          </a:p>
        </p:txBody>
      </p:sp>
      <p:sp>
        <p:nvSpPr>
          <p:cNvPr id="31873" name="Text Box 131"/>
          <p:cNvSpPr txBox="1">
            <a:spLocks noChangeArrowheads="1"/>
          </p:cNvSpPr>
          <p:nvPr/>
        </p:nvSpPr>
        <p:spPr bwMode="auto">
          <a:xfrm>
            <a:off x="6537325" y="41148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1874" name="Text Box 132"/>
          <p:cNvSpPr txBox="1">
            <a:spLocks noChangeArrowheads="1"/>
          </p:cNvSpPr>
          <p:nvPr/>
        </p:nvSpPr>
        <p:spPr bwMode="auto">
          <a:xfrm>
            <a:off x="6477000" y="50292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31875" name="Text Box 133"/>
          <p:cNvSpPr txBox="1">
            <a:spLocks noChangeArrowheads="1"/>
          </p:cNvSpPr>
          <p:nvPr/>
        </p:nvSpPr>
        <p:spPr bwMode="auto">
          <a:xfrm>
            <a:off x="7851775" y="4986338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4</a:t>
            </a:r>
          </a:p>
        </p:txBody>
      </p:sp>
      <p:sp>
        <p:nvSpPr>
          <p:cNvPr id="31876" name="Text Box 134"/>
          <p:cNvSpPr txBox="1">
            <a:spLocks noChangeArrowheads="1"/>
          </p:cNvSpPr>
          <p:nvPr/>
        </p:nvSpPr>
        <p:spPr bwMode="auto">
          <a:xfrm>
            <a:off x="5105400" y="50292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31877" name="Text Box 135"/>
          <p:cNvSpPr txBox="1">
            <a:spLocks noChangeArrowheads="1"/>
          </p:cNvSpPr>
          <p:nvPr/>
        </p:nvSpPr>
        <p:spPr bwMode="auto">
          <a:xfrm>
            <a:off x="6172200" y="61722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6</a:t>
            </a:r>
          </a:p>
        </p:txBody>
      </p:sp>
      <p:sp>
        <p:nvSpPr>
          <p:cNvPr id="31878" name="Text Box 136"/>
          <p:cNvSpPr txBox="1">
            <a:spLocks noChangeArrowheads="1"/>
          </p:cNvSpPr>
          <p:nvPr/>
        </p:nvSpPr>
        <p:spPr bwMode="auto">
          <a:xfrm>
            <a:off x="7696200" y="61722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5</a:t>
            </a:r>
          </a:p>
        </p:txBody>
      </p:sp>
      <p:sp>
        <p:nvSpPr>
          <p:cNvPr id="31879" name="Oval 83"/>
          <p:cNvSpPr>
            <a:spLocks noChangeAspect="1" noChangeArrowheads="1"/>
          </p:cNvSpPr>
          <p:nvPr/>
        </p:nvSpPr>
        <p:spPr bwMode="auto">
          <a:xfrm>
            <a:off x="1143000" y="49672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31880" name="Oval 137"/>
          <p:cNvSpPr>
            <a:spLocks noChangeAspect="1" noChangeArrowheads="1"/>
          </p:cNvSpPr>
          <p:nvPr/>
        </p:nvSpPr>
        <p:spPr bwMode="auto">
          <a:xfrm>
            <a:off x="5791200" y="571500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  <a:latin typeface="Times New Roman" charset="0"/>
                <a:sym typeface="Symbol" charset="0"/>
              </a:rPr>
              <a:t>0</a:t>
            </a:r>
          </a:p>
        </p:txBody>
      </p:sp>
      <p:sp>
        <p:nvSpPr>
          <p:cNvPr id="31881" name="Text Box 138"/>
          <p:cNvSpPr txBox="1">
            <a:spLocks noChangeArrowheads="1"/>
          </p:cNvSpPr>
          <p:nvPr/>
        </p:nvSpPr>
        <p:spPr bwMode="auto">
          <a:xfrm>
            <a:off x="6394450" y="6324600"/>
            <a:ext cx="1073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(two steps)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Shortest Paths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2464-BE8F-B741-895C-8F5F55E4F06D}" type="slidenum">
              <a:rPr lang="en-US"/>
              <a:pPr/>
              <a:t>19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All-Pairs Shortest Paths</a:t>
            </a:r>
          </a:p>
        </p:txBody>
      </p:sp>
      <p:sp>
        <p:nvSpPr>
          <p:cNvPr id="259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3429000" cy="488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Find the distance between every pair of vertices in a weighted directed graph G.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We can make n calls to </a:t>
            </a:r>
            <a:r>
              <a:rPr lang="en-US" sz="2000" dirty="0" err="1"/>
              <a:t>Dijkstra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algorithm (if no negative edges), which takes O(</a:t>
            </a:r>
            <a:r>
              <a:rPr lang="en-US" sz="2000" dirty="0" err="1"/>
              <a:t>nmlog</a:t>
            </a:r>
            <a:r>
              <a:rPr lang="en-US" sz="2000" dirty="0"/>
              <a:t> n) time.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Likewise, n calls to Bellman-Ford would take O(n</a:t>
            </a:r>
            <a:r>
              <a:rPr lang="en-US" sz="2000" baseline="30000" dirty="0"/>
              <a:t>2</a:t>
            </a:r>
            <a:r>
              <a:rPr lang="en-US" sz="2000" dirty="0"/>
              <a:t>m) time.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We can achieve O(n</a:t>
            </a:r>
            <a:r>
              <a:rPr lang="en-US" sz="2000" baseline="30000" dirty="0"/>
              <a:t>3</a:t>
            </a:r>
            <a:r>
              <a:rPr lang="en-US" sz="2000" dirty="0"/>
              <a:t>) time using dynamic programming (similar to the Floyd-</a:t>
            </a:r>
            <a:r>
              <a:rPr lang="en-US" sz="2000" dirty="0" err="1"/>
              <a:t>Warshall</a:t>
            </a:r>
            <a:r>
              <a:rPr lang="en-US" sz="2000" dirty="0"/>
              <a:t> algorithm).</a:t>
            </a: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4038600" y="1600200"/>
            <a:ext cx="47244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28600" algn="l"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8650" algn="l"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</a:rPr>
              <a:t>Algorithm</a:t>
            </a:r>
            <a:r>
              <a:rPr lang="en-US" sz="1800"/>
              <a:t> </a:t>
            </a:r>
            <a:r>
              <a:rPr lang="en-US" sz="1800" b="1" i="1">
                <a:solidFill>
                  <a:schemeClr val="tx2"/>
                </a:solidFill>
              </a:rPr>
              <a:t>AllPair</a:t>
            </a:r>
            <a:r>
              <a:rPr lang="en-US" sz="1800">
                <a:solidFill>
                  <a:schemeClr val="tx2"/>
                </a:solidFill>
              </a:rPr>
              <a:t>(</a:t>
            </a:r>
            <a:r>
              <a:rPr lang="en-US" sz="1800" b="1" i="1">
                <a:solidFill>
                  <a:schemeClr val="tx2"/>
                </a:solidFill>
              </a:rPr>
              <a:t>G</a:t>
            </a:r>
            <a:r>
              <a:rPr lang="en-US" sz="1800">
                <a:solidFill>
                  <a:schemeClr val="tx2"/>
                </a:solidFill>
              </a:rPr>
              <a:t>) </a:t>
            </a:r>
            <a:r>
              <a:rPr lang="en-US" sz="1800"/>
              <a:t>{assumes vertices 1,…,</a:t>
            </a:r>
            <a:r>
              <a:rPr lang="en-US" sz="1800" b="1" i="1"/>
              <a:t>n</a:t>
            </a:r>
            <a:r>
              <a:rPr lang="en-US" sz="1800"/>
              <a:t>}</a:t>
            </a:r>
            <a:endParaRPr lang="en-US" sz="1800">
              <a:solidFill>
                <a:schemeClr val="tx2"/>
              </a:solidFill>
            </a:endParaRPr>
          </a:p>
          <a:p>
            <a:pPr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</a:rPr>
              <a:t>for all </a:t>
            </a:r>
            <a:r>
              <a:rPr lang="en-US" sz="1800">
                <a:solidFill>
                  <a:schemeClr val="tx2"/>
                </a:solidFill>
              </a:rPr>
              <a:t> </a:t>
            </a:r>
            <a:r>
              <a:rPr lang="en-US" sz="1800" b="1" i="1">
                <a:solidFill>
                  <a:schemeClr val="accent2"/>
                </a:solidFill>
              </a:rPr>
              <a:t>vertex pairs (i,j) </a:t>
            </a:r>
            <a:endParaRPr lang="en-US" sz="1800">
              <a:solidFill>
                <a:schemeClr val="accent2"/>
              </a:solidFill>
            </a:endParaRPr>
          </a:p>
          <a:p>
            <a:pPr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</a:rPr>
              <a:t>	</a:t>
            </a:r>
            <a:r>
              <a:rPr lang="en-US" sz="1800" b="1">
                <a:solidFill>
                  <a:srgbClr val="000000"/>
                </a:solidFill>
              </a:rPr>
              <a:t>if</a:t>
            </a:r>
            <a:r>
              <a:rPr lang="en-US" sz="1800">
                <a:solidFill>
                  <a:schemeClr val="tx2"/>
                </a:solidFill>
              </a:rPr>
              <a:t>  </a:t>
            </a:r>
            <a:r>
              <a:rPr lang="en-US" sz="1800" b="1" i="1">
                <a:solidFill>
                  <a:schemeClr val="accent2"/>
                </a:solidFill>
              </a:rPr>
              <a:t>i</a:t>
            </a:r>
            <a:r>
              <a:rPr lang="en-US" sz="1800">
                <a:solidFill>
                  <a:schemeClr val="accent2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800" b="1" i="1">
                <a:solidFill>
                  <a:schemeClr val="accent2"/>
                </a:solidFill>
              </a:rPr>
              <a:t>j</a:t>
            </a:r>
            <a:endParaRPr lang="en-US" sz="1800">
              <a:solidFill>
                <a:schemeClr val="tx2"/>
              </a:solidFill>
            </a:endParaRPr>
          </a:p>
          <a:p>
            <a:pPr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</a:rPr>
              <a:t>		</a:t>
            </a:r>
            <a:r>
              <a:rPr lang="en-US" sz="1800" b="1" i="1">
                <a:solidFill>
                  <a:schemeClr val="accent2"/>
                </a:solidFill>
              </a:rPr>
              <a:t>D</a:t>
            </a:r>
            <a:r>
              <a:rPr lang="en-US" sz="1800" b="1" i="1" baseline="-25000">
                <a:solidFill>
                  <a:schemeClr val="accent2"/>
                </a:solidFill>
              </a:rPr>
              <a:t>0</a:t>
            </a:r>
            <a:r>
              <a:rPr lang="en-US" sz="1800" b="1">
                <a:solidFill>
                  <a:schemeClr val="accent2"/>
                </a:solidFill>
              </a:rPr>
              <a:t>[</a:t>
            </a:r>
            <a:r>
              <a:rPr lang="en-US" sz="1800" b="1" i="1">
                <a:solidFill>
                  <a:schemeClr val="accent2"/>
                </a:solidFill>
              </a:rPr>
              <a:t>i,i</a:t>
            </a:r>
            <a:r>
              <a:rPr lang="en-US" sz="1800" b="1">
                <a:solidFill>
                  <a:schemeClr val="accent2"/>
                </a:solidFill>
              </a:rPr>
              <a:t>]</a:t>
            </a:r>
            <a:r>
              <a:rPr lang="en-US" sz="1800" b="1" i="1">
                <a:solidFill>
                  <a:schemeClr val="accent2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 </a:t>
            </a:r>
            <a:r>
              <a:rPr lang="en-US" sz="1800" b="1" i="1">
                <a:solidFill>
                  <a:schemeClr val="accent2"/>
                </a:solidFill>
              </a:rPr>
              <a:t>0</a:t>
            </a:r>
          </a:p>
          <a:p>
            <a:pPr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</a:rPr>
              <a:t>	</a:t>
            </a:r>
            <a:r>
              <a:rPr lang="en-US" sz="1800" b="1">
                <a:solidFill>
                  <a:srgbClr val="000000"/>
                </a:solidFill>
              </a:rPr>
              <a:t>else if </a:t>
            </a:r>
            <a:r>
              <a:rPr lang="en-US" sz="1800" b="1">
                <a:solidFill>
                  <a:schemeClr val="accent2"/>
                </a:solidFill>
              </a:rPr>
              <a:t>(</a:t>
            </a:r>
            <a:r>
              <a:rPr lang="en-US" sz="1800" b="1" i="1">
                <a:solidFill>
                  <a:schemeClr val="accent2"/>
                </a:solidFill>
              </a:rPr>
              <a:t>i,j</a:t>
            </a:r>
            <a:r>
              <a:rPr lang="en-US" sz="1800" b="1">
                <a:solidFill>
                  <a:schemeClr val="accent2"/>
                </a:solidFill>
              </a:rPr>
              <a:t>)</a:t>
            </a:r>
            <a:r>
              <a:rPr lang="en-US" sz="1800" b="1" i="1">
                <a:solidFill>
                  <a:schemeClr val="accent2"/>
                </a:solidFill>
              </a:rPr>
              <a:t> is an edge in G</a:t>
            </a:r>
          </a:p>
          <a:p>
            <a:pPr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</a:rPr>
              <a:t>		D</a:t>
            </a:r>
            <a:r>
              <a:rPr lang="en-US" sz="1800" b="1" i="1" baseline="-25000">
                <a:solidFill>
                  <a:schemeClr val="accent2"/>
                </a:solidFill>
              </a:rPr>
              <a:t>0</a:t>
            </a:r>
            <a:r>
              <a:rPr lang="en-US" sz="1800" b="1">
                <a:solidFill>
                  <a:schemeClr val="accent2"/>
                </a:solidFill>
              </a:rPr>
              <a:t>[</a:t>
            </a:r>
            <a:r>
              <a:rPr lang="en-US" sz="1800" b="1" i="1">
                <a:solidFill>
                  <a:schemeClr val="accent2"/>
                </a:solidFill>
              </a:rPr>
              <a:t>i,j</a:t>
            </a:r>
            <a:r>
              <a:rPr lang="en-US" sz="1800" b="1">
                <a:solidFill>
                  <a:schemeClr val="accent2"/>
                </a:solidFill>
              </a:rPr>
              <a:t>]</a:t>
            </a:r>
            <a:r>
              <a:rPr lang="en-US" sz="1800" b="1" i="1">
                <a:solidFill>
                  <a:schemeClr val="accent2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 </a:t>
            </a:r>
            <a:r>
              <a:rPr lang="en-US" sz="1800" b="1" i="1">
                <a:solidFill>
                  <a:schemeClr val="accent2"/>
                </a:solidFill>
              </a:rPr>
              <a:t>weight of edge </a:t>
            </a:r>
            <a:r>
              <a:rPr lang="en-US" sz="1800" b="1">
                <a:solidFill>
                  <a:schemeClr val="accent2"/>
                </a:solidFill>
              </a:rPr>
              <a:t>(</a:t>
            </a:r>
            <a:r>
              <a:rPr lang="en-US" sz="1800" b="1" i="1">
                <a:solidFill>
                  <a:schemeClr val="accent2"/>
                </a:solidFill>
              </a:rPr>
              <a:t>i,j</a:t>
            </a:r>
            <a:r>
              <a:rPr lang="en-US" sz="1800" b="1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</a:rPr>
              <a:t>	</a:t>
            </a:r>
            <a:r>
              <a:rPr lang="en-US" sz="1800" b="1">
                <a:solidFill>
                  <a:srgbClr val="000000"/>
                </a:solidFill>
              </a:rPr>
              <a:t>else</a:t>
            </a:r>
          </a:p>
          <a:p>
            <a:pPr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</a:rPr>
              <a:t>		</a:t>
            </a:r>
            <a:r>
              <a:rPr lang="en-US" sz="1800" b="1" i="1">
                <a:solidFill>
                  <a:schemeClr val="accent2"/>
                </a:solidFill>
              </a:rPr>
              <a:t>D</a:t>
            </a:r>
            <a:r>
              <a:rPr lang="en-US" sz="1800" b="1" i="1" baseline="-25000">
                <a:solidFill>
                  <a:schemeClr val="accent2"/>
                </a:solidFill>
              </a:rPr>
              <a:t>0</a:t>
            </a:r>
            <a:r>
              <a:rPr lang="en-US" sz="1800" b="1">
                <a:solidFill>
                  <a:schemeClr val="accent2"/>
                </a:solidFill>
              </a:rPr>
              <a:t>[</a:t>
            </a:r>
            <a:r>
              <a:rPr lang="en-US" sz="1800" b="1" i="1">
                <a:solidFill>
                  <a:schemeClr val="accent2"/>
                </a:solidFill>
              </a:rPr>
              <a:t>i,j</a:t>
            </a:r>
            <a:r>
              <a:rPr lang="en-US" sz="1800" b="1">
                <a:solidFill>
                  <a:schemeClr val="accent2"/>
                </a:solidFill>
              </a:rPr>
              <a:t>]</a:t>
            </a:r>
            <a:r>
              <a:rPr lang="en-US" sz="1800" b="1" i="1">
                <a:solidFill>
                  <a:schemeClr val="accent2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 </a:t>
            </a:r>
            <a:r>
              <a:rPr lang="en-US" sz="1800" b="1" i="1">
                <a:solidFill>
                  <a:schemeClr val="accent2"/>
                </a:solidFill>
              </a:rPr>
              <a:t>+ </a:t>
            </a:r>
            <a:r>
              <a:rPr lang="en-US" sz="1800" b="1" i="1">
                <a:solidFill>
                  <a:schemeClr val="accent2"/>
                </a:solidFill>
                <a:sym typeface="Symbol" charset="0"/>
              </a:rPr>
              <a:t></a:t>
            </a:r>
            <a:endParaRPr lang="en-US" sz="1800" b="1" i="1">
              <a:solidFill>
                <a:schemeClr val="accent2"/>
              </a:solidFill>
            </a:endParaRPr>
          </a:p>
          <a:p>
            <a:pPr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</a:rPr>
              <a:t>for </a:t>
            </a:r>
            <a:r>
              <a:rPr lang="en-US" sz="1800" b="1" i="1">
                <a:solidFill>
                  <a:schemeClr val="accent2"/>
                </a:solidFill>
              </a:rPr>
              <a:t>k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</a:rPr>
              <a:t>1 </a:t>
            </a:r>
            <a:r>
              <a:rPr lang="en-US" sz="1800" b="1">
                <a:solidFill>
                  <a:srgbClr val="000000"/>
                </a:solidFill>
              </a:rPr>
              <a:t>to</a:t>
            </a:r>
            <a:r>
              <a:rPr lang="en-US" sz="1800" b="1" i="1">
                <a:solidFill>
                  <a:schemeClr val="accent2"/>
                </a:solidFill>
              </a:rPr>
              <a:t> n </a:t>
            </a:r>
            <a:r>
              <a:rPr lang="en-US" sz="1800" b="1">
                <a:solidFill>
                  <a:srgbClr val="000000"/>
                </a:solidFill>
              </a:rPr>
              <a:t>do    </a:t>
            </a:r>
          </a:p>
          <a:p>
            <a:pPr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</a:rPr>
              <a:t>	</a:t>
            </a:r>
            <a:r>
              <a:rPr lang="en-US" sz="1800" b="1">
                <a:solidFill>
                  <a:srgbClr val="000000"/>
                </a:solidFill>
              </a:rPr>
              <a:t>for </a:t>
            </a:r>
            <a:r>
              <a:rPr lang="en-US" sz="1800" b="1" i="1">
                <a:solidFill>
                  <a:schemeClr val="accent2"/>
                </a:solidFill>
              </a:rPr>
              <a:t>i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</a:rPr>
              <a:t>1 </a:t>
            </a:r>
            <a:r>
              <a:rPr lang="en-US" sz="1800" b="1">
                <a:solidFill>
                  <a:srgbClr val="000000"/>
                </a:solidFill>
              </a:rPr>
              <a:t>to</a:t>
            </a:r>
            <a:r>
              <a:rPr lang="en-US" sz="1800" b="1" i="1">
                <a:solidFill>
                  <a:schemeClr val="accent2"/>
                </a:solidFill>
              </a:rPr>
              <a:t> n </a:t>
            </a:r>
            <a:r>
              <a:rPr lang="en-US" sz="1800" b="1">
                <a:solidFill>
                  <a:srgbClr val="000000"/>
                </a:solidFill>
              </a:rPr>
              <a:t>do    </a:t>
            </a:r>
          </a:p>
          <a:p>
            <a:pPr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</a:rPr>
              <a:t>	   </a:t>
            </a:r>
            <a:r>
              <a:rPr lang="en-US" sz="1800" b="1">
                <a:solidFill>
                  <a:srgbClr val="000000"/>
                </a:solidFill>
              </a:rPr>
              <a:t>for </a:t>
            </a:r>
            <a:r>
              <a:rPr lang="en-US" sz="1800" b="1" i="1">
                <a:solidFill>
                  <a:schemeClr val="accent2"/>
                </a:solidFill>
              </a:rPr>
              <a:t>j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</a:rPr>
              <a:t>1 </a:t>
            </a:r>
            <a:r>
              <a:rPr lang="en-US" sz="1800" b="1">
                <a:solidFill>
                  <a:srgbClr val="000000"/>
                </a:solidFill>
              </a:rPr>
              <a:t>to</a:t>
            </a:r>
            <a:r>
              <a:rPr lang="en-US" sz="1800" b="1" i="1">
                <a:solidFill>
                  <a:schemeClr val="accent2"/>
                </a:solidFill>
              </a:rPr>
              <a:t> n </a:t>
            </a:r>
            <a:r>
              <a:rPr lang="en-US" sz="1800" b="1">
                <a:solidFill>
                  <a:srgbClr val="000000"/>
                </a:solidFill>
              </a:rPr>
              <a:t>do    </a:t>
            </a:r>
          </a:p>
          <a:p>
            <a:pPr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</a:rPr>
              <a:t>		  </a:t>
            </a:r>
            <a:r>
              <a:rPr lang="en-US" sz="1800" b="1" i="1">
                <a:solidFill>
                  <a:schemeClr val="accent2"/>
                </a:solidFill>
              </a:rPr>
              <a:t>D</a:t>
            </a:r>
            <a:r>
              <a:rPr lang="en-US" sz="1800" b="1" i="1" baseline="-25000">
                <a:solidFill>
                  <a:schemeClr val="accent2"/>
                </a:solidFill>
              </a:rPr>
              <a:t>k</a:t>
            </a:r>
            <a:r>
              <a:rPr lang="en-US" sz="1800" b="1">
                <a:solidFill>
                  <a:schemeClr val="accent2"/>
                </a:solidFill>
              </a:rPr>
              <a:t>[</a:t>
            </a:r>
            <a:r>
              <a:rPr lang="en-US" sz="1800" b="1" i="1">
                <a:solidFill>
                  <a:schemeClr val="accent2"/>
                </a:solidFill>
              </a:rPr>
              <a:t>i,j</a:t>
            </a:r>
            <a:r>
              <a:rPr lang="en-US" sz="1800" b="1">
                <a:solidFill>
                  <a:schemeClr val="accent2"/>
                </a:solidFill>
              </a:rPr>
              <a:t>]</a:t>
            </a:r>
            <a:r>
              <a:rPr lang="en-US" sz="1800" b="1" i="1">
                <a:solidFill>
                  <a:schemeClr val="accent2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 </a:t>
            </a:r>
            <a:r>
              <a:rPr lang="en-US" sz="1800" b="1">
                <a:solidFill>
                  <a:schemeClr val="accent2"/>
                </a:solidFill>
              </a:rPr>
              <a:t>min{</a:t>
            </a:r>
            <a:r>
              <a:rPr lang="en-US" sz="1800" b="1" i="1">
                <a:solidFill>
                  <a:schemeClr val="accent2"/>
                </a:solidFill>
              </a:rPr>
              <a:t>D</a:t>
            </a:r>
            <a:r>
              <a:rPr lang="en-US" sz="1800" b="1" i="1" baseline="-25000">
                <a:solidFill>
                  <a:schemeClr val="accent2"/>
                </a:solidFill>
              </a:rPr>
              <a:t>k-1</a:t>
            </a:r>
            <a:r>
              <a:rPr lang="en-US" sz="1800" b="1">
                <a:solidFill>
                  <a:schemeClr val="accent2"/>
                </a:solidFill>
              </a:rPr>
              <a:t>[</a:t>
            </a:r>
            <a:r>
              <a:rPr lang="en-US" sz="1800" b="1" i="1">
                <a:solidFill>
                  <a:schemeClr val="accent2"/>
                </a:solidFill>
              </a:rPr>
              <a:t>i,j</a:t>
            </a:r>
            <a:r>
              <a:rPr lang="en-US" sz="1800" b="1">
                <a:solidFill>
                  <a:schemeClr val="accent2"/>
                </a:solidFill>
              </a:rPr>
              <a:t>],</a:t>
            </a:r>
            <a:r>
              <a:rPr lang="en-US" sz="1800" b="1" i="1">
                <a:solidFill>
                  <a:schemeClr val="accent2"/>
                </a:solidFill>
              </a:rPr>
              <a:t> D</a:t>
            </a:r>
            <a:r>
              <a:rPr lang="en-US" sz="1800" b="1" i="1" baseline="-25000">
                <a:solidFill>
                  <a:schemeClr val="accent2"/>
                </a:solidFill>
              </a:rPr>
              <a:t>k-1</a:t>
            </a:r>
            <a:r>
              <a:rPr lang="en-US" sz="1800" b="1">
                <a:solidFill>
                  <a:schemeClr val="accent2"/>
                </a:solidFill>
              </a:rPr>
              <a:t>[</a:t>
            </a:r>
            <a:r>
              <a:rPr lang="en-US" sz="1800" b="1" i="1">
                <a:solidFill>
                  <a:schemeClr val="accent2"/>
                </a:solidFill>
              </a:rPr>
              <a:t>i,k</a:t>
            </a:r>
            <a:r>
              <a:rPr lang="en-US" sz="1800" b="1">
                <a:solidFill>
                  <a:schemeClr val="accent2"/>
                </a:solidFill>
              </a:rPr>
              <a:t>]+</a:t>
            </a:r>
            <a:r>
              <a:rPr lang="en-US" sz="1800" b="1" i="1">
                <a:solidFill>
                  <a:schemeClr val="accent2"/>
                </a:solidFill>
              </a:rPr>
              <a:t>D</a:t>
            </a:r>
            <a:r>
              <a:rPr lang="en-US" sz="1800" b="1" i="1" baseline="-25000">
                <a:solidFill>
                  <a:schemeClr val="accent2"/>
                </a:solidFill>
              </a:rPr>
              <a:t>k-1</a:t>
            </a:r>
            <a:r>
              <a:rPr lang="en-US" sz="1800" b="1">
                <a:solidFill>
                  <a:schemeClr val="accent2"/>
                </a:solidFill>
              </a:rPr>
              <a:t>[</a:t>
            </a:r>
            <a:r>
              <a:rPr lang="en-US" sz="1800" b="1" i="1">
                <a:solidFill>
                  <a:schemeClr val="accent2"/>
                </a:solidFill>
              </a:rPr>
              <a:t>k,j</a:t>
            </a:r>
            <a:r>
              <a:rPr lang="en-US" sz="1800" b="1">
                <a:solidFill>
                  <a:schemeClr val="accent2"/>
                </a:solidFill>
              </a:rPr>
              <a:t>]}</a:t>
            </a:r>
            <a:endParaRPr lang="en-US" sz="1800" b="1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1800" b="1">
                <a:solidFill>
                  <a:srgbClr val="000000"/>
                </a:solidFill>
              </a:rPr>
              <a:t>return </a:t>
            </a:r>
            <a:r>
              <a:rPr lang="en-US" sz="1800" b="1" i="1">
                <a:solidFill>
                  <a:schemeClr val="accent2"/>
                </a:solidFill>
              </a:rPr>
              <a:t>D</a:t>
            </a:r>
            <a:r>
              <a:rPr lang="en-US" sz="1800" b="1" i="1" baseline="-25000">
                <a:solidFill>
                  <a:schemeClr val="accent2"/>
                </a:solidFill>
              </a:rPr>
              <a:t>n</a:t>
            </a:r>
            <a:endParaRPr lang="en-US" sz="1800">
              <a:solidFill>
                <a:schemeClr val="accent2"/>
              </a:solidFill>
            </a:endParaRPr>
          </a:p>
        </p:txBody>
      </p:sp>
      <p:pic>
        <p:nvPicPr>
          <p:cNvPr id="259077" name="Picture 5" descr="C:\Documents and Settings\Administrator\Application Data\Microsoft\Media Catalog\Downloaded Clips\cl0\TN00621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39065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9078" name="Rectangle 6"/>
          <p:cNvSpPr>
            <a:spLocks noChangeArrowheads="1"/>
          </p:cNvSpPr>
          <p:nvPr/>
        </p:nvSpPr>
        <p:spPr bwMode="auto">
          <a:xfrm>
            <a:off x="4822825" y="5249863"/>
            <a:ext cx="11113" cy="476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79" name="Oval 7"/>
          <p:cNvSpPr>
            <a:spLocks noChangeArrowheads="1"/>
          </p:cNvSpPr>
          <p:nvPr/>
        </p:nvSpPr>
        <p:spPr bwMode="auto">
          <a:xfrm>
            <a:off x="5842000" y="6010275"/>
            <a:ext cx="271463" cy="2413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 i="1">
                <a:latin typeface="Times New Roman" charset="0"/>
              </a:rPr>
              <a:t>k</a:t>
            </a:r>
          </a:p>
        </p:txBody>
      </p:sp>
      <p:sp>
        <p:nvSpPr>
          <p:cNvPr id="259080" name="Oval 8"/>
          <p:cNvSpPr>
            <a:spLocks noChangeArrowheads="1"/>
          </p:cNvSpPr>
          <p:nvPr/>
        </p:nvSpPr>
        <p:spPr bwMode="auto">
          <a:xfrm>
            <a:off x="6735763" y="5637213"/>
            <a:ext cx="269875" cy="2413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 i="1">
                <a:latin typeface="Times New Roman" charset="0"/>
              </a:rPr>
              <a:t>j</a:t>
            </a:r>
          </a:p>
        </p:txBody>
      </p:sp>
      <p:sp>
        <p:nvSpPr>
          <p:cNvPr id="259081" name="Oval 9"/>
          <p:cNvSpPr>
            <a:spLocks noChangeArrowheads="1"/>
          </p:cNvSpPr>
          <p:nvPr/>
        </p:nvSpPr>
        <p:spPr bwMode="auto">
          <a:xfrm>
            <a:off x="4856163" y="5227638"/>
            <a:ext cx="271462" cy="24288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 i="1">
                <a:latin typeface="Times New Roman" charset="0"/>
              </a:rPr>
              <a:t>i</a:t>
            </a:r>
          </a:p>
        </p:txBody>
      </p:sp>
      <p:cxnSp>
        <p:nvCxnSpPr>
          <p:cNvPr id="259082" name="AutoShape 10"/>
          <p:cNvCxnSpPr>
            <a:cxnSpLocks noChangeShapeType="1"/>
            <a:stCxn id="259081" idx="4"/>
            <a:endCxn id="259079" idx="1"/>
          </p:cNvCxnSpPr>
          <p:nvPr/>
        </p:nvCxnSpPr>
        <p:spPr bwMode="auto">
          <a:xfrm rot="16200000" flipH="1">
            <a:off x="5168900" y="5313363"/>
            <a:ext cx="536575" cy="889000"/>
          </a:xfrm>
          <a:prstGeom prst="curvedConnector3">
            <a:avLst>
              <a:gd name="adj1" fmla="val 4674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9083" name="AutoShape 11"/>
          <p:cNvCxnSpPr>
            <a:cxnSpLocks noChangeShapeType="1"/>
            <a:stCxn id="259079" idx="7"/>
            <a:endCxn id="259080" idx="3"/>
          </p:cNvCxnSpPr>
          <p:nvPr/>
        </p:nvCxnSpPr>
        <p:spPr bwMode="auto">
          <a:xfrm rot="16200000">
            <a:off x="6331744" y="5593556"/>
            <a:ext cx="185738" cy="701675"/>
          </a:xfrm>
          <a:prstGeom prst="curvedConnector3">
            <a:avLst>
              <a:gd name="adj1" fmla="val 4981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9084" name="Text Box 12"/>
          <p:cNvSpPr txBox="1">
            <a:spLocks noChangeArrowheads="1"/>
          </p:cNvSpPr>
          <p:nvPr/>
        </p:nvSpPr>
        <p:spPr bwMode="auto">
          <a:xfrm>
            <a:off x="3781425" y="5688013"/>
            <a:ext cx="1844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Uses only vertices</a:t>
            </a:r>
          </a:p>
          <a:p>
            <a:r>
              <a:rPr lang="en-US" sz="1600"/>
              <a:t>numbered 1,…,k-1</a:t>
            </a:r>
          </a:p>
        </p:txBody>
      </p:sp>
      <p:sp>
        <p:nvSpPr>
          <p:cNvPr id="259085" name="Text Box 13"/>
          <p:cNvSpPr txBox="1">
            <a:spLocks noChangeArrowheads="1"/>
          </p:cNvSpPr>
          <p:nvPr/>
        </p:nvSpPr>
        <p:spPr bwMode="auto">
          <a:xfrm>
            <a:off x="6232525" y="5916613"/>
            <a:ext cx="1844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Uses only vertices</a:t>
            </a:r>
          </a:p>
          <a:p>
            <a:r>
              <a:rPr lang="en-US" sz="1600"/>
              <a:t>numbered 1,…,k-1</a:t>
            </a:r>
          </a:p>
        </p:txBody>
      </p:sp>
      <p:cxnSp>
        <p:nvCxnSpPr>
          <p:cNvPr id="259086" name="AutoShape 14"/>
          <p:cNvCxnSpPr>
            <a:cxnSpLocks noChangeShapeType="1"/>
            <a:stCxn id="259081" idx="5"/>
            <a:endCxn id="259080" idx="2"/>
          </p:cNvCxnSpPr>
          <p:nvPr/>
        </p:nvCxnSpPr>
        <p:spPr bwMode="auto">
          <a:xfrm rot="16200000" flipH="1">
            <a:off x="5750719" y="4791869"/>
            <a:ext cx="303213" cy="1628775"/>
          </a:xfrm>
          <a:prstGeom prst="curvedConnector2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9087" name="Text Box 15"/>
          <p:cNvSpPr txBox="1">
            <a:spLocks noChangeArrowheads="1"/>
          </p:cNvSpPr>
          <p:nvPr/>
        </p:nvSpPr>
        <p:spPr bwMode="auto">
          <a:xfrm>
            <a:off x="5334000" y="5105400"/>
            <a:ext cx="3327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</a:rPr>
              <a:t>Uses only vertices numbered 1,…,k</a:t>
            </a:r>
          </a:p>
          <a:p>
            <a:r>
              <a:rPr lang="en-US" sz="1600">
                <a:solidFill>
                  <a:schemeClr val="tx2"/>
                </a:solidFill>
              </a:rPr>
              <a:t>(compute weight of this edge)</a:t>
            </a:r>
          </a:p>
        </p:txBody>
      </p:sp>
    </p:spTree>
    <p:extLst>
      <p:ext uri="{BB962C8B-B14F-4D97-AF65-F5344CB8AC3E}">
        <p14:creationId xmlns:p14="http://schemas.microsoft.com/office/powerpoint/2010/main" val="300390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AC52387-E7CA-EF43-8D93-47C0AB83FE70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Weighted Graphs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In a weighted graph, each edge has an associated numerical value, called the weight of the edge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Edge weights may represent, distances, costs,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In a  flight route graph, the weight of an edge represents the distance in miles between the endpoint airports</a:t>
            </a:r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4800600" y="398462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ORD</a:t>
            </a:r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7315200" y="382905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PVD</a:t>
            </a:r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7064375" y="573722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MIA</a:t>
            </a:r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4511675" y="54991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DFW</a:t>
            </a:r>
          </a:p>
        </p:txBody>
      </p:sp>
      <p:sp>
        <p:nvSpPr>
          <p:cNvPr id="17417" name="Oval 8"/>
          <p:cNvSpPr>
            <a:spLocks noChangeArrowheads="1"/>
          </p:cNvSpPr>
          <p:nvPr/>
        </p:nvSpPr>
        <p:spPr bwMode="auto">
          <a:xfrm>
            <a:off x="2590800" y="421322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SFO</a:t>
            </a:r>
          </a:p>
        </p:txBody>
      </p:sp>
      <p:sp>
        <p:nvSpPr>
          <p:cNvPr id="17418" name="Oval 9"/>
          <p:cNvSpPr>
            <a:spLocks noChangeArrowheads="1"/>
          </p:cNvSpPr>
          <p:nvPr/>
        </p:nvSpPr>
        <p:spPr bwMode="auto">
          <a:xfrm>
            <a:off x="2743200" y="535622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LAX</a:t>
            </a:r>
          </a:p>
        </p:txBody>
      </p:sp>
      <p:sp>
        <p:nvSpPr>
          <p:cNvPr id="17419" name="Oval 10"/>
          <p:cNvSpPr>
            <a:spLocks noChangeArrowheads="1"/>
          </p:cNvSpPr>
          <p:nvPr/>
        </p:nvSpPr>
        <p:spPr bwMode="auto">
          <a:xfrm>
            <a:off x="6378575" y="459422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LGA</a:t>
            </a:r>
          </a:p>
        </p:txBody>
      </p:sp>
      <p:sp>
        <p:nvSpPr>
          <p:cNvPr id="17420" name="Oval 11"/>
          <p:cNvSpPr>
            <a:spLocks noChangeArrowheads="1"/>
          </p:cNvSpPr>
          <p:nvPr/>
        </p:nvSpPr>
        <p:spPr bwMode="auto">
          <a:xfrm>
            <a:off x="762000" y="512762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HNL</a:t>
            </a:r>
          </a:p>
        </p:txBody>
      </p:sp>
      <p:cxnSp>
        <p:nvCxnSpPr>
          <p:cNvPr id="17421" name="AutoShape 12"/>
          <p:cNvCxnSpPr>
            <a:cxnSpLocks noChangeShapeType="1"/>
            <a:stCxn id="17417" idx="6"/>
            <a:endCxn id="17413" idx="2"/>
          </p:cNvCxnSpPr>
          <p:nvPr/>
        </p:nvCxnSpPr>
        <p:spPr bwMode="auto">
          <a:xfrm flipV="1">
            <a:off x="3536950" y="4213225"/>
            <a:ext cx="125412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2" name="AutoShape 13"/>
          <p:cNvCxnSpPr>
            <a:cxnSpLocks noChangeShapeType="1"/>
            <a:stCxn id="17416" idx="0"/>
            <a:endCxn id="17413" idx="4"/>
          </p:cNvCxnSpPr>
          <p:nvPr/>
        </p:nvCxnSpPr>
        <p:spPr bwMode="auto">
          <a:xfrm flipV="1">
            <a:off x="4979988" y="4451350"/>
            <a:ext cx="288925" cy="1038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3" name="AutoShape 14"/>
          <p:cNvCxnSpPr>
            <a:cxnSpLocks noChangeShapeType="1"/>
            <a:stCxn id="17416" idx="7"/>
            <a:endCxn id="17419" idx="3"/>
          </p:cNvCxnSpPr>
          <p:nvPr/>
        </p:nvCxnSpPr>
        <p:spPr bwMode="auto">
          <a:xfrm flipV="1">
            <a:off x="5311775" y="4994275"/>
            <a:ext cx="1203325" cy="561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4" name="AutoShape 15"/>
          <p:cNvCxnSpPr>
            <a:cxnSpLocks noChangeShapeType="1"/>
            <a:stCxn id="17419" idx="0"/>
            <a:endCxn id="17414" idx="3"/>
          </p:cNvCxnSpPr>
          <p:nvPr/>
        </p:nvCxnSpPr>
        <p:spPr bwMode="auto">
          <a:xfrm flipV="1">
            <a:off x="6846888" y="4229100"/>
            <a:ext cx="604837" cy="355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5" name="AutoShape 16"/>
          <p:cNvCxnSpPr>
            <a:cxnSpLocks noChangeShapeType="1"/>
            <a:stCxn id="17413" idx="6"/>
            <a:endCxn id="17414" idx="2"/>
          </p:cNvCxnSpPr>
          <p:nvPr/>
        </p:nvCxnSpPr>
        <p:spPr bwMode="auto">
          <a:xfrm flipV="1">
            <a:off x="5746750" y="4057650"/>
            <a:ext cx="1558925" cy="155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6" name="AutoShape 17"/>
          <p:cNvCxnSpPr>
            <a:cxnSpLocks noChangeShapeType="1"/>
            <a:stCxn id="17420" idx="6"/>
            <a:endCxn id="17418" idx="2"/>
          </p:cNvCxnSpPr>
          <p:nvPr/>
        </p:nvCxnSpPr>
        <p:spPr bwMode="auto">
          <a:xfrm>
            <a:off x="1708150" y="5356225"/>
            <a:ext cx="102552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7" name="AutoShape 18"/>
          <p:cNvCxnSpPr>
            <a:cxnSpLocks noChangeShapeType="1"/>
            <a:stCxn id="17417" idx="4"/>
            <a:endCxn id="17418" idx="0"/>
          </p:cNvCxnSpPr>
          <p:nvPr/>
        </p:nvCxnSpPr>
        <p:spPr bwMode="auto">
          <a:xfrm>
            <a:off x="3059113" y="4679950"/>
            <a:ext cx="1524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8" name="AutoShape 19"/>
          <p:cNvCxnSpPr>
            <a:cxnSpLocks noChangeShapeType="1"/>
            <a:stCxn id="17419" idx="4"/>
            <a:endCxn id="17415" idx="0"/>
          </p:cNvCxnSpPr>
          <p:nvPr/>
        </p:nvCxnSpPr>
        <p:spPr bwMode="auto">
          <a:xfrm>
            <a:off x="6846888" y="5060950"/>
            <a:ext cx="6858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9" name="AutoShape 20"/>
          <p:cNvCxnSpPr>
            <a:cxnSpLocks noChangeShapeType="1"/>
            <a:endCxn id="17416" idx="6"/>
          </p:cNvCxnSpPr>
          <p:nvPr/>
        </p:nvCxnSpPr>
        <p:spPr bwMode="auto">
          <a:xfrm flipH="1" flipV="1">
            <a:off x="5457825" y="5727700"/>
            <a:ext cx="1597025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0" name="AutoShape 21"/>
          <p:cNvCxnSpPr>
            <a:cxnSpLocks noChangeShapeType="1"/>
            <a:stCxn id="17418" idx="6"/>
            <a:endCxn id="17416" idx="2"/>
          </p:cNvCxnSpPr>
          <p:nvPr/>
        </p:nvCxnSpPr>
        <p:spPr bwMode="auto">
          <a:xfrm>
            <a:off x="3689350" y="5584825"/>
            <a:ext cx="812800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1" name="AutoShape 22"/>
          <p:cNvCxnSpPr>
            <a:cxnSpLocks noChangeShapeType="1"/>
            <a:stCxn id="17418" idx="7"/>
            <a:endCxn id="17413" idx="3"/>
          </p:cNvCxnSpPr>
          <p:nvPr/>
        </p:nvCxnSpPr>
        <p:spPr bwMode="auto">
          <a:xfrm flipV="1">
            <a:off x="3543300" y="4384675"/>
            <a:ext cx="1393825" cy="1028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2" name="Text Box 23"/>
          <p:cNvSpPr txBox="1">
            <a:spLocks noChangeArrowheads="1"/>
          </p:cNvSpPr>
          <p:nvPr/>
        </p:nvSpPr>
        <p:spPr bwMode="auto">
          <a:xfrm rot="-347285">
            <a:off x="6081713" y="3810000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849</a:t>
            </a:r>
          </a:p>
        </p:txBody>
      </p:sp>
      <p:sp>
        <p:nvSpPr>
          <p:cNvPr id="17433" name="Text Box 24"/>
          <p:cNvSpPr txBox="1">
            <a:spLocks noChangeArrowheads="1"/>
          </p:cNvSpPr>
          <p:nvPr/>
        </p:nvSpPr>
        <p:spPr bwMode="auto">
          <a:xfrm rot="-4662247">
            <a:off x="4760119" y="4542631"/>
            <a:ext cx="598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802</a:t>
            </a:r>
          </a:p>
        </p:txBody>
      </p:sp>
      <p:sp>
        <p:nvSpPr>
          <p:cNvPr id="17434" name="Text Box 25"/>
          <p:cNvSpPr txBox="1">
            <a:spLocks noChangeArrowheads="1"/>
          </p:cNvSpPr>
          <p:nvPr/>
        </p:nvSpPr>
        <p:spPr bwMode="auto">
          <a:xfrm rot="-1544869">
            <a:off x="5435600" y="495935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1387</a:t>
            </a:r>
          </a:p>
        </p:txBody>
      </p:sp>
      <p:sp>
        <p:nvSpPr>
          <p:cNvPr id="17435" name="Text Box 26"/>
          <p:cNvSpPr txBox="1">
            <a:spLocks noChangeArrowheads="1"/>
          </p:cNvSpPr>
          <p:nvPr/>
        </p:nvSpPr>
        <p:spPr bwMode="auto">
          <a:xfrm rot="-2136302">
            <a:off x="3622675" y="472122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1743</a:t>
            </a:r>
          </a:p>
        </p:txBody>
      </p:sp>
      <p:sp>
        <p:nvSpPr>
          <p:cNvPr id="17436" name="Text Box 27"/>
          <p:cNvSpPr txBox="1">
            <a:spLocks noChangeArrowheads="1"/>
          </p:cNvSpPr>
          <p:nvPr/>
        </p:nvSpPr>
        <p:spPr bwMode="auto">
          <a:xfrm rot="-689345">
            <a:off x="3733800" y="398462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1843</a:t>
            </a:r>
          </a:p>
        </p:txBody>
      </p:sp>
      <p:sp>
        <p:nvSpPr>
          <p:cNvPr id="17437" name="Text Box 28"/>
          <p:cNvSpPr txBox="1">
            <a:spLocks noChangeArrowheads="1"/>
          </p:cNvSpPr>
          <p:nvPr/>
        </p:nvSpPr>
        <p:spPr bwMode="auto">
          <a:xfrm rot="2626382">
            <a:off x="7031038" y="518795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1099</a:t>
            </a:r>
          </a:p>
        </p:txBody>
      </p:sp>
      <p:sp>
        <p:nvSpPr>
          <p:cNvPr id="17438" name="Text Box 29"/>
          <p:cNvSpPr txBox="1">
            <a:spLocks noChangeArrowheads="1"/>
          </p:cNvSpPr>
          <p:nvPr/>
        </p:nvSpPr>
        <p:spPr bwMode="auto">
          <a:xfrm rot="565849">
            <a:off x="5975350" y="549275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1120</a:t>
            </a:r>
          </a:p>
        </p:txBody>
      </p:sp>
      <p:sp>
        <p:nvSpPr>
          <p:cNvPr id="17439" name="Text Box 30"/>
          <p:cNvSpPr txBox="1">
            <a:spLocks noChangeArrowheads="1"/>
          </p:cNvSpPr>
          <p:nvPr/>
        </p:nvSpPr>
        <p:spPr bwMode="auto">
          <a:xfrm rot="695916">
            <a:off x="3775075" y="531177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1233</a:t>
            </a:r>
          </a:p>
        </p:txBody>
      </p:sp>
      <p:sp>
        <p:nvSpPr>
          <p:cNvPr id="17440" name="Text Box 31"/>
          <p:cNvSpPr txBox="1">
            <a:spLocks noChangeArrowheads="1"/>
          </p:cNvSpPr>
          <p:nvPr/>
        </p:nvSpPr>
        <p:spPr bwMode="auto">
          <a:xfrm rot="4665015">
            <a:off x="2994819" y="4849019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337</a:t>
            </a:r>
          </a:p>
        </p:txBody>
      </p:sp>
      <p:sp>
        <p:nvSpPr>
          <p:cNvPr id="17441" name="Text Box 32"/>
          <p:cNvSpPr txBox="1">
            <a:spLocks noChangeArrowheads="1"/>
          </p:cNvSpPr>
          <p:nvPr/>
        </p:nvSpPr>
        <p:spPr bwMode="auto">
          <a:xfrm rot="832501">
            <a:off x="1927225" y="512762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2555</a:t>
            </a:r>
          </a:p>
        </p:txBody>
      </p:sp>
      <p:sp>
        <p:nvSpPr>
          <p:cNvPr id="17442" name="Text Box 33"/>
          <p:cNvSpPr txBox="1">
            <a:spLocks noChangeArrowheads="1"/>
          </p:cNvSpPr>
          <p:nvPr/>
        </p:nvSpPr>
        <p:spPr bwMode="auto">
          <a:xfrm rot="-1891667">
            <a:off x="6783388" y="4111625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142</a:t>
            </a:r>
          </a:p>
        </p:txBody>
      </p:sp>
      <p:cxnSp>
        <p:nvCxnSpPr>
          <p:cNvPr id="17443" name="AutoShape 34"/>
          <p:cNvCxnSpPr>
            <a:cxnSpLocks noChangeShapeType="1"/>
            <a:stCxn id="17414" idx="4"/>
            <a:endCxn id="17415" idx="7"/>
          </p:cNvCxnSpPr>
          <p:nvPr/>
        </p:nvCxnSpPr>
        <p:spPr bwMode="auto">
          <a:xfrm>
            <a:off x="7783513" y="4295775"/>
            <a:ext cx="80962" cy="149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44" name="Text Box 35"/>
          <p:cNvSpPr txBox="1">
            <a:spLocks noChangeArrowheads="1"/>
          </p:cNvSpPr>
          <p:nvPr/>
        </p:nvSpPr>
        <p:spPr bwMode="auto">
          <a:xfrm rot="5207815">
            <a:off x="7662863" y="4697412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1205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AC7C024-651C-B842-9B80-A80CBD8238D6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Shortest Paths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476375"/>
            <a:ext cx="7848600" cy="2867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Given a weighted graph and two vertices </a:t>
            </a:r>
            <a:r>
              <a:rPr lang="en-US" sz="2000" b="1" i="1">
                <a:latin typeface="Times New Roman" charset="0"/>
              </a:rPr>
              <a:t>u</a:t>
            </a:r>
            <a:r>
              <a:rPr lang="en-US" sz="2000">
                <a:latin typeface="Tahoma" charset="0"/>
              </a:rPr>
              <a:t> and 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>
                <a:latin typeface="Tahoma" charset="0"/>
              </a:rPr>
              <a:t>, we want to find a path of minimum total weight between </a:t>
            </a:r>
            <a:r>
              <a:rPr lang="en-US" sz="2000" b="1" i="1">
                <a:latin typeface="Times New Roman" charset="0"/>
              </a:rPr>
              <a:t>u</a:t>
            </a:r>
            <a:r>
              <a:rPr lang="en-US" sz="2000">
                <a:latin typeface="Tahoma" charset="0"/>
              </a:rPr>
              <a:t> and </a:t>
            </a:r>
            <a:r>
              <a:rPr lang="en-US" sz="2000" b="1" i="1">
                <a:latin typeface="Times New Roman" charset="0"/>
              </a:rPr>
              <a:t>v.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Length of a path is the sum of the weights of its edges.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Shortest path between Providence and Honolulu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Internet packet routing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Flight reservations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Driving directions</a:t>
            </a:r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4800600" y="4213225"/>
            <a:ext cx="936625" cy="4572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ORD</a:t>
            </a:r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7315200" y="4057650"/>
            <a:ext cx="936625" cy="4572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PVD</a:t>
            </a:r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7064375" y="596582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MIA</a:t>
            </a:r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4511675" y="57277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DFW</a:t>
            </a:r>
          </a:p>
        </p:txBody>
      </p: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2590800" y="444182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SFO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2743200" y="5584825"/>
            <a:ext cx="936625" cy="4572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LAX</a:t>
            </a:r>
          </a:p>
        </p:txBody>
      </p:sp>
      <p:sp>
        <p:nvSpPr>
          <p:cNvPr id="18443" name="Oval 10"/>
          <p:cNvSpPr>
            <a:spLocks noChangeArrowheads="1"/>
          </p:cNvSpPr>
          <p:nvPr/>
        </p:nvSpPr>
        <p:spPr bwMode="auto">
          <a:xfrm>
            <a:off x="6378575" y="482282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LGA</a:t>
            </a:r>
          </a:p>
        </p:txBody>
      </p:sp>
      <p:sp>
        <p:nvSpPr>
          <p:cNvPr id="18444" name="Oval 11"/>
          <p:cNvSpPr>
            <a:spLocks noChangeArrowheads="1"/>
          </p:cNvSpPr>
          <p:nvPr/>
        </p:nvSpPr>
        <p:spPr bwMode="auto">
          <a:xfrm>
            <a:off x="762000" y="5356225"/>
            <a:ext cx="936625" cy="4572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HNL</a:t>
            </a:r>
          </a:p>
        </p:txBody>
      </p:sp>
      <p:cxnSp>
        <p:nvCxnSpPr>
          <p:cNvPr id="18445" name="AutoShape 12"/>
          <p:cNvCxnSpPr>
            <a:cxnSpLocks noChangeShapeType="1"/>
            <a:stCxn id="18441" idx="6"/>
            <a:endCxn id="18437" idx="2"/>
          </p:cNvCxnSpPr>
          <p:nvPr/>
        </p:nvCxnSpPr>
        <p:spPr bwMode="auto">
          <a:xfrm flipV="1">
            <a:off x="3536950" y="4441825"/>
            <a:ext cx="1244600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6" name="AutoShape 13"/>
          <p:cNvCxnSpPr>
            <a:cxnSpLocks noChangeShapeType="1"/>
            <a:stCxn id="18440" idx="0"/>
            <a:endCxn id="18437" idx="4"/>
          </p:cNvCxnSpPr>
          <p:nvPr/>
        </p:nvCxnSpPr>
        <p:spPr bwMode="auto">
          <a:xfrm flipV="1">
            <a:off x="4979988" y="4689475"/>
            <a:ext cx="288925" cy="1028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7" name="AutoShape 14"/>
          <p:cNvCxnSpPr>
            <a:cxnSpLocks noChangeShapeType="1"/>
            <a:stCxn id="18440" idx="7"/>
            <a:endCxn id="18443" idx="3"/>
          </p:cNvCxnSpPr>
          <p:nvPr/>
        </p:nvCxnSpPr>
        <p:spPr bwMode="auto">
          <a:xfrm flipV="1">
            <a:off x="5311775" y="5222875"/>
            <a:ext cx="1203325" cy="561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8" name="AutoShape 15"/>
          <p:cNvCxnSpPr>
            <a:cxnSpLocks noChangeShapeType="1"/>
            <a:stCxn id="18443" idx="0"/>
            <a:endCxn id="18438" idx="3"/>
          </p:cNvCxnSpPr>
          <p:nvPr/>
        </p:nvCxnSpPr>
        <p:spPr bwMode="auto">
          <a:xfrm flipV="1">
            <a:off x="6846888" y="4467225"/>
            <a:ext cx="604837" cy="346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9" name="AutoShape 16"/>
          <p:cNvCxnSpPr>
            <a:cxnSpLocks noChangeShapeType="1"/>
            <a:stCxn id="18437" idx="6"/>
            <a:endCxn id="18438" idx="2"/>
          </p:cNvCxnSpPr>
          <p:nvPr/>
        </p:nvCxnSpPr>
        <p:spPr bwMode="auto">
          <a:xfrm flipV="1">
            <a:off x="5756275" y="4286250"/>
            <a:ext cx="1539875" cy="1555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0" name="AutoShape 17"/>
          <p:cNvCxnSpPr>
            <a:cxnSpLocks noChangeShapeType="1"/>
            <a:stCxn id="18444" idx="6"/>
            <a:endCxn id="18442" idx="2"/>
          </p:cNvCxnSpPr>
          <p:nvPr/>
        </p:nvCxnSpPr>
        <p:spPr bwMode="auto">
          <a:xfrm>
            <a:off x="1717675" y="5584825"/>
            <a:ext cx="1006475" cy="228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1" name="AutoShape 18"/>
          <p:cNvCxnSpPr>
            <a:cxnSpLocks noChangeShapeType="1"/>
            <a:stCxn id="18441" idx="4"/>
            <a:endCxn id="18442" idx="0"/>
          </p:cNvCxnSpPr>
          <p:nvPr/>
        </p:nvCxnSpPr>
        <p:spPr bwMode="auto">
          <a:xfrm>
            <a:off x="3059113" y="4908550"/>
            <a:ext cx="152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2" name="AutoShape 19"/>
          <p:cNvCxnSpPr>
            <a:cxnSpLocks noChangeShapeType="1"/>
            <a:stCxn id="18443" idx="4"/>
            <a:endCxn id="18439" idx="0"/>
          </p:cNvCxnSpPr>
          <p:nvPr/>
        </p:nvCxnSpPr>
        <p:spPr bwMode="auto">
          <a:xfrm>
            <a:off x="6846888" y="5289550"/>
            <a:ext cx="6858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3" name="AutoShape 20"/>
          <p:cNvCxnSpPr>
            <a:cxnSpLocks noChangeShapeType="1"/>
            <a:endCxn id="18440" idx="6"/>
          </p:cNvCxnSpPr>
          <p:nvPr/>
        </p:nvCxnSpPr>
        <p:spPr bwMode="auto">
          <a:xfrm flipH="1" flipV="1">
            <a:off x="5457825" y="5956300"/>
            <a:ext cx="1597025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4" name="AutoShape 21"/>
          <p:cNvCxnSpPr>
            <a:cxnSpLocks noChangeShapeType="1"/>
            <a:stCxn id="18442" idx="6"/>
            <a:endCxn id="18440" idx="2"/>
          </p:cNvCxnSpPr>
          <p:nvPr/>
        </p:nvCxnSpPr>
        <p:spPr bwMode="auto">
          <a:xfrm>
            <a:off x="3698875" y="5813425"/>
            <a:ext cx="8032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5" name="AutoShape 22"/>
          <p:cNvCxnSpPr>
            <a:cxnSpLocks noChangeShapeType="1"/>
            <a:stCxn id="18442" idx="7"/>
            <a:endCxn id="18437" idx="3"/>
          </p:cNvCxnSpPr>
          <p:nvPr/>
        </p:nvCxnSpPr>
        <p:spPr bwMode="auto">
          <a:xfrm flipV="1">
            <a:off x="3543300" y="4622800"/>
            <a:ext cx="1393825" cy="10096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6" name="Text Box 23"/>
          <p:cNvSpPr txBox="1">
            <a:spLocks noChangeArrowheads="1"/>
          </p:cNvSpPr>
          <p:nvPr/>
        </p:nvSpPr>
        <p:spPr bwMode="auto">
          <a:xfrm rot="-347285">
            <a:off x="6081713" y="4038600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849</a:t>
            </a:r>
          </a:p>
        </p:txBody>
      </p:sp>
      <p:sp>
        <p:nvSpPr>
          <p:cNvPr id="18457" name="Text Box 24"/>
          <p:cNvSpPr txBox="1">
            <a:spLocks noChangeArrowheads="1"/>
          </p:cNvSpPr>
          <p:nvPr/>
        </p:nvSpPr>
        <p:spPr bwMode="auto">
          <a:xfrm rot="-4662247">
            <a:off x="4760119" y="4771231"/>
            <a:ext cx="598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802</a:t>
            </a:r>
          </a:p>
        </p:txBody>
      </p:sp>
      <p:sp>
        <p:nvSpPr>
          <p:cNvPr id="18458" name="Text Box 25"/>
          <p:cNvSpPr txBox="1">
            <a:spLocks noChangeArrowheads="1"/>
          </p:cNvSpPr>
          <p:nvPr/>
        </p:nvSpPr>
        <p:spPr bwMode="auto">
          <a:xfrm rot="-1544869">
            <a:off x="5435600" y="518795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1387</a:t>
            </a:r>
          </a:p>
        </p:txBody>
      </p:sp>
      <p:sp>
        <p:nvSpPr>
          <p:cNvPr id="18459" name="Text Box 26"/>
          <p:cNvSpPr txBox="1">
            <a:spLocks noChangeArrowheads="1"/>
          </p:cNvSpPr>
          <p:nvPr/>
        </p:nvSpPr>
        <p:spPr bwMode="auto">
          <a:xfrm rot="-2136302">
            <a:off x="3622675" y="494982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1743</a:t>
            </a:r>
          </a:p>
        </p:txBody>
      </p:sp>
      <p:sp>
        <p:nvSpPr>
          <p:cNvPr id="18460" name="Text Box 27"/>
          <p:cNvSpPr txBox="1">
            <a:spLocks noChangeArrowheads="1"/>
          </p:cNvSpPr>
          <p:nvPr/>
        </p:nvSpPr>
        <p:spPr bwMode="auto">
          <a:xfrm rot="-689345">
            <a:off x="3733800" y="421322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1843</a:t>
            </a:r>
          </a:p>
        </p:txBody>
      </p:sp>
      <p:sp>
        <p:nvSpPr>
          <p:cNvPr id="18461" name="Text Box 28"/>
          <p:cNvSpPr txBox="1">
            <a:spLocks noChangeArrowheads="1"/>
          </p:cNvSpPr>
          <p:nvPr/>
        </p:nvSpPr>
        <p:spPr bwMode="auto">
          <a:xfrm rot="2626382">
            <a:off x="7031038" y="541655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1099</a:t>
            </a:r>
          </a:p>
        </p:txBody>
      </p:sp>
      <p:sp>
        <p:nvSpPr>
          <p:cNvPr id="18462" name="Text Box 29"/>
          <p:cNvSpPr txBox="1">
            <a:spLocks noChangeArrowheads="1"/>
          </p:cNvSpPr>
          <p:nvPr/>
        </p:nvSpPr>
        <p:spPr bwMode="auto">
          <a:xfrm rot="565849">
            <a:off x="5975350" y="572135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1120</a:t>
            </a:r>
          </a:p>
        </p:txBody>
      </p:sp>
      <p:sp>
        <p:nvSpPr>
          <p:cNvPr id="18463" name="Text Box 30"/>
          <p:cNvSpPr txBox="1">
            <a:spLocks noChangeArrowheads="1"/>
          </p:cNvSpPr>
          <p:nvPr/>
        </p:nvSpPr>
        <p:spPr bwMode="auto">
          <a:xfrm rot="695916">
            <a:off x="3775075" y="554037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1233</a:t>
            </a:r>
          </a:p>
        </p:txBody>
      </p:sp>
      <p:sp>
        <p:nvSpPr>
          <p:cNvPr id="18464" name="Text Box 31"/>
          <p:cNvSpPr txBox="1">
            <a:spLocks noChangeArrowheads="1"/>
          </p:cNvSpPr>
          <p:nvPr/>
        </p:nvSpPr>
        <p:spPr bwMode="auto">
          <a:xfrm rot="4665015">
            <a:off x="2994819" y="5077619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337</a:t>
            </a:r>
          </a:p>
        </p:txBody>
      </p:sp>
      <p:sp>
        <p:nvSpPr>
          <p:cNvPr id="18465" name="Text Box 32"/>
          <p:cNvSpPr txBox="1">
            <a:spLocks noChangeArrowheads="1"/>
          </p:cNvSpPr>
          <p:nvPr/>
        </p:nvSpPr>
        <p:spPr bwMode="auto">
          <a:xfrm rot="832501">
            <a:off x="1927225" y="535622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2555</a:t>
            </a:r>
          </a:p>
        </p:txBody>
      </p:sp>
      <p:sp>
        <p:nvSpPr>
          <p:cNvPr id="18466" name="Text Box 33"/>
          <p:cNvSpPr txBox="1">
            <a:spLocks noChangeArrowheads="1"/>
          </p:cNvSpPr>
          <p:nvPr/>
        </p:nvSpPr>
        <p:spPr bwMode="auto">
          <a:xfrm rot="-1891667">
            <a:off x="6783388" y="4340225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142</a:t>
            </a:r>
          </a:p>
        </p:txBody>
      </p:sp>
      <p:cxnSp>
        <p:nvCxnSpPr>
          <p:cNvPr id="18467" name="AutoShape 34"/>
          <p:cNvCxnSpPr>
            <a:cxnSpLocks noChangeShapeType="1"/>
            <a:stCxn id="18438" idx="4"/>
            <a:endCxn id="18439" idx="7"/>
          </p:cNvCxnSpPr>
          <p:nvPr/>
        </p:nvCxnSpPr>
        <p:spPr bwMode="auto">
          <a:xfrm>
            <a:off x="7783513" y="4533900"/>
            <a:ext cx="80962" cy="148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68" name="Text Box 35"/>
          <p:cNvSpPr txBox="1">
            <a:spLocks noChangeArrowheads="1"/>
          </p:cNvSpPr>
          <p:nvPr/>
        </p:nvSpPr>
        <p:spPr bwMode="auto">
          <a:xfrm rot="5207815">
            <a:off x="7662863" y="4926012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1205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5B7F2E7-B6C5-D048-AB45-E8F43D48A97A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Shortest Path Properties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01000" cy="2181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solidFill>
                  <a:schemeClr val="tx2"/>
                </a:solidFill>
                <a:latin typeface="Tahoma" charset="0"/>
              </a:rPr>
              <a:t>Property 1: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A subpath of a shortest path is itself a shortest path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solidFill>
                  <a:schemeClr val="tx2"/>
                </a:solidFill>
                <a:latin typeface="Tahoma" charset="0"/>
              </a:rPr>
              <a:t>Property 2: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There is a tree of shortest paths from a start vertex to all the other vertices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solidFill>
                  <a:schemeClr val="tx2"/>
                </a:solidFill>
                <a:latin typeface="Tahoma" charset="0"/>
              </a:rPr>
              <a:t>Example: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Tree of shortest paths from Providence</a:t>
            </a:r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4800600" y="4114800"/>
            <a:ext cx="936625" cy="4572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ORD</a:t>
            </a:r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7315200" y="3959225"/>
            <a:ext cx="936625" cy="4572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PVD</a:t>
            </a:r>
          </a:p>
        </p:txBody>
      </p:sp>
      <p:sp>
        <p:nvSpPr>
          <p:cNvPr id="19463" name="Oval 6"/>
          <p:cNvSpPr>
            <a:spLocks noChangeArrowheads="1"/>
          </p:cNvSpPr>
          <p:nvPr/>
        </p:nvSpPr>
        <p:spPr bwMode="auto">
          <a:xfrm>
            <a:off x="7064375" y="5867400"/>
            <a:ext cx="936625" cy="4572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MIA</a:t>
            </a:r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4511675" y="5629275"/>
            <a:ext cx="936625" cy="4572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DFW</a:t>
            </a:r>
          </a:p>
        </p:txBody>
      </p:sp>
      <p:sp>
        <p:nvSpPr>
          <p:cNvPr id="19465" name="Oval 8"/>
          <p:cNvSpPr>
            <a:spLocks noChangeArrowheads="1"/>
          </p:cNvSpPr>
          <p:nvPr/>
        </p:nvSpPr>
        <p:spPr bwMode="auto">
          <a:xfrm>
            <a:off x="2590800" y="4343400"/>
            <a:ext cx="936625" cy="4572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SFO</a:t>
            </a:r>
          </a:p>
        </p:txBody>
      </p:sp>
      <p:sp>
        <p:nvSpPr>
          <p:cNvPr id="19466" name="Oval 9"/>
          <p:cNvSpPr>
            <a:spLocks noChangeArrowheads="1"/>
          </p:cNvSpPr>
          <p:nvPr/>
        </p:nvSpPr>
        <p:spPr bwMode="auto">
          <a:xfrm>
            <a:off x="2743200" y="5486400"/>
            <a:ext cx="936625" cy="4572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LAX</a:t>
            </a:r>
          </a:p>
        </p:txBody>
      </p:sp>
      <p:sp>
        <p:nvSpPr>
          <p:cNvPr id="19467" name="Oval 10"/>
          <p:cNvSpPr>
            <a:spLocks noChangeArrowheads="1"/>
          </p:cNvSpPr>
          <p:nvPr/>
        </p:nvSpPr>
        <p:spPr bwMode="auto">
          <a:xfrm>
            <a:off x="6378575" y="4724400"/>
            <a:ext cx="936625" cy="4572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LGA</a:t>
            </a:r>
          </a:p>
        </p:txBody>
      </p:sp>
      <p:sp>
        <p:nvSpPr>
          <p:cNvPr id="19468" name="Oval 11"/>
          <p:cNvSpPr>
            <a:spLocks noChangeArrowheads="1"/>
          </p:cNvSpPr>
          <p:nvPr/>
        </p:nvSpPr>
        <p:spPr bwMode="auto">
          <a:xfrm>
            <a:off x="762000" y="5257800"/>
            <a:ext cx="936625" cy="4572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HNL</a:t>
            </a:r>
          </a:p>
        </p:txBody>
      </p:sp>
      <p:cxnSp>
        <p:nvCxnSpPr>
          <p:cNvPr id="19469" name="AutoShape 12"/>
          <p:cNvCxnSpPr>
            <a:cxnSpLocks noChangeShapeType="1"/>
            <a:stCxn id="19465" idx="6"/>
            <a:endCxn id="19461" idx="2"/>
          </p:cNvCxnSpPr>
          <p:nvPr/>
        </p:nvCxnSpPr>
        <p:spPr bwMode="auto">
          <a:xfrm flipV="1">
            <a:off x="3546475" y="4343400"/>
            <a:ext cx="1235075" cy="228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0" name="AutoShape 13"/>
          <p:cNvCxnSpPr>
            <a:cxnSpLocks noChangeShapeType="1"/>
            <a:stCxn id="19464" idx="0"/>
            <a:endCxn id="19461" idx="4"/>
          </p:cNvCxnSpPr>
          <p:nvPr/>
        </p:nvCxnSpPr>
        <p:spPr bwMode="auto">
          <a:xfrm flipV="1">
            <a:off x="4979988" y="4591050"/>
            <a:ext cx="288925" cy="1019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1" name="AutoShape 14"/>
          <p:cNvCxnSpPr>
            <a:cxnSpLocks noChangeShapeType="1"/>
            <a:stCxn id="19464" idx="7"/>
            <a:endCxn id="19467" idx="3"/>
          </p:cNvCxnSpPr>
          <p:nvPr/>
        </p:nvCxnSpPr>
        <p:spPr bwMode="auto">
          <a:xfrm flipV="1">
            <a:off x="5311775" y="5133975"/>
            <a:ext cx="1203325" cy="5429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AutoShape 15"/>
          <p:cNvCxnSpPr>
            <a:cxnSpLocks noChangeShapeType="1"/>
            <a:stCxn id="19467" idx="0"/>
            <a:endCxn id="19462" idx="3"/>
          </p:cNvCxnSpPr>
          <p:nvPr/>
        </p:nvCxnSpPr>
        <p:spPr bwMode="auto">
          <a:xfrm flipV="1">
            <a:off x="6846888" y="4368800"/>
            <a:ext cx="604837" cy="3365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3" name="AutoShape 16"/>
          <p:cNvCxnSpPr>
            <a:cxnSpLocks noChangeShapeType="1"/>
            <a:stCxn id="19461" idx="6"/>
            <a:endCxn id="19462" idx="2"/>
          </p:cNvCxnSpPr>
          <p:nvPr/>
        </p:nvCxnSpPr>
        <p:spPr bwMode="auto">
          <a:xfrm flipV="1">
            <a:off x="5756275" y="4187825"/>
            <a:ext cx="1539875" cy="15557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4" name="AutoShape 17"/>
          <p:cNvCxnSpPr>
            <a:cxnSpLocks noChangeShapeType="1"/>
            <a:stCxn id="19468" idx="6"/>
            <a:endCxn id="19466" idx="2"/>
          </p:cNvCxnSpPr>
          <p:nvPr/>
        </p:nvCxnSpPr>
        <p:spPr bwMode="auto">
          <a:xfrm>
            <a:off x="1717675" y="5486400"/>
            <a:ext cx="1006475" cy="228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5" name="AutoShape 18"/>
          <p:cNvCxnSpPr>
            <a:cxnSpLocks noChangeShapeType="1"/>
            <a:stCxn id="19465" idx="4"/>
            <a:endCxn id="19466" idx="0"/>
          </p:cNvCxnSpPr>
          <p:nvPr/>
        </p:nvCxnSpPr>
        <p:spPr bwMode="auto">
          <a:xfrm>
            <a:off x="3059113" y="4819650"/>
            <a:ext cx="152400" cy="647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6" name="AutoShape 19"/>
          <p:cNvCxnSpPr>
            <a:cxnSpLocks noChangeShapeType="1"/>
            <a:stCxn id="19467" idx="4"/>
            <a:endCxn id="19463" idx="0"/>
          </p:cNvCxnSpPr>
          <p:nvPr/>
        </p:nvCxnSpPr>
        <p:spPr bwMode="auto">
          <a:xfrm>
            <a:off x="6846888" y="5200650"/>
            <a:ext cx="685800" cy="647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7" name="AutoShape 20"/>
          <p:cNvCxnSpPr>
            <a:cxnSpLocks noChangeShapeType="1"/>
            <a:endCxn id="19464" idx="6"/>
          </p:cNvCxnSpPr>
          <p:nvPr/>
        </p:nvCxnSpPr>
        <p:spPr bwMode="auto">
          <a:xfrm flipH="1" flipV="1">
            <a:off x="5467350" y="5857875"/>
            <a:ext cx="1597025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8" name="AutoShape 21"/>
          <p:cNvCxnSpPr>
            <a:cxnSpLocks noChangeShapeType="1"/>
            <a:stCxn id="19466" idx="6"/>
            <a:endCxn id="19464" idx="2"/>
          </p:cNvCxnSpPr>
          <p:nvPr/>
        </p:nvCxnSpPr>
        <p:spPr bwMode="auto">
          <a:xfrm>
            <a:off x="3698875" y="5715000"/>
            <a:ext cx="793750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9" name="AutoShape 22"/>
          <p:cNvCxnSpPr>
            <a:cxnSpLocks noChangeShapeType="1"/>
            <a:stCxn id="19466" idx="7"/>
            <a:endCxn id="19461" idx="3"/>
          </p:cNvCxnSpPr>
          <p:nvPr/>
        </p:nvCxnSpPr>
        <p:spPr bwMode="auto">
          <a:xfrm flipV="1">
            <a:off x="3543300" y="4524375"/>
            <a:ext cx="1393825" cy="10096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0" name="Text Box 23"/>
          <p:cNvSpPr txBox="1">
            <a:spLocks noChangeArrowheads="1"/>
          </p:cNvSpPr>
          <p:nvPr/>
        </p:nvSpPr>
        <p:spPr bwMode="auto">
          <a:xfrm rot="-347285">
            <a:off x="6081713" y="3940175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849</a:t>
            </a:r>
          </a:p>
        </p:txBody>
      </p:sp>
      <p:sp>
        <p:nvSpPr>
          <p:cNvPr id="19481" name="Text Box 24"/>
          <p:cNvSpPr txBox="1">
            <a:spLocks noChangeArrowheads="1"/>
          </p:cNvSpPr>
          <p:nvPr/>
        </p:nvSpPr>
        <p:spPr bwMode="auto">
          <a:xfrm rot="-4662247">
            <a:off x="4760119" y="4672806"/>
            <a:ext cx="598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802</a:t>
            </a:r>
          </a:p>
        </p:txBody>
      </p:sp>
      <p:sp>
        <p:nvSpPr>
          <p:cNvPr id="19482" name="Text Box 25"/>
          <p:cNvSpPr txBox="1">
            <a:spLocks noChangeArrowheads="1"/>
          </p:cNvSpPr>
          <p:nvPr/>
        </p:nvSpPr>
        <p:spPr bwMode="auto">
          <a:xfrm rot="-1544869">
            <a:off x="5435600" y="508952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1387</a:t>
            </a:r>
          </a:p>
        </p:txBody>
      </p:sp>
      <p:sp>
        <p:nvSpPr>
          <p:cNvPr id="19483" name="Text Box 26"/>
          <p:cNvSpPr txBox="1">
            <a:spLocks noChangeArrowheads="1"/>
          </p:cNvSpPr>
          <p:nvPr/>
        </p:nvSpPr>
        <p:spPr bwMode="auto">
          <a:xfrm rot="-2136302">
            <a:off x="3622675" y="485140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1743</a:t>
            </a:r>
          </a:p>
        </p:txBody>
      </p:sp>
      <p:sp>
        <p:nvSpPr>
          <p:cNvPr id="19484" name="Text Box 27"/>
          <p:cNvSpPr txBox="1">
            <a:spLocks noChangeArrowheads="1"/>
          </p:cNvSpPr>
          <p:nvPr/>
        </p:nvSpPr>
        <p:spPr bwMode="auto">
          <a:xfrm rot="-689345">
            <a:off x="3733800" y="411480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1843</a:t>
            </a:r>
          </a:p>
        </p:txBody>
      </p:sp>
      <p:sp>
        <p:nvSpPr>
          <p:cNvPr id="19485" name="Text Box 28"/>
          <p:cNvSpPr txBox="1">
            <a:spLocks noChangeArrowheads="1"/>
          </p:cNvSpPr>
          <p:nvPr/>
        </p:nvSpPr>
        <p:spPr bwMode="auto">
          <a:xfrm rot="2626382">
            <a:off x="7031038" y="531812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1099</a:t>
            </a:r>
          </a:p>
        </p:txBody>
      </p:sp>
      <p:sp>
        <p:nvSpPr>
          <p:cNvPr id="19486" name="Text Box 29"/>
          <p:cNvSpPr txBox="1">
            <a:spLocks noChangeArrowheads="1"/>
          </p:cNvSpPr>
          <p:nvPr/>
        </p:nvSpPr>
        <p:spPr bwMode="auto">
          <a:xfrm rot="565849">
            <a:off x="5975350" y="562292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1120</a:t>
            </a:r>
          </a:p>
        </p:txBody>
      </p:sp>
      <p:sp>
        <p:nvSpPr>
          <p:cNvPr id="19487" name="Text Box 30"/>
          <p:cNvSpPr txBox="1">
            <a:spLocks noChangeArrowheads="1"/>
          </p:cNvSpPr>
          <p:nvPr/>
        </p:nvSpPr>
        <p:spPr bwMode="auto">
          <a:xfrm rot="695916">
            <a:off x="3775075" y="544195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1233</a:t>
            </a:r>
          </a:p>
        </p:txBody>
      </p:sp>
      <p:sp>
        <p:nvSpPr>
          <p:cNvPr id="19488" name="Text Box 31"/>
          <p:cNvSpPr txBox="1">
            <a:spLocks noChangeArrowheads="1"/>
          </p:cNvSpPr>
          <p:nvPr/>
        </p:nvSpPr>
        <p:spPr bwMode="auto">
          <a:xfrm rot="4665015">
            <a:off x="2994819" y="4979194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337</a:t>
            </a:r>
          </a:p>
        </p:txBody>
      </p:sp>
      <p:sp>
        <p:nvSpPr>
          <p:cNvPr id="19489" name="Text Box 32"/>
          <p:cNvSpPr txBox="1">
            <a:spLocks noChangeArrowheads="1"/>
          </p:cNvSpPr>
          <p:nvPr/>
        </p:nvSpPr>
        <p:spPr bwMode="auto">
          <a:xfrm rot="832501">
            <a:off x="1927225" y="525780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2555</a:t>
            </a:r>
          </a:p>
        </p:txBody>
      </p:sp>
      <p:sp>
        <p:nvSpPr>
          <p:cNvPr id="19490" name="Text Box 33"/>
          <p:cNvSpPr txBox="1">
            <a:spLocks noChangeArrowheads="1"/>
          </p:cNvSpPr>
          <p:nvPr/>
        </p:nvSpPr>
        <p:spPr bwMode="auto">
          <a:xfrm rot="-1891667">
            <a:off x="6783388" y="4241800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142</a:t>
            </a:r>
          </a:p>
        </p:txBody>
      </p:sp>
      <p:cxnSp>
        <p:nvCxnSpPr>
          <p:cNvPr id="19491" name="AutoShape 34"/>
          <p:cNvCxnSpPr>
            <a:cxnSpLocks noChangeShapeType="1"/>
            <a:stCxn id="19462" idx="4"/>
            <a:endCxn id="19463" idx="7"/>
          </p:cNvCxnSpPr>
          <p:nvPr/>
        </p:nvCxnSpPr>
        <p:spPr bwMode="auto">
          <a:xfrm>
            <a:off x="7783513" y="4435475"/>
            <a:ext cx="80962" cy="14795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92" name="Text Box 35"/>
          <p:cNvSpPr txBox="1">
            <a:spLocks noChangeArrowheads="1"/>
          </p:cNvSpPr>
          <p:nvPr/>
        </p:nvSpPr>
        <p:spPr bwMode="auto">
          <a:xfrm rot="5207815">
            <a:off x="7662863" y="4827587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1205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204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DF5B4C9-B9DE-E147-9E7B-02E9C9877C3D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Tahoma" charset="0"/>
              </a:rPr>
              <a:t>Dijkstra</a:t>
            </a:r>
            <a:r>
              <a:rPr lang="ja-JP" altLang="en-US" dirty="0">
                <a:latin typeface="Tahoma" charset="0"/>
              </a:rPr>
              <a:t>’</a:t>
            </a:r>
            <a:r>
              <a:rPr lang="en-US" altLang="ja-JP" dirty="0">
                <a:latin typeface="Tahoma" charset="0"/>
              </a:rPr>
              <a:t>s Algorithm</a:t>
            </a:r>
            <a:endParaRPr lang="en-US" dirty="0">
              <a:latin typeface="Tahoma" charset="0"/>
              <a:cs typeface="Tahoma" charset="0"/>
            </a:endParaRP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3352800" cy="4495800"/>
          </a:xfrm>
        </p:spPr>
        <p:txBody>
          <a:bodyPr/>
          <a:lstStyle/>
          <a:p>
            <a:pPr eaLnBrk="1" hangingPunct="1"/>
            <a:r>
              <a:rPr lang="en-US" sz="2000">
                <a:latin typeface="Tahoma" charset="0"/>
              </a:rPr>
              <a:t>The distance of a vertex 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>
                <a:latin typeface="Tahoma" charset="0"/>
              </a:rPr>
              <a:t> from a vertex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>
                <a:latin typeface="Tahoma" charset="0"/>
              </a:rPr>
              <a:t> is the length of a shortest path between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>
                <a:latin typeface="Tahoma" charset="0"/>
              </a:rPr>
              <a:t> and </a:t>
            </a:r>
            <a:r>
              <a:rPr lang="en-US" sz="2000" b="1" i="1">
                <a:latin typeface="Times New Roman" charset="0"/>
              </a:rPr>
              <a:t>v</a:t>
            </a:r>
            <a:endParaRPr lang="en-US" sz="2000">
              <a:latin typeface="Tahoma" charset="0"/>
            </a:endParaRPr>
          </a:p>
          <a:p>
            <a:pPr eaLnBrk="1" hangingPunct="1"/>
            <a:r>
              <a:rPr lang="en-US" sz="2000">
                <a:latin typeface="Tahoma" charset="0"/>
              </a:rPr>
              <a:t>Dijkstra</a:t>
            </a:r>
            <a:r>
              <a:rPr lang="ja-JP" altLang="en-US" sz="2000">
                <a:latin typeface="Tahoma" charset="0"/>
              </a:rPr>
              <a:t>’</a:t>
            </a:r>
            <a:r>
              <a:rPr lang="en-US" altLang="ja-JP" sz="2000">
                <a:latin typeface="Tahoma" charset="0"/>
              </a:rPr>
              <a:t>s algorithm computes the distances of all the vertices from a given start vertex </a:t>
            </a:r>
            <a:r>
              <a:rPr lang="en-US" altLang="ja-JP" sz="2000" b="1" i="1">
                <a:latin typeface="Times New Roman" charset="0"/>
              </a:rPr>
              <a:t>s</a:t>
            </a:r>
            <a:endParaRPr lang="en-US" altLang="ja-JP" sz="2000">
              <a:latin typeface="Tahoma" charset="0"/>
            </a:endParaRPr>
          </a:p>
          <a:p>
            <a:pPr eaLnBrk="1" hangingPunct="1"/>
            <a:r>
              <a:rPr lang="en-US" sz="2000">
                <a:latin typeface="Tahoma" charset="0"/>
              </a:rPr>
              <a:t>Assumptions:</a:t>
            </a:r>
          </a:p>
          <a:p>
            <a:pPr lvl="1" eaLnBrk="1" hangingPunct="1"/>
            <a:r>
              <a:rPr lang="en-US" sz="1800">
                <a:latin typeface="Tahoma" charset="0"/>
              </a:rPr>
              <a:t>the graph is connected</a:t>
            </a:r>
          </a:p>
          <a:p>
            <a:pPr lvl="1" eaLnBrk="1" hangingPunct="1"/>
            <a:r>
              <a:rPr lang="en-US" sz="1800">
                <a:latin typeface="Tahoma" charset="0"/>
              </a:rPr>
              <a:t>the edges are undirected</a:t>
            </a:r>
          </a:p>
          <a:p>
            <a:pPr lvl="1" eaLnBrk="1" hangingPunct="1"/>
            <a:r>
              <a:rPr lang="en-US" sz="1800">
                <a:latin typeface="Tahoma" charset="0"/>
              </a:rPr>
              <a:t>the edge weights are </a:t>
            </a:r>
            <a:r>
              <a:rPr lang="en-US" sz="1800">
                <a:solidFill>
                  <a:schemeClr val="tx2"/>
                </a:solidFill>
                <a:latin typeface="Tahoma" charset="0"/>
              </a:rPr>
              <a:t>nonnegative</a:t>
            </a:r>
            <a:endParaRPr lang="en-US" sz="28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20485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752600"/>
            <a:ext cx="4191000" cy="47244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We grow a </a:t>
            </a:r>
            <a:r>
              <a:rPr lang="ja-JP" altLang="en-US" sz="2000" dirty="0">
                <a:latin typeface="Tahoma" charset="0"/>
              </a:rPr>
              <a:t>“</a:t>
            </a:r>
            <a:r>
              <a:rPr lang="en-US" altLang="ja-JP" sz="2000" dirty="0">
                <a:solidFill>
                  <a:schemeClr val="tx2"/>
                </a:solidFill>
                <a:latin typeface="Tahoma" charset="0"/>
              </a:rPr>
              <a:t>cloud</a:t>
            </a:r>
            <a:r>
              <a:rPr lang="ja-JP" altLang="en-US" sz="2000" dirty="0">
                <a:latin typeface="Tahoma" charset="0"/>
              </a:rPr>
              <a:t>”</a:t>
            </a:r>
            <a:r>
              <a:rPr lang="en-US" altLang="ja-JP" sz="2000" dirty="0">
                <a:latin typeface="Tahoma" charset="0"/>
              </a:rPr>
              <a:t> of vertices, beginning with </a:t>
            </a:r>
            <a:r>
              <a:rPr lang="en-US" altLang="ja-JP" sz="2000" b="1" i="1" dirty="0">
                <a:latin typeface="Times New Roman" charset="0"/>
              </a:rPr>
              <a:t>s</a:t>
            </a:r>
            <a:r>
              <a:rPr lang="en-US" altLang="ja-JP" sz="2000" dirty="0">
                <a:latin typeface="Tahoma" charset="0"/>
              </a:rPr>
              <a:t> and eventually covering all the vertices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We store with each vertex </a:t>
            </a:r>
            <a:r>
              <a:rPr lang="en-US" sz="2000" b="1" i="1" dirty="0">
                <a:latin typeface="Times New Roman" charset="0"/>
              </a:rPr>
              <a:t>v</a:t>
            </a:r>
            <a:r>
              <a:rPr lang="en-US" sz="2000" dirty="0">
                <a:latin typeface="Tahoma" charset="0"/>
              </a:rPr>
              <a:t> a </a:t>
            </a:r>
            <a:r>
              <a:rPr lang="en-US" sz="2000" dirty="0">
                <a:solidFill>
                  <a:schemeClr val="tx2"/>
                </a:solidFill>
                <a:latin typeface="Tahoma" charset="0"/>
              </a:rPr>
              <a:t>label</a:t>
            </a:r>
            <a:r>
              <a:rPr lang="en-US" sz="2000" dirty="0">
                <a:latin typeface="Tahoma" charset="0"/>
              </a:rPr>
              <a:t> 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charset="0"/>
              </a:rPr>
              <a:t>D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[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]</a:t>
            </a:r>
            <a:r>
              <a:rPr lang="en-US" sz="2000" dirty="0" smtClean="0">
                <a:latin typeface="Tahoma" charset="0"/>
              </a:rPr>
              <a:t> </a:t>
            </a:r>
            <a:r>
              <a:rPr lang="en-US" sz="2000" dirty="0">
                <a:latin typeface="Tahoma" charset="0"/>
              </a:rPr>
              <a:t>representing the distance of </a:t>
            </a:r>
            <a:r>
              <a:rPr lang="en-US" sz="2000" b="1" i="1" dirty="0">
                <a:latin typeface="Times New Roman" charset="0"/>
              </a:rPr>
              <a:t>v</a:t>
            </a:r>
            <a:r>
              <a:rPr lang="en-US" sz="2000" dirty="0">
                <a:latin typeface="Tahoma" charset="0"/>
              </a:rPr>
              <a:t> from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dirty="0">
                <a:latin typeface="Tahoma" charset="0"/>
              </a:rPr>
              <a:t> in the </a:t>
            </a:r>
            <a:r>
              <a:rPr lang="en-US" sz="2000" dirty="0" err="1">
                <a:latin typeface="Tahoma" charset="0"/>
              </a:rPr>
              <a:t>subgraph</a:t>
            </a:r>
            <a:r>
              <a:rPr lang="en-US" sz="2000" dirty="0">
                <a:latin typeface="Tahoma" charset="0"/>
              </a:rPr>
              <a:t> consisting of the cloud and its adjacent vertices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At each step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We add to the cloud the vertex </a:t>
            </a:r>
            <a:r>
              <a:rPr lang="en-US" sz="1800" b="1" i="1" dirty="0">
                <a:latin typeface="Times New Roman" charset="0"/>
              </a:rPr>
              <a:t>u </a:t>
            </a:r>
            <a:r>
              <a:rPr lang="en-US" sz="1800" dirty="0">
                <a:latin typeface="Tahoma" charset="0"/>
              </a:rPr>
              <a:t>outside the cloud with the smallest distance label, </a:t>
            </a:r>
            <a:r>
              <a:rPr lang="en-US" sz="1800" b="1" i="1" dirty="0" smtClean="0">
                <a:latin typeface="Times New Roman" charset="0"/>
              </a:rPr>
              <a:t>D</a:t>
            </a:r>
            <a:r>
              <a:rPr lang="en-US" sz="1800" b="1" dirty="0" smtClean="0">
                <a:latin typeface="Times New Roman" charset="0"/>
              </a:rPr>
              <a:t>[</a:t>
            </a:r>
            <a:r>
              <a:rPr lang="en-US" sz="1800" b="1" i="1" dirty="0" smtClean="0">
                <a:latin typeface="Times New Roman" charset="0"/>
              </a:rPr>
              <a:t>u</a:t>
            </a:r>
            <a:r>
              <a:rPr lang="en-US" sz="1800" dirty="0">
                <a:latin typeface="Times New Roman" charset="0"/>
              </a:rPr>
              <a:t>]</a:t>
            </a:r>
            <a:endParaRPr lang="en-US" sz="18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ahoma" charset="0"/>
              </a:rPr>
              <a:t>We update the labels of the vertices adjacent to </a:t>
            </a:r>
            <a:r>
              <a:rPr lang="en-US" sz="1800" b="1" i="1" dirty="0">
                <a:latin typeface="Times New Roman" charset="0"/>
              </a:rPr>
              <a:t>u</a:t>
            </a:r>
            <a:r>
              <a:rPr lang="en-US" sz="1800" dirty="0">
                <a:latin typeface="Tahoma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BD9DB75-81FF-A64C-A86F-5AC6E41D8658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Edge Relaxation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396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Consider an edge </a:t>
            </a:r>
            <a:r>
              <a:rPr lang="en-US" sz="2000" b="1" i="1" dirty="0">
                <a:latin typeface="Times New Roman" charset="0"/>
              </a:rPr>
              <a:t>e </a:t>
            </a:r>
            <a:r>
              <a:rPr lang="en-US" sz="2000" b="1" i="1" dirty="0">
                <a:latin typeface="Symbol" charset="0"/>
              </a:rPr>
              <a:t>=</a:t>
            </a:r>
            <a:r>
              <a:rPr lang="en-US" sz="2000" b="1" i="1" dirty="0">
                <a:latin typeface="Times New Roman" charset="0"/>
              </a:rPr>
              <a:t> 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 err="1">
                <a:latin typeface="Times New Roman" charset="0"/>
              </a:rPr>
              <a:t>u,z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dirty="0">
                <a:latin typeface="Tahoma" charset="0"/>
              </a:rPr>
              <a:t> such that</a:t>
            </a:r>
          </a:p>
          <a:p>
            <a:pPr lvl="1" eaLnBrk="1" hangingPunct="1"/>
            <a:r>
              <a:rPr lang="en-US" sz="1800" b="1" i="1" dirty="0">
                <a:latin typeface="Times New Roman" charset="0"/>
              </a:rPr>
              <a:t>u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>
                <a:latin typeface="Tahoma" charset="0"/>
              </a:rPr>
              <a:t>is the vertex most recently added to the cloud</a:t>
            </a:r>
          </a:p>
          <a:p>
            <a:pPr lvl="1" eaLnBrk="1" hangingPunct="1"/>
            <a:r>
              <a:rPr lang="en-US" sz="1800" b="1" i="1" dirty="0">
                <a:latin typeface="Times New Roman" charset="0"/>
              </a:rPr>
              <a:t>z</a:t>
            </a:r>
            <a:r>
              <a:rPr lang="en-US" sz="1800" dirty="0">
                <a:latin typeface="Tahoma" charset="0"/>
              </a:rPr>
              <a:t> is not in the cloud</a:t>
            </a:r>
          </a:p>
          <a:p>
            <a:pPr eaLnBrk="1" hangingPunct="1"/>
            <a:endParaRPr lang="en-US" sz="2000" dirty="0">
              <a:latin typeface="Tahoma" charset="0"/>
            </a:endParaRPr>
          </a:p>
          <a:p>
            <a:pPr eaLnBrk="1" hangingPunct="1"/>
            <a:r>
              <a:rPr lang="en-US" sz="2000" dirty="0">
                <a:latin typeface="Tahoma" charset="0"/>
              </a:rPr>
              <a:t>The relaxation of edge </a:t>
            </a:r>
            <a:r>
              <a:rPr lang="en-US" sz="2000" b="1" i="1" dirty="0">
                <a:latin typeface="Times New Roman" charset="0"/>
              </a:rPr>
              <a:t>e </a:t>
            </a:r>
            <a:r>
              <a:rPr lang="en-US" sz="2000" dirty="0">
                <a:latin typeface="Tahoma" charset="0"/>
              </a:rPr>
              <a:t>updates distance </a:t>
            </a:r>
            <a:r>
              <a:rPr lang="en-US" sz="2000" b="1" i="1" dirty="0">
                <a:latin typeface="Times New Roman" charset="0"/>
              </a:rPr>
              <a:t>d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z</a:t>
            </a:r>
            <a:r>
              <a:rPr lang="en-US" sz="2000" dirty="0">
                <a:latin typeface="Times New Roman" charset="0"/>
              </a:rPr>
              <a:t>) </a:t>
            </a:r>
            <a:r>
              <a:rPr lang="en-US" sz="2000" dirty="0">
                <a:latin typeface="Tahoma" charset="0"/>
              </a:rPr>
              <a:t>as follows:</a:t>
            </a:r>
          </a:p>
          <a:p>
            <a:pPr eaLnBrk="1" hangingPunct="1">
              <a:buFont typeface="Wingdings" charset="0"/>
              <a:buNone/>
            </a:pPr>
            <a:r>
              <a:rPr lang="en-US" sz="2000" b="1" i="1" dirty="0">
                <a:latin typeface="Times New Roman" charset="0"/>
              </a:rPr>
              <a:t>	</a:t>
            </a:r>
            <a:r>
              <a:rPr lang="en-US" sz="1800" b="1" i="1" dirty="0" smtClean="0">
                <a:latin typeface="Times New Roman" charset="0"/>
              </a:rPr>
              <a:t>D</a:t>
            </a:r>
            <a:r>
              <a:rPr lang="en-US" sz="1800" dirty="0">
                <a:latin typeface="Times New Roman" charset="0"/>
              </a:rPr>
              <a:t>[</a:t>
            </a:r>
            <a:r>
              <a:rPr lang="en-US" sz="1800" b="1" i="1" dirty="0" smtClean="0">
                <a:latin typeface="Times New Roman" charset="0"/>
              </a:rPr>
              <a:t>z</a:t>
            </a:r>
            <a:r>
              <a:rPr lang="en-US" sz="1800" dirty="0">
                <a:latin typeface="Times New Roman" charset="0"/>
              </a:rPr>
              <a:t>]</a:t>
            </a:r>
            <a:r>
              <a:rPr lang="en-US" sz="1800" dirty="0" smtClean="0">
                <a:latin typeface="Tahoma" charset="0"/>
              </a:rPr>
              <a:t> </a:t>
            </a:r>
            <a:r>
              <a:rPr lang="en-US" sz="1800" dirty="0">
                <a:latin typeface="Times New Roman" charset="0"/>
                <a:sym typeface="Symbol" charset="0"/>
              </a:rPr>
              <a:t></a:t>
            </a:r>
            <a:r>
              <a:rPr lang="en-US" sz="1800" dirty="0">
                <a:latin typeface="Tahoma" charset="0"/>
              </a:rPr>
              <a:t> </a:t>
            </a:r>
            <a:r>
              <a:rPr lang="en-US" sz="1800" dirty="0">
                <a:latin typeface="Times New Roman" charset="0"/>
              </a:rPr>
              <a:t>min</a:t>
            </a:r>
            <a:r>
              <a:rPr lang="en-US" sz="1800" dirty="0" smtClean="0">
                <a:latin typeface="Times New Roman" charset="0"/>
              </a:rPr>
              <a:t>{</a:t>
            </a:r>
            <a:r>
              <a:rPr lang="en-US" sz="1800" b="1" i="1" dirty="0" smtClean="0">
                <a:latin typeface="Times New Roman" charset="0"/>
              </a:rPr>
              <a:t>D</a:t>
            </a:r>
            <a:r>
              <a:rPr lang="en-US" sz="1800" dirty="0">
                <a:latin typeface="Times New Roman" charset="0"/>
              </a:rPr>
              <a:t>[</a:t>
            </a:r>
            <a:r>
              <a:rPr lang="en-US" sz="1800" b="1" i="1" dirty="0" smtClean="0">
                <a:latin typeface="Times New Roman" charset="0"/>
              </a:rPr>
              <a:t>z</a:t>
            </a:r>
            <a:r>
              <a:rPr lang="en-US" sz="1800" dirty="0">
                <a:latin typeface="Times New Roman" charset="0"/>
              </a:rPr>
              <a:t>]</a:t>
            </a:r>
            <a:r>
              <a:rPr lang="en-US" sz="1800" b="1" i="1" dirty="0" smtClean="0">
                <a:latin typeface="Times New Roman" charset="0"/>
              </a:rPr>
              <a:t>, </a:t>
            </a:r>
            <a:r>
              <a:rPr lang="en-US" sz="1800" b="1" i="1" dirty="0" smtClean="0">
                <a:latin typeface="Times New Roman" charset="0"/>
              </a:rPr>
              <a:t>D</a:t>
            </a:r>
            <a:r>
              <a:rPr lang="en-US" sz="1800" dirty="0">
                <a:latin typeface="Times New Roman" charset="0"/>
              </a:rPr>
              <a:t>[</a:t>
            </a:r>
            <a:r>
              <a:rPr lang="en-US" sz="1800" b="1" i="1" dirty="0" smtClean="0">
                <a:latin typeface="Times New Roman" charset="0"/>
              </a:rPr>
              <a:t>u</a:t>
            </a:r>
            <a:r>
              <a:rPr lang="en-US" sz="1800" dirty="0">
                <a:latin typeface="Times New Roman" charset="0"/>
              </a:rPr>
              <a:t>]</a:t>
            </a:r>
            <a:r>
              <a:rPr lang="en-US" sz="1800" dirty="0" smtClean="0">
                <a:latin typeface="Times New Roman" charset="0"/>
              </a:rPr>
              <a:t> </a:t>
            </a:r>
            <a:r>
              <a:rPr lang="en-US" sz="1800" dirty="0">
                <a:latin typeface="Symbol" charset="0"/>
                <a:sym typeface="Symbol" charset="0"/>
              </a:rPr>
              <a:t>+ </a:t>
            </a:r>
            <a:r>
              <a:rPr lang="en-US" sz="1800" b="1" i="1" dirty="0">
                <a:latin typeface="Times New Roman" charset="0"/>
              </a:rPr>
              <a:t>weight</a:t>
            </a:r>
            <a:r>
              <a:rPr lang="en-US" sz="1800" dirty="0">
                <a:latin typeface="Times New Roman" charset="0"/>
              </a:rPr>
              <a:t>(</a:t>
            </a:r>
            <a:r>
              <a:rPr lang="en-US" sz="1800" b="1" i="1" dirty="0">
                <a:latin typeface="Times New Roman" charset="0"/>
              </a:rPr>
              <a:t>e</a:t>
            </a:r>
            <a:r>
              <a:rPr lang="en-US" sz="1800" dirty="0">
                <a:latin typeface="Times New Roman" charset="0"/>
              </a:rPr>
              <a:t>)}</a:t>
            </a:r>
          </a:p>
        </p:txBody>
      </p:sp>
      <p:sp>
        <p:nvSpPr>
          <p:cNvPr id="21509" name="AutoShape 20"/>
          <p:cNvSpPr>
            <a:spLocks noChangeArrowheads="1"/>
          </p:cNvSpPr>
          <p:nvPr/>
        </p:nvSpPr>
        <p:spPr bwMode="auto">
          <a:xfrm rot="5400000">
            <a:off x="6324601" y="3971925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17"/>
          <p:cNvSpPr>
            <a:spLocks noChangeArrowheads="1"/>
          </p:cNvSpPr>
          <p:nvPr/>
        </p:nvSpPr>
        <p:spPr bwMode="auto">
          <a:xfrm>
            <a:off x="7663952" y="2286000"/>
            <a:ext cx="11884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chemeClr val="tx2"/>
                </a:solidFill>
                <a:latin typeface="Times New Roman" charset="0"/>
              </a:rPr>
              <a:t>D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[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charset="0"/>
              </a:rPr>
              <a:t>z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]</a:t>
            </a:r>
            <a:r>
              <a:rPr lang="en-US" sz="2000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Symbol" charset="0"/>
              </a:rPr>
              <a:t>= 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75</a:t>
            </a:r>
          </a:p>
        </p:txBody>
      </p:sp>
      <p:sp>
        <p:nvSpPr>
          <p:cNvPr id="21511" name="Freeform 13"/>
          <p:cNvSpPr>
            <a:spLocks/>
          </p:cNvSpPr>
          <p:nvPr/>
        </p:nvSpPr>
        <p:spPr bwMode="auto">
          <a:xfrm>
            <a:off x="4300538" y="2065338"/>
            <a:ext cx="2844800" cy="1712912"/>
          </a:xfrm>
          <a:custGeom>
            <a:avLst/>
            <a:gdLst>
              <a:gd name="T0" fmla="*/ 2036763 w 1792"/>
              <a:gd name="T1" fmla="*/ 49212 h 1079"/>
              <a:gd name="T2" fmla="*/ 2760663 w 1792"/>
              <a:gd name="T3" fmla="*/ 249237 h 1079"/>
              <a:gd name="T4" fmla="*/ 2541588 w 1792"/>
              <a:gd name="T5" fmla="*/ 906462 h 1079"/>
              <a:gd name="T6" fmla="*/ 2351088 w 1792"/>
              <a:gd name="T7" fmla="*/ 1620837 h 1079"/>
              <a:gd name="T8" fmla="*/ 1208088 w 1792"/>
              <a:gd name="T9" fmla="*/ 1458912 h 1079"/>
              <a:gd name="T10" fmla="*/ 274638 w 1792"/>
              <a:gd name="T11" fmla="*/ 1454150 h 1079"/>
              <a:gd name="T12" fmla="*/ 26988 w 1792"/>
              <a:gd name="T13" fmla="*/ 992187 h 1079"/>
              <a:gd name="T14" fmla="*/ 436563 w 1792"/>
              <a:gd name="T15" fmla="*/ 544512 h 1079"/>
              <a:gd name="T16" fmla="*/ 2036763 w 1792"/>
              <a:gd name="T17" fmla="*/ 49212 h 10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92"/>
              <a:gd name="T28" fmla="*/ 0 h 1079"/>
              <a:gd name="T29" fmla="*/ 1792 w 1792"/>
              <a:gd name="T30" fmla="*/ 1079 h 107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92" h="1079">
                <a:moveTo>
                  <a:pt x="1283" y="31"/>
                </a:moveTo>
                <a:cubicBezTo>
                  <a:pt x="1527" y="0"/>
                  <a:pt x="1686" y="67"/>
                  <a:pt x="1739" y="157"/>
                </a:cubicBezTo>
                <a:cubicBezTo>
                  <a:pt x="1792" y="247"/>
                  <a:pt x="1644" y="427"/>
                  <a:pt x="1601" y="571"/>
                </a:cubicBezTo>
                <a:cubicBezTo>
                  <a:pt x="1558" y="715"/>
                  <a:pt x="1621" y="963"/>
                  <a:pt x="1481" y="1021"/>
                </a:cubicBezTo>
                <a:cubicBezTo>
                  <a:pt x="1341" y="1079"/>
                  <a:pt x="979" y="937"/>
                  <a:pt x="761" y="919"/>
                </a:cubicBezTo>
                <a:cubicBezTo>
                  <a:pt x="543" y="901"/>
                  <a:pt x="297" y="965"/>
                  <a:pt x="173" y="916"/>
                </a:cubicBezTo>
                <a:cubicBezTo>
                  <a:pt x="49" y="867"/>
                  <a:pt x="0" y="720"/>
                  <a:pt x="17" y="625"/>
                </a:cubicBezTo>
                <a:cubicBezTo>
                  <a:pt x="34" y="530"/>
                  <a:pt x="64" y="442"/>
                  <a:pt x="275" y="343"/>
                </a:cubicBezTo>
                <a:cubicBezTo>
                  <a:pt x="486" y="244"/>
                  <a:pt x="1029" y="55"/>
                  <a:pt x="1283" y="31"/>
                </a:cubicBezTo>
                <a:close/>
              </a:path>
            </a:pathLst>
          </a:cu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8013700" y="2667000"/>
            <a:ext cx="277813" cy="2778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tIns="0" anchor="ctr"/>
          <a:lstStyle/>
          <a:p>
            <a:endParaRPr lang="en-US" sz="1800" b="1" i="1">
              <a:latin typeface="Times New Roman" charset="0"/>
            </a:endParaRPr>
          </a:p>
        </p:txBody>
      </p:sp>
      <p:cxnSp>
        <p:nvCxnSpPr>
          <p:cNvPr id="21513" name="AutoShape 9"/>
          <p:cNvCxnSpPr>
            <a:cxnSpLocks noChangeShapeType="1"/>
            <a:stCxn id="21516" idx="7"/>
            <a:endCxn id="21517" idx="2"/>
          </p:cNvCxnSpPr>
          <p:nvPr/>
        </p:nvCxnSpPr>
        <p:spPr bwMode="auto">
          <a:xfrm rot="-5400000">
            <a:off x="5400675" y="1895475"/>
            <a:ext cx="500063" cy="1865313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4" name="AutoShape 10"/>
          <p:cNvCxnSpPr>
            <a:cxnSpLocks noChangeShapeType="1"/>
            <a:stCxn id="21516" idx="6"/>
            <a:endCxn id="21518" idx="2"/>
          </p:cNvCxnSpPr>
          <p:nvPr/>
        </p:nvCxnSpPr>
        <p:spPr bwMode="auto">
          <a:xfrm>
            <a:off x="4772025" y="3189288"/>
            <a:ext cx="1587500" cy="16827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AutoShape 11"/>
          <p:cNvCxnSpPr>
            <a:cxnSpLocks noChangeShapeType="1"/>
            <a:stCxn id="21517" idx="6"/>
            <a:endCxn id="21512" idx="1"/>
          </p:cNvCxnSpPr>
          <p:nvPr/>
        </p:nvCxnSpPr>
        <p:spPr bwMode="auto">
          <a:xfrm>
            <a:off x="6894513" y="2578100"/>
            <a:ext cx="1160462" cy="120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6" name="Oval 5"/>
          <p:cNvSpPr>
            <a:spLocks noChangeArrowheads="1"/>
          </p:cNvSpPr>
          <p:nvPr/>
        </p:nvSpPr>
        <p:spPr bwMode="auto">
          <a:xfrm>
            <a:off x="4479925" y="3051175"/>
            <a:ext cx="279400" cy="2778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tIns="0" anchor="ctr"/>
          <a:lstStyle/>
          <a:p>
            <a:endParaRPr lang="en-US" sz="1800" b="1" i="1">
              <a:latin typeface="Times New Roman" charset="0"/>
            </a:endParaRPr>
          </a:p>
        </p:txBody>
      </p:sp>
      <p:sp>
        <p:nvSpPr>
          <p:cNvPr id="21517" name="Oval 7"/>
          <p:cNvSpPr>
            <a:spLocks noChangeArrowheads="1"/>
          </p:cNvSpPr>
          <p:nvPr/>
        </p:nvSpPr>
        <p:spPr bwMode="auto">
          <a:xfrm>
            <a:off x="6596063" y="2438400"/>
            <a:ext cx="279400" cy="2778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tIns="0" anchor="ctr"/>
          <a:lstStyle/>
          <a:p>
            <a:endParaRPr lang="en-US" sz="1800" b="1" i="1">
              <a:latin typeface="Times New Roman" charset="0"/>
            </a:endParaRP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6373813" y="3217863"/>
            <a:ext cx="277812" cy="2778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tIns="0" anchor="ctr"/>
          <a:lstStyle/>
          <a:p>
            <a:r>
              <a:rPr lang="en-US" sz="1800" b="1" i="1">
                <a:latin typeface="Times New Roman" charset="0"/>
              </a:rPr>
              <a:t> </a:t>
            </a:r>
          </a:p>
        </p:txBody>
      </p:sp>
      <p:cxnSp>
        <p:nvCxnSpPr>
          <p:cNvPr id="21519" name="AutoShape 15"/>
          <p:cNvCxnSpPr>
            <a:cxnSpLocks noChangeShapeType="1"/>
            <a:stCxn id="21518" idx="6"/>
            <a:endCxn id="21512" idx="3"/>
          </p:cNvCxnSpPr>
          <p:nvPr/>
        </p:nvCxnSpPr>
        <p:spPr bwMode="auto">
          <a:xfrm flipV="1">
            <a:off x="6670675" y="2913063"/>
            <a:ext cx="1384300" cy="4445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953051" y="2128838"/>
            <a:ext cx="11288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i="1" dirty="0" smtClean="0">
                <a:solidFill>
                  <a:schemeClr val="tx2"/>
                </a:solidFill>
                <a:latin typeface="Times New Roman" charset="0"/>
              </a:rPr>
              <a:t>D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[</a:t>
            </a:r>
            <a:r>
              <a:rPr lang="en-US" sz="1800" b="1" i="1" dirty="0" smtClean="0">
                <a:solidFill>
                  <a:schemeClr val="tx2"/>
                </a:solidFill>
                <a:latin typeface="Times New Roman" charset="0"/>
              </a:rPr>
              <a:t>u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]</a:t>
            </a:r>
            <a:r>
              <a:rPr lang="en-US" sz="1800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Symbol" charset="0"/>
              </a:rPr>
              <a:t>= 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50</a:t>
            </a:r>
            <a:endParaRPr lang="en-US" sz="1800" baseline="-250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21521" name="Rectangle 18"/>
          <p:cNvSpPr>
            <a:spLocks noChangeArrowheads="1"/>
          </p:cNvSpPr>
          <p:nvPr/>
        </p:nvSpPr>
        <p:spPr bwMode="auto">
          <a:xfrm rot="230089">
            <a:off x="7327900" y="230505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10</a:t>
            </a:r>
            <a:endParaRPr lang="en-US" sz="1800" baseline="-25000">
              <a:latin typeface="Times New Roman" charset="0"/>
            </a:endParaRPr>
          </a:p>
        </p:txBody>
      </p:sp>
      <p:sp>
        <p:nvSpPr>
          <p:cNvPr id="21522" name="Rectangle 21"/>
          <p:cNvSpPr>
            <a:spLocks noChangeArrowheads="1"/>
          </p:cNvSpPr>
          <p:nvPr/>
        </p:nvSpPr>
        <p:spPr bwMode="auto">
          <a:xfrm>
            <a:off x="8231188" y="2743200"/>
            <a:ext cx="273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i="1">
                <a:latin typeface="Times New Roman" charset="0"/>
              </a:rPr>
              <a:t>z</a:t>
            </a:r>
            <a:endParaRPr lang="en-US" sz="1800">
              <a:latin typeface="Times New Roman" charset="0"/>
            </a:endParaRPr>
          </a:p>
        </p:txBody>
      </p:sp>
      <p:sp>
        <p:nvSpPr>
          <p:cNvPr id="21523" name="Rectangle 22"/>
          <p:cNvSpPr>
            <a:spLocks noChangeArrowheads="1"/>
          </p:cNvSpPr>
          <p:nvPr/>
        </p:nvSpPr>
        <p:spPr bwMode="auto">
          <a:xfrm>
            <a:off x="4481513" y="2757488"/>
            <a:ext cx="273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s</a:t>
            </a:r>
            <a:endParaRPr lang="en-US" sz="18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21524" name="Rectangle 23"/>
          <p:cNvSpPr>
            <a:spLocks noChangeArrowheads="1"/>
          </p:cNvSpPr>
          <p:nvPr/>
        </p:nvSpPr>
        <p:spPr bwMode="auto">
          <a:xfrm>
            <a:off x="64135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u</a:t>
            </a:r>
            <a:endParaRPr lang="en-US" sz="18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21525" name="Rectangle 27"/>
          <p:cNvSpPr>
            <a:spLocks noChangeArrowheads="1"/>
          </p:cNvSpPr>
          <p:nvPr/>
        </p:nvSpPr>
        <p:spPr bwMode="auto">
          <a:xfrm>
            <a:off x="7662365" y="4756150"/>
            <a:ext cx="11884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chemeClr val="tx2"/>
                </a:solidFill>
                <a:latin typeface="Times New Roman" charset="0"/>
              </a:rPr>
              <a:t>D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[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charset="0"/>
              </a:rPr>
              <a:t>z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]</a:t>
            </a:r>
            <a:r>
              <a:rPr lang="en-US" sz="2000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Symbol" charset="0"/>
              </a:rPr>
              <a:t>= 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60</a:t>
            </a:r>
          </a:p>
        </p:txBody>
      </p:sp>
      <p:sp>
        <p:nvSpPr>
          <p:cNvPr id="21526" name="Freeform 28"/>
          <p:cNvSpPr>
            <a:spLocks/>
          </p:cNvSpPr>
          <p:nvPr/>
        </p:nvSpPr>
        <p:spPr bwMode="auto">
          <a:xfrm>
            <a:off x="4298950" y="4535488"/>
            <a:ext cx="2844800" cy="1712912"/>
          </a:xfrm>
          <a:custGeom>
            <a:avLst/>
            <a:gdLst>
              <a:gd name="T0" fmla="*/ 2036763 w 1792"/>
              <a:gd name="T1" fmla="*/ 49212 h 1079"/>
              <a:gd name="T2" fmla="*/ 2760663 w 1792"/>
              <a:gd name="T3" fmla="*/ 249237 h 1079"/>
              <a:gd name="T4" fmla="*/ 2541588 w 1792"/>
              <a:gd name="T5" fmla="*/ 906462 h 1079"/>
              <a:gd name="T6" fmla="*/ 2351088 w 1792"/>
              <a:gd name="T7" fmla="*/ 1620837 h 1079"/>
              <a:gd name="T8" fmla="*/ 1208088 w 1792"/>
              <a:gd name="T9" fmla="*/ 1458912 h 1079"/>
              <a:gd name="T10" fmla="*/ 274638 w 1792"/>
              <a:gd name="T11" fmla="*/ 1454150 h 1079"/>
              <a:gd name="T12" fmla="*/ 26988 w 1792"/>
              <a:gd name="T13" fmla="*/ 992187 h 1079"/>
              <a:gd name="T14" fmla="*/ 436563 w 1792"/>
              <a:gd name="T15" fmla="*/ 544512 h 1079"/>
              <a:gd name="T16" fmla="*/ 2036763 w 1792"/>
              <a:gd name="T17" fmla="*/ 49212 h 10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92"/>
              <a:gd name="T28" fmla="*/ 0 h 1079"/>
              <a:gd name="T29" fmla="*/ 1792 w 1792"/>
              <a:gd name="T30" fmla="*/ 1079 h 107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92" h="1079">
                <a:moveTo>
                  <a:pt x="1283" y="31"/>
                </a:moveTo>
                <a:cubicBezTo>
                  <a:pt x="1527" y="0"/>
                  <a:pt x="1686" y="67"/>
                  <a:pt x="1739" y="157"/>
                </a:cubicBezTo>
                <a:cubicBezTo>
                  <a:pt x="1792" y="247"/>
                  <a:pt x="1644" y="427"/>
                  <a:pt x="1601" y="571"/>
                </a:cubicBezTo>
                <a:cubicBezTo>
                  <a:pt x="1558" y="715"/>
                  <a:pt x="1621" y="963"/>
                  <a:pt x="1481" y="1021"/>
                </a:cubicBezTo>
                <a:cubicBezTo>
                  <a:pt x="1341" y="1079"/>
                  <a:pt x="979" y="937"/>
                  <a:pt x="761" y="919"/>
                </a:cubicBezTo>
                <a:cubicBezTo>
                  <a:pt x="543" y="901"/>
                  <a:pt x="297" y="965"/>
                  <a:pt x="173" y="916"/>
                </a:cubicBezTo>
                <a:cubicBezTo>
                  <a:pt x="49" y="867"/>
                  <a:pt x="0" y="720"/>
                  <a:pt x="17" y="625"/>
                </a:cubicBezTo>
                <a:cubicBezTo>
                  <a:pt x="34" y="530"/>
                  <a:pt x="64" y="442"/>
                  <a:pt x="275" y="343"/>
                </a:cubicBezTo>
                <a:cubicBezTo>
                  <a:pt x="486" y="244"/>
                  <a:pt x="1029" y="55"/>
                  <a:pt x="1283" y="31"/>
                </a:cubicBezTo>
                <a:close/>
              </a:path>
            </a:pathLst>
          </a:cu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Oval 29"/>
          <p:cNvSpPr>
            <a:spLocks noChangeArrowheads="1"/>
          </p:cNvSpPr>
          <p:nvPr/>
        </p:nvSpPr>
        <p:spPr bwMode="auto">
          <a:xfrm>
            <a:off x="8012113" y="5137150"/>
            <a:ext cx="277812" cy="2778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tIns="0" anchor="ctr"/>
          <a:lstStyle/>
          <a:p>
            <a:endParaRPr lang="en-US" sz="1800" b="1" i="1">
              <a:latin typeface="Times New Roman" charset="0"/>
            </a:endParaRPr>
          </a:p>
        </p:txBody>
      </p:sp>
      <p:cxnSp>
        <p:nvCxnSpPr>
          <p:cNvPr id="21528" name="AutoShape 30"/>
          <p:cNvCxnSpPr>
            <a:cxnSpLocks noChangeShapeType="1"/>
            <a:stCxn id="21531" idx="7"/>
            <a:endCxn id="21532" idx="2"/>
          </p:cNvCxnSpPr>
          <p:nvPr/>
        </p:nvCxnSpPr>
        <p:spPr bwMode="auto">
          <a:xfrm rot="-5400000">
            <a:off x="5399087" y="4365626"/>
            <a:ext cx="500063" cy="1865312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9" name="AutoShape 31"/>
          <p:cNvCxnSpPr>
            <a:cxnSpLocks noChangeShapeType="1"/>
            <a:stCxn id="21531" idx="6"/>
            <a:endCxn id="21533" idx="2"/>
          </p:cNvCxnSpPr>
          <p:nvPr/>
        </p:nvCxnSpPr>
        <p:spPr bwMode="auto">
          <a:xfrm>
            <a:off x="4770438" y="5659438"/>
            <a:ext cx="1587500" cy="16827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0" name="AutoShape 32"/>
          <p:cNvCxnSpPr>
            <a:cxnSpLocks noChangeShapeType="1"/>
            <a:stCxn id="21532" idx="6"/>
            <a:endCxn id="21527" idx="1"/>
          </p:cNvCxnSpPr>
          <p:nvPr/>
        </p:nvCxnSpPr>
        <p:spPr bwMode="auto">
          <a:xfrm>
            <a:off x="6892925" y="5048250"/>
            <a:ext cx="1160463" cy="1206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1" name="Oval 33"/>
          <p:cNvSpPr>
            <a:spLocks noChangeArrowheads="1"/>
          </p:cNvSpPr>
          <p:nvPr/>
        </p:nvSpPr>
        <p:spPr bwMode="auto">
          <a:xfrm>
            <a:off x="4478338" y="5521325"/>
            <a:ext cx="279400" cy="2778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tIns="0" anchor="ctr"/>
          <a:lstStyle/>
          <a:p>
            <a:endParaRPr lang="en-US" sz="1800" b="1" i="1">
              <a:latin typeface="Times New Roman" charset="0"/>
            </a:endParaRPr>
          </a:p>
        </p:txBody>
      </p:sp>
      <p:sp>
        <p:nvSpPr>
          <p:cNvPr id="21532" name="Oval 34"/>
          <p:cNvSpPr>
            <a:spLocks noChangeArrowheads="1"/>
          </p:cNvSpPr>
          <p:nvPr/>
        </p:nvSpPr>
        <p:spPr bwMode="auto">
          <a:xfrm>
            <a:off x="6594475" y="4908550"/>
            <a:ext cx="279400" cy="2778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tIns="0" anchor="ctr"/>
          <a:lstStyle/>
          <a:p>
            <a:endParaRPr lang="en-US" sz="1800" b="1" i="1">
              <a:latin typeface="Times New Roman" charset="0"/>
            </a:endParaRPr>
          </a:p>
        </p:txBody>
      </p:sp>
      <p:sp>
        <p:nvSpPr>
          <p:cNvPr id="21533" name="Oval 35"/>
          <p:cNvSpPr>
            <a:spLocks noChangeArrowheads="1"/>
          </p:cNvSpPr>
          <p:nvPr/>
        </p:nvSpPr>
        <p:spPr bwMode="auto">
          <a:xfrm>
            <a:off x="6372225" y="5688013"/>
            <a:ext cx="277813" cy="2778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tIns="0" anchor="ctr"/>
          <a:lstStyle/>
          <a:p>
            <a:r>
              <a:rPr lang="en-US" sz="1800" b="1" i="1">
                <a:latin typeface="Times New Roman" charset="0"/>
              </a:rPr>
              <a:t> </a:t>
            </a:r>
          </a:p>
        </p:txBody>
      </p:sp>
      <p:cxnSp>
        <p:nvCxnSpPr>
          <p:cNvPr id="21534" name="AutoShape 36"/>
          <p:cNvCxnSpPr>
            <a:cxnSpLocks noChangeShapeType="1"/>
            <a:stCxn id="21533" idx="6"/>
            <a:endCxn id="21527" idx="3"/>
          </p:cNvCxnSpPr>
          <p:nvPr/>
        </p:nvCxnSpPr>
        <p:spPr bwMode="auto">
          <a:xfrm flipV="1">
            <a:off x="6669088" y="5383213"/>
            <a:ext cx="1384300" cy="4445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5" name="Rectangle 37"/>
          <p:cNvSpPr>
            <a:spLocks noChangeArrowheads="1"/>
          </p:cNvSpPr>
          <p:nvPr/>
        </p:nvSpPr>
        <p:spPr bwMode="auto">
          <a:xfrm>
            <a:off x="5951464" y="4598988"/>
            <a:ext cx="11288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i="1" dirty="0" smtClean="0">
                <a:solidFill>
                  <a:schemeClr val="tx2"/>
                </a:solidFill>
                <a:latin typeface="Times New Roman" charset="0"/>
              </a:rPr>
              <a:t>D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[</a:t>
            </a:r>
            <a:r>
              <a:rPr lang="en-US" sz="1800" b="1" i="1" dirty="0" smtClean="0">
                <a:solidFill>
                  <a:schemeClr val="tx2"/>
                </a:solidFill>
                <a:latin typeface="Times New Roman" charset="0"/>
              </a:rPr>
              <a:t>u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]</a:t>
            </a:r>
            <a:r>
              <a:rPr lang="en-US" sz="1800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Symbol" charset="0"/>
              </a:rPr>
              <a:t>= 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50</a:t>
            </a:r>
            <a:endParaRPr lang="en-US" sz="1800" baseline="-250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21536" name="Rectangle 38"/>
          <p:cNvSpPr>
            <a:spLocks noChangeArrowheads="1"/>
          </p:cNvSpPr>
          <p:nvPr/>
        </p:nvSpPr>
        <p:spPr bwMode="auto">
          <a:xfrm rot="230089">
            <a:off x="7326313" y="47752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10</a:t>
            </a:r>
            <a:endParaRPr lang="en-US" sz="1800" baseline="-250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21537" name="Rectangle 39"/>
          <p:cNvSpPr>
            <a:spLocks noChangeArrowheads="1"/>
          </p:cNvSpPr>
          <p:nvPr/>
        </p:nvSpPr>
        <p:spPr bwMode="auto">
          <a:xfrm>
            <a:off x="8229600" y="5213350"/>
            <a:ext cx="273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i="1">
                <a:latin typeface="Times New Roman" charset="0"/>
              </a:rPr>
              <a:t>z</a:t>
            </a:r>
            <a:endParaRPr lang="en-US" sz="1800">
              <a:latin typeface="Times New Roman" charset="0"/>
            </a:endParaRPr>
          </a:p>
        </p:txBody>
      </p:sp>
      <p:sp>
        <p:nvSpPr>
          <p:cNvPr id="21538" name="Rectangle 40"/>
          <p:cNvSpPr>
            <a:spLocks noChangeArrowheads="1"/>
          </p:cNvSpPr>
          <p:nvPr/>
        </p:nvSpPr>
        <p:spPr bwMode="auto">
          <a:xfrm>
            <a:off x="4479925" y="5227638"/>
            <a:ext cx="273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s</a:t>
            </a:r>
            <a:endParaRPr lang="en-US" sz="18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21539" name="Rectangle 41"/>
          <p:cNvSpPr>
            <a:spLocks noChangeArrowheads="1"/>
          </p:cNvSpPr>
          <p:nvPr/>
        </p:nvSpPr>
        <p:spPr bwMode="auto">
          <a:xfrm>
            <a:off x="6411913" y="50609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u</a:t>
            </a:r>
            <a:endParaRPr lang="en-US" sz="18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21540" name="Text Box 43"/>
          <p:cNvSpPr txBox="1">
            <a:spLocks noChangeArrowheads="1"/>
          </p:cNvSpPr>
          <p:nvPr/>
        </p:nvSpPr>
        <p:spPr bwMode="auto">
          <a:xfrm>
            <a:off x="7181850" y="251460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e</a:t>
            </a:r>
          </a:p>
        </p:txBody>
      </p:sp>
      <p:sp>
        <p:nvSpPr>
          <p:cNvPr id="21541" name="Text Box 44"/>
          <p:cNvSpPr txBox="1">
            <a:spLocks noChangeArrowheads="1"/>
          </p:cNvSpPr>
          <p:nvPr/>
        </p:nvSpPr>
        <p:spPr bwMode="auto">
          <a:xfrm>
            <a:off x="7181850" y="502920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Algorithm: Details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Shortest Paths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377BB-8369-D44C-852D-802DEED3CC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600200"/>
            <a:ext cx="7343775" cy="4724400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3960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463FD8E-31FD-0D4F-94B9-6F2CB3FDBE73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22531" name="Freeform 71"/>
          <p:cNvSpPr>
            <a:spLocks/>
          </p:cNvSpPr>
          <p:nvPr/>
        </p:nvSpPr>
        <p:spPr bwMode="auto">
          <a:xfrm>
            <a:off x="2011363" y="1436688"/>
            <a:ext cx="1044575" cy="736600"/>
          </a:xfrm>
          <a:custGeom>
            <a:avLst/>
            <a:gdLst>
              <a:gd name="T0" fmla="*/ 522288 w 658"/>
              <a:gd name="T1" fmla="*/ 20638 h 464"/>
              <a:gd name="T2" fmla="*/ 1036638 w 658"/>
              <a:gd name="T3" fmla="*/ 411163 h 464"/>
              <a:gd name="T4" fmla="*/ 474663 w 658"/>
              <a:gd name="T5" fmla="*/ 715963 h 464"/>
              <a:gd name="T6" fmla="*/ 7938 w 658"/>
              <a:gd name="T7" fmla="*/ 287338 h 464"/>
              <a:gd name="T8" fmla="*/ 522288 w 658"/>
              <a:gd name="T9" fmla="*/ 20638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8"/>
              <a:gd name="T16" fmla="*/ 0 h 464"/>
              <a:gd name="T17" fmla="*/ 658 w 658"/>
              <a:gd name="T18" fmla="*/ 464 h 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8" h="464">
                <a:moveTo>
                  <a:pt x="329" y="13"/>
                </a:moveTo>
                <a:cubicBezTo>
                  <a:pt x="437" y="26"/>
                  <a:pt x="658" y="186"/>
                  <a:pt x="653" y="259"/>
                </a:cubicBezTo>
                <a:cubicBezTo>
                  <a:pt x="647" y="328"/>
                  <a:pt x="407" y="464"/>
                  <a:pt x="299" y="451"/>
                </a:cubicBezTo>
                <a:cubicBezTo>
                  <a:pt x="191" y="438"/>
                  <a:pt x="0" y="254"/>
                  <a:pt x="5" y="181"/>
                </a:cubicBezTo>
                <a:cubicBezTo>
                  <a:pt x="10" y="108"/>
                  <a:pt x="221" y="0"/>
                  <a:pt x="329" y="13"/>
                </a:cubicBezTo>
                <a:close/>
              </a:path>
            </a:pathLst>
          </a:cu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Example</a:t>
            </a:r>
          </a:p>
        </p:txBody>
      </p:sp>
      <p:sp>
        <p:nvSpPr>
          <p:cNvPr id="22533" name="Oval 3"/>
          <p:cNvSpPr>
            <a:spLocks noChangeAspect="1" noChangeArrowheads="1"/>
          </p:cNvSpPr>
          <p:nvPr/>
        </p:nvSpPr>
        <p:spPr bwMode="auto">
          <a:xfrm>
            <a:off x="2287588" y="24828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22534" name="Oval 4"/>
          <p:cNvSpPr>
            <a:spLocks noChangeAspect="1" noChangeArrowheads="1"/>
          </p:cNvSpPr>
          <p:nvPr/>
        </p:nvSpPr>
        <p:spPr bwMode="auto">
          <a:xfrm>
            <a:off x="914400" y="248285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22535" name="Oval 5"/>
          <p:cNvSpPr>
            <a:spLocks noChangeAspect="1" noChangeArrowheads="1"/>
          </p:cNvSpPr>
          <p:nvPr/>
        </p:nvSpPr>
        <p:spPr bwMode="auto">
          <a:xfrm>
            <a:off x="2286000" y="167640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22536" name="Oval 6"/>
          <p:cNvSpPr>
            <a:spLocks noChangeAspect="1" noChangeArrowheads="1"/>
          </p:cNvSpPr>
          <p:nvPr/>
        </p:nvSpPr>
        <p:spPr bwMode="auto">
          <a:xfrm>
            <a:off x="1524000" y="32908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22537" name="AutoShape 7"/>
          <p:cNvCxnSpPr>
            <a:cxnSpLocks noChangeAspect="1" noChangeShapeType="1"/>
            <a:stCxn id="22535" idx="2"/>
            <a:endCxn id="22534" idx="0"/>
          </p:cNvCxnSpPr>
          <p:nvPr/>
        </p:nvCxnSpPr>
        <p:spPr bwMode="auto">
          <a:xfrm rot="10800000" flipV="1">
            <a:off x="1096963" y="1858963"/>
            <a:ext cx="1168400" cy="612775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8" name="AutoShape 8"/>
          <p:cNvCxnSpPr>
            <a:cxnSpLocks noChangeAspect="1" noChangeShapeType="1"/>
            <a:stCxn id="22536" idx="2"/>
            <a:endCxn id="22534" idx="4"/>
          </p:cNvCxnSpPr>
          <p:nvPr/>
        </p:nvCxnSpPr>
        <p:spPr bwMode="auto">
          <a:xfrm rot="10800000">
            <a:off x="1096963" y="2857500"/>
            <a:ext cx="415925" cy="6159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AutoShape 9"/>
          <p:cNvCxnSpPr>
            <a:cxnSpLocks noChangeAspect="1" noChangeShapeType="1"/>
            <a:stCxn id="22536" idx="6"/>
            <a:endCxn id="22533" idx="3"/>
          </p:cNvCxnSpPr>
          <p:nvPr/>
        </p:nvCxnSpPr>
        <p:spPr bwMode="auto">
          <a:xfrm flipV="1">
            <a:off x="1898650" y="2805113"/>
            <a:ext cx="441325" cy="6683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AutoShape 10"/>
          <p:cNvCxnSpPr>
            <a:cxnSpLocks noChangeAspect="1" noChangeShapeType="1"/>
            <a:stCxn id="22535" idx="4"/>
            <a:endCxn id="22533" idx="0"/>
          </p:cNvCxnSpPr>
          <p:nvPr/>
        </p:nvCxnSpPr>
        <p:spPr bwMode="auto">
          <a:xfrm>
            <a:off x="2468563" y="2060575"/>
            <a:ext cx="1587" cy="41116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AutoShape 11"/>
          <p:cNvCxnSpPr>
            <a:cxnSpLocks noChangeAspect="1" noChangeShapeType="1"/>
            <a:stCxn id="22534" idx="6"/>
            <a:endCxn id="22533" idx="2"/>
          </p:cNvCxnSpPr>
          <p:nvPr/>
        </p:nvCxnSpPr>
        <p:spPr bwMode="auto">
          <a:xfrm>
            <a:off x="1289050" y="2665413"/>
            <a:ext cx="9874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2" name="Oval 12"/>
          <p:cNvSpPr>
            <a:spLocks noChangeAspect="1" noChangeArrowheads="1"/>
          </p:cNvSpPr>
          <p:nvPr/>
        </p:nvSpPr>
        <p:spPr bwMode="auto">
          <a:xfrm>
            <a:off x="3649663" y="24828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22543" name="AutoShape 13"/>
          <p:cNvCxnSpPr>
            <a:cxnSpLocks noChangeAspect="1" noChangeShapeType="1"/>
            <a:stCxn id="22546" idx="6"/>
            <a:endCxn id="22542" idx="4"/>
          </p:cNvCxnSpPr>
          <p:nvPr/>
        </p:nvCxnSpPr>
        <p:spPr bwMode="auto">
          <a:xfrm flipV="1">
            <a:off x="3413125" y="2857500"/>
            <a:ext cx="419100" cy="6159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4" name="AutoShape 14"/>
          <p:cNvCxnSpPr>
            <a:cxnSpLocks noChangeAspect="1" noChangeShapeType="1"/>
            <a:stCxn id="22542" idx="0"/>
            <a:endCxn id="22535" idx="6"/>
          </p:cNvCxnSpPr>
          <p:nvPr/>
        </p:nvCxnSpPr>
        <p:spPr bwMode="auto">
          <a:xfrm rot="5400000" flipH="1">
            <a:off x="2944812" y="1584326"/>
            <a:ext cx="612775" cy="1162050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5" name="AutoShape 15"/>
          <p:cNvCxnSpPr>
            <a:cxnSpLocks noChangeAspect="1" noChangeShapeType="1"/>
            <a:stCxn id="22533" idx="6"/>
            <a:endCxn id="22542" idx="2"/>
          </p:cNvCxnSpPr>
          <p:nvPr/>
        </p:nvCxnSpPr>
        <p:spPr bwMode="auto">
          <a:xfrm>
            <a:off x="2662238" y="2665413"/>
            <a:ext cx="9763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6" name="Oval 16"/>
          <p:cNvSpPr>
            <a:spLocks noChangeAspect="1" noChangeArrowheads="1"/>
          </p:cNvSpPr>
          <p:nvPr/>
        </p:nvSpPr>
        <p:spPr bwMode="auto">
          <a:xfrm>
            <a:off x="3038475" y="32908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22547" name="AutoShape 17"/>
          <p:cNvCxnSpPr>
            <a:cxnSpLocks noChangeAspect="1" noChangeShapeType="1"/>
            <a:stCxn id="22533" idx="5"/>
            <a:endCxn id="22546" idx="2"/>
          </p:cNvCxnSpPr>
          <p:nvPr/>
        </p:nvCxnSpPr>
        <p:spPr bwMode="auto">
          <a:xfrm rot="16200000" flipH="1">
            <a:off x="2479675" y="2925763"/>
            <a:ext cx="668337" cy="427038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8" name="AutoShape 18"/>
          <p:cNvSpPr>
            <a:spLocks noChangeArrowheads="1"/>
          </p:cNvSpPr>
          <p:nvPr/>
        </p:nvSpPr>
        <p:spPr bwMode="auto">
          <a:xfrm rot="5400000">
            <a:off x="6710363" y="36433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AutoShape 19"/>
          <p:cNvSpPr>
            <a:spLocks noChangeArrowheads="1"/>
          </p:cNvSpPr>
          <p:nvPr/>
        </p:nvSpPr>
        <p:spPr bwMode="auto">
          <a:xfrm rot="8100000" flipH="1" flipV="1">
            <a:off x="4167188" y="36195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AutoShape 20"/>
          <p:cNvSpPr>
            <a:spLocks noChangeArrowheads="1"/>
          </p:cNvSpPr>
          <p:nvPr/>
        </p:nvSpPr>
        <p:spPr bwMode="auto">
          <a:xfrm rot="5400000">
            <a:off x="2290763" y="36433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Text Box 21"/>
          <p:cNvSpPr txBox="1">
            <a:spLocks noChangeArrowheads="1"/>
          </p:cNvSpPr>
          <p:nvPr/>
        </p:nvSpPr>
        <p:spPr bwMode="auto">
          <a:xfrm>
            <a:off x="2520950" y="1447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22552" name="Text Box 22"/>
          <p:cNvSpPr txBox="1">
            <a:spLocks noChangeArrowheads="1"/>
          </p:cNvSpPr>
          <p:nvPr/>
        </p:nvSpPr>
        <p:spPr bwMode="auto">
          <a:xfrm>
            <a:off x="3911600" y="22748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4</a:t>
            </a:r>
          </a:p>
        </p:txBody>
      </p:sp>
      <p:sp>
        <p:nvSpPr>
          <p:cNvPr id="22553" name="Text Box 23"/>
          <p:cNvSpPr txBox="1">
            <a:spLocks noChangeArrowheads="1"/>
          </p:cNvSpPr>
          <p:nvPr/>
        </p:nvSpPr>
        <p:spPr bwMode="auto">
          <a:xfrm>
            <a:off x="2552700" y="22748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22554" name="Text Box 24"/>
          <p:cNvSpPr txBox="1">
            <a:spLocks noChangeArrowheads="1"/>
          </p:cNvSpPr>
          <p:nvPr/>
        </p:nvSpPr>
        <p:spPr bwMode="auto">
          <a:xfrm>
            <a:off x="1181100" y="22748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22555" name="Text Box 25"/>
          <p:cNvSpPr txBox="1">
            <a:spLocks noChangeArrowheads="1"/>
          </p:cNvSpPr>
          <p:nvPr/>
        </p:nvSpPr>
        <p:spPr bwMode="auto">
          <a:xfrm>
            <a:off x="1371600" y="2994025"/>
            <a:ext cx="347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latin typeface="Times New Roman" charset="0"/>
                <a:sym typeface="Symbol" charset="0"/>
              </a:rPr>
              <a:t></a:t>
            </a:r>
          </a:p>
        </p:txBody>
      </p:sp>
      <p:sp>
        <p:nvSpPr>
          <p:cNvPr id="22556" name="Text Box 26"/>
          <p:cNvSpPr txBox="1">
            <a:spLocks noChangeArrowheads="1"/>
          </p:cNvSpPr>
          <p:nvPr/>
        </p:nvSpPr>
        <p:spPr bwMode="auto">
          <a:xfrm>
            <a:off x="3233738" y="2994025"/>
            <a:ext cx="3476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latin typeface="Times New Roman" charset="0"/>
                <a:sym typeface="Symbol" charset="0"/>
              </a:rPr>
              <a:t></a:t>
            </a:r>
          </a:p>
        </p:txBody>
      </p:sp>
      <p:sp>
        <p:nvSpPr>
          <p:cNvPr id="22557" name="Text Box 27"/>
          <p:cNvSpPr txBox="1">
            <a:spLocks noChangeArrowheads="1"/>
          </p:cNvSpPr>
          <p:nvPr/>
        </p:nvSpPr>
        <p:spPr bwMode="auto">
          <a:xfrm>
            <a:off x="3359150" y="16906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4</a:t>
            </a:r>
          </a:p>
        </p:txBody>
      </p:sp>
      <p:sp>
        <p:nvSpPr>
          <p:cNvPr id="22558" name="Text Box 28"/>
          <p:cNvSpPr txBox="1">
            <a:spLocks noChangeArrowheads="1"/>
          </p:cNvSpPr>
          <p:nvPr/>
        </p:nvSpPr>
        <p:spPr bwMode="auto">
          <a:xfrm>
            <a:off x="1219200" y="1752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8</a:t>
            </a:r>
          </a:p>
        </p:txBody>
      </p:sp>
      <p:sp>
        <p:nvSpPr>
          <p:cNvPr id="22559" name="Text Box 33"/>
          <p:cNvSpPr txBox="1">
            <a:spLocks noChangeArrowheads="1"/>
          </p:cNvSpPr>
          <p:nvPr/>
        </p:nvSpPr>
        <p:spPr bwMode="auto">
          <a:xfrm>
            <a:off x="1600200" y="2362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2560" name="Text Box 34"/>
          <p:cNvSpPr txBox="1">
            <a:spLocks noChangeArrowheads="1"/>
          </p:cNvSpPr>
          <p:nvPr/>
        </p:nvSpPr>
        <p:spPr bwMode="auto">
          <a:xfrm>
            <a:off x="3048000" y="2362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2561" name="Text Box 35"/>
          <p:cNvSpPr txBox="1">
            <a:spLocks noChangeArrowheads="1"/>
          </p:cNvSpPr>
          <p:nvPr/>
        </p:nvSpPr>
        <p:spPr bwMode="auto">
          <a:xfrm>
            <a:off x="914400" y="31623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2</a:t>
            </a:r>
          </a:p>
        </p:txBody>
      </p:sp>
      <p:sp>
        <p:nvSpPr>
          <p:cNvPr id="22562" name="Text Box 37"/>
          <p:cNvSpPr txBox="1">
            <a:spLocks noChangeArrowheads="1"/>
          </p:cNvSpPr>
          <p:nvPr/>
        </p:nvSpPr>
        <p:spPr bwMode="auto">
          <a:xfrm>
            <a:off x="3657600" y="31623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2563" name="Text Box 38"/>
          <p:cNvSpPr txBox="1">
            <a:spLocks noChangeArrowheads="1"/>
          </p:cNvSpPr>
          <p:nvPr/>
        </p:nvSpPr>
        <p:spPr bwMode="auto">
          <a:xfrm>
            <a:off x="2133600" y="20574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</a:p>
        </p:txBody>
      </p:sp>
      <p:sp>
        <p:nvSpPr>
          <p:cNvPr id="22564" name="Text Box 39"/>
          <p:cNvSpPr txBox="1">
            <a:spLocks noChangeArrowheads="1"/>
          </p:cNvSpPr>
          <p:nvPr/>
        </p:nvSpPr>
        <p:spPr bwMode="auto">
          <a:xfrm>
            <a:off x="1981200" y="2895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2565" name="Text Box 40"/>
          <p:cNvSpPr txBox="1">
            <a:spLocks noChangeArrowheads="1"/>
          </p:cNvSpPr>
          <p:nvPr/>
        </p:nvSpPr>
        <p:spPr bwMode="auto">
          <a:xfrm>
            <a:off x="2628900" y="2895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9</a:t>
            </a:r>
          </a:p>
        </p:txBody>
      </p:sp>
      <p:sp>
        <p:nvSpPr>
          <p:cNvPr id="22566" name="Freeform 72"/>
          <p:cNvSpPr>
            <a:spLocks/>
          </p:cNvSpPr>
          <p:nvPr/>
        </p:nvSpPr>
        <p:spPr bwMode="auto">
          <a:xfrm>
            <a:off x="1955800" y="4151313"/>
            <a:ext cx="1073150" cy="1536700"/>
          </a:xfrm>
          <a:custGeom>
            <a:avLst/>
            <a:gdLst>
              <a:gd name="T0" fmla="*/ 587375 w 676"/>
              <a:gd name="T1" fmla="*/ 11113 h 968"/>
              <a:gd name="T2" fmla="*/ 1016000 w 676"/>
              <a:gd name="T3" fmla="*/ 287338 h 968"/>
              <a:gd name="T4" fmla="*/ 930275 w 676"/>
              <a:gd name="T5" fmla="*/ 1049338 h 968"/>
              <a:gd name="T6" fmla="*/ 501650 w 676"/>
              <a:gd name="T7" fmla="*/ 1525588 h 968"/>
              <a:gd name="T8" fmla="*/ 92075 w 676"/>
              <a:gd name="T9" fmla="*/ 982663 h 968"/>
              <a:gd name="T10" fmla="*/ 82550 w 676"/>
              <a:gd name="T11" fmla="*/ 220663 h 968"/>
              <a:gd name="T12" fmla="*/ 587375 w 676"/>
              <a:gd name="T13" fmla="*/ 11113 h 9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76"/>
              <a:gd name="T22" fmla="*/ 0 h 968"/>
              <a:gd name="T23" fmla="*/ 676 w 676"/>
              <a:gd name="T24" fmla="*/ 968 h 9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76" h="968">
                <a:moveTo>
                  <a:pt x="370" y="7"/>
                </a:moveTo>
                <a:cubicBezTo>
                  <a:pt x="468" y="14"/>
                  <a:pt x="604" y="72"/>
                  <a:pt x="640" y="181"/>
                </a:cubicBezTo>
                <a:cubicBezTo>
                  <a:pt x="676" y="290"/>
                  <a:pt x="640" y="531"/>
                  <a:pt x="586" y="661"/>
                </a:cubicBezTo>
                <a:cubicBezTo>
                  <a:pt x="532" y="791"/>
                  <a:pt x="404" y="968"/>
                  <a:pt x="316" y="961"/>
                </a:cubicBezTo>
                <a:cubicBezTo>
                  <a:pt x="228" y="954"/>
                  <a:pt x="102" y="756"/>
                  <a:pt x="58" y="619"/>
                </a:cubicBezTo>
                <a:cubicBezTo>
                  <a:pt x="14" y="482"/>
                  <a:pt x="0" y="241"/>
                  <a:pt x="52" y="139"/>
                </a:cubicBezTo>
                <a:cubicBezTo>
                  <a:pt x="104" y="37"/>
                  <a:pt x="272" y="0"/>
                  <a:pt x="370" y="7"/>
                </a:cubicBezTo>
                <a:close/>
              </a:path>
            </a:pathLst>
          </a:cu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Oval 73"/>
          <p:cNvSpPr>
            <a:spLocks noChangeAspect="1" noChangeArrowheads="1"/>
          </p:cNvSpPr>
          <p:nvPr/>
        </p:nvSpPr>
        <p:spPr bwMode="auto">
          <a:xfrm>
            <a:off x="2268538" y="5160963"/>
            <a:ext cx="366712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22568" name="Oval 74"/>
          <p:cNvSpPr>
            <a:spLocks noChangeAspect="1" noChangeArrowheads="1"/>
          </p:cNvSpPr>
          <p:nvPr/>
        </p:nvSpPr>
        <p:spPr bwMode="auto">
          <a:xfrm>
            <a:off x="895350" y="516096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22569" name="Oval 75"/>
          <p:cNvSpPr>
            <a:spLocks noChangeAspect="1" noChangeArrowheads="1"/>
          </p:cNvSpPr>
          <p:nvPr/>
        </p:nvSpPr>
        <p:spPr bwMode="auto">
          <a:xfrm>
            <a:off x="2266950" y="4354513"/>
            <a:ext cx="366713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22570" name="Oval 76"/>
          <p:cNvSpPr>
            <a:spLocks noChangeAspect="1" noChangeArrowheads="1"/>
          </p:cNvSpPr>
          <p:nvPr/>
        </p:nvSpPr>
        <p:spPr bwMode="auto">
          <a:xfrm>
            <a:off x="1504950" y="596900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22571" name="AutoShape 77"/>
          <p:cNvCxnSpPr>
            <a:cxnSpLocks noChangeAspect="1" noChangeShapeType="1"/>
            <a:stCxn id="22569" idx="2"/>
            <a:endCxn id="22568" idx="0"/>
          </p:cNvCxnSpPr>
          <p:nvPr/>
        </p:nvCxnSpPr>
        <p:spPr bwMode="auto">
          <a:xfrm rot="10800000" flipV="1">
            <a:off x="1077913" y="4537075"/>
            <a:ext cx="1168400" cy="612775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72" name="AutoShape 78"/>
          <p:cNvCxnSpPr>
            <a:cxnSpLocks noChangeAspect="1" noChangeShapeType="1"/>
            <a:stCxn id="22570" idx="2"/>
            <a:endCxn id="22568" idx="4"/>
          </p:cNvCxnSpPr>
          <p:nvPr/>
        </p:nvCxnSpPr>
        <p:spPr bwMode="auto">
          <a:xfrm rot="10800000">
            <a:off x="1077913" y="5535613"/>
            <a:ext cx="415925" cy="6159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73" name="AutoShape 79"/>
          <p:cNvCxnSpPr>
            <a:cxnSpLocks noChangeAspect="1" noChangeShapeType="1"/>
            <a:stCxn id="22570" idx="6"/>
            <a:endCxn id="22567" idx="3"/>
          </p:cNvCxnSpPr>
          <p:nvPr/>
        </p:nvCxnSpPr>
        <p:spPr bwMode="auto">
          <a:xfrm flipV="1">
            <a:off x="1879600" y="5492750"/>
            <a:ext cx="441325" cy="658813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74" name="AutoShape 80"/>
          <p:cNvCxnSpPr>
            <a:cxnSpLocks noChangeAspect="1" noChangeShapeType="1"/>
            <a:stCxn id="22569" idx="4"/>
            <a:endCxn id="22567" idx="0"/>
          </p:cNvCxnSpPr>
          <p:nvPr/>
        </p:nvCxnSpPr>
        <p:spPr bwMode="auto">
          <a:xfrm>
            <a:off x="2449513" y="4738688"/>
            <a:ext cx="1587" cy="4016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75" name="AutoShape 81"/>
          <p:cNvCxnSpPr>
            <a:cxnSpLocks noChangeAspect="1" noChangeShapeType="1"/>
            <a:stCxn id="22568" idx="6"/>
            <a:endCxn id="22567" idx="2"/>
          </p:cNvCxnSpPr>
          <p:nvPr/>
        </p:nvCxnSpPr>
        <p:spPr bwMode="auto">
          <a:xfrm>
            <a:off x="1270000" y="5343525"/>
            <a:ext cx="9779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76" name="Oval 82"/>
          <p:cNvSpPr>
            <a:spLocks noChangeAspect="1" noChangeArrowheads="1"/>
          </p:cNvSpPr>
          <p:nvPr/>
        </p:nvSpPr>
        <p:spPr bwMode="auto">
          <a:xfrm>
            <a:off x="3630613" y="5160963"/>
            <a:ext cx="366712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22577" name="AutoShape 83"/>
          <p:cNvCxnSpPr>
            <a:cxnSpLocks noChangeAspect="1" noChangeShapeType="1"/>
            <a:stCxn id="22580" idx="6"/>
            <a:endCxn id="22576" idx="4"/>
          </p:cNvCxnSpPr>
          <p:nvPr/>
        </p:nvCxnSpPr>
        <p:spPr bwMode="auto">
          <a:xfrm flipV="1">
            <a:off x="3394075" y="5535613"/>
            <a:ext cx="419100" cy="6159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78" name="AutoShape 84"/>
          <p:cNvCxnSpPr>
            <a:cxnSpLocks noChangeAspect="1" noChangeShapeType="1"/>
            <a:stCxn id="22576" idx="0"/>
            <a:endCxn id="22569" idx="6"/>
          </p:cNvCxnSpPr>
          <p:nvPr/>
        </p:nvCxnSpPr>
        <p:spPr bwMode="auto">
          <a:xfrm rot="5400000" flipH="1">
            <a:off x="2925762" y="4262438"/>
            <a:ext cx="612775" cy="1162050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79" name="AutoShape 85"/>
          <p:cNvCxnSpPr>
            <a:cxnSpLocks noChangeAspect="1" noChangeShapeType="1"/>
            <a:stCxn id="22567" idx="6"/>
            <a:endCxn id="22576" idx="2"/>
          </p:cNvCxnSpPr>
          <p:nvPr/>
        </p:nvCxnSpPr>
        <p:spPr bwMode="auto">
          <a:xfrm>
            <a:off x="2652713" y="5343525"/>
            <a:ext cx="966787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80" name="Oval 86"/>
          <p:cNvSpPr>
            <a:spLocks noChangeAspect="1" noChangeArrowheads="1"/>
          </p:cNvSpPr>
          <p:nvPr/>
        </p:nvSpPr>
        <p:spPr bwMode="auto">
          <a:xfrm>
            <a:off x="3019425" y="596900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22581" name="AutoShape 87"/>
          <p:cNvCxnSpPr>
            <a:cxnSpLocks noChangeAspect="1" noChangeShapeType="1"/>
            <a:stCxn id="22567" idx="5"/>
            <a:endCxn id="22580" idx="2"/>
          </p:cNvCxnSpPr>
          <p:nvPr/>
        </p:nvCxnSpPr>
        <p:spPr bwMode="auto">
          <a:xfrm rot="16200000" flipH="1">
            <a:off x="2465387" y="5608638"/>
            <a:ext cx="658813" cy="427038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82" name="Text Box 88"/>
          <p:cNvSpPr txBox="1">
            <a:spLocks noChangeArrowheads="1"/>
          </p:cNvSpPr>
          <p:nvPr/>
        </p:nvSpPr>
        <p:spPr bwMode="auto">
          <a:xfrm>
            <a:off x="2501900" y="41259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22583" name="Text Box 89"/>
          <p:cNvSpPr txBox="1">
            <a:spLocks noChangeArrowheads="1"/>
          </p:cNvSpPr>
          <p:nvPr/>
        </p:nvSpPr>
        <p:spPr bwMode="auto">
          <a:xfrm>
            <a:off x="3892550" y="49530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2584" name="Text Box 90"/>
          <p:cNvSpPr txBox="1">
            <a:spLocks noChangeArrowheads="1"/>
          </p:cNvSpPr>
          <p:nvPr/>
        </p:nvSpPr>
        <p:spPr bwMode="auto">
          <a:xfrm>
            <a:off x="2533650" y="49530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22585" name="Text Box 91"/>
          <p:cNvSpPr txBox="1">
            <a:spLocks noChangeArrowheads="1"/>
          </p:cNvSpPr>
          <p:nvPr/>
        </p:nvSpPr>
        <p:spPr bwMode="auto">
          <a:xfrm>
            <a:off x="1162050" y="49530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22586" name="Text Box 92"/>
          <p:cNvSpPr txBox="1">
            <a:spLocks noChangeArrowheads="1"/>
          </p:cNvSpPr>
          <p:nvPr/>
        </p:nvSpPr>
        <p:spPr bwMode="auto">
          <a:xfrm>
            <a:off x="1435100" y="5676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22587" name="Text Box 93"/>
          <p:cNvSpPr txBox="1">
            <a:spLocks noChangeArrowheads="1"/>
          </p:cNvSpPr>
          <p:nvPr/>
        </p:nvSpPr>
        <p:spPr bwMode="auto">
          <a:xfrm>
            <a:off x="3181350" y="5676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11</a:t>
            </a:r>
          </a:p>
        </p:txBody>
      </p:sp>
      <p:sp>
        <p:nvSpPr>
          <p:cNvPr id="22588" name="Text Box 94"/>
          <p:cNvSpPr txBox="1">
            <a:spLocks noChangeArrowheads="1"/>
          </p:cNvSpPr>
          <p:nvPr/>
        </p:nvSpPr>
        <p:spPr bwMode="auto">
          <a:xfrm>
            <a:off x="3340100" y="4368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4</a:t>
            </a:r>
          </a:p>
        </p:txBody>
      </p:sp>
      <p:sp>
        <p:nvSpPr>
          <p:cNvPr id="22589" name="Text Box 95"/>
          <p:cNvSpPr txBox="1">
            <a:spLocks noChangeArrowheads="1"/>
          </p:cNvSpPr>
          <p:nvPr/>
        </p:nvSpPr>
        <p:spPr bwMode="auto">
          <a:xfrm>
            <a:off x="1200150" y="44307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8</a:t>
            </a:r>
          </a:p>
        </p:txBody>
      </p:sp>
      <p:sp>
        <p:nvSpPr>
          <p:cNvPr id="22590" name="Text Box 96"/>
          <p:cNvSpPr txBox="1">
            <a:spLocks noChangeArrowheads="1"/>
          </p:cNvSpPr>
          <p:nvPr/>
        </p:nvSpPr>
        <p:spPr bwMode="auto">
          <a:xfrm>
            <a:off x="1581150" y="50403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2591" name="Text Box 97"/>
          <p:cNvSpPr txBox="1">
            <a:spLocks noChangeArrowheads="1"/>
          </p:cNvSpPr>
          <p:nvPr/>
        </p:nvSpPr>
        <p:spPr bwMode="auto">
          <a:xfrm>
            <a:off x="3028950" y="50403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sp>
        <p:nvSpPr>
          <p:cNvPr id="22592" name="Text Box 98"/>
          <p:cNvSpPr txBox="1">
            <a:spLocks noChangeArrowheads="1"/>
          </p:cNvSpPr>
          <p:nvPr/>
        </p:nvSpPr>
        <p:spPr bwMode="auto">
          <a:xfrm>
            <a:off x="895350" y="58404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2</a:t>
            </a:r>
          </a:p>
        </p:txBody>
      </p:sp>
      <p:sp>
        <p:nvSpPr>
          <p:cNvPr id="22593" name="Text Box 99"/>
          <p:cNvSpPr txBox="1">
            <a:spLocks noChangeArrowheads="1"/>
          </p:cNvSpPr>
          <p:nvPr/>
        </p:nvSpPr>
        <p:spPr bwMode="auto">
          <a:xfrm>
            <a:off x="3638550" y="58404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2594" name="Text Box 100"/>
          <p:cNvSpPr txBox="1">
            <a:spLocks noChangeArrowheads="1"/>
          </p:cNvSpPr>
          <p:nvPr/>
        </p:nvSpPr>
        <p:spPr bwMode="auto">
          <a:xfrm>
            <a:off x="2114550" y="47355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</a:p>
        </p:txBody>
      </p:sp>
      <p:sp>
        <p:nvSpPr>
          <p:cNvPr id="22595" name="Text Box 101"/>
          <p:cNvSpPr txBox="1">
            <a:spLocks noChangeArrowheads="1"/>
          </p:cNvSpPr>
          <p:nvPr/>
        </p:nvSpPr>
        <p:spPr bwMode="auto">
          <a:xfrm>
            <a:off x="1962150" y="55737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</a:p>
        </p:txBody>
      </p:sp>
      <p:sp>
        <p:nvSpPr>
          <p:cNvPr id="22596" name="Text Box 102"/>
          <p:cNvSpPr txBox="1">
            <a:spLocks noChangeArrowheads="1"/>
          </p:cNvSpPr>
          <p:nvPr/>
        </p:nvSpPr>
        <p:spPr bwMode="auto">
          <a:xfrm>
            <a:off x="2609850" y="55737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9</a:t>
            </a:r>
          </a:p>
        </p:txBody>
      </p:sp>
      <p:grpSp>
        <p:nvGrpSpPr>
          <p:cNvPr id="22597" name="Group 165"/>
          <p:cNvGrpSpPr>
            <a:grpSpLocks/>
          </p:cNvGrpSpPr>
          <p:nvPr/>
        </p:nvGrpSpPr>
        <p:grpSpPr bwMode="auto">
          <a:xfrm>
            <a:off x="5391150" y="1430338"/>
            <a:ext cx="3390900" cy="2227262"/>
            <a:chOff x="3396" y="901"/>
            <a:chExt cx="2136" cy="1403"/>
          </a:xfrm>
        </p:grpSpPr>
        <p:sp>
          <p:nvSpPr>
            <p:cNvPr id="22629" name="Freeform 103"/>
            <p:cNvSpPr>
              <a:spLocks/>
            </p:cNvSpPr>
            <p:nvPr/>
          </p:nvSpPr>
          <p:spPr bwMode="auto">
            <a:xfrm>
              <a:off x="4053" y="901"/>
              <a:ext cx="1479" cy="1042"/>
            </a:xfrm>
            <a:custGeom>
              <a:avLst/>
              <a:gdLst>
                <a:gd name="T0" fmla="*/ 447 w 1479"/>
                <a:gd name="T1" fmla="*/ 23 h 1042"/>
                <a:gd name="T2" fmla="*/ 1113 w 1479"/>
                <a:gd name="T3" fmla="*/ 149 h 1042"/>
                <a:gd name="T4" fmla="*/ 1413 w 1479"/>
                <a:gd name="T5" fmla="*/ 917 h 1042"/>
                <a:gd name="T6" fmla="*/ 717 w 1479"/>
                <a:gd name="T7" fmla="*/ 899 h 1042"/>
                <a:gd name="T8" fmla="*/ 249 w 1479"/>
                <a:gd name="T9" fmla="*/ 983 h 1042"/>
                <a:gd name="T10" fmla="*/ 69 w 1479"/>
                <a:gd name="T11" fmla="*/ 646 h 1042"/>
                <a:gd name="T12" fmla="*/ 63 w 1479"/>
                <a:gd name="T13" fmla="*/ 166 h 1042"/>
                <a:gd name="T14" fmla="*/ 447 w 1479"/>
                <a:gd name="T15" fmla="*/ 23 h 10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79"/>
                <a:gd name="T25" fmla="*/ 0 h 1042"/>
                <a:gd name="T26" fmla="*/ 1479 w 1479"/>
                <a:gd name="T27" fmla="*/ 1042 h 10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79" h="1042">
                  <a:moveTo>
                    <a:pt x="447" y="23"/>
                  </a:moveTo>
                  <a:cubicBezTo>
                    <a:pt x="622" y="20"/>
                    <a:pt x="952" y="0"/>
                    <a:pt x="1113" y="149"/>
                  </a:cubicBezTo>
                  <a:cubicBezTo>
                    <a:pt x="1274" y="298"/>
                    <a:pt x="1479" y="792"/>
                    <a:pt x="1413" y="917"/>
                  </a:cubicBezTo>
                  <a:cubicBezTo>
                    <a:pt x="1347" y="1042"/>
                    <a:pt x="911" y="888"/>
                    <a:pt x="717" y="899"/>
                  </a:cubicBezTo>
                  <a:cubicBezTo>
                    <a:pt x="523" y="910"/>
                    <a:pt x="357" y="1025"/>
                    <a:pt x="249" y="983"/>
                  </a:cubicBezTo>
                  <a:cubicBezTo>
                    <a:pt x="141" y="941"/>
                    <a:pt x="100" y="782"/>
                    <a:pt x="69" y="646"/>
                  </a:cubicBezTo>
                  <a:cubicBezTo>
                    <a:pt x="38" y="510"/>
                    <a:pt x="0" y="270"/>
                    <a:pt x="63" y="166"/>
                  </a:cubicBezTo>
                  <a:cubicBezTo>
                    <a:pt x="126" y="62"/>
                    <a:pt x="272" y="26"/>
                    <a:pt x="447" y="23"/>
                  </a:cubicBezTo>
                  <a:close/>
                </a:path>
              </a:pathLst>
            </a:cu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0" name="Oval 104"/>
            <p:cNvSpPr>
              <a:spLocks noChangeAspect="1" noChangeArrowheads="1"/>
            </p:cNvSpPr>
            <p:nvPr/>
          </p:nvSpPr>
          <p:spPr bwMode="auto">
            <a:xfrm>
              <a:off x="4261" y="1564"/>
              <a:ext cx="231" cy="23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2631" name="Oval 105"/>
            <p:cNvSpPr>
              <a:spLocks noChangeAspect="1" noChangeArrowheads="1"/>
            </p:cNvSpPr>
            <p:nvPr/>
          </p:nvSpPr>
          <p:spPr bwMode="auto">
            <a:xfrm>
              <a:off x="3396" y="156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2632" name="Oval 106"/>
            <p:cNvSpPr>
              <a:spLocks noChangeAspect="1" noChangeArrowheads="1"/>
            </p:cNvSpPr>
            <p:nvPr/>
          </p:nvSpPr>
          <p:spPr bwMode="auto">
            <a:xfrm>
              <a:off x="4260" y="1056"/>
              <a:ext cx="231" cy="23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22633" name="Oval 107"/>
            <p:cNvSpPr>
              <a:spLocks noChangeAspect="1" noChangeArrowheads="1"/>
            </p:cNvSpPr>
            <p:nvPr/>
          </p:nvSpPr>
          <p:spPr bwMode="auto">
            <a:xfrm>
              <a:off x="3780" y="207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2634" name="AutoShape 108"/>
            <p:cNvCxnSpPr>
              <a:cxnSpLocks noChangeAspect="1" noChangeShapeType="1"/>
              <a:stCxn id="22632" idx="2"/>
              <a:endCxn id="22631" idx="0"/>
            </p:cNvCxnSpPr>
            <p:nvPr/>
          </p:nvCxnSpPr>
          <p:spPr bwMode="auto">
            <a:xfrm rot="10800000" flipV="1">
              <a:off x="3511" y="1171"/>
              <a:ext cx="736" cy="386"/>
            </a:xfrm>
            <a:prstGeom prst="curvedConnector2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635" name="AutoShape 109"/>
            <p:cNvCxnSpPr>
              <a:cxnSpLocks noChangeAspect="1" noChangeShapeType="1"/>
              <a:stCxn id="22633" idx="2"/>
              <a:endCxn id="22631" idx="4"/>
            </p:cNvCxnSpPr>
            <p:nvPr/>
          </p:nvCxnSpPr>
          <p:spPr bwMode="auto">
            <a:xfrm rot="10800000">
              <a:off x="3511" y="1800"/>
              <a:ext cx="262" cy="38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636" name="AutoShape 110"/>
            <p:cNvCxnSpPr>
              <a:cxnSpLocks noChangeAspect="1" noChangeShapeType="1"/>
              <a:stCxn id="22633" idx="6"/>
              <a:endCxn id="22630" idx="3"/>
            </p:cNvCxnSpPr>
            <p:nvPr/>
          </p:nvCxnSpPr>
          <p:spPr bwMode="auto">
            <a:xfrm flipV="1">
              <a:off x="4016" y="1773"/>
              <a:ext cx="278" cy="415"/>
            </a:xfrm>
            <a:prstGeom prst="curvedConnector2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637" name="AutoShape 111"/>
            <p:cNvCxnSpPr>
              <a:cxnSpLocks noChangeAspect="1" noChangeShapeType="1"/>
              <a:stCxn id="22632" idx="4"/>
              <a:endCxn id="22630" idx="0"/>
            </p:cNvCxnSpPr>
            <p:nvPr/>
          </p:nvCxnSpPr>
          <p:spPr bwMode="auto">
            <a:xfrm>
              <a:off x="4375" y="1298"/>
              <a:ext cx="1" cy="25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638" name="AutoShape 112"/>
            <p:cNvCxnSpPr>
              <a:cxnSpLocks noChangeAspect="1" noChangeShapeType="1"/>
              <a:stCxn id="22631" idx="6"/>
              <a:endCxn id="22630" idx="2"/>
            </p:cNvCxnSpPr>
            <p:nvPr/>
          </p:nvCxnSpPr>
          <p:spPr bwMode="auto">
            <a:xfrm>
              <a:off x="3632" y="1679"/>
              <a:ext cx="616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639" name="Oval 113"/>
            <p:cNvSpPr>
              <a:spLocks noChangeAspect="1" noChangeArrowheads="1"/>
            </p:cNvSpPr>
            <p:nvPr/>
          </p:nvSpPr>
          <p:spPr bwMode="auto">
            <a:xfrm>
              <a:off x="5119" y="1564"/>
              <a:ext cx="231" cy="23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D</a:t>
              </a:r>
            </a:p>
          </p:txBody>
        </p:sp>
        <p:cxnSp>
          <p:nvCxnSpPr>
            <p:cNvPr id="22640" name="AutoShape 114"/>
            <p:cNvCxnSpPr>
              <a:cxnSpLocks noChangeAspect="1" noChangeShapeType="1"/>
              <a:stCxn id="22643" idx="6"/>
              <a:endCxn id="22639" idx="4"/>
            </p:cNvCxnSpPr>
            <p:nvPr/>
          </p:nvCxnSpPr>
          <p:spPr bwMode="auto">
            <a:xfrm flipV="1">
              <a:off x="4970" y="1806"/>
              <a:ext cx="264" cy="382"/>
            </a:xfrm>
            <a:prstGeom prst="curvedConnector2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641" name="AutoShape 115"/>
            <p:cNvCxnSpPr>
              <a:cxnSpLocks noChangeAspect="1" noChangeShapeType="1"/>
              <a:stCxn id="22639" idx="0"/>
              <a:endCxn id="22632" idx="6"/>
            </p:cNvCxnSpPr>
            <p:nvPr/>
          </p:nvCxnSpPr>
          <p:spPr bwMode="auto">
            <a:xfrm rot="5400000" flipH="1">
              <a:off x="4678" y="995"/>
              <a:ext cx="380" cy="732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642" name="AutoShape 116"/>
            <p:cNvCxnSpPr>
              <a:cxnSpLocks noChangeAspect="1" noChangeShapeType="1"/>
              <a:stCxn id="22630" idx="6"/>
              <a:endCxn id="22639" idx="2"/>
            </p:cNvCxnSpPr>
            <p:nvPr/>
          </p:nvCxnSpPr>
          <p:spPr bwMode="auto">
            <a:xfrm>
              <a:off x="4503" y="1679"/>
              <a:ext cx="603" cy="0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643" name="Oval 117"/>
            <p:cNvSpPr>
              <a:spLocks noChangeAspect="1" noChangeArrowheads="1"/>
            </p:cNvSpPr>
            <p:nvPr/>
          </p:nvSpPr>
          <p:spPr bwMode="auto">
            <a:xfrm>
              <a:off x="4734" y="207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2644" name="AutoShape 118"/>
            <p:cNvCxnSpPr>
              <a:cxnSpLocks noChangeAspect="1" noChangeShapeType="1"/>
              <a:stCxn id="22630" idx="5"/>
              <a:endCxn id="22643" idx="2"/>
            </p:cNvCxnSpPr>
            <p:nvPr/>
          </p:nvCxnSpPr>
          <p:spPr bwMode="auto">
            <a:xfrm rot="16200000" flipH="1">
              <a:off x="4385" y="1846"/>
              <a:ext cx="415" cy="269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645" name="Text Box 119"/>
            <p:cNvSpPr txBox="1">
              <a:spLocks noChangeArrowheads="1"/>
            </p:cNvSpPr>
            <p:nvPr/>
          </p:nvSpPr>
          <p:spPr bwMode="auto">
            <a:xfrm>
              <a:off x="4408" y="91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2646" name="Text Box 120"/>
            <p:cNvSpPr txBox="1">
              <a:spLocks noChangeArrowheads="1"/>
            </p:cNvSpPr>
            <p:nvPr/>
          </p:nvSpPr>
          <p:spPr bwMode="auto">
            <a:xfrm>
              <a:off x="5284" y="143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tx2"/>
                  </a:solidFill>
                  <a:latin typeface="Times New Roman" charset="0"/>
                  <a:sym typeface="Symbol" charset="0"/>
                </a:rPr>
                <a:t>3</a:t>
              </a:r>
            </a:p>
          </p:txBody>
        </p:sp>
        <p:sp>
          <p:nvSpPr>
            <p:cNvPr id="22647" name="Text Box 121"/>
            <p:cNvSpPr txBox="1">
              <a:spLocks noChangeArrowheads="1"/>
            </p:cNvSpPr>
            <p:nvPr/>
          </p:nvSpPr>
          <p:spPr bwMode="auto">
            <a:xfrm>
              <a:off x="4428" y="143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tx2"/>
                  </a:solidFill>
                  <a:latin typeface="Times New Roman" charset="0"/>
                  <a:sym typeface="Symbol" charset="0"/>
                </a:rPr>
                <a:t>2</a:t>
              </a:r>
            </a:p>
          </p:txBody>
        </p:sp>
        <p:sp>
          <p:nvSpPr>
            <p:cNvPr id="22648" name="Text Box 122"/>
            <p:cNvSpPr txBox="1">
              <a:spLocks noChangeArrowheads="1"/>
            </p:cNvSpPr>
            <p:nvPr/>
          </p:nvSpPr>
          <p:spPr bwMode="auto">
            <a:xfrm>
              <a:off x="3564" y="143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tx2"/>
                  </a:solidFill>
                  <a:latin typeface="Times New Roman" charset="0"/>
                  <a:sym typeface="Symbol" charset="0"/>
                </a:rPr>
                <a:t>8</a:t>
              </a:r>
            </a:p>
          </p:txBody>
        </p:sp>
        <p:sp>
          <p:nvSpPr>
            <p:cNvPr id="22649" name="Text Box 123"/>
            <p:cNvSpPr txBox="1">
              <a:spLocks noChangeArrowheads="1"/>
            </p:cNvSpPr>
            <p:nvPr/>
          </p:nvSpPr>
          <p:spPr bwMode="auto">
            <a:xfrm>
              <a:off x="3736" y="1889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tx2"/>
                  </a:solidFill>
                  <a:latin typeface="Times New Roman" charset="0"/>
                  <a:sym typeface="Symbol" charset="0"/>
                </a:rPr>
                <a:t>5</a:t>
              </a:r>
            </a:p>
          </p:txBody>
        </p:sp>
        <p:sp>
          <p:nvSpPr>
            <p:cNvPr id="22650" name="Text Box 124"/>
            <p:cNvSpPr txBox="1">
              <a:spLocks noChangeArrowheads="1"/>
            </p:cNvSpPr>
            <p:nvPr/>
          </p:nvSpPr>
          <p:spPr bwMode="auto">
            <a:xfrm>
              <a:off x="4848" y="1889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tx2"/>
                  </a:solidFill>
                  <a:latin typeface="Times New Roman" charset="0"/>
                  <a:sym typeface="Symbol" charset="0"/>
                </a:rPr>
                <a:t>8</a:t>
              </a:r>
            </a:p>
          </p:txBody>
        </p:sp>
        <p:sp>
          <p:nvSpPr>
            <p:cNvPr id="22651" name="Text Box 125"/>
            <p:cNvSpPr txBox="1">
              <a:spLocks noChangeArrowheads="1"/>
            </p:cNvSpPr>
            <p:nvPr/>
          </p:nvSpPr>
          <p:spPr bwMode="auto">
            <a:xfrm>
              <a:off x="4936" y="1065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Times New Roman" charset="0"/>
                </a:rPr>
                <a:t>4</a:t>
              </a:r>
            </a:p>
          </p:txBody>
        </p:sp>
        <p:sp>
          <p:nvSpPr>
            <p:cNvPr id="22652" name="Text Box 126"/>
            <p:cNvSpPr txBox="1">
              <a:spLocks noChangeArrowheads="1"/>
            </p:cNvSpPr>
            <p:nvPr/>
          </p:nvSpPr>
          <p:spPr bwMode="auto">
            <a:xfrm>
              <a:off x="3588" y="110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8</a:t>
              </a:r>
            </a:p>
          </p:txBody>
        </p:sp>
        <p:sp>
          <p:nvSpPr>
            <p:cNvPr id="22653" name="Text Box 127"/>
            <p:cNvSpPr txBox="1">
              <a:spLocks noChangeArrowheads="1"/>
            </p:cNvSpPr>
            <p:nvPr/>
          </p:nvSpPr>
          <p:spPr bwMode="auto">
            <a:xfrm>
              <a:off x="3828" y="148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Times New Roman" charset="0"/>
                </a:rPr>
                <a:t>7</a:t>
              </a:r>
            </a:p>
          </p:txBody>
        </p:sp>
        <p:sp>
          <p:nvSpPr>
            <p:cNvPr id="22654" name="Text Box 128"/>
            <p:cNvSpPr txBox="1">
              <a:spLocks noChangeArrowheads="1"/>
            </p:cNvSpPr>
            <p:nvPr/>
          </p:nvSpPr>
          <p:spPr bwMode="auto">
            <a:xfrm>
              <a:off x="4740" y="148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sp>
          <p:nvSpPr>
            <p:cNvPr id="22655" name="Text Box 129"/>
            <p:cNvSpPr txBox="1">
              <a:spLocks noChangeArrowheads="1"/>
            </p:cNvSpPr>
            <p:nvPr/>
          </p:nvSpPr>
          <p:spPr bwMode="auto">
            <a:xfrm>
              <a:off x="3396" y="199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Times New Roman" charset="0"/>
                </a:rPr>
                <a:t>2</a:t>
              </a:r>
            </a:p>
          </p:txBody>
        </p:sp>
        <p:sp>
          <p:nvSpPr>
            <p:cNvPr id="22656" name="Text Box 130"/>
            <p:cNvSpPr txBox="1">
              <a:spLocks noChangeArrowheads="1"/>
            </p:cNvSpPr>
            <p:nvPr/>
          </p:nvSpPr>
          <p:spPr bwMode="auto">
            <a:xfrm>
              <a:off x="5124" y="199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5</a:t>
              </a:r>
            </a:p>
          </p:txBody>
        </p:sp>
        <p:sp>
          <p:nvSpPr>
            <p:cNvPr id="22657" name="Text Box 131"/>
            <p:cNvSpPr txBox="1">
              <a:spLocks noChangeArrowheads="1"/>
            </p:cNvSpPr>
            <p:nvPr/>
          </p:nvSpPr>
          <p:spPr bwMode="auto">
            <a:xfrm>
              <a:off x="4164" y="129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  <p:sp>
          <p:nvSpPr>
            <p:cNvPr id="22658" name="Text Box 132"/>
            <p:cNvSpPr txBox="1">
              <a:spLocks noChangeArrowheads="1"/>
            </p:cNvSpPr>
            <p:nvPr/>
          </p:nvSpPr>
          <p:spPr bwMode="auto">
            <a:xfrm>
              <a:off x="4068" y="182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3</a:t>
              </a:r>
            </a:p>
          </p:txBody>
        </p:sp>
        <p:sp>
          <p:nvSpPr>
            <p:cNvPr id="22659" name="Text Box 133"/>
            <p:cNvSpPr txBox="1">
              <a:spLocks noChangeArrowheads="1"/>
            </p:cNvSpPr>
            <p:nvPr/>
          </p:nvSpPr>
          <p:spPr bwMode="auto">
            <a:xfrm>
              <a:off x="4476" y="182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Times New Roman" charset="0"/>
                </a:rPr>
                <a:t>9</a:t>
              </a:r>
            </a:p>
          </p:txBody>
        </p:sp>
      </p:grpSp>
      <p:sp>
        <p:nvSpPr>
          <p:cNvPr id="22598" name="Freeform 134"/>
          <p:cNvSpPr>
            <a:spLocks/>
          </p:cNvSpPr>
          <p:nvPr/>
        </p:nvSpPr>
        <p:spPr bwMode="auto">
          <a:xfrm>
            <a:off x="5756275" y="4114800"/>
            <a:ext cx="3105150" cy="2390775"/>
          </a:xfrm>
          <a:custGeom>
            <a:avLst/>
            <a:gdLst>
              <a:gd name="T0" fmla="*/ 1406525 w 1956"/>
              <a:gd name="T1" fmla="*/ 36513 h 1506"/>
              <a:gd name="T2" fmla="*/ 2463800 w 1956"/>
              <a:gd name="T3" fmla="*/ 236538 h 1506"/>
              <a:gd name="T4" fmla="*/ 2940050 w 1956"/>
              <a:gd name="T5" fmla="*/ 1455738 h 1506"/>
              <a:gd name="T6" fmla="*/ 1473200 w 1956"/>
              <a:gd name="T7" fmla="*/ 1476375 h 1506"/>
              <a:gd name="T8" fmla="*/ 863600 w 1956"/>
              <a:gd name="T9" fmla="*/ 2247900 h 1506"/>
              <a:gd name="T10" fmla="*/ 177800 w 1956"/>
              <a:gd name="T11" fmla="*/ 2295525 h 1506"/>
              <a:gd name="T12" fmla="*/ 53975 w 1956"/>
              <a:gd name="T13" fmla="*/ 1676400 h 1506"/>
              <a:gd name="T14" fmla="*/ 501650 w 1956"/>
              <a:gd name="T15" fmla="*/ 1400175 h 1506"/>
              <a:gd name="T16" fmla="*/ 806450 w 1956"/>
              <a:gd name="T17" fmla="*/ 1025525 h 1506"/>
              <a:gd name="T18" fmla="*/ 796925 w 1956"/>
              <a:gd name="T19" fmla="*/ 263525 h 1506"/>
              <a:gd name="T20" fmla="*/ 1406525 w 1956"/>
              <a:gd name="T21" fmla="*/ 36513 h 15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956"/>
              <a:gd name="T34" fmla="*/ 0 h 1506"/>
              <a:gd name="T35" fmla="*/ 1956 w 1956"/>
              <a:gd name="T36" fmla="*/ 1506 h 150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956" h="1506">
                <a:moveTo>
                  <a:pt x="886" y="23"/>
                </a:moveTo>
                <a:cubicBezTo>
                  <a:pt x="1061" y="20"/>
                  <a:pt x="1391" y="0"/>
                  <a:pt x="1552" y="149"/>
                </a:cubicBezTo>
                <a:cubicBezTo>
                  <a:pt x="1713" y="298"/>
                  <a:pt x="1956" y="787"/>
                  <a:pt x="1852" y="917"/>
                </a:cubicBezTo>
                <a:cubicBezTo>
                  <a:pt x="1748" y="1047"/>
                  <a:pt x="1146" y="847"/>
                  <a:pt x="928" y="930"/>
                </a:cubicBezTo>
                <a:cubicBezTo>
                  <a:pt x="710" y="1013"/>
                  <a:pt x="680" y="1330"/>
                  <a:pt x="544" y="1416"/>
                </a:cubicBezTo>
                <a:cubicBezTo>
                  <a:pt x="408" y="1502"/>
                  <a:pt x="197" y="1506"/>
                  <a:pt x="112" y="1446"/>
                </a:cubicBezTo>
                <a:cubicBezTo>
                  <a:pt x="27" y="1386"/>
                  <a:pt x="0" y="1150"/>
                  <a:pt x="34" y="1056"/>
                </a:cubicBezTo>
                <a:cubicBezTo>
                  <a:pt x="68" y="962"/>
                  <a:pt x="237" y="950"/>
                  <a:pt x="316" y="882"/>
                </a:cubicBezTo>
                <a:cubicBezTo>
                  <a:pt x="395" y="814"/>
                  <a:pt x="477" y="765"/>
                  <a:pt x="508" y="646"/>
                </a:cubicBezTo>
                <a:cubicBezTo>
                  <a:pt x="539" y="527"/>
                  <a:pt x="439" y="270"/>
                  <a:pt x="502" y="166"/>
                </a:cubicBezTo>
                <a:cubicBezTo>
                  <a:pt x="565" y="62"/>
                  <a:pt x="711" y="26"/>
                  <a:pt x="886" y="23"/>
                </a:cubicBezTo>
                <a:close/>
              </a:path>
            </a:pathLst>
          </a:cu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99" name="Oval 135"/>
          <p:cNvSpPr>
            <a:spLocks noChangeAspect="1" noChangeArrowheads="1"/>
          </p:cNvSpPr>
          <p:nvPr/>
        </p:nvSpPr>
        <p:spPr bwMode="auto">
          <a:xfrm>
            <a:off x="6783388" y="5167313"/>
            <a:ext cx="366712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22600" name="Oval 136"/>
          <p:cNvSpPr>
            <a:spLocks noChangeAspect="1" noChangeArrowheads="1"/>
          </p:cNvSpPr>
          <p:nvPr/>
        </p:nvSpPr>
        <p:spPr bwMode="auto">
          <a:xfrm>
            <a:off x="5410200" y="516731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22601" name="Oval 137"/>
          <p:cNvSpPr>
            <a:spLocks noChangeAspect="1" noChangeArrowheads="1"/>
          </p:cNvSpPr>
          <p:nvPr/>
        </p:nvSpPr>
        <p:spPr bwMode="auto">
          <a:xfrm>
            <a:off x="6781800" y="4360863"/>
            <a:ext cx="366713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22602" name="Oval 138"/>
          <p:cNvSpPr>
            <a:spLocks noChangeAspect="1" noChangeArrowheads="1"/>
          </p:cNvSpPr>
          <p:nvPr/>
        </p:nvSpPr>
        <p:spPr bwMode="auto">
          <a:xfrm>
            <a:off x="6019800" y="597535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E</a:t>
            </a:r>
          </a:p>
        </p:txBody>
      </p:sp>
      <p:cxnSp>
        <p:nvCxnSpPr>
          <p:cNvPr id="22603" name="AutoShape 139"/>
          <p:cNvCxnSpPr>
            <a:cxnSpLocks noChangeAspect="1" noChangeShapeType="1"/>
            <a:stCxn id="22601" idx="2"/>
            <a:endCxn id="22600" idx="0"/>
          </p:cNvCxnSpPr>
          <p:nvPr/>
        </p:nvCxnSpPr>
        <p:spPr bwMode="auto">
          <a:xfrm rot="10800000" flipV="1">
            <a:off x="5592763" y="4543425"/>
            <a:ext cx="1168400" cy="612775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604" name="AutoShape 140"/>
          <p:cNvCxnSpPr>
            <a:cxnSpLocks noChangeAspect="1" noChangeShapeType="1"/>
            <a:stCxn id="22602" idx="2"/>
            <a:endCxn id="22600" idx="4"/>
          </p:cNvCxnSpPr>
          <p:nvPr/>
        </p:nvCxnSpPr>
        <p:spPr bwMode="auto">
          <a:xfrm rot="10800000">
            <a:off x="5592763" y="5541963"/>
            <a:ext cx="406400" cy="615950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605" name="AutoShape 141"/>
          <p:cNvCxnSpPr>
            <a:cxnSpLocks noChangeAspect="1" noChangeShapeType="1"/>
            <a:stCxn id="22602" idx="6"/>
            <a:endCxn id="22599" idx="3"/>
          </p:cNvCxnSpPr>
          <p:nvPr/>
        </p:nvCxnSpPr>
        <p:spPr bwMode="auto">
          <a:xfrm flipV="1">
            <a:off x="6403975" y="5499100"/>
            <a:ext cx="431800" cy="658813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606" name="AutoShape 142"/>
          <p:cNvCxnSpPr>
            <a:cxnSpLocks noChangeAspect="1" noChangeShapeType="1"/>
            <a:stCxn id="22601" idx="4"/>
            <a:endCxn id="22599" idx="0"/>
          </p:cNvCxnSpPr>
          <p:nvPr/>
        </p:nvCxnSpPr>
        <p:spPr bwMode="auto">
          <a:xfrm>
            <a:off x="6964363" y="4745038"/>
            <a:ext cx="1587" cy="4016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607" name="AutoShape 143"/>
          <p:cNvCxnSpPr>
            <a:cxnSpLocks noChangeAspect="1" noChangeShapeType="1"/>
            <a:stCxn id="22600" idx="6"/>
            <a:endCxn id="22599" idx="2"/>
          </p:cNvCxnSpPr>
          <p:nvPr/>
        </p:nvCxnSpPr>
        <p:spPr bwMode="auto">
          <a:xfrm>
            <a:off x="5784850" y="5349875"/>
            <a:ext cx="9779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608" name="Oval 144"/>
          <p:cNvSpPr>
            <a:spLocks noChangeAspect="1" noChangeArrowheads="1"/>
          </p:cNvSpPr>
          <p:nvPr/>
        </p:nvSpPr>
        <p:spPr bwMode="auto">
          <a:xfrm>
            <a:off x="8145463" y="5167313"/>
            <a:ext cx="366712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D</a:t>
            </a:r>
          </a:p>
        </p:txBody>
      </p:sp>
      <p:cxnSp>
        <p:nvCxnSpPr>
          <p:cNvPr id="22609" name="AutoShape 145"/>
          <p:cNvCxnSpPr>
            <a:cxnSpLocks noChangeAspect="1" noChangeShapeType="1"/>
            <a:stCxn id="22612" idx="6"/>
            <a:endCxn id="22608" idx="4"/>
          </p:cNvCxnSpPr>
          <p:nvPr/>
        </p:nvCxnSpPr>
        <p:spPr bwMode="auto">
          <a:xfrm flipV="1">
            <a:off x="7908925" y="5551488"/>
            <a:ext cx="419100" cy="606425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610" name="AutoShape 146"/>
          <p:cNvCxnSpPr>
            <a:cxnSpLocks noChangeAspect="1" noChangeShapeType="1"/>
            <a:stCxn id="22608" idx="0"/>
            <a:endCxn id="22601" idx="6"/>
          </p:cNvCxnSpPr>
          <p:nvPr/>
        </p:nvCxnSpPr>
        <p:spPr bwMode="auto">
          <a:xfrm rot="5400000" flipH="1">
            <a:off x="7445375" y="4264025"/>
            <a:ext cx="603250" cy="1162050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611" name="AutoShape 147"/>
          <p:cNvCxnSpPr>
            <a:cxnSpLocks noChangeAspect="1" noChangeShapeType="1"/>
            <a:stCxn id="22599" idx="6"/>
            <a:endCxn id="22608" idx="2"/>
          </p:cNvCxnSpPr>
          <p:nvPr/>
        </p:nvCxnSpPr>
        <p:spPr bwMode="auto">
          <a:xfrm>
            <a:off x="7167563" y="5349875"/>
            <a:ext cx="957262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612" name="Oval 148"/>
          <p:cNvSpPr>
            <a:spLocks noChangeAspect="1" noChangeArrowheads="1"/>
          </p:cNvSpPr>
          <p:nvPr/>
        </p:nvSpPr>
        <p:spPr bwMode="auto">
          <a:xfrm>
            <a:off x="7534275" y="597535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22613" name="AutoShape 149"/>
          <p:cNvCxnSpPr>
            <a:cxnSpLocks noChangeAspect="1" noChangeShapeType="1"/>
            <a:stCxn id="22599" idx="5"/>
            <a:endCxn id="22612" idx="2"/>
          </p:cNvCxnSpPr>
          <p:nvPr/>
        </p:nvCxnSpPr>
        <p:spPr bwMode="auto">
          <a:xfrm rot="16200000" flipH="1">
            <a:off x="6980237" y="5614988"/>
            <a:ext cx="658813" cy="427038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614" name="Text Box 150"/>
          <p:cNvSpPr txBox="1">
            <a:spLocks noChangeArrowheads="1"/>
          </p:cNvSpPr>
          <p:nvPr/>
        </p:nvSpPr>
        <p:spPr bwMode="auto">
          <a:xfrm>
            <a:off x="7016750" y="41322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22615" name="Text Box 151"/>
          <p:cNvSpPr txBox="1">
            <a:spLocks noChangeArrowheads="1"/>
          </p:cNvSpPr>
          <p:nvPr/>
        </p:nvSpPr>
        <p:spPr bwMode="auto">
          <a:xfrm>
            <a:off x="8407400" y="49593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2616" name="Text Box 152"/>
          <p:cNvSpPr txBox="1">
            <a:spLocks noChangeArrowheads="1"/>
          </p:cNvSpPr>
          <p:nvPr/>
        </p:nvSpPr>
        <p:spPr bwMode="auto">
          <a:xfrm>
            <a:off x="7048500" y="49593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22617" name="Text Box 153"/>
          <p:cNvSpPr txBox="1">
            <a:spLocks noChangeArrowheads="1"/>
          </p:cNvSpPr>
          <p:nvPr/>
        </p:nvSpPr>
        <p:spPr bwMode="auto">
          <a:xfrm>
            <a:off x="5676900" y="49593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sp>
        <p:nvSpPr>
          <p:cNvPr id="22618" name="Text Box 154"/>
          <p:cNvSpPr txBox="1">
            <a:spLocks noChangeArrowheads="1"/>
          </p:cNvSpPr>
          <p:nvPr/>
        </p:nvSpPr>
        <p:spPr bwMode="auto">
          <a:xfrm>
            <a:off x="5949950" y="56832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22619" name="Text Box 155"/>
          <p:cNvSpPr txBox="1">
            <a:spLocks noChangeArrowheads="1"/>
          </p:cNvSpPr>
          <p:nvPr/>
        </p:nvSpPr>
        <p:spPr bwMode="auto">
          <a:xfrm>
            <a:off x="7715250" y="56832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22620" name="Text Box 156"/>
          <p:cNvSpPr txBox="1">
            <a:spLocks noChangeArrowheads="1"/>
          </p:cNvSpPr>
          <p:nvPr/>
        </p:nvSpPr>
        <p:spPr bwMode="auto">
          <a:xfrm>
            <a:off x="7854950" y="43751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4</a:t>
            </a:r>
          </a:p>
        </p:txBody>
      </p:sp>
      <p:sp>
        <p:nvSpPr>
          <p:cNvPr id="22621" name="Text Box 157"/>
          <p:cNvSpPr txBox="1">
            <a:spLocks noChangeArrowheads="1"/>
          </p:cNvSpPr>
          <p:nvPr/>
        </p:nvSpPr>
        <p:spPr bwMode="auto">
          <a:xfrm>
            <a:off x="5715000" y="44370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8</a:t>
            </a:r>
          </a:p>
        </p:txBody>
      </p:sp>
      <p:sp>
        <p:nvSpPr>
          <p:cNvPr id="22622" name="Text Box 158"/>
          <p:cNvSpPr txBox="1">
            <a:spLocks noChangeArrowheads="1"/>
          </p:cNvSpPr>
          <p:nvPr/>
        </p:nvSpPr>
        <p:spPr bwMode="auto">
          <a:xfrm>
            <a:off x="6096000" y="50466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2623" name="Text Box 159"/>
          <p:cNvSpPr txBox="1">
            <a:spLocks noChangeArrowheads="1"/>
          </p:cNvSpPr>
          <p:nvPr/>
        </p:nvSpPr>
        <p:spPr bwMode="auto">
          <a:xfrm>
            <a:off x="7543800" y="50466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sp>
        <p:nvSpPr>
          <p:cNvPr id="22624" name="Text Box 160"/>
          <p:cNvSpPr txBox="1">
            <a:spLocks noChangeArrowheads="1"/>
          </p:cNvSpPr>
          <p:nvPr/>
        </p:nvSpPr>
        <p:spPr bwMode="auto">
          <a:xfrm>
            <a:off x="5410200" y="58467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</a:p>
        </p:txBody>
      </p:sp>
      <p:sp>
        <p:nvSpPr>
          <p:cNvPr id="22625" name="Text Box 161"/>
          <p:cNvSpPr txBox="1">
            <a:spLocks noChangeArrowheads="1"/>
          </p:cNvSpPr>
          <p:nvPr/>
        </p:nvSpPr>
        <p:spPr bwMode="auto">
          <a:xfrm>
            <a:off x="8153400" y="58467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5</a:t>
            </a:r>
          </a:p>
        </p:txBody>
      </p:sp>
      <p:sp>
        <p:nvSpPr>
          <p:cNvPr id="22626" name="Text Box 162"/>
          <p:cNvSpPr txBox="1">
            <a:spLocks noChangeArrowheads="1"/>
          </p:cNvSpPr>
          <p:nvPr/>
        </p:nvSpPr>
        <p:spPr bwMode="auto">
          <a:xfrm>
            <a:off x="6629400" y="47418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</a:p>
        </p:txBody>
      </p:sp>
      <p:sp>
        <p:nvSpPr>
          <p:cNvPr id="22627" name="Text Box 163"/>
          <p:cNvSpPr txBox="1">
            <a:spLocks noChangeArrowheads="1"/>
          </p:cNvSpPr>
          <p:nvPr/>
        </p:nvSpPr>
        <p:spPr bwMode="auto">
          <a:xfrm>
            <a:off x="6477000" y="55800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</a:p>
        </p:txBody>
      </p:sp>
      <p:sp>
        <p:nvSpPr>
          <p:cNvPr id="22628" name="Text Box 164"/>
          <p:cNvSpPr txBox="1">
            <a:spLocks noChangeArrowheads="1"/>
          </p:cNvSpPr>
          <p:nvPr/>
        </p:nvSpPr>
        <p:spPr bwMode="auto">
          <a:xfrm>
            <a:off x="7124700" y="55800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Shortest Paths</a:t>
            </a:r>
          </a:p>
        </p:txBody>
      </p:sp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8CEB94A-3603-1840-940C-0CC6B059BBB9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2355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Example (cont.)</a:t>
            </a:r>
          </a:p>
        </p:txBody>
      </p:sp>
      <p:sp>
        <p:nvSpPr>
          <p:cNvPr id="23556" name="Freeform 2051"/>
          <p:cNvSpPr>
            <a:spLocks/>
          </p:cNvSpPr>
          <p:nvPr/>
        </p:nvSpPr>
        <p:spPr bwMode="auto">
          <a:xfrm>
            <a:off x="668338" y="1695450"/>
            <a:ext cx="3711575" cy="2387600"/>
          </a:xfrm>
          <a:custGeom>
            <a:avLst/>
            <a:gdLst>
              <a:gd name="T0" fmla="*/ 2017713 w 2338"/>
              <a:gd name="T1" fmla="*/ 0 h 1504"/>
              <a:gd name="T2" fmla="*/ 3168650 w 2338"/>
              <a:gd name="T3" fmla="*/ 292100 h 1504"/>
              <a:gd name="T4" fmla="*/ 3503613 w 2338"/>
              <a:gd name="T5" fmla="*/ 1508125 h 1504"/>
              <a:gd name="T6" fmla="*/ 1922463 w 2338"/>
              <a:gd name="T7" fmla="*/ 1514475 h 1504"/>
              <a:gd name="T8" fmla="*/ 1455738 w 2338"/>
              <a:gd name="T9" fmla="*/ 2181225 h 1504"/>
              <a:gd name="T10" fmla="*/ 665163 w 2338"/>
              <a:gd name="T11" fmla="*/ 2352675 h 1504"/>
              <a:gd name="T12" fmla="*/ 160338 w 2338"/>
              <a:gd name="T13" fmla="*/ 1971675 h 1504"/>
              <a:gd name="T14" fmla="*/ 65088 w 2338"/>
              <a:gd name="T15" fmla="*/ 990600 h 1504"/>
              <a:gd name="T16" fmla="*/ 550863 w 2338"/>
              <a:gd name="T17" fmla="*/ 219075 h 1504"/>
              <a:gd name="T18" fmla="*/ 1370013 w 2338"/>
              <a:gd name="T19" fmla="*/ 47625 h 1504"/>
              <a:gd name="T20" fmla="*/ 2017713 w 2338"/>
              <a:gd name="T21" fmla="*/ 0 h 15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38"/>
              <a:gd name="T34" fmla="*/ 0 h 1504"/>
              <a:gd name="T35" fmla="*/ 2338 w 2338"/>
              <a:gd name="T36" fmla="*/ 1504 h 150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38" h="1504">
                <a:moveTo>
                  <a:pt x="1271" y="0"/>
                </a:moveTo>
                <a:cubicBezTo>
                  <a:pt x="1459" y="15"/>
                  <a:pt x="1840" y="26"/>
                  <a:pt x="1996" y="184"/>
                </a:cubicBezTo>
                <a:cubicBezTo>
                  <a:pt x="2152" y="342"/>
                  <a:pt x="2338" y="822"/>
                  <a:pt x="2207" y="950"/>
                </a:cubicBezTo>
                <a:cubicBezTo>
                  <a:pt x="2076" y="1078"/>
                  <a:pt x="1426" y="883"/>
                  <a:pt x="1211" y="954"/>
                </a:cubicBezTo>
                <a:cubicBezTo>
                  <a:pt x="996" y="1025"/>
                  <a:pt x="1049" y="1286"/>
                  <a:pt x="917" y="1374"/>
                </a:cubicBezTo>
                <a:cubicBezTo>
                  <a:pt x="785" y="1462"/>
                  <a:pt x="555" y="1504"/>
                  <a:pt x="419" y="1482"/>
                </a:cubicBezTo>
                <a:cubicBezTo>
                  <a:pt x="283" y="1460"/>
                  <a:pt x="164" y="1385"/>
                  <a:pt x="101" y="1242"/>
                </a:cubicBezTo>
                <a:cubicBezTo>
                  <a:pt x="38" y="1099"/>
                  <a:pt x="0" y="808"/>
                  <a:pt x="41" y="624"/>
                </a:cubicBezTo>
                <a:cubicBezTo>
                  <a:pt x="82" y="440"/>
                  <a:pt x="210" y="237"/>
                  <a:pt x="347" y="138"/>
                </a:cubicBezTo>
                <a:cubicBezTo>
                  <a:pt x="484" y="39"/>
                  <a:pt x="709" y="53"/>
                  <a:pt x="863" y="30"/>
                </a:cubicBezTo>
                <a:cubicBezTo>
                  <a:pt x="1017" y="7"/>
                  <a:pt x="1186" y="6"/>
                  <a:pt x="1271" y="0"/>
                </a:cubicBezTo>
                <a:close/>
              </a:path>
            </a:pathLst>
          </a:cu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Oval 2052"/>
          <p:cNvSpPr>
            <a:spLocks noChangeAspect="1" noChangeArrowheads="1"/>
          </p:cNvSpPr>
          <p:nvPr/>
        </p:nvSpPr>
        <p:spPr bwMode="auto">
          <a:xfrm>
            <a:off x="2192338" y="271145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23558" name="Oval 2053"/>
          <p:cNvSpPr>
            <a:spLocks noChangeAspect="1" noChangeArrowheads="1"/>
          </p:cNvSpPr>
          <p:nvPr/>
        </p:nvSpPr>
        <p:spPr bwMode="auto">
          <a:xfrm>
            <a:off x="819150" y="271145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23559" name="Oval 2054"/>
          <p:cNvSpPr>
            <a:spLocks noChangeAspect="1" noChangeArrowheads="1"/>
          </p:cNvSpPr>
          <p:nvPr/>
        </p:nvSpPr>
        <p:spPr bwMode="auto">
          <a:xfrm>
            <a:off x="2190750" y="190500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23560" name="Oval 2055"/>
          <p:cNvSpPr>
            <a:spLocks noChangeAspect="1" noChangeArrowheads="1"/>
          </p:cNvSpPr>
          <p:nvPr/>
        </p:nvSpPr>
        <p:spPr bwMode="auto">
          <a:xfrm>
            <a:off x="1428750" y="3519488"/>
            <a:ext cx="366713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E</a:t>
            </a:r>
          </a:p>
        </p:txBody>
      </p:sp>
      <p:cxnSp>
        <p:nvCxnSpPr>
          <p:cNvPr id="23561" name="AutoShape 2056"/>
          <p:cNvCxnSpPr>
            <a:cxnSpLocks noChangeAspect="1" noChangeShapeType="1"/>
            <a:stCxn id="23559" idx="2"/>
            <a:endCxn id="23558" idx="0"/>
          </p:cNvCxnSpPr>
          <p:nvPr/>
        </p:nvCxnSpPr>
        <p:spPr bwMode="auto">
          <a:xfrm rot="10800000" flipV="1">
            <a:off x="1001713" y="2087563"/>
            <a:ext cx="1168400" cy="603250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2" name="AutoShape 2057"/>
          <p:cNvCxnSpPr>
            <a:cxnSpLocks noChangeAspect="1" noChangeShapeType="1"/>
            <a:stCxn id="23560" idx="2"/>
            <a:endCxn id="23558" idx="4"/>
          </p:cNvCxnSpPr>
          <p:nvPr/>
        </p:nvCxnSpPr>
        <p:spPr bwMode="auto">
          <a:xfrm rot="10800000">
            <a:off x="1001713" y="3095625"/>
            <a:ext cx="406400" cy="606425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3" name="AutoShape 2058"/>
          <p:cNvCxnSpPr>
            <a:cxnSpLocks noChangeAspect="1" noChangeShapeType="1"/>
            <a:stCxn id="23560" idx="6"/>
            <a:endCxn id="23557" idx="3"/>
          </p:cNvCxnSpPr>
          <p:nvPr/>
        </p:nvCxnSpPr>
        <p:spPr bwMode="auto">
          <a:xfrm flipV="1">
            <a:off x="1812925" y="3043238"/>
            <a:ext cx="431800" cy="658812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4" name="AutoShape 2059"/>
          <p:cNvCxnSpPr>
            <a:cxnSpLocks noChangeAspect="1" noChangeShapeType="1"/>
            <a:stCxn id="23559" idx="4"/>
            <a:endCxn id="23557" idx="0"/>
          </p:cNvCxnSpPr>
          <p:nvPr/>
        </p:nvCxnSpPr>
        <p:spPr bwMode="auto">
          <a:xfrm>
            <a:off x="2373313" y="2289175"/>
            <a:ext cx="1587" cy="40163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AutoShape 2060"/>
          <p:cNvCxnSpPr>
            <a:cxnSpLocks noChangeAspect="1" noChangeShapeType="1"/>
            <a:stCxn id="23558" idx="6"/>
            <a:endCxn id="23557" idx="2"/>
          </p:cNvCxnSpPr>
          <p:nvPr/>
        </p:nvCxnSpPr>
        <p:spPr bwMode="auto">
          <a:xfrm>
            <a:off x="1203325" y="2894013"/>
            <a:ext cx="9683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6" name="Oval 2061"/>
          <p:cNvSpPr>
            <a:spLocks noChangeAspect="1" noChangeArrowheads="1"/>
          </p:cNvSpPr>
          <p:nvPr/>
        </p:nvSpPr>
        <p:spPr bwMode="auto">
          <a:xfrm>
            <a:off x="3554413" y="271145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D</a:t>
            </a:r>
          </a:p>
        </p:txBody>
      </p:sp>
      <p:cxnSp>
        <p:nvCxnSpPr>
          <p:cNvPr id="23567" name="AutoShape 2062"/>
          <p:cNvCxnSpPr>
            <a:cxnSpLocks noChangeAspect="1" noChangeShapeType="1"/>
            <a:stCxn id="23570" idx="6"/>
            <a:endCxn id="23566" idx="4"/>
          </p:cNvCxnSpPr>
          <p:nvPr/>
        </p:nvCxnSpPr>
        <p:spPr bwMode="auto">
          <a:xfrm flipV="1">
            <a:off x="3317875" y="3095625"/>
            <a:ext cx="419100" cy="606425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8" name="AutoShape 2063"/>
          <p:cNvCxnSpPr>
            <a:cxnSpLocks noChangeAspect="1" noChangeShapeType="1"/>
            <a:stCxn id="23566" idx="0"/>
            <a:endCxn id="23559" idx="6"/>
          </p:cNvCxnSpPr>
          <p:nvPr/>
        </p:nvCxnSpPr>
        <p:spPr bwMode="auto">
          <a:xfrm rot="5400000" flipH="1">
            <a:off x="2854325" y="1808163"/>
            <a:ext cx="603250" cy="1162050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9" name="AutoShape 2064"/>
          <p:cNvCxnSpPr>
            <a:cxnSpLocks noChangeAspect="1" noChangeShapeType="1"/>
            <a:stCxn id="23557" idx="6"/>
            <a:endCxn id="23566" idx="2"/>
          </p:cNvCxnSpPr>
          <p:nvPr/>
        </p:nvCxnSpPr>
        <p:spPr bwMode="auto">
          <a:xfrm>
            <a:off x="2576513" y="2894013"/>
            <a:ext cx="957262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0" name="Oval 2065"/>
          <p:cNvSpPr>
            <a:spLocks noChangeAspect="1" noChangeArrowheads="1"/>
          </p:cNvSpPr>
          <p:nvPr/>
        </p:nvSpPr>
        <p:spPr bwMode="auto">
          <a:xfrm>
            <a:off x="2943225" y="35194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23571" name="AutoShape 2066"/>
          <p:cNvCxnSpPr>
            <a:cxnSpLocks noChangeAspect="1" noChangeShapeType="1"/>
            <a:stCxn id="23557" idx="5"/>
            <a:endCxn id="23570" idx="2"/>
          </p:cNvCxnSpPr>
          <p:nvPr/>
        </p:nvCxnSpPr>
        <p:spPr bwMode="auto">
          <a:xfrm rot="16200000" flipH="1">
            <a:off x="2389188" y="3159125"/>
            <a:ext cx="658812" cy="427038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2" name="Text Box 2067"/>
          <p:cNvSpPr txBox="1">
            <a:spLocks noChangeArrowheads="1"/>
          </p:cNvSpPr>
          <p:nvPr/>
        </p:nvSpPr>
        <p:spPr bwMode="auto">
          <a:xfrm>
            <a:off x="2425700" y="16764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23573" name="Text Box 2068"/>
          <p:cNvSpPr txBox="1">
            <a:spLocks noChangeArrowheads="1"/>
          </p:cNvSpPr>
          <p:nvPr/>
        </p:nvSpPr>
        <p:spPr bwMode="auto">
          <a:xfrm>
            <a:off x="3816350" y="25034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3574" name="Text Box 2069"/>
          <p:cNvSpPr txBox="1">
            <a:spLocks noChangeArrowheads="1"/>
          </p:cNvSpPr>
          <p:nvPr/>
        </p:nvSpPr>
        <p:spPr bwMode="auto">
          <a:xfrm>
            <a:off x="2457450" y="25034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23575" name="Text Box 2070"/>
          <p:cNvSpPr txBox="1">
            <a:spLocks noChangeArrowheads="1"/>
          </p:cNvSpPr>
          <p:nvPr/>
        </p:nvSpPr>
        <p:spPr bwMode="auto">
          <a:xfrm>
            <a:off x="1085850" y="25034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sp>
        <p:nvSpPr>
          <p:cNvPr id="23576" name="Text Box 2071"/>
          <p:cNvSpPr txBox="1">
            <a:spLocks noChangeArrowheads="1"/>
          </p:cNvSpPr>
          <p:nvPr/>
        </p:nvSpPr>
        <p:spPr bwMode="auto">
          <a:xfrm>
            <a:off x="1300163" y="32273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23577" name="Text Box 2072"/>
          <p:cNvSpPr txBox="1">
            <a:spLocks noChangeArrowheads="1"/>
          </p:cNvSpPr>
          <p:nvPr/>
        </p:nvSpPr>
        <p:spPr bwMode="auto">
          <a:xfrm>
            <a:off x="3124200" y="32273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23578" name="Text Box 2073"/>
          <p:cNvSpPr txBox="1">
            <a:spLocks noChangeArrowheads="1"/>
          </p:cNvSpPr>
          <p:nvPr/>
        </p:nvSpPr>
        <p:spPr bwMode="auto">
          <a:xfrm>
            <a:off x="3263900" y="19192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4</a:t>
            </a:r>
          </a:p>
        </p:txBody>
      </p:sp>
      <p:sp>
        <p:nvSpPr>
          <p:cNvPr id="23579" name="Text Box 2074"/>
          <p:cNvSpPr txBox="1">
            <a:spLocks noChangeArrowheads="1"/>
          </p:cNvSpPr>
          <p:nvPr/>
        </p:nvSpPr>
        <p:spPr bwMode="auto">
          <a:xfrm>
            <a:off x="1123950" y="1981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8</a:t>
            </a:r>
          </a:p>
        </p:txBody>
      </p:sp>
      <p:sp>
        <p:nvSpPr>
          <p:cNvPr id="23580" name="Text Box 2075"/>
          <p:cNvSpPr txBox="1">
            <a:spLocks noChangeArrowheads="1"/>
          </p:cNvSpPr>
          <p:nvPr/>
        </p:nvSpPr>
        <p:spPr bwMode="auto">
          <a:xfrm>
            <a:off x="1504950" y="2590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3581" name="Text Box 2076"/>
          <p:cNvSpPr txBox="1">
            <a:spLocks noChangeArrowheads="1"/>
          </p:cNvSpPr>
          <p:nvPr/>
        </p:nvSpPr>
        <p:spPr bwMode="auto">
          <a:xfrm>
            <a:off x="2952750" y="2590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sp>
        <p:nvSpPr>
          <p:cNvPr id="23582" name="Text Box 2077"/>
          <p:cNvSpPr txBox="1">
            <a:spLocks noChangeArrowheads="1"/>
          </p:cNvSpPr>
          <p:nvPr/>
        </p:nvSpPr>
        <p:spPr bwMode="auto">
          <a:xfrm>
            <a:off x="819150" y="3390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2</a:t>
            </a:r>
          </a:p>
        </p:txBody>
      </p:sp>
      <p:sp>
        <p:nvSpPr>
          <p:cNvPr id="23583" name="Text Box 2078"/>
          <p:cNvSpPr txBox="1">
            <a:spLocks noChangeArrowheads="1"/>
          </p:cNvSpPr>
          <p:nvPr/>
        </p:nvSpPr>
        <p:spPr bwMode="auto">
          <a:xfrm>
            <a:off x="3562350" y="3390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5</a:t>
            </a:r>
          </a:p>
        </p:txBody>
      </p:sp>
      <p:sp>
        <p:nvSpPr>
          <p:cNvPr id="23584" name="Text Box 2079"/>
          <p:cNvSpPr txBox="1">
            <a:spLocks noChangeArrowheads="1"/>
          </p:cNvSpPr>
          <p:nvPr/>
        </p:nvSpPr>
        <p:spPr bwMode="auto">
          <a:xfrm>
            <a:off x="2038350" y="22860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</a:p>
        </p:txBody>
      </p:sp>
      <p:sp>
        <p:nvSpPr>
          <p:cNvPr id="23585" name="Text Box 2080"/>
          <p:cNvSpPr txBox="1">
            <a:spLocks noChangeArrowheads="1"/>
          </p:cNvSpPr>
          <p:nvPr/>
        </p:nvSpPr>
        <p:spPr bwMode="auto">
          <a:xfrm>
            <a:off x="1885950" y="3124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</a:p>
        </p:txBody>
      </p:sp>
      <p:sp>
        <p:nvSpPr>
          <p:cNvPr id="23586" name="Text Box 2081"/>
          <p:cNvSpPr txBox="1">
            <a:spLocks noChangeArrowheads="1"/>
          </p:cNvSpPr>
          <p:nvPr/>
        </p:nvSpPr>
        <p:spPr bwMode="auto">
          <a:xfrm>
            <a:off x="2533650" y="3124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9</a:t>
            </a:r>
          </a:p>
        </p:txBody>
      </p:sp>
      <p:sp>
        <p:nvSpPr>
          <p:cNvPr id="23587" name="Freeform 2082"/>
          <p:cNvSpPr>
            <a:spLocks/>
          </p:cNvSpPr>
          <p:nvPr/>
        </p:nvSpPr>
        <p:spPr bwMode="auto">
          <a:xfrm>
            <a:off x="4930775" y="3810000"/>
            <a:ext cx="3567113" cy="2459038"/>
          </a:xfrm>
          <a:custGeom>
            <a:avLst/>
            <a:gdLst>
              <a:gd name="T0" fmla="*/ 2022475 w 2247"/>
              <a:gd name="T1" fmla="*/ 36513 h 1549"/>
              <a:gd name="T2" fmla="*/ 3079750 w 2247"/>
              <a:gd name="T3" fmla="*/ 236538 h 1549"/>
              <a:gd name="T4" fmla="*/ 3556000 w 2247"/>
              <a:gd name="T5" fmla="*/ 1455738 h 1549"/>
              <a:gd name="T6" fmla="*/ 3014663 w 2247"/>
              <a:gd name="T7" fmla="*/ 2319338 h 1549"/>
              <a:gd name="T8" fmla="*/ 717550 w 2247"/>
              <a:gd name="T9" fmla="*/ 2295525 h 1549"/>
              <a:gd name="T10" fmla="*/ 79375 w 2247"/>
              <a:gd name="T11" fmla="*/ 1647825 h 1549"/>
              <a:gd name="T12" fmla="*/ 241300 w 2247"/>
              <a:gd name="T13" fmla="*/ 723900 h 1549"/>
              <a:gd name="T14" fmla="*/ 850900 w 2247"/>
              <a:gd name="T15" fmla="*/ 219075 h 1549"/>
              <a:gd name="T16" fmla="*/ 2022475 w 2247"/>
              <a:gd name="T17" fmla="*/ 36513 h 154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47"/>
              <a:gd name="T28" fmla="*/ 0 h 1549"/>
              <a:gd name="T29" fmla="*/ 2247 w 2247"/>
              <a:gd name="T30" fmla="*/ 1549 h 154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47" h="1549">
                <a:moveTo>
                  <a:pt x="1274" y="23"/>
                </a:moveTo>
                <a:cubicBezTo>
                  <a:pt x="1508" y="25"/>
                  <a:pt x="1779" y="0"/>
                  <a:pt x="1940" y="149"/>
                </a:cubicBezTo>
                <a:cubicBezTo>
                  <a:pt x="2101" y="298"/>
                  <a:pt x="2247" y="698"/>
                  <a:pt x="2240" y="917"/>
                </a:cubicBezTo>
                <a:cubicBezTo>
                  <a:pt x="2233" y="1136"/>
                  <a:pt x="2197" y="1373"/>
                  <a:pt x="1899" y="1461"/>
                </a:cubicBezTo>
                <a:cubicBezTo>
                  <a:pt x="1601" y="1549"/>
                  <a:pt x="760" y="1516"/>
                  <a:pt x="452" y="1446"/>
                </a:cubicBezTo>
                <a:cubicBezTo>
                  <a:pt x="144" y="1376"/>
                  <a:pt x="100" y="1203"/>
                  <a:pt x="50" y="1038"/>
                </a:cubicBezTo>
                <a:cubicBezTo>
                  <a:pt x="0" y="873"/>
                  <a:pt x="71" y="606"/>
                  <a:pt x="152" y="456"/>
                </a:cubicBezTo>
                <a:cubicBezTo>
                  <a:pt x="233" y="306"/>
                  <a:pt x="349" y="210"/>
                  <a:pt x="536" y="138"/>
                </a:cubicBezTo>
                <a:cubicBezTo>
                  <a:pt x="723" y="66"/>
                  <a:pt x="1040" y="21"/>
                  <a:pt x="1274" y="23"/>
                </a:cubicBezTo>
                <a:close/>
              </a:path>
            </a:pathLst>
          </a:cu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Oval 2083"/>
          <p:cNvSpPr>
            <a:spLocks noChangeAspect="1" noChangeArrowheads="1"/>
          </p:cNvSpPr>
          <p:nvPr/>
        </p:nvSpPr>
        <p:spPr bwMode="auto">
          <a:xfrm>
            <a:off x="6573838" y="4862513"/>
            <a:ext cx="366712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23589" name="Oval 2084"/>
          <p:cNvSpPr>
            <a:spLocks noChangeAspect="1" noChangeArrowheads="1"/>
          </p:cNvSpPr>
          <p:nvPr/>
        </p:nvSpPr>
        <p:spPr bwMode="auto">
          <a:xfrm>
            <a:off x="5200650" y="4862513"/>
            <a:ext cx="366713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23590" name="Oval 2085"/>
          <p:cNvSpPr>
            <a:spLocks noChangeAspect="1" noChangeArrowheads="1"/>
          </p:cNvSpPr>
          <p:nvPr/>
        </p:nvSpPr>
        <p:spPr bwMode="auto">
          <a:xfrm>
            <a:off x="6572250" y="4056063"/>
            <a:ext cx="366713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23591" name="Oval 2086"/>
          <p:cNvSpPr>
            <a:spLocks noChangeAspect="1" noChangeArrowheads="1"/>
          </p:cNvSpPr>
          <p:nvPr/>
        </p:nvSpPr>
        <p:spPr bwMode="auto">
          <a:xfrm>
            <a:off x="5810250" y="567055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E</a:t>
            </a:r>
          </a:p>
        </p:txBody>
      </p:sp>
      <p:cxnSp>
        <p:nvCxnSpPr>
          <p:cNvPr id="23592" name="AutoShape 2087"/>
          <p:cNvCxnSpPr>
            <a:cxnSpLocks noChangeAspect="1" noChangeShapeType="1"/>
            <a:stCxn id="23590" idx="2"/>
            <a:endCxn id="23589" idx="0"/>
          </p:cNvCxnSpPr>
          <p:nvPr/>
        </p:nvCxnSpPr>
        <p:spPr bwMode="auto">
          <a:xfrm rot="10800000" flipV="1">
            <a:off x="5383213" y="4238625"/>
            <a:ext cx="1168400" cy="603250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93" name="AutoShape 2088"/>
          <p:cNvCxnSpPr>
            <a:cxnSpLocks noChangeAspect="1" noChangeShapeType="1"/>
            <a:stCxn id="23591" idx="2"/>
            <a:endCxn id="23589" idx="4"/>
          </p:cNvCxnSpPr>
          <p:nvPr/>
        </p:nvCxnSpPr>
        <p:spPr bwMode="auto">
          <a:xfrm rot="10800000">
            <a:off x="5383213" y="5246688"/>
            <a:ext cx="406400" cy="606425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94" name="AutoShape 2089"/>
          <p:cNvCxnSpPr>
            <a:cxnSpLocks noChangeAspect="1" noChangeShapeType="1"/>
            <a:stCxn id="23591" idx="6"/>
            <a:endCxn id="23588" idx="3"/>
          </p:cNvCxnSpPr>
          <p:nvPr/>
        </p:nvCxnSpPr>
        <p:spPr bwMode="auto">
          <a:xfrm flipV="1">
            <a:off x="6194425" y="5194300"/>
            <a:ext cx="431800" cy="658813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95" name="AutoShape 2090"/>
          <p:cNvCxnSpPr>
            <a:cxnSpLocks noChangeAspect="1" noChangeShapeType="1"/>
            <a:stCxn id="23590" idx="4"/>
            <a:endCxn id="23588" idx="0"/>
          </p:cNvCxnSpPr>
          <p:nvPr/>
        </p:nvCxnSpPr>
        <p:spPr bwMode="auto">
          <a:xfrm>
            <a:off x="6754813" y="4440238"/>
            <a:ext cx="1587" cy="4016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96" name="AutoShape 2091"/>
          <p:cNvCxnSpPr>
            <a:cxnSpLocks noChangeAspect="1" noChangeShapeType="1"/>
            <a:stCxn id="23589" idx="6"/>
            <a:endCxn id="23588" idx="2"/>
          </p:cNvCxnSpPr>
          <p:nvPr/>
        </p:nvCxnSpPr>
        <p:spPr bwMode="auto">
          <a:xfrm>
            <a:off x="5584825" y="5045075"/>
            <a:ext cx="9683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97" name="Oval 2092"/>
          <p:cNvSpPr>
            <a:spLocks noChangeAspect="1" noChangeArrowheads="1"/>
          </p:cNvSpPr>
          <p:nvPr/>
        </p:nvSpPr>
        <p:spPr bwMode="auto">
          <a:xfrm>
            <a:off x="7935913" y="4862513"/>
            <a:ext cx="366712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D</a:t>
            </a:r>
          </a:p>
        </p:txBody>
      </p:sp>
      <p:cxnSp>
        <p:nvCxnSpPr>
          <p:cNvPr id="23598" name="AutoShape 2093"/>
          <p:cNvCxnSpPr>
            <a:cxnSpLocks noChangeAspect="1" noChangeShapeType="1"/>
            <a:stCxn id="23601" idx="6"/>
            <a:endCxn id="23597" idx="4"/>
          </p:cNvCxnSpPr>
          <p:nvPr/>
        </p:nvCxnSpPr>
        <p:spPr bwMode="auto">
          <a:xfrm flipV="1">
            <a:off x="7708900" y="5246688"/>
            <a:ext cx="409575" cy="606425"/>
          </a:xfrm>
          <a:prstGeom prst="curvedConnector2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99" name="AutoShape 2094"/>
          <p:cNvCxnSpPr>
            <a:cxnSpLocks noChangeAspect="1" noChangeShapeType="1"/>
            <a:stCxn id="23597" idx="0"/>
            <a:endCxn id="23590" idx="6"/>
          </p:cNvCxnSpPr>
          <p:nvPr/>
        </p:nvCxnSpPr>
        <p:spPr bwMode="auto">
          <a:xfrm rot="5400000" flipH="1">
            <a:off x="7235825" y="3959225"/>
            <a:ext cx="603250" cy="1162050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600" name="AutoShape 2095"/>
          <p:cNvCxnSpPr>
            <a:cxnSpLocks noChangeAspect="1" noChangeShapeType="1"/>
            <a:stCxn id="23588" idx="6"/>
            <a:endCxn id="23597" idx="2"/>
          </p:cNvCxnSpPr>
          <p:nvPr/>
        </p:nvCxnSpPr>
        <p:spPr bwMode="auto">
          <a:xfrm>
            <a:off x="6958013" y="5045075"/>
            <a:ext cx="957262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601" name="Oval 2096"/>
          <p:cNvSpPr>
            <a:spLocks noChangeAspect="1" noChangeArrowheads="1"/>
          </p:cNvSpPr>
          <p:nvPr/>
        </p:nvSpPr>
        <p:spPr bwMode="auto">
          <a:xfrm>
            <a:off x="7324725" y="567055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F</a:t>
            </a:r>
          </a:p>
        </p:txBody>
      </p:sp>
      <p:cxnSp>
        <p:nvCxnSpPr>
          <p:cNvPr id="23602" name="AutoShape 2097"/>
          <p:cNvCxnSpPr>
            <a:cxnSpLocks noChangeAspect="1" noChangeShapeType="1"/>
            <a:stCxn id="23588" idx="5"/>
            <a:endCxn id="23601" idx="2"/>
          </p:cNvCxnSpPr>
          <p:nvPr/>
        </p:nvCxnSpPr>
        <p:spPr bwMode="auto">
          <a:xfrm rot="16200000" flipH="1">
            <a:off x="6765925" y="5314950"/>
            <a:ext cx="658813" cy="417513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603" name="Text Box 2098"/>
          <p:cNvSpPr txBox="1">
            <a:spLocks noChangeArrowheads="1"/>
          </p:cNvSpPr>
          <p:nvPr/>
        </p:nvSpPr>
        <p:spPr bwMode="auto">
          <a:xfrm>
            <a:off x="6807200" y="38274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23604" name="Text Box 2099"/>
          <p:cNvSpPr txBox="1">
            <a:spLocks noChangeArrowheads="1"/>
          </p:cNvSpPr>
          <p:nvPr/>
        </p:nvSpPr>
        <p:spPr bwMode="auto">
          <a:xfrm>
            <a:off x="8197850" y="46545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3605" name="Text Box 2100"/>
          <p:cNvSpPr txBox="1">
            <a:spLocks noChangeArrowheads="1"/>
          </p:cNvSpPr>
          <p:nvPr/>
        </p:nvSpPr>
        <p:spPr bwMode="auto">
          <a:xfrm>
            <a:off x="6838950" y="46545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23606" name="Text Box 2101"/>
          <p:cNvSpPr txBox="1">
            <a:spLocks noChangeArrowheads="1"/>
          </p:cNvSpPr>
          <p:nvPr/>
        </p:nvSpPr>
        <p:spPr bwMode="auto">
          <a:xfrm>
            <a:off x="5467350" y="46545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sp>
        <p:nvSpPr>
          <p:cNvPr id="23607" name="Text Box 2102"/>
          <p:cNvSpPr txBox="1">
            <a:spLocks noChangeArrowheads="1"/>
          </p:cNvSpPr>
          <p:nvPr/>
        </p:nvSpPr>
        <p:spPr bwMode="auto">
          <a:xfrm>
            <a:off x="5681663" y="53784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23608" name="Text Box 2103"/>
          <p:cNvSpPr txBox="1">
            <a:spLocks noChangeArrowheads="1"/>
          </p:cNvSpPr>
          <p:nvPr/>
        </p:nvSpPr>
        <p:spPr bwMode="auto">
          <a:xfrm>
            <a:off x="7505700" y="53784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23609" name="Text Box 2104"/>
          <p:cNvSpPr txBox="1">
            <a:spLocks noChangeArrowheads="1"/>
          </p:cNvSpPr>
          <p:nvPr/>
        </p:nvSpPr>
        <p:spPr bwMode="auto">
          <a:xfrm>
            <a:off x="7645400" y="40703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4</a:t>
            </a:r>
          </a:p>
        </p:txBody>
      </p:sp>
      <p:sp>
        <p:nvSpPr>
          <p:cNvPr id="23610" name="Text Box 2105"/>
          <p:cNvSpPr txBox="1">
            <a:spLocks noChangeArrowheads="1"/>
          </p:cNvSpPr>
          <p:nvPr/>
        </p:nvSpPr>
        <p:spPr bwMode="auto">
          <a:xfrm>
            <a:off x="5505450" y="41322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8</a:t>
            </a:r>
          </a:p>
        </p:txBody>
      </p:sp>
      <p:sp>
        <p:nvSpPr>
          <p:cNvPr id="23611" name="Text Box 2106"/>
          <p:cNvSpPr txBox="1">
            <a:spLocks noChangeArrowheads="1"/>
          </p:cNvSpPr>
          <p:nvPr/>
        </p:nvSpPr>
        <p:spPr bwMode="auto">
          <a:xfrm>
            <a:off x="5886450" y="47418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3612" name="Text Box 2107"/>
          <p:cNvSpPr txBox="1">
            <a:spLocks noChangeArrowheads="1"/>
          </p:cNvSpPr>
          <p:nvPr/>
        </p:nvSpPr>
        <p:spPr bwMode="auto">
          <a:xfrm>
            <a:off x="7334250" y="47418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sp>
        <p:nvSpPr>
          <p:cNvPr id="23613" name="Text Box 2108"/>
          <p:cNvSpPr txBox="1">
            <a:spLocks noChangeArrowheads="1"/>
          </p:cNvSpPr>
          <p:nvPr/>
        </p:nvSpPr>
        <p:spPr bwMode="auto">
          <a:xfrm>
            <a:off x="5200650" y="55419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</a:p>
        </p:txBody>
      </p:sp>
      <p:sp>
        <p:nvSpPr>
          <p:cNvPr id="23614" name="Text Box 2109"/>
          <p:cNvSpPr txBox="1">
            <a:spLocks noChangeArrowheads="1"/>
          </p:cNvSpPr>
          <p:nvPr/>
        </p:nvSpPr>
        <p:spPr bwMode="auto">
          <a:xfrm>
            <a:off x="7943850" y="55419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5</a:t>
            </a:r>
          </a:p>
        </p:txBody>
      </p:sp>
      <p:sp>
        <p:nvSpPr>
          <p:cNvPr id="23615" name="Text Box 2110"/>
          <p:cNvSpPr txBox="1">
            <a:spLocks noChangeArrowheads="1"/>
          </p:cNvSpPr>
          <p:nvPr/>
        </p:nvSpPr>
        <p:spPr bwMode="auto">
          <a:xfrm>
            <a:off x="6419850" y="44370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</a:p>
        </p:txBody>
      </p:sp>
      <p:sp>
        <p:nvSpPr>
          <p:cNvPr id="23616" name="Text Box 2111"/>
          <p:cNvSpPr txBox="1">
            <a:spLocks noChangeArrowheads="1"/>
          </p:cNvSpPr>
          <p:nvPr/>
        </p:nvSpPr>
        <p:spPr bwMode="auto">
          <a:xfrm>
            <a:off x="6267450" y="52752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</a:p>
        </p:txBody>
      </p:sp>
      <p:sp>
        <p:nvSpPr>
          <p:cNvPr id="23617" name="Text Box 2112"/>
          <p:cNvSpPr txBox="1">
            <a:spLocks noChangeArrowheads="1"/>
          </p:cNvSpPr>
          <p:nvPr/>
        </p:nvSpPr>
        <p:spPr bwMode="auto">
          <a:xfrm>
            <a:off x="6915150" y="52752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9</a:t>
            </a:r>
          </a:p>
        </p:txBody>
      </p:sp>
      <p:sp>
        <p:nvSpPr>
          <p:cNvPr id="23618" name="AutoShape 2113"/>
          <p:cNvSpPr>
            <a:spLocks noChangeArrowheads="1"/>
          </p:cNvSpPr>
          <p:nvPr/>
        </p:nvSpPr>
        <p:spPr bwMode="auto">
          <a:xfrm rot="-8100000" flipH="1" flipV="1">
            <a:off x="4510088" y="3871912"/>
            <a:ext cx="609600" cy="333375"/>
          </a:xfrm>
          <a:prstGeom prst="rightArrow">
            <a:avLst>
              <a:gd name="adj1" fmla="val 50000"/>
              <a:gd name="adj2" fmla="val 457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8159</TotalTime>
  <Words>1502</Words>
  <Application>Microsoft Macintosh PowerPoint</Application>
  <PresentationFormat>On-screen Show (4:3)</PresentationFormat>
  <Paragraphs>563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Blueprint</vt:lpstr>
      <vt:lpstr>Shortest Paths</vt:lpstr>
      <vt:lpstr>Weighted Graphs</vt:lpstr>
      <vt:lpstr>Shortest Paths</vt:lpstr>
      <vt:lpstr>Shortest Path Properties</vt:lpstr>
      <vt:lpstr>Dijkstra’s Algorithm</vt:lpstr>
      <vt:lpstr>Edge Relaxation</vt:lpstr>
      <vt:lpstr>Dijkstra’s Algorithm: Details</vt:lpstr>
      <vt:lpstr>Example</vt:lpstr>
      <vt:lpstr>Example (cont.)</vt:lpstr>
      <vt:lpstr>Analysis of Dijkstra’s Algorithm</vt:lpstr>
      <vt:lpstr>Why Dijkstra’s Algorithm Works</vt:lpstr>
      <vt:lpstr>Why It Doesn’t Work for Negative-Weight Edges</vt:lpstr>
      <vt:lpstr>Bellman-Ford Algorithm </vt:lpstr>
      <vt:lpstr>Bellman-Ford Algorithm: Details </vt:lpstr>
      <vt:lpstr>Bellman-Ford Example</vt:lpstr>
      <vt:lpstr>DAG-based Algorithm </vt:lpstr>
      <vt:lpstr>DAG-based Algorithm: Details </vt:lpstr>
      <vt:lpstr>DAG Example</vt:lpstr>
      <vt:lpstr>All-Pairs Shortest Paths</vt:lpstr>
    </vt:vector>
  </TitlesOfParts>
  <Company>Brown University, Univ.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Shortest Paths</dc:title>
  <dc:creator>Roberto Tamassia, Michael Goodrich</dc:creator>
  <cp:lastModifiedBy>Michael Goodrich</cp:lastModifiedBy>
  <cp:revision>1555</cp:revision>
  <dcterms:created xsi:type="dcterms:W3CDTF">2002-01-21T02:22:10Z</dcterms:created>
  <dcterms:modified xsi:type="dcterms:W3CDTF">2015-07-27T21:39:21Z</dcterms:modified>
</cp:coreProperties>
</file>