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422" r:id="rId3"/>
    <p:sldId id="424" r:id="rId4"/>
    <p:sldId id="425" r:id="rId5"/>
    <p:sldId id="426" r:id="rId6"/>
    <p:sldId id="423" r:id="rId7"/>
    <p:sldId id="427" r:id="rId8"/>
    <p:sldId id="389" r:id="rId9"/>
    <p:sldId id="411" r:id="rId10"/>
    <p:sldId id="428" r:id="rId11"/>
    <p:sldId id="413" r:id="rId12"/>
    <p:sldId id="414" r:id="rId13"/>
    <p:sldId id="418" r:id="rId1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4F6"/>
    <a:srgbClr val="6289F8"/>
    <a:srgbClr val="8097F8"/>
    <a:srgbClr val="2C61F6"/>
    <a:srgbClr val="F8F0D0"/>
    <a:srgbClr val="F2E4AA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60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Dynamic Programming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E9CAAE4B-569E-5D4E-8E96-3C5AEF6D14DC}" type="datetime8">
              <a:rPr lang="en-US" smtClean="0"/>
              <a:t>7/22/15 13:18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D9653BB6-2C91-9B48-B10F-883B0E025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38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Dynamic Programming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58085429-AB76-654B-BE5F-E06A9E813263}" type="datetime8">
              <a:rPr lang="en-US" smtClean="0"/>
              <a:t>7/22/15 13:18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937B4F40-DDC9-5B40-A4CA-0B7DDA4A7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4195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Dynamic Programming</a:t>
            </a:r>
            <a:endParaRPr lang="en-US" sz="140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DACBB0F-DEF4-D845-B0C5-F985A7CF7B5D}" type="datetime8">
              <a:rPr lang="en-US" sz="1400" smtClean="0"/>
              <a:t>7/22/15 13:18</a:t>
            </a:fld>
            <a:endParaRPr lang="en-US" sz="140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81E06DD-386B-2843-999A-B847069B6787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" name="Text Box 68"/>
          <p:cNvSpPr txBox="1">
            <a:spLocks noChangeArrowheads="1"/>
          </p:cNvSpPr>
          <p:nvPr userDrawn="1"/>
        </p:nvSpPr>
        <p:spPr bwMode="auto">
          <a:xfrm>
            <a:off x="435075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2015 Goodrich</a:t>
            </a:r>
            <a:r>
              <a:rPr lang="en-US" sz="1400" baseline="0" dirty="0" smtClean="0">
                <a:cs typeface="+mn-cs"/>
              </a:rPr>
              <a:t> and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" name="Rectangle 6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 dirty="0"/>
          </a:p>
        </p:txBody>
      </p:sp>
      <p:sp>
        <p:nvSpPr>
          <p:cNvPr id="71" name="Rectangle 7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2604B-84BE-034D-8352-F4D8D9CCF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7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6BD701-6A0D-7F43-82A3-237D25419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6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F49FED-05B5-E642-A2F3-A26D1494E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2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7AE697-F858-6B40-8F81-139549445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9D4178-663D-4D4D-9D32-6C2BC61A9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9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4567E3-8389-8E4B-9BDB-1BFB94046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9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5B2B82-1E93-144D-9892-3C5524A8D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5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5EE4F-7569-3946-B844-8FA967A12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45B6B0-72FD-E048-85BE-308AEC6AD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0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798162-4F7F-8244-90E7-D17266266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287244-28FE-3943-AD8E-41A33D5D9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2F3D2F-22F3-E943-B612-2C6DA5B2D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03D22F21-D6CA-474A-8045-EF57D9C9D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64" name="Text Box 68"/>
          <p:cNvSpPr txBox="1">
            <a:spLocks noChangeArrowheads="1"/>
          </p:cNvSpPr>
          <p:nvPr userDrawn="1"/>
        </p:nvSpPr>
        <p:spPr bwMode="auto">
          <a:xfrm>
            <a:off x="435075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2015 Goodrich</a:t>
            </a:r>
            <a:r>
              <a:rPr lang="en-US" sz="1400" baseline="0" dirty="0" smtClean="0">
                <a:cs typeface="+mn-cs"/>
              </a:rPr>
              <a:t> and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0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Telescope Scheduling</a:t>
            </a:r>
            <a:endParaRPr lang="en-US" sz="1400"/>
          </a:p>
        </p:txBody>
      </p:sp>
      <p:sp>
        <p:nvSpPr>
          <p:cNvPr id="16386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DFC15C7-831B-6C40-BD4B-658ADF5A9202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Dynamic </a:t>
            </a:r>
            <a:r>
              <a:rPr lang="en-US" smtClean="0">
                <a:latin typeface="Tahoma" charset="0"/>
              </a:rPr>
              <a:t>Programming: Telescope </a:t>
            </a:r>
            <a:r>
              <a:rPr lang="en-US" dirty="0" smtClean="0">
                <a:latin typeface="Tahoma" charset="0"/>
              </a:rPr>
              <a:t>Scheduling</a:t>
            </a:r>
            <a:endParaRPr lang="en-US" dirty="0">
              <a:latin typeface="Tahoma" charset="0"/>
            </a:endParaRPr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6629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Presentation for use with the textbook, </a:t>
            </a:r>
            <a:r>
              <a:rPr lang="en-US" sz="1800" dirty="0" smtClean="0">
                <a:solidFill>
                  <a:schemeClr val="tx2"/>
                </a:solidFill>
              </a:rPr>
              <a:t>Algorithm Design and Applications</a:t>
            </a:r>
            <a:r>
              <a:rPr lang="en-US" sz="1800" dirty="0" smtClean="0"/>
              <a:t>, by M. T. Goodrich and R. Tamassia, Wiley, 2015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907" y="3200400"/>
            <a:ext cx="3805693" cy="3010519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6246168"/>
            <a:ext cx="32438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Hubble Space Telescope. Public domain image, NASA, 2009.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Telescope Scheduling</a:t>
            </a:r>
            <a:endParaRPr lang="en-US" sz="1400"/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2D4D519-B8D0-A248-BFDD-BBED3E97B97B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Predecessors</a:t>
            </a:r>
            <a:endParaRPr lang="en-US" dirty="0">
              <a:latin typeface="Tahoma" charset="0"/>
              <a:cs typeface="Tahoma" charset="0"/>
            </a:endParaRPr>
          </a:p>
        </p:txBody>
      </p:sp>
      <p:sp>
        <p:nvSpPr>
          <p:cNvPr id="28676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01000" cy="4724400"/>
          </a:xfrm>
        </p:spPr>
        <p:txBody>
          <a:bodyPr/>
          <a:lstStyle/>
          <a:p>
            <a:r>
              <a:rPr lang="en-US" sz="2000" dirty="0" smtClean="0"/>
              <a:t>For </a:t>
            </a:r>
            <a:r>
              <a:rPr lang="en-US" sz="2000" dirty="0"/>
              <a:t>any request </a:t>
            </a:r>
            <a:r>
              <a:rPr lang="en-US" sz="2000" b="1" dirty="0" err="1"/>
              <a:t>i</a:t>
            </a:r>
            <a:r>
              <a:rPr lang="en-US" sz="2000" dirty="0"/>
              <a:t>, the set of other requests that conflict with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dirty="0" smtClean="0"/>
              <a:t>form </a:t>
            </a:r>
            <a:r>
              <a:rPr lang="en-US" sz="2000" dirty="0"/>
              <a:t>a contiguous interval of requests in </a:t>
            </a:r>
            <a:r>
              <a:rPr lang="en-US" sz="2000" b="1" dirty="0" smtClean="0"/>
              <a:t>L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Define the </a:t>
            </a:r>
            <a:r>
              <a:rPr lang="en-US" sz="2000" b="1" dirty="0">
                <a:solidFill>
                  <a:srgbClr val="FF0000"/>
                </a:solidFill>
              </a:rPr>
              <a:t>predecessor</a:t>
            </a:r>
            <a:r>
              <a:rPr lang="en-US" sz="2000" dirty="0"/>
              <a:t>, </a:t>
            </a:r>
            <a:r>
              <a:rPr lang="en-US" sz="2000" dirty="0" err="1"/>
              <a:t>pred</a:t>
            </a:r>
            <a:r>
              <a:rPr lang="en-US" sz="2000" dirty="0"/>
              <a:t>(</a:t>
            </a:r>
            <a:r>
              <a:rPr lang="en-US" sz="2000" b="1" dirty="0" err="1"/>
              <a:t>i</a:t>
            </a:r>
            <a:r>
              <a:rPr lang="en-US" sz="2000" dirty="0"/>
              <a:t>), </a:t>
            </a:r>
            <a:r>
              <a:rPr lang="en-US" sz="2000" dirty="0" smtClean="0"/>
              <a:t>for each </a:t>
            </a:r>
            <a:r>
              <a:rPr lang="en-US" sz="2000" dirty="0"/>
              <a:t>request, </a:t>
            </a:r>
            <a:r>
              <a:rPr lang="en-US" sz="2000" b="1" dirty="0" err="1"/>
              <a:t>i</a:t>
            </a:r>
            <a:r>
              <a:rPr lang="en-US" sz="2000" dirty="0"/>
              <a:t>, then, to be the largest index, </a:t>
            </a:r>
            <a:r>
              <a:rPr lang="en-US" sz="2000" b="1" dirty="0"/>
              <a:t>j &lt; </a:t>
            </a:r>
            <a:r>
              <a:rPr lang="en-US" sz="2000" b="1" dirty="0" err="1"/>
              <a:t>i</a:t>
            </a:r>
            <a:r>
              <a:rPr lang="en-US" sz="2000" dirty="0"/>
              <a:t>, such that requests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dirty="0"/>
              <a:t>and </a:t>
            </a:r>
            <a:r>
              <a:rPr lang="en-US" sz="2000" b="1" dirty="0"/>
              <a:t>j </a:t>
            </a:r>
            <a:r>
              <a:rPr lang="en-US" sz="2000" dirty="0" smtClean="0"/>
              <a:t>don’t conflict</a:t>
            </a:r>
            <a:r>
              <a:rPr lang="en-US" sz="2000" dirty="0"/>
              <a:t>. If there is no such index, then define the predecessor of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dirty="0"/>
              <a:t>to be 0.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352799"/>
            <a:ext cx="4114800" cy="3049517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99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Telescope Scheduling</a:t>
            </a:r>
            <a:endParaRPr lang="en-US" sz="140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BCDC63E-45F1-4D41-8843-132E70E0B19D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ahoma" charset="0"/>
              </a:rPr>
              <a:t>Subproblem</a:t>
            </a:r>
            <a:r>
              <a:rPr lang="en-US" dirty="0" smtClean="0">
                <a:latin typeface="Tahoma" charset="0"/>
              </a:rPr>
              <a:t> Optimality</a:t>
            </a:r>
            <a:endParaRPr lang="en-US" dirty="0">
              <a:latin typeface="Tahoma" charset="0"/>
            </a:endParaRP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ahoma" charset="0"/>
              </a:rPr>
              <a:t>A schedule that achieves the optimal value, </a:t>
            </a:r>
            <a:r>
              <a:rPr lang="en-US" sz="2800" b="1" dirty="0" smtClean="0">
                <a:latin typeface="Tahoma" charset="0"/>
              </a:rPr>
              <a:t>B</a:t>
            </a:r>
            <a:r>
              <a:rPr lang="en-US" sz="2800" b="1" baseline="-25000" dirty="0" smtClean="0">
                <a:latin typeface="Tahoma" charset="0"/>
              </a:rPr>
              <a:t>i</a:t>
            </a:r>
            <a:r>
              <a:rPr lang="en-US" sz="2800" dirty="0" smtClean="0">
                <a:latin typeface="Tahoma" charset="0"/>
              </a:rPr>
              <a:t>, either includes observation </a:t>
            </a:r>
            <a:r>
              <a:rPr lang="en-US" sz="2800" b="1" dirty="0" err="1" smtClean="0">
                <a:latin typeface="Tahoma" charset="0"/>
              </a:rPr>
              <a:t>i</a:t>
            </a:r>
            <a:r>
              <a:rPr lang="en-US" sz="2800" dirty="0" smtClean="0">
                <a:latin typeface="Tahoma" charset="0"/>
              </a:rPr>
              <a:t> or not.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43200"/>
            <a:ext cx="8153400" cy="3192090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Telescope Scheduling</a:t>
            </a:r>
            <a:endParaRPr lang="en-US" sz="140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AABC41D-2E59-C641-AC4A-28CD34911B9D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629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ahoma" charset="0"/>
              </a:rPr>
              <a:t>Subproblem</a:t>
            </a:r>
            <a:r>
              <a:rPr lang="en-US" dirty="0" smtClean="0">
                <a:latin typeface="Tahoma" charset="0"/>
              </a:rPr>
              <a:t> Overlap</a:t>
            </a:r>
            <a:endParaRPr lang="en-US" dirty="0">
              <a:latin typeface="Tahoma" charset="0"/>
            </a:endParaRP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</p:spPr>
        <p:txBody>
          <a:bodyPr/>
          <a:lstStyle/>
          <a:p>
            <a:r>
              <a:rPr lang="en-US" sz="2400" dirty="0" smtClean="0"/>
              <a:t>The above definition has </a:t>
            </a:r>
            <a:r>
              <a:rPr lang="en-US" sz="2400" dirty="0" err="1" smtClean="0"/>
              <a:t>subproblem</a:t>
            </a:r>
            <a:r>
              <a:rPr lang="en-US" sz="2400" dirty="0" smtClean="0"/>
              <a:t> </a:t>
            </a:r>
            <a:r>
              <a:rPr lang="en-US" sz="2400" dirty="0"/>
              <a:t>overlap. </a:t>
            </a:r>
            <a:endParaRPr lang="en-US" sz="2400" dirty="0" smtClean="0"/>
          </a:p>
          <a:p>
            <a:r>
              <a:rPr lang="en-US" sz="2400" dirty="0" smtClean="0"/>
              <a:t>Thus</a:t>
            </a:r>
            <a:r>
              <a:rPr lang="en-US" sz="2400" dirty="0"/>
              <a:t>, it is most </a:t>
            </a:r>
            <a:r>
              <a:rPr lang="en-US" sz="2400" dirty="0" smtClean="0"/>
              <a:t>efficient for </a:t>
            </a:r>
            <a:r>
              <a:rPr lang="en-US" sz="2400" dirty="0"/>
              <a:t>us to use </a:t>
            </a:r>
            <a:r>
              <a:rPr lang="en-US" sz="2400" dirty="0" err="1"/>
              <a:t>memoization</a:t>
            </a:r>
            <a:r>
              <a:rPr lang="en-US" sz="2400" dirty="0"/>
              <a:t> when computing </a:t>
            </a:r>
            <a:r>
              <a:rPr lang="en-US" sz="2400" b="1" dirty="0"/>
              <a:t>B</a:t>
            </a:r>
            <a:r>
              <a:rPr lang="en-US" sz="2400" b="1" baseline="-25000" dirty="0"/>
              <a:t>i</a:t>
            </a:r>
            <a:r>
              <a:rPr lang="en-US" sz="2400" dirty="0"/>
              <a:t> values, by storing them in an array</a:t>
            </a:r>
            <a:r>
              <a:rPr lang="en-US" sz="2400" dirty="0" smtClean="0"/>
              <a:t>, </a:t>
            </a:r>
            <a:r>
              <a:rPr lang="en-US" sz="2400" b="1" dirty="0" smtClean="0"/>
              <a:t>B</a:t>
            </a:r>
            <a:r>
              <a:rPr lang="en-US" sz="2400" dirty="0"/>
              <a:t>, which is indexed from 0 to </a:t>
            </a:r>
            <a:r>
              <a:rPr lang="en-US" sz="2400" b="1" dirty="0"/>
              <a:t>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Given </a:t>
            </a:r>
            <a:r>
              <a:rPr lang="en-US" sz="2400" dirty="0"/>
              <a:t>the ordering of requests by finish </a:t>
            </a:r>
            <a:r>
              <a:rPr lang="en-US" sz="2400" dirty="0" smtClean="0"/>
              <a:t>times and </a:t>
            </a:r>
            <a:r>
              <a:rPr lang="en-US" sz="2400" dirty="0"/>
              <a:t>an array, </a:t>
            </a:r>
            <a:r>
              <a:rPr lang="en-US" sz="2400" b="1" dirty="0"/>
              <a:t>P</a:t>
            </a:r>
            <a:r>
              <a:rPr lang="en-US" sz="2400" dirty="0"/>
              <a:t>, so that </a:t>
            </a:r>
            <a:r>
              <a:rPr lang="en-US" sz="2400" b="1" dirty="0"/>
              <a:t>P</a:t>
            </a:r>
            <a:r>
              <a:rPr lang="en-US" sz="2400" dirty="0"/>
              <a:t>[</a:t>
            </a:r>
            <a:r>
              <a:rPr lang="en-US" sz="2400" b="1" dirty="0" err="1"/>
              <a:t>i</a:t>
            </a:r>
            <a:r>
              <a:rPr lang="en-US" sz="2400" dirty="0"/>
              <a:t>] = </a:t>
            </a:r>
            <a:r>
              <a:rPr lang="en-US" sz="2400" dirty="0" err="1"/>
              <a:t>pred</a:t>
            </a:r>
            <a:r>
              <a:rPr lang="en-US" sz="2400" dirty="0"/>
              <a:t>(</a:t>
            </a:r>
            <a:r>
              <a:rPr lang="en-US" sz="2400" b="1" dirty="0" err="1"/>
              <a:t>i</a:t>
            </a:r>
            <a:r>
              <a:rPr lang="en-US" sz="2400" dirty="0"/>
              <a:t>), then we can fill in the array, </a:t>
            </a:r>
            <a:r>
              <a:rPr lang="en-US" sz="2400" b="1" dirty="0"/>
              <a:t>B</a:t>
            </a:r>
            <a:r>
              <a:rPr lang="en-US" sz="2400" dirty="0"/>
              <a:t>, using </a:t>
            </a:r>
            <a:r>
              <a:rPr lang="en-US" sz="2400" dirty="0" smtClean="0"/>
              <a:t>the following </a:t>
            </a:r>
            <a:r>
              <a:rPr lang="en-US" sz="2400" dirty="0"/>
              <a:t>simple algorithm:</a:t>
            </a:r>
            <a:endParaRPr lang="en-US" sz="2400" dirty="0"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19600"/>
            <a:ext cx="8458200" cy="1638392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Telescope Scheduling</a:t>
            </a:r>
            <a:endParaRPr lang="en-US" sz="1400"/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D89D7F9-CB56-3E46-AAD4-3BC9C327232F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Analysis of </a:t>
            </a:r>
            <a:r>
              <a:rPr lang="en-US" dirty="0" smtClean="0">
                <a:latin typeface="Tahoma" charset="0"/>
              </a:rPr>
              <a:t>the Algorithm</a:t>
            </a:r>
            <a:endParaRPr lang="en-US" dirty="0">
              <a:latin typeface="Tahoma" charset="0"/>
            </a:endParaRPr>
          </a:p>
        </p:txBody>
      </p:sp>
      <p:sp>
        <p:nvSpPr>
          <p:cNvPr id="207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It is easy to see that the running time of this algorithm is </a:t>
            </a:r>
            <a:r>
              <a:rPr lang="en-US" b="1" dirty="0"/>
              <a:t>O(n)</a:t>
            </a:r>
            <a:r>
              <a:rPr lang="en-US" dirty="0"/>
              <a:t>, </a:t>
            </a:r>
            <a:r>
              <a:rPr lang="en-US" dirty="0" smtClean="0"/>
              <a:t>assuming the </a:t>
            </a:r>
            <a:r>
              <a:rPr lang="en-US" dirty="0"/>
              <a:t>list </a:t>
            </a:r>
            <a:r>
              <a:rPr lang="en-US" b="1" dirty="0"/>
              <a:t>L </a:t>
            </a:r>
            <a:r>
              <a:rPr lang="en-US" dirty="0" smtClean="0"/>
              <a:t>is</a:t>
            </a:r>
            <a:r>
              <a:rPr lang="en-US" b="1" dirty="0" smtClean="0"/>
              <a:t> </a:t>
            </a:r>
            <a:r>
              <a:rPr lang="en-US" dirty="0" smtClean="0"/>
              <a:t>ordered </a:t>
            </a:r>
            <a:r>
              <a:rPr lang="en-US" dirty="0"/>
              <a:t>by finish times and </a:t>
            </a:r>
            <a:r>
              <a:rPr lang="en-US" dirty="0" smtClean="0"/>
              <a:t>we </a:t>
            </a:r>
            <a:r>
              <a:rPr lang="en-US" dirty="0"/>
              <a:t>are </a:t>
            </a:r>
            <a:r>
              <a:rPr lang="en-US" dirty="0" smtClean="0"/>
              <a:t>given the predecessor for </a:t>
            </a:r>
            <a:r>
              <a:rPr lang="en-US" dirty="0"/>
              <a:t>each request </a:t>
            </a:r>
            <a:r>
              <a:rPr lang="en-US" b="1" dirty="0" err="1"/>
              <a:t>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course, we can easily sort </a:t>
            </a:r>
            <a:r>
              <a:rPr lang="en-US" b="1" dirty="0"/>
              <a:t>L </a:t>
            </a:r>
            <a:r>
              <a:rPr lang="en-US" dirty="0"/>
              <a:t>by finish </a:t>
            </a:r>
            <a:r>
              <a:rPr lang="en-US" dirty="0" smtClean="0"/>
              <a:t>times if </a:t>
            </a:r>
            <a:r>
              <a:rPr lang="en-US" dirty="0"/>
              <a:t>it is not given to us already sorted according to this ordering.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compute </a:t>
            </a:r>
            <a:r>
              <a:rPr lang="en-US" dirty="0" smtClean="0"/>
              <a:t>the predecessor </a:t>
            </a:r>
            <a:r>
              <a:rPr lang="en-US" dirty="0"/>
              <a:t>of each request, note that it is sufficient that we also have the </a:t>
            </a:r>
            <a:r>
              <a:rPr lang="en-US" dirty="0" smtClean="0"/>
              <a:t>requests in </a:t>
            </a:r>
            <a:r>
              <a:rPr lang="en-US" b="1" dirty="0"/>
              <a:t>L </a:t>
            </a:r>
            <a:r>
              <a:rPr lang="en-US" dirty="0"/>
              <a:t>sorted by start times.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particular, given a listing of </a:t>
            </a:r>
            <a:r>
              <a:rPr lang="en-US" b="1" dirty="0"/>
              <a:t>L </a:t>
            </a:r>
            <a:r>
              <a:rPr lang="en-US" dirty="0"/>
              <a:t>ordered by finish </a:t>
            </a:r>
            <a:r>
              <a:rPr lang="en-US" dirty="0" smtClean="0"/>
              <a:t>times and </a:t>
            </a:r>
            <a:r>
              <a:rPr lang="en-US" dirty="0"/>
              <a:t>another listing, </a:t>
            </a:r>
            <a:r>
              <a:rPr lang="en-US" b="1" dirty="0"/>
              <a:t>L′</a:t>
            </a:r>
            <a:r>
              <a:rPr lang="en-US" dirty="0"/>
              <a:t>, ordered by start times, then a merging of these two lists, </a:t>
            </a:r>
            <a:r>
              <a:rPr lang="en-US" dirty="0" smtClean="0"/>
              <a:t>as in </a:t>
            </a:r>
            <a:r>
              <a:rPr lang="en-US" dirty="0"/>
              <a:t>the merge-sort algorithm (Section 8.1), gives us what we want. </a:t>
            </a:r>
            <a:endParaRPr lang="en-US" dirty="0" smtClean="0"/>
          </a:p>
          <a:p>
            <a:pPr lvl="1"/>
            <a:r>
              <a:rPr lang="en-US" dirty="0" smtClean="0"/>
              <a:t>The predecessor of </a:t>
            </a:r>
            <a:r>
              <a:rPr lang="en-US" dirty="0"/>
              <a:t>request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dirty="0"/>
              <a:t>is literally the index of the predecessor in </a:t>
            </a:r>
            <a:r>
              <a:rPr lang="en-US" b="1" dirty="0"/>
              <a:t>L </a:t>
            </a:r>
            <a:r>
              <a:rPr lang="en-US" dirty="0"/>
              <a:t>of the value, </a:t>
            </a:r>
            <a:r>
              <a:rPr lang="en-US" b="1" dirty="0" err="1"/>
              <a:t>s</a:t>
            </a:r>
            <a:r>
              <a:rPr lang="en-US" b="1" baseline="-25000" dirty="0" err="1"/>
              <a:t>i</a:t>
            </a:r>
            <a:r>
              <a:rPr lang="en-US" dirty="0"/>
              <a:t>, in </a:t>
            </a:r>
            <a:r>
              <a:rPr lang="en-US" b="1" dirty="0"/>
              <a:t>L′</a:t>
            </a:r>
            <a:r>
              <a:rPr lang="en-US" dirty="0"/>
              <a:t>.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419600"/>
          </a:xfrm>
        </p:spPr>
        <p:txBody>
          <a:bodyPr/>
          <a:lstStyle/>
          <a:p>
            <a:r>
              <a:rPr lang="en-US" sz="2800" dirty="0"/>
              <a:t>Large, powerful telescopes are precious resources that are typically </a:t>
            </a:r>
            <a:r>
              <a:rPr lang="en-US" sz="2800" dirty="0" smtClean="0"/>
              <a:t>oversubscribed by </a:t>
            </a:r>
            <a:r>
              <a:rPr lang="en-US" sz="2800" dirty="0"/>
              <a:t>the astronomers who request times to use them.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high demand for </a:t>
            </a:r>
            <a:r>
              <a:rPr lang="en-US" sz="2800" dirty="0" smtClean="0"/>
              <a:t>observation times </a:t>
            </a:r>
            <a:r>
              <a:rPr lang="en-US" sz="2800" dirty="0"/>
              <a:t>is especially true, for instance, for </a:t>
            </a:r>
            <a:r>
              <a:rPr lang="en-US" sz="2800" dirty="0" smtClean="0"/>
              <a:t>a space </a:t>
            </a:r>
            <a:r>
              <a:rPr lang="en-US" sz="2800" dirty="0"/>
              <a:t>t</a:t>
            </a:r>
            <a:r>
              <a:rPr lang="en-US" sz="2800" dirty="0" smtClean="0"/>
              <a:t>elescope</a:t>
            </a:r>
            <a:r>
              <a:rPr lang="en-US" sz="2800" dirty="0"/>
              <a:t>, </a:t>
            </a:r>
            <a:r>
              <a:rPr lang="en-US" sz="2800" dirty="0" smtClean="0"/>
              <a:t>which could receive </a:t>
            </a:r>
            <a:r>
              <a:rPr lang="en-US" sz="2800" dirty="0"/>
              <a:t>thousands of observation requests per month.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D4178-663D-4D4D-9D32-6C2BC61A95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0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Scheduling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4876800"/>
          </a:xfrm>
        </p:spPr>
        <p:txBody>
          <a:bodyPr/>
          <a:lstStyle/>
          <a:p>
            <a:r>
              <a:rPr lang="en-US" sz="2400" dirty="0"/>
              <a:t>The input to </a:t>
            </a:r>
            <a:r>
              <a:rPr lang="en-US" sz="2400" dirty="0" smtClean="0"/>
              <a:t>the telescope </a:t>
            </a:r>
            <a:r>
              <a:rPr lang="en-US" sz="2400" dirty="0"/>
              <a:t>scheduling problem is a list, </a:t>
            </a:r>
            <a:r>
              <a:rPr lang="en-US" sz="2400" b="1" dirty="0"/>
              <a:t>L</a:t>
            </a:r>
            <a:r>
              <a:rPr lang="en-US" sz="2400" dirty="0"/>
              <a:t>, of observation requests</a:t>
            </a:r>
            <a:r>
              <a:rPr lang="en-US" sz="2400" dirty="0" smtClean="0"/>
              <a:t>, where </a:t>
            </a:r>
            <a:r>
              <a:rPr lang="en-US" sz="2400" dirty="0"/>
              <a:t>each request, </a:t>
            </a:r>
            <a:r>
              <a:rPr lang="en-US" sz="2400" b="1" dirty="0" err="1"/>
              <a:t>i</a:t>
            </a:r>
            <a:r>
              <a:rPr lang="en-US" sz="2400" dirty="0"/>
              <a:t>, consists of the following elements: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requested start time</a:t>
            </a:r>
            <a:r>
              <a:rPr lang="en-US" sz="2000" dirty="0"/>
              <a:t>, </a:t>
            </a:r>
            <a:r>
              <a:rPr lang="en-US" sz="2000" b="1" dirty="0" err="1"/>
              <a:t>s</a:t>
            </a:r>
            <a:r>
              <a:rPr lang="en-US" sz="2000" b="1" baseline="-25000" dirty="0" err="1"/>
              <a:t>i</a:t>
            </a:r>
            <a:r>
              <a:rPr lang="en-US" sz="2000" dirty="0"/>
              <a:t>, which is the moment when a requested </a:t>
            </a:r>
            <a:r>
              <a:rPr lang="en-US" sz="2000" dirty="0" smtClean="0"/>
              <a:t>observation should </a:t>
            </a:r>
            <a:r>
              <a:rPr lang="en-US" sz="2000" dirty="0"/>
              <a:t>begin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finish time</a:t>
            </a:r>
            <a:r>
              <a:rPr lang="en-US" sz="2000" dirty="0"/>
              <a:t>, </a:t>
            </a:r>
            <a:r>
              <a:rPr lang="en-US" sz="2000" b="1" dirty="0"/>
              <a:t>f</a:t>
            </a:r>
            <a:r>
              <a:rPr lang="en-US" sz="2000" b="1" baseline="-25000" dirty="0"/>
              <a:t>i</a:t>
            </a:r>
            <a:r>
              <a:rPr lang="en-US" sz="2000" dirty="0"/>
              <a:t>, which is the moment when the observation should </a:t>
            </a:r>
            <a:r>
              <a:rPr lang="en-US" sz="2000" dirty="0" smtClean="0"/>
              <a:t>finish (</a:t>
            </a:r>
            <a:r>
              <a:rPr lang="en-US" sz="2000" dirty="0"/>
              <a:t>assuming it begins at its start time)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positive numerical </a:t>
            </a:r>
            <a:r>
              <a:rPr lang="en-US" sz="2000" b="1" dirty="0">
                <a:solidFill>
                  <a:srgbClr val="FF0000"/>
                </a:solidFill>
              </a:rPr>
              <a:t>benefit</a:t>
            </a:r>
            <a:r>
              <a:rPr lang="en-US" sz="2000" dirty="0"/>
              <a:t>, </a:t>
            </a:r>
            <a:r>
              <a:rPr lang="en-US" sz="2000" b="1" dirty="0"/>
              <a:t>b</a:t>
            </a:r>
            <a:r>
              <a:rPr lang="en-US" sz="2000" b="1" baseline="-25000" dirty="0"/>
              <a:t>i</a:t>
            </a:r>
            <a:r>
              <a:rPr lang="en-US" sz="2000" dirty="0"/>
              <a:t>, which is an indicator of the scientific gain </a:t>
            </a:r>
            <a:r>
              <a:rPr lang="en-US" sz="2000" dirty="0" smtClean="0"/>
              <a:t>to be </a:t>
            </a:r>
            <a:r>
              <a:rPr lang="en-US" sz="2000" dirty="0"/>
              <a:t>had by performing this observation.</a:t>
            </a:r>
          </a:p>
          <a:p>
            <a:r>
              <a:rPr lang="en-US" sz="2400" dirty="0"/>
              <a:t>The start and finish times for an observation request are specified by the </a:t>
            </a:r>
            <a:r>
              <a:rPr lang="en-US" sz="2400" dirty="0" smtClean="0"/>
              <a:t>astronomer requesting </a:t>
            </a:r>
            <a:r>
              <a:rPr lang="en-US" sz="2400" dirty="0"/>
              <a:t>the observation; the benefit of a request is determined by an </a:t>
            </a:r>
            <a:r>
              <a:rPr lang="en-US" sz="2400" dirty="0" smtClean="0"/>
              <a:t>administrator or </a:t>
            </a:r>
            <a:r>
              <a:rPr lang="en-US" sz="2400" dirty="0"/>
              <a:t>a review </a:t>
            </a:r>
            <a:r>
              <a:rPr lang="en-US" sz="2400" dirty="0" smtClean="0"/>
              <a:t>committee.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D4178-663D-4D4D-9D32-6C2BC61A95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Scheduling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4876800"/>
          </a:xfrm>
        </p:spPr>
        <p:txBody>
          <a:bodyPr/>
          <a:lstStyle/>
          <a:p>
            <a:r>
              <a:rPr lang="en-US" sz="2400" dirty="0"/>
              <a:t>To get the benefit, </a:t>
            </a:r>
            <a:r>
              <a:rPr lang="en-US" sz="2400" b="1" dirty="0"/>
              <a:t>b</a:t>
            </a:r>
            <a:r>
              <a:rPr lang="en-US" sz="2400" b="1" baseline="-25000" dirty="0"/>
              <a:t>i</a:t>
            </a:r>
            <a:r>
              <a:rPr lang="en-US" sz="2400" dirty="0"/>
              <a:t>, for an </a:t>
            </a:r>
            <a:r>
              <a:rPr lang="en-US" sz="2400" dirty="0" smtClean="0"/>
              <a:t>observation request</a:t>
            </a:r>
            <a:r>
              <a:rPr lang="en-US" sz="2400" dirty="0"/>
              <a:t>, </a:t>
            </a:r>
            <a:r>
              <a:rPr lang="en-US" sz="2400" b="1" dirty="0" err="1"/>
              <a:t>i</a:t>
            </a:r>
            <a:r>
              <a:rPr lang="en-US" sz="2400" dirty="0"/>
              <a:t>, that observation must be performed by the telescope for the entire </a:t>
            </a:r>
            <a:r>
              <a:rPr lang="en-US" sz="2400" dirty="0" smtClean="0"/>
              <a:t>time period </a:t>
            </a:r>
            <a:r>
              <a:rPr lang="en-US" sz="2400" dirty="0"/>
              <a:t>from the start time, </a:t>
            </a:r>
            <a:r>
              <a:rPr lang="en-US" sz="2400" b="1" dirty="0" err="1"/>
              <a:t>s</a:t>
            </a:r>
            <a:r>
              <a:rPr lang="en-US" sz="2400" b="1" baseline="-25000" dirty="0" err="1"/>
              <a:t>i</a:t>
            </a:r>
            <a:r>
              <a:rPr lang="en-US" sz="2400" dirty="0"/>
              <a:t>, to the finish time, </a:t>
            </a:r>
            <a:r>
              <a:rPr lang="en-US" sz="2400" b="1" dirty="0"/>
              <a:t>f</a:t>
            </a:r>
            <a:r>
              <a:rPr lang="en-US" sz="2400" b="1" baseline="-25000" dirty="0"/>
              <a:t>i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Thus</a:t>
            </a:r>
            <a:r>
              <a:rPr lang="en-US" sz="2400" dirty="0"/>
              <a:t>, two requests,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/>
              <a:t>j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conflict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if the time interval </a:t>
            </a:r>
            <a:r>
              <a:rPr lang="en-US" sz="2400" b="1" dirty="0"/>
              <a:t>[</a:t>
            </a:r>
            <a:r>
              <a:rPr lang="en-US" sz="2400" b="1" dirty="0" err="1"/>
              <a:t>s</a:t>
            </a:r>
            <a:r>
              <a:rPr lang="en-US" sz="2400" b="1" baseline="-25000" dirty="0" err="1"/>
              <a:t>i</a:t>
            </a:r>
            <a:r>
              <a:rPr lang="en-US" sz="2400" b="1" dirty="0"/>
              <a:t>, f</a:t>
            </a:r>
            <a:r>
              <a:rPr lang="en-US" sz="2400" b="1" baseline="-25000" dirty="0"/>
              <a:t>i</a:t>
            </a:r>
            <a:r>
              <a:rPr lang="en-US" sz="2400" b="1" dirty="0"/>
              <a:t>]</a:t>
            </a:r>
            <a:r>
              <a:rPr lang="en-US" sz="2400" dirty="0"/>
              <a:t>, intersects the time interval, </a:t>
            </a:r>
            <a:r>
              <a:rPr lang="en-US" sz="2400" b="1" dirty="0"/>
              <a:t>[</a:t>
            </a:r>
            <a:r>
              <a:rPr lang="en-US" sz="2400" b="1" dirty="0" err="1" smtClean="0"/>
              <a:t>s</a:t>
            </a:r>
            <a:r>
              <a:rPr lang="en-US" sz="2400" b="1" baseline="-25000" dirty="0" err="1" smtClean="0"/>
              <a:t>j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</a:t>
            </a:r>
            <a:r>
              <a:rPr lang="en-US" sz="2400" b="1" baseline="-25000" dirty="0" err="1" smtClean="0"/>
              <a:t>j</a:t>
            </a:r>
            <a:r>
              <a:rPr lang="en-US" sz="2400" b="1" dirty="0" smtClean="0"/>
              <a:t>]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Given the list</a:t>
            </a:r>
            <a:r>
              <a:rPr lang="en-US" sz="2400" dirty="0"/>
              <a:t>, </a:t>
            </a:r>
            <a:r>
              <a:rPr lang="en-US" sz="2400" b="1" dirty="0"/>
              <a:t>L</a:t>
            </a:r>
            <a:r>
              <a:rPr lang="en-US" sz="2400" dirty="0"/>
              <a:t>, of observation requests, the optimization problem is to schedule </a:t>
            </a:r>
            <a:r>
              <a:rPr lang="en-US" sz="2400" dirty="0" smtClean="0"/>
              <a:t>observation requests </a:t>
            </a:r>
            <a:r>
              <a:rPr lang="en-US" sz="2400" dirty="0"/>
              <a:t>in a </a:t>
            </a:r>
            <a:r>
              <a:rPr lang="en-US" sz="2400" dirty="0" err="1"/>
              <a:t>nonconflicting</a:t>
            </a:r>
            <a:r>
              <a:rPr lang="en-US" sz="2400" dirty="0"/>
              <a:t> way so as to maximize the total benefit of </a:t>
            </a:r>
            <a:r>
              <a:rPr lang="en-US" sz="2400" dirty="0" smtClean="0"/>
              <a:t>the observations </a:t>
            </a:r>
            <a:r>
              <a:rPr lang="en-US" sz="2400" dirty="0"/>
              <a:t>that are included in the schedule.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D4178-663D-4D4D-9D32-6C2BC61A95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5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D4178-663D-4D4D-9D32-6C2BC61A95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2377"/>
          <a:stretch/>
        </p:blipFill>
        <p:spPr>
          <a:xfrm>
            <a:off x="1600200" y="1539699"/>
            <a:ext cx="5970085" cy="36419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096000" y="1583267"/>
            <a:ext cx="762000" cy="29718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0773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The </a:t>
            </a:r>
            <a:r>
              <a:rPr lang="en-US" sz="2000" dirty="0"/>
              <a:t>left and right boundary of </a:t>
            </a:r>
            <a:r>
              <a:rPr lang="en-US" sz="2000" dirty="0" smtClean="0"/>
              <a:t>each rectangle </a:t>
            </a:r>
            <a:r>
              <a:rPr lang="en-US" sz="2000" dirty="0"/>
              <a:t>represent the start and finish times for an observation request. The </a:t>
            </a:r>
            <a:r>
              <a:rPr lang="en-US" sz="2000" dirty="0" smtClean="0"/>
              <a:t>height of </a:t>
            </a:r>
            <a:r>
              <a:rPr lang="en-US" sz="2000" dirty="0"/>
              <a:t>each rectangle represents its benefit. We list each request’s </a:t>
            </a:r>
            <a:r>
              <a:rPr lang="en-US" sz="2000" dirty="0" smtClean="0"/>
              <a:t>benefit (Priority) on </a:t>
            </a:r>
            <a:r>
              <a:rPr lang="en-US" sz="2000" dirty="0"/>
              <a:t>the </a:t>
            </a:r>
            <a:r>
              <a:rPr lang="en-US" sz="2000" dirty="0" smtClean="0"/>
              <a:t>left. The optimal solution has total benefit 17=5+5+2+5.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334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Start 1: Brute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r>
              <a:rPr lang="en-US" sz="2800" dirty="0"/>
              <a:t>There is an obvious exponential-time algorithm for solving this problem, </a:t>
            </a:r>
            <a:r>
              <a:rPr lang="en-US" sz="2800" dirty="0" smtClean="0"/>
              <a:t>of course</a:t>
            </a:r>
            <a:r>
              <a:rPr lang="en-US" sz="2800" dirty="0"/>
              <a:t>, which is to consider all possible subsets of L and choose the one that </a:t>
            </a:r>
            <a:r>
              <a:rPr lang="en-US" sz="2800" dirty="0" smtClean="0"/>
              <a:t>has the </a:t>
            </a:r>
            <a:r>
              <a:rPr lang="en-US" sz="2800" dirty="0"/>
              <a:t>highest total benefit without causing any scheduling conflicts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Implementing this brute-force algorithm would take O(n2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) time, where n is the number of observation requests.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can do </a:t>
            </a:r>
            <a:r>
              <a:rPr lang="en-US" sz="2800" dirty="0" smtClean="0"/>
              <a:t>much better </a:t>
            </a:r>
            <a:r>
              <a:rPr lang="en-US" sz="2800" dirty="0"/>
              <a:t>than this, however, by using the dynamic programming technique.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Telescope Scheduling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D4178-663D-4D4D-9D32-6C2BC61A95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Start 2: Greedy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800600"/>
          </a:xfrm>
        </p:spPr>
        <p:txBody>
          <a:bodyPr/>
          <a:lstStyle/>
          <a:p>
            <a:r>
              <a:rPr lang="en-US" sz="2400" dirty="0" smtClean="0"/>
              <a:t>A natural </a:t>
            </a:r>
            <a:r>
              <a:rPr lang="en-US" sz="2400" b="1" dirty="0" smtClean="0">
                <a:solidFill>
                  <a:srgbClr val="FF0000"/>
                </a:solidFill>
              </a:rPr>
              <a:t>greedy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strategy would be to consider the observation requests ordered </a:t>
            </a:r>
            <a:r>
              <a:rPr lang="en-US" sz="2400" dirty="0" smtClean="0"/>
              <a:t>by </a:t>
            </a:r>
            <a:r>
              <a:rPr lang="en-US" sz="2400" dirty="0" err="1" smtClean="0"/>
              <a:t>nonincreasing</a:t>
            </a:r>
            <a:r>
              <a:rPr lang="en-US" sz="2400" dirty="0" smtClean="0"/>
              <a:t> </a:t>
            </a:r>
            <a:r>
              <a:rPr lang="en-US" sz="2400" dirty="0"/>
              <a:t>benefits, and include each request that doesn’t conflict with any </a:t>
            </a:r>
            <a:r>
              <a:rPr lang="en-US" sz="2400" dirty="0" smtClean="0"/>
              <a:t>chosen before </a:t>
            </a:r>
            <a:r>
              <a:rPr lang="en-US" sz="2400" dirty="0"/>
              <a:t>it. </a:t>
            </a:r>
            <a:endParaRPr lang="en-US" sz="2400" dirty="0" smtClean="0"/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strategy doesn’t lead to an optimal solution, </a:t>
            </a:r>
            <a:r>
              <a:rPr lang="en-US" sz="2000" dirty="0" smtClean="0"/>
              <a:t>however.</a:t>
            </a:r>
            <a:endParaRPr lang="en-US" sz="2000" dirty="0"/>
          </a:p>
          <a:p>
            <a:r>
              <a:rPr lang="en-US" sz="2400" dirty="0" smtClean="0"/>
              <a:t>For </a:t>
            </a:r>
            <a:r>
              <a:rPr lang="en-US" sz="2400" dirty="0"/>
              <a:t>instance, suppose we had a list </a:t>
            </a:r>
            <a:r>
              <a:rPr lang="en-US" sz="2400" dirty="0" smtClean="0"/>
              <a:t>containing just </a:t>
            </a:r>
            <a:r>
              <a:rPr lang="en-US" sz="2400" dirty="0"/>
              <a:t>3 requests—one with benefit 100 that conflicts with two </a:t>
            </a:r>
            <a:r>
              <a:rPr lang="en-US" sz="2400" dirty="0" err="1" smtClean="0"/>
              <a:t>nonconflicting</a:t>
            </a:r>
            <a:r>
              <a:rPr lang="en-US" sz="2400" dirty="0" smtClean="0"/>
              <a:t> </a:t>
            </a:r>
            <a:r>
              <a:rPr lang="en-US" sz="2400" dirty="0"/>
              <a:t>requests with benefit 75 each. </a:t>
            </a:r>
            <a:endParaRPr lang="en-US" sz="24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greedy </a:t>
            </a:r>
            <a:r>
              <a:rPr lang="en-US" sz="2000" dirty="0" smtClean="0"/>
              <a:t>method would </a:t>
            </a:r>
            <a:r>
              <a:rPr lang="en-US" sz="2000" dirty="0"/>
              <a:t>choose the </a:t>
            </a:r>
            <a:r>
              <a:rPr lang="en-US" sz="2000" dirty="0" smtClean="0"/>
              <a:t>observation with </a:t>
            </a:r>
            <a:r>
              <a:rPr lang="en-US" sz="2000" dirty="0"/>
              <a:t>benefit 100, </a:t>
            </a:r>
            <a:r>
              <a:rPr lang="en-US" sz="2000" dirty="0" smtClean="0"/>
              <a:t>whereas </a:t>
            </a:r>
            <a:r>
              <a:rPr lang="en-US" sz="2000" dirty="0"/>
              <a:t>we </a:t>
            </a:r>
            <a:r>
              <a:rPr lang="en-US" sz="2000" dirty="0" smtClean="0"/>
              <a:t>can achieve </a:t>
            </a:r>
            <a:r>
              <a:rPr lang="en-US" sz="2000" dirty="0"/>
              <a:t>a total benefit of </a:t>
            </a:r>
            <a:r>
              <a:rPr lang="en-US" sz="2000" dirty="0" smtClean="0"/>
              <a:t>150 by </a:t>
            </a:r>
            <a:r>
              <a:rPr lang="en-US" sz="2000" dirty="0"/>
              <a:t>taking the two requests with benefit 75 each. </a:t>
            </a:r>
            <a:endParaRPr lang="en-US" sz="2000" dirty="0" smtClean="0"/>
          </a:p>
          <a:p>
            <a:pPr lvl="1"/>
            <a:r>
              <a:rPr lang="en-US" sz="2000" dirty="0" smtClean="0"/>
              <a:t>So </a:t>
            </a:r>
            <a:r>
              <a:rPr lang="en-US" sz="2000" dirty="0"/>
              <a:t>a greedy strategy based </a:t>
            </a:r>
            <a:r>
              <a:rPr lang="en-US" sz="2000" dirty="0" smtClean="0"/>
              <a:t>on repeatedly </a:t>
            </a:r>
            <a:r>
              <a:rPr lang="en-US" sz="2000" dirty="0"/>
              <a:t>choosing a </a:t>
            </a:r>
            <a:r>
              <a:rPr lang="en-US" sz="2000" dirty="0" err="1"/>
              <a:t>nonconflicting</a:t>
            </a:r>
            <a:r>
              <a:rPr lang="en-US" sz="2000" dirty="0"/>
              <a:t> request with maximum benefit won’t work.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Telescope Scheduling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D4178-663D-4D4D-9D32-6C2BC61A95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5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Telescope Scheduling</a:t>
            </a:r>
            <a:endParaRPr lang="en-US" sz="140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ABFC2FA-B83A-6E45-883A-2634FFA02AC5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8580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The General Dynamic Programming Technique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</a:rPr>
              <a:t>Applies to a problem that at first seems to require a lot of time (possibly exponential), provided we have: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  <a:latin typeface="Tahoma" charset="0"/>
              </a:rPr>
              <a:t>Simple subproblems:</a:t>
            </a:r>
            <a:r>
              <a:rPr lang="en-US" sz="2400">
                <a:latin typeface="Tahoma" charset="0"/>
              </a:rPr>
              <a:t> the subproblems can be defined in terms of a few variables, such as j, k, l, m, and so 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  <a:latin typeface="Tahoma" charset="0"/>
              </a:rPr>
              <a:t>Subproblem optimality:</a:t>
            </a:r>
            <a:r>
              <a:rPr lang="en-US" sz="2400">
                <a:latin typeface="Tahoma" charset="0"/>
              </a:rPr>
              <a:t> the global optimum value can be defined in terms of optimal subproblems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  <a:latin typeface="Tahoma" charset="0"/>
              </a:rPr>
              <a:t>Subproblem overlap:</a:t>
            </a:r>
            <a:r>
              <a:rPr lang="en-US" sz="2400">
                <a:latin typeface="Tahoma" charset="0"/>
              </a:rPr>
              <a:t> the subproblems are not independent, but instead they overlap (hence, should be constructed bottom-up).</a:t>
            </a:r>
          </a:p>
        </p:txBody>
      </p:sp>
      <p:pic>
        <p:nvPicPr>
          <p:cNvPr id="27653" name="Picture 5" descr="BD0749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228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Telescope Scheduling</a:t>
            </a:r>
            <a:endParaRPr lang="en-US" sz="1400"/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2D4D519-B8D0-A248-BFDD-BBED3E97B97B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Defining Simple </a:t>
            </a:r>
            <a:r>
              <a:rPr lang="en-US" dirty="0" err="1" smtClean="0">
                <a:latin typeface="Tahoma" charset="0"/>
              </a:rPr>
              <a:t>Subproblems</a:t>
            </a:r>
            <a:endParaRPr lang="en-US" dirty="0">
              <a:latin typeface="Tahoma" charset="0"/>
              <a:cs typeface="Tahoma" charset="0"/>
            </a:endParaRPr>
          </a:p>
        </p:txBody>
      </p:sp>
      <p:sp>
        <p:nvSpPr>
          <p:cNvPr id="28676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/>
              <a:t>natural </a:t>
            </a:r>
            <a:r>
              <a:rPr lang="en-US" sz="2800" dirty="0" smtClean="0"/>
              <a:t>way to define </a:t>
            </a:r>
            <a:r>
              <a:rPr lang="en-US" sz="2800" dirty="0" err="1" smtClean="0"/>
              <a:t>subproblems</a:t>
            </a:r>
            <a:r>
              <a:rPr lang="en-US" sz="2800" dirty="0" smtClean="0"/>
              <a:t> is </a:t>
            </a:r>
            <a:r>
              <a:rPr lang="en-US" sz="2800" dirty="0"/>
              <a:t>to consider the observation requests according to some ordering, </a:t>
            </a:r>
            <a:r>
              <a:rPr lang="en-US" sz="2800" dirty="0" smtClean="0"/>
              <a:t>such as </a:t>
            </a:r>
            <a:r>
              <a:rPr lang="en-US" sz="2800" dirty="0"/>
              <a:t>ordered by start times, finish times, or benefits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We already saw that ordering by benefits is a false start.</a:t>
            </a:r>
          </a:p>
          <a:p>
            <a:pPr lvl="1"/>
            <a:r>
              <a:rPr lang="en-US" sz="2400" dirty="0" smtClean="0"/>
              <a:t>Start </a:t>
            </a:r>
            <a:r>
              <a:rPr lang="en-US" sz="2400" dirty="0"/>
              <a:t>times and finish times </a:t>
            </a:r>
            <a:r>
              <a:rPr lang="en-US" sz="2400" dirty="0" smtClean="0"/>
              <a:t>are essentially </a:t>
            </a:r>
            <a:r>
              <a:rPr lang="en-US" sz="2400" dirty="0"/>
              <a:t>symmetric, so </a:t>
            </a:r>
            <a:r>
              <a:rPr lang="en-US" sz="2400" dirty="0" smtClean="0"/>
              <a:t>let us order observations by finish times.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410200"/>
            <a:ext cx="7543800" cy="72944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7968</TotalTime>
  <Words>1150</Words>
  <Application>Microsoft Macintosh PowerPoint</Application>
  <PresentationFormat>On-screen Show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Blueprint</vt:lpstr>
      <vt:lpstr>Dynamic Programming: Telescope Scheduling</vt:lpstr>
      <vt:lpstr>Motivation</vt:lpstr>
      <vt:lpstr>Telescope Scheduling Problem</vt:lpstr>
      <vt:lpstr>Telescope Scheduling Problem</vt:lpstr>
      <vt:lpstr>Example</vt:lpstr>
      <vt:lpstr>False Start 1: Brute Force</vt:lpstr>
      <vt:lpstr>False Start 2: Greedy Method</vt:lpstr>
      <vt:lpstr>The General Dynamic Programming Technique</vt:lpstr>
      <vt:lpstr>Defining Simple Subproblems</vt:lpstr>
      <vt:lpstr>Predecessors</vt:lpstr>
      <vt:lpstr>Subproblem Optimality</vt:lpstr>
      <vt:lpstr>Subproblem Overlap</vt:lpstr>
      <vt:lpstr>Analysis of the Algorithm</vt:lpstr>
    </vt:vector>
  </TitlesOfParts>
  <Company>University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Michael Goodrich</dc:creator>
  <cp:lastModifiedBy>Michael Goodrich</cp:lastModifiedBy>
  <cp:revision>982</cp:revision>
  <cp:lastPrinted>2002-04-09T17:11:12Z</cp:lastPrinted>
  <dcterms:created xsi:type="dcterms:W3CDTF">2002-01-21T02:22:10Z</dcterms:created>
  <dcterms:modified xsi:type="dcterms:W3CDTF">2015-07-22T20:18:47Z</dcterms:modified>
</cp:coreProperties>
</file>