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8" r:id="rId3"/>
    <p:sldId id="455" r:id="rId4"/>
    <p:sldId id="458" r:id="rId5"/>
    <p:sldId id="464" r:id="rId6"/>
    <p:sldId id="459" r:id="rId7"/>
    <p:sldId id="460" r:id="rId8"/>
    <p:sldId id="447" r:id="rId9"/>
    <p:sldId id="466" r:id="rId10"/>
    <p:sldId id="465" r:id="rId11"/>
    <p:sldId id="461" r:id="rId12"/>
    <p:sldId id="438" r:id="rId13"/>
    <p:sldId id="463" r:id="rId14"/>
    <p:sldId id="467" r:id="rId1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000000"/>
    <a:srgbClr val="3333FF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77" autoAdjust="0"/>
    <p:restoredTop sz="90929"/>
  </p:normalViewPr>
  <p:slideViewPr>
    <p:cSldViewPr snapToObjects="1">
      <p:cViewPr>
        <p:scale>
          <a:sx n="150" d="100"/>
          <a:sy n="150" d="100"/>
        </p:scale>
        <p:origin x="-44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4" Type="http://schemas.openxmlformats.org/officeDocument/2006/relationships/slide" Target="slides/slide6.xml"/><Relationship Id="rId5" Type="http://schemas.openxmlformats.org/officeDocument/2006/relationships/slide" Target="slides/slide13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r>
              <a:rPr lang="en-US"/>
              <a:t>Graphs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A4D646A-7CDE-6342-B748-8050D9FA845B}" type="datetime8">
              <a:rPr lang="en-US"/>
              <a:pPr/>
              <a:t>7/27/15 15:45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A5092B7-B3AB-9C46-AC18-07B7825AC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5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r>
              <a:rPr lang="en-US"/>
              <a:t>Graphs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E4ED44A-E246-6C4D-ABE4-3ED00EC7A9DF}" type="datetime8">
              <a:rPr lang="en-US"/>
              <a:pPr/>
              <a:t>7/27/15 15:45</a:t>
            </a:fld>
            <a:endParaRPr lang="en-US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221774D-D90E-4248-95E8-B5FB42BC7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893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883EBC2-D5BA-4945-84C6-A0C062065D4D}" type="datetime8">
              <a:rPr lang="en-US"/>
              <a:pPr/>
              <a:t>7/27/15 15:46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6D179-003E-AE41-87BE-30837F0E6CF6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2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5126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7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78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5179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83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5184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6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191374-D593-6D4B-B499-A5C3FA9B9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4624C-064C-4D4E-8B47-AF9226A08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81196-9873-394F-942E-5A2DCB2946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7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CBC9F-9600-5B4A-9537-B60EDE6B2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0A118-D0A8-8D47-BC14-02C96CCD8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1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5BE4-B4CF-EE42-9B5F-F6C38E631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1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02EAE-1710-F540-A79C-39D81785C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4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F6B0C-5D91-214D-9BBD-99FA53C72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8355C-A83E-CD48-8F63-4EA0BD0B0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1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22B5A-77B2-3543-9790-A3DC711283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7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1A194-8CC5-474D-A147-D33F7B1CD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2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5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6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dirty="0" smtClean="0"/>
              <a:t>© 2015 Goodrich and </a:t>
            </a:r>
            <a:r>
              <a:rPr lang="en-US" dirty="0" err="1" smtClean="0"/>
              <a:t>Tamassia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C2E790-3782-7C46-B18E-6CD9DC3882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6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3824CAF-B5AC-3B4E-9ADA-A7150649B8AB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 dirty="0"/>
              <a:t>NP-Completeness </a:t>
            </a:r>
            <a:r>
              <a:rPr lang="en-US" dirty="0" smtClean="0"/>
              <a:t>Proofs</a:t>
            </a:r>
            <a:endParaRPr lang="en-US" dirty="0"/>
          </a:p>
        </p:txBody>
      </p:sp>
      <p:sp>
        <p:nvSpPr>
          <p:cNvPr id="67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225800"/>
            <a:ext cx="4384000" cy="3076066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C049-5E96-6847-8120-5AD257F773F8}" type="slidenum">
              <a:rPr lang="en-US"/>
              <a:pPr/>
              <a:t>10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Vertex-Cover is NP-complete</a:t>
            </a:r>
          </a:p>
        </p:txBody>
      </p:sp>
      <p:sp>
        <p:nvSpPr>
          <p:cNvPr id="254981" name="Freeform 5"/>
          <p:cNvSpPr>
            <a:spLocks/>
          </p:cNvSpPr>
          <p:nvPr/>
        </p:nvSpPr>
        <p:spPr bwMode="auto">
          <a:xfrm>
            <a:off x="1514475" y="4565650"/>
            <a:ext cx="1846263" cy="1595438"/>
          </a:xfrm>
          <a:custGeom>
            <a:avLst/>
            <a:gdLst>
              <a:gd name="T0" fmla="*/ 2327 w 2327"/>
              <a:gd name="T1" fmla="*/ 2009 h 2009"/>
              <a:gd name="T2" fmla="*/ 1165 w 2327"/>
              <a:gd name="T3" fmla="*/ 0 h 2009"/>
              <a:gd name="T4" fmla="*/ 0 w 2327"/>
              <a:gd name="T5" fmla="*/ 2009 h 2009"/>
              <a:gd name="T6" fmla="*/ 2327 w 2327"/>
              <a:gd name="T7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7" h="2009">
                <a:moveTo>
                  <a:pt x="2327" y="2009"/>
                </a:moveTo>
                <a:lnTo>
                  <a:pt x="1165" y="0"/>
                </a:lnTo>
                <a:lnTo>
                  <a:pt x="0" y="2009"/>
                </a:lnTo>
                <a:lnTo>
                  <a:pt x="2327" y="20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82" name="Freeform 6"/>
          <p:cNvSpPr>
            <a:spLocks/>
          </p:cNvSpPr>
          <p:nvPr/>
        </p:nvSpPr>
        <p:spPr bwMode="auto">
          <a:xfrm>
            <a:off x="6067425" y="4565650"/>
            <a:ext cx="1844675" cy="1595438"/>
          </a:xfrm>
          <a:custGeom>
            <a:avLst/>
            <a:gdLst>
              <a:gd name="T0" fmla="*/ 2325 w 2325"/>
              <a:gd name="T1" fmla="*/ 2009 h 2009"/>
              <a:gd name="T2" fmla="*/ 1163 w 2325"/>
              <a:gd name="T3" fmla="*/ 0 h 2009"/>
              <a:gd name="T4" fmla="*/ 0 w 2325"/>
              <a:gd name="T5" fmla="*/ 2009 h 2009"/>
              <a:gd name="T6" fmla="*/ 2325 w 2325"/>
              <a:gd name="T7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5" h="2009">
                <a:moveTo>
                  <a:pt x="2325" y="2009"/>
                </a:moveTo>
                <a:lnTo>
                  <a:pt x="1163" y="0"/>
                </a:lnTo>
                <a:lnTo>
                  <a:pt x="0" y="2009"/>
                </a:lnTo>
                <a:lnTo>
                  <a:pt x="2325" y="20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83" name="Freeform 7"/>
          <p:cNvSpPr>
            <a:spLocks/>
          </p:cNvSpPr>
          <p:nvPr/>
        </p:nvSpPr>
        <p:spPr bwMode="auto">
          <a:xfrm>
            <a:off x="3790950" y="4565650"/>
            <a:ext cx="1846263" cy="1595438"/>
          </a:xfrm>
          <a:custGeom>
            <a:avLst/>
            <a:gdLst>
              <a:gd name="T0" fmla="*/ 2327 w 2327"/>
              <a:gd name="T1" fmla="*/ 2009 h 2009"/>
              <a:gd name="T2" fmla="*/ 1163 w 2327"/>
              <a:gd name="T3" fmla="*/ 0 h 2009"/>
              <a:gd name="T4" fmla="*/ 0 w 2327"/>
              <a:gd name="T5" fmla="*/ 2009 h 2009"/>
              <a:gd name="T6" fmla="*/ 2327 w 2327"/>
              <a:gd name="T7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7" h="2009">
                <a:moveTo>
                  <a:pt x="2327" y="2009"/>
                </a:moveTo>
                <a:lnTo>
                  <a:pt x="1163" y="0"/>
                </a:lnTo>
                <a:lnTo>
                  <a:pt x="0" y="2009"/>
                </a:lnTo>
                <a:lnTo>
                  <a:pt x="2327" y="200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84" name="Line 8"/>
          <p:cNvSpPr>
            <a:spLocks noChangeShapeType="1"/>
          </p:cNvSpPr>
          <p:nvPr/>
        </p:nvSpPr>
        <p:spPr bwMode="auto">
          <a:xfrm>
            <a:off x="1524000" y="3424238"/>
            <a:ext cx="9112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85" name="Line 9"/>
          <p:cNvSpPr>
            <a:spLocks noChangeShapeType="1"/>
          </p:cNvSpPr>
          <p:nvPr/>
        </p:nvSpPr>
        <p:spPr bwMode="auto">
          <a:xfrm>
            <a:off x="3348038" y="3424238"/>
            <a:ext cx="914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86" name="Line 10"/>
          <p:cNvSpPr>
            <a:spLocks noChangeShapeType="1"/>
          </p:cNvSpPr>
          <p:nvPr/>
        </p:nvSpPr>
        <p:spPr bwMode="auto">
          <a:xfrm>
            <a:off x="5175250" y="3424238"/>
            <a:ext cx="917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87" name="Line 11"/>
          <p:cNvSpPr>
            <a:spLocks noChangeShapeType="1"/>
          </p:cNvSpPr>
          <p:nvPr/>
        </p:nvSpPr>
        <p:spPr bwMode="auto">
          <a:xfrm>
            <a:off x="7002463" y="3424238"/>
            <a:ext cx="9715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88" name="Freeform 12"/>
          <p:cNvSpPr>
            <a:spLocks/>
          </p:cNvSpPr>
          <p:nvPr/>
        </p:nvSpPr>
        <p:spPr bwMode="auto">
          <a:xfrm>
            <a:off x="2379663" y="4508500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3 w 144"/>
              <a:gd name="T5" fmla="*/ 30 h 143"/>
              <a:gd name="T6" fmla="*/ 30 w 144"/>
              <a:gd name="T7" fmla="*/ 15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5 h 143"/>
              <a:gd name="T16" fmla="*/ 130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5 h 143"/>
              <a:gd name="T24" fmla="*/ 130 w 144"/>
              <a:gd name="T25" fmla="*/ 114 h 143"/>
              <a:gd name="T26" fmla="*/ 115 w 144"/>
              <a:gd name="T27" fmla="*/ 130 h 143"/>
              <a:gd name="T28" fmla="*/ 94 w 144"/>
              <a:gd name="T29" fmla="*/ 141 h 143"/>
              <a:gd name="T30" fmla="*/ 73 w 144"/>
              <a:gd name="T31" fmla="*/ 143 h 143"/>
              <a:gd name="T32" fmla="*/ 50 w 144"/>
              <a:gd name="T33" fmla="*/ 141 h 143"/>
              <a:gd name="T34" fmla="*/ 30 w 144"/>
              <a:gd name="T35" fmla="*/ 130 h 143"/>
              <a:gd name="T36" fmla="*/ 13 w 144"/>
              <a:gd name="T37" fmla="*/ 114 h 143"/>
              <a:gd name="T38" fmla="*/ 4 w 144"/>
              <a:gd name="T39" fmla="*/ 95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3" y="30"/>
                </a:lnTo>
                <a:lnTo>
                  <a:pt x="30" y="15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5"/>
                </a:lnTo>
                <a:lnTo>
                  <a:pt x="130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5"/>
                </a:lnTo>
                <a:lnTo>
                  <a:pt x="130" y="114"/>
                </a:lnTo>
                <a:lnTo>
                  <a:pt x="115" y="130"/>
                </a:lnTo>
                <a:lnTo>
                  <a:pt x="94" y="141"/>
                </a:lnTo>
                <a:lnTo>
                  <a:pt x="73" y="143"/>
                </a:lnTo>
                <a:lnTo>
                  <a:pt x="50" y="141"/>
                </a:lnTo>
                <a:lnTo>
                  <a:pt x="30" y="130"/>
                </a:lnTo>
                <a:lnTo>
                  <a:pt x="13" y="114"/>
                </a:lnTo>
                <a:lnTo>
                  <a:pt x="4" y="95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89" name="Freeform 13"/>
          <p:cNvSpPr>
            <a:spLocks/>
          </p:cNvSpPr>
          <p:nvPr/>
        </p:nvSpPr>
        <p:spPr bwMode="auto">
          <a:xfrm>
            <a:off x="7859713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1 h 143"/>
              <a:gd name="T10" fmla="*/ 71 w 144"/>
              <a:gd name="T11" fmla="*/ 0 h 143"/>
              <a:gd name="T12" fmla="*/ 94 w 144"/>
              <a:gd name="T13" fmla="*/ 1 h 143"/>
              <a:gd name="T14" fmla="*/ 113 w 144"/>
              <a:gd name="T15" fmla="*/ 13 h 143"/>
              <a:gd name="T16" fmla="*/ 130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2 h 143"/>
              <a:gd name="T26" fmla="*/ 113 w 144"/>
              <a:gd name="T27" fmla="*/ 128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28 h 143"/>
              <a:gd name="T36" fmla="*/ 13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3" y="28"/>
                </a:lnTo>
                <a:lnTo>
                  <a:pt x="29" y="13"/>
                </a:lnTo>
                <a:lnTo>
                  <a:pt x="50" y="1"/>
                </a:lnTo>
                <a:lnTo>
                  <a:pt x="71" y="0"/>
                </a:lnTo>
                <a:lnTo>
                  <a:pt x="94" y="1"/>
                </a:lnTo>
                <a:lnTo>
                  <a:pt x="113" y="13"/>
                </a:lnTo>
                <a:lnTo>
                  <a:pt x="130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0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28"/>
                </a:lnTo>
                <a:lnTo>
                  <a:pt x="13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0" name="Freeform 14"/>
          <p:cNvSpPr>
            <a:spLocks/>
          </p:cNvSpPr>
          <p:nvPr/>
        </p:nvSpPr>
        <p:spPr bwMode="auto">
          <a:xfrm>
            <a:off x="6932613" y="4508500"/>
            <a:ext cx="114300" cy="114300"/>
          </a:xfrm>
          <a:custGeom>
            <a:avLst/>
            <a:gdLst>
              <a:gd name="T0" fmla="*/ 0 w 143"/>
              <a:gd name="T1" fmla="*/ 72 h 143"/>
              <a:gd name="T2" fmla="*/ 3 w 143"/>
              <a:gd name="T3" fmla="*/ 49 h 143"/>
              <a:gd name="T4" fmla="*/ 13 w 143"/>
              <a:gd name="T5" fmla="*/ 30 h 143"/>
              <a:gd name="T6" fmla="*/ 28 w 143"/>
              <a:gd name="T7" fmla="*/ 15 h 143"/>
              <a:gd name="T8" fmla="*/ 49 w 143"/>
              <a:gd name="T9" fmla="*/ 3 h 143"/>
              <a:gd name="T10" fmla="*/ 71 w 143"/>
              <a:gd name="T11" fmla="*/ 0 h 143"/>
              <a:gd name="T12" fmla="*/ 94 w 143"/>
              <a:gd name="T13" fmla="*/ 3 h 143"/>
              <a:gd name="T14" fmla="*/ 113 w 143"/>
              <a:gd name="T15" fmla="*/ 15 h 143"/>
              <a:gd name="T16" fmla="*/ 130 w 143"/>
              <a:gd name="T17" fmla="*/ 30 h 143"/>
              <a:gd name="T18" fmla="*/ 140 w 143"/>
              <a:gd name="T19" fmla="*/ 49 h 143"/>
              <a:gd name="T20" fmla="*/ 143 w 143"/>
              <a:gd name="T21" fmla="*/ 72 h 143"/>
              <a:gd name="T22" fmla="*/ 140 w 143"/>
              <a:gd name="T23" fmla="*/ 95 h 143"/>
              <a:gd name="T24" fmla="*/ 130 w 143"/>
              <a:gd name="T25" fmla="*/ 114 h 143"/>
              <a:gd name="T26" fmla="*/ 113 w 143"/>
              <a:gd name="T27" fmla="*/ 130 h 143"/>
              <a:gd name="T28" fmla="*/ 94 w 143"/>
              <a:gd name="T29" fmla="*/ 141 h 143"/>
              <a:gd name="T30" fmla="*/ 71 w 143"/>
              <a:gd name="T31" fmla="*/ 143 h 143"/>
              <a:gd name="T32" fmla="*/ 49 w 143"/>
              <a:gd name="T33" fmla="*/ 141 h 143"/>
              <a:gd name="T34" fmla="*/ 28 w 143"/>
              <a:gd name="T35" fmla="*/ 130 h 143"/>
              <a:gd name="T36" fmla="*/ 13 w 143"/>
              <a:gd name="T37" fmla="*/ 114 h 143"/>
              <a:gd name="T38" fmla="*/ 3 w 143"/>
              <a:gd name="T39" fmla="*/ 95 h 143"/>
              <a:gd name="T40" fmla="*/ 0 w 143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3" h="143">
                <a:moveTo>
                  <a:pt x="0" y="72"/>
                </a:moveTo>
                <a:lnTo>
                  <a:pt x="3" y="49"/>
                </a:lnTo>
                <a:lnTo>
                  <a:pt x="13" y="30"/>
                </a:lnTo>
                <a:lnTo>
                  <a:pt x="28" y="15"/>
                </a:lnTo>
                <a:lnTo>
                  <a:pt x="49" y="3"/>
                </a:lnTo>
                <a:lnTo>
                  <a:pt x="71" y="0"/>
                </a:lnTo>
                <a:lnTo>
                  <a:pt x="94" y="3"/>
                </a:lnTo>
                <a:lnTo>
                  <a:pt x="113" y="15"/>
                </a:lnTo>
                <a:lnTo>
                  <a:pt x="130" y="30"/>
                </a:lnTo>
                <a:lnTo>
                  <a:pt x="140" y="49"/>
                </a:lnTo>
                <a:lnTo>
                  <a:pt x="143" y="72"/>
                </a:lnTo>
                <a:lnTo>
                  <a:pt x="140" y="95"/>
                </a:lnTo>
                <a:lnTo>
                  <a:pt x="130" y="114"/>
                </a:lnTo>
                <a:lnTo>
                  <a:pt x="113" y="130"/>
                </a:lnTo>
                <a:lnTo>
                  <a:pt x="94" y="141"/>
                </a:lnTo>
                <a:lnTo>
                  <a:pt x="71" y="143"/>
                </a:lnTo>
                <a:lnTo>
                  <a:pt x="49" y="141"/>
                </a:lnTo>
                <a:lnTo>
                  <a:pt x="28" y="130"/>
                </a:lnTo>
                <a:lnTo>
                  <a:pt x="13" y="114"/>
                </a:lnTo>
                <a:lnTo>
                  <a:pt x="3" y="95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1" name="Freeform 15"/>
          <p:cNvSpPr>
            <a:spLocks/>
          </p:cNvSpPr>
          <p:nvPr/>
        </p:nvSpPr>
        <p:spPr bwMode="auto">
          <a:xfrm>
            <a:off x="6032500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1 h 143"/>
              <a:gd name="T10" fmla="*/ 71 w 144"/>
              <a:gd name="T11" fmla="*/ 0 h 143"/>
              <a:gd name="T12" fmla="*/ 94 w 144"/>
              <a:gd name="T13" fmla="*/ 1 h 143"/>
              <a:gd name="T14" fmla="*/ 113 w 144"/>
              <a:gd name="T15" fmla="*/ 13 h 143"/>
              <a:gd name="T16" fmla="*/ 130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2 h 143"/>
              <a:gd name="T26" fmla="*/ 113 w 144"/>
              <a:gd name="T27" fmla="*/ 128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28 h 143"/>
              <a:gd name="T36" fmla="*/ 13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3" y="28"/>
                </a:lnTo>
                <a:lnTo>
                  <a:pt x="29" y="13"/>
                </a:lnTo>
                <a:lnTo>
                  <a:pt x="50" y="1"/>
                </a:lnTo>
                <a:lnTo>
                  <a:pt x="71" y="0"/>
                </a:lnTo>
                <a:lnTo>
                  <a:pt x="94" y="1"/>
                </a:lnTo>
                <a:lnTo>
                  <a:pt x="113" y="13"/>
                </a:lnTo>
                <a:lnTo>
                  <a:pt x="130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0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28"/>
                </a:lnTo>
                <a:lnTo>
                  <a:pt x="13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2" name="Freeform 16"/>
          <p:cNvSpPr>
            <a:spLocks/>
          </p:cNvSpPr>
          <p:nvPr/>
        </p:nvSpPr>
        <p:spPr bwMode="auto">
          <a:xfrm>
            <a:off x="5578475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4 w 144"/>
              <a:gd name="T5" fmla="*/ 28 h 143"/>
              <a:gd name="T6" fmla="*/ 31 w 144"/>
              <a:gd name="T7" fmla="*/ 13 h 143"/>
              <a:gd name="T8" fmla="*/ 50 w 144"/>
              <a:gd name="T9" fmla="*/ 1 h 143"/>
              <a:gd name="T10" fmla="*/ 73 w 144"/>
              <a:gd name="T11" fmla="*/ 0 h 143"/>
              <a:gd name="T12" fmla="*/ 94 w 144"/>
              <a:gd name="T13" fmla="*/ 1 h 143"/>
              <a:gd name="T14" fmla="*/ 115 w 144"/>
              <a:gd name="T15" fmla="*/ 13 h 143"/>
              <a:gd name="T16" fmla="*/ 131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1 w 144"/>
              <a:gd name="T25" fmla="*/ 112 h 143"/>
              <a:gd name="T26" fmla="*/ 115 w 144"/>
              <a:gd name="T27" fmla="*/ 128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28 h 143"/>
              <a:gd name="T36" fmla="*/ 14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4" y="28"/>
                </a:lnTo>
                <a:lnTo>
                  <a:pt x="31" y="13"/>
                </a:lnTo>
                <a:lnTo>
                  <a:pt x="50" y="1"/>
                </a:lnTo>
                <a:lnTo>
                  <a:pt x="73" y="0"/>
                </a:lnTo>
                <a:lnTo>
                  <a:pt x="94" y="1"/>
                </a:lnTo>
                <a:lnTo>
                  <a:pt x="115" y="13"/>
                </a:lnTo>
                <a:lnTo>
                  <a:pt x="131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1" y="112"/>
                </a:lnTo>
                <a:lnTo>
                  <a:pt x="115" y="128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28"/>
                </a:lnTo>
                <a:lnTo>
                  <a:pt x="14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3" name="Freeform 17"/>
          <p:cNvSpPr>
            <a:spLocks/>
          </p:cNvSpPr>
          <p:nvPr/>
        </p:nvSpPr>
        <p:spPr bwMode="auto">
          <a:xfrm>
            <a:off x="3751263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4 w 144"/>
              <a:gd name="T5" fmla="*/ 28 h 143"/>
              <a:gd name="T6" fmla="*/ 31 w 144"/>
              <a:gd name="T7" fmla="*/ 13 h 143"/>
              <a:gd name="T8" fmla="*/ 50 w 144"/>
              <a:gd name="T9" fmla="*/ 1 h 143"/>
              <a:gd name="T10" fmla="*/ 73 w 144"/>
              <a:gd name="T11" fmla="*/ 0 h 143"/>
              <a:gd name="T12" fmla="*/ 94 w 144"/>
              <a:gd name="T13" fmla="*/ 1 h 143"/>
              <a:gd name="T14" fmla="*/ 115 w 144"/>
              <a:gd name="T15" fmla="*/ 13 h 143"/>
              <a:gd name="T16" fmla="*/ 131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1 w 144"/>
              <a:gd name="T25" fmla="*/ 112 h 143"/>
              <a:gd name="T26" fmla="*/ 115 w 144"/>
              <a:gd name="T27" fmla="*/ 128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28 h 143"/>
              <a:gd name="T36" fmla="*/ 14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4" y="28"/>
                </a:lnTo>
                <a:lnTo>
                  <a:pt x="31" y="13"/>
                </a:lnTo>
                <a:lnTo>
                  <a:pt x="50" y="1"/>
                </a:lnTo>
                <a:lnTo>
                  <a:pt x="73" y="0"/>
                </a:lnTo>
                <a:lnTo>
                  <a:pt x="94" y="1"/>
                </a:lnTo>
                <a:lnTo>
                  <a:pt x="115" y="13"/>
                </a:lnTo>
                <a:lnTo>
                  <a:pt x="131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1" y="112"/>
                </a:lnTo>
                <a:lnTo>
                  <a:pt x="115" y="128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28"/>
                </a:lnTo>
                <a:lnTo>
                  <a:pt x="14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4" name="Freeform 18"/>
          <p:cNvSpPr>
            <a:spLocks/>
          </p:cNvSpPr>
          <p:nvPr/>
        </p:nvSpPr>
        <p:spPr bwMode="auto">
          <a:xfrm>
            <a:off x="3292475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2 w 144"/>
              <a:gd name="T3" fmla="*/ 47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1 h 143"/>
              <a:gd name="T10" fmla="*/ 71 w 144"/>
              <a:gd name="T11" fmla="*/ 0 h 143"/>
              <a:gd name="T12" fmla="*/ 94 w 144"/>
              <a:gd name="T13" fmla="*/ 1 h 143"/>
              <a:gd name="T14" fmla="*/ 113 w 144"/>
              <a:gd name="T15" fmla="*/ 13 h 143"/>
              <a:gd name="T16" fmla="*/ 128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28 w 144"/>
              <a:gd name="T25" fmla="*/ 112 h 143"/>
              <a:gd name="T26" fmla="*/ 113 w 144"/>
              <a:gd name="T27" fmla="*/ 128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28 h 143"/>
              <a:gd name="T36" fmla="*/ 13 w 144"/>
              <a:gd name="T37" fmla="*/ 112 h 143"/>
              <a:gd name="T38" fmla="*/ 2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2" y="47"/>
                </a:lnTo>
                <a:lnTo>
                  <a:pt x="13" y="28"/>
                </a:lnTo>
                <a:lnTo>
                  <a:pt x="29" y="13"/>
                </a:lnTo>
                <a:lnTo>
                  <a:pt x="50" y="1"/>
                </a:lnTo>
                <a:lnTo>
                  <a:pt x="71" y="0"/>
                </a:lnTo>
                <a:lnTo>
                  <a:pt x="94" y="1"/>
                </a:lnTo>
                <a:lnTo>
                  <a:pt x="113" y="13"/>
                </a:lnTo>
                <a:lnTo>
                  <a:pt x="128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28" y="112"/>
                </a:lnTo>
                <a:lnTo>
                  <a:pt x="113" y="128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28"/>
                </a:lnTo>
                <a:lnTo>
                  <a:pt x="13" y="112"/>
                </a:lnTo>
                <a:lnTo>
                  <a:pt x="2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5" name="Freeform 19"/>
          <p:cNvSpPr>
            <a:spLocks/>
          </p:cNvSpPr>
          <p:nvPr/>
        </p:nvSpPr>
        <p:spPr bwMode="auto">
          <a:xfrm>
            <a:off x="4656138" y="4508500"/>
            <a:ext cx="114300" cy="114300"/>
          </a:xfrm>
          <a:custGeom>
            <a:avLst/>
            <a:gdLst>
              <a:gd name="T0" fmla="*/ 0 w 144"/>
              <a:gd name="T1" fmla="*/ 72 h 143"/>
              <a:gd name="T2" fmla="*/ 4 w 144"/>
              <a:gd name="T3" fmla="*/ 49 h 143"/>
              <a:gd name="T4" fmla="*/ 13 w 144"/>
              <a:gd name="T5" fmla="*/ 30 h 143"/>
              <a:gd name="T6" fmla="*/ 28 w 144"/>
              <a:gd name="T7" fmla="*/ 15 h 143"/>
              <a:gd name="T8" fmla="*/ 50 w 144"/>
              <a:gd name="T9" fmla="*/ 3 h 143"/>
              <a:gd name="T10" fmla="*/ 71 w 144"/>
              <a:gd name="T11" fmla="*/ 0 h 143"/>
              <a:gd name="T12" fmla="*/ 94 w 144"/>
              <a:gd name="T13" fmla="*/ 3 h 143"/>
              <a:gd name="T14" fmla="*/ 113 w 144"/>
              <a:gd name="T15" fmla="*/ 15 h 143"/>
              <a:gd name="T16" fmla="*/ 130 w 144"/>
              <a:gd name="T17" fmla="*/ 30 h 143"/>
              <a:gd name="T18" fmla="*/ 140 w 144"/>
              <a:gd name="T19" fmla="*/ 49 h 143"/>
              <a:gd name="T20" fmla="*/ 144 w 144"/>
              <a:gd name="T21" fmla="*/ 72 h 143"/>
              <a:gd name="T22" fmla="*/ 140 w 144"/>
              <a:gd name="T23" fmla="*/ 95 h 143"/>
              <a:gd name="T24" fmla="*/ 130 w 144"/>
              <a:gd name="T25" fmla="*/ 114 h 143"/>
              <a:gd name="T26" fmla="*/ 113 w 144"/>
              <a:gd name="T27" fmla="*/ 130 h 143"/>
              <a:gd name="T28" fmla="*/ 94 w 144"/>
              <a:gd name="T29" fmla="*/ 141 h 143"/>
              <a:gd name="T30" fmla="*/ 71 w 144"/>
              <a:gd name="T31" fmla="*/ 143 h 143"/>
              <a:gd name="T32" fmla="*/ 50 w 144"/>
              <a:gd name="T33" fmla="*/ 141 h 143"/>
              <a:gd name="T34" fmla="*/ 28 w 144"/>
              <a:gd name="T35" fmla="*/ 130 h 143"/>
              <a:gd name="T36" fmla="*/ 13 w 144"/>
              <a:gd name="T37" fmla="*/ 114 h 143"/>
              <a:gd name="T38" fmla="*/ 4 w 144"/>
              <a:gd name="T39" fmla="*/ 95 h 143"/>
              <a:gd name="T40" fmla="*/ 0 w 144"/>
              <a:gd name="T41" fmla="*/ 7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2"/>
                </a:moveTo>
                <a:lnTo>
                  <a:pt x="4" y="49"/>
                </a:lnTo>
                <a:lnTo>
                  <a:pt x="13" y="30"/>
                </a:lnTo>
                <a:lnTo>
                  <a:pt x="28" y="15"/>
                </a:lnTo>
                <a:lnTo>
                  <a:pt x="50" y="3"/>
                </a:lnTo>
                <a:lnTo>
                  <a:pt x="71" y="0"/>
                </a:lnTo>
                <a:lnTo>
                  <a:pt x="94" y="3"/>
                </a:lnTo>
                <a:lnTo>
                  <a:pt x="113" y="15"/>
                </a:lnTo>
                <a:lnTo>
                  <a:pt x="130" y="30"/>
                </a:lnTo>
                <a:lnTo>
                  <a:pt x="140" y="49"/>
                </a:lnTo>
                <a:lnTo>
                  <a:pt x="144" y="72"/>
                </a:lnTo>
                <a:lnTo>
                  <a:pt x="140" y="95"/>
                </a:lnTo>
                <a:lnTo>
                  <a:pt x="130" y="114"/>
                </a:lnTo>
                <a:lnTo>
                  <a:pt x="113" y="130"/>
                </a:lnTo>
                <a:lnTo>
                  <a:pt x="94" y="141"/>
                </a:lnTo>
                <a:lnTo>
                  <a:pt x="71" y="143"/>
                </a:lnTo>
                <a:lnTo>
                  <a:pt x="50" y="141"/>
                </a:lnTo>
                <a:lnTo>
                  <a:pt x="28" y="130"/>
                </a:lnTo>
                <a:lnTo>
                  <a:pt x="13" y="114"/>
                </a:lnTo>
                <a:lnTo>
                  <a:pt x="4" y="95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6" name="Freeform 20"/>
          <p:cNvSpPr>
            <a:spLocks/>
          </p:cNvSpPr>
          <p:nvPr/>
        </p:nvSpPr>
        <p:spPr bwMode="auto">
          <a:xfrm>
            <a:off x="7916863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5 w 144"/>
              <a:gd name="T5" fmla="*/ 28 h 143"/>
              <a:gd name="T6" fmla="*/ 30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2 w 144"/>
              <a:gd name="T19" fmla="*/ 49 h 143"/>
              <a:gd name="T20" fmla="*/ 144 w 144"/>
              <a:gd name="T21" fmla="*/ 70 h 143"/>
              <a:gd name="T22" fmla="*/ 142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30 h 143"/>
              <a:gd name="T36" fmla="*/ 15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5" y="28"/>
                </a:lnTo>
                <a:lnTo>
                  <a:pt x="30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2" y="49"/>
                </a:lnTo>
                <a:lnTo>
                  <a:pt x="144" y="70"/>
                </a:lnTo>
                <a:lnTo>
                  <a:pt x="142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30"/>
                </a:lnTo>
                <a:lnTo>
                  <a:pt x="15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7" name="Freeform 21"/>
          <p:cNvSpPr>
            <a:spLocks/>
          </p:cNvSpPr>
          <p:nvPr/>
        </p:nvSpPr>
        <p:spPr bwMode="auto">
          <a:xfrm>
            <a:off x="6946900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3 h 143"/>
              <a:gd name="T10" fmla="*/ 71 w 144"/>
              <a:gd name="T11" fmla="*/ 0 h 143"/>
              <a:gd name="T12" fmla="*/ 94 w 144"/>
              <a:gd name="T13" fmla="*/ 3 h 143"/>
              <a:gd name="T14" fmla="*/ 113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3 w 144"/>
              <a:gd name="T27" fmla="*/ 130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1" y="0"/>
                </a:lnTo>
                <a:lnTo>
                  <a:pt x="94" y="3"/>
                </a:lnTo>
                <a:lnTo>
                  <a:pt x="113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3" y="130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8" name="Freeform 22"/>
          <p:cNvSpPr>
            <a:spLocks/>
          </p:cNvSpPr>
          <p:nvPr/>
        </p:nvSpPr>
        <p:spPr bwMode="auto">
          <a:xfrm>
            <a:off x="6034088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5 w 144"/>
              <a:gd name="T5" fmla="*/ 28 h 143"/>
              <a:gd name="T6" fmla="*/ 30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2 w 144"/>
              <a:gd name="T19" fmla="*/ 49 h 143"/>
              <a:gd name="T20" fmla="*/ 144 w 144"/>
              <a:gd name="T21" fmla="*/ 70 h 143"/>
              <a:gd name="T22" fmla="*/ 142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30 h 143"/>
              <a:gd name="T36" fmla="*/ 15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5" y="28"/>
                </a:lnTo>
                <a:lnTo>
                  <a:pt x="30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2" y="49"/>
                </a:lnTo>
                <a:lnTo>
                  <a:pt x="144" y="70"/>
                </a:lnTo>
                <a:lnTo>
                  <a:pt x="142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30"/>
                </a:lnTo>
                <a:lnTo>
                  <a:pt x="15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999" name="Freeform 23"/>
          <p:cNvSpPr>
            <a:spLocks/>
          </p:cNvSpPr>
          <p:nvPr/>
        </p:nvSpPr>
        <p:spPr bwMode="auto">
          <a:xfrm>
            <a:off x="5175250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1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1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00" name="Freeform 24"/>
          <p:cNvSpPr>
            <a:spLocks/>
          </p:cNvSpPr>
          <p:nvPr/>
        </p:nvSpPr>
        <p:spPr bwMode="auto">
          <a:xfrm>
            <a:off x="4148138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1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1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01" name="Freeform 25"/>
          <p:cNvSpPr>
            <a:spLocks/>
          </p:cNvSpPr>
          <p:nvPr/>
        </p:nvSpPr>
        <p:spPr bwMode="auto">
          <a:xfrm>
            <a:off x="3292475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2 w 144"/>
              <a:gd name="T3" fmla="*/ 49 h 143"/>
              <a:gd name="T4" fmla="*/ 13 w 144"/>
              <a:gd name="T5" fmla="*/ 28 h 143"/>
              <a:gd name="T6" fmla="*/ 29 w 144"/>
              <a:gd name="T7" fmla="*/ 13 h 143"/>
              <a:gd name="T8" fmla="*/ 50 w 144"/>
              <a:gd name="T9" fmla="*/ 3 h 143"/>
              <a:gd name="T10" fmla="*/ 71 w 144"/>
              <a:gd name="T11" fmla="*/ 0 h 143"/>
              <a:gd name="T12" fmla="*/ 94 w 144"/>
              <a:gd name="T13" fmla="*/ 3 h 143"/>
              <a:gd name="T14" fmla="*/ 113 w 144"/>
              <a:gd name="T15" fmla="*/ 13 h 143"/>
              <a:gd name="T16" fmla="*/ 128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28 w 144"/>
              <a:gd name="T25" fmla="*/ 113 h 143"/>
              <a:gd name="T26" fmla="*/ 113 w 144"/>
              <a:gd name="T27" fmla="*/ 130 h 143"/>
              <a:gd name="T28" fmla="*/ 94 w 144"/>
              <a:gd name="T29" fmla="*/ 139 h 143"/>
              <a:gd name="T30" fmla="*/ 71 w 144"/>
              <a:gd name="T31" fmla="*/ 143 h 143"/>
              <a:gd name="T32" fmla="*/ 50 w 144"/>
              <a:gd name="T33" fmla="*/ 139 h 143"/>
              <a:gd name="T34" fmla="*/ 29 w 144"/>
              <a:gd name="T35" fmla="*/ 130 h 143"/>
              <a:gd name="T36" fmla="*/ 13 w 144"/>
              <a:gd name="T37" fmla="*/ 113 h 143"/>
              <a:gd name="T38" fmla="*/ 2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2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1" y="0"/>
                </a:lnTo>
                <a:lnTo>
                  <a:pt x="94" y="3"/>
                </a:lnTo>
                <a:lnTo>
                  <a:pt x="113" y="13"/>
                </a:lnTo>
                <a:lnTo>
                  <a:pt x="128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28" y="113"/>
                </a:lnTo>
                <a:lnTo>
                  <a:pt x="113" y="130"/>
                </a:lnTo>
                <a:lnTo>
                  <a:pt x="94" y="139"/>
                </a:lnTo>
                <a:lnTo>
                  <a:pt x="71" y="143"/>
                </a:lnTo>
                <a:lnTo>
                  <a:pt x="50" y="139"/>
                </a:lnTo>
                <a:lnTo>
                  <a:pt x="29" y="130"/>
                </a:lnTo>
                <a:lnTo>
                  <a:pt x="13" y="113"/>
                </a:lnTo>
                <a:lnTo>
                  <a:pt x="2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02" name="Freeform 26"/>
          <p:cNvSpPr>
            <a:spLocks/>
          </p:cNvSpPr>
          <p:nvPr/>
        </p:nvSpPr>
        <p:spPr bwMode="auto">
          <a:xfrm>
            <a:off x="2435225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1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1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1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1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03" name="Freeform 27"/>
          <p:cNvSpPr>
            <a:spLocks/>
          </p:cNvSpPr>
          <p:nvPr/>
        </p:nvSpPr>
        <p:spPr bwMode="auto">
          <a:xfrm>
            <a:off x="1466850" y="336708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9 h 143"/>
              <a:gd name="T4" fmla="*/ 13 w 144"/>
              <a:gd name="T5" fmla="*/ 28 h 143"/>
              <a:gd name="T6" fmla="*/ 30 w 144"/>
              <a:gd name="T7" fmla="*/ 13 h 143"/>
              <a:gd name="T8" fmla="*/ 50 w 144"/>
              <a:gd name="T9" fmla="*/ 3 h 143"/>
              <a:gd name="T10" fmla="*/ 73 w 144"/>
              <a:gd name="T11" fmla="*/ 0 h 143"/>
              <a:gd name="T12" fmla="*/ 94 w 144"/>
              <a:gd name="T13" fmla="*/ 3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9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3 h 143"/>
              <a:gd name="T26" fmla="*/ 115 w 144"/>
              <a:gd name="T27" fmla="*/ 130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30 h 143"/>
              <a:gd name="T36" fmla="*/ 13 w 144"/>
              <a:gd name="T37" fmla="*/ 113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9"/>
                </a:lnTo>
                <a:lnTo>
                  <a:pt x="13" y="28"/>
                </a:lnTo>
                <a:lnTo>
                  <a:pt x="30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0"/>
                </a:lnTo>
                <a:lnTo>
                  <a:pt x="140" y="93"/>
                </a:lnTo>
                <a:lnTo>
                  <a:pt x="130" y="113"/>
                </a:lnTo>
                <a:lnTo>
                  <a:pt x="115" y="130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30"/>
                </a:lnTo>
                <a:lnTo>
                  <a:pt x="13" y="113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04" name="Freeform 28"/>
          <p:cNvSpPr>
            <a:spLocks/>
          </p:cNvSpPr>
          <p:nvPr/>
        </p:nvSpPr>
        <p:spPr bwMode="auto">
          <a:xfrm>
            <a:off x="1466850" y="6103938"/>
            <a:ext cx="114300" cy="114300"/>
          </a:xfrm>
          <a:custGeom>
            <a:avLst/>
            <a:gdLst>
              <a:gd name="T0" fmla="*/ 0 w 144"/>
              <a:gd name="T1" fmla="*/ 70 h 143"/>
              <a:gd name="T2" fmla="*/ 4 w 144"/>
              <a:gd name="T3" fmla="*/ 47 h 143"/>
              <a:gd name="T4" fmla="*/ 13 w 144"/>
              <a:gd name="T5" fmla="*/ 28 h 143"/>
              <a:gd name="T6" fmla="*/ 30 w 144"/>
              <a:gd name="T7" fmla="*/ 13 h 143"/>
              <a:gd name="T8" fmla="*/ 50 w 144"/>
              <a:gd name="T9" fmla="*/ 1 h 143"/>
              <a:gd name="T10" fmla="*/ 73 w 144"/>
              <a:gd name="T11" fmla="*/ 0 h 143"/>
              <a:gd name="T12" fmla="*/ 94 w 144"/>
              <a:gd name="T13" fmla="*/ 1 h 143"/>
              <a:gd name="T14" fmla="*/ 115 w 144"/>
              <a:gd name="T15" fmla="*/ 13 h 143"/>
              <a:gd name="T16" fmla="*/ 130 w 144"/>
              <a:gd name="T17" fmla="*/ 28 h 143"/>
              <a:gd name="T18" fmla="*/ 140 w 144"/>
              <a:gd name="T19" fmla="*/ 47 h 143"/>
              <a:gd name="T20" fmla="*/ 144 w 144"/>
              <a:gd name="T21" fmla="*/ 70 h 143"/>
              <a:gd name="T22" fmla="*/ 140 w 144"/>
              <a:gd name="T23" fmla="*/ 93 h 143"/>
              <a:gd name="T24" fmla="*/ 130 w 144"/>
              <a:gd name="T25" fmla="*/ 112 h 143"/>
              <a:gd name="T26" fmla="*/ 115 w 144"/>
              <a:gd name="T27" fmla="*/ 128 h 143"/>
              <a:gd name="T28" fmla="*/ 94 w 144"/>
              <a:gd name="T29" fmla="*/ 139 h 143"/>
              <a:gd name="T30" fmla="*/ 73 w 144"/>
              <a:gd name="T31" fmla="*/ 143 h 143"/>
              <a:gd name="T32" fmla="*/ 50 w 144"/>
              <a:gd name="T33" fmla="*/ 139 h 143"/>
              <a:gd name="T34" fmla="*/ 30 w 144"/>
              <a:gd name="T35" fmla="*/ 128 h 143"/>
              <a:gd name="T36" fmla="*/ 13 w 144"/>
              <a:gd name="T37" fmla="*/ 112 h 143"/>
              <a:gd name="T38" fmla="*/ 4 w 144"/>
              <a:gd name="T39" fmla="*/ 93 h 143"/>
              <a:gd name="T40" fmla="*/ 0 w 144"/>
              <a:gd name="T41" fmla="*/ 7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3">
                <a:moveTo>
                  <a:pt x="0" y="70"/>
                </a:moveTo>
                <a:lnTo>
                  <a:pt x="4" y="47"/>
                </a:lnTo>
                <a:lnTo>
                  <a:pt x="13" y="28"/>
                </a:lnTo>
                <a:lnTo>
                  <a:pt x="30" y="13"/>
                </a:lnTo>
                <a:lnTo>
                  <a:pt x="50" y="1"/>
                </a:lnTo>
                <a:lnTo>
                  <a:pt x="73" y="0"/>
                </a:lnTo>
                <a:lnTo>
                  <a:pt x="94" y="1"/>
                </a:lnTo>
                <a:lnTo>
                  <a:pt x="115" y="13"/>
                </a:lnTo>
                <a:lnTo>
                  <a:pt x="130" y="28"/>
                </a:lnTo>
                <a:lnTo>
                  <a:pt x="140" y="47"/>
                </a:lnTo>
                <a:lnTo>
                  <a:pt x="144" y="70"/>
                </a:lnTo>
                <a:lnTo>
                  <a:pt x="140" y="93"/>
                </a:lnTo>
                <a:lnTo>
                  <a:pt x="130" y="112"/>
                </a:lnTo>
                <a:lnTo>
                  <a:pt x="115" y="128"/>
                </a:lnTo>
                <a:lnTo>
                  <a:pt x="94" y="139"/>
                </a:lnTo>
                <a:lnTo>
                  <a:pt x="73" y="143"/>
                </a:lnTo>
                <a:lnTo>
                  <a:pt x="50" y="139"/>
                </a:lnTo>
                <a:lnTo>
                  <a:pt x="30" y="128"/>
                </a:lnTo>
                <a:lnTo>
                  <a:pt x="13" y="112"/>
                </a:lnTo>
                <a:lnTo>
                  <a:pt x="4" y="93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014" name="Rectangle 38"/>
          <p:cNvSpPr>
            <a:spLocks noChangeArrowheads="1"/>
          </p:cNvSpPr>
          <p:nvPr/>
        </p:nvSpPr>
        <p:spPr bwMode="auto">
          <a:xfrm>
            <a:off x="7867650" y="3124200"/>
            <a:ext cx="209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¬</a:t>
            </a:r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d</a:t>
            </a:r>
            <a:endParaRPr lang="en-US"/>
          </a:p>
        </p:txBody>
      </p:sp>
      <p:sp>
        <p:nvSpPr>
          <p:cNvPr id="255023" name="Rectangle 47"/>
          <p:cNvSpPr>
            <a:spLocks noChangeArrowheads="1"/>
          </p:cNvSpPr>
          <p:nvPr/>
        </p:nvSpPr>
        <p:spPr bwMode="auto">
          <a:xfrm>
            <a:off x="6940550" y="3124200"/>
            <a:ext cx="14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d</a:t>
            </a:r>
            <a:endParaRPr lang="en-US"/>
          </a:p>
        </p:txBody>
      </p:sp>
      <p:sp>
        <p:nvSpPr>
          <p:cNvPr id="255025" name="Rectangle 49"/>
          <p:cNvSpPr>
            <a:spLocks noChangeArrowheads="1"/>
          </p:cNvSpPr>
          <p:nvPr/>
        </p:nvSpPr>
        <p:spPr bwMode="auto">
          <a:xfrm>
            <a:off x="1471613" y="6254750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11</a:t>
            </a:r>
            <a:endParaRPr lang="en-US"/>
          </a:p>
        </p:txBody>
      </p:sp>
      <p:sp>
        <p:nvSpPr>
          <p:cNvPr id="255026" name="Rectangle 50"/>
          <p:cNvSpPr>
            <a:spLocks noChangeArrowheads="1"/>
          </p:cNvSpPr>
          <p:nvPr/>
        </p:nvSpPr>
        <p:spPr bwMode="auto">
          <a:xfrm>
            <a:off x="2376488" y="4291013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12</a:t>
            </a:r>
            <a:endParaRPr lang="en-US"/>
          </a:p>
        </p:txBody>
      </p:sp>
      <p:sp>
        <p:nvSpPr>
          <p:cNvPr id="255027" name="Rectangle 51"/>
          <p:cNvSpPr>
            <a:spLocks noChangeArrowheads="1"/>
          </p:cNvSpPr>
          <p:nvPr/>
        </p:nvSpPr>
        <p:spPr bwMode="auto">
          <a:xfrm>
            <a:off x="3292475" y="6254750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13</a:t>
            </a:r>
            <a:endParaRPr lang="en-US"/>
          </a:p>
        </p:txBody>
      </p:sp>
      <p:sp>
        <p:nvSpPr>
          <p:cNvPr id="255028" name="Rectangle 52"/>
          <p:cNvSpPr>
            <a:spLocks noChangeArrowheads="1"/>
          </p:cNvSpPr>
          <p:nvPr/>
        </p:nvSpPr>
        <p:spPr bwMode="auto">
          <a:xfrm>
            <a:off x="3754438" y="6254750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21</a:t>
            </a:r>
            <a:endParaRPr lang="en-US"/>
          </a:p>
        </p:txBody>
      </p:sp>
      <p:sp>
        <p:nvSpPr>
          <p:cNvPr id="255029" name="Rectangle 53"/>
          <p:cNvSpPr>
            <a:spLocks noChangeArrowheads="1"/>
          </p:cNvSpPr>
          <p:nvPr/>
        </p:nvSpPr>
        <p:spPr bwMode="auto">
          <a:xfrm>
            <a:off x="4675188" y="4291013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22</a:t>
            </a:r>
            <a:endParaRPr lang="en-US"/>
          </a:p>
        </p:txBody>
      </p:sp>
      <p:sp>
        <p:nvSpPr>
          <p:cNvPr id="255030" name="Rectangle 54"/>
          <p:cNvSpPr>
            <a:spLocks noChangeArrowheads="1"/>
          </p:cNvSpPr>
          <p:nvPr/>
        </p:nvSpPr>
        <p:spPr bwMode="auto">
          <a:xfrm>
            <a:off x="5581650" y="6254750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23</a:t>
            </a:r>
            <a:endParaRPr lang="en-US"/>
          </a:p>
        </p:txBody>
      </p:sp>
      <p:sp>
        <p:nvSpPr>
          <p:cNvPr id="255031" name="Rectangle 55"/>
          <p:cNvSpPr>
            <a:spLocks noChangeArrowheads="1"/>
          </p:cNvSpPr>
          <p:nvPr/>
        </p:nvSpPr>
        <p:spPr bwMode="auto">
          <a:xfrm>
            <a:off x="6045200" y="6254750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31</a:t>
            </a:r>
            <a:endParaRPr lang="en-US"/>
          </a:p>
        </p:txBody>
      </p:sp>
      <p:sp>
        <p:nvSpPr>
          <p:cNvPr id="255032" name="Rectangle 56"/>
          <p:cNvSpPr>
            <a:spLocks noChangeArrowheads="1"/>
          </p:cNvSpPr>
          <p:nvPr/>
        </p:nvSpPr>
        <p:spPr bwMode="auto">
          <a:xfrm>
            <a:off x="6951663" y="4291013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32</a:t>
            </a:r>
            <a:endParaRPr lang="en-US"/>
          </a:p>
        </p:txBody>
      </p:sp>
      <p:sp>
        <p:nvSpPr>
          <p:cNvPr id="255033" name="Rectangle 57"/>
          <p:cNvSpPr>
            <a:spLocks noChangeArrowheads="1"/>
          </p:cNvSpPr>
          <p:nvPr/>
        </p:nvSpPr>
        <p:spPr bwMode="auto">
          <a:xfrm>
            <a:off x="7864475" y="6254750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33</a:t>
            </a:r>
            <a:endParaRPr lang="en-US"/>
          </a:p>
        </p:txBody>
      </p:sp>
      <p:sp>
        <p:nvSpPr>
          <p:cNvPr id="255034" name="Line 58"/>
          <p:cNvSpPr>
            <a:spLocks noChangeShapeType="1"/>
          </p:cNvSpPr>
          <p:nvPr/>
        </p:nvSpPr>
        <p:spPr bwMode="auto">
          <a:xfrm flipV="1">
            <a:off x="1524000" y="3424238"/>
            <a:ext cx="1588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35" name="Line 59"/>
          <p:cNvSpPr>
            <a:spLocks noChangeShapeType="1"/>
          </p:cNvSpPr>
          <p:nvPr/>
        </p:nvSpPr>
        <p:spPr bwMode="auto">
          <a:xfrm flipV="1">
            <a:off x="2438400" y="3424238"/>
            <a:ext cx="909638" cy="1141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36" name="Line 60"/>
          <p:cNvSpPr>
            <a:spLocks noChangeShapeType="1"/>
          </p:cNvSpPr>
          <p:nvPr/>
        </p:nvSpPr>
        <p:spPr bwMode="auto">
          <a:xfrm flipV="1">
            <a:off x="3348038" y="3424238"/>
            <a:ext cx="1885950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37" name="Line 61"/>
          <p:cNvSpPr>
            <a:spLocks noChangeShapeType="1"/>
          </p:cNvSpPr>
          <p:nvPr/>
        </p:nvSpPr>
        <p:spPr bwMode="auto">
          <a:xfrm flipH="1" flipV="1">
            <a:off x="2492375" y="3424238"/>
            <a:ext cx="1316038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38" name="Line 62"/>
          <p:cNvSpPr>
            <a:spLocks noChangeShapeType="1"/>
          </p:cNvSpPr>
          <p:nvPr/>
        </p:nvSpPr>
        <p:spPr bwMode="auto">
          <a:xfrm flipH="1" flipV="1">
            <a:off x="3348038" y="3424238"/>
            <a:ext cx="1365250" cy="1141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39" name="Line 63"/>
          <p:cNvSpPr>
            <a:spLocks noChangeShapeType="1"/>
          </p:cNvSpPr>
          <p:nvPr/>
        </p:nvSpPr>
        <p:spPr bwMode="auto">
          <a:xfrm flipV="1">
            <a:off x="5635625" y="3424238"/>
            <a:ext cx="457200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40" name="Line 64"/>
          <p:cNvSpPr>
            <a:spLocks noChangeShapeType="1"/>
          </p:cNvSpPr>
          <p:nvPr/>
        </p:nvSpPr>
        <p:spPr bwMode="auto">
          <a:xfrm flipH="1" flipV="1">
            <a:off x="4205288" y="3424238"/>
            <a:ext cx="1884362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41" name="Line 65"/>
          <p:cNvSpPr>
            <a:spLocks noChangeShapeType="1"/>
          </p:cNvSpPr>
          <p:nvPr/>
        </p:nvSpPr>
        <p:spPr bwMode="auto">
          <a:xfrm flipH="1" flipV="1">
            <a:off x="6092825" y="3424238"/>
            <a:ext cx="896938" cy="1141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42" name="Line 66"/>
          <p:cNvSpPr>
            <a:spLocks noChangeShapeType="1"/>
          </p:cNvSpPr>
          <p:nvPr/>
        </p:nvSpPr>
        <p:spPr bwMode="auto">
          <a:xfrm flipV="1">
            <a:off x="7923213" y="3424238"/>
            <a:ext cx="50800" cy="273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8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9288" y="15240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Example: (a+b+c)(</a:t>
            </a:r>
            <a:r>
              <a:rPr lang="en-US">
                <a:cs typeface="Tahoma" charset="0"/>
              </a:rPr>
              <a:t>¬a+b+¬c)(¬b+¬c+¬d)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>
                <a:cs typeface="Tahoma" charset="0"/>
              </a:rPr>
              <a:t>Graph has vertex cover of size K=4+6=10 iff formula is satisfiable.</a:t>
            </a:r>
          </a:p>
        </p:txBody>
      </p:sp>
      <p:sp>
        <p:nvSpPr>
          <p:cNvPr id="255043" name="Rectangle 67"/>
          <p:cNvSpPr>
            <a:spLocks noChangeArrowheads="1"/>
          </p:cNvSpPr>
          <p:nvPr/>
        </p:nvSpPr>
        <p:spPr bwMode="auto">
          <a:xfrm>
            <a:off x="6048375" y="3162300"/>
            <a:ext cx="2000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¬</a:t>
            </a:r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c</a:t>
            </a:r>
            <a:endParaRPr lang="en-US"/>
          </a:p>
        </p:txBody>
      </p:sp>
      <p:sp>
        <p:nvSpPr>
          <p:cNvPr id="255044" name="Rectangle 68"/>
          <p:cNvSpPr>
            <a:spLocks noChangeArrowheads="1"/>
          </p:cNvSpPr>
          <p:nvPr/>
        </p:nvSpPr>
        <p:spPr bwMode="auto">
          <a:xfrm>
            <a:off x="5116513" y="3162300"/>
            <a:ext cx="14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c</a:t>
            </a:r>
            <a:endParaRPr lang="en-US"/>
          </a:p>
        </p:txBody>
      </p:sp>
      <p:sp>
        <p:nvSpPr>
          <p:cNvPr id="255045" name="Rectangle 69"/>
          <p:cNvSpPr>
            <a:spLocks noChangeArrowheads="1"/>
          </p:cNvSpPr>
          <p:nvPr/>
        </p:nvSpPr>
        <p:spPr bwMode="auto">
          <a:xfrm>
            <a:off x="2381250" y="3146425"/>
            <a:ext cx="209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¬</a:t>
            </a:r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a</a:t>
            </a:r>
            <a:endParaRPr lang="en-US"/>
          </a:p>
        </p:txBody>
      </p:sp>
      <p:sp>
        <p:nvSpPr>
          <p:cNvPr id="255046" name="Rectangle 70"/>
          <p:cNvSpPr>
            <a:spLocks noChangeArrowheads="1"/>
          </p:cNvSpPr>
          <p:nvPr/>
        </p:nvSpPr>
        <p:spPr bwMode="auto">
          <a:xfrm>
            <a:off x="1454150" y="3146425"/>
            <a:ext cx="14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a</a:t>
            </a:r>
            <a:endParaRPr lang="en-US"/>
          </a:p>
        </p:txBody>
      </p:sp>
      <p:sp>
        <p:nvSpPr>
          <p:cNvPr id="255047" name="Rectangle 71"/>
          <p:cNvSpPr>
            <a:spLocks noChangeArrowheads="1"/>
          </p:cNvSpPr>
          <p:nvPr/>
        </p:nvSpPr>
        <p:spPr bwMode="auto">
          <a:xfrm>
            <a:off x="4127500" y="3146425"/>
            <a:ext cx="209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¬</a:t>
            </a:r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b</a:t>
            </a:r>
            <a:endParaRPr lang="en-US"/>
          </a:p>
        </p:txBody>
      </p:sp>
      <p:sp>
        <p:nvSpPr>
          <p:cNvPr id="255048" name="Rectangle 72"/>
          <p:cNvSpPr>
            <a:spLocks noChangeArrowheads="1"/>
          </p:cNvSpPr>
          <p:nvPr/>
        </p:nvSpPr>
        <p:spPr bwMode="auto">
          <a:xfrm>
            <a:off x="3200400" y="3146425"/>
            <a:ext cx="14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Times New Roman" charset="0"/>
              </a:rPr>
              <a:t>b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0C1-1E57-A845-B3E7-A867EE2D61E4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553200" cy="1143000"/>
          </a:xfrm>
        </p:spPr>
        <p:txBody>
          <a:bodyPr/>
          <a:lstStyle/>
          <a:p>
            <a:r>
              <a:rPr lang="en-US"/>
              <a:t>Clique</a:t>
            </a:r>
          </a:p>
        </p:txBody>
      </p:sp>
      <p:sp>
        <p:nvSpPr>
          <p:cNvPr id="243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4196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b="1" dirty="0">
                <a:solidFill>
                  <a:schemeClr val="tx2"/>
                </a:solidFill>
              </a:rPr>
              <a:t>clique</a:t>
            </a:r>
            <a:r>
              <a:rPr lang="en-US" sz="2400" dirty="0"/>
              <a:t> of a graph G=(V,E) is a </a:t>
            </a:r>
            <a:r>
              <a:rPr lang="en-US" sz="2400" dirty="0" err="1"/>
              <a:t>subgraph</a:t>
            </a:r>
            <a:r>
              <a:rPr lang="en-US" sz="2400" dirty="0"/>
              <a:t> C that is fully-connected (every pair in C has an edge).</a:t>
            </a:r>
          </a:p>
          <a:p>
            <a:r>
              <a:rPr lang="en-US" sz="2400" dirty="0"/>
              <a:t>CLIQUE: Given a graph G and an integer K, is there a clique in G of size at least K?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CLIQUE is in NP: non-deterministically choose a subset C of size K and check that every pair in C has an edge in G.</a:t>
            </a:r>
          </a:p>
        </p:txBody>
      </p:sp>
      <p:sp>
        <p:nvSpPr>
          <p:cNvPr id="243718" name="Freeform 6"/>
          <p:cNvSpPr>
            <a:spLocks/>
          </p:cNvSpPr>
          <p:nvPr/>
        </p:nvSpPr>
        <p:spPr bwMode="auto">
          <a:xfrm>
            <a:off x="7531100" y="3811588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19" name="Freeform 7"/>
          <p:cNvSpPr>
            <a:spLocks/>
          </p:cNvSpPr>
          <p:nvPr/>
        </p:nvSpPr>
        <p:spPr bwMode="auto">
          <a:xfrm>
            <a:off x="5572125" y="3124200"/>
            <a:ext cx="161925" cy="180975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6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2 w 115"/>
              <a:gd name="T35" fmla="*/ 76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3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6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3" y="94"/>
                </a:lnTo>
                <a:lnTo>
                  <a:pt x="2" y="76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0" name="Freeform 8"/>
          <p:cNvSpPr>
            <a:spLocks/>
          </p:cNvSpPr>
          <p:nvPr/>
        </p:nvSpPr>
        <p:spPr bwMode="auto">
          <a:xfrm>
            <a:off x="5651500" y="3216275"/>
            <a:ext cx="488950" cy="1827213"/>
          </a:xfrm>
          <a:custGeom>
            <a:avLst/>
            <a:gdLst>
              <a:gd name="T0" fmla="*/ 0 w 343"/>
              <a:gd name="T1" fmla="*/ 0 h 1147"/>
              <a:gd name="T2" fmla="*/ 228 w 343"/>
              <a:gd name="T3" fmla="*/ 457 h 1147"/>
              <a:gd name="T4" fmla="*/ 2 w 343"/>
              <a:gd name="T5" fmla="*/ 918 h 1147"/>
              <a:gd name="T6" fmla="*/ 343 w 343"/>
              <a:gd name="T7" fmla="*/ 1147 h 1147"/>
              <a:gd name="T8" fmla="*/ 343 w 343"/>
              <a:gd name="T9" fmla="*/ 1147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" h="1147">
                <a:moveTo>
                  <a:pt x="0" y="0"/>
                </a:moveTo>
                <a:lnTo>
                  <a:pt x="228" y="457"/>
                </a:lnTo>
                <a:lnTo>
                  <a:pt x="2" y="918"/>
                </a:lnTo>
                <a:lnTo>
                  <a:pt x="343" y="1147"/>
                </a:lnTo>
                <a:lnTo>
                  <a:pt x="343" y="1147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1" name="Freeform 9"/>
          <p:cNvSpPr>
            <a:spLocks/>
          </p:cNvSpPr>
          <p:nvPr/>
        </p:nvSpPr>
        <p:spPr bwMode="auto">
          <a:xfrm>
            <a:off x="6959600" y="3900488"/>
            <a:ext cx="657225" cy="1117600"/>
          </a:xfrm>
          <a:custGeom>
            <a:avLst/>
            <a:gdLst>
              <a:gd name="T0" fmla="*/ 0 w 462"/>
              <a:gd name="T1" fmla="*/ 702 h 702"/>
              <a:gd name="T2" fmla="*/ 219 w 462"/>
              <a:gd name="T3" fmla="*/ 488 h 702"/>
              <a:gd name="T4" fmla="*/ 462 w 462"/>
              <a:gd name="T5" fmla="*/ 0 h 702"/>
              <a:gd name="T6" fmla="*/ 460 w 462"/>
              <a:gd name="T7" fmla="*/ 0 h 702"/>
              <a:gd name="T8" fmla="*/ 460 w 462"/>
              <a:gd name="T9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" h="702">
                <a:moveTo>
                  <a:pt x="0" y="702"/>
                </a:moveTo>
                <a:lnTo>
                  <a:pt x="219" y="488"/>
                </a:lnTo>
                <a:lnTo>
                  <a:pt x="462" y="0"/>
                </a:lnTo>
                <a:lnTo>
                  <a:pt x="460" y="0"/>
                </a:lnTo>
                <a:lnTo>
                  <a:pt x="460" y="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 flipH="1" flipV="1">
            <a:off x="5975350" y="3944938"/>
            <a:ext cx="9017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3" name="Freeform 11"/>
          <p:cNvSpPr>
            <a:spLocks/>
          </p:cNvSpPr>
          <p:nvPr/>
        </p:nvSpPr>
        <p:spPr bwMode="auto">
          <a:xfrm>
            <a:off x="5572125" y="3944938"/>
            <a:ext cx="1695450" cy="1073150"/>
          </a:xfrm>
          <a:custGeom>
            <a:avLst/>
            <a:gdLst>
              <a:gd name="T0" fmla="*/ 0 w 1193"/>
              <a:gd name="T1" fmla="*/ 463 h 675"/>
              <a:gd name="T2" fmla="*/ 976 w 1193"/>
              <a:gd name="T3" fmla="*/ 675 h 675"/>
              <a:gd name="T4" fmla="*/ 286 w 1193"/>
              <a:gd name="T5" fmla="*/ 0 h 675"/>
              <a:gd name="T6" fmla="*/ 1193 w 1193"/>
              <a:gd name="T7" fmla="*/ 459 h 675"/>
              <a:gd name="T8" fmla="*/ 0 w 1193"/>
              <a:gd name="T9" fmla="*/ 463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3" h="675">
                <a:moveTo>
                  <a:pt x="0" y="463"/>
                </a:moveTo>
                <a:lnTo>
                  <a:pt x="976" y="675"/>
                </a:lnTo>
                <a:lnTo>
                  <a:pt x="286" y="0"/>
                </a:lnTo>
                <a:lnTo>
                  <a:pt x="1193" y="459"/>
                </a:lnTo>
                <a:lnTo>
                  <a:pt x="0" y="463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4" name="Freeform 12"/>
          <p:cNvSpPr>
            <a:spLocks/>
          </p:cNvSpPr>
          <p:nvPr/>
        </p:nvSpPr>
        <p:spPr bwMode="auto">
          <a:xfrm>
            <a:off x="5651500" y="4033838"/>
            <a:ext cx="1308100" cy="984250"/>
          </a:xfrm>
          <a:custGeom>
            <a:avLst/>
            <a:gdLst>
              <a:gd name="T0" fmla="*/ 0 w 918"/>
              <a:gd name="T1" fmla="*/ 401 h 617"/>
              <a:gd name="T2" fmla="*/ 861 w 918"/>
              <a:gd name="T3" fmla="*/ 0 h 617"/>
              <a:gd name="T4" fmla="*/ 918 w 918"/>
              <a:gd name="T5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8" h="617">
                <a:moveTo>
                  <a:pt x="0" y="401"/>
                </a:moveTo>
                <a:lnTo>
                  <a:pt x="861" y="0"/>
                </a:lnTo>
                <a:lnTo>
                  <a:pt x="918" y="617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6877050" y="4033838"/>
            <a:ext cx="390525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6" name="Freeform 14"/>
          <p:cNvSpPr>
            <a:spLocks/>
          </p:cNvSpPr>
          <p:nvPr/>
        </p:nvSpPr>
        <p:spPr bwMode="auto">
          <a:xfrm>
            <a:off x="6057900" y="4951413"/>
            <a:ext cx="165100" cy="177800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4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7 w 115"/>
              <a:gd name="T13" fmla="*/ 8 h 113"/>
              <a:gd name="T14" fmla="*/ 102 w 115"/>
              <a:gd name="T15" fmla="*/ 19 h 113"/>
              <a:gd name="T16" fmla="*/ 112 w 115"/>
              <a:gd name="T17" fmla="*/ 36 h 113"/>
              <a:gd name="T18" fmla="*/ 115 w 115"/>
              <a:gd name="T19" fmla="*/ 57 h 113"/>
              <a:gd name="T20" fmla="*/ 112 w 115"/>
              <a:gd name="T21" fmla="*/ 77 h 113"/>
              <a:gd name="T22" fmla="*/ 102 w 115"/>
              <a:gd name="T23" fmla="*/ 94 h 113"/>
              <a:gd name="T24" fmla="*/ 87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4 w 115"/>
              <a:gd name="T33" fmla="*/ 94 h 113"/>
              <a:gd name="T34" fmla="*/ 2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4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7" y="8"/>
                </a:lnTo>
                <a:lnTo>
                  <a:pt x="102" y="19"/>
                </a:lnTo>
                <a:lnTo>
                  <a:pt x="112" y="36"/>
                </a:lnTo>
                <a:lnTo>
                  <a:pt x="115" y="57"/>
                </a:lnTo>
                <a:lnTo>
                  <a:pt x="112" y="77"/>
                </a:lnTo>
                <a:lnTo>
                  <a:pt x="102" y="94"/>
                </a:lnTo>
                <a:lnTo>
                  <a:pt x="87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4" y="94"/>
                </a:lnTo>
                <a:lnTo>
                  <a:pt x="2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7" name="Freeform 15"/>
          <p:cNvSpPr>
            <a:spLocks/>
          </p:cNvSpPr>
          <p:nvPr/>
        </p:nvSpPr>
        <p:spPr bwMode="auto">
          <a:xfrm>
            <a:off x="5895975" y="3856038"/>
            <a:ext cx="161925" cy="177800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9 w 115"/>
              <a:gd name="T11" fmla="*/ 0 h 113"/>
              <a:gd name="T12" fmla="*/ 87 w 115"/>
              <a:gd name="T13" fmla="*/ 6 h 113"/>
              <a:gd name="T14" fmla="*/ 102 w 115"/>
              <a:gd name="T15" fmla="*/ 19 h 113"/>
              <a:gd name="T16" fmla="*/ 113 w 115"/>
              <a:gd name="T17" fmla="*/ 36 h 113"/>
              <a:gd name="T18" fmla="*/ 115 w 115"/>
              <a:gd name="T19" fmla="*/ 55 h 113"/>
              <a:gd name="T20" fmla="*/ 113 w 115"/>
              <a:gd name="T21" fmla="*/ 76 h 113"/>
              <a:gd name="T22" fmla="*/ 102 w 115"/>
              <a:gd name="T23" fmla="*/ 93 h 113"/>
              <a:gd name="T24" fmla="*/ 87 w 115"/>
              <a:gd name="T25" fmla="*/ 105 h 113"/>
              <a:gd name="T26" fmla="*/ 69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9" y="0"/>
                </a:lnTo>
                <a:lnTo>
                  <a:pt x="87" y="6"/>
                </a:lnTo>
                <a:lnTo>
                  <a:pt x="102" y="19"/>
                </a:lnTo>
                <a:lnTo>
                  <a:pt x="113" y="36"/>
                </a:lnTo>
                <a:lnTo>
                  <a:pt x="115" y="55"/>
                </a:lnTo>
                <a:lnTo>
                  <a:pt x="113" y="76"/>
                </a:lnTo>
                <a:lnTo>
                  <a:pt x="102" y="93"/>
                </a:lnTo>
                <a:lnTo>
                  <a:pt x="87" y="105"/>
                </a:lnTo>
                <a:lnTo>
                  <a:pt x="69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8" name="Freeform 16"/>
          <p:cNvSpPr>
            <a:spLocks/>
          </p:cNvSpPr>
          <p:nvPr/>
        </p:nvSpPr>
        <p:spPr bwMode="auto">
          <a:xfrm>
            <a:off x="6877050" y="4929188"/>
            <a:ext cx="161925" cy="180975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3 w 115"/>
              <a:gd name="T5" fmla="*/ 19 h 113"/>
              <a:gd name="T6" fmla="*/ 28 w 115"/>
              <a:gd name="T7" fmla="*/ 5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5 h 113"/>
              <a:gd name="T14" fmla="*/ 101 w 115"/>
              <a:gd name="T15" fmla="*/ 19 h 113"/>
              <a:gd name="T16" fmla="*/ 111 w 115"/>
              <a:gd name="T17" fmla="*/ 36 h 113"/>
              <a:gd name="T18" fmla="*/ 115 w 115"/>
              <a:gd name="T19" fmla="*/ 55 h 113"/>
              <a:gd name="T20" fmla="*/ 111 w 115"/>
              <a:gd name="T21" fmla="*/ 76 h 113"/>
              <a:gd name="T22" fmla="*/ 101 w 115"/>
              <a:gd name="T23" fmla="*/ 93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8 w 115"/>
              <a:gd name="T31" fmla="*/ 105 h 113"/>
              <a:gd name="T32" fmla="*/ 13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3" y="19"/>
                </a:lnTo>
                <a:lnTo>
                  <a:pt x="28" y="5"/>
                </a:lnTo>
                <a:lnTo>
                  <a:pt x="48" y="0"/>
                </a:lnTo>
                <a:lnTo>
                  <a:pt x="67" y="0"/>
                </a:lnTo>
                <a:lnTo>
                  <a:pt x="86" y="5"/>
                </a:lnTo>
                <a:lnTo>
                  <a:pt x="101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6"/>
                </a:lnTo>
                <a:lnTo>
                  <a:pt x="101" y="93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8" y="105"/>
                </a:lnTo>
                <a:lnTo>
                  <a:pt x="13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9" name="Freeform 17"/>
          <p:cNvSpPr>
            <a:spLocks/>
          </p:cNvSpPr>
          <p:nvPr/>
        </p:nvSpPr>
        <p:spPr bwMode="auto">
          <a:xfrm>
            <a:off x="7185025" y="4584700"/>
            <a:ext cx="163513" cy="180975"/>
          </a:xfrm>
          <a:custGeom>
            <a:avLst/>
            <a:gdLst>
              <a:gd name="T0" fmla="*/ 0 w 115"/>
              <a:gd name="T1" fmla="*/ 55 h 112"/>
              <a:gd name="T2" fmla="*/ 4 w 115"/>
              <a:gd name="T3" fmla="*/ 36 h 112"/>
              <a:gd name="T4" fmla="*/ 14 w 115"/>
              <a:gd name="T5" fmla="*/ 19 h 112"/>
              <a:gd name="T6" fmla="*/ 29 w 115"/>
              <a:gd name="T7" fmla="*/ 5 h 112"/>
              <a:gd name="T8" fmla="*/ 48 w 115"/>
              <a:gd name="T9" fmla="*/ 0 h 112"/>
              <a:gd name="T10" fmla="*/ 69 w 115"/>
              <a:gd name="T11" fmla="*/ 0 h 112"/>
              <a:gd name="T12" fmla="*/ 87 w 115"/>
              <a:gd name="T13" fmla="*/ 5 h 112"/>
              <a:gd name="T14" fmla="*/ 102 w 115"/>
              <a:gd name="T15" fmla="*/ 19 h 112"/>
              <a:gd name="T16" fmla="*/ 114 w 115"/>
              <a:gd name="T17" fmla="*/ 36 h 112"/>
              <a:gd name="T18" fmla="*/ 115 w 115"/>
              <a:gd name="T19" fmla="*/ 55 h 112"/>
              <a:gd name="T20" fmla="*/ 114 w 115"/>
              <a:gd name="T21" fmla="*/ 74 h 112"/>
              <a:gd name="T22" fmla="*/ 102 w 115"/>
              <a:gd name="T23" fmla="*/ 91 h 112"/>
              <a:gd name="T24" fmla="*/ 87 w 115"/>
              <a:gd name="T25" fmla="*/ 105 h 112"/>
              <a:gd name="T26" fmla="*/ 69 w 115"/>
              <a:gd name="T27" fmla="*/ 112 h 112"/>
              <a:gd name="T28" fmla="*/ 48 w 115"/>
              <a:gd name="T29" fmla="*/ 112 h 112"/>
              <a:gd name="T30" fmla="*/ 29 w 115"/>
              <a:gd name="T31" fmla="*/ 105 h 112"/>
              <a:gd name="T32" fmla="*/ 14 w 115"/>
              <a:gd name="T33" fmla="*/ 91 h 112"/>
              <a:gd name="T34" fmla="*/ 4 w 115"/>
              <a:gd name="T35" fmla="*/ 74 h 112"/>
              <a:gd name="T36" fmla="*/ 0 w 115"/>
              <a:gd name="T37" fmla="*/ 55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2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5"/>
                </a:lnTo>
                <a:lnTo>
                  <a:pt x="48" y="0"/>
                </a:lnTo>
                <a:lnTo>
                  <a:pt x="69" y="0"/>
                </a:lnTo>
                <a:lnTo>
                  <a:pt x="87" y="5"/>
                </a:lnTo>
                <a:lnTo>
                  <a:pt x="102" y="19"/>
                </a:lnTo>
                <a:lnTo>
                  <a:pt x="114" y="36"/>
                </a:lnTo>
                <a:lnTo>
                  <a:pt x="115" y="55"/>
                </a:lnTo>
                <a:lnTo>
                  <a:pt x="114" y="74"/>
                </a:lnTo>
                <a:lnTo>
                  <a:pt x="102" y="91"/>
                </a:lnTo>
                <a:lnTo>
                  <a:pt x="87" y="105"/>
                </a:lnTo>
                <a:lnTo>
                  <a:pt x="69" y="112"/>
                </a:lnTo>
                <a:lnTo>
                  <a:pt x="48" y="112"/>
                </a:lnTo>
                <a:lnTo>
                  <a:pt x="29" y="105"/>
                </a:lnTo>
                <a:lnTo>
                  <a:pt x="14" y="91"/>
                </a:lnTo>
                <a:lnTo>
                  <a:pt x="4" y="74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30" name="Freeform 18"/>
          <p:cNvSpPr>
            <a:spLocks/>
          </p:cNvSpPr>
          <p:nvPr/>
        </p:nvSpPr>
        <p:spPr bwMode="auto">
          <a:xfrm>
            <a:off x="6794500" y="3948113"/>
            <a:ext cx="165100" cy="179387"/>
          </a:xfrm>
          <a:custGeom>
            <a:avLst/>
            <a:gdLst>
              <a:gd name="T0" fmla="*/ 0 w 115"/>
              <a:gd name="T1" fmla="*/ 56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6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6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4 h 113"/>
              <a:gd name="T34" fmla="*/ 4 w 115"/>
              <a:gd name="T35" fmla="*/ 77 h 113"/>
              <a:gd name="T36" fmla="*/ 0 w 115"/>
              <a:gd name="T37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6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7" y="0"/>
                </a:lnTo>
                <a:lnTo>
                  <a:pt x="86" y="6"/>
                </a:lnTo>
                <a:lnTo>
                  <a:pt x="102" y="19"/>
                </a:lnTo>
                <a:lnTo>
                  <a:pt x="111" y="36"/>
                </a:lnTo>
                <a:lnTo>
                  <a:pt x="115" y="56"/>
                </a:lnTo>
                <a:lnTo>
                  <a:pt x="111" y="77"/>
                </a:lnTo>
                <a:lnTo>
                  <a:pt x="102" y="94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4"/>
                </a:lnTo>
                <a:lnTo>
                  <a:pt x="4" y="77"/>
                </a:lnTo>
                <a:lnTo>
                  <a:pt x="0" y="56"/>
                </a:lnTo>
                <a:close/>
              </a:path>
            </a:pathLst>
          </a:custGeom>
          <a:solidFill>
            <a:schemeClr val="bg2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31" name="Freeform 19"/>
          <p:cNvSpPr>
            <a:spLocks/>
          </p:cNvSpPr>
          <p:nvPr/>
        </p:nvSpPr>
        <p:spPr bwMode="auto">
          <a:xfrm>
            <a:off x="5572125" y="4584700"/>
            <a:ext cx="161925" cy="180975"/>
          </a:xfrm>
          <a:custGeom>
            <a:avLst/>
            <a:gdLst>
              <a:gd name="T0" fmla="*/ 0 w 115"/>
              <a:gd name="T1" fmla="*/ 55 h 112"/>
              <a:gd name="T2" fmla="*/ 2 w 115"/>
              <a:gd name="T3" fmla="*/ 36 h 112"/>
              <a:gd name="T4" fmla="*/ 13 w 115"/>
              <a:gd name="T5" fmla="*/ 19 h 112"/>
              <a:gd name="T6" fmla="*/ 29 w 115"/>
              <a:gd name="T7" fmla="*/ 5 h 112"/>
              <a:gd name="T8" fmla="*/ 46 w 115"/>
              <a:gd name="T9" fmla="*/ 0 h 112"/>
              <a:gd name="T10" fmla="*/ 67 w 115"/>
              <a:gd name="T11" fmla="*/ 0 h 112"/>
              <a:gd name="T12" fmla="*/ 86 w 115"/>
              <a:gd name="T13" fmla="*/ 5 h 112"/>
              <a:gd name="T14" fmla="*/ 102 w 115"/>
              <a:gd name="T15" fmla="*/ 19 h 112"/>
              <a:gd name="T16" fmla="*/ 111 w 115"/>
              <a:gd name="T17" fmla="*/ 36 h 112"/>
              <a:gd name="T18" fmla="*/ 115 w 115"/>
              <a:gd name="T19" fmla="*/ 55 h 112"/>
              <a:gd name="T20" fmla="*/ 111 w 115"/>
              <a:gd name="T21" fmla="*/ 74 h 112"/>
              <a:gd name="T22" fmla="*/ 102 w 115"/>
              <a:gd name="T23" fmla="*/ 91 h 112"/>
              <a:gd name="T24" fmla="*/ 86 w 115"/>
              <a:gd name="T25" fmla="*/ 105 h 112"/>
              <a:gd name="T26" fmla="*/ 67 w 115"/>
              <a:gd name="T27" fmla="*/ 112 h 112"/>
              <a:gd name="T28" fmla="*/ 46 w 115"/>
              <a:gd name="T29" fmla="*/ 112 h 112"/>
              <a:gd name="T30" fmla="*/ 29 w 115"/>
              <a:gd name="T31" fmla="*/ 105 h 112"/>
              <a:gd name="T32" fmla="*/ 13 w 115"/>
              <a:gd name="T33" fmla="*/ 91 h 112"/>
              <a:gd name="T34" fmla="*/ 2 w 115"/>
              <a:gd name="T35" fmla="*/ 74 h 112"/>
              <a:gd name="T36" fmla="*/ 0 w 115"/>
              <a:gd name="T37" fmla="*/ 55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2">
                <a:moveTo>
                  <a:pt x="0" y="55"/>
                </a:moveTo>
                <a:lnTo>
                  <a:pt x="2" y="36"/>
                </a:lnTo>
                <a:lnTo>
                  <a:pt x="13" y="19"/>
                </a:lnTo>
                <a:lnTo>
                  <a:pt x="29" y="5"/>
                </a:lnTo>
                <a:lnTo>
                  <a:pt x="46" y="0"/>
                </a:lnTo>
                <a:lnTo>
                  <a:pt x="67" y="0"/>
                </a:lnTo>
                <a:lnTo>
                  <a:pt x="86" y="5"/>
                </a:lnTo>
                <a:lnTo>
                  <a:pt x="102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4"/>
                </a:lnTo>
                <a:lnTo>
                  <a:pt x="102" y="91"/>
                </a:lnTo>
                <a:lnTo>
                  <a:pt x="86" y="105"/>
                </a:lnTo>
                <a:lnTo>
                  <a:pt x="67" y="112"/>
                </a:lnTo>
                <a:lnTo>
                  <a:pt x="46" y="112"/>
                </a:lnTo>
                <a:lnTo>
                  <a:pt x="29" y="105"/>
                </a:lnTo>
                <a:lnTo>
                  <a:pt x="13" y="91"/>
                </a:lnTo>
                <a:lnTo>
                  <a:pt x="2" y="74"/>
                </a:lnTo>
                <a:lnTo>
                  <a:pt x="0" y="55"/>
                </a:lnTo>
                <a:close/>
              </a:path>
            </a:pathLst>
          </a:custGeom>
          <a:solidFill>
            <a:schemeClr val="bg2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32" name="Text Box 20"/>
          <p:cNvSpPr txBox="1">
            <a:spLocks noChangeArrowheads="1"/>
          </p:cNvSpPr>
          <p:nvPr/>
        </p:nvSpPr>
        <p:spPr bwMode="auto">
          <a:xfrm>
            <a:off x="2822575" y="3810000"/>
            <a:ext cx="2435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This graph has</a:t>
            </a:r>
          </a:p>
          <a:p>
            <a:r>
              <a:rPr lang="en-US"/>
              <a:t>a clique of size 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DD0E-2F42-C04D-9862-ABCBC5E07FA6}" type="slidenum">
              <a:rPr lang="en-US"/>
              <a:pPr/>
              <a:t>12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is NP-Complete</a:t>
            </a:r>
          </a:p>
        </p:txBody>
      </p:sp>
      <p:grpSp>
        <p:nvGrpSpPr>
          <p:cNvPr id="220197" name="Group 37"/>
          <p:cNvGrpSpPr>
            <a:grpSpLocks/>
          </p:cNvGrpSpPr>
          <p:nvPr/>
        </p:nvGrpSpPr>
        <p:grpSpPr bwMode="auto">
          <a:xfrm>
            <a:off x="5432425" y="3276600"/>
            <a:ext cx="2111375" cy="2325688"/>
            <a:chOff x="1072" y="1980"/>
            <a:chExt cx="1330" cy="1465"/>
          </a:xfrm>
        </p:grpSpPr>
        <p:sp>
          <p:nvSpPr>
            <p:cNvPr id="220165" name="Rectangle 5"/>
            <p:cNvSpPr>
              <a:spLocks noChangeArrowheads="1"/>
            </p:cNvSpPr>
            <p:nvPr/>
          </p:nvSpPr>
          <p:spPr bwMode="auto">
            <a:xfrm>
              <a:off x="1665" y="3205"/>
              <a:ext cx="17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</a:rPr>
                <a:t>G</a:t>
              </a:r>
              <a:r>
                <a:rPr lang="ja-JP" altLang="en-US" sz="2500">
                  <a:solidFill>
                    <a:srgbClr val="000000"/>
                  </a:solidFill>
                  <a:latin typeface="Arial"/>
                </a:rPr>
                <a:t>’</a:t>
              </a:r>
              <a:endParaRPr lang="en-US"/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2299" y="2362"/>
              <a:ext cx="103" cy="101"/>
            </a:xfrm>
            <a:custGeom>
              <a:avLst/>
              <a:gdLst>
                <a:gd name="T0" fmla="*/ 0 w 103"/>
                <a:gd name="T1" fmla="*/ 52 h 101"/>
                <a:gd name="T2" fmla="*/ 4 w 103"/>
                <a:gd name="T3" fmla="*/ 33 h 101"/>
                <a:gd name="T4" fmla="*/ 12 w 103"/>
                <a:gd name="T5" fmla="*/ 18 h 101"/>
                <a:gd name="T6" fmla="*/ 26 w 103"/>
                <a:gd name="T7" fmla="*/ 7 h 101"/>
                <a:gd name="T8" fmla="*/ 43 w 103"/>
                <a:gd name="T9" fmla="*/ 0 h 101"/>
                <a:gd name="T10" fmla="*/ 60 w 103"/>
                <a:gd name="T11" fmla="*/ 0 h 101"/>
                <a:gd name="T12" fmla="*/ 77 w 103"/>
                <a:gd name="T13" fmla="*/ 7 h 101"/>
                <a:gd name="T14" fmla="*/ 91 w 103"/>
                <a:gd name="T15" fmla="*/ 18 h 101"/>
                <a:gd name="T16" fmla="*/ 99 w 103"/>
                <a:gd name="T17" fmla="*/ 33 h 101"/>
                <a:gd name="T18" fmla="*/ 103 w 103"/>
                <a:gd name="T19" fmla="*/ 52 h 101"/>
                <a:gd name="T20" fmla="*/ 99 w 103"/>
                <a:gd name="T21" fmla="*/ 69 h 101"/>
                <a:gd name="T22" fmla="*/ 91 w 103"/>
                <a:gd name="T23" fmla="*/ 84 h 101"/>
                <a:gd name="T24" fmla="*/ 77 w 103"/>
                <a:gd name="T25" fmla="*/ 96 h 101"/>
                <a:gd name="T26" fmla="*/ 60 w 103"/>
                <a:gd name="T27" fmla="*/ 101 h 101"/>
                <a:gd name="T28" fmla="*/ 43 w 103"/>
                <a:gd name="T29" fmla="*/ 101 h 101"/>
                <a:gd name="T30" fmla="*/ 26 w 103"/>
                <a:gd name="T31" fmla="*/ 96 h 101"/>
                <a:gd name="T32" fmla="*/ 12 w 103"/>
                <a:gd name="T33" fmla="*/ 84 h 101"/>
                <a:gd name="T34" fmla="*/ 4 w 103"/>
                <a:gd name="T35" fmla="*/ 69 h 101"/>
                <a:gd name="T36" fmla="*/ 0 w 103"/>
                <a:gd name="T37" fmla="*/ 5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01">
                  <a:moveTo>
                    <a:pt x="0" y="52"/>
                  </a:moveTo>
                  <a:lnTo>
                    <a:pt x="4" y="33"/>
                  </a:lnTo>
                  <a:lnTo>
                    <a:pt x="12" y="18"/>
                  </a:lnTo>
                  <a:lnTo>
                    <a:pt x="26" y="7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7"/>
                  </a:lnTo>
                  <a:lnTo>
                    <a:pt x="91" y="18"/>
                  </a:lnTo>
                  <a:lnTo>
                    <a:pt x="99" y="33"/>
                  </a:lnTo>
                  <a:lnTo>
                    <a:pt x="103" y="52"/>
                  </a:lnTo>
                  <a:lnTo>
                    <a:pt x="99" y="69"/>
                  </a:lnTo>
                  <a:lnTo>
                    <a:pt x="91" y="84"/>
                  </a:lnTo>
                  <a:lnTo>
                    <a:pt x="77" y="96"/>
                  </a:lnTo>
                  <a:lnTo>
                    <a:pt x="60" y="101"/>
                  </a:lnTo>
                  <a:lnTo>
                    <a:pt x="43" y="101"/>
                  </a:lnTo>
                  <a:lnTo>
                    <a:pt x="26" y="96"/>
                  </a:lnTo>
                  <a:lnTo>
                    <a:pt x="12" y="84"/>
                  </a:lnTo>
                  <a:lnTo>
                    <a:pt x="4" y="69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1072" y="1980"/>
              <a:ext cx="102" cy="100"/>
            </a:xfrm>
            <a:custGeom>
              <a:avLst/>
              <a:gdLst>
                <a:gd name="T0" fmla="*/ 0 w 102"/>
                <a:gd name="T1" fmla="*/ 51 h 100"/>
                <a:gd name="T2" fmla="*/ 1 w 102"/>
                <a:gd name="T3" fmla="*/ 32 h 100"/>
                <a:gd name="T4" fmla="*/ 12 w 102"/>
                <a:gd name="T5" fmla="*/ 17 h 100"/>
                <a:gd name="T6" fmla="*/ 25 w 102"/>
                <a:gd name="T7" fmla="*/ 6 h 100"/>
                <a:gd name="T8" fmla="*/ 41 w 102"/>
                <a:gd name="T9" fmla="*/ 0 h 100"/>
                <a:gd name="T10" fmla="*/ 60 w 102"/>
                <a:gd name="T11" fmla="*/ 0 h 100"/>
                <a:gd name="T12" fmla="*/ 77 w 102"/>
                <a:gd name="T13" fmla="*/ 6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51 h 100"/>
                <a:gd name="T20" fmla="*/ 99 w 102"/>
                <a:gd name="T21" fmla="*/ 68 h 100"/>
                <a:gd name="T22" fmla="*/ 90 w 102"/>
                <a:gd name="T23" fmla="*/ 83 h 100"/>
                <a:gd name="T24" fmla="*/ 77 w 102"/>
                <a:gd name="T25" fmla="*/ 95 h 100"/>
                <a:gd name="T26" fmla="*/ 60 w 102"/>
                <a:gd name="T27" fmla="*/ 100 h 100"/>
                <a:gd name="T28" fmla="*/ 41 w 102"/>
                <a:gd name="T29" fmla="*/ 100 h 100"/>
                <a:gd name="T30" fmla="*/ 25 w 102"/>
                <a:gd name="T31" fmla="*/ 95 h 100"/>
                <a:gd name="T32" fmla="*/ 12 w 102"/>
                <a:gd name="T33" fmla="*/ 83 h 100"/>
                <a:gd name="T34" fmla="*/ 1 w 102"/>
                <a:gd name="T35" fmla="*/ 68 h 100"/>
                <a:gd name="T36" fmla="*/ 0 w 102"/>
                <a:gd name="T37" fmla="*/ 5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0">
                  <a:moveTo>
                    <a:pt x="0" y="51"/>
                  </a:moveTo>
                  <a:lnTo>
                    <a:pt x="1" y="32"/>
                  </a:lnTo>
                  <a:lnTo>
                    <a:pt x="12" y="17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51"/>
                  </a:lnTo>
                  <a:lnTo>
                    <a:pt x="99" y="68"/>
                  </a:lnTo>
                  <a:lnTo>
                    <a:pt x="90" y="83"/>
                  </a:lnTo>
                  <a:lnTo>
                    <a:pt x="77" y="95"/>
                  </a:lnTo>
                  <a:lnTo>
                    <a:pt x="60" y="100"/>
                  </a:lnTo>
                  <a:lnTo>
                    <a:pt x="41" y="100"/>
                  </a:lnTo>
                  <a:lnTo>
                    <a:pt x="25" y="95"/>
                  </a:lnTo>
                  <a:lnTo>
                    <a:pt x="12" y="83"/>
                  </a:lnTo>
                  <a:lnTo>
                    <a:pt x="1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1123" y="2031"/>
              <a:ext cx="306" cy="1021"/>
            </a:xfrm>
            <a:custGeom>
              <a:avLst/>
              <a:gdLst>
                <a:gd name="T0" fmla="*/ 0 w 306"/>
                <a:gd name="T1" fmla="*/ 0 h 1021"/>
                <a:gd name="T2" fmla="*/ 203 w 306"/>
                <a:gd name="T3" fmla="*/ 406 h 1021"/>
                <a:gd name="T4" fmla="*/ 2 w 306"/>
                <a:gd name="T5" fmla="*/ 817 h 1021"/>
                <a:gd name="T6" fmla="*/ 306 w 306"/>
                <a:gd name="T7" fmla="*/ 1021 h 1021"/>
                <a:gd name="T8" fmla="*/ 306 w 306"/>
                <a:gd name="T9" fmla="*/ 1021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1021">
                  <a:moveTo>
                    <a:pt x="0" y="0"/>
                  </a:moveTo>
                  <a:lnTo>
                    <a:pt x="203" y="406"/>
                  </a:lnTo>
                  <a:lnTo>
                    <a:pt x="2" y="817"/>
                  </a:lnTo>
                  <a:lnTo>
                    <a:pt x="306" y="1021"/>
                  </a:lnTo>
                  <a:lnTo>
                    <a:pt x="306" y="102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1941" y="2414"/>
              <a:ext cx="411" cy="624"/>
            </a:xfrm>
            <a:custGeom>
              <a:avLst/>
              <a:gdLst>
                <a:gd name="T0" fmla="*/ 0 w 411"/>
                <a:gd name="T1" fmla="*/ 624 h 624"/>
                <a:gd name="T2" fmla="*/ 195 w 411"/>
                <a:gd name="T3" fmla="*/ 434 h 624"/>
                <a:gd name="T4" fmla="*/ 411 w 411"/>
                <a:gd name="T5" fmla="*/ 0 h 624"/>
                <a:gd name="T6" fmla="*/ 410 w 411"/>
                <a:gd name="T7" fmla="*/ 0 h 624"/>
                <a:gd name="T8" fmla="*/ 410 w 411"/>
                <a:gd name="T9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624">
                  <a:moveTo>
                    <a:pt x="0" y="624"/>
                  </a:moveTo>
                  <a:lnTo>
                    <a:pt x="195" y="434"/>
                  </a:lnTo>
                  <a:lnTo>
                    <a:pt x="411" y="0"/>
                  </a:lnTo>
                  <a:lnTo>
                    <a:pt x="410" y="0"/>
                  </a:lnTo>
                  <a:lnTo>
                    <a:pt x="41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6" name="Line 16"/>
            <p:cNvSpPr>
              <a:spLocks noChangeShapeType="1"/>
            </p:cNvSpPr>
            <p:nvPr/>
          </p:nvSpPr>
          <p:spPr bwMode="auto">
            <a:xfrm flipH="1" flipV="1">
              <a:off x="1326" y="2437"/>
              <a:ext cx="564" cy="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1072" y="2437"/>
              <a:ext cx="1062" cy="601"/>
            </a:xfrm>
            <a:custGeom>
              <a:avLst/>
              <a:gdLst>
                <a:gd name="T0" fmla="*/ 0 w 1062"/>
                <a:gd name="T1" fmla="*/ 412 h 601"/>
                <a:gd name="T2" fmla="*/ 869 w 1062"/>
                <a:gd name="T3" fmla="*/ 601 h 601"/>
                <a:gd name="T4" fmla="*/ 254 w 1062"/>
                <a:gd name="T5" fmla="*/ 0 h 601"/>
                <a:gd name="T6" fmla="*/ 1062 w 1062"/>
                <a:gd name="T7" fmla="*/ 409 h 601"/>
                <a:gd name="T8" fmla="*/ 0 w 1062"/>
                <a:gd name="T9" fmla="*/ 412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2" h="601">
                  <a:moveTo>
                    <a:pt x="0" y="412"/>
                  </a:moveTo>
                  <a:lnTo>
                    <a:pt x="869" y="601"/>
                  </a:lnTo>
                  <a:lnTo>
                    <a:pt x="254" y="0"/>
                  </a:lnTo>
                  <a:lnTo>
                    <a:pt x="1062" y="409"/>
                  </a:lnTo>
                  <a:lnTo>
                    <a:pt x="0" y="41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8" name="Freeform 18"/>
            <p:cNvSpPr>
              <a:spLocks/>
            </p:cNvSpPr>
            <p:nvPr/>
          </p:nvSpPr>
          <p:spPr bwMode="auto">
            <a:xfrm>
              <a:off x="1123" y="2488"/>
              <a:ext cx="818" cy="550"/>
            </a:xfrm>
            <a:custGeom>
              <a:avLst/>
              <a:gdLst>
                <a:gd name="T0" fmla="*/ 0 w 818"/>
                <a:gd name="T1" fmla="*/ 358 h 550"/>
                <a:gd name="T2" fmla="*/ 767 w 818"/>
                <a:gd name="T3" fmla="*/ 0 h 550"/>
                <a:gd name="T4" fmla="*/ 818 w 818"/>
                <a:gd name="T5" fmla="*/ 55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8" h="550">
                  <a:moveTo>
                    <a:pt x="0" y="358"/>
                  </a:moveTo>
                  <a:lnTo>
                    <a:pt x="767" y="0"/>
                  </a:lnTo>
                  <a:lnTo>
                    <a:pt x="818" y="55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9" name="Line 19"/>
            <p:cNvSpPr>
              <a:spLocks noChangeShapeType="1"/>
            </p:cNvSpPr>
            <p:nvPr/>
          </p:nvSpPr>
          <p:spPr bwMode="auto">
            <a:xfrm>
              <a:off x="1890" y="2488"/>
              <a:ext cx="244" cy="3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0" name="Freeform 20"/>
            <p:cNvSpPr>
              <a:spLocks/>
            </p:cNvSpPr>
            <p:nvPr/>
          </p:nvSpPr>
          <p:spPr bwMode="auto">
            <a:xfrm>
              <a:off x="1377" y="3001"/>
              <a:ext cx="103" cy="100"/>
            </a:xfrm>
            <a:custGeom>
              <a:avLst/>
              <a:gdLst>
                <a:gd name="T0" fmla="*/ 0 w 103"/>
                <a:gd name="T1" fmla="*/ 51 h 100"/>
                <a:gd name="T2" fmla="*/ 2 w 103"/>
                <a:gd name="T3" fmla="*/ 32 h 100"/>
                <a:gd name="T4" fmla="*/ 12 w 103"/>
                <a:gd name="T5" fmla="*/ 17 h 100"/>
                <a:gd name="T6" fmla="*/ 26 w 103"/>
                <a:gd name="T7" fmla="*/ 6 h 100"/>
                <a:gd name="T8" fmla="*/ 41 w 103"/>
                <a:gd name="T9" fmla="*/ 0 h 100"/>
                <a:gd name="T10" fmla="*/ 60 w 103"/>
                <a:gd name="T11" fmla="*/ 0 h 100"/>
                <a:gd name="T12" fmla="*/ 77 w 103"/>
                <a:gd name="T13" fmla="*/ 6 h 100"/>
                <a:gd name="T14" fmla="*/ 91 w 103"/>
                <a:gd name="T15" fmla="*/ 17 h 100"/>
                <a:gd name="T16" fmla="*/ 99 w 103"/>
                <a:gd name="T17" fmla="*/ 32 h 100"/>
                <a:gd name="T18" fmla="*/ 103 w 103"/>
                <a:gd name="T19" fmla="*/ 51 h 100"/>
                <a:gd name="T20" fmla="*/ 99 w 103"/>
                <a:gd name="T21" fmla="*/ 68 h 100"/>
                <a:gd name="T22" fmla="*/ 91 w 103"/>
                <a:gd name="T23" fmla="*/ 83 h 100"/>
                <a:gd name="T24" fmla="*/ 77 w 103"/>
                <a:gd name="T25" fmla="*/ 95 h 100"/>
                <a:gd name="T26" fmla="*/ 60 w 103"/>
                <a:gd name="T27" fmla="*/ 100 h 100"/>
                <a:gd name="T28" fmla="*/ 41 w 103"/>
                <a:gd name="T29" fmla="*/ 100 h 100"/>
                <a:gd name="T30" fmla="*/ 26 w 103"/>
                <a:gd name="T31" fmla="*/ 95 h 100"/>
                <a:gd name="T32" fmla="*/ 12 w 103"/>
                <a:gd name="T33" fmla="*/ 83 h 100"/>
                <a:gd name="T34" fmla="*/ 2 w 103"/>
                <a:gd name="T35" fmla="*/ 68 h 100"/>
                <a:gd name="T36" fmla="*/ 0 w 103"/>
                <a:gd name="T37" fmla="*/ 5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00">
                  <a:moveTo>
                    <a:pt x="0" y="51"/>
                  </a:moveTo>
                  <a:lnTo>
                    <a:pt x="2" y="32"/>
                  </a:lnTo>
                  <a:lnTo>
                    <a:pt x="12" y="17"/>
                  </a:lnTo>
                  <a:lnTo>
                    <a:pt x="26" y="6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3" y="51"/>
                  </a:lnTo>
                  <a:lnTo>
                    <a:pt x="99" y="68"/>
                  </a:lnTo>
                  <a:lnTo>
                    <a:pt x="91" y="83"/>
                  </a:lnTo>
                  <a:lnTo>
                    <a:pt x="77" y="95"/>
                  </a:lnTo>
                  <a:lnTo>
                    <a:pt x="60" y="100"/>
                  </a:lnTo>
                  <a:lnTo>
                    <a:pt x="41" y="100"/>
                  </a:lnTo>
                  <a:lnTo>
                    <a:pt x="26" y="95"/>
                  </a:lnTo>
                  <a:lnTo>
                    <a:pt x="12" y="83"/>
                  </a:lnTo>
                  <a:lnTo>
                    <a:pt x="2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1" name="Freeform 21"/>
            <p:cNvSpPr>
              <a:spLocks/>
            </p:cNvSpPr>
            <p:nvPr/>
          </p:nvSpPr>
          <p:spPr bwMode="auto">
            <a:xfrm>
              <a:off x="1275" y="2388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6 w 102"/>
                <a:gd name="T7" fmla="*/ 5 h 100"/>
                <a:gd name="T8" fmla="*/ 43 w 102"/>
                <a:gd name="T9" fmla="*/ 0 h 100"/>
                <a:gd name="T10" fmla="*/ 61 w 102"/>
                <a:gd name="T11" fmla="*/ 0 h 100"/>
                <a:gd name="T12" fmla="*/ 77 w 102"/>
                <a:gd name="T13" fmla="*/ 5 h 100"/>
                <a:gd name="T14" fmla="*/ 90 w 102"/>
                <a:gd name="T15" fmla="*/ 17 h 100"/>
                <a:gd name="T16" fmla="*/ 101 w 102"/>
                <a:gd name="T17" fmla="*/ 32 h 100"/>
                <a:gd name="T18" fmla="*/ 102 w 102"/>
                <a:gd name="T19" fmla="*/ 49 h 100"/>
                <a:gd name="T20" fmla="*/ 101 w 102"/>
                <a:gd name="T21" fmla="*/ 68 h 100"/>
                <a:gd name="T22" fmla="*/ 90 w 102"/>
                <a:gd name="T23" fmla="*/ 83 h 100"/>
                <a:gd name="T24" fmla="*/ 77 w 102"/>
                <a:gd name="T25" fmla="*/ 94 h 100"/>
                <a:gd name="T26" fmla="*/ 61 w 102"/>
                <a:gd name="T27" fmla="*/ 100 h 100"/>
                <a:gd name="T28" fmla="*/ 43 w 102"/>
                <a:gd name="T29" fmla="*/ 100 h 100"/>
                <a:gd name="T30" fmla="*/ 26 w 102"/>
                <a:gd name="T31" fmla="*/ 94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3" y="0"/>
                  </a:lnTo>
                  <a:lnTo>
                    <a:pt x="61" y="0"/>
                  </a:lnTo>
                  <a:lnTo>
                    <a:pt x="77" y="5"/>
                  </a:lnTo>
                  <a:lnTo>
                    <a:pt x="90" y="17"/>
                  </a:lnTo>
                  <a:lnTo>
                    <a:pt x="101" y="32"/>
                  </a:lnTo>
                  <a:lnTo>
                    <a:pt x="102" y="49"/>
                  </a:lnTo>
                  <a:lnTo>
                    <a:pt x="101" y="68"/>
                  </a:lnTo>
                  <a:lnTo>
                    <a:pt x="90" y="83"/>
                  </a:lnTo>
                  <a:lnTo>
                    <a:pt x="77" y="94"/>
                  </a:lnTo>
                  <a:lnTo>
                    <a:pt x="61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2" name="Freeform 22"/>
            <p:cNvSpPr>
              <a:spLocks/>
            </p:cNvSpPr>
            <p:nvPr/>
          </p:nvSpPr>
          <p:spPr bwMode="auto">
            <a:xfrm>
              <a:off x="1890" y="2989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5 w 102"/>
                <a:gd name="T7" fmla="*/ 5 h 100"/>
                <a:gd name="T8" fmla="*/ 42 w 102"/>
                <a:gd name="T9" fmla="*/ 0 h 100"/>
                <a:gd name="T10" fmla="*/ 59 w 102"/>
                <a:gd name="T11" fmla="*/ 0 h 100"/>
                <a:gd name="T12" fmla="*/ 76 w 102"/>
                <a:gd name="T13" fmla="*/ 5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8 h 100"/>
                <a:gd name="T22" fmla="*/ 90 w 102"/>
                <a:gd name="T23" fmla="*/ 83 h 100"/>
                <a:gd name="T24" fmla="*/ 76 w 102"/>
                <a:gd name="T25" fmla="*/ 93 h 100"/>
                <a:gd name="T26" fmla="*/ 59 w 102"/>
                <a:gd name="T27" fmla="*/ 100 h 100"/>
                <a:gd name="T28" fmla="*/ 42 w 102"/>
                <a:gd name="T29" fmla="*/ 100 h 100"/>
                <a:gd name="T30" fmla="*/ 25 w 102"/>
                <a:gd name="T31" fmla="*/ 93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5"/>
                  </a:lnTo>
                  <a:lnTo>
                    <a:pt x="42" y="0"/>
                  </a:lnTo>
                  <a:lnTo>
                    <a:pt x="59" y="0"/>
                  </a:lnTo>
                  <a:lnTo>
                    <a:pt x="76" y="5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8"/>
                  </a:lnTo>
                  <a:lnTo>
                    <a:pt x="90" y="83"/>
                  </a:lnTo>
                  <a:lnTo>
                    <a:pt x="76" y="93"/>
                  </a:lnTo>
                  <a:lnTo>
                    <a:pt x="59" y="100"/>
                  </a:lnTo>
                  <a:lnTo>
                    <a:pt x="42" y="100"/>
                  </a:lnTo>
                  <a:lnTo>
                    <a:pt x="25" y="93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3" name="Freeform 23"/>
            <p:cNvSpPr>
              <a:spLocks/>
            </p:cNvSpPr>
            <p:nvPr/>
          </p:nvSpPr>
          <p:spPr bwMode="auto">
            <a:xfrm>
              <a:off x="2083" y="2796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3 w 102"/>
                <a:gd name="T3" fmla="*/ 33 h 101"/>
                <a:gd name="T4" fmla="*/ 12 w 102"/>
                <a:gd name="T5" fmla="*/ 17 h 101"/>
                <a:gd name="T6" fmla="*/ 25 w 102"/>
                <a:gd name="T7" fmla="*/ 6 h 101"/>
                <a:gd name="T8" fmla="*/ 42 w 102"/>
                <a:gd name="T9" fmla="*/ 0 h 101"/>
                <a:gd name="T10" fmla="*/ 61 w 102"/>
                <a:gd name="T11" fmla="*/ 0 h 101"/>
                <a:gd name="T12" fmla="*/ 76 w 102"/>
                <a:gd name="T13" fmla="*/ 6 h 101"/>
                <a:gd name="T14" fmla="*/ 90 w 102"/>
                <a:gd name="T15" fmla="*/ 17 h 101"/>
                <a:gd name="T16" fmla="*/ 100 w 102"/>
                <a:gd name="T17" fmla="*/ 33 h 101"/>
                <a:gd name="T18" fmla="*/ 102 w 102"/>
                <a:gd name="T19" fmla="*/ 50 h 101"/>
                <a:gd name="T20" fmla="*/ 100 w 102"/>
                <a:gd name="T21" fmla="*/ 67 h 101"/>
                <a:gd name="T22" fmla="*/ 90 w 102"/>
                <a:gd name="T23" fmla="*/ 82 h 101"/>
                <a:gd name="T24" fmla="*/ 76 w 102"/>
                <a:gd name="T25" fmla="*/ 94 h 101"/>
                <a:gd name="T26" fmla="*/ 61 w 102"/>
                <a:gd name="T27" fmla="*/ 101 h 101"/>
                <a:gd name="T28" fmla="*/ 42 w 102"/>
                <a:gd name="T29" fmla="*/ 101 h 101"/>
                <a:gd name="T30" fmla="*/ 25 w 102"/>
                <a:gd name="T31" fmla="*/ 94 h 101"/>
                <a:gd name="T32" fmla="*/ 12 w 102"/>
                <a:gd name="T33" fmla="*/ 82 h 101"/>
                <a:gd name="T34" fmla="*/ 3 w 102"/>
                <a:gd name="T35" fmla="*/ 67 h 101"/>
                <a:gd name="T36" fmla="*/ 0 w 102"/>
                <a:gd name="T37" fmla="*/ 5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1">
                  <a:moveTo>
                    <a:pt x="0" y="50"/>
                  </a:moveTo>
                  <a:lnTo>
                    <a:pt x="3" y="33"/>
                  </a:lnTo>
                  <a:lnTo>
                    <a:pt x="12" y="17"/>
                  </a:lnTo>
                  <a:lnTo>
                    <a:pt x="25" y="6"/>
                  </a:lnTo>
                  <a:lnTo>
                    <a:pt x="42" y="0"/>
                  </a:lnTo>
                  <a:lnTo>
                    <a:pt x="61" y="0"/>
                  </a:lnTo>
                  <a:lnTo>
                    <a:pt x="76" y="6"/>
                  </a:lnTo>
                  <a:lnTo>
                    <a:pt x="90" y="17"/>
                  </a:lnTo>
                  <a:lnTo>
                    <a:pt x="100" y="33"/>
                  </a:lnTo>
                  <a:lnTo>
                    <a:pt x="102" y="50"/>
                  </a:lnTo>
                  <a:lnTo>
                    <a:pt x="100" y="67"/>
                  </a:lnTo>
                  <a:lnTo>
                    <a:pt x="90" y="82"/>
                  </a:lnTo>
                  <a:lnTo>
                    <a:pt x="76" y="94"/>
                  </a:lnTo>
                  <a:lnTo>
                    <a:pt x="61" y="101"/>
                  </a:lnTo>
                  <a:lnTo>
                    <a:pt x="42" y="101"/>
                  </a:lnTo>
                  <a:lnTo>
                    <a:pt x="25" y="94"/>
                  </a:lnTo>
                  <a:lnTo>
                    <a:pt x="12" y="82"/>
                  </a:lnTo>
                  <a:lnTo>
                    <a:pt x="3" y="6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4" name="Freeform 24"/>
            <p:cNvSpPr>
              <a:spLocks/>
            </p:cNvSpPr>
            <p:nvPr/>
          </p:nvSpPr>
          <p:spPr bwMode="auto">
            <a:xfrm>
              <a:off x="1838" y="2439"/>
              <a:ext cx="103" cy="100"/>
            </a:xfrm>
            <a:custGeom>
              <a:avLst/>
              <a:gdLst>
                <a:gd name="T0" fmla="*/ 0 w 103"/>
                <a:gd name="T1" fmla="*/ 49 h 100"/>
                <a:gd name="T2" fmla="*/ 4 w 103"/>
                <a:gd name="T3" fmla="*/ 32 h 100"/>
                <a:gd name="T4" fmla="*/ 12 w 103"/>
                <a:gd name="T5" fmla="*/ 17 h 100"/>
                <a:gd name="T6" fmla="*/ 26 w 103"/>
                <a:gd name="T7" fmla="*/ 5 h 100"/>
                <a:gd name="T8" fmla="*/ 43 w 103"/>
                <a:gd name="T9" fmla="*/ 0 h 100"/>
                <a:gd name="T10" fmla="*/ 60 w 103"/>
                <a:gd name="T11" fmla="*/ 0 h 100"/>
                <a:gd name="T12" fmla="*/ 77 w 103"/>
                <a:gd name="T13" fmla="*/ 5 h 100"/>
                <a:gd name="T14" fmla="*/ 91 w 103"/>
                <a:gd name="T15" fmla="*/ 17 h 100"/>
                <a:gd name="T16" fmla="*/ 99 w 103"/>
                <a:gd name="T17" fmla="*/ 32 h 100"/>
                <a:gd name="T18" fmla="*/ 103 w 103"/>
                <a:gd name="T19" fmla="*/ 49 h 100"/>
                <a:gd name="T20" fmla="*/ 99 w 103"/>
                <a:gd name="T21" fmla="*/ 68 h 100"/>
                <a:gd name="T22" fmla="*/ 91 w 103"/>
                <a:gd name="T23" fmla="*/ 83 h 100"/>
                <a:gd name="T24" fmla="*/ 77 w 103"/>
                <a:gd name="T25" fmla="*/ 94 h 100"/>
                <a:gd name="T26" fmla="*/ 60 w 103"/>
                <a:gd name="T27" fmla="*/ 100 h 100"/>
                <a:gd name="T28" fmla="*/ 43 w 103"/>
                <a:gd name="T29" fmla="*/ 100 h 100"/>
                <a:gd name="T30" fmla="*/ 26 w 103"/>
                <a:gd name="T31" fmla="*/ 94 h 100"/>
                <a:gd name="T32" fmla="*/ 12 w 103"/>
                <a:gd name="T33" fmla="*/ 83 h 100"/>
                <a:gd name="T34" fmla="*/ 4 w 103"/>
                <a:gd name="T35" fmla="*/ 68 h 100"/>
                <a:gd name="T36" fmla="*/ 0 w 103"/>
                <a:gd name="T37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00">
                  <a:moveTo>
                    <a:pt x="0" y="49"/>
                  </a:moveTo>
                  <a:lnTo>
                    <a:pt x="4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5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3" y="49"/>
                  </a:lnTo>
                  <a:lnTo>
                    <a:pt x="99" y="68"/>
                  </a:lnTo>
                  <a:lnTo>
                    <a:pt x="91" y="83"/>
                  </a:lnTo>
                  <a:lnTo>
                    <a:pt x="77" y="94"/>
                  </a:lnTo>
                  <a:lnTo>
                    <a:pt x="60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3"/>
                  </a:lnTo>
                  <a:lnTo>
                    <a:pt x="4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5" name="Freeform 25"/>
            <p:cNvSpPr>
              <a:spLocks/>
            </p:cNvSpPr>
            <p:nvPr/>
          </p:nvSpPr>
          <p:spPr bwMode="auto">
            <a:xfrm>
              <a:off x="1072" y="2796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1 w 102"/>
                <a:gd name="T3" fmla="*/ 33 h 101"/>
                <a:gd name="T4" fmla="*/ 12 w 102"/>
                <a:gd name="T5" fmla="*/ 17 h 101"/>
                <a:gd name="T6" fmla="*/ 25 w 102"/>
                <a:gd name="T7" fmla="*/ 6 h 101"/>
                <a:gd name="T8" fmla="*/ 41 w 102"/>
                <a:gd name="T9" fmla="*/ 0 h 101"/>
                <a:gd name="T10" fmla="*/ 60 w 102"/>
                <a:gd name="T11" fmla="*/ 0 h 101"/>
                <a:gd name="T12" fmla="*/ 77 w 102"/>
                <a:gd name="T13" fmla="*/ 6 h 101"/>
                <a:gd name="T14" fmla="*/ 90 w 102"/>
                <a:gd name="T15" fmla="*/ 17 h 101"/>
                <a:gd name="T16" fmla="*/ 99 w 102"/>
                <a:gd name="T17" fmla="*/ 33 h 101"/>
                <a:gd name="T18" fmla="*/ 102 w 102"/>
                <a:gd name="T19" fmla="*/ 50 h 101"/>
                <a:gd name="T20" fmla="*/ 99 w 102"/>
                <a:gd name="T21" fmla="*/ 67 h 101"/>
                <a:gd name="T22" fmla="*/ 90 w 102"/>
                <a:gd name="T23" fmla="*/ 82 h 101"/>
                <a:gd name="T24" fmla="*/ 77 w 102"/>
                <a:gd name="T25" fmla="*/ 94 h 101"/>
                <a:gd name="T26" fmla="*/ 60 w 102"/>
                <a:gd name="T27" fmla="*/ 101 h 101"/>
                <a:gd name="T28" fmla="*/ 41 w 102"/>
                <a:gd name="T29" fmla="*/ 101 h 101"/>
                <a:gd name="T30" fmla="*/ 25 w 102"/>
                <a:gd name="T31" fmla="*/ 94 h 101"/>
                <a:gd name="T32" fmla="*/ 12 w 102"/>
                <a:gd name="T33" fmla="*/ 82 h 101"/>
                <a:gd name="T34" fmla="*/ 1 w 102"/>
                <a:gd name="T35" fmla="*/ 67 h 101"/>
                <a:gd name="T36" fmla="*/ 0 w 102"/>
                <a:gd name="T37" fmla="*/ 5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1">
                  <a:moveTo>
                    <a:pt x="0" y="50"/>
                  </a:moveTo>
                  <a:lnTo>
                    <a:pt x="1" y="33"/>
                  </a:lnTo>
                  <a:lnTo>
                    <a:pt x="12" y="17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0" y="17"/>
                  </a:lnTo>
                  <a:lnTo>
                    <a:pt x="99" y="33"/>
                  </a:lnTo>
                  <a:lnTo>
                    <a:pt x="102" y="50"/>
                  </a:lnTo>
                  <a:lnTo>
                    <a:pt x="99" y="67"/>
                  </a:lnTo>
                  <a:lnTo>
                    <a:pt x="90" y="82"/>
                  </a:lnTo>
                  <a:lnTo>
                    <a:pt x="77" y="94"/>
                  </a:lnTo>
                  <a:lnTo>
                    <a:pt x="60" y="101"/>
                  </a:lnTo>
                  <a:lnTo>
                    <a:pt x="41" y="101"/>
                  </a:lnTo>
                  <a:lnTo>
                    <a:pt x="25" y="94"/>
                  </a:lnTo>
                  <a:lnTo>
                    <a:pt x="12" y="82"/>
                  </a:lnTo>
                  <a:lnTo>
                    <a:pt x="1" y="6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198" name="Group 38"/>
          <p:cNvGrpSpPr>
            <a:grpSpLocks/>
          </p:cNvGrpSpPr>
          <p:nvPr/>
        </p:nvGrpSpPr>
        <p:grpSpPr bwMode="auto">
          <a:xfrm>
            <a:off x="2133600" y="3276600"/>
            <a:ext cx="2111375" cy="2366963"/>
            <a:chOff x="3633" y="1954"/>
            <a:chExt cx="1330" cy="1491"/>
          </a:xfrm>
        </p:grpSpPr>
        <p:sp>
          <p:nvSpPr>
            <p:cNvPr id="220166" name="Rectangle 6"/>
            <p:cNvSpPr>
              <a:spLocks noChangeArrowheads="1"/>
            </p:cNvSpPr>
            <p:nvPr/>
          </p:nvSpPr>
          <p:spPr bwMode="auto">
            <a:xfrm>
              <a:off x="4016" y="3205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</a:rPr>
                <a:t>G</a:t>
              </a:r>
              <a:endParaRPr lang="en-US"/>
            </a:p>
          </p:txBody>
        </p:sp>
        <p:sp>
          <p:nvSpPr>
            <p:cNvPr id="220167" name="Freeform 7"/>
            <p:cNvSpPr>
              <a:spLocks/>
            </p:cNvSpPr>
            <p:nvPr/>
          </p:nvSpPr>
          <p:spPr bwMode="auto">
            <a:xfrm>
              <a:off x="3838" y="2362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3 w 102"/>
                <a:gd name="T3" fmla="*/ 33 h 101"/>
                <a:gd name="T4" fmla="*/ 12 w 102"/>
                <a:gd name="T5" fmla="*/ 18 h 101"/>
                <a:gd name="T6" fmla="*/ 26 w 102"/>
                <a:gd name="T7" fmla="*/ 6 h 101"/>
                <a:gd name="T8" fmla="*/ 43 w 102"/>
                <a:gd name="T9" fmla="*/ 0 h 101"/>
                <a:gd name="T10" fmla="*/ 60 w 102"/>
                <a:gd name="T11" fmla="*/ 0 h 101"/>
                <a:gd name="T12" fmla="*/ 77 w 102"/>
                <a:gd name="T13" fmla="*/ 6 h 101"/>
                <a:gd name="T14" fmla="*/ 90 w 102"/>
                <a:gd name="T15" fmla="*/ 18 h 101"/>
                <a:gd name="T16" fmla="*/ 99 w 102"/>
                <a:gd name="T17" fmla="*/ 33 h 101"/>
                <a:gd name="T18" fmla="*/ 102 w 102"/>
                <a:gd name="T19" fmla="*/ 50 h 101"/>
                <a:gd name="T20" fmla="*/ 99 w 102"/>
                <a:gd name="T21" fmla="*/ 67 h 101"/>
                <a:gd name="T22" fmla="*/ 90 w 102"/>
                <a:gd name="T23" fmla="*/ 84 h 101"/>
                <a:gd name="T24" fmla="*/ 77 w 102"/>
                <a:gd name="T25" fmla="*/ 94 h 101"/>
                <a:gd name="T26" fmla="*/ 60 w 102"/>
                <a:gd name="T27" fmla="*/ 101 h 101"/>
                <a:gd name="T28" fmla="*/ 43 w 102"/>
                <a:gd name="T29" fmla="*/ 101 h 101"/>
                <a:gd name="T30" fmla="*/ 26 w 102"/>
                <a:gd name="T31" fmla="*/ 94 h 101"/>
                <a:gd name="T32" fmla="*/ 12 w 102"/>
                <a:gd name="T33" fmla="*/ 84 h 101"/>
                <a:gd name="T34" fmla="*/ 3 w 102"/>
                <a:gd name="T35" fmla="*/ 67 h 101"/>
                <a:gd name="T36" fmla="*/ 0 w 102"/>
                <a:gd name="T37" fmla="*/ 5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1">
                  <a:moveTo>
                    <a:pt x="0" y="50"/>
                  </a:moveTo>
                  <a:lnTo>
                    <a:pt x="3" y="33"/>
                  </a:lnTo>
                  <a:lnTo>
                    <a:pt x="12" y="18"/>
                  </a:lnTo>
                  <a:lnTo>
                    <a:pt x="26" y="6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6"/>
                  </a:lnTo>
                  <a:lnTo>
                    <a:pt x="90" y="18"/>
                  </a:lnTo>
                  <a:lnTo>
                    <a:pt x="99" y="33"/>
                  </a:lnTo>
                  <a:lnTo>
                    <a:pt x="102" y="50"/>
                  </a:lnTo>
                  <a:lnTo>
                    <a:pt x="99" y="67"/>
                  </a:lnTo>
                  <a:lnTo>
                    <a:pt x="90" y="84"/>
                  </a:lnTo>
                  <a:lnTo>
                    <a:pt x="77" y="94"/>
                  </a:lnTo>
                  <a:lnTo>
                    <a:pt x="60" y="101"/>
                  </a:lnTo>
                  <a:lnTo>
                    <a:pt x="43" y="101"/>
                  </a:lnTo>
                  <a:lnTo>
                    <a:pt x="26" y="94"/>
                  </a:lnTo>
                  <a:lnTo>
                    <a:pt x="12" y="84"/>
                  </a:lnTo>
                  <a:lnTo>
                    <a:pt x="3" y="6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68" name="Freeform 8"/>
            <p:cNvSpPr>
              <a:spLocks/>
            </p:cNvSpPr>
            <p:nvPr/>
          </p:nvSpPr>
          <p:spPr bwMode="auto">
            <a:xfrm>
              <a:off x="4453" y="2963"/>
              <a:ext cx="102" cy="101"/>
            </a:xfrm>
            <a:custGeom>
              <a:avLst/>
              <a:gdLst>
                <a:gd name="T0" fmla="*/ 0 w 102"/>
                <a:gd name="T1" fmla="*/ 50 h 101"/>
                <a:gd name="T2" fmla="*/ 1 w 102"/>
                <a:gd name="T3" fmla="*/ 33 h 101"/>
                <a:gd name="T4" fmla="*/ 12 w 102"/>
                <a:gd name="T5" fmla="*/ 17 h 101"/>
                <a:gd name="T6" fmla="*/ 25 w 102"/>
                <a:gd name="T7" fmla="*/ 5 h 101"/>
                <a:gd name="T8" fmla="*/ 41 w 102"/>
                <a:gd name="T9" fmla="*/ 0 h 101"/>
                <a:gd name="T10" fmla="*/ 59 w 102"/>
                <a:gd name="T11" fmla="*/ 0 h 101"/>
                <a:gd name="T12" fmla="*/ 76 w 102"/>
                <a:gd name="T13" fmla="*/ 5 h 101"/>
                <a:gd name="T14" fmla="*/ 88 w 102"/>
                <a:gd name="T15" fmla="*/ 17 h 101"/>
                <a:gd name="T16" fmla="*/ 99 w 102"/>
                <a:gd name="T17" fmla="*/ 33 h 101"/>
                <a:gd name="T18" fmla="*/ 102 w 102"/>
                <a:gd name="T19" fmla="*/ 50 h 101"/>
                <a:gd name="T20" fmla="*/ 99 w 102"/>
                <a:gd name="T21" fmla="*/ 68 h 101"/>
                <a:gd name="T22" fmla="*/ 88 w 102"/>
                <a:gd name="T23" fmla="*/ 84 h 101"/>
                <a:gd name="T24" fmla="*/ 76 w 102"/>
                <a:gd name="T25" fmla="*/ 94 h 101"/>
                <a:gd name="T26" fmla="*/ 59 w 102"/>
                <a:gd name="T27" fmla="*/ 101 h 101"/>
                <a:gd name="T28" fmla="*/ 41 w 102"/>
                <a:gd name="T29" fmla="*/ 101 h 101"/>
                <a:gd name="T30" fmla="*/ 25 w 102"/>
                <a:gd name="T31" fmla="*/ 94 h 101"/>
                <a:gd name="T32" fmla="*/ 12 w 102"/>
                <a:gd name="T33" fmla="*/ 84 h 101"/>
                <a:gd name="T34" fmla="*/ 1 w 102"/>
                <a:gd name="T35" fmla="*/ 68 h 101"/>
                <a:gd name="T36" fmla="*/ 0 w 102"/>
                <a:gd name="T37" fmla="*/ 5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1">
                  <a:moveTo>
                    <a:pt x="0" y="50"/>
                  </a:moveTo>
                  <a:lnTo>
                    <a:pt x="1" y="33"/>
                  </a:lnTo>
                  <a:lnTo>
                    <a:pt x="12" y="17"/>
                  </a:lnTo>
                  <a:lnTo>
                    <a:pt x="25" y="5"/>
                  </a:lnTo>
                  <a:lnTo>
                    <a:pt x="41" y="0"/>
                  </a:lnTo>
                  <a:lnTo>
                    <a:pt x="59" y="0"/>
                  </a:lnTo>
                  <a:lnTo>
                    <a:pt x="76" y="5"/>
                  </a:lnTo>
                  <a:lnTo>
                    <a:pt x="88" y="17"/>
                  </a:lnTo>
                  <a:lnTo>
                    <a:pt x="99" y="33"/>
                  </a:lnTo>
                  <a:lnTo>
                    <a:pt x="102" y="50"/>
                  </a:lnTo>
                  <a:lnTo>
                    <a:pt x="99" y="68"/>
                  </a:lnTo>
                  <a:lnTo>
                    <a:pt x="88" y="84"/>
                  </a:lnTo>
                  <a:lnTo>
                    <a:pt x="76" y="94"/>
                  </a:lnTo>
                  <a:lnTo>
                    <a:pt x="59" y="101"/>
                  </a:lnTo>
                  <a:lnTo>
                    <a:pt x="41" y="101"/>
                  </a:lnTo>
                  <a:lnTo>
                    <a:pt x="25" y="94"/>
                  </a:lnTo>
                  <a:lnTo>
                    <a:pt x="12" y="84"/>
                  </a:lnTo>
                  <a:lnTo>
                    <a:pt x="1" y="68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69" name="Freeform 9"/>
            <p:cNvSpPr>
              <a:spLocks/>
            </p:cNvSpPr>
            <p:nvPr/>
          </p:nvSpPr>
          <p:spPr bwMode="auto">
            <a:xfrm>
              <a:off x="4646" y="2771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5 w 102"/>
                <a:gd name="T7" fmla="*/ 5 h 100"/>
                <a:gd name="T8" fmla="*/ 42 w 102"/>
                <a:gd name="T9" fmla="*/ 0 h 100"/>
                <a:gd name="T10" fmla="*/ 59 w 102"/>
                <a:gd name="T11" fmla="*/ 0 h 100"/>
                <a:gd name="T12" fmla="*/ 76 w 102"/>
                <a:gd name="T13" fmla="*/ 5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6 h 100"/>
                <a:gd name="T22" fmla="*/ 90 w 102"/>
                <a:gd name="T23" fmla="*/ 82 h 100"/>
                <a:gd name="T24" fmla="*/ 76 w 102"/>
                <a:gd name="T25" fmla="*/ 94 h 100"/>
                <a:gd name="T26" fmla="*/ 59 w 102"/>
                <a:gd name="T27" fmla="*/ 100 h 100"/>
                <a:gd name="T28" fmla="*/ 42 w 102"/>
                <a:gd name="T29" fmla="*/ 100 h 100"/>
                <a:gd name="T30" fmla="*/ 25 w 102"/>
                <a:gd name="T31" fmla="*/ 94 h 100"/>
                <a:gd name="T32" fmla="*/ 12 w 102"/>
                <a:gd name="T33" fmla="*/ 82 h 100"/>
                <a:gd name="T34" fmla="*/ 3 w 102"/>
                <a:gd name="T35" fmla="*/ 66 h 100"/>
                <a:gd name="T36" fmla="*/ 0 w 102"/>
                <a:gd name="T37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5"/>
                  </a:lnTo>
                  <a:lnTo>
                    <a:pt x="42" y="0"/>
                  </a:lnTo>
                  <a:lnTo>
                    <a:pt x="59" y="0"/>
                  </a:lnTo>
                  <a:lnTo>
                    <a:pt x="76" y="5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6"/>
                  </a:lnTo>
                  <a:lnTo>
                    <a:pt x="90" y="82"/>
                  </a:lnTo>
                  <a:lnTo>
                    <a:pt x="76" y="94"/>
                  </a:lnTo>
                  <a:lnTo>
                    <a:pt x="59" y="100"/>
                  </a:lnTo>
                  <a:lnTo>
                    <a:pt x="42" y="100"/>
                  </a:lnTo>
                  <a:lnTo>
                    <a:pt x="25" y="94"/>
                  </a:lnTo>
                  <a:lnTo>
                    <a:pt x="12" y="82"/>
                  </a:lnTo>
                  <a:lnTo>
                    <a:pt x="3" y="6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0" name="Freeform 10"/>
            <p:cNvSpPr>
              <a:spLocks/>
            </p:cNvSpPr>
            <p:nvPr/>
          </p:nvSpPr>
          <p:spPr bwMode="auto">
            <a:xfrm>
              <a:off x="4401" y="2414"/>
              <a:ext cx="103" cy="100"/>
            </a:xfrm>
            <a:custGeom>
              <a:avLst/>
              <a:gdLst>
                <a:gd name="T0" fmla="*/ 0 w 103"/>
                <a:gd name="T1" fmla="*/ 49 h 100"/>
                <a:gd name="T2" fmla="*/ 2 w 103"/>
                <a:gd name="T3" fmla="*/ 32 h 100"/>
                <a:gd name="T4" fmla="*/ 12 w 103"/>
                <a:gd name="T5" fmla="*/ 17 h 100"/>
                <a:gd name="T6" fmla="*/ 26 w 103"/>
                <a:gd name="T7" fmla="*/ 5 h 100"/>
                <a:gd name="T8" fmla="*/ 41 w 103"/>
                <a:gd name="T9" fmla="*/ 0 h 100"/>
                <a:gd name="T10" fmla="*/ 60 w 103"/>
                <a:gd name="T11" fmla="*/ 0 h 100"/>
                <a:gd name="T12" fmla="*/ 77 w 103"/>
                <a:gd name="T13" fmla="*/ 5 h 100"/>
                <a:gd name="T14" fmla="*/ 91 w 103"/>
                <a:gd name="T15" fmla="*/ 17 h 100"/>
                <a:gd name="T16" fmla="*/ 99 w 103"/>
                <a:gd name="T17" fmla="*/ 32 h 100"/>
                <a:gd name="T18" fmla="*/ 103 w 103"/>
                <a:gd name="T19" fmla="*/ 49 h 100"/>
                <a:gd name="T20" fmla="*/ 99 w 103"/>
                <a:gd name="T21" fmla="*/ 66 h 100"/>
                <a:gd name="T22" fmla="*/ 91 w 103"/>
                <a:gd name="T23" fmla="*/ 81 h 100"/>
                <a:gd name="T24" fmla="*/ 77 w 103"/>
                <a:gd name="T25" fmla="*/ 93 h 100"/>
                <a:gd name="T26" fmla="*/ 60 w 103"/>
                <a:gd name="T27" fmla="*/ 100 h 100"/>
                <a:gd name="T28" fmla="*/ 41 w 103"/>
                <a:gd name="T29" fmla="*/ 100 h 100"/>
                <a:gd name="T30" fmla="*/ 26 w 103"/>
                <a:gd name="T31" fmla="*/ 93 h 100"/>
                <a:gd name="T32" fmla="*/ 12 w 103"/>
                <a:gd name="T33" fmla="*/ 81 h 100"/>
                <a:gd name="T34" fmla="*/ 2 w 103"/>
                <a:gd name="T35" fmla="*/ 66 h 100"/>
                <a:gd name="T36" fmla="*/ 0 w 103"/>
                <a:gd name="T37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00">
                  <a:moveTo>
                    <a:pt x="0" y="49"/>
                  </a:moveTo>
                  <a:lnTo>
                    <a:pt x="2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1" y="0"/>
                  </a:lnTo>
                  <a:lnTo>
                    <a:pt x="60" y="0"/>
                  </a:lnTo>
                  <a:lnTo>
                    <a:pt x="77" y="5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3" y="49"/>
                  </a:lnTo>
                  <a:lnTo>
                    <a:pt x="99" y="66"/>
                  </a:lnTo>
                  <a:lnTo>
                    <a:pt x="91" y="81"/>
                  </a:lnTo>
                  <a:lnTo>
                    <a:pt x="77" y="93"/>
                  </a:lnTo>
                  <a:lnTo>
                    <a:pt x="60" y="100"/>
                  </a:lnTo>
                  <a:lnTo>
                    <a:pt x="41" y="100"/>
                  </a:lnTo>
                  <a:lnTo>
                    <a:pt x="26" y="93"/>
                  </a:lnTo>
                  <a:lnTo>
                    <a:pt x="12" y="81"/>
                  </a:lnTo>
                  <a:lnTo>
                    <a:pt x="2" y="6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1" name="Freeform 11"/>
            <p:cNvSpPr>
              <a:spLocks/>
            </p:cNvSpPr>
            <p:nvPr/>
          </p:nvSpPr>
          <p:spPr bwMode="auto">
            <a:xfrm>
              <a:off x="3633" y="2771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6 w 102"/>
                <a:gd name="T7" fmla="*/ 5 h 100"/>
                <a:gd name="T8" fmla="*/ 43 w 102"/>
                <a:gd name="T9" fmla="*/ 0 h 100"/>
                <a:gd name="T10" fmla="*/ 60 w 102"/>
                <a:gd name="T11" fmla="*/ 0 h 100"/>
                <a:gd name="T12" fmla="*/ 77 w 102"/>
                <a:gd name="T13" fmla="*/ 5 h 100"/>
                <a:gd name="T14" fmla="*/ 91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6 h 100"/>
                <a:gd name="T22" fmla="*/ 91 w 102"/>
                <a:gd name="T23" fmla="*/ 82 h 100"/>
                <a:gd name="T24" fmla="*/ 77 w 102"/>
                <a:gd name="T25" fmla="*/ 94 h 100"/>
                <a:gd name="T26" fmla="*/ 60 w 102"/>
                <a:gd name="T27" fmla="*/ 100 h 100"/>
                <a:gd name="T28" fmla="*/ 43 w 102"/>
                <a:gd name="T29" fmla="*/ 100 h 100"/>
                <a:gd name="T30" fmla="*/ 26 w 102"/>
                <a:gd name="T31" fmla="*/ 94 h 100"/>
                <a:gd name="T32" fmla="*/ 12 w 102"/>
                <a:gd name="T33" fmla="*/ 82 h 100"/>
                <a:gd name="T34" fmla="*/ 3 w 102"/>
                <a:gd name="T35" fmla="*/ 66 h 100"/>
                <a:gd name="T36" fmla="*/ 0 w 102"/>
                <a:gd name="T37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6" y="5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5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6"/>
                  </a:lnTo>
                  <a:lnTo>
                    <a:pt x="91" y="82"/>
                  </a:lnTo>
                  <a:lnTo>
                    <a:pt x="77" y="94"/>
                  </a:lnTo>
                  <a:lnTo>
                    <a:pt x="60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2"/>
                  </a:lnTo>
                  <a:lnTo>
                    <a:pt x="3" y="6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6" name="Freeform 26"/>
            <p:cNvSpPr>
              <a:spLocks/>
            </p:cNvSpPr>
            <p:nvPr/>
          </p:nvSpPr>
          <p:spPr bwMode="auto">
            <a:xfrm>
              <a:off x="3684" y="2003"/>
              <a:ext cx="1228" cy="460"/>
            </a:xfrm>
            <a:custGeom>
              <a:avLst/>
              <a:gdLst>
                <a:gd name="T0" fmla="*/ 769 w 1228"/>
                <a:gd name="T1" fmla="*/ 460 h 460"/>
                <a:gd name="T2" fmla="*/ 0 w 1228"/>
                <a:gd name="T3" fmla="*/ 0 h 460"/>
                <a:gd name="T4" fmla="*/ 1228 w 1228"/>
                <a:gd name="T5" fmla="*/ 385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8" h="460">
                  <a:moveTo>
                    <a:pt x="769" y="460"/>
                  </a:moveTo>
                  <a:lnTo>
                    <a:pt x="0" y="0"/>
                  </a:lnTo>
                  <a:lnTo>
                    <a:pt x="1228" y="385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7" name="Freeform 27"/>
            <p:cNvSpPr>
              <a:spLocks/>
            </p:cNvSpPr>
            <p:nvPr/>
          </p:nvSpPr>
          <p:spPr bwMode="auto">
            <a:xfrm>
              <a:off x="3684" y="2003"/>
              <a:ext cx="1013" cy="1010"/>
            </a:xfrm>
            <a:custGeom>
              <a:avLst/>
              <a:gdLst>
                <a:gd name="T0" fmla="*/ 820 w 1013"/>
                <a:gd name="T1" fmla="*/ 1010 h 1010"/>
                <a:gd name="T2" fmla="*/ 0 w 1013"/>
                <a:gd name="T3" fmla="*/ 0 h 1010"/>
                <a:gd name="T4" fmla="*/ 1013 w 1013"/>
                <a:gd name="T5" fmla="*/ 817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3" h="1010">
                  <a:moveTo>
                    <a:pt x="820" y="1010"/>
                  </a:moveTo>
                  <a:lnTo>
                    <a:pt x="0" y="0"/>
                  </a:lnTo>
                  <a:lnTo>
                    <a:pt x="1013" y="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8" name="Freeform 28"/>
            <p:cNvSpPr>
              <a:spLocks/>
            </p:cNvSpPr>
            <p:nvPr/>
          </p:nvSpPr>
          <p:spPr bwMode="auto">
            <a:xfrm>
              <a:off x="3684" y="2003"/>
              <a:ext cx="306" cy="1023"/>
            </a:xfrm>
            <a:custGeom>
              <a:avLst/>
              <a:gdLst>
                <a:gd name="T0" fmla="*/ 0 w 306"/>
                <a:gd name="T1" fmla="*/ 817 h 1023"/>
                <a:gd name="T2" fmla="*/ 0 w 306"/>
                <a:gd name="T3" fmla="*/ 0 h 1023"/>
                <a:gd name="T4" fmla="*/ 306 w 306"/>
                <a:gd name="T5" fmla="*/ 102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" h="1023">
                  <a:moveTo>
                    <a:pt x="0" y="817"/>
                  </a:moveTo>
                  <a:lnTo>
                    <a:pt x="0" y="0"/>
                  </a:lnTo>
                  <a:lnTo>
                    <a:pt x="306" y="102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9" name="Freeform 29"/>
            <p:cNvSpPr>
              <a:spLocks/>
            </p:cNvSpPr>
            <p:nvPr/>
          </p:nvSpPr>
          <p:spPr bwMode="auto">
            <a:xfrm>
              <a:off x="3889" y="2388"/>
              <a:ext cx="1023" cy="75"/>
            </a:xfrm>
            <a:custGeom>
              <a:avLst/>
              <a:gdLst>
                <a:gd name="T0" fmla="*/ 564 w 1023"/>
                <a:gd name="T1" fmla="*/ 75 h 75"/>
                <a:gd name="T2" fmla="*/ 1023 w 1023"/>
                <a:gd name="T3" fmla="*/ 0 h 75"/>
                <a:gd name="T4" fmla="*/ 0 w 1023"/>
                <a:gd name="T5" fmla="*/ 2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3" h="75">
                  <a:moveTo>
                    <a:pt x="564" y="75"/>
                  </a:moveTo>
                  <a:lnTo>
                    <a:pt x="1023" y="0"/>
                  </a:lnTo>
                  <a:lnTo>
                    <a:pt x="0" y="2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0" name="Line 30"/>
            <p:cNvSpPr>
              <a:spLocks noChangeShapeType="1"/>
            </p:cNvSpPr>
            <p:nvPr/>
          </p:nvSpPr>
          <p:spPr bwMode="auto">
            <a:xfrm flipH="1">
              <a:off x="4504" y="2388"/>
              <a:ext cx="408" cy="6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1" name="Freeform 31"/>
            <p:cNvSpPr>
              <a:spLocks/>
            </p:cNvSpPr>
            <p:nvPr/>
          </p:nvSpPr>
          <p:spPr bwMode="auto">
            <a:xfrm>
              <a:off x="3990" y="2820"/>
              <a:ext cx="758" cy="206"/>
            </a:xfrm>
            <a:custGeom>
              <a:avLst/>
              <a:gdLst>
                <a:gd name="T0" fmla="*/ 758 w 758"/>
                <a:gd name="T1" fmla="*/ 0 h 206"/>
                <a:gd name="T2" fmla="*/ 0 w 758"/>
                <a:gd name="T3" fmla="*/ 206 h 206"/>
                <a:gd name="T4" fmla="*/ 514 w 758"/>
                <a:gd name="T5" fmla="*/ 19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8" h="206">
                  <a:moveTo>
                    <a:pt x="758" y="0"/>
                  </a:moveTo>
                  <a:lnTo>
                    <a:pt x="0" y="206"/>
                  </a:lnTo>
                  <a:lnTo>
                    <a:pt x="514" y="19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2" name="Freeform 32"/>
            <p:cNvSpPr>
              <a:spLocks/>
            </p:cNvSpPr>
            <p:nvPr/>
          </p:nvSpPr>
          <p:spPr bwMode="auto">
            <a:xfrm>
              <a:off x="3889" y="2412"/>
              <a:ext cx="564" cy="614"/>
            </a:xfrm>
            <a:custGeom>
              <a:avLst/>
              <a:gdLst>
                <a:gd name="T0" fmla="*/ 0 w 564"/>
                <a:gd name="T1" fmla="*/ 0 h 614"/>
                <a:gd name="T2" fmla="*/ 101 w 564"/>
                <a:gd name="T3" fmla="*/ 614 h 614"/>
                <a:gd name="T4" fmla="*/ 564 w 564"/>
                <a:gd name="T5" fmla="*/ 51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4" h="614">
                  <a:moveTo>
                    <a:pt x="0" y="0"/>
                  </a:moveTo>
                  <a:lnTo>
                    <a:pt x="101" y="614"/>
                  </a:lnTo>
                  <a:lnTo>
                    <a:pt x="564" y="5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3" name="Freeform 33"/>
            <p:cNvSpPr>
              <a:spLocks/>
            </p:cNvSpPr>
            <p:nvPr/>
          </p:nvSpPr>
          <p:spPr bwMode="auto">
            <a:xfrm>
              <a:off x="3684" y="2388"/>
              <a:ext cx="1228" cy="638"/>
            </a:xfrm>
            <a:custGeom>
              <a:avLst/>
              <a:gdLst>
                <a:gd name="T0" fmla="*/ 0 w 1228"/>
                <a:gd name="T1" fmla="*/ 432 h 638"/>
                <a:gd name="T2" fmla="*/ 1228 w 1228"/>
                <a:gd name="T3" fmla="*/ 0 h 638"/>
                <a:gd name="T4" fmla="*/ 306 w 1228"/>
                <a:gd name="T5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8" h="638">
                  <a:moveTo>
                    <a:pt x="0" y="432"/>
                  </a:moveTo>
                  <a:lnTo>
                    <a:pt x="1228" y="0"/>
                  </a:lnTo>
                  <a:lnTo>
                    <a:pt x="306" y="63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4" name="Freeform 34"/>
            <p:cNvSpPr>
              <a:spLocks/>
            </p:cNvSpPr>
            <p:nvPr/>
          </p:nvSpPr>
          <p:spPr bwMode="auto">
            <a:xfrm>
              <a:off x="4861" y="2337"/>
              <a:ext cx="102" cy="100"/>
            </a:xfrm>
            <a:custGeom>
              <a:avLst/>
              <a:gdLst>
                <a:gd name="T0" fmla="*/ 0 w 102"/>
                <a:gd name="T1" fmla="*/ 51 h 100"/>
                <a:gd name="T2" fmla="*/ 3 w 102"/>
                <a:gd name="T3" fmla="*/ 32 h 100"/>
                <a:gd name="T4" fmla="*/ 12 w 102"/>
                <a:gd name="T5" fmla="*/ 17 h 100"/>
                <a:gd name="T6" fmla="*/ 25 w 102"/>
                <a:gd name="T7" fmla="*/ 7 h 100"/>
                <a:gd name="T8" fmla="*/ 42 w 102"/>
                <a:gd name="T9" fmla="*/ 0 h 100"/>
                <a:gd name="T10" fmla="*/ 61 w 102"/>
                <a:gd name="T11" fmla="*/ 0 h 100"/>
                <a:gd name="T12" fmla="*/ 77 w 102"/>
                <a:gd name="T13" fmla="*/ 7 h 100"/>
                <a:gd name="T14" fmla="*/ 90 w 102"/>
                <a:gd name="T15" fmla="*/ 17 h 100"/>
                <a:gd name="T16" fmla="*/ 99 w 102"/>
                <a:gd name="T17" fmla="*/ 32 h 100"/>
                <a:gd name="T18" fmla="*/ 102 w 102"/>
                <a:gd name="T19" fmla="*/ 51 h 100"/>
                <a:gd name="T20" fmla="*/ 99 w 102"/>
                <a:gd name="T21" fmla="*/ 68 h 100"/>
                <a:gd name="T22" fmla="*/ 90 w 102"/>
                <a:gd name="T23" fmla="*/ 83 h 100"/>
                <a:gd name="T24" fmla="*/ 77 w 102"/>
                <a:gd name="T25" fmla="*/ 95 h 100"/>
                <a:gd name="T26" fmla="*/ 61 w 102"/>
                <a:gd name="T27" fmla="*/ 100 h 100"/>
                <a:gd name="T28" fmla="*/ 42 w 102"/>
                <a:gd name="T29" fmla="*/ 100 h 100"/>
                <a:gd name="T30" fmla="*/ 25 w 102"/>
                <a:gd name="T31" fmla="*/ 95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5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0">
                  <a:moveTo>
                    <a:pt x="0" y="51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7"/>
                  </a:lnTo>
                  <a:lnTo>
                    <a:pt x="42" y="0"/>
                  </a:lnTo>
                  <a:lnTo>
                    <a:pt x="61" y="0"/>
                  </a:lnTo>
                  <a:lnTo>
                    <a:pt x="77" y="7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51"/>
                  </a:lnTo>
                  <a:lnTo>
                    <a:pt x="99" y="68"/>
                  </a:lnTo>
                  <a:lnTo>
                    <a:pt x="90" y="83"/>
                  </a:lnTo>
                  <a:lnTo>
                    <a:pt x="77" y="95"/>
                  </a:lnTo>
                  <a:lnTo>
                    <a:pt x="61" y="100"/>
                  </a:lnTo>
                  <a:lnTo>
                    <a:pt x="42" y="100"/>
                  </a:lnTo>
                  <a:lnTo>
                    <a:pt x="25" y="95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5" name="Freeform 35"/>
            <p:cNvSpPr>
              <a:spLocks/>
            </p:cNvSpPr>
            <p:nvPr/>
          </p:nvSpPr>
          <p:spPr bwMode="auto">
            <a:xfrm>
              <a:off x="3633" y="1954"/>
              <a:ext cx="102" cy="100"/>
            </a:xfrm>
            <a:custGeom>
              <a:avLst/>
              <a:gdLst>
                <a:gd name="T0" fmla="*/ 0 w 102"/>
                <a:gd name="T1" fmla="*/ 49 h 100"/>
                <a:gd name="T2" fmla="*/ 3 w 102"/>
                <a:gd name="T3" fmla="*/ 32 h 100"/>
                <a:gd name="T4" fmla="*/ 12 w 102"/>
                <a:gd name="T5" fmla="*/ 17 h 100"/>
                <a:gd name="T6" fmla="*/ 26 w 102"/>
                <a:gd name="T7" fmla="*/ 7 h 100"/>
                <a:gd name="T8" fmla="*/ 43 w 102"/>
                <a:gd name="T9" fmla="*/ 0 h 100"/>
                <a:gd name="T10" fmla="*/ 60 w 102"/>
                <a:gd name="T11" fmla="*/ 0 h 100"/>
                <a:gd name="T12" fmla="*/ 77 w 102"/>
                <a:gd name="T13" fmla="*/ 7 h 100"/>
                <a:gd name="T14" fmla="*/ 91 w 102"/>
                <a:gd name="T15" fmla="*/ 17 h 100"/>
                <a:gd name="T16" fmla="*/ 99 w 102"/>
                <a:gd name="T17" fmla="*/ 32 h 100"/>
                <a:gd name="T18" fmla="*/ 102 w 102"/>
                <a:gd name="T19" fmla="*/ 49 h 100"/>
                <a:gd name="T20" fmla="*/ 99 w 102"/>
                <a:gd name="T21" fmla="*/ 68 h 100"/>
                <a:gd name="T22" fmla="*/ 91 w 102"/>
                <a:gd name="T23" fmla="*/ 83 h 100"/>
                <a:gd name="T24" fmla="*/ 77 w 102"/>
                <a:gd name="T25" fmla="*/ 94 h 100"/>
                <a:gd name="T26" fmla="*/ 60 w 102"/>
                <a:gd name="T27" fmla="*/ 100 h 100"/>
                <a:gd name="T28" fmla="*/ 43 w 102"/>
                <a:gd name="T29" fmla="*/ 100 h 100"/>
                <a:gd name="T30" fmla="*/ 26 w 102"/>
                <a:gd name="T31" fmla="*/ 94 h 100"/>
                <a:gd name="T32" fmla="*/ 12 w 102"/>
                <a:gd name="T33" fmla="*/ 83 h 100"/>
                <a:gd name="T34" fmla="*/ 3 w 102"/>
                <a:gd name="T35" fmla="*/ 68 h 100"/>
                <a:gd name="T36" fmla="*/ 0 w 102"/>
                <a:gd name="T37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0">
                  <a:moveTo>
                    <a:pt x="0" y="49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6" y="7"/>
                  </a:lnTo>
                  <a:lnTo>
                    <a:pt x="43" y="0"/>
                  </a:lnTo>
                  <a:lnTo>
                    <a:pt x="60" y="0"/>
                  </a:lnTo>
                  <a:lnTo>
                    <a:pt x="77" y="7"/>
                  </a:lnTo>
                  <a:lnTo>
                    <a:pt x="91" y="17"/>
                  </a:lnTo>
                  <a:lnTo>
                    <a:pt x="99" y="32"/>
                  </a:lnTo>
                  <a:lnTo>
                    <a:pt x="102" y="49"/>
                  </a:lnTo>
                  <a:lnTo>
                    <a:pt x="99" y="68"/>
                  </a:lnTo>
                  <a:lnTo>
                    <a:pt x="91" y="83"/>
                  </a:lnTo>
                  <a:lnTo>
                    <a:pt x="77" y="94"/>
                  </a:lnTo>
                  <a:lnTo>
                    <a:pt x="60" y="100"/>
                  </a:lnTo>
                  <a:lnTo>
                    <a:pt x="43" y="100"/>
                  </a:lnTo>
                  <a:lnTo>
                    <a:pt x="26" y="94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6" name="Freeform 36"/>
            <p:cNvSpPr>
              <a:spLocks/>
            </p:cNvSpPr>
            <p:nvPr/>
          </p:nvSpPr>
          <p:spPr bwMode="auto">
            <a:xfrm>
              <a:off x="3939" y="2975"/>
              <a:ext cx="102" cy="101"/>
            </a:xfrm>
            <a:custGeom>
              <a:avLst/>
              <a:gdLst>
                <a:gd name="T0" fmla="*/ 0 w 102"/>
                <a:gd name="T1" fmla="*/ 51 h 101"/>
                <a:gd name="T2" fmla="*/ 3 w 102"/>
                <a:gd name="T3" fmla="*/ 32 h 101"/>
                <a:gd name="T4" fmla="*/ 12 w 102"/>
                <a:gd name="T5" fmla="*/ 17 h 101"/>
                <a:gd name="T6" fmla="*/ 25 w 102"/>
                <a:gd name="T7" fmla="*/ 7 h 101"/>
                <a:gd name="T8" fmla="*/ 42 w 102"/>
                <a:gd name="T9" fmla="*/ 0 h 101"/>
                <a:gd name="T10" fmla="*/ 59 w 102"/>
                <a:gd name="T11" fmla="*/ 0 h 101"/>
                <a:gd name="T12" fmla="*/ 76 w 102"/>
                <a:gd name="T13" fmla="*/ 7 h 101"/>
                <a:gd name="T14" fmla="*/ 90 w 102"/>
                <a:gd name="T15" fmla="*/ 17 h 101"/>
                <a:gd name="T16" fmla="*/ 99 w 102"/>
                <a:gd name="T17" fmla="*/ 32 h 101"/>
                <a:gd name="T18" fmla="*/ 102 w 102"/>
                <a:gd name="T19" fmla="*/ 51 h 101"/>
                <a:gd name="T20" fmla="*/ 99 w 102"/>
                <a:gd name="T21" fmla="*/ 68 h 101"/>
                <a:gd name="T22" fmla="*/ 90 w 102"/>
                <a:gd name="T23" fmla="*/ 84 h 101"/>
                <a:gd name="T24" fmla="*/ 76 w 102"/>
                <a:gd name="T25" fmla="*/ 95 h 101"/>
                <a:gd name="T26" fmla="*/ 59 w 102"/>
                <a:gd name="T27" fmla="*/ 101 h 101"/>
                <a:gd name="T28" fmla="*/ 42 w 102"/>
                <a:gd name="T29" fmla="*/ 101 h 101"/>
                <a:gd name="T30" fmla="*/ 25 w 102"/>
                <a:gd name="T31" fmla="*/ 95 h 101"/>
                <a:gd name="T32" fmla="*/ 12 w 102"/>
                <a:gd name="T33" fmla="*/ 84 h 101"/>
                <a:gd name="T34" fmla="*/ 3 w 102"/>
                <a:gd name="T35" fmla="*/ 68 h 101"/>
                <a:gd name="T36" fmla="*/ 0 w 102"/>
                <a:gd name="T37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101">
                  <a:moveTo>
                    <a:pt x="0" y="51"/>
                  </a:moveTo>
                  <a:lnTo>
                    <a:pt x="3" y="32"/>
                  </a:lnTo>
                  <a:lnTo>
                    <a:pt x="12" y="17"/>
                  </a:lnTo>
                  <a:lnTo>
                    <a:pt x="25" y="7"/>
                  </a:lnTo>
                  <a:lnTo>
                    <a:pt x="42" y="0"/>
                  </a:lnTo>
                  <a:lnTo>
                    <a:pt x="59" y="0"/>
                  </a:lnTo>
                  <a:lnTo>
                    <a:pt x="76" y="7"/>
                  </a:lnTo>
                  <a:lnTo>
                    <a:pt x="90" y="17"/>
                  </a:lnTo>
                  <a:lnTo>
                    <a:pt x="99" y="32"/>
                  </a:lnTo>
                  <a:lnTo>
                    <a:pt x="102" y="51"/>
                  </a:lnTo>
                  <a:lnTo>
                    <a:pt x="99" y="68"/>
                  </a:lnTo>
                  <a:lnTo>
                    <a:pt x="90" y="84"/>
                  </a:lnTo>
                  <a:lnTo>
                    <a:pt x="76" y="95"/>
                  </a:lnTo>
                  <a:lnTo>
                    <a:pt x="59" y="101"/>
                  </a:lnTo>
                  <a:lnTo>
                    <a:pt x="42" y="101"/>
                  </a:lnTo>
                  <a:lnTo>
                    <a:pt x="25" y="95"/>
                  </a:lnTo>
                  <a:lnTo>
                    <a:pt x="12" y="84"/>
                  </a:lnTo>
                  <a:lnTo>
                    <a:pt x="3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016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600200"/>
            <a:ext cx="777240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Reduction from VERTEX-COVER.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A graph G has a vertex cover of size K if and only if it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complement has a clique of size n-K.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4AAA-86D8-1C4C-B670-EB26F6DAED22}" type="slidenum">
              <a:rPr lang="en-US"/>
              <a:pPr/>
              <a:t>13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/>
              <a:t>Some Other 				  NP-Complete Problems</a:t>
            </a:r>
          </a:p>
        </p:txBody>
      </p:sp>
      <p:pic>
        <p:nvPicPr>
          <p:cNvPr id="245764" name="Picture 4" descr="C:\Documents and Settings\Administrator\Application Data\Microsoft\Media Catalog\Downloaded Clips\cl0\SY01134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65" name="Picture 5" descr="C:\Documents and Settings\Administrator\Application Data\Microsoft\Media Catalog\Downloaded Clips\cl0\SY0113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SET-COVER:</a:t>
            </a:r>
            <a:r>
              <a:rPr lang="en-US" sz="2800"/>
              <a:t> Given a collection of m sets, are there K of these sets whose union is the same as the whole collection of m sets?</a:t>
            </a:r>
          </a:p>
          <a:p>
            <a:pPr lvl="1"/>
            <a:r>
              <a:rPr lang="en-US" sz="2400"/>
              <a:t>NP-complete by reduction from VERTEX-COVER</a:t>
            </a:r>
          </a:p>
          <a:p>
            <a:r>
              <a:rPr lang="en-US" sz="2800">
                <a:solidFill>
                  <a:schemeClr val="tx2"/>
                </a:solidFill>
              </a:rPr>
              <a:t>SUBSET-SUM:</a:t>
            </a:r>
            <a:r>
              <a:rPr lang="en-US" sz="2800"/>
              <a:t> Given a set of integers and a distinguished integer K, is there a subset of the integers that sums to K?</a:t>
            </a:r>
          </a:p>
          <a:p>
            <a:pPr lvl="1"/>
            <a:r>
              <a:rPr lang="en-US" sz="2400"/>
              <a:t>NP-complete by reduction from VERTEX-COVER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5872-EA0A-BE49-8FDA-026A065C16FA}" type="slidenum">
              <a:rPr lang="en-US"/>
              <a:pPr/>
              <a:t>14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/>
              <a:t>Some Other 				  NP-Complete Problems</a:t>
            </a:r>
          </a:p>
        </p:txBody>
      </p:sp>
      <p:pic>
        <p:nvPicPr>
          <p:cNvPr id="257027" name="Picture 3" descr="C:\Documents and Settings\Administrator\Application Data\Microsoft\Media Catalog\Downloaded Clips\cl0\SY01134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028" name="Picture 4" descr="C:\Documents and Settings\Administrator\Application Data\Microsoft\Media Catalog\Downloaded Clips\cl0\SY0113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702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82000" cy="5029200"/>
          </a:xfrm>
        </p:spPr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0/1 Knapsack:</a:t>
            </a:r>
            <a:r>
              <a:rPr lang="en-US" sz="2800"/>
              <a:t> Given a collection of items with weights and benefits, is there a subset of weight at most W and benefit at least K?</a:t>
            </a:r>
          </a:p>
          <a:p>
            <a:pPr lvl="1"/>
            <a:r>
              <a:rPr lang="en-US" sz="2400"/>
              <a:t>NP-complete by reduction from SUBSET-SUM</a:t>
            </a:r>
          </a:p>
          <a:p>
            <a:r>
              <a:rPr lang="en-US" sz="2800">
                <a:solidFill>
                  <a:schemeClr val="tx2"/>
                </a:solidFill>
              </a:rPr>
              <a:t>Hamiltonian-Cycle:</a:t>
            </a:r>
            <a:r>
              <a:rPr lang="en-US" sz="2800"/>
              <a:t> Given an graph G, is there a cycle in G that visits each vertex exactly once?</a:t>
            </a:r>
          </a:p>
          <a:p>
            <a:pPr lvl="1"/>
            <a:r>
              <a:rPr lang="en-US" sz="2400"/>
              <a:t>NP-complete by reduction from VERTEX-COVER</a:t>
            </a:r>
          </a:p>
          <a:p>
            <a:r>
              <a:rPr lang="en-US" sz="2800">
                <a:solidFill>
                  <a:schemeClr val="tx2"/>
                </a:solidFill>
              </a:rPr>
              <a:t>Traveling Saleperson Tour:</a:t>
            </a:r>
            <a:r>
              <a:rPr lang="en-US" sz="2800"/>
              <a:t> Given a complete weighted graph G, is there a cycle that visits each vertex and has total cost at most K?</a:t>
            </a:r>
          </a:p>
          <a:p>
            <a:pPr lvl="1"/>
            <a:r>
              <a:rPr lang="en-US" sz="2400"/>
              <a:t>NP-complete by reduction from Hamiltonian-Cycle.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88EC-36D9-2C46-B9FB-5D382C02CAFC}" type="slidenum">
              <a:rPr lang="en-US"/>
              <a:pPr/>
              <a:t>2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Reduction</a:t>
            </a:r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language M is polynomial-time </a:t>
            </a:r>
            <a:r>
              <a:rPr lang="en-US" sz="2400" b="1">
                <a:solidFill>
                  <a:schemeClr val="tx2"/>
                </a:solidFill>
              </a:rPr>
              <a:t>reducible</a:t>
            </a:r>
            <a:r>
              <a:rPr lang="en-US" sz="2400"/>
              <a:t> to a language L if an instance x for M can be transformed in polynomial time to an instance x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 for L such that x is in M if and only if x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 is in 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Denote this by M</a:t>
            </a:r>
            <a:r>
              <a:rPr lang="en-US" sz="2000">
                <a:cs typeface="Tahoma" charset="0"/>
                <a:sym typeface="Symbol" charset="0"/>
              </a:rPr>
              <a:t></a:t>
            </a:r>
            <a:r>
              <a:rPr lang="en-US" sz="2000">
                <a:cs typeface="Tahoma" charset="0"/>
              </a:rPr>
              <a:t>L.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A problem (language) L is </a:t>
            </a:r>
            <a:r>
              <a:rPr lang="en-US" sz="2400" b="1">
                <a:solidFill>
                  <a:schemeClr val="tx2"/>
                </a:solidFill>
              </a:rPr>
              <a:t>NP-hard</a:t>
            </a:r>
            <a:r>
              <a:rPr lang="en-US" sz="2400"/>
              <a:t> if every problem in NP is polynomial-time reducible to L.</a:t>
            </a:r>
          </a:p>
          <a:p>
            <a:pPr>
              <a:lnSpc>
                <a:spcPct val="90000"/>
              </a:lnSpc>
            </a:pPr>
            <a:r>
              <a:rPr lang="en-US" sz="2400"/>
              <a:t>A problem (language) is </a:t>
            </a:r>
            <a:r>
              <a:rPr lang="en-US" sz="2400" b="1">
                <a:solidFill>
                  <a:schemeClr val="tx2"/>
                </a:solidFill>
              </a:rPr>
              <a:t>NP-complete</a:t>
            </a:r>
            <a:r>
              <a:rPr lang="en-US" sz="2400"/>
              <a:t> if it is in NP and it is NP-hard.</a:t>
            </a:r>
          </a:p>
          <a:p>
            <a:pPr>
              <a:lnSpc>
                <a:spcPct val="90000"/>
              </a:lnSpc>
            </a:pPr>
            <a:r>
              <a:rPr lang="en-US" sz="2400"/>
              <a:t>CIRCUIT-SAT is NP-complete: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CIRCUIT-SAT is in NP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 every M in NP, M </a:t>
            </a:r>
            <a:r>
              <a:rPr lang="en-US" sz="2000">
                <a:cs typeface="Tahoma" charset="0"/>
                <a:sym typeface="Symbol" charset="0"/>
              </a:rPr>
              <a:t></a:t>
            </a:r>
            <a:r>
              <a:rPr lang="en-US" sz="2000">
                <a:cs typeface="Tahoma" charset="0"/>
              </a:rPr>
              <a:t> CIRCUIT-SAT.</a:t>
            </a:r>
            <a:endParaRPr lang="en-US" sz="2000"/>
          </a:p>
        </p:txBody>
      </p:sp>
      <p:grpSp>
        <p:nvGrpSpPr>
          <p:cNvPr id="196801" name="Group 193"/>
          <p:cNvGrpSpPr>
            <a:grpSpLocks/>
          </p:cNvGrpSpPr>
          <p:nvPr/>
        </p:nvGrpSpPr>
        <p:grpSpPr bwMode="auto">
          <a:xfrm>
            <a:off x="5715000" y="4459288"/>
            <a:ext cx="3092450" cy="1865312"/>
            <a:chOff x="1959" y="2127"/>
            <a:chExt cx="3118" cy="1381"/>
          </a:xfrm>
        </p:grpSpPr>
        <p:sp>
          <p:nvSpPr>
            <p:cNvPr id="196747" name="Freeform 139"/>
            <p:cNvSpPr>
              <a:spLocks/>
            </p:cNvSpPr>
            <p:nvPr/>
          </p:nvSpPr>
          <p:spPr bwMode="auto">
            <a:xfrm>
              <a:off x="3125" y="2683"/>
              <a:ext cx="359" cy="287"/>
            </a:xfrm>
            <a:custGeom>
              <a:avLst/>
              <a:gdLst>
                <a:gd name="T0" fmla="*/ 0 w 720"/>
                <a:gd name="T1" fmla="*/ 0 h 574"/>
                <a:gd name="T2" fmla="*/ 0 w 720"/>
                <a:gd name="T3" fmla="*/ 574 h 574"/>
                <a:gd name="T4" fmla="*/ 432 w 720"/>
                <a:gd name="T5" fmla="*/ 574 h 574"/>
                <a:gd name="T6" fmla="*/ 478 w 720"/>
                <a:gd name="T7" fmla="*/ 570 h 574"/>
                <a:gd name="T8" fmla="*/ 522 w 720"/>
                <a:gd name="T9" fmla="*/ 559 h 574"/>
                <a:gd name="T10" fmla="*/ 562 w 720"/>
                <a:gd name="T11" fmla="*/ 542 h 574"/>
                <a:gd name="T12" fmla="*/ 601 w 720"/>
                <a:gd name="T13" fmla="*/ 519 h 574"/>
                <a:gd name="T14" fmla="*/ 635 w 720"/>
                <a:gd name="T15" fmla="*/ 490 h 574"/>
                <a:gd name="T16" fmla="*/ 666 w 720"/>
                <a:gd name="T17" fmla="*/ 455 h 574"/>
                <a:gd name="T18" fmla="*/ 689 w 720"/>
                <a:gd name="T19" fmla="*/ 417 h 574"/>
                <a:gd name="T20" fmla="*/ 706 w 720"/>
                <a:gd name="T21" fmla="*/ 375 h 574"/>
                <a:gd name="T22" fmla="*/ 716 w 720"/>
                <a:gd name="T23" fmla="*/ 331 h 574"/>
                <a:gd name="T24" fmla="*/ 720 w 720"/>
                <a:gd name="T25" fmla="*/ 287 h 574"/>
                <a:gd name="T26" fmla="*/ 716 w 720"/>
                <a:gd name="T27" fmla="*/ 241 h 574"/>
                <a:gd name="T28" fmla="*/ 706 w 720"/>
                <a:gd name="T29" fmla="*/ 197 h 574"/>
                <a:gd name="T30" fmla="*/ 689 w 720"/>
                <a:gd name="T31" fmla="*/ 157 h 574"/>
                <a:gd name="T32" fmla="*/ 666 w 720"/>
                <a:gd name="T33" fmla="*/ 119 h 574"/>
                <a:gd name="T34" fmla="*/ 635 w 720"/>
                <a:gd name="T35" fmla="*/ 84 h 574"/>
                <a:gd name="T36" fmla="*/ 601 w 720"/>
                <a:gd name="T37" fmla="*/ 54 h 574"/>
                <a:gd name="T38" fmla="*/ 562 w 720"/>
                <a:gd name="T39" fmla="*/ 31 h 574"/>
                <a:gd name="T40" fmla="*/ 522 w 720"/>
                <a:gd name="T41" fmla="*/ 14 h 574"/>
                <a:gd name="T42" fmla="*/ 478 w 720"/>
                <a:gd name="T43" fmla="*/ 4 h 574"/>
                <a:gd name="T44" fmla="*/ 432 w 720"/>
                <a:gd name="T45" fmla="*/ 0 h 574"/>
                <a:gd name="T46" fmla="*/ 0 w 720"/>
                <a:gd name="T47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0" h="574">
                  <a:moveTo>
                    <a:pt x="0" y="0"/>
                  </a:moveTo>
                  <a:lnTo>
                    <a:pt x="0" y="574"/>
                  </a:lnTo>
                  <a:lnTo>
                    <a:pt x="432" y="574"/>
                  </a:lnTo>
                  <a:lnTo>
                    <a:pt x="478" y="570"/>
                  </a:lnTo>
                  <a:lnTo>
                    <a:pt x="522" y="559"/>
                  </a:lnTo>
                  <a:lnTo>
                    <a:pt x="562" y="542"/>
                  </a:lnTo>
                  <a:lnTo>
                    <a:pt x="601" y="519"/>
                  </a:lnTo>
                  <a:lnTo>
                    <a:pt x="635" y="490"/>
                  </a:lnTo>
                  <a:lnTo>
                    <a:pt x="666" y="455"/>
                  </a:lnTo>
                  <a:lnTo>
                    <a:pt x="689" y="417"/>
                  </a:lnTo>
                  <a:lnTo>
                    <a:pt x="706" y="375"/>
                  </a:lnTo>
                  <a:lnTo>
                    <a:pt x="716" y="331"/>
                  </a:lnTo>
                  <a:lnTo>
                    <a:pt x="720" y="287"/>
                  </a:lnTo>
                  <a:lnTo>
                    <a:pt x="716" y="241"/>
                  </a:lnTo>
                  <a:lnTo>
                    <a:pt x="706" y="197"/>
                  </a:lnTo>
                  <a:lnTo>
                    <a:pt x="689" y="157"/>
                  </a:lnTo>
                  <a:lnTo>
                    <a:pt x="666" y="119"/>
                  </a:lnTo>
                  <a:lnTo>
                    <a:pt x="635" y="84"/>
                  </a:lnTo>
                  <a:lnTo>
                    <a:pt x="601" y="54"/>
                  </a:lnTo>
                  <a:lnTo>
                    <a:pt x="562" y="31"/>
                  </a:lnTo>
                  <a:lnTo>
                    <a:pt x="522" y="14"/>
                  </a:lnTo>
                  <a:lnTo>
                    <a:pt x="478" y="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48" name="Freeform 140"/>
            <p:cNvSpPr>
              <a:spLocks/>
            </p:cNvSpPr>
            <p:nvPr/>
          </p:nvSpPr>
          <p:spPr bwMode="auto">
            <a:xfrm>
              <a:off x="2519" y="2755"/>
              <a:ext cx="318" cy="287"/>
            </a:xfrm>
            <a:custGeom>
              <a:avLst/>
              <a:gdLst>
                <a:gd name="T0" fmla="*/ 491 w 635"/>
                <a:gd name="T1" fmla="*/ 290 h 574"/>
                <a:gd name="T2" fmla="*/ 497 w 635"/>
                <a:gd name="T3" fmla="*/ 311 h 574"/>
                <a:gd name="T4" fmla="*/ 506 w 635"/>
                <a:gd name="T5" fmla="*/ 331 h 574"/>
                <a:gd name="T6" fmla="*/ 524 w 635"/>
                <a:gd name="T7" fmla="*/ 346 h 574"/>
                <a:gd name="T8" fmla="*/ 543 w 635"/>
                <a:gd name="T9" fmla="*/ 355 h 574"/>
                <a:gd name="T10" fmla="*/ 566 w 635"/>
                <a:gd name="T11" fmla="*/ 357 h 574"/>
                <a:gd name="T12" fmla="*/ 587 w 635"/>
                <a:gd name="T13" fmla="*/ 354 h 574"/>
                <a:gd name="T14" fmla="*/ 606 w 635"/>
                <a:gd name="T15" fmla="*/ 344 h 574"/>
                <a:gd name="T16" fmla="*/ 621 w 635"/>
                <a:gd name="T17" fmla="*/ 327 h 574"/>
                <a:gd name="T18" fmla="*/ 631 w 635"/>
                <a:gd name="T19" fmla="*/ 308 h 574"/>
                <a:gd name="T20" fmla="*/ 635 w 635"/>
                <a:gd name="T21" fmla="*/ 287 h 574"/>
                <a:gd name="T22" fmla="*/ 631 w 635"/>
                <a:gd name="T23" fmla="*/ 264 h 574"/>
                <a:gd name="T24" fmla="*/ 621 w 635"/>
                <a:gd name="T25" fmla="*/ 245 h 574"/>
                <a:gd name="T26" fmla="*/ 606 w 635"/>
                <a:gd name="T27" fmla="*/ 229 h 574"/>
                <a:gd name="T28" fmla="*/ 587 w 635"/>
                <a:gd name="T29" fmla="*/ 218 h 574"/>
                <a:gd name="T30" fmla="*/ 566 w 635"/>
                <a:gd name="T31" fmla="*/ 214 h 574"/>
                <a:gd name="T32" fmla="*/ 543 w 635"/>
                <a:gd name="T33" fmla="*/ 218 h 574"/>
                <a:gd name="T34" fmla="*/ 524 w 635"/>
                <a:gd name="T35" fmla="*/ 227 h 574"/>
                <a:gd name="T36" fmla="*/ 506 w 635"/>
                <a:gd name="T37" fmla="*/ 241 h 574"/>
                <a:gd name="T38" fmla="*/ 497 w 635"/>
                <a:gd name="T39" fmla="*/ 260 h 574"/>
                <a:gd name="T40" fmla="*/ 491 w 635"/>
                <a:gd name="T41" fmla="*/ 283 h 574"/>
                <a:gd name="T42" fmla="*/ 0 w 635"/>
                <a:gd name="T43" fmla="*/ 0 h 574"/>
                <a:gd name="T44" fmla="*/ 0 w 635"/>
                <a:gd name="T45" fmla="*/ 574 h 574"/>
                <a:gd name="T46" fmla="*/ 491 w 635"/>
                <a:gd name="T47" fmla="*/ 29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5" h="574">
                  <a:moveTo>
                    <a:pt x="491" y="290"/>
                  </a:moveTo>
                  <a:lnTo>
                    <a:pt x="497" y="311"/>
                  </a:lnTo>
                  <a:lnTo>
                    <a:pt x="506" y="331"/>
                  </a:lnTo>
                  <a:lnTo>
                    <a:pt x="524" y="346"/>
                  </a:lnTo>
                  <a:lnTo>
                    <a:pt x="543" y="355"/>
                  </a:lnTo>
                  <a:lnTo>
                    <a:pt x="566" y="357"/>
                  </a:lnTo>
                  <a:lnTo>
                    <a:pt x="587" y="354"/>
                  </a:lnTo>
                  <a:lnTo>
                    <a:pt x="606" y="344"/>
                  </a:lnTo>
                  <a:lnTo>
                    <a:pt x="621" y="327"/>
                  </a:lnTo>
                  <a:lnTo>
                    <a:pt x="631" y="308"/>
                  </a:lnTo>
                  <a:lnTo>
                    <a:pt x="635" y="287"/>
                  </a:lnTo>
                  <a:lnTo>
                    <a:pt x="631" y="264"/>
                  </a:lnTo>
                  <a:lnTo>
                    <a:pt x="621" y="245"/>
                  </a:lnTo>
                  <a:lnTo>
                    <a:pt x="606" y="229"/>
                  </a:lnTo>
                  <a:lnTo>
                    <a:pt x="587" y="218"/>
                  </a:lnTo>
                  <a:lnTo>
                    <a:pt x="566" y="214"/>
                  </a:lnTo>
                  <a:lnTo>
                    <a:pt x="543" y="218"/>
                  </a:lnTo>
                  <a:lnTo>
                    <a:pt x="524" y="227"/>
                  </a:lnTo>
                  <a:lnTo>
                    <a:pt x="506" y="241"/>
                  </a:lnTo>
                  <a:lnTo>
                    <a:pt x="497" y="260"/>
                  </a:lnTo>
                  <a:lnTo>
                    <a:pt x="491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1" y="29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49" name="Freeform 141"/>
            <p:cNvSpPr>
              <a:spLocks/>
            </p:cNvSpPr>
            <p:nvPr/>
          </p:nvSpPr>
          <p:spPr bwMode="auto">
            <a:xfrm>
              <a:off x="2498" y="2324"/>
              <a:ext cx="360" cy="287"/>
            </a:xfrm>
            <a:custGeom>
              <a:avLst/>
              <a:gdLst>
                <a:gd name="T0" fmla="*/ 312 w 719"/>
                <a:gd name="T1" fmla="*/ 0 h 574"/>
                <a:gd name="T2" fmla="*/ 374 w 719"/>
                <a:gd name="T3" fmla="*/ 13 h 574"/>
                <a:gd name="T4" fmla="*/ 435 w 719"/>
                <a:gd name="T5" fmla="*/ 36 h 574"/>
                <a:gd name="T6" fmla="*/ 493 w 719"/>
                <a:gd name="T7" fmla="*/ 63 h 574"/>
                <a:gd name="T8" fmla="*/ 546 w 719"/>
                <a:gd name="T9" fmla="*/ 97 h 574"/>
                <a:gd name="T10" fmla="*/ 598 w 719"/>
                <a:gd name="T11" fmla="*/ 137 h 574"/>
                <a:gd name="T12" fmla="*/ 644 w 719"/>
                <a:gd name="T13" fmla="*/ 183 h 574"/>
                <a:gd name="T14" fmla="*/ 685 w 719"/>
                <a:gd name="T15" fmla="*/ 233 h 574"/>
                <a:gd name="T16" fmla="*/ 719 w 719"/>
                <a:gd name="T17" fmla="*/ 287 h 574"/>
                <a:gd name="T18" fmla="*/ 686 w 719"/>
                <a:gd name="T19" fmla="*/ 342 h 574"/>
                <a:gd name="T20" fmla="*/ 646 w 719"/>
                <a:gd name="T21" fmla="*/ 392 h 574"/>
                <a:gd name="T22" fmla="*/ 600 w 719"/>
                <a:gd name="T23" fmla="*/ 438 h 574"/>
                <a:gd name="T24" fmla="*/ 550 w 719"/>
                <a:gd name="T25" fmla="*/ 478 h 574"/>
                <a:gd name="T26" fmla="*/ 495 w 719"/>
                <a:gd name="T27" fmla="*/ 512 h 574"/>
                <a:gd name="T28" fmla="*/ 437 w 719"/>
                <a:gd name="T29" fmla="*/ 539 h 574"/>
                <a:gd name="T30" fmla="*/ 376 w 719"/>
                <a:gd name="T31" fmla="*/ 560 h 574"/>
                <a:gd name="T32" fmla="*/ 312 w 719"/>
                <a:gd name="T33" fmla="*/ 574 h 574"/>
                <a:gd name="T34" fmla="*/ 0 w 719"/>
                <a:gd name="T35" fmla="*/ 574 h 574"/>
                <a:gd name="T36" fmla="*/ 27 w 719"/>
                <a:gd name="T37" fmla="*/ 505 h 574"/>
                <a:gd name="T38" fmla="*/ 44 w 719"/>
                <a:gd name="T39" fmla="*/ 432 h 574"/>
                <a:gd name="T40" fmla="*/ 55 w 719"/>
                <a:gd name="T41" fmla="*/ 359 h 574"/>
                <a:gd name="T42" fmla="*/ 59 w 719"/>
                <a:gd name="T43" fmla="*/ 287 h 574"/>
                <a:gd name="T44" fmla="*/ 55 w 719"/>
                <a:gd name="T45" fmla="*/ 212 h 574"/>
                <a:gd name="T46" fmla="*/ 44 w 719"/>
                <a:gd name="T47" fmla="*/ 139 h 574"/>
                <a:gd name="T48" fmla="*/ 27 w 719"/>
                <a:gd name="T49" fmla="*/ 69 h 574"/>
                <a:gd name="T50" fmla="*/ 0 w 719"/>
                <a:gd name="T51" fmla="*/ 0 h 574"/>
                <a:gd name="T52" fmla="*/ 312 w 719"/>
                <a:gd name="T53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574">
                  <a:moveTo>
                    <a:pt x="312" y="0"/>
                  </a:moveTo>
                  <a:lnTo>
                    <a:pt x="374" y="13"/>
                  </a:lnTo>
                  <a:lnTo>
                    <a:pt x="435" y="36"/>
                  </a:lnTo>
                  <a:lnTo>
                    <a:pt x="493" y="63"/>
                  </a:lnTo>
                  <a:lnTo>
                    <a:pt x="546" y="97"/>
                  </a:lnTo>
                  <a:lnTo>
                    <a:pt x="598" y="137"/>
                  </a:lnTo>
                  <a:lnTo>
                    <a:pt x="644" y="183"/>
                  </a:lnTo>
                  <a:lnTo>
                    <a:pt x="685" y="233"/>
                  </a:lnTo>
                  <a:lnTo>
                    <a:pt x="719" y="287"/>
                  </a:lnTo>
                  <a:lnTo>
                    <a:pt x="686" y="342"/>
                  </a:lnTo>
                  <a:lnTo>
                    <a:pt x="646" y="392"/>
                  </a:lnTo>
                  <a:lnTo>
                    <a:pt x="600" y="438"/>
                  </a:lnTo>
                  <a:lnTo>
                    <a:pt x="550" y="478"/>
                  </a:lnTo>
                  <a:lnTo>
                    <a:pt x="495" y="512"/>
                  </a:lnTo>
                  <a:lnTo>
                    <a:pt x="437" y="539"/>
                  </a:lnTo>
                  <a:lnTo>
                    <a:pt x="376" y="560"/>
                  </a:lnTo>
                  <a:lnTo>
                    <a:pt x="312" y="574"/>
                  </a:lnTo>
                  <a:lnTo>
                    <a:pt x="0" y="574"/>
                  </a:lnTo>
                  <a:lnTo>
                    <a:pt x="27" y="505"/>
                  </a:lnTo>
                  <a:lnTo>
                    <a:pt x="44" y="432"/>
                  </a:lnTo>
                  <a:lnTo>
                    <a:pt x="55" y="359"/>
                  </a:lnTo>
                  <a:lnTo>
                    <a:pt x="59" y="287"/>
                  </a:lnTo>
                  <a:lnTo>
                    <a:pt x="55" y="212"/>
                  </a:lnTo>
                  <a:lnTo>
                    <a:pt x="44" y="139"/>
                  </a:lnTo>
                  <a:lnTo>
                    <a:pt x="27" y="69"/>
                  </a:lnTo>
                  <a:lnTo>
                    <a:pt x="0" y="0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0" name="Freeform 142"/>
            <p:cNvSpPr>
              <a:spLocks/>
            </p:cNvSpPr>
            <p:nvPr/>
          </p:nvSpPr>
          <p:spPr bwMode="auto">
            <a:xfrm>
              <a:off x="4312" y="3042"/>
              <a:ext cx="360" cy="287"/>
            </a:xfrm>
            <a:custGeom>
              <a:avLst/>
              <a:gdLst>
                <a:gd name="T0" fmla="*/ 0 w 720"/>
                <a:gd name="T1" fmla="*/ 0 h 574"/>
                <a:gd name="T2" fmla="*/ 0 w 720"/>
                <a:gd name="T3" fmla="*/ 574 h 574"/>
                <a:gd name="T4" fmla="*/ 432 w 720"/>
                <a:gd name="T5" fmla="*/ 574 h 574"/>
                <a:gd name="T6" fmla="*/ 476 w 720"/>
                <a:gd name="T7" fmla="*/ 570 h 574"/>
                <a:gd name="T8" fmla="*/ 520 w 720"/>
                <a:gd name="T9" fmla="*/ 558 h 574"/>
                <a:gd name="T10" fmla="*/ 562 w 720"/>
                <a:gd name="T11" fmla="*/ 541 h 574"/>
                <a:gd name="T12" fmla="*/ 601 w 720"/>
                <a:gd name="T13" fmla="*/ 518 h 574"/>
                <a:gd name="T14" fmla="*/ 635 w 720"/>
                <a:gd name="T15" fmla="*/ 489 h 574"/>
                <a:gd name="T16" fmla="*/ 664 w 720"/>
                <a:gd name="T17" fmla="*/ 455 h 574"/>
                <a:gd name="T18" fmla="*/ 687 w 720"/>
                <a:gd name="T19" fmla="*/ 417 h 574"/>
                <a:gd name="T20" fmla="*/ 704 w 720"/>
                <a:gd name="T21" fmla="*/ 375 h 574"/>
                <a:gd name="T22" fmla="*/ 716 w 720"/>
                <a:gd name="T23" fmla="*/ 331 h 574"/>
                <a:gd name="T24" fmla="*/ 720 w 720"/>
                <a:gd name="T25" fmla="*/ 287 h 574"/>
                <a:gd name="T26" fmla="*/ 716 w 720"/>
                <a:gd name="T27" fmla="*/ 241 h 574"/>
                <a:gd name="T28" fmla="*/ 704 w 720"/>
                <a:gd name="T29" fmla="*/ 197 h 574"/>
                <a:gd name="T30" fmla="*/ 687 w 720"/>
                <a:gd name="T31" fmla="*/ 156 h 574"/>
                <a:gd name="T32" fmla="*/ 664 w 720"/>
                <a:gd name="T33" fmla="*/ 118 h 574"/>
                <a:gd name="T34" fmla="*/ 635 w 720"/>
                <a:gd name="T35" fmla="*/ 84 h 574"/>
                <a:gd name="T36" fmla="*/ 601 w 720"/>
                <a:gd name="T37" fmla="*/ 53 h 574"/>
                <a:gd name="T38" fmla="*/ 562 w 720"/>
                <a:gd name="T39" fmla="*/ 30 h 574"/>
                <a:gd name="T40" fmla="*/ 520 w 720"/>
                <a:gd name="T41" fmla="*/ 13 h 574"/>
                <a:gd name="T42" fmla="*/ 476 w 720"/>
                <a:gd name="T43" fmla="*/ 3 h 574"/>
                <a:gd name="T44" fmla="*/ 432 w 720"/>
                <a:gd name="T45" fmla="*/ 0 h 574"/>
                <a:gd name="T46" fmla="*/ 0 w 720"/>
                <a:gd name="T47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0" h="574">
                  <a:moveTo>
                    <a:pt x="0" y="0"/>
                  </a:moveTo>
                  <a:lnTo>
                    <a:pt x="0" y="574"/>
                  </a:lnTo>
                  <a:lnTo>
                    <a:pt x="432" y="574"/>
                  </a:lnTo>
                  <a:lnTo>
                    <a:pt x="476" y="570"/>
                  </a:lnTo>
                  <a:lnTo>
                    <a:pt x="520" y="558"/>
                  </a:lnTo>
                  <a:lnTo>
                    <a:pt x="562" y="541"/>
                  </a:lnTo>
                  <a:lnTo>
                    <a:pt x="601" y="518"/>
                  </a:lnTo>
                  <a:lnTo>
                    <a:pt x="635" y="489"/>
                  </a:lnTo>
                  <a:lnTo>
                    <a:pt x="664" y="455"/>
                  </a:lnTo>
                  <a:lnTo>
                    <a:pt x="687" y="417"/>
                  </a:lnTo>
                  <a:lnTo>
                    <a:pt x="704" y="375"/>
                  </a:lnTo>
                  <a:lnTo>
                    <a:pt x="716" y="331"/>
                  </a:lnTo>
                  <a:lnTo>
                    <a:pt x="720" y="287"/>
                  </a:lnTo>
                  <a:lnTo>
                    <a:pt x="716" y="241"/>
                  </a:lnTo>
                  <a:lnTo>
                    <a:pt x="704" y="197"/>
                  </a:lnTo>
                  <a:lnTo>
                    <a:pt x="687" y="156"/>
                  </a:lnTo>
                  <a:lnTo>
                    <a:pt x="664" y="118"/>
                  </a:lnTo>
                  <a:lnTo>
                    <a:pt x="635" y="84"/>
                  </a:lnTo>
                  <a:lnTo>
                    <a:pt x="601" y="53"/>
                  </a:lnTo>
                  <a:lnTo>
                    <a:pt x="562" y="30"/>
                  </a:lnTo>
                  <a:lnTo>
                    <a:pt x="520" y="13"/>
                  </a:lnTo>
                  <a:lnTo>
                    <a:pt x="476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1" name="Line 143"/>
            <p:cNvSpPr>
              <a:spLocks noChangeShapeType="1"/>
            </p:cNvSpPr>
            <p:nvPr/>
          </p:nvSpPr>
          <p:spPr bwMode="auto">
            <a:xfrm>
              <a:off x="2189" y="2396"/>
              <a:ext cx="28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2" name="Freeform 144"/>
            <p:cNvSpPr>
              <a:spLocks/>
            </p:cNvSpPr>
            <p:nvPr/>
          </p:nvSpPr>
          <p:spPr bwMode="auto">
            <a:xfrm>
              <a:off x="2469" y="2370"/>
              <a:ext cx="52" cy="52"/>
            </a:xfrm>
            <a:custGeom>
              <a:avLst/>
              <a:gdLst>
                <a:gd name="T0" fmla="*/ 0 w 106"/>
                <a:gd name="T1" fmla="*/ 0 h 103"/>
                <a:gd name="T2" fmla="*/ 106 w 106"/>
                <a:gd name="T3" fmla="*/ 51 h 103"/>
                <a:gd name="T4" fmla="*/ 0 w 106"/>
                <a:gd name="T5" fmla="*/ 103 h 103"/>
                <a:gd name="T6" fmla="*/ 0 w 106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3">
                  <a:moveTo>
                    <a:pt x="0" y="0"/>
                  </a:moveTo>
                  <a:lnTo>
                    <a:pt x="106" y="51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3" name="Line 145"/>
            <p:cNvSpPr>
              <a:spLocks noChangeShapeType="1"/>
            </p:cNvSpPr>
            <p:nvPr/>
          </p:nvSpPr>
          <p:spPr bwMode="auto">
            <a:xfrm>
              <a:off x="2189" y="2540"/>
              <a:ext cx="28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4" name="Freeform 146"/>
            <p:cNvSpPr>
              <a:spLocks/>
            </p:cNvSpPr>
            <p:nvPr/>
          </p:nvSpPr>
          <p:spPr bwMode="auto">
            <a:xfrm>
              <a:off x="2469" y="2514"/>
              <a:ext cx="52" cy="51"/>
            </a:xfrm>
            <a:custGeom>
              <a:avLst/>
              <a:gdLst>
                <a:gd name="T0" fmla="*/ 0 w 106"/>
                <a:gd name="T1" fmla="*/ 0 h 103"/>
                <a:gd name="T2" fmla="*/ 106 w 106"/>
                <a:gd name="T3" fmla="*/ 51 h 103"/>
                <a:gd name="T4" fmla="*/ 0 w 106"/>
                <a:gd name="T5" fmla="*/ 103 h 103"/>
                <a:gd name="T6" fmla="*/ 0 w 106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3">
                  <a:moveTo>
                    <a:pt x="0" y="0"/>
                  </a:moveTo>
                  <a:lnTo>
                    <a:pt x="106" y="51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5" name="Line 147"/>
            <p:cNvSpPr>
              <a:spLocks noChangeShapeType="1"/>
            </p:cNvSpPr>
            <p:nvPr/>
          </p:nvSpPr>
          <p:spPr bwMode="auto">
            <a:xfrm>
              <a:off x="2189" y="2898"/>
              <a:ext cx="2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6" name="Freeform 148"/>
            <p:cNvSpPr>
              <a:spLocks/>
            </p:cNvSpPr>
            <p:nvPr/>
          </p:nvSpPr>
          <p:spPr bwMode="auto">
            <a:xfrm>
              <a:off x="2468" y="2872"/>
              <a:ext cx="51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7" name="Line 149"/>
            <p:cNvSpPr>
              <a:spLocks noChangeShapeType="1"/>
            </p:cNvSpPr>
            <p:nvPr/>
          </p:nvSpPr>
          <p:spPr bwMode="auto">
            <a:xfrm>
              <a:off x="2837" y="2898"/>
              <a:ext cx="24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8" name="Freeform 150"/>
            <p:cNvSpPr>
              <a:spLocks/>
            </p:cNvSpPr>
            <p:nvPr/>
          </p:nvSpPr>
          <p:spPr bwMode="auto">
            <a:xfrm>
              <a:off x="3073" y="2872"/>
              <a:ext cx="52" cy="52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9" name="Freeform 151"/>
            <p:cNvSpPr>
              <a:spLocks/>
            </p:cNvSpPr>
            <p:nvPr/>
          </p:nvSpPr>
          <p:spPr bwMode="auto">
            <a:xfrm>
              <a:off x="2858" y="2468"/>
              <a:ext cx="222" cy="287"/>
            </a:xfrm>
            <a:custGeom>
              <a:avLst/>
              <a:gdLst>
                <a:gd name="T0" fmla="*/ 0 w 443"/>
                <a:gd name="T1" fmla="*/ 0 h 574"/>
                <a:gd name="T2" fmla="*/ 288 w 443"/>
                <a:gd name="T3" fmla="*/ 0 h 574"/>
                <a:gd name="T4" fmla="*/ 288 w 443"/>
                <a:gd name="T5" fmla="*/ 574 h 574"/>
                <a:gd name="T6" fmla="*/ 443 w 443"/>
                <a:gd name="T7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3" h="574">
                  <a:moveTo>
                    <a:pt x="0" y="0"/>
                  </a:moveTo>
                  <a:lnTo>
                    <a:pt x="288" y="0"/>
                  </a:lnTo>
                  <a:lnTo>
                    <a:pt x="288" y="574"/>
                  </a:lnTo>
                  <a:lnTo>
                    <a:pt x="443" y="57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0" name="Freeform 152"/>
            <p:cNvSpPr>
              <a:spLocks/>
            </p:cNvSpPr>
            <p:nvPr/>
          </p:nvSpPr>
          <p:spPr bwMode="auto">
            <a:xfrm>
              <a:off x="3073" y="2729"/>
              <a:ext cx="52" cy="52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1" name="Line 153"/>
            <p:cNvSpPr>
              <a:spLocks noChangeShapeType="1"/>
            </p:cNvSpPr>
            <p:nvPr/>
          </p:nvSpPr>
          <p:spPr bwMode="auto">
            <a:xfrm>
              <a:off x="3484" y="2827"/>
              <a:ext cx="2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2" name="Freeform 154"/>
            <p:cNvSpPr>
              <a:spLocks/>
            </p:cNvSpPr>
            <p:nvPr/>
          </p:nvSpPr>
          <p:spPr bwMode="auto">
            <a:xfrm>
              <a:off x="3693" y="2801"/>
              <a:ext cx="51" cy="51"/>
            </a:xfrm>
            <a:custGeom>
              <a:avLst/>
              <a:gdLst>
                <a:gd name="T0" fmla="*/ 0 w 104"/>
                <a:gd name="T1" fmla="*/ 0 h 104"/>
                <a:gd name="T2" fmla="*/ 104 w 104"/>
                <a:gd name="T3" fmla="*/ 52 h 104"/>
                <a:gd name="T4" fmla="*/ 0 w 104"/>
                <a:gd name="T5" fmla="*/ 104 h 104"/>
                <a:gd name="T6" fmla="*/ 0 w 104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4">
                  <a:moveTo>
                    <a:pt x="0" y="0"/>
                  </a:moveTo>
                  <a:lnTo>
                    <a:pt x="104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3" name="Line 155"/>
            <p:cNvSpPr>
              <a:spLocks noChangeShapeType="1"/>
            </p:cNvSpPr>
            <p:nvPr/>
          </p:nvSpPr>
          <p:spPr bwMode="auto">
            <a:xfrm>
              <a:off x="4672" y="3185"/>
              <a:ext cx="2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4" name="Freeform 156"/>
            <p:cNvSpPr>
              <a:spLocks/>
            </p:cNvSpPr>
            <p:nvPr/>
          </p:nvSpPr>
          <p:spPr bwMode="auto">
            <a:xfrm>
              <a:off x="4871" y="3159"/>
              <a:ext cx="52" cy="52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5" name="Freeform 157"/>
            <p:cNvSpPr>
              <a:spLocks/>
            </p:cNvSpPr>
            <p:nvPr/>
          </p:nvSpPr>
          <p:spPr bwMode="auto">
            <a:xfrm>
              <a:off x="2333" y="2898"/>
              <a:ext cx="682" cy="610"/>
            </a:xfrm>
            <a:custGeom>
              <a:avLst/>
              <a:gdLst>
                <a:gd name="T0" fmla="*/ 0 w 1364"/>
                <a:gd name="T1" fmla="*/ 0 h 1218"/>
                <a:gd name="T2" fmla="*/ 0 w 1364"/>
                <a:gd name="T3" fmla="*/ 1218 h 1218"/>
                <a:gd name="T4" fmla="*/ 1151 w 1364"/>
                <a:gd name="T5" fmla="*/ 1218 h 1218"/>
                <a:gd name="T6" fmla="*/ 1151 w 1364"/>
                <a:gd name="T7" fmla="*/ 1075 h 1218"/>
                <a:gd name="T8" fmla="*/ 1364 w 1364"/>
                <a:gd name="T9" fmla="*/ 1075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4" h="1218">
                  <a:moveTo>
                    <a:pt x="0" y="0"/>
                  </a:moveTo>
                  <a:lnTo>
                    <a:pt x="0" y="1218"/>
                  </a:lnTo>
                  <a:lnTo>
                    <a:pt x="1151" y="1218"/>
                  </a:lnTo>
                  <a:lnTo>
                    <a:pt x="1151" y="1075"/>
                  </a:lnTo>
                  <a:lnTo>
                    <a:pt x="1364" y="10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6" name="Freeform 158"/>
            <p:cNvSpPr>
              <a:spLocks/>
            </p:cNvSpPr>
            <p:nvPr/>
          </p:nvSpPr>
          <p:spPr bwMode="auto">
            <a:xfrm>
              <a:off x="3009" y="3410"/>
              <a:ext cx="51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67" name="Rectangle 159"/>
            <p:cNvSpPr>
              <a:spLocks noChangeArrowheads="1"/>
            </p:cNvSpPr>
            <p:nvPr/>
          </p:nvSpPr>
          <p:spPr bwMode="auto">
            <a:xfrm>
              <a:off x="1959" y="2127"/>
              <a:ext cx="4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Inputs:</a:t>
              </a:r>
              <a:endParaRPr lang="en-US" sz="1200"/>
            </a:p>
          </p:txBody>
        </p:sp>
        <p:sp>
          <p:nvSpPr>
            <p:cNvPr id="196768" name="Rectangle 160"/>
            <p:cNvSpPr>
              <a:spLocks noChangeArrowheads="1"/>
            </p:cNvSpPr>
            <p:nvPr/>
          </p:nvSpPr>
          <p:spPr bwMode="auto">
            <a:xfrm>
              <a:off x="2106" y="2332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sz="1200"/>
            </a:p>
          </p:txBody>
        </p:sp>
        <p:sp>
          <p:nvSpPr>
            <p:cNvPr id="196769" name="Rectangle 161"/>
            <p:cNvSpPr>
              <a:spLocks noChangeArrowheads="1"/>
            </p:cNvSpPr>
            <p:nvPr/>
          </p:nvSpPr>
          <p:spPr bwMode="auto">
            <a:xfrm>
              <a:off x="2106" y="2474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  <p:sp>
          <p:nvSpPr>
            <p:cNvPr id="196770" name="Rectangle 162"/>
            <p:cNvSpPr>
              <a:spLocks noChangeArrowheads="1"/>
            </p:cNvSpPr>
            <p:nvPr/>
          </p:nvSpPr>
          <p:spPr bwMode="auto">
            <a:xfrm>
              <a:off x="2106" y="2833"/>
              <a:ext cx="7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sz="1200"/>
            </a:p>
          </p:txBody>
        </p:sp>
        <p:sp>
          <p:nvSpPr>
            <p:cNvPr id="196771" name="Rectangle 163"/>
            <p:cNvSpPr>
              <a:spLocks noChangeArrowheads="1"/>
            </p:cNvSpPr>
            <p:nvPr/>
          </p:nvSpPr>
          <p:spPr bwMode="auto">
            <a:xfrm>
              <a:off x="2868" y="2333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  <p:sp>
          <p:nvSpPr>
            <p:cNvPr id="196772" name="Rectangle 164"/>
            <p:cNvSpPr>
              <a:spLocks noChangeArrowheads="1"/>
            </p:cNvSpPr>
            <p:nvPr/>
          </p:nvSpPr>
          <p:spPr bwMode="auto">
            <a:xfrm>
              <a:off x="2862" y="2785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  <p:sp>
          <p:nvSpPr>
            <p:cNvPr id="196773" name="Rectangle 165"/>
            <p:cNvSpPr>
              <a:spLocks noChangeArrowheads="1"/>
            </p:cNvSpPr>
            <p:nvPr/>
          </p:nvSpPr>
          <p:spPr bwMode="auto">
            <a:xfrm>
              <a:off x="3510" y="2706"/>
              <a:ext cx="7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  <p:sp>
          <p:nvSpPr>
            <p:cNvPr id="196774" name="Rectangle 166"/>
            <p:cNvSpPr>
              <a:spLocks noChangeArrowheads="1"/>
            </p:cNvSpPr>
            <p:nvPr/>
          </p:nvSpPr>
          <p:spPr bwMode="auto">
            <a:xfrm>
              <a:off x="2098" y="3264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  <p:sp>
          <p:nvSpPr>
            <p:cNvPr id="196775" name="Rectangle 167"/>
            <p:cNvSpPr>
              <a:spLocks noChangeArrowheads="1"/>
            </p:cNvSpPr>
            <p:nvPr/>
          </p:nvSpPr>
          <p:spPr bwMode="auto">
            <a:xfrm>
              <a:off x="4795" y="3072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  <p:sp>
          <p:nvSpPr>
            <p:cNvPr id="196776" name="Rectangle 168"/>
            <p:cNvSpPr>
              <a:spLocks noChangeArrowheads="1"/>
            </p:cNvSpPr>
            <p:nvPr/>
          </p:nvSpPr>
          <p:spPr bwMode="auto">
            <a:xfrm>
              <a:off x="4606" y="2820"/>
              <a:ext cx="47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Output:</a:t>
              </a:r>
              <a:endParaRPr lang="en-US" sz="1200"/>
            </a:p>
          </p:txBody>
        </p:sp>
        <p:sp>
          <p:nvSpPr>
            <p:cNvPr id="196777" name="Freeform 169"/>
            <p:cNvSpPr>
              <a:spLocks/>
            </p:cNvSpPr>
            <p:nvPr/>
          </p:nvSpPr>
          <p:spPr bwMode="auto">
            <a:xfrm>
              <a:off x="3721" y="2611"/>
              <a:ext cx="360" cy="287"/>
            </a:xfrm>
            <a:custGeom>
              <a:avLst/>
              <a:gdLst>
                <a:gd name="T0" fmla="*/ 312 w 719"/>
                <a:gd name="T1" fmla="*/ 0 h 574"/>
                <a:gd name="T2" fmla="*/ 374 w 719"/>
                <a:gd name="T3" fmla="*/ 15 h 574"/>
                <a:gd name="T4" fmla="*/ 435 w 719"/>
                <a:gd name="T5" fmla="*/ 36 h 574"/>
                <a:gd name="T6" fmla="*/ 493 w 719"/>
                <a:gd name="T7" fmla="*/ 63 h 574"/>
                <a:gd name="T8" fmla="*/ 546 w 719"/>
                <a:gd name="T9" fmla="*/ 97 h 574"/>
                <a:gd name="T10" fmla="*/ 598 w 719"/>
                <a:gd name="T11" fmla="*/ 137 h 574"/>
                <a:gd name="T12" fmla="*/ 644 w 719"/>
                <a:gd name="T13" fmla="*/ 183 h 574"/>
                <a:gd name="T14" fmla="*/ 684 w 719"/>
                <a:gd name="T15" fmla="*/ 233 h 574"/>
                <a:gd name="T16" fmla="*/ 719 w 719"/>
                <a:gd name="T17" fmla="*/ 287 h 574"/>
                <a:gd name="T18" fmla="*/ 686 w 719"/>
                <a:gd name="T19" fmla="*/ 342 h 574"/>
                <a:gd name="T20" fmla="*/ 646 w 719"/>
                <a:gd name="T21" fmla="*/ 392 h 574"/>
                <a:gd name="T22" fmla="*/ 600 w 719"/>
                <a:gd name="T23" fmla="*/ 438 h 574"/>
                <a:gd name="T24" fmla="*/ 550 w 719"/>
                <a:gd name="T25" fmla="*/ 478 h 574"/>
                <a:gd name="T26" fmla="*/ 495 w 719"/>
                <a:gd name="T27" fmla="*/ 512 h 574"/>
                <a:gd name="T28" fmla="*/ 437 w 719"/>
                <a:gd name="T29" fmla="*/ 539 h 574"/>
                <a:gd name="T30" fmla="*/ 376 w 719"/>
                <a:gd name="T31" fmla="*/ 560 h 574"/>
                <a:gd name="T32" fmla="*/ 312 w 719"/>
                <a:gd name="T33" fmla="*/ 574 h 574"/>
                <a:gd name="T34" fmla="*/ 0 w 719"/>
                <a:gd name="T35" fmla="*/ 574 h 574"/>
                <a:gd name="T36" fmla="*/ 26 w 719"/>
                <a:gd name="T37" fmla="*/ 505 h 574"/>
                <a:gd name="T38" fmla="*/ 44 w 719"/>
                <a:gd name="T39" fmla="*/ 432 h 574"/>
                <a:gd name="T40" fmla="*/ 55 w 719"/>
                <a:gd name="T41" fmla="*/ 359 h 574"/>
                <a:gd name="T42" fmla="*/ 59 w 719"/>
                <a:gd name="T43" fmla="*/ 287 h 574"/>
                <a:gd name="T44" fmla="*/ 55 w 719"/>
                <a:gd name="T45" fmla="*/ 212 h 574"/>
                <a:gd name="T46" fmla="*/ 44 w 719"/>
                <a:gd name="T47" fmla="*/ 139 h 574"/>
                <a:gd name="T48" fmla="*/ 26 w 719"/>
                <a:gd name="T49" fmla="*/ 69 h 574"/>
                <a:gd name="T50" fmla="*/ 0 w 719"/>
                <a:gd name="T51" fmla="*/ 0 h 574"/>
                <a:gd name="T52" fmla="*/ 312 w 719"/>
                <a:gd name="T53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574">
                  <a:moveTo>
                    <a:pt x="312" y="0"/>
                  </a:moveTo>
                  <a:lnTo>
                    <a:pt x="374" y="15"/>
                  </a:lnTo>
                  <a:lnTo>
                    <a:pt x="435" y="36"/>
                  </a:lnTo>
                  <a:lnTo>
                    <a:pt x="493" y="63"/>
                  </a:lnTo>
                  <a:lnTo>
                    <a:pt x="546" y="97"/>
                  </a:lnTo>
                  <a:lnTo>
                    <a:pt x="598" y="137"/>
                  </a:lnTo>
                  <a:lnTo>
                    <a:pt x="644" y="183"/>
                  </a:lnTo>
                  <a:lnTo>
                    <a:pt x="684" y="233"/>
                  </a:lnTo>
                  <a:lnTo>
                    <a:pt x="719" y="287"/>
                  </a:lnTo>
                  <a:lnTo>
                    <a:pt x="686" y="342"/>
                  </a:lnTo>
                  <a:lnTo>
                    <a:pt x="646" y="392"/>
                  </a:lnTo>
                  <a:lnTo>
                    <a:pt x="600" y="438"/>
                  </a:lnTo>
                  <a:lnTo>
                    <a:pt x="550" y="478"/>
                  </a:lnTo>
                  <a:lnTo>
                    <a:pt x="495" y="512"/>
                  </a:lnTo>
                  <a:lnTo>
                    <a:pt x="437" y="539"/>
                  </a:lnTo>
                  <a:lnTo>
                    <a:pt x="376" y="560"/>
                  </a:lnTo>
                  <a:lnTo>
                    <a:pt x="312" y="574"/>
                  </a:lnTo>
                  <a:lnTo>
                    <a:pt x="0" y="574"/>
                  </a:lnTo>
                  <a:lnTo>
                    <a:pt x="26" y="505"/>
                  </a:lnTo>
                  <a:lnTo>
                    <a:pt x="44" y="432"/>
                  </a:lnTo>
                  <a:lnTo>
                    <a:pt x="55" y="359"/>
                  </a:lnTo>
                  <a:lnTo>
                    <a:pt x="59" y="287"/>
                  </a:lnTo>
                  <a:lnTo>
                    <a:pt x="55" y="212"/>
                  </a:lnTo>
                  <a:lnTo>
                    <a:pt x="44" y="139"/>
                  </a:lnTo>
                  <a:lnTo>
                    <a:pt x="26" y="69"/>
                  </a:lnTo>
                  <a:lnTo>
                    <a:pt x="0" y="0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8" name="Freeform 170"/>
            <p:cNvSpPr>
              <a:spLocks/>
            </p:cNvSpPr>
            <p:nvPr/>
          </p:nvSpPr>
          <p:spPr bwMode="auto">
            <a:xfrm>
              <a:off x="3146" y="2324"/>
              <a:ext cx="317" cy="287"/>
            </a:xfrm>
            <a:custGeom>
              <a:avLst/>
              <a:gdLst>
                <a:gd name="T0" fmla="*/ 491 w 635"/>
                <a:gd name="T1" fmla="*/ 291 h 574"/>
                <a:gd name="T2" fmla="*/ 496 w 635"/>
                <a:gd name="T3" fmla="*/ 312 h 574"/>
                <a:gd name="T4" fmla="*/ 506 w 635"/>
                <a:gd name="T5" fmla="*/ 331 h 574"/>
                <a:gd name="T6" fmla="*/ 523 w 635"/>
                <a:gd name="T7" fmla="*/ 346 h 574"/>
                <a:gd name="T8" fmla="*/ 542 w 635"/>
                <a:gd name="T9" fmla="*/ 356 h 574"/>
                <a:gd name="T10" fmla="*/ 565 w 635"/>
                <a:gd name="T11" fmla="*/ 357 h 574"/>
                <a:gd name="T12" fmla="*/ 587 w 635"/>
                <a:gd name="T13" fmla="*/ 354 h 574"/>
                <a:gd name="T14" fmla="*/ 606 w 635"/>
                <a:gd name="T15" fmla="*/ 344 h 574"/>
                <a:gd name="T16" fmla="*/ 621 w 635"/>
                <a:gd name="T17" fmla="*/ 327 h 574"/>
                <a:gd name="T18" fmla="*/ 633 w 635"/>
                <a:gd name="T19" fmla="*/ 308 h 574"/>
                <a:gd name="T20" fmla="*/ 635 w 635"/>
                <a:gd name="T21" fmla="*/ 287 h 574"/>
                <a:gd name="T22" fmla="*/ 633 w 635"/>
                <a:gd name="T23" fmla="*/ 264 h 574"/>
                <a:gd name="T24" fmla="*/ 621 w 635"/>
                <a:gd name="T25" fmla="*/ 245 h 574"/>
                <a:gd name="T26" fmla="*/ 606 w 635"/>
                <a:gd name="T27" fmla="*/ 229 h 574"/>
                <a:gd name="T28" fmla="*/ 587 w 635"/>
                <a:gd name="T29" fmla="*/ 218 h 574"/>
                <a:gd name="T30" fmla="*/ 565 w 635"/>
                <a:gd name="T31" fmla="*/ 214 h 574"/>
                <a:gd name="T32" fmla="*/ 542 w 635"/>
                <a:gd name="T33" fmla="*/ 218 h 574"/>
                <a:gd name="T34" fmla="*/ 523 w 635"/>
                <a:gd name="T35" fmla="*/ 227 h 574"/>
                <a:gd name="T36" fmla="*/ 506 w 635"/>
                <a:gd name="T37" fmla="*/ 241 h 574"/>
                <a:gd name="T38" fmla="*/ 496 w 635"/>
                <a:gd name="T39" fmla="*/ 260 h 574"/>
                <a:gd name="T40" fmla="*/ 491 w 635"/>
                <a:gd name="T41" fmla="*/ 283 h 574"/>
                <a:gd name="T42" fmla="*/ 0 w 635"/>
                <a:gd name="T43" fmla="*/ 0 h 574"/>
                <a:gd name="T44" fmla="*/ 0 w 635"/>
                <a:gd name="T45" fmla="*/ 574 h 574"/>
                <a:gd name="T46" fmla="*/ 491 w 635"/>
                <a:gd name="T47" fmla="*/ 29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5" h="574">
                  <a:moveTo>
                    <a:pt x="491" y="291"/>
                  </a:moveTo>
                  <a:lnTo>
                    <a:pt x="496" y="312"/>
                  </a:lnTo>
                  <a:lnTo>
                    <a:pt x="506" y="331"/>
                  </a:lnTo>
                  <a:lnTo>
                    <a:pt x="523" y="346"/>
                  </a:lnTo>
                  <a:lnTo>
                    <a:pt x="542" y="356"/>
                  </a:lnTo>
                  <a:lnTo>
                    <a:pt x="565" y="357"/>
                  </a:lnTo>
                  <a:lnTo>
                    <a:pt x="587" y="354"/>
                  </a:lnTo>
                  <a:lnTo>
                    <a:pt x="606" y="344"/>
                  </a:lnTo>
                  <a:lnTo>
                    <a:pt x="621" y="327"/>
                  </a:lnTo>
                  <a:lnTo>
                    <a:pt x="633" y="308"/>
                  </a:lnTo>
                  <a:lnTo>
                    <a:pt x="635" y="287"/>
                  </a:lnTo>
                  <a:lnTo>
                    <a:pt x="633" y="264"/>
                  </a:lnTo>
                  <a:lnTo>
                    <a:pt x="621" y="245"/>
                  </a:lnTo>
                  <a:lnTo>
                    <a:pt x="606" y="229"/>
                  </a:lnTo>
                  <a:lnTo>
                    <a:pt x="587" y="218"/>
                  </a:lnTo>
                  <a:lnTo>
                    <a:pt x="565" y="214"/>
                  </a:lnTo>
                  <a:lnTo>
                    <a:pt x="542" y="218"/>
                  </a:lnTo>
                  <a:lnTo>
                    <a:pt x="523" y="227"/>
                  </a:lnTo>
                  <a:lnTo>
                    <a:pt x="506" y="241"/>
                  </a:lnTo>
                  <a:lnTo>
                    <a:pt x="496" y="260"/>
                  </a:lnTo>
                  <a:lnTo>
                    <a:pt x="491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1" y="2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9" name="Line 171"/>
            <p:cNvSpPr>
              <a:spLocks noChangeShapeType="1"/>
            </p:cNvSpPr>
            <p:nvPr/>
          </p:nvSpPr>
          <p:spPr bwMode="auto">
            <a:xfrm>
              <a:off x="3002" y="2468"/>
              <a:ext cx="9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0" name="Freeform 172"/>
            <p:cNvSpPr>
              <a:spLocks/>
            </p:cNvSpPr>
            <p:nvPr/>
          </p:nvSpPr>
          <p:spPr bwMode="auto">
            <a:xfrm>
              <a:off x="3094" y="2442"/>
              <a:ext cx="52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1" name="Freeform 173"/>
            <p:cNvSpPr>
              <a:spLocks/>
            </p:cNvSpPr>
            <p:nvPr/>
          </p:nvSpPr>
          <p:spPr bwMode="auto">
            <a:xfrm>
              <a:off x="3463" y="2468"/>
              <a:ext cx="235" cy="215"/>
            </a:xfrm>
            <a:custGeom>
              <a:avLst/>
              <a:gdLst>
                <a:gd name="T0" fmla="*/ 0 w 470"/>
                <a:gd name="T1" fmla="*/ 0 h 430"/>
                <a:gd name="T2" fmla="*/ 228 w 470"/>
                <a:gd name="T3" fmla="*/ 0 h 430"/>
                <a:gd name="T4" fmla="*/ 228 w 470"/>
                <a:gd name="T5" fmla="*/ 430 h 430"/>
                <a:gd name="T6" fmla="*/ 470 w 470"/>
                <a:gd name="T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30">
                  <a:moveTo>
                    <a:pt x="0" y="0"/>
                  </a:moveTo>
                  <a:lnTo>
                    <a:pt x="228" y="0"/>
                  </a:lnTo>
                  <a:lnTo>
                    <a:pt x="228" y="430"/>
                  </a:lnTo>
                  <a:lnTo>
                    <a:pt x="470" y="4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2" name="Freeform 174"/>
            <p:cNvSpPr>
              <a:spLocks/>
            </p:cNvSpPr>
            <p:nvPr/>
          </p:nvSpPr>
          <p:spPr bwMode="auto">
            <a:xfrm>
              <a:off x="3693" y="2657"/>
              <a:ext cx="51" cy="52"/>
            </a:xfrm>
            <a:custGeom>
              <a:avLst/>
              <a:gdLst>
                <a:gd name="T0" fmla="*/ 0 w 104"/>
                <a:gd name="T1" fmla="*/ 0 h 104"/>
                <a:gd name="T2" fmla="*/ 104 w 104"/>
                <a:gd name="T3" fmla="*/ 52 h 104"/>
                <a:gd name="T4" fmla="*/ 0 w 104"/>
                <a:gd name="T5" fmla="*/ 104 h 104"/>
                <a:gd name="T6" fmla="*/ 0 w 104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4">
                  <a:moveTo>
                    <a:pt x="0" y="0"/>
                  </a:moveTo>
                  <a:lnTo>
                    <a:pt x="104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3" name="Freeform 175"/>
            <p:cNvSpPr>
              <a:spLocks/>
            </p:cNvSpPr>
            <p:nvPr/>
          </p:nvSpPr>
          <p:spPr bwMode="auto">
            <a:xfrm>
              <a:off x="4081" y="2755"/>
              <a:ext cx="186" cy="359"/>
            </a:xfrm>
            <a:custGeom>
              <a:avLst/>
              <a:gdLst>
                <a:gd name="T0" fmla="*/ 0 w 372"/>
                <a:gd name="T1" fmla="*/ 0 h 717"/>
                <a:gd name="T2" fmla="*/ 175 w 372"/>
                <a:gd name="T3" fmla="*/ 0 h 717"/>
                <a:gd name="T4" fmla="*/ 175 w 372"/>
                <a:gd name="T5" fmla="*/ 717 h 717"/>
                <a:gd name="T6" fmla="*/ 372 w 372"/>
                <a:gd name="T7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17">
                  <a:moveTo>
                    <a:pt x="0" y="0"/>
                  </a:moveTo>
                  <a:lnTo>
                    <a:pt x="175" y="0"/>
                  </a:lnTo>
                  <a:lnTo>
                    <a:pt x="175" y="717"/>
                  </a:lnTo>
                  <a:lnTo>
                    <a:pt x="372" y="7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4" name="Freeform 176"/>
            <p:cNvSpPr>
              <a:spLocks/>
            </p:cNvSpPr>
            <p:nvPr/>
          </p:nvSpPr>
          <p:spPr bwMode="auto">
            <a:xfrm>
              <a:off x="4260" y="3088"/>
              <a:ext cx="52" cy="51"/>
            </a:xfrm>
            <a:custGeom>
              <a:avLst/>
              <a:gdLst>
                <a:gd name="T0" fmla="*/ 0 w 103"/>
                <a:gd name="T1" fmla="*/ 0 h 104"/>
                <a:gd name="T2" fmla="*/ 103 w 103"/>
                <a:gd name="T3" fmla="*/ 52 h 104"/>
                <a:gd name="T4" fmla="*/ 0 w 103"/>
                <a:gd name="T5" fmla="*/ 104 h 104"/>
                <a:gd name="T6" fmla="*/ 0 w 103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4">
                  <a:moveTo>
                    <a:pt x="0" y="0"/>
                  </a:moveTo>
                  <a:lnTo>
                    <a:pt x="103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5" name="Rectangle 177"/>
            <p:cNvSpPr>
              <a:spLocks noChangeArrowheads="1"/>
            </p:cNvSpPr>
            <p:nvPr/>
          </p:nvSpPr>
          <p:spPr bwMode="auto">
            <a:xfrm>
              <a:off x="3510" y="2354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sz="1200"/>
            </a:p>
          </p:txBody>
        </p:sp>
        <p:sp>
          <p:nvSpPr>
            <p:cNvPr id="196786" name="Rectangle 178"/>
            <p:cNvSpPr>
              <a:spLocks noChangeArrowheads="1"/>
            </p:cNvSpPr>
            <p:nvPr/>
          </p:nvSpPr>
          <p:spPr bwMode="auto">
            <a:xfrm>
              <a:off x="4117" y="2635"/>
              <a:ext cx="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  <p:sp>
          <p:nvSpPr>
            <p:cNvPr id="196787" name="Freeform 179"/>
            <p:cNvSpPr>
              <a:spLocks/>
            </p:cNvSpPr>
            <p:nvPr/>
          </p:nvSpPr>
          <p:spPr bwMode="auto">
            <a:xfrm>
              <a:off x="4060" y="3257"/>
              <a:ext cx="207" cy="107"/>
            </a:xfrm>
            <a:custGeom>
              <a:avLst/>
              <a:gdLst>
                <a:gd name="T0" fmla="*/ 0 w 414"/>
                <a:gd name="T1" fmla="*/ 214 h 214"/>
                <a:gd name="T2" fmla="*/ 288 w 414"/>
                <a:gd name="T3" fmla="*/ 214 h 214"/>
                <a:gd name="T4" fmla="*/ 288 w 414"/>
                <a:gd name="T5" fmla="*/ 0 h 214"/>
                <a:gd name="T6" fmla="*/ 414 w 414"/>
                <a:gd name="T7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14">
                  <a:moveTo>
                    <a:pt x="0" y="214"/>
                  </a:moveTo>
                  <a:lnTo>
                    <a:pt x="288" y="214"/>
                  </a:lnTo>
                  <a:lnTo>
                    <a:pt x="288" y="0"/>
                  </a:lnTo>
                  <a:lnTo>
                    <a:pt x="41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8" name="Freeform 180"/>
            <p:cNvSpPr>
              <a:spLocks/>
            </p:cNvSpPr>
            <p:nvPr/>
          </p:nvSpPr>
          <p:spPr bwMode="auto">
            <a:xfrm>
              <a:off x="4260" y="3231"/>
              <a:ext cx="52" cy="52"/>
            </a:xfrm>
            <a:custGeom>
              <a:avLst/>
              <a:gdLst>
                <a:gd name="T0" fmla="*/ 0 w 103"/>
                <a:gd name="T1" fmla="*/ 0 h 104"/>
                <a:gd name="T2" fmla="*/ 103 w 103"/>
                <a:gd name="T3" fmla="*/ 52 h 104"/>
                <a:gd name="T4" fmla="*/ 0 w 103"/>
                <a:gd name="T5" fmla="*/ 104 h 104"/>
                <a:gd name="T6" fmla="*/ 0 w 103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4">
                  <a:moveTo>
                    <a:pt x="0" y="0"/>
                  </a:moveTo>
                  <a:lnTo>
                    <a:pt x="103" y="52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9" name="Freeform 181"/>
            <p:cNvSpPr>
              <a:spLocks/>
            </p:cNvSpPr>
            <p:nvPr/>
          </p:nvSpPr>
          <p:spPr bwMode="auto">
            <a:xfrm>
              <a:off x="3742" y="3221"/>
              <a:ext cx="318" cy="287"/>
            </a:xfrm>
            <a:custGeom>
              <a:avLst/>
              <a:gdLst>
                <a:gd name="T0" fmla="*/ 491 w 635"/>
                <a:gd name="T1" fmla="*/ 291 h 574"/>
                <a:gd name="T2" fmla="*/ 497 w 635"/>
                <a:gd name="T3" fmla="*/ 314 h 574"/>
                <a:gd name="T4" fmla="*/ 506 w 635"/>
                <a:gd name="T5" fmla="*/ 333 h 574"/>
                <a:gd name="T6" fmla="*/ 523 w 635"/>
                <a:gd name="T7" fmla="*/ 347 h 574"/>
                <a:gd name="T8" fmla="*/ 543 w 635"/>
                <a:gd name="T9" fmla="*/ 356 h 574"/>
                <a:gd name="T10" fmla="*/ 566 w 635"/>
                <a:gd name="T11" fmla="*/ 360 h 574"/>
                <a:gd name="T12" fmla="*/ 587 w 635"/>
                <a:gd name="T13" fmla="*/ 356 h 574"/>
                <a:gd name="T14" fmla="*/ 606 w 635"/>
                <a:gd name="T15" fmla="*/ 345 h 574"/>
                <a:gd name="T16" fmla="*/ 621 w 635"/>
                <a:gd name="T17" fmla="*/ 329 h 574"/>
                <a:gd name="T18" fmla="*/ 631 w 635"/>
                <a:gd name="T19" fmla="*/ 310 h 574"/>
                <a:gd name="T20" fmla="*/ 635 w 635"/>
                <a:gd name="T21" fmla="*/ 287 h 574"/>
                <a:gd name="T22" fmla="*/ 631 w 635"/>
                <a:gd name="T23" fmla="*/ 266 h 574"/>
                <a:gd name="T24" fmla="*/ 621 w 635"/>
                <a:gd name="T25" fmla="*/ 247 h 574"/>
                <a:gd name="T26" fmla="*/ 606 w 635"/>
                <a:gd name="T27" fmla="*/ 230 h 574"/>
                <a:gd name="T28" fmla="*/ 587 w 635"/>
                <a:gd name="T29" fmla="*/ 220 h 574"/>
                <a:gd name="T30" fmla="*/ 566 w 635"/>
                <a:gd name="T31" fmla="*/ 217 h 574"/>
                <a:gd name="T32" fmla="*/ 543 w 635"/>
                <a:gd name="T33" fmla="*/ 218 h 574"/>
                <a:gd name="T34" fmla="*/ 523 w 635"/>
                <a:gd name="T35" fmla="*/ 228 h 574"/>
                <a:gd name="T36" fmla="*/ 506 w 635"/>
                <a:gd name="T37" fmla="*/ 243 h 574"/>
                <a:gd name="T38" fmla="*/ 497 w 635"/>
                <a:gd name="T39" fmla="*/ 262 h 574"/>
                <a:gd name="T40" fmla="*/ 491 w 635"/>
                <a:gd name="T41" fmla="*/ 283 h 574"/>
                <a:gd name="T42" fmla="*/ 0 w 635"/>
                <a:gd name="T43" fmla="*/ 0 h 574"/>
                <a:gd name="T44" fmla="*/ 0 w 635"/>
                <a:gd name="T45" fmla="*/ 574 h 574"/>
                <a:gd name="T46" fmla="*/ 491 w 635"/>
                <a:gd name="T47" fmla="*/ 29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5" h="574">
                  <a:moveTo>
                    <a:pt x="491" y="291"/>
                  </a:moveTo>
                  <a:lnTo>
                    <a:pt x="497" y="314"/>
                  </a:lnTo>
                  <a:lnTo>
                    <a:pt x="506" y="333"/>
                  </a:lnTo>
                  <a:lnTo>
                    <a:pt x="523" y="347"/>
                  </a:lnTo>
                  <a:lnTo>
                    <a:pt x="543" y="356"/>
                  </a:lnTo>
                  <a:lnTo>
                    <a:pt x="566" y="360"/>
                  </a:lnTo>
                  <a:lnTo>
                    <a:pt x="587" y="356"/>
                  </a:lnTo>
                  <a:lnTo>
                    <a:pt x="606" y="345"/>
                  </a:lnTo>
                  <a:lnTo>
                    <a:pt x="621" y="329"/>
                  </a:lnTo>
                  <a:lnTo>
                    <a:pt x="631" y="310"/>
                  </a:lnTo>
                  <a:lnTo>
                    <a:pt x="635" y="287"/>
                  </a:lnTo>
                  <a:lnTo>
                    <a:pt x="631" y="266"/>
                  </a:lnTo>
                  <a:lnTo>
                    <a:pt x="621" y="247"/>
                  </a:lnTo>
                  <a:lnTo>
                    <a:pt x="606" y="230"/>
                  </a:lnTo>
                  <a:lnTo>
                    <a:pt x="587" y="220"/>
                  </a:lnTo>
                  <a:lnTo>
                    <a:pt x="566" y="217"/>
                  </a:lnTo>
                  <a:lnTo>
                    <a:pt x="543" y="218"/>
                  </a:lnTo>
                  <a:lnTo>
                    <a:pt x="523" y="228"/>
                  </a:lnTo>
                  <a:lnTo>
                    <a:pt x="506" y="243"/>
                  </a:lnTo>
                  <a:lnTo>
                    <a:pt x="497" y="262"/>
                  </a:lnTo>
                  <a:lnTo>
                    <a:pt x="491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1" y="2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0" name="Line 182"/>
            <p:cNvSpPr>
              <a:spLocks noChangeShapeType="1"/>
            </p:cNvSpPr>
            <p:nvPr/>
          </p:nvSpPr>
          <p:spPr bwMode="auto">
            <a:xfrm>
              <a:off x="3398" y="3364"/>
              <a:ext cx="29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91" name="Freeform 183"/>
            <p:cNvSpPr>
              <a:spLocks/>
            </p:cNvSpPr>
            <p:nvPr/>
          </p:nvSpPr>
          <p:spPr bwMode="auto">
            <a:xfrm>
              <a:off x="3691" y="3338"/>
              <a:ext cx="51" cy="52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1 h 103"/>
                <a:gd name="T4" fmla="*/ 0 w 104"/>
                <a:gd name="T5" fmla="*/ 103 h 103"/>
                <a:gd name="T6" fmla="*/ 0 w 104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3">
                  <a:moveTo>
                    <a:pt x="0" y="0"/>
                  </a:moveTo>
                  <a:lnTo>
                    <a:pt x="104" y="51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92" name="Freeform 184"/>
            <p:cNvSpPr>
              <a:spLocks/>
            </p:cNvSpPr>
            <p:nvPr/>
          </p:nvSpPr>
          <p:spPr bwMode="auto">
            <a:xfrm>
              <a:off x="3038" y="3221"/>
              <a:ext cx="360" cy="287"/>
            </a:xfrm>
            <a:custGeom>
              <a:avLst/>
              <a:gdLst>
                <a:gd name="T0" fmla="*/ 310 w 719"/>
                <a:gd name="T1" fmla="*/ 0 h 574"/>
                <a:gd name="T2" fmla="*/ 374 w 719"/>
                <a:gd name="T3" fmla="*/ 16 h 574"/>
                <a:gd name="T4" fmla="*/ 433 w 719"/>
                <a:gd name="T5" fmla="*/ 37 h 574"/>
                <a:gd name="T6" fmla="*/ 493 w 719"/>
                <a:gd name="T7" fmla="*/ 65 h 574"/>
                <a:gd name="T8" fmla="*/ 546 w 719"/>
                <a:gd name="T9" fmla="*/ 100 h 574"/>
                <a:gd name="T10" fmla="*/ 596 w 719"/>
                <a:gd name="T11" fmla="*/ 140 h 574"/>
                <a:gd name="T12" fmla="*/ 642 w 719"/>
                <a:gd name="T13" fmla="*/ 184 h 574"/>
                <a:gd name="T14" fmla="*/ 683 w 719"/>
                <a:gd name="T15" fmla="*/ 234 h 574"/>
                <a:gd name="T16" fmla="*/ 719 w 719"/>
                <a:gd name="T17" fmla="*/ 287 h 574"/>
                <a:gd name="T18" fmla="*/ 685 w 719"/>
                <a:gd name="T19" fmla="*/ 343 h 574"/>
                <a:gd name="T20" fmla="*/ 644 w 719"/>
                <a:gd name="T21" fmla="*/ 394 h 574"/>
                <a:gd name="T22" fmla="*/ 600 w 719"/>
                <a:gd name="T23" fmla="*/ 440 h 574"/>
                <a:gd name="T24" fmla="*/ 548 w 719"/>
                <a:gd name="T25" fmla="*/ 481 h 574"/>
                <a:gd name="T26" fmla="*/ 495 w 719"/>
                <a:gd name="T27" fmla="*/ 515 h 574"/>
                <a:gd name="T28" fmla="*/ 435 w 719"/>
                <a:gd name="T29" fmla="*/ 542 h 574"/>
                <a:gd name="T30" fmla="*/ 374 w 719"/>
                <a:gd name="T31" fmla="*/ 561 h 574"/>
                <a:gd name="T32" fmla="*/ 310 w 719"/>
                <a:gd name="T33" fmla="*/ 574 h 574"/>
                <a:gd name="T34" fmla="*/ 0 w 719"/>
                <a:gd name="T35" fmla="*/ 574 h 574"/>
                <a:gd name="T36" fmla="*/ 25 w 719"/>
                <a:gd name="T37" fmla="*/ 505 h 574"/>
                <a:gd name="T38" fmla="*/ 44 w 719"/>
                <a:gd name="T39" fmla="*/ 435 h 574"/>
                <a:gd name="T40" fmla="*/ 55 w 719"/>
                <a:gd name="T41" fmla="*/ 362 h 574"/>
                <a:gd name="T42" fmla="*/ 59 w 719"/>
                <a:gd name="T43" fmla="*/ 287 h 574"/>
                <a:gd name="T44" fmla="*/ 55 w 719"/>
                <a:gd name="T45" fmla="*/ 215 h 574"/>
                <a:gd name="T46" fmla="*/ 44 w 719"/>
                <a:gd name="T47" fmla="*/ 142 h 574"/>
                <a:gd name="T48" fmla="*/ 25 w 719"/>
                <a:gd name="T49" fmla="*/ 69 h 574"/>
                <a:gd name="T50" fmla="*/ 0 w 719"/>
                <a:gd name="T51" fmla="*/ 0 h 574"/>
                <a:gd name="T52" fmla="*/ 310 w 719"/>
                <a:gd name="T53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9" h="574">
                  <a:moveTo>
                    <a:pt x="310" y="0"/>
                  </a:moveTo>
                  <a:lnTo>
                    <a:pt x="374" y="16"/>
                  </a:lnTo>
                  <a:lnTo>
                    <a:pt x="433" y="37"/>
                  </a:lnTo>
                  <a:lnTo>
                    <a:pt x="493" y="65"/>
                  </a:lnTo>
                  <a:lnTo>
                    <a:pt x="546" y="100"/>
                  </a:lnTo>
                  <a:lnTo>
                    <a:pt x="596" y="140"/>
                  </a:lnTo>
                  <a:lnTo>
                    <a:pt x="642" y="184"/>
                  </a:lnTo>
                  <a:lnTo>
                    <a:pt x="683" y="234"/>
                  </a:lnTo>
                  <a:lnTo>
                    <a:pt x="719" y="287"/>
                  </a:lnTo>
                  <a:lnTo>
                    <a:pt x="685" y="343"/>
                  </a:lnTo>
                  <a:lnTo>
                    <a:pt x="644" y="394"/>
                  </a:lnTo>
                  <a:lnTo>
                    <a:pt x="600" y="440"/>
                  </a:lnTo>
                  <a:lnTo>
                    <a:pt x="548" y="481"/>
                  </a:lnTo>
                  <a:lnTo>
                    <a:pt x="495" y="515"/>
                  </a:lnTo>
                  <a:lnTo>
                    <a:pt x="435" y="542"/>
                  </a:lnTo>
                  <a:lnTo>
                    <a:pt x="374" y="561"/>
                  </a:lnTo>
                  <a:lnTo>
                    <a:pt x="310" y="574"/>
                  </a:lnTo>
                  <a:lnTo>
                    <a:pt x="0" y="574"/>
                  </a:lnTo>
                  <a:lnTo>
                    <a:pt x="25" y="505"/>
                  </a:lnTo>
                  <a:lnTo>
                    <a:pt x="44" y="435"/>
                  </a:lnTo>
                  <a:lnTo>
                    <a:pt x="55" y="362"/>
                  </a:lnTo>
                  <a:lnTo>
                    <a:pt x="59" y="287"/>
                  </a:lnTo>
                  <a:lnTo>
                    <a:pt x="55" y="215"/>
                  </a:lnTo>
                  <a:lnTo>
                    <a:pt x="44" y="142"/>
                  </a:lnTo>
                  <a:lnTo>
                    <a:pt x="25" y="69"/>
                  </a:lnTo>
                  <a:lnTo>
                    <a:pt x="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3" name="Freeform 185"/>
            <p:cNvSpPr>
              <a:spLocks/>
            </p:cNvSpPr>
            <p:nvPr/>
          </p:nvSpPr>
          <p:spPr bwMode="auto">
            <a:xfrm>
              <a:off x="2504" y="3149"/>
              <a:ext cx="319" cy="287"/>
            </a:xfrm>
            <a:custGeom>
              <a:avLst/>
              <a:gdLst>
                <a:gd name="T0" fmla="*/ 493 w 637"/>
                <a:gd name="T1" fmla="*/ 291 h 574"/>
                <a:gd name="T2" fmla="*/ 497 w 637"/>
                <a:gd name="T3" fmla="*/ 314 h 574"/>
                <a:gd name="T4" fmla="*/ 509 w 637"/>
                <a:gd name="T5" fmla="*/ 333 h 574"/>
                <a:gd name="T6" fmla="*/ 524 w 637"/>
                <a:gd name="T7" fmla="*/ 346 h 574"/>
                <a:gd name="T8" fmla="*/ 545 w 637"/>
                <a:gd name="T9" fmla="*/ 356 h 574"/>
                <a:gd name="T10" fmla="*/ 566 w 637"/>
                <a:gd name="T11" fmla="*/ 360 h 574"/>
                <a:gd name="T12" fmla="*/ 587 w 637"/>
                <a:gd name="T13" fmla="*/ 356 h 574"/>
                <a:gd name="T14" fmla="*/ 608 w 637"/>
                <a:gd name="T15" fmla="*/ 344 h 574"/>
                <a:gd name="T16" fmla="*/ 624 w 637"/>
                <a:gd name="T17" fmla="*/ 329 h 574"/>
                <a:gd name="T18" fmla="*/ 633 w 637"/>
                <a:gd name="T19" fmla="*/ 310 h 574"/>
                <a:gd name="T20" fmla="*/ 637 w 637"/>
                <a:gd name="T21" fmla="*/ 287 h 574"/>
                <a:gd name="T22" fmla="*/ 633 w 637"/>
                <a:gd name="T23" fmla="*/ 266 h 574"/>
                <a:gd name="T24" fmla="*/ 624 w 637"/>
                <a:gd name="T25" fmla="*/ 247 h 574"/>
                <a:gd name="T26" fmla="*/ 608 w 637"/>
                <a:gd name="T27" fmla="*/ 229 h 574"/>
                <a:gd name="T28" fmla="*/ 587 w 637"/>
                <a:gd name="T29" fmla="*/ 220 h 574"/>
                <a:gd name="T30" fmla="*/ 566 w 637"/>
                <a:gd name="T31" fmla="*/ 216 h 574"/>
                <a:gd name="T32" fmla="*/ 545 w 637"/>
                <a:gd name="T33" fmla="*/ 218 h 574"/>
                <a:gd name="T34" fmla="*/ 524 w 637"/>
                <a:gd name="T35" fmla="*/ 228 h 574"/>
                <a:gd name="T36" fmla="*/ 509 w 637"/>
                <a:gd name="T37" fmla="*/ 243 h 574"/>
                <a:gd name="T38" fmla="*/ 497 w 637"/>
                <a:gd name="T39" fmla="*/ 262 h 574"/>
                <a:gd name="T40" fmla="*/ 493 w 637"/>
                <a:gd name="T41" fmla="*/ 283 h 574"/>
                <a:gd name="T42" fmla="*/ 0 w 637"/>
                <a:gd name="T43" fmla="*/ 0 h 574"/>
                <a:gd name="T44" fmla="*/ 0 w 637"/>
                <a:gd name="T45" fmla="*/ 574 h 574"/>
                <a:gd name="T46" fmla="*/ 493 w 637"/>
                <a:gd name="T47" fmla="*/ 29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7" h="574">
                  <a:moveTo>
                    <a:pt x="493" y="291"/>
                  </a:moveTo>
                  <a:lnTo>
                    <a:pt x="497" y="314"/>
                  </a:lnTo>
                  <a:lnTo>
                    <a:pt x="509" y="333"/>
                  </a:lnTo>
                  <a:lnTo>
                    <a:pt x="524" y="346"/>
                  </a:lnTo>
                  <a:lnTo>
                    <a:pt x="545" y="356"/>
                  </a:lnTo>
                  <a:lnTo>
                    <a:pt x="566" y="360"/>
                  </a:lnTo>
                  <a:lnTo>
                    <a:pt x="587" y="356"/>
                  </a:lnTo>
                  <a:lnTo>
                    <a:pt x="608" y="344"/>
                  </a:lnTo>
                  <a:lnTo>
                    <a:pt x="624" y="329"/>
                  </a:lnTo>
                  <a:lnTo>
                    <a:pt x="633" y="310"/>
                  </a:lnTo>
                  <a:lnTo>
                    <a:pt x="637" y="287"/>
                  </a:lnTo>
                  <a:lnTo>
                    <a:pt x="633" y="266"/>
                  </a:lnTo>
                  <a:lnTo>
                    <a:pt x="624" y="247"/>
                  </a:lnTo>
                  <a:lnTo>
                    <a:pt x="608" y="229"/>
                  </a:lnTo>
                  <a:lnTo>
                    <a:pt x="587" y="220"/>
                  </a:lnTo>
                  <a:lnTo>
                    <a:pt x="566" y="216"/>
                  </a:lnTo>
                  <a:lnTo>
                    <a:pt x="545" y="218"/>
                  </a:lnTo>
                  <a:lnTo>
                    <a:pt x="524" y="228"/>
                  </a:lnTo>
                  <a:lnTo>
                    <a:pt x="509" y="243"/>
                  </a:lnTo>
                  <a:lnTo>
                    <a:pt x="497" y="262"/>
                  </a:lnTo>
                  <a:lnTo>
                    <a:pt x="493" y="283"/>
                  </a:lnTo>
                  <a:lnTo>
                    <a:pt x="0" y="0"/>
                  </a:lnTo>
                  <a:lnTo>
                    <a:pt x="0" y="574"/>
                  </a:lnTo>
                  <a:lnTo>
                    <a:pt x="493" y="2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4" name="Line 186"/>
            <p:cNvSpPr>
              <a:spLocks noChangeShapeType="1"/>
            </p:cNvSpPr>
            <p:nvPr/>
          </p:nvSpPr>
          <p:spPr bwMode="auto">
            <a:xfrm>
              <a:off x="2823" y="3292"/>
              <a:ext cx="1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95" name="Freeform 187"/>
            <p:cNvSpPr>
              <a:spLocks/>
            </p:cNvSpPr>
            <p:nvPr/>
          </p:nvSpPr>
          <p:spPr bwMode="auto">
            <a:xfrm>
              <a:off x="3009" y="3267"/>
              <a:ext cx="51" cy="51"/>
            </a:xfrm>
            <a:custGeom>
              <a:avLst/>
              <a:gdLst>
                <a:gd name="T0" fmla="*/ 0 w 104"/>
                <a:gd name="T1" fmla="*/ 0 h 103"/>
                <a:gd name="T2" fmla="*/ 104 w 104"/>
                <a:gd name="T3" fmla="*/ 52 h 103"/>
                <a:gd name="T4" fmla="*/ 0 w 104"/>
                <a:gd name="T5" fmla="*/ 103 h 103"/>
                <a:gd name="T6" fmla="*/ 0 w 104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103">
                  <a:moveTo>
                    <a:pt x="0" y="0"/>
                  </a:moveTo>
                  <a:lnTo>
                    <a:pt x="104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96" name="Freeform 188"/>
            <p:cNvSpPr>
              <a:spLocks/>
            </p:cNvSpPr>
            <p:nvPr/>
          </p:nvSpPr>
          <p:spPr bwMode="auto">
            <a:xfrm>
              <a:off x="2175" y="3268"/>
              <a:ext cx="284" cy="24"/>
            </a:xfrm>
            <a:custGeom>
              <a:avLst/>
              <a:gdLst>
                <a:gd name="T0" fmla="*/ 0 w 568"/>
                <a:gd name="T1" fmla="*/ 48 h 48"/>
                <a:gd name="T2" fmla="*/ 269 w 568"/>
                <a:gd name="T3" fmla="*/ 48 h 48"/>
                <a:gd name="T4" fmla="*/ 273 w 568"/>
                <a:gd name="T5" fmla="*/ 31 h 48"/>
                <a:gd name="T6" fmla="*/ 284 w 568"/>
                <a:gd name="T7" fmla="*/ 15 h 48"/>
                <a:gd name="T8" fmla="*/ 299 w 568"/>
                <a:gd name="T9" fmla="*/ 4 h 48"/>
                <a:gd name="T10" fmla="*/ 317 w 568"/>
                <a:gd name="T11" fmla="*/ 0 h 48"/>
                <a:gd name="T12" fmla="*/ 336 w 568"/>
                <a:gd name="T13" fmla="*/ 4 h 48"/>
                <a:gd name="T14" fmla="*/ 351 w 568"/>
                <a:gd name="T15" fmla="*/ 15 h 48"/>
                <a:gd name="T16" fmla="*/ 361 w 568"/>
                <a:gd name="T17" fmla="*/ 31 h 48"/>
                <a:gd name="T18" fmla="*/ 365 w 568"/>
                <a:gd name="T19" fmla="*/ 48 h 48"/>
                <a:gd name="T20" fmla="*/ 568 w 568"/>
                <a:gd name="T2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8" h="48">
                  <a:moveTo>
                    <a:pt x="0" y="48"/>
                  </a:moveTo>
                  <a:lnTo>
                    <a:pt x="269" y="48"/>
                  </a:lnTo>
                  <a:lnTo>
                    <a:pt x="273" y="31"/>
                  </a:lnTo>
                  <a:lnTo>
                    <a:pt x="284" y="15"/>
                  </a:lnTo>
                  <a:lnTo>
                    <a:pt x="299" y="4"/>
                  </a:lnTo>
                  <a:lnTo>
                    <a:pt x="317" y="0"/>
                  </a:lnTo>
                  <a:lnTo>
                    <a:pt x="336" y="4"/>
                  </a:lnTo>
                  <a:lnTo>
                    <a:pt x="351" y="15"/>
                  </a:lnTo>
                  <a:lnTo>
                    <a:pt x="361" y="31"/>
                  </a:lnTo>
                  <a:lnTo>
                    <a:pt x="365" y="48"/>
                  </a:lnTo>
                  <a:lnTo>
                    <a:pt x="568" y="4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97" name="Freeform 189"/>
            <p:cNvSpPr>
              <a:spLocks/>
            </p:cNvSpPr>
            <p:nvPr/>
          </p:nvSpPr>
          <p:spPr bwMode="auto">
            <a:xfrm>
              <a:off x="2452" y="3267"/>
              <a:ext cx="52" cy="51"/>
            </a:xfrm>
            <a:custGeom>
              <a:avLst/>
              <a:gdLst>
                <a:gd name="T0" fmla="*/ 0 w 103"/>
                <a:gd name="T1" fmla="*/ 0 h 103"/>
                <a:gd name="T2" fmla="*/ 103 w 103"/>
                <a:gd name="T3" fmla="*/ 52 h 103"/>
                <a:gd name="T4" fmla="*/ 0 w 103"/>
                <a:gd name="T5" fmla="*/ 103 h 103"/>
                <a:gd name="T6" fmla="*/ 0 w 103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3">
                  <a:moveTo>
                    <a:pt x="0" y="0"/>
                  </a:moveTo>
                  <a:lnTo>
                    <a:pt x="103" y="52"/>
                  </a:lnTo>
                  <a:lnTo>
                    <a:pt x="0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98" name="Rectangle 190"/>
            <p:cNvSpPr>
              <a:spLocks noChangeArrowheads="1"/>
            </p:cNvSpPr>
            <p:nvPr/>
          </p:nvSpPr>
          <p:spPr bwMode="auto">
            <a:xfrm>
              <a:off x="2854" y="3179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sz="1200"/>
            </a:p>
          </p:txBody>
        </p:sp>
        <p:sp>
          <p:nvSpPr>
            <p:cNvPr id="196799" name="Rectangle 191"/>
            <p:cNvSpPr>
              <a:spLocks noChangeArrowheads="1"/>
            </p:cNvSpPr>
            <p:nvPr/>
          </p:nvSpPr>
          <p:spPr bwMode="auto">
            <a:xfrm>
              <a:off x="3420" y="3245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sz="1200"/>
            </a:p>
          </p:txBody>
        </p:sp>
        <p:sp>
          <p:nvSpPr>
            <p:cNvPr id="196800" name="Rectangle 192"/>
            <p:cNvSpPr>
              <a:spLocks noChangeArrowheads="1"/>
            </p:cNvSpPr>
            <p:nvPr/>
          </p:nvSpPr>
          <p:spPr bwMode="auto">
            <a:xfrm>
              <a:off x="4089" y="3237"/>
              <a:ext cx="7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200"/>
            </a:p>
          </p:txBody>
        </p:sp>
      </p:grpSp>
      <p:pic>
        <p:nvPicPr>
          <p:cNvPr id="196803" name="Picture 195" descr="C:\Documents and Settings\Administrator\Application Data\Microsoft\Media Catalog\Downloaded Clips\cl0\SY01134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804" name="Picture 196" descr="C:\Documents and Settings\Administrator\Application Data\Microsoft\Media Catalog\Downloaded Clips\cl0\SY0113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9FE-CD92-5942-8FDD-4601FC75EE8C}" type="slidenum">
              <a:rPr lang="en-US"/>
              <a:pPr/>
              <a:t>3</a:t>
            </a:fld>
            <a:endParaRPr lang="en-US"/>
          </a:p>
        </p:txBody>
      </p:sp>
      <p:sp>
        <p:nvSpPr>
          <p:cNvPr id="2375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r>
              <a:rPr lang="en-US"/>
              <a:t>Transitivity of Reducibility</a:t>
            </a:r>
          </a:p>
        </p:txBody>
      </p:sp>
      <p:sp>
        <p:nvSpPr>
          <p:cNvPr id="23757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r>
              <a:rPr lang="en-US" sz="2400"/>
              <a:t>If A </a:t>
            </a:r>
            <a:r>
              <a:rPr lang="en-US" sz="2400">
                <a:cs typeface="Tahoma" charset="0"/>
                <a:sym typeface="Symbol" charset="0"/>
              </a:rPr>
              <a:t></a:t>
            </a:r>
            <a:r>
              <a:rPr lang="en-US" sz="2400"/>
              <a:t> </a:t>
            </a:r>
            <a:r>
              <a:rPr lang="en-US" sz="2400">
                <a:cs typeface="Tahoma" charset="0"/>
              </a:rPr>
              <a:t>B and </a:t>
            </a:r>
            <a:r>
              <a:rPr lang="en-US" sz="2400"/>
              <a:t>B </a:t>
            </a:r>
            <a:r>
              <a:rPr lang="en-US" sz="2400">
                <a:cs typeface="Tahoma" charset="0"/>
                <a:sym typeface="Symbol" charset="0"/>
              </a:rPr>
              <a:t></a:t>
            </a:r>
            <a:r>
              <a:rPr lang="en-US" sz="2400">
                <a:cs typeface="Tahoma" charset="0"/>
              </a:rPr>
              <a:t> C, then </a:t>
            </a:r>
            <a:r>
              <a:rPr lang="en-US" sz="2400"/>
              <a:t>A </a:t>
            </a:r>
            <a:r>
              <a:rPr lang="en-US" sz="2400">
                <a:cs typeface="Tahoma" charset="0"/>
                <a:sym typeface="Symbol" charset="0"/>
              </a:rPr>
              <a:t></a:t>
            </a:r>
            <a:r>
              <a:rPr lang="en-US" sz="2400">
                <a:cs typeface="Tahoma" charset="0"/>
              </a:rPr>
              <a:t> C.</a:t>
            </a:r>
          </a:p>
          <a:p>
            <a:pPr lvl="1"/>
            <a:r>
              <a:rPr lang="en-US" sz="2000">
                <a:cs typeface="Tahoma" charset="0"/>
              </a:rPr>
              <a:t>An input x for A can be converted to x</a:t>
            </a:r>
            <a:r>
              <a:rPr lang="ja-JP" altLang="en-US" sz="2000">
                <a:latin typeface="Arial"/>
                <a:cs typeface="Tahoma" charset="0"/>
              </a:rPr>
              <a:t>’</a:t>
            </a:r>
            <a:r>
              <a:rPr lang="en-US" sz="2000">
                <a:cs typeface="Tahoma" charset="0"/>
              </a:rPr>
              <a:t> for B, such that x is in A if and only if x</a:t>
            </a:r>
            <a:r>
              <a:rPr lang="ja-JP" altLang="en-US" sz="2000">
                <a:latin typeface="Arial"/>
                <a:cs typeface="Tahoma" charset="0"/>
              </a:rPr>
              <a:t>’</a:t>
            </a:r>
            <a:r>
              <a:rPr lang="en-US" sz="2000">
                <a:cs typeface="Tahoma" charset="0"/>
              </a:rPr>
              <a:t> is in B. Likewise, for B to C.</a:t>
            </a:r>
          </a:p>
          <a:p>
            <a:pPr lvl="1"/>
            <a:r>
              <a:rPr lang="en-US" sz="2000">
                <a:cs typeface="Tahoma" charset="0"/>
              </a:rPr>
              <a:t>Convert x</a:t>
            </a:r>
            <a:r>
              <a:rPr lang="ja-JP" altLang="en-US" sz="2000">
                <a:latin typeface="Arial"/>
                <a:cs typeface="Tahoma" charset="0"/>
              </a:rPr>
              <a:t>’</a:t>
            </a:r>
            <a:r>
              <a:rPr lang="en-US" sz="2000">
                <a:cs typeface="Tahoma" charset="0"/>
              </a:rPr>
              <a:t> into x</a:t>
            </a:r>
            <a:r>
              <a:rPr lang="ja-JP" altLang="en-US" sz="2000">
                <a:latin typeface="Arial"/>
                <a:cs typeface="Tahoma" charset="0"/>
              </a:rPr>
              <a:t>’’</a:t>
            </a:r>
            <a:r>
              <a:rPr lang="en-US" sz="2000">
                <a:cs typeface="Tahoma" charset="0"/>
              </a:rPr>
              <a:t> for C such that x</a:t>
            </a:r>
            <a:r>
              <a:rPr lang="ja-JP" altLang="en-US" sz="2000">
                <a:latin typeface="Arial"/>
                <a:cs typeface="Tahoma" charset="0"/>
              </a:rPr>
              <a:t>’</a:t>
            </a:r>
            <a:r>
              <a:rPr lang="en-US" sz="2000">
                <a:cs typeface="Tahoma" charset="0"/>
              </a:rPr>
              <a:t> is in B iff x</a:t>
            </a:r>
            <a:r>
              <a:rPr lang="ja-JP" altLang="en-US" sz="2000">
                <a:latin typeface="Arial"/>
                <a:cs typeface="Tahoma" charset="0"/>
              </a:rPr>
              <a:t>’’</a:t>
            </a:r>
            <a:r>
              <a:rPr lang="en-US" sz="2000">
                <a:cs typeface="Tahoma" charset="0"/>
              </a:rPr>
              <a:t> is in C.</a:t>
            </a:r>
          </a:p>
          <a:p>
            <a:pPr lvl="1"/>
            <a:r>
              <a:rPr lang="en-US" sz="2000">
                <a:cs typeface="Tahoma" charset="0"/>
              </a:rPr>
              <a:t>Hence, if x is in A, x</a:t>
            </a:r>
            <a:r>
              <a:rPr lang="ja-JP" altLang="en-US" sz="2000">
                <a:latin typeface="Arial"/>
                <a:cs typeface="Tahoma" charset="0"/>
              </a:rPr>
              <a:t>’</a:t>
            </a:r>
            <a:r>
              <a:rPr lang="en-US" sz="2000">
                <a:cs typeface="Tahoma" charset="0"/>
              </a:rPr>
              <a:t> is in B, and x</a:t>
            </a:r>
            <a:r>
              <a:rPr lang="ja-JP" altLang="en-US" sz="2000">
                <a:latin typeface="Arial"/>
                <a:cs typeface="Tahoma" charset="0"/>
              </a:rPr>
              <a:t>’’</a:t>
            </a:r>
            <a:r>
              <a:rPr lang="en-US" sz="2000">
                <a:cs typeface="Tahoma" charset="0"/>
              </a:rPr>
              <a:t> is in C.</a:t>
            </a:r>
          </a:p>
          <a:p>
            <a:pPr lvl="1"/>
            <a:r>
              <a:rPr lang="en-US" sz="2000">
                <a:cs typeface="Tahoma" charset="0"/>
              </a:rPr>
              <a:t>Likewise, if x</a:t>
            </a:r>
            <a:r>
              <a:rPr lang="ja-JP" altLang="en-US" sz="2000">
                <a:latin typeface="Arial"/>
                <a:cs typeface="Tahoma" charset="0"/>
              </a:rPr>
              <a:t>’’</a:t>
            </a:r>
            <a:r>
              <a:rPr lang="en-US" sz="2000">
                <a:cs typeface="Tahoma" charset="0"/>
              </a:rPr>
              <a:t> is in C, x</a:t>
            </a:r>
            <a:r>
              <a:rPr lang="ja-JP" altLang="en-US" sz="2000">
                <a:latin typeface="Arial"/>
                <a:cs typeface="Tahoma" charset="0"/>
              </a:rPr>
              <a:t>’</a:t>
            </a:r>
            <a:r>
              <a:rPr lang="en-US" sz="2000">
                <a:cs typeface="Tahoma" charset="0"/>
              </a:rPr>
              <a:t> is in B, and x is in A.</a:t>
            </a:r>
          </a:p>
          <a:p>
            <a:pPr lvl="1"/>
            <a:r>
              <a:rPr lang="en-US" sz="2000">
                <a:cs typeface="Tahoma" charset="0"/>
              </a:rPr>
              <a:t>Thus, A </a:t>
            </a:r>
            <a:r>
              <a:rPr lang="en-US" sz="2000">
                <a:cs typeface="Tahoma" charset="0"/>
                <a:sym typeface="Symbol" charset="0"/>
              </a:rPr>
              <a:t></a:t>
            </a:r>
            <a:r>
              <a:rPr lang="en-US" sz="2000">
                <a:cs typeface="Tahoma" charset="0"/>
              </a:rPr>
              <a:t> C, since polynomials are closed under composition.</a:t>
            </a:r>
          </a:p>
          <a:p>
            <a:r>
              <a:rPr lang="en-US" sz="2400">
                <a:cs typeface="Tahoma" charset="0"/>
              </a:rPr>
              <a:t>Types of reductions: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cs typeface="Tahoma" charset="0"/>
              </a:rPr>
              <a:t>Local replacement:</a:t>
            </a:r>
            <a:r>
              <a:rPr lang="en-US" sz="2000">
                <a:solidFill>
                  <a:schemeClr val="tx2"/>
                </a:solidFill>
                <a:cs typeface="Tahoma" charset="0"/>
              </a:rPr>
              <a:t> </a:t>
            </a:r>
            <a:r>
              <a:rPr lang="en-US" sz="2000">
                <a:cs typeface="Tahoma" charset="0"/>
              </a:rPr>
              <a:t>Show </a:t>
            </a:r>
            <a:r>
              <a:rPr lang="en-US" sz="2000"/>
              <a:t>A </a:t>
            </a:r>
            <a:r>
              <a:rPr lang="en-US" sz="2000">
                <a:cs typeface="Tahoma" charset="0"/>
                <a:sym typeface="Symbol" charset="0"/>
              </a:rPr>
              <a:t></a:t>
            </a:r>
            <a:r>
              <a:rPr lang="en-US" sz="2000">
                <a:cs typeface="Tahoma" charset="0"/>
              </a:rPr>
              <a:t> B by dividing an input to A into components and show how each component can be converted to a component for B.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cs typeface="Tahoma" charset="0"/>
              </a:rPr>
              <a:t>Component design:</a:t>
            </a:r>
            <a:r>
              <a:rPr lang="en-US" sz="2000">
                <a:cs typeface="Tahoma" charset="0"/>
              </a:rPr>
              <a:t> Show </a:t>
            </a:r>
            <a:r>
              <a:rPr lang="en-US" sz="2000"/>
              <a:t>A </a:t>
            </a:r>
            <a:r>
              <a:rPr lang="en-US" sz="2000">
                <a:cs typeface="Tahoma" charset="0"/>
                <a:sym typeface="Symbol" charset="0"/>
              </a:rPr>
              <a:t></a:t>
            </a:r>
            <a:r>
              <a:rPr lang="en-US" sz="2000">
                <a:cs typeface="Tahoma" charset="0"/>
              </a:rPr>
              <a:t> B by building special components for an input of B that enforce properties needed for A, such as </a:t>
            </a:r>
            <a:r>
              <a:rPr lang="ja-JP" altLang="en-US" sz="2000">
                <a:latin typeface="Arial"/>
                <a:cs typeface="Tahoma" charset="0"/>
              </a:rPr>
              <a:t>“</a:t>
            </a:r>
            <a:r>
              <a:rPr lang="en-US" sz="2000">
                <a:cs typeface="Tahoma" charset="0"/>
              </a:rPr>
              <a:t>choice</a:t>
            </a:r>
            <a:r>
              <a:rPr lang="ja-JP" altLang="en-US" sz="2000">
                <a:latin typeface="Arial"/>
                <a:cs typeface="Tahoma" charset="0"/>
              </a:rPr>
              <a:t>”</a:t>
            </a:r>
            <a:r>
              <a:rPr lang="en-US" sz="2000">
                <a:cs typeface="Tahoma" charset="0"/>
              </a:rPr>
              <a:t> or </a:t>
            </a:r>
            <a:r>
              <a:rPr lang="ja-JP" altLang="en-US" sz="2000">
                <a:latin typeface="Arial"/>
                <a:cs typeface="Tahoma" charset="0"/>
              </a:rPr>
              <a:t>“</a:t>
            </a:r>
            <a:r>
              <a:rPr lang="en-US" sz="2000">
                <a:cs typeface="Tahoma" charset="0"/>
              </a:rPr>
              <a:t>evaluate.</a:t>
            </a:r>
            <a:r>
              <a:rPr lang="ja-JP" altLang="en-US" sz="2000">
                <a:latin typeface="Arial"/>
                <a:cs typeface="Tahoma" charset="0"/>
              </a:rPr>
              <a:t>”</a:t>
            </a:r>
            <a:endParaRPr lang="en-US" sz="1800">
              <a:cs typeface="Tahoma" charset="0"/>
            </a:endParaRPr>
          </a:p>
        </p:txBody>
      </p:sp>
      <p:pic>
        <p:nvPicPr>
          <p:cNvPr id="237603" name="Picture 1059" descr="C:\Program Files\Common Files\Microsoft Shared\Clipart\cagcat50\BD05515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76200"/>
            <a:ext cx="1733550" cy="18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D223-D81D-1646-9683-44AF32543633}" type="slidenum">
              <a:rPr lang="en-US"/>
              <a:pPr/>
              <a:t>4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</a:t>
            </a:r>
          </a:p>
        </p:txBody>
      </p:sp>
      <p:sp>
        <p:nvSpPr>
          <p:cNvPr id="240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2800"/>
              <a:t>A Boolean formula is a formula where the variables and operations are Boolean (0/1):</a:t>
            </a:r>
          </a:p>
          <a:p>
            <a:pPr lvl="1"/>
            <a:r>
              <a:rPr lang="en-US" sz="2400"/>
              <a:t>(a+b+</a:t>
            </a:r>
            <a:r>
              <a:rPr lang="en-US" sz="2400">
                <a:cs typeface="Tahoma" charset="0"/>
              </a:rPr>
              <a:t>¬</a:t>
            </a:r>
            <a:r>
              <a:rPr lang="en-US" sz="2400"/>
              <a:t>d+e)(</a:t>
            </a:r>
            <a:r>
              <a:rPr lang="en-US" sz="2400">
                <a:cs typeface="Tahoma" charset="0"/>
              </a:rPr>
              <a:t>¬a+¬c)(¬b+c+d+e)(a+¬c+¬e)</a:t>
            </a:r>
          </a:p>
          <a:p>
            <a:pPr lvl="1"/>
            <a:r>
              <a:rPr lang="en-US" sz="2400">
                <a:cs typeface="Tahoma" charset="0"/>
              </a:rPr>
              <a:t>OR: +, AND: (times), NOT: ¬</a:t>
            </a:r>
          </a:p>
          <a:p>
            <a:r>
              <a:rPr lang="en-US" sz="2800"/>
              <a:t>SAT: Given a Boolean formula S, is S satisfiable, that is, can we assign 0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and 1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to the variables so that S is 1 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true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)?</a:t>
            </a:r>
          </a:p>
          <a:p>
            <a:pPr lvl="1"/>
            <a:r>
              <a:rPr lang="en-US" sz="2400"/>
              <a:t>Easy to see that CNF-SAT is in NP:</a:t>
            </a:r>
          </a:p>
          <a:p>
            <a:pPr lvl="2"/>
            <a:r>
              <a:rPr lang="en-US" sz="2000"/>
              <a:t>Non-deterministically choose an assignment of 0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and 1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to the variables and then evaluate each clause.  If they are all 1 (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true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), then the formula is satisfiable.</a:t>
            </a:r>
          </a:p>
        </p:txBody>
      </p:sp>
      <p:pic>
        <p:nvPicPr>
          <p:cNvPr id="240644" name="Picture 4" descr="C:\Documents and Settings\Administrator\Application Data\Microsoft\Media Catalog\Downloaded Clips\cl4\BD10015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152400"/>
            <a:ext cx="1725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D54-CB2D-004E-90C2-5C5AAFFA24D1}" type="slidenum">
              <a:rPr lang="en-US"/>
              <a:pPr/>
              <a:t>5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 is NP-complete</a:t>
            </a:r>
          </a:p>
        </p:txBody>
      </p:sp>
      <p:sp>
        <p:nvSpPr>
          <p:cNvPr id="253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 sz="2800"/>
              <a:t>Reduce CIRCUIT-SAT to SAT.</a:t>
            </a:r>
          </a:p>
          <a:p>
            <a:pPr lvl="1"/>
            <a:r>
              <a:rPr lang="en-US" sz="2400"/>
              <a:t>Given a Boolean circuit, make a variable for every input and gate.</a:t>
            </a:r>
          </a:p>
          <a:p>
            <a:pPr lvl="1"/>
            <a:r>
              <a:rPr lang="en-US" sz="2400"/>
              <a:t>Create a sub-formula for each gate, characterizing its effect. Form the formula as the output variable AND-ed with all these sub-formulas:</a:t>
            </a:r>
          </a:p>
          <a:p>
            <a:pPr lvl="2"/>
            <a:r>
              <a:rPr lang="en-US" sz="2000"/>
              <a:t>Example: m((a+b)</a:t>
            </a:r>
            <a:r>
              <a:rPr lang="en-US" sz="2000">
                <a:cs typeface="Tahoma" charset="0"/>
              </a:rPr>
              <a:t>↔e)(c↔¬f)(d↔¬g)(e↔¬h)(ef↔i)…</a:t>
            </a:r>
          </a:p>
        </p:txBody>
      </p:sp>
      <p:pic>
        <p:nvPicPr>
          <p:cNvPr id="253956" name="Picture 4" descr="C:\Documents and Settings\Administrator\Application Data\Microsoft\Media Catalog\Downloaded Clips\cl4\BD10015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152400"/>
            <a:ext cx="1725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58" name="Freeform 6"/>
          <p:cNvSpPr>
            <a:spLocks/>
          </p:cNvSpPr>
          <p:nvPr/>
        </p:nvSpPr>
        <p:spPr bwMode="auto">
          <a:xfrm>
            <a:off x="2516188" y="4999038"/>
            <a:ext cx="509587" cy="495300"/>
          </a:xfrm>
          <a:custGeom>
            <a:avLst/>
            <a:gdLst>
              <a:gd name="T0" fmla="*/ 0 w 720"/>
              <a:gd name="T1" fmla="*/ 0 h 574"/>
              <a:gd name="T2" fmla="*/ 0 w 720"/>
              <a:gd name="T3" fmla="*/ 574 h 574"/>
              <a:gd name="T4" fmla="*/ 432 w 720"/>
              <a:gd name="T5" fmla="*/ 574 h 574"/>
              <a:gd name="T6" fmla="*/ 478 w 720"/>
              <a:gd name="T7" fmla="*/ 570 h 574"/>
              <a:gd name="T8" fmla="*/ 522 w 720"/>
              <a:gd name="T9" fmla="*/ 559 h 574"/>
              <a:gd name="T10" fmla="*/ 562 w 720"/>
              <a:gd name="T11" fmla="*/ 542 h 574"/>
              <a:gd name="T12" fmla="*/ 601 w 720"/>
              <a:gd name="T13" fmla="*/ 519 h 574"/>
              <a:gd name="T14" fmla="*/ 635 w 720"/>
              <a:gd name="T15" fmla="*/ 490 h 574"/>
              <a:gd name="T16" fmla="*/ 666 w 720"/>
              <a:gd name="T17" fmla="*/ 455 h 574"/>
              <a:gd name="T18" fmla="*/ 689 w 720"/>
              <a:gd name="T19" fmla="*/ 417 h 574"/>
              <a:gd name="T20" fmla="*/ 706 w 720"/>
              <a:gd name="T21" fmla="*/ 375 h 574"/>
              <a:gd name="T22" fmla="*/ 716 w 720"/>
              <a:gd name="T23" fmla="*/ 331 h 574"/>
              <a:gd name="T24" fmla="*/ 720 w 720"/>
              <a:gd name="T25" fmla="*/ 287 h 574"/>
              <a:gd name="T26" fmla="*/ 716 w 720"/>
              <a:gd name="T27" fmla="*/ 241 h 574"/>
              <a:gd name="T28" fmla="*/ 706 w 720"/>
              <a:gd name="T29" fmla="*/ 197 h 574"/>
              <a:gd name="T30" fmla="*/ 689 w 720"/>
              <a:gd name="T31" fmla="*/ 157 h 574"/>
              <a:gd name="T32" fmla="*/ 666 w 720"/>
              <a:gd name="T33" fmla="*/ 119 h 574"/>
              <a:gd name="T34" fmla="*/ 635 w 720"/>
              <a:gd name="T35" fmla="*/ 84 h 574"/>
              <a:gd name="T36" fmla="*/ 601 w 720"/>
              <a:gd name="T37" fmla="*/ 54 h 574"/>
              <a:gd name="T38" fmla="*/ 562 w 720"/>
              <a:gd name="T39" fmla="*/ 31 h 574"/>
              <a:gd name="T40" fmla="*/ 522 w 720"/>
              <a:gd name="T41" fmla="*/ 14 h 574"/>
              <a:gd name="T42" fmla="*/ 478 w 720"/>
              <a:gd name="T43" fmla="*/ 4 h 574"/>
              <a:gd name="T44" fmla="*/ 432 w 720"/>
              <a:gd name="T45" fmla="*/ 0 h 574"/>
              <a:gd name="T46" fmla="*/ 0 w 720"/>
              <a:gd name="T47" fmla="*/ 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0" h="574">
                <a:moveTo>
                  <a:pt x="0" y="0"/>
                </a:moveTo>
                <a:lnTo>
                  <a:pt x="0" y="574"/>
                </a:lnTo>
                <a:lnTo>
                  <a:pt x="432" y="574"/>
                </a:lnTo>
                <a:lnTo>
                  <a:pt x="478" y="570"/>
                </a:lnTo>
                <a:lnTo>
                  <a:pt x="522" y="559"/>
                </a:lnTo>
                <a:lnTo>
                  <a:pt x="562" y="542"/>
                </a:lnTo>
                <a:lnTo>
                  <a:pt x="601" y="519"/>
                </a:lnTo>
                <a:lnTo>
                  <a:pt x="635" y="490"/>
                </a:lnTo>
                <a:lnTo>
                  <a:pt x="666" y="455"/>
                </a:lnTo>
                <a:lnTo>
                  <a:pt x="689" y="417"/>
                </a:lnTo>
                <a:lnTo>
                  <a:pt x="706" y="375"/>
                </a:lnTo>
                <a:lnTo>
                  <a:pt x="716" y="331"/>
                </a:lnTo>
                <a:lnTo>
                  <a:pt x="720" y="287"/>
                </a:lnTo>
                <a:lnTo>
                  <a:pt x="716" y="241"/>
                </a:lnTo>
                <a:lnTo>
                  <a:pt x="706" y="197"/>
                </a:lnTo>
                <a:lnTo>
                  <a:pt x="689" y="157"/>
                </a:lnTo>
                <a:lnTo>
                  <a:pt x="666" y="119"/>
                </a:lnTo>
                <a:lnTo>
                  <a:pt x="635" y="84"/>
                </a:lnTo>
                <a:lnTo>
                  <a:pt x="601" y="54"/>
                </a:lnTo>
                <a:lnTo>
                  <a:pt x="562" y="31"/>
                </a:lnTo>
                <a:lnTo>
                  <a:pt x="522" y="14"/>
                </a:lnTo>
                <a:lnTo>
                  <a:pt x="478" y="4"/>
                </a:lnTo>
                <a:lnTo>
                  <a:pt x="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959" name="Freeform 7"/>
          <p:cNvSpPr>
            <a:spLocks/>
          </p:cNvSpPr>
          <p:nvPr/>
        </p:nvSpPr>
        <p:spPr bwMode="auto">
          <a:xfrm>
            <a:off x="1654175" y="5122863"/>
            <a:ext cx="450850" cy="495300"/>
          </a:xfrm>
          <a:custGeom>
            <a:avLst/>
            <a:gdLst>
              <a:gd name="T0" fmla="*/ 491 w 635"/>
              <a:gd name="T1" fmla="*/ 290 h 574"/>
              <a:gd name="T2" fmla="*/ 497 w 635"/>
              <a:gd name="T3" fmla="*/ 311 h 574"/>
              <a:gd name="T4" fmla="*/ 506 w 635"/>
              <a:gd name="T5" fmla="*/ 331 h 574"/>
              <a:gd name="T6" fmla="*/ 524 w 635"/>
              <a:gd name="T7" fmla="*/ 346 h 574"/>
              <a:gd name="T8" fmla="*/ 543 w 635"/>
              <a:gd name="T9" fmla="*/ 355 h 574"/>
              <a:gd name="T10" fmla="*/ 566 w 635"/>
              <a:gd name="T11" fmla="*/ 357 h 574"/>
              <a:gd name="T12" fmla="*/ 587 w 635"/>
              <a:gd name="T13" fmla="*/ 354 h 574"/>
              <a:gd name="T14" fmla="*/ 606 w 635"/>
              <a:gd name="T15" fmla="*/ 344 h 574"/>
              <a:gd name="T16" fmla="*/ 621 w 635"/>
              <a:gd name="T17" fmla="*/ 327 h 574"/>
              <a:gd name="T18" fmla="*/ 631 w 635"/>
              <a:gd name="T19" fmla="*/ 308 h 574"/>
              <a:gd name="T20" fmla="*/ 635 w 635"/>
              <a:gd name="T21" fmla="*/ 287 h 574"/>
              <a:gd name="T22" fmla="*/ 631 w 635"/>
              <a:gd name="T23" fmla="*/ 264 h 574"/>
              <a:gd name="T24" fmla="*/ 621 w 635"/>
              <a:gd name="T25" fmla="*/ 245 h 574"/>
              <a:gd name="T26" fmla="*/ 606 w 635"/>
              <a:gd name="T27" fmla="*/ 229 h 574"/>
              <a:gd name="T28" fmla="*/ 587 w 635"/>
              <a:gd name="T29" fmla="*/ 218 h 574"/>
              <a:gd name="T30" fmla="*/ 566 w 635"/>
              <a:gd name="T31" fmla="*/ 214 h 574"/>
              <a:gd name="T32" fmla="*/ 543 w 635"/>
              <a:gd name="T33" fmla="*/ 218 h 574"/>
              <a:gd name="T34" fmla="*/ 524 w 635"/>
              <a:gd name="T35" fmla="*/ 227 h 574"/>
              <a:gd name="T36" fmla="*/ 506 w 635"/>
              <a:gd name="T37" fmla="*/ 241 h 574"/>
              <a:gd name="T38" fmla="*/ 497 w 635"/>
              <a:gd name="T39" fmla="*/ 260 h 574"/>
              <a:gd name="T40" fmla="*/ 491 w 635"/>
              <a:gd name="T41" fmla="*/ 283 h 574"/>
              <a:gd name="T42" fmla="*/ 0 w 635"/>
              <a:gd name="T43" fmla="*/ 0 h 574"/>
              <a:gd name="T44" fmla="*/ 0 w 635"/>
              <a:gd name="T45" fmla="*/ 574 h 574"/>
              <a:gd name="T46" fmla="*/ 491 w 635"/>
              <a:gd name="T47" fmla="*/ 29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5" h="574">
                <a:moveTo>
                  <a:pt x="491" y="290"/>
                </a:moveTo>
                <a:lnTo>
                  <a:pt x="497" y="311"/>
                </a:lnTo>
                <a:lnTo>
                  <a:pt x="506" y="331"/>
                </a:lnTo>
                <a:lnTo>
                  <a:pt x="524" y="346"/>
                </a:lnTo>
                <a:lnTo>
                  <a:pt x="543" y="355"/>
                </a:lnTo>
                <a:lnTo>
                  <a:pt x="566" y="357"/>
                </a:lnTo>
                <a:lnTo>
                  <a:pt x="587" y="354"/>
                </a:lnTo>
                <a:lnTo>
                  <a:pt x="606" y="344"/>
                </a:lnTo>
                <a:lnTo>
                  <a:pt x="621" y="327"/>
                </a:lnTo>
                <a:lnTo>
                  <a:pt x="631" y="308"/>
                </a:lnTo>
                <a:lnTo>
                  <a:pt x="635" y="287"/>
                </a:lnTo>
                <a:lnTo>
                  <a:pt x="631" y="264"/>
                </a:lnTo>
                <a:lnTo>
                  <a:pt x="621" y="245"/>
                </a:lnTo>
                <a:lnTo>
                  <a:pt x="606" y="229"/>
                </a:lnTo>
                <a:lnTo>
                  <a:pt x="587" y="218"/>
                </a:lnTo>
                <a:lnTo>
                  <a:pt x="566" y="214"/>
                </a:lnTo>
                <a:lnTo>
                  <a:pt x="543" y="218"/>
                </a:lnTo>
                <a:lnTo>
                  <a:pt x="524" y="227"/>
                </a:lnTo>
                <a:lnTo>
                  <a:pt x="506" y="241"/>
                </a:lnTo>
                <a:lnTo>
                  <a:pt x="497" y="260"/>
                </a:lnTo>
                <a:lnTo>
                  <a:pt x="491" y="283"/>
                </a:lnTo>
                <a:lnTo>
                  <a:pt x="0" y="0"/>
                </a:lnTo>
                <a:lnTo>
                  <a:pt x="0" y="574"/>
                </a:lnTo>
                <a:lnTo>
                  <a:pt x="491" y="29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960" name="Freeform 8"/>
          <p:cNvSpPr>
            <a:spLocks/>
          </p:cNvSpPr>
          <p:nvPr/>
        </p:nvSpPr>
        <p:spPr bwMode="auto">
          <a:xfrm>
            <a:off x="1624013" y="4378325"/>
            <a:ext cx="511175" cy="495300"/>
          </a:xfrm>
          <a:custGeom>
            <a:avLst/>
            <a:gdLst>
              <a:gd name="T0" fmla="*/ 312 w 719"/>
              <a:gd name="T1" fmla="*/ 0 h 574"/>
              <a:gd name="T2" fmla="*/ 374 w 719"/>
              <a:gd name="T3" fmla="*/ 13 h 574"/>
              <a:gd name="T4" fmla="*/ 435 w 719"/>
              <a:gd name="T5" fmla="*/ 36 h 574"/>
              <a:gd name="T6" fmla="*/ 493 w 719"/>
              <a:gd name="T7" fmla="*/ 63 h 574"/>
              <a:gd name="T8" fmla="*/ 546 w 719"/>
              <a:gd name="T9" fmla="*/ 97 h 574"/>
              <a:gd name="T10" fmla="*/ 598 w 719"/>
              <a:gd name="T11" fmla="*/ 137 h 574"/>
              <a:gd name="T12" fmla="*/ 644 w 719"/>
              <a:gd name="T13" fmla="*/ 183 h 574"/>
              <a:gd name="T14" fmla="*/ 685 w 719"/>
              <a:gd name="T15" fmla="*/ 233 h 574"/>
              <a:gd name="T16" fmla="*/ 719 w 719"/>
              <a:gd name="T17" fmla="*/ 287 h 574"/>
              <a:gd name="T18" fmla="*/ 686 w 719"/>
              <a:gd name="T19" fmla="*/ 342 h 574"/>
              <a:gd name="T20" fmla="*/ 646 w 719"/>
              <a:gd name="T21" fmla="*/ 392 h 574"/>
              <a:gd name="T22" fmla="*/ 600 w 719"/>
              <a:gd name="T23" fmla="*/ 438 h 574"/>
              <a:gd name="T24" fmla="*/ 550 w 719"/>
              <a:gd name="T25" fmla="*/ 478 h 574"/>
              <a:gd name="T26" fmla="*/ 495 w 719"/>
              <a:gd name="T27" fmla="*/ 512 h 574"/>
              <a:gd name="T28" fmla="*/ 437 w 719"/>
              <a:gd name="T29" fmla="*/ 539 h 574"/>
              <a:gd name="T30" fmla="*/ 376 w 719"/>
              <a:gd name="T31" fmla="*/ 560 h 574"/>
              <a:gd name="T32" fmla="*/ 312 w 719"/>
              <a:gd name="T33" fmla="*/ 574 h 574"/>
              <a:gd name="T34" fmla="*/ 0 w 719"/>
              <a:gd name="T35" fmla="*/ 574 h 574"/>
              <a:gd name="T36" fmla="*/ 27 w 719"/>
              <a:gd name="T37" fmla="*/ 505 h 574"/>
              <a:gd name="T38" fmla="*/ 44 w 719"/>
              <a:gd name="T39" fmla="*/ 432 h 574"/>
              <a:gd name="T40" fmla="*/ 55 w 719"/>
              <a:gd name="T41" fmla="*/ 359 h 574"/>
              <a:gd name="T42" fmla="*/ 59 w 719"/>
              <a:gd name="T43" fmla="*/ 287 h 574"/>
              <a:gd name="T44" fmla="*/ 55 w 719"/>
              <a:gd name="T45" fmla="*/ 212 h 574"/>
              <a:gd name="T46" fmla="*/ 44 w 719"/>
              <a:gd name="T47" fmla="*/ 139 h 574"/>
              <a:gd name="T48" fmla="*/ 27 w 719"/>
              <a:gd name="T49" fmla="*/ 69 h 574"/>
              <a:gd name="T50" fmla="*/ 0 w 719"/>
              <a:gd name="T51" fmla="*/ 0 h 574"/>
              <a:gd name="T52" fmla="*/ 312 w 719"/>
              <a:gd name="T53" fmla="*/ 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19" h="574">
                <a:moveTo>
                  <a:pt x="312" y="0"/>
                </a:moveTo>
                <a:lnTo>
                  <a:pt x="374" y="13"/>
                </a:lnTo>
                <a:lnTo>
                  <a:pt x="435" y="36"/>
                </a:lnTo>
                <a:lnTo>
                  <a:pt x="493" y="63"/>
                </a:lnTo>
                <a:lnTo>
                  <a:pt x="546" y="97"/>
                </a:lnTo>
                <a:lnTo>
                  <a:pt x="598" y="137"/>
                </a:lnTo>
                <a:lnTo>
                  <a:pt x="644" y="183"/>
                </a:lnTo>
                <a:lnTo>
                  <a:pt x="685" y="233"/>
                </a:lnTo>
                <a:lnTo>
                  <a:pt x="719" y="287"/>
                </a:lnTo>
                <a:lnTo>
                  <a:pt x="686" y="342"/>
                </a:lnTo>
                <a:lnTo>
                  <a:pt x="646" y="392"/>
                </a:lnTo>
                <a:lnTo>
                  <a:pt x="600" y="438"/>
                </a:lnTo>
                <a:lnTo>
                  <a:pt x="550" y="478"/>
                </a:lnTo>
                <a:lnTo>
                  <a:pt x="495" y="512"/>
                </a:lnTo>
                <a:lnTo>
                  <a:pt x="437" y="539"/>
                </a:lnTo>
                <a:lnTo>
                  <a:pt x="376" y="560"/>
                </a:lnTo>
                <a:lnTo>
                  <a:pt x="312" y="574"/>
                </a:lnTo>
                <a:lnTo>
                  <a:pt x="0" y="574"/>
                </a:lnTo>
                <a:lnTo>
                  <a:pt x="27" y="505"/>
                </a:lnTo>
                <a:lnTo>
                  <a:pt x="44" y="432"/>
                </a:lnTo>
                <a:lnTo>
                  <a:pt x="55" y="359"/>
                </a:lnTo>
                <a:lnTo>
                  <a:pt x="59" y="287"/>
                </a:lnTo>
                <a:lnTo>
                  <a:pt x="55" y="212"/>
                </a:lnTo>
                <a:lnTo>
                  <a:pt x="44" y="139"/>
                </a:lnTo>
                <a:lnTo>
                  <a:pt x="27" y="69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961" name="Freeform 9"/>
          <p:cNvSpPr>
            <a:spLocks/>
          </p:cNvSpPr>
          <p:nvPr/>
        </p:nvSpPr>
        <p:spPr bwMode="auto">
          <a:xfrm>
            <a:off x="4203700" y="5618163"/>
            <a:ext cx="512763" cy="495300"/>
          </a:xfrm>
          <a:custGeom>
            <a:avLst/>
            <a:gdLst>
              <a:gd name="T0" fmla="*/ 0 w 720"/>
              <a:gd name="T1" fmla="*/ 0 h 574"/>
              <a:gd name="T2" fmla="*/ 0 w 720"/>
              <a:gd name="T3" fmla="*/ 574 h 574"/>
              <a:gd name="T4" fmla="*/ 432 w 720"/>
              <a:gd name="T5" fmla="*/ 574 h 574"/>
              <a:gd name="T6" fmla="*/ 476 w 720"/>
              <a:gd name="T7" fmla="*/ 570 h 574"/>
              <a:gd name="T8" fmla="*/ 520 w 720"/>
              <a:gd name="T9" fmla="*/ 558 h 574"/>
              <a:gd name="T10" fmla="*/ 562 w 720"/>
              <a:gd name="T11" fmla="*/ 541 h 574"/>
              <a:gd name="T12" fmla="*/ 601 w 720"/>
              <a:gd name="T13" fmla="*/ 518 h 574"/>
              <a:gd name="T14" fmla="*/ 635 w 720"/>
              <a:gd name="T15" fmla="*/ 489 h 574"/>
              <a:gd name="T16" fmla="*/ 664 w 720"/>
              <a:gd name="T17" fmla="*/ 455 h 574"/>
              <a:gd name="T18" fmla="*/ 687 w 720"/>
              <a:gd name="T19" fmla="*/ 417 h 574"/>
              <a:gd name="T20" fmla="*/ 704 w 720"/>
              <a:gd name="T21" fmla="*/ 375 h 574"/>
              <a:gd name="T22" fmla="*/ 716 w 720"/>
              <a:gd name="T23" fmla="*/ 331 h 574"/>
              <a:gd name="T24" fmla="*/ 720 w 720"/>
              <a:gd name="T25" fmla="*/ 287 h 574"/>
              <a:gd name="T26" fmla="*/ 716 w 720"/>
              <a:gd name="T27" fmla="*/ 241 h 574"/>
              <a:gd name="T28" fmla="*/ 704 w 720"/>
              <a:gd name="T29" fmla="*/ 197 h 574"/>
              <a:gd name="T30" fmla="*/ 687 w 720"/>
              <a:gd name="T31" fmla="*/ 156 h 574"/>
              <a:gd name="T32" fmla="*/ 664 w 720"/>
              <a:gd name="T33" fmla="*/ 118 h 574"/>
              <a:gd name="T34" fmla="*/ 635 w 720"/>
              <a:gd name="T35" fmla="*/ 84 h 574"/>
              <a:gd name="T36" fmla="*/ 601 w 720"/>
              <a:gd name="T37" fmla="*/ 53 h 574"/>
              <a:gd name="T38" fmla="*/ 562 w 720"/>
              <a:gd name="T39" fmla="*/ 30 h 574"/>
              <a:gd name="T40" fmla="*/ 520 w 720"/>
              <a:gd name="T41" fmla="*/ 13 h 574"/>
              <a:gd name="T42" fmla="*/ 476 w 720"/>
              <a:gd name="T43" fmla="*/ 3 h 574"/>
              <a:gd name="T44" fmla="*/ 432 w 720"/>
              <a:gd name="T45" fmla="*/ 0 h 574"/>
              <a:gd name="T46" fmla="*/ 0 w 720"/>
              <a:gd name="T47" fmla="*/ 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0" h="574">
                <a:moveTo>
                  <a:pt x="0" y="0"/>
                </a:moveTo>
                <a:lnTo>
                  <a:pt x="0" y="574"/>
                </a:lnTo>
                <a:lnTo>
                  <a:pt x="432" y="574"/>
                </a:lnTo>
                <a:lnTo>
                  <a:pt x="476" y="570"/>
                </a:lnTo>
                <a:lnTo>
                  <a:pt x="520" y="558"/>
                </a:lnTo>
                <a:lnTo>
                  <a:pt x="562" y="541"/>
                </a:lnTo>
                <a:lnTo>
                  <a:pt x="601" y="518"/>
                </a:lnTo>
                <a:lnTo>
                  <a:pt x="635" y="489"/>
                </a:lnTo>
                <a:lnTo>
                  <a:pt x="664" y="455"/>
                </a:lnTo>
                <a:lnTo>
                  <a:pt x="687" y="417"/>
                </a:lnTo>
                <a:lnTo>
                  <a:pt x="704" y="375"/>
                </a:lnTo>
                <a:lnTo>
                  <a:pt x="716" y="331"/>
                </a:lnTo>
                <a:lnTo>
                  <a:pt x="720" y="287"/>
                </a:lnTo>
                <a:lnTo>
                  <a:pt x="716" y="241"/>
                </a:lnTo>
                <a:lnTo>
                  <a:pt x="704" y="197"/>
                </a:lnTo>
                <a:lnTo>
                  <a:pt x="687" y="156"/>
                </a:lnTo>
                <a:lnTo>
                  <a:pt x="664" y="118"/>
                </a:lnTo>
                <a:lnTo>
                  <a:pt x="635" y="84"/>
                </a:lnTo>
                <a:lnTo>
                  <a:pt x="601" y="53"/>
                </a:lnTo>
                <a:lnTo>
                  <a:pt x="562" y="30"/>
                </a:lnTo>
                <a:lnTo>
                  <a:pt x="520" y="13"/>
                </a:lnTo>
                <a:lnTo>
                  <a:pt x="476" y="3"/>
                </a:lnTo>
                <a:lnTo>
                  <a:pt x="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1184275" y="4503738"/>
            <a:ext cx="406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3" name="Freeform 11"/>
          <p:cNvSpPr>
            <a:spLocks/>
          </p:cNvSpPr>
          <p:nvPr/>
        </p:nvSpPr>
        <p:spPr bwMode="auto">
          <a:xfrm>
            <a:off x="1582738" y="4457700"/>
            <a:ext cx="73025" cy="90488"/>
          </a:xfrm>
          <a:custGeom>
            <a:avLst/>
            <a:gdLst>
              <a:gd name="T0" fmla="*/ 0 w 106"/>
              <a:gd name="T1" fmla="*/ 0 h 103"/>
              <a:gd name="T2" fmla="*/ 106 w 106"/>
              <a:gd name="T3" fmla="*/ 51 h 103"/>
              <a:gd name="T4" fmla="*/ 0 w 106"/>
              <a:gd name="T5" fmla="*/ 103 h 103"/>
              <a:gd name="T6" fmla="*/ 0 w 106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103">
                <a:moveTo>
                  <a:pt x="0" y="0"/>
                </a:moveTo>
                <a:lnTo>
                  <a:pt x="106" y="51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4" name="Line 12"/>
          <p:cNvSpPr>
            <a:spLocks noChangeShapeType="1"/>
          </p:cNvSpPr>
          <p:nvPr/>
        </p:nvSpPr>
        <p:spPr bwMode="auto">
          <a:xfrm>
            <a:off x="1184275" y="4751388"/>
            <a:ext cx="406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5" name="Freeform 13"/>
          <p:cNvSpPr>
            <a:spLocks/>
          </p:cNvSpPr>
          <p:nvPr/>
        </p:nvSpPr>
        <p:spPr bwMode="auto">
          <a:xfrm>
            <a:off x="1582738" y="4706938"/>
            <a:ext cx="73025" cy="87312"/>
          </a:xfrm>
          <a:custGeom>
            <a:avLst/>
            <a:gdLst>
              <a:gd name="T0" fmla="*/ 0 w 106"/>
              <a:gd name="T1" fmla="*/ 0 h 103"/>
              <a:gd name="T2" fmla="*/ 106 w 106"/>
              <a:gd name="T3" fmla="*/ 51 h 103"/>
              <a:gd name="T4" fmla="*/ 0 w 106"/>
              <a:gd name="T5" fmla="*/ 103 h 103"/>
              <a:gd name="T6" fmla="*/ 0 w 106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103">
                <a:moveTo>
                  <a:pt x="0" y="0"/>
                </a:moveTo>
                <a:lnTo>
                  <a:pt x="106" y="51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>
            <a:off x="1184275" y="5370513"/>
            <a:ext cx="4048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7" name="Freeform 15"/>
          <p:cNvSpPr>
            <a:spLocks/>
          </p:cNvSpPr>
          <p:nvPr/>
        </p:nvSpPr>
        <p:spPr bwMode="auto">
          <a:xfrm>
            <a:off x="1581150" y="5324475"/>
            <a:ext cx="73025" cy="90488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8" name="Line 16"/>
          <p:cNvSpPr>
            <a:spLocks noChangeShapeType="1"/>
          </p:cNvSpPr>
          <p:nvPr/>
        </p:nvSpPr>
        <p:spPr bwMode="auto">
          <a:xfrm>
            <a:off x="2105025" y="5370513"/>
            <a:ext cx="3460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9" name="Freeform 17"/>
          <p:cNvSpPr>
            <a:spLocks/>
          </p:cNvSpPr>
          <p:nvPr/>
        </p:nvSpPr>
        <p:spPr bwMode="auto">
          <a:xfrm>
            <a:off x="2441575" y="5324475"/>
            <a:ext cx="74613" cy="90488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0" name="Freeform 18"/>
          <p:cNvSpPr>
            <a:spLocks/>
          </p:cNvSpPr>
          <p:nvPr/>
        </p:nvSpPr>
        <p:spPr bwMode="auto">
          <a:xfrm>
            <a:off x="2135188" y="4627563"/>
            <a:ext cx="315912" cy="495300"/>
          </a:xfrm>
          <a:custGeom>
            <a:avLst/>
            <a:gdLst>
              <a:gd name="T0" fmla="*/ 0 w 443"/>
              <a:gd name="T1" fmla="*/ 0 h 574"/>
              <a:gd name="T2" fmla="*/ 288 w 443"/>
              <a:gd name="T3" fmla="*/ 0 h 574"/>
              <a:gd name="T4" fmla="*/ 288 w 443"/>
              <a:gd name="T5" fmla="*/ 574 h 574"/>
              <a:gd name="T6" fmla="*/ 443 w 443"/>
              <a:gd name="T7" fmla="*/ 574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3" h="574">
                <a:moveTo>
                  <a:pt x="0" y="0"/>
                </a:moveTo>
                <a:lnTo>
                  <a:pt x="288" y="0"/>
                </a:lnTo>
                <a:lnTo>
                  <a:pt x="288" y="574"/>
                </a:lnTo>
                <a:lnTo>
                  <a:pt x="443" y="57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1" name="Freeform 19"/>
          <p:cNvSpPr>
            <a:spLocks/>
          </p:cNvSpPr>
          <p:nvPr/>
        </p:nvSpPr>
        <p:spPr bwMode="auto">
          <a:xfrm>
            <a:off x="2441575" y="5078413"/>
            <a:ext cx="74613" cy="88900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2" name="Line 20"/>
          <p:cNvSpPr>
            <a:spLocks noChangeShapeType="1"/>
          </p:cNvSpPr>
          <p:nvPr/>
        </p:nvSpPr>
        <p:spPr bwMode="auto">
          <a:xfrm>
            <a:off x="3025775" y="5246688"/>
            <a:ext cx="304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3" name="Freeform 21"/>
          <p:cNvSpPr>
            <a:spLocks/>
          </p:cNvSpPr>
          <p:nvPr/>
        </p:nvSpPr>
        <p:spPr bwMode="auto">
          <a:xfrm>
            <a:off x="3322638" y="5202238"/>
            <a:ext cx="73025" cy="88900"/>
          </a:xfrm>
          <a:custGeom>
            <a:avLst/>
            <a:gdLst>
              <a:gd name="T0" fmla="*/ 0 w 104"/>
              <a:gd name="T1" fmla="*/ 0 h 104"/>
              <a:gd name="T2" fmla="*/ 104 w 104"/>
              <a:gd name="T3" fmla="*/ 52 h 104"/>
              <a:gd name="T4" fmla="*/ 0 w 104"/>
              <a:gd name="T5" fmla="*/ 104 h 104"/>
              <a:gd name="T6" fmla="*/ 0 w 104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4">
                <a:moveTo>
                  <a:pt x="0" y="0"/>
                </a:moveTo>
                <a:lnTo>
                  <a:pt x="104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4" name="Line 22"/>
          <p:cNvSpPr>
            <a:spLocks noChangeShapeType="1"/>
          </p:cNvSpPr>
          <p:nvPr/>
        </p:nvSpPr>
        <p:spPr bwMode="auto">
          <a:xfrm>
            <a:off x="4716463" y="5865813"/>
            <a:ext cx="292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5" name="Freeform 23"/>
          <p:cNvSpPr>
            <a:spLocks/>
          </p:cNvSpPr>
          <p:nvPr/>
        </p:nvSpPr>
        <p:spPr bwMode="auto">
          <a:xfrm>
            <a:off x="4999038" y="5819775"/>
            <a:ext cx="74612" cy="90488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6" name="Freeform 24"/>
          <p:cNvSpPr>
            <a:spLocks/>
          </p:cNvSpPr>
          <p:nvPr/>
        </p:nvSpPr>
        <p:spPr bwMode="auto">
          <a:xfrm>
            <a:off x="1389063" y="5370513"/>
            <a:ext cx="969962" cy="1052512"/>
          </a:xfrm>
          <a:custGeom>
            <a:avLst/>
            <a:gdLst>
              <a:gd name="T0" fmla="*/ 0 w 1364"/>
              <a:gd name="T1" fmla="*/ 0 h 1218"/>
              <a:gd name="T2" fmla="*/ 0 w 1364"/>
              <a:gd name="T3" fmla="*/ 1218 h 1218"/>
              <a:gd name="T4" fmla="*/ 1151 w 1364"/>
              <a:gd name="T5" fmla="*/ 1218 h 1218"/>
              <a:gd name="T6" fmla="*/ 1151 w 1364"/>
              <a:gd name="T7" fmla="*/ 1075 h 1218"/>
              <a:gd name="T8" fmla="*/ 1364 w 1364"/>
              <a:gd name="T9" fmla="*/ 1075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4" h="1218">
                <a:moveTo>
                  <a:pt x="0" y="0"/>
                </a:moveTo>
                <a:lnTo>
                  <a:pt x="0" y="1218"/>
                </a:lnTo>
                <a:lnTo>
                  <a:pt x="1151" y="1218"/>
                </a:lnTo>
                <a:lnTo>
                  <a:pt x="1151" y="1075"/>
                </a:lnTo>
                <a:lnTo>
                  <a:pt x="1364" y="107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7" name="Freeform 25"/>
          <p:cNvSpPr>
            <a:spLocks/>
          </p:cNvSpPr>
          <p:nvPr/>
        </p:nvSpPr>
        <p:spPr bwMode="auto">
          <a:xfrm>
            <a:off x="2351088" y="6253163"/>
            <a:ext cx="71437" cy="90487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78" name="Rectangle 26"/>
          <p:cNvSpPr>
            <a:spLocks noChangeArrowheads="1"/>
          </p:cNvSpPr>
          <p:nvPr/>
        </p:nvSpPr>
        <p:spPr bwMode="auto">
          <a:xfrm>
            <a:off x="914400" y="4038600"/>
            <a:ext cx="4937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Inputs:</a:t>
            </a:r>
            <a:endParaRPr lang="en-US" sz="1400"/>
          </a:p>
        </p:txBody>
      </p:sp>
      <p:sp>
        <p:nvSpPr>
          <p:cNvPr id="253979" name="Rectangle 27"/>
          <p:cNvSpPr>
            <a:spLocks noChangeArrowheads="1"/>
          </p:cNvSpPr>
          <p:nvPr/>
        </p:nvSpPr>
        <p:spPr bwMode="auto">
          <a:xfrm>
            <a:off x="1079500" y="4392613"/>
            <a:ext cx="793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a</a:t>
            </a:r>
            <a:endParaRPr lang="en-US" sz="1400"/>
          </a:p>
        </p:txBody>
      </p:sp>
      <p:sp>
        <p:nvSpPr>
          <p:cNvPr id="253980" name="Rectangle 28"/>
          <p:cNvSpPr>
            <a:spLocks noChangeArrowheads="1"/>
          </p:cNvSpPr>
          <p:nvPr/>
        </p:nvSpPr>
        <p:spPr bwMode="auto">
          <a:xfrm>
            <a:off x="1074738" y="463708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b</a:t>
            </a:r>
            <a:endParaRPr lang="en-US" sz="1400"/>
          </a:p>
        </p:txBody>
      </p:sp>
      <p:sp>
        <p:nvSpPr>
          <p:cNvPr id="253981" name="Rectangle 29"/>
          <p:cNvSpPr>
            <a:spLocks noChangeArrowheads="1"/>
          </p:cNvSpPr>
          <p:nvPr/>
        </p:nvSpPr>
        <p:spPr bwMode="auto">
          <a:xfrm>
            <a:off x="1079500" y="5257800"/>
            <a:ext cx="793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c</a:t>
            </a:r>
            <a:endParaRPr lang="en-US" sz="1400"/>
          </a:p>
        </p:txBody>
      </p:sp>
      <p:sp>
        <p:nvSpPr>
          <p:cNvPr id="253982" name="Rectangle 30"/>
          <p:cNvSpPr>
            <a:spLocks noChangeArrowheads="1"/>
          </p:cNvSpPr>
          <p:nvPr/>
        </p:nvSpPr>
        <p:spPr bwMode="auto">
          <a:xfrm>
            <a:off x="2163763" y="4394200"/>
            <a:ext cx="793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e</a:t>
            </a:r>
            <a:endParaRPr lang="en-US" sz="1400"/>
          </a:p>
        </p:txBody>
      </p:sp>
      <p:sp>
        <p:nvSpPr>
          <p:cNvPr id="253983" name="Rectangle 31"/>
          <p:cNvSpPr>
            <a:spLocks noChangeArrowheads="1"/>
          </p:cNvSpPr>
          <p:nvPr/>
        </p:nvSpPr>
        <p:spPr bwMode="auto">
          <a:xfrm>
            <a:off x="2166938" y="5175250"/>
            <a:ext cx="587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f</a:t>
            </a:r>
            <a:endParaRPr lang="en-US" sz="1400"/>
          </a:p>
        </p:txBody>
      </p:sp>
      <p:sp>
        <p:nvSpPr>
          <p:cNvPr id="253984" name="Rectangle 32"/>
          <p:cNvSpPr>
            <a:spLocks noChangeArrowheads="1"/>
          </p:cNvSpPr>
          <p:nvPr/>
        </p:nvSpPr>
        <p:spPr bwMode="auto">
          <a:xfrm>
            <a:off x="3092450" y="5038725"/>
            <a:ext cx="492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i</a:t>
            </a:r>
            <a:endParaRPr lang="en-US" sz="1400"/>
          </a:p>
        </p:txBody>
      </p:sp>
      <p:sp>
        <p:nvSpPr>
          <p:cNvPr id="253985" name="Rectangle 33"/>
          <p:cNvSpPr>
            <a:spLocks noChangeArrowheads="1"/>
          </p:cNvSpPr>
          <p:nvPr/>
        </p:nvSpPr>
        <p:spPr bwMode="auto">
          <a:xfrm>
            <a:off x="1065213" y="60023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d</a:t>
            </a:r>
            <a:endParaRPr lang="en-US" sz="1400"/>
          </a:p>
        </p:txBody>
      </p:sp>
      <p:sp>
        <p:nvSpPr>
          <p:cNvPr id="253986" name="Rectangle 34"/>
          <p:cNvSpPr>
            <a:spLocks noChangeArrowheads="1"/>
          </p:cNvSpPr>
          <p:nvPr/>
        </p:nvSpPr>
        <p:spPr bwMode="auto">
          <a:xfrm>
            <a:off x="4876800" y="5645150"/>
            <a:ext cx="1381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m</a:t>
            </a:r>
            <a:endParaRPr lang="en-US" sz="1400"/>
          </a:p>
        </p:txBody>
      </p:sp>
      <p:sp>
        <p:nvSpPr>
          <p:cNvPr id="253987" name="Rectangle 35"/>
          <p:cNvSpPr>
            <a:spLocks noChangeArrowheads="1"/>
          </p:cNvSpPr>
          <p:nvPr/>
        </p:nvSpPr>
        <p:spPr bwMode="auto">
          <a:xfrm>
            <a:off x="4684713" y="5235575"/>
            <a:ext cx="542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Output:</a:t>
            </a:r>
            <a:endParaRPr lang="en-US" sz="1400"/>
          </a:p>
        </p:txBody>
      </p:sp>
      <p:sp>
        <p:nvSpPr>
          <p:cNvPr id="253988" name="Freeform 36"/>
          <p:cNvSpPr>
            <a:spLocks/>
          </p:cNvSpPr>
          <p:nvPr/>
        </p:nvSpPr>
        <p:spPr bwMode="auto">
          <a:xfrm>
            <a:off x="3363913" y="4873625"/>
            <a:ext cx="511175" cy="496888"/>
          </a:xfrm>
          <a:custGeom>
            <a:avLst/>
            <a:gdLst>
              <a:gd name="T0" fmla="*/ 312 w 719"/>
              <a:gd name="T1" fmla="*/ 0 h 574"/>
              <a:gd name="T2" fmla="*/ 374 w 719"/>
              <a:gd name="T3" fmla="*/ 15 h 574"/>
              <a:gd name="T4" fmla="*/ 435 w 719"/>
              <a:gd name="T5" fmla="*/ 36 h 574"/>
              <a:gd name="T6" fmla="*/ 493 w 719"/>
              <a:gd name="T7" fmla="*/ 63 h 574"/>
              <a:gd name="T8" fmla="*/ 546 w 719"/>
              <a:gd name="T9" fmla="*/ 97 h 574"/>
              <a:gd name="T10" fmla="*/ 598 w 719"/>
              <a:gd name="T11" fmla="*/ 137 h 574"/>
              <a:gd name="T12" fmla="*/ 644 w 719"/>
              <a:gd name="T13" fmla="*/ 183 h 574"/>
              <a:gd name="T14" fmla="*/ 684 w 719"/>
              <a:gd name="T15" fmla="*/ 233 h 574"/>
              <a:gd name="T16" fmla="*/ 719 w 719"/>
              <a:gd name="T17" fmla="*/ 287 h 574"/>
              <a:gd name="T18" fmla="*/ 686 w 719"/>
              <a:gd name="T19" fmla="*/ 342 h 574"/>
              <a:gd name="T20" fmla="*/ 646 w 719"/>
              <a:gd name="T21" fmla="*/ 392 h 574"/>
              <a:gd name="T22" fmla="*/ 600 w 719"/>
              <a:gd name="T23" fmla="*/ 438 h 574"/>
              <a:gd name="T24" fmla="*/ 550 w 719"/>
              <a:gd name="T25" fmla="*/ 478 h 574"/>
              <a:gd name="T26" fmla="*/ 495 w 719"/>
              <a:gd name="T27" fmla="*/ 512 h 574"/>
              <a:gd name="T28" fmla="*/ 437 w 719"/>
              <a:gd name="T29" fmla="*/ 539 h 574"/>
              <a:gd name="T30" fmla="*/ 376 w 719"/>
              <a:gd name="T31" fmla="*/ 560 h 574"/>
              <a:gd name="T32" fmla="*/ 312 w 719"/>
              <a:gd name="T33" fmla="*/ 574 h 574"/>
              <a:gd name="T34" fmla="*/ 0 w 719"/>
              <a:gd name="T35" fmla="*/ 574 h 574"/>
              <a:gd name="T36" fmla="*/ 26 w 719"/>
              <a:gd name="T37" fmla="*/ 505 h 574"/>
              <a:gd name="T38" fmla="*/ 44 w 719"/>
              <a:gd name="T39" fmla="*/ 432 h 574"/>
              <a:gd name="T40" fmla="*/ 55 w 719"/>
              <a:gd name="T41" fmla="*/ 359 h 574"/>
              <a:gd name="T42" fmla="*/ 59 w 719"/>
              <a:gd name="T43" fmla="*/ 287 h 574"/>
              <a:gd name="T44" fmla="*/ 55 w 719"/>
              <a:gd name="T45" fmla="*/ 212 h 574"/>
              <a:gd name="T46" fmla="*/ 44 w 719"/>
              <a:gd name="T47" fmla="*/ 139 h 574"/>
              <a:gd name="T48" fmla="*/ 26 w 719"/>
              <a:gd name="T49" fmla="*/ 69 h 574"/>
              <a:gd name="T50" fmla="*/ 0 w 719"/>
              <a:gd name="T51" fmla="*/ 0 h 574"/>
              <a:gd name="T52" fmla="*/ 312 w 719"/>
              <a:gd name="T53" fmla="*/ 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19" h="574">
                <a:moveTo>
                  <a:pt x="312" y="0"/>
                </a:moveTo>
                <a:lnTo>
                  <a:pt x="374" y="15"/>
                </a:lnTo>
                <a:lnTo>
                  <a:pt x="435" y="36"/>
                </a:lnTo>
                <a:lnTo>
                  <a:pt x="493" y="63"/>
                </a:lnTo>
                <a:lnTo>
                  <a:pt x="546" y="97"/>
                </a:lnTo>
                <a:lnTo>
                  <a:pt x="598" y="137"/>
                </a:lnTo>
                <a:lnTo>
                  <a:pt x="644" y="183"/>
                </a:lnTo>
                <a:lnTo>
                  <a:pt x="684" y="233"/>
                </a:lnTo>
                <a:lnTo>
                  <a:pt x="719" y="287"/>
                </a:lnTo>
                <a:lnTo>
                  <a:pt x="686" y="342"/>
                </a:lnTo>
                <a:lnTo>
                  <a:pt x="646" y="392"/>
                </a:lnTo>
                <a:lnTo>
                  <a:pt x="600" y="438"/>
                </a:lnTo>
                <a:lnTo>
                  <a:pt x="550" y="478"/>
                </a:lnTo>
                <a:lnTo>
                  <a:pt x="495" y="512"/>
                </a:lnTo>
                <a:lnTo>
                  <a:pt x="437" y="539"/>
                </a:lnTo>
                <a:lnTo>
                  <a:pt x="376" y="560"/>
                </a:lnTo>
                <a:lnTo>
                  <a:pt x="312" y="574"/>
                </a:lnTo>
                <a:lnTo>
                  <a:pt x="0" y="574"/>
                </a:lnTo>
                <a:lnTo>
                  <a:pt x="26" y="505"/>
                </a:lnTo>
                <a:lnTo>
                  <a:pt x="44" y="432"/>
                </a:lnTo>
                <a:lnTo>
                  <a:pt x="55" y="359"/>
                </a:lnTo>
                <a:lnTo>
                  <a:pt x="59" y="287"/>
                </a:lnTo>
                <a:lnTo>
                  <a:pt x="55" y="212"/>
                </a:lnTo>
                <a:lnTo>
                  <a:pt x="44" y="139"/>
                </a:lnTo>
                <a:lnTo>
                  <a:pt x="26" y="69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989" name="Freeform 37"/>
          <p:cNvSpPr>
            <a:spLocks/>
          </p:cNvSpPr>
          <p:nvPr/>
        </p:nvSpPr>
        <p:spPr bwMode="auto">
          <a:xfrm>
            <a:off x="2544763" y="4378325"/>
            <a:ext cx="450850" cy="495300"/>
          </a:xfrm>
          <a:custGeom>
            <a:avLst/>
            <a:gdLst>
              <a:gd name="T0" fmla="*/ 491 w 635"/>
              <a:gd name="T1" fmla="*/ 291 h 574"/>
              <a:gd name="T2" fmla="*/ 496 w 635"/>
              <a:gd name="T3" fmla="*/ 312 h 574"/>
              <a:gd name="T4" fmla="*/ 506 w 635"/>
              <a:gd name="T5" fmla="*/ 331 h 574"/>
              <a:gd name="T6" fmla="*/ 523 w 635"/>
              <a:gd name="T7" fmla="*/ 346 h 574"/>
              <a:gd name="T8" fmla="*/ 542 w 635"/>
              <a:gd name="T9" fmla="*/ 356 h 574"/>
              <a:gd name="T10" fmla="*/ 565 w 635"/>
              <a:gd name="T11" fmla="*/ 357 h 574"/>
              <a:gd name="T12" fmla="*/ 587 w 635"/>
              <a:gd name="T13" fmla="*/ 354 h 574"/>
              <a:gd name="T14" fmla="*/ 606 w 635"/>
              <a:gd name="T15" fmla="*/ 344 h 574"/>
              <a:gd name="T16" fmla="*/ 621 w 635"/>
              <a:gd name="T17" fmla="*/ 327 h 574"/>
              <a:gd name="T18" fmla="*/ 633 w 635"/>
              <a:gd name="T19" fmla="*/ 308 h 574"/>
              <a:gd name="T20" fmla="*/ 635 w 635"/>
              <a:gd name="T21" fmla="*/ 287 h 574"/>
              <a:gd name="T22" fmla="*/ 633 w 635"/>
              <a:gd name="T23" fmla="*/ 264 h 574"/>
              <a:gd name="T24" fmla="*/ 621 w 635"/>
              <a:gd name="T25" fmla="*/ 245 h 574"/>
              <a:gd name="T26" fmla="*/ 606 w 635"/>
              <a:gd name="T27" fmla="*/ 229 h 574"/>
              <a:gd name="T28" fmla="*/ 587 w 635"/>
              <a:gd name="T29" fmla="*/ 218 h 574"/>
              <a:gd name="T30" fmla="*/ 565 w 635"/>
              <a:gd name="T31" fmla="*/ 214 h 574"/>
              <a:gd name="T32" fmla="*/ 542 w 635"/>
              <a:gd name="T33" fmla="*/ 218 h 574"/>
              <a:gd name="T34" fmla="*/ 523 w 635"/>
              <a:gd name="T35" fmla="*/ 227 h 574"/>
              <a:gd name="T36" fmla="*/ 506 w 635"/>
              <a:gd name="T37" fmla="*/ 241 h 574"/>
              <a:gd name="T38" fmla="*/ 496 w 635"/>
              <a:gd name="T39" fmla="*/ 260 h 574"/>
              <a:gd name="T40" fmla="*/ 491 w 635"/>
              <a:gd name="T41" fmla="*/ 283 h 574"/>
              <a:gd name="T42" fmla="*/ 0 w 635"/>
              <a:gd name="T43" fmla="*/ 0 h 574"/>
              <a:gd name="T44" fmla="*/ 0 w 635"/>
              <a:gd name="T45" fmla="*/ 574 h 574"/>
              <a:gd name="T46" fmla="*/ 491 w 635"/>
              <a:gd name="T47" fmla="*/ 291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5" h="574">
                <a:moveTo>
                  <a:pt x="491" y="291"/>
                </a:moveTo>
                <a:lnTo>
                  <a:pt x="496" y="312"/>
                </a:lnTo>
                <a:lnTo>
                  <a:pt x="506" y="331"/>
                </a:lnTo>
                <a:lnTo>
                  <a:pt x="523" y="346"/>
                </a:lnTo>
                <a:lnTo>
                  <a:pt x="542" y="356"/>
                </a:lnTo>
                <a:lnTo>
                  <a:pt x="565" y="357"/>
                </a:lnTo>
                <a:lnTo>
                  <a:pt x="587" y="354"/>
                </a:lnTo>
                <a:lnTo>
                  <a:pt x="606" y="344"/>
                </a:lnTo>
                <a:lnTo>
                  <a:pt x="621" y="327"/>
                </a:lnTo>
                <a:lnTo>
                  <a:pt x="633" y="308"/>
                </a:lnTo>
                <a:lnTo>
                  <a:pt x="635" y="287"/>
                </a:lnTo>
                <a:lnTo>
                  <a:pt x="633" y="264"/>
                </a:lnTo>
                <a:lnTo>
                  <a:pt x="621" y="245"/>
                </a:lnTo>
                <a:lnTo>
                  <a:pt x="606" y="229"/>
                </a:lnTo>
                <a:lnTo>
                  <a:pt x="587" y="218"/>
                </a:lnTo>
                <a:lnTo>
                  <a:pt x="565" y="214"/>
                </a:lnTo>
                <a:lnTo>
                  <a:pt x="542" y="218"/>
                </a:lnTo>
                <a:lnTo>
                  <a:pt x="523" y="227"/>
                </a:lnTo>
                <a:lnTo>
                  <a:pt x="506" y="241"/>
                </a:lnTo>
                <a:lnTo>
                  <a:pt x="496" y="260"/>
                </a:lnTo>
                <a:lnTo>
                  <a:pt x="491" y="283"/>
                </a:lnTo>
                <a:lnTo>
                  <a:pt x="0" y="0"/>
                </a:lnTo>
                <a:lnTo>
                  <a:pt x="0" y="574"/>
                </a:lnTo>
                <a:lnTo>
                  <a:pt x="491" y="2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990" name="Line 38"/>
          <p:cNvSpPr>
            <a:spLocks noChangeShapeType="1"/>
          </p:cNvSpPr>
          <p:nvPr/>
        </p:nvSpPr>
        <p:spPr bwMode="auto">
          <a:xfrm>
            <a:off x="2339975" y="4627563"/>
            <a:ext cx="1412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91" name="Freeform 39"/>
          <p:cNvSpPr>
            <a:spLocks/>
          </p:cNvSpPr>
          <p:nvPr/>
        </p:nvSpPr>
        <p:spPr bwMode="auto">
          <a:xfrm>
            <a:off x="2471738" y="4583113"/>
            <a:ext cx="73025" cy="88900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92" name="Freeform 40"/>
          <p:cNvSpPr>
            <a:spLocks/>
          </p:cNvSpPr>
          <p:nvPr/>
        </p:nvSpPr>
        <p:spPr bwMode="auto">
          <a:xfrm>
            <a:off x="2995613" y="4627563"/>
            <a:ext cx="334962" cy="371475"/>
          </a:xfrm>
          <a:custGeom>
            <a:avLst/>
            <a:gdLst>
              <a:gd name="T0" fmla="*/ 0 w 470"/>
              <a:gd name="T1" fmla="*/ 0 h 430"/>
              <a:gd name="T2" fmla="*/ 228 w 470"/>
              <a:gd name="T3" fmla="*/ 0 h 430"/>
              <a:gd name="T4" fmla="*/ 228 w 470"/>
              <a:gd name="T5" fmla="*/ 430 h 430"/>
              <a:gd name="T6" fmla="*/ 470 w 470"/>
              <a:gd name="T7" fmla="*/ 43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0" h="430">
                <a:moveTo>
                  <a:pt x="0" y="0"/>
                </a:moveTo>
                <a:lnTo>
                  <a:pt x="228" y="0"/>
                </a:lnTo>
                <a:lnTo>
                  <a:pt x="228" y="430"/>
                </a:lnTo>
                <a:lnTo>
                  <a:pt x="470" y="43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93" name="Freeform 41"/>
          <p:cNvSpPr>
            <a:spLocks/>
          </p:cNvSpPr>
          <p:nvPr/>
        </p:nvSpPr>
        <p:spPr bwMode="auto">
          <a:xfrm>
            <a:off x="3322638" y="4953000"/>
            <a:ext cx="73025" cy="90488"/>
          </a:xfrm>
          <a:custGeom>
            <a:avLst/>
            <a:gdLst>
              <a:gd name="T0" fmla="*/ 0 w 104"/>
              <a:gd name="T1" fmla="*/ 0 h 104"/>
              <a:gd name="T2" fmla="*/ 104 w 104"/>
              <a:gd name="T3" fmla="*/ 52 h 104"/>
              <a:gd name="T4" fmla="*/ 0 w 104"/>
              <a:gd name="T5" fmla="*/ 104 h 104"/>
              <a:gd name="T6" fmla="*/ 0 w 104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4">
                <a:moveTo>
                  <a:pt x="0" y="0"/>
                </a:moveTo>
                <a:lnTo>
                  <a:pt x="104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94" name="Freeform 42"/>
          <p:cNvSpPr>
            <a:spLocks/>
          </p:cNvSpPr>
          <p:nvPr/>
        </p:nvSpPr>
        <p:spPr bwMode="auto">
          <a:xfrm>
            <a:off x="3875088" y="5122863"/>
            <a:ext cx="265112" cy="619125"/>
          </a:xfrm>
          <a:custGeom>
            <a:avLst/>
            <a:gdLst>
              <a:gd name="T0" fmla="*/ 0 w 372"/>
              <a:gd name="T1" fmla="*/ 0 h 717"/>
              <a:gd name="T2" fmla="*/ 175 w 372"/>
              <a:gd name="T3" fmla="*/ 0 h 717"/>
              <a:gd name="T4" fmla="*/ 175 w 372"/>
              <a:gd name="T5" fmla="*/ 717 h 717"/>
              <a:gd name="T6" fmla="*/ 372 w 372"/>
              <a:gd name="T7" fmla="*/ 717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2" h="717">
                <a:moveTo>
                  <a:pt x="0" y="0"/>
                </a:moveTo>
                <a:lnTo>
                  <a:pt x="175" y="0"/>
                </a:lnTo>
                <a:lnTo>
                  <a:pt x="175" y="717"/>
                </a:lnTo>
                <a:lnTo>
                  <a:pt x="372" y="71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95" name="Freeform 43"/>
          <p:cNvSpPr>
            <a:spLocks/>
          </p:cNvSpPr>
          <p:nvPr/>
        </p:nvSpPr>
        <p:spPr bwMode="auto">
          <a:xfrm>
            <a:off x="4130675" y="5697538"/>
            <a:ext cx="73025" cy="88900"/>
          </a:xfrm>
          <a:custGeom>
            <a:avLst/>
            <a:gdLst>
              <a:gd name="T0" fmla="*/ 0 w 103"/>
              <a:gd name="T1" fmla="*/ 0 h 104"/>
              <a:gd name="T2" fmla="*/ 103 w 103"/>
              <a:gd name="T3" fmla="*/ 52 h 104"/>
              <a:gd name="T4" fmla="*/ 0 w 103"/>
              <a:gd name="T5" fmla="*/ 104 h 104"/>
              <a:gd name="T6" fmla="*/ 0 w 103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" h="104">
                <a:moveTo>
                  <a:pt x="0" y="0"/>
                </a:moveTo>
                <a:lnTo>
                  <a:pt x="103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96" name="Rectangle 44"/>
          <p:cNvSpPr>
            <a:spLocks noChangeArrowheads="1"/>
          </p:cNvSpPr>
          <p:nvPr/>
        </p:nvSpPr>
        <p:spPr bwMode="auto">
          <a:xfrm>
            <a:off x="3071813" y="4430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h</a:t>
            </a:r>
            <a:endParaRPr lang="en-US" sz="1400"/>
          </a:p>
        </p:txBody>
      </p:sp>
      <p:sp>
        <p:nvSpPr>
          <p:cNvPr id="253997" name="Rectangle 45"/>
          <p:cNvSpPr>
            <a:spLocks noChangeArrowheads="1"/>
          </p:cNvSpPr>
          <p:nvPr/>
        </p:nvSpPr>
        <p:spPr bwMode="auto">
          <a:xfrm>
            <a:off x="3935413" y="491648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k</a:t>
            </a:r>
            <a:endParaRPr lang="en-US" sz="1400"/>
          </a:p>
        </p:txBody>
      </p:sp>
      <p:sp>
        <p:nvSpPr>
          <p:cNvPr id="253998" name="Freeform 46"/>
          <p:cNvSpPr>
            <a:spLocks/>
          </p:cNvSpPr>
          <p:nvPr/>
        </p:nvSpPr>
        <p:spPr bwMode="auto">
          <a:xfrm>
            <a:off x="3844925" y="5989638"/>
            <a:ext cx="295275" cy="184150"/>
          </a:xfrm>
          <a:custGeom>
            <a:avLst/>
            <a:gdLst>
              <a:gd name="T0" fmla="*/ 0 w 414"/>
              <a:gd name="T1" fmla="*/ 214 h 214"/>
              <a:gd name="T2" fmla="*/ 288 w 414"/>
              <a:gd name="T3" fmla="*/ 214 h 214"/>
              <a:gd name="T4" fmla="*/ 288 w 414"/>
              <a:gd name="T5" fmla="*/ 0 h 214"/>
              <a:gd name="T6" fmla="*/ 414 w 414"/>
              <a:gd name="T7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4" h="214">
                <a:moveTo>
                  <a:pt x="0" y="214"/>
                </a:moveTo>
                <a:lnTo>
                  <a:pt x="288" y="214"/>
                </a:lnTo>
                <a:lnTo>
                  <a:pt x="288" y="0"/>
                </a:lnTo>
                <a:lnTo>
                  <a:pt x="414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99" name="Freeform 47"/>
          <p:cNvSpPr>
            <a:spLocks/>
          </p:cNvSpPr>
          <p:nvPr/>
        </p:nvSpPr>
        <p:spPr bwMode="auto">
          <a:xfrm>
            <a:off x="4130675" y="5945188"/>
            <a:ext cx="73025" cy="88900"/>
          </a:xfrm>
          <a:custGeom>
            <a:avLst/>
            <a:gdLst>
              <a:gd name="T0" fmla="*/ 0 w 103"/>
              <a:gd name="T1" fmla="*/ 0 h 104"/>
              <a:gd name="T2" fmla="*/ 103 w 103"/>
              <a:gd name="T3" fmla="*/ 52 h 104"/>
              <a:gd name="T4" fmla="*/ 0 w 103"/>
              <a:gd name="T5" fmla="*/ 104 h 104"/>
              <a:gd name="T6" fmla="*/ 0 w 103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" h="104">
                <a:moveTo>
                  <a:pt x="0" y="0"/>
                </a:moveTo>
                <a:lnTo>
                  <a:pt x="103" y="52"/>
                </a:lnTo>
                <a:lnTo>
                  <a:pt x="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000" name="Freeform 48"/>
          <p:cNvSpPr>
            <a:spLocks/>
          </p:cNvSpPr>
          <p:nvPr/>
        </p:nvSpPr>
        <p:spPr bwMode="auto">
          <a:xfrm>
            <a:off x="3392488" y="5927725"/>
            <a:ext cx="452437" cy="495300"/>
          </a:xfrm>
          <a:custGeom>
            <a:avLst/>
            <a:gdLst>
              <a:gd name="T0" fmla="*/ 491 w 635"/>
              <a:gd name="T1" fmla="*/ 291 h 574"/>
              <a:gd name="T2" fmla="*/ 497 w 635"/>
              <a:gd name="T3" fmla="*/ 314 h 574"/>
              <a:gd name="T4" fmla="*/ 506 w 635"/>
              <a:gd name="T5" fmla="*/ 333 h 574"/>
              <a:gd name="T6" fmla="*/ 523 w 635"/>
              <a:gd name="T7" fmla="*/ 347 h 574"/>
              <a:gd name="T8" fmla="*/ 543 w 635"/>
              <a:gd name="T9" fmla="*/ 356 h 574"/>
              <a:gd name="T10" fmla="*/ 566 w 635"/>
              <a:gd name="T11" fmla="*/ 360 h 574"/>
              <a:gd name="T12" fmla="*/ 587 w 635"/>
              <a:gd name="T13" fmla="*/ 356 h 574"/>
              <a:gd name="T14" fmla="*/ 606 w 635"/>
              <a:gd name="T15" fmla="*/ 345 h 574"/>
              <a:gd name="T16" fmla="*/ 621 w 635"/>
              <a:gd name="T17" fmla="*/ 329 h 574"/>
              <a:gd name="T18" fmla="*/ 631 w 635"/>
              <a:gd name="T19" fmla="*/ 310 h 574"/>
              <a:gd name="T20" fmla="*/ 635 w 635"/>
              <a:gd name="T21" fmla="*/ 287 h 574"/>
              <a:gd name="T22" fmla="*/ 631 w 635"/>
              <a:gd name="T23" fmla="*/ 266 h 574"/>
              <a:gd name="T24" fmla="*/ 621 w 635"/>
              <a:gd name="T25" fmla="*/ 247 h 574"/>
              <a:gd name="T26" fmla="*/ 606 w 635"/>
              <a:gd name="T27" fmla="*/ 230 h 574"/>
              <a:gd name="T28" fmla="*/ 587 w 635"/>
              <a:gd name="T29" fmla="*/ 220 h 574"/>
              <a:gd name="T30" fmla="*/ 566 w 635"/>
              <a:gd name="T31" fmla="*/ 217 h 574"/>
              <a:gd name="T32" fmla="*/ 543 w 635"/>
              <a:gd name="T33" fmla="*/ 218 h 574"/>
              <a:gd name="T34" fmla="*/ 523 w 635"/>
              <a:gd name="T35" fmla="*/ 228 h 574"/>
              <a:gd name="T36" fmla="*/ 506 w 635"/>
              <a:gd name="T37" fmla="*/ 243 h 574"/>
              <a:gd name="T38" fmla="*/ 497 w 635"/>
              <a:gd name="T39" fmla="*/ 262 h 574"/>
              <a:gd name="T40" fmla="*/ 491 w 635"/>
              <a:gd name="T41" fmla="*/ 283 h 574"/>
              <a:gd name="T42" fmla="*/ 0 w 635"/>
              <a:gd name="T43" fmla="*/ 0 h 574"/>
              <a:gd name="T44" fmla="*/ 0 w 635"/>
              <a:gd name="T45" fmla="*/ 574 h 574"/>
              <a:gd name="T46" fmla="*/ 491 w 635"/>
              <a:gd name="T47" fmla="*/ 291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5" h="574">
                <a:moveTo>
                  <a:pt x="491" y="291"/>
                </a:moveTo>
                <a:lnTo>
                  <a:pt x="497" y="314"/>
                </a:lnTo>
                <a:lnTo>
                  <a:pt x="506" y="333"/>
                </a:lnTo>
                <a:lnTo>
                  <a:pt x="523" y="347"/>
                </a:lnTo>
                <a:lnTo>
                  <a:pt x="543" y="356"/>
                </a:lnTo>
                <a:lnTo>
                  <a:pt x="566" y="360"/>
                </a:lnTo>
                <a:lnTo>
                  <a:pt x="587" y="356"/>
                </a:lnTo>
                <a:lnTo>
                  <a:pt x="606" y="345"/>
                </a:lnTo>
                <a:lnTo>
                  <a:pt x="621" y="329"/>
                </a:lnTo>
                <a:lnTo>
                  <a:pt x="631" y="310"/>
                </a:lnTo>
                <a:lnTo>
                  <a:pt x="635" y="287"/>
                </a:lnTo>
                <a:lnTo>
                  <a:pt x="631" y="266"/>
                </a:lnTo>
                <a:lnTo>
                  <a:pt x="621" y="247"/>
                </a:lnTo>
                <a:lnTo>
                  <a:pt x="606" y="230"/>
                </a:lnTo>
                <a:lnTo>
                  <a:pt x="587" y="220"/>
                </a:lnTo>
                <a:lnTo>
                  <a:pt x="566" y="217"/>
                </a:lnTo>
                <a:lnTo>
                  <a:pt x="543" y="218"/>
                </a:lnTo>
                <a:lnTo>
                  <a:pt x="523" y="228"/>
                </a:lnTo>
                <a:lnTo>
                  <a:pt x="506" y="243"/>
                </a:lnTo>
                <a:lnTo>
                  <a:pt x="497" y="262"/>
                </a:lnTo>
                <a:lnTo>
                  <a:pt x="491" y="283"/>
                </a:lnTo>
                <a:lnTo>
                  <a:pt x="0" y="0"/>
                </a:lnTo>
                <a:lnTo>
                  <a:pt x="0" y="574"/>
                </a:lnTo>
                <a:lnTo>
                  <a:pt x="491" y="2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001" name="Line 49"/>
          <p:cNvSpPr>
            <a:spLocks noChangeShapeType="1"/>
          </p:cNvSpPr>
          <p:nvPr/>
        </p:nvSpPr>
        <p:spPr bwMode="auto">
          <a:xfrm>
            <a:off x="2903538" y="6173788"/>
            <a:ext cx="4254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002" name="Freeform 50"/>
          <p:cNvSpPr>
            <a:spLocks/>
          </p:cNvSpPr>
          <p:nvPr/>
        </p:nvSpPr>
        <p:spPr bwMode="auto">
          <a:xfrm>
            <a:off x="3321050" y="6129338"/>
            <a:ext cx="71438" cy="90487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1 h 103"/>
              <a:gd name="T4" fmla="*/ 0 w 104"/>
              <a:gd name="T5" fmla="*/ 103 h 103"/>
              <a:gd name="T6" fmla="*/ 0 w 104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3">
                <a:moveTo>
                  <a:pt x="0" y="0"/>
                </a:moveTo>
                <a:lnTo>
                  <a:pt x="104" y="51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003" name="Freeform 51"/>
          <p:cNvSpPr>
            <a:spLocks/>
          </p:cNvSpPr>
          <p:nvPr/>
        </p:nvSpPr>
        <p:spPr bwMode="auto">
          <a:xfrm>
            <a:off x="2392363" y="5927725"/>
            <a:ext cx="511175" cy="495300"/>
          </a:xfrm>
          <a:custGeom>
            <a:avLst/>
            <a:gdLst>
              <a:gd name="T0" fmla="*/ 310 w 719"/>
              <a:gd name="T1" fmla="*/ 0 h 574"/>
              <a:gd name="T2" fmla="*/ 374 w 719"/>
              <a:gd name="T3" fmla="*/ 16 h 574"/>
              <a:gd name="T4" fmla="*/ 433 w 719"/>
              <a:gd name="T5" fmla="*/ 37 h 574"/>
              <a:gd name="T6" fmla="*/ 493 w 719"/>
              <a:gd name="T7" fmla="*/ 65 h 574"/>
              <a:gd name="T8" fmla="*/ 546 w 719"/>
              <a:gd name="T9" fmla="*/ 100 h 574"/>
              <a:gd name="T10" fmla="*/ 596 w 719"/>
              <a:gd name="T11" fmla="*/ 140 h 574"/>
              <a:gd name="T12" fmla="*/ 642 w 719"/>
              <a:gd name="T13" fmla="*/ 184 h 574"/>
              <a:gd name="T14" fmla="*/ 683 w 719"/>
              <a:gd name="T15" fmla="*/ 234 h 574"/>
              <a:gd name="T16" fmla="*/ 719 w 719"/>
              <a:gd name="T17" fmla="*/ 287 h 574"/>
              <a:gd name="T18" fmla="*/ 685 w 719"/>
              <a:gd name="T19" fmla="*/ 343 h 574"/>
              <a:gd name="T20" fmla="*/ 644 w 719"/>
              <a:gd name="T21" fmla="*/ 394 h 574"/>
              <a:gd name="T22" fmla="*/ 600 w 719"/>
              <a:gd name="T23" fmla="*/ 440 h 574"/>
              <a:gd name="T24" fmla="*/ 548 w 719"/>
              <a:gd name="T25" fmla="*/ 481 h 574"/>
              <a:gd name="T26" fmla="*/ 495 w 719"/>
              <a:gd name="T27" fmla="*/ 515 h 574"/>
              <a:gd name="T28" fmla="*/ 435 w 719"/>
              <a:gd name="T29" fmla="*/ 542 h 574"/>
              <a:gd name="T30" fmla="*/ 374 w 719"/>
              <a:gd name="T31" fmla="*/ 561 h 574"/>
              <a:gd name="T32" fmla="*/ 310 w 719"/>
              <a:gd name="T33" fmla="*/ 574 h 574"/>
              <a:gd name="T34" fmla="*/ 0 w 719"/>
              <a:gd name="T35" fmla="*/ 574 h 574"/>
              <a:gd name="T36" fmla="*/ 25 w 719"/>
              <a:gd name="T37" fmla="*/ 505 h 574"/>
              <a:gd name="T38" fmla="*/ 44 w 719"/>
              <a:gd name="T39" fmla="*/ 435 h 574"/>
              <a:gd name="T40" fmla="*/ 55 w 719"/>
              <a:gd name="T41" fmla="*/ 362 h 574"/>
              <a:gd name="T42" fmla="*/ 59 w 719"/>
              <a:gd name="T43" fmla="*/ 287 h 574"/>
              <a:gd name="T44" fmla="*/ 55 w 719"/>
              <a:gd name="T45" fmla="*/ 215 h 574"/>
              <a:gd name="T46" fmla="*/ 44 w 719"/>
              <a:gd name="T47" fmla="*/ 142 h 574"/>
              <a:gd name="T48" fmla="*/ 25 w 719"/>
              <a:gd name="T49" fmla="*/ 69 h 574"/>
              <a:gd name="T50" fmla="*/ 0 w 719"/>
              <a:gd name="T51" fmla="*/ 0 h 574"/>
              <a:gd name="T52" fmla="*/ 310 w 719"/>
              <a:gd name="T53" fmla="*/ 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19" h="574">
                <a:moveTo>
                  <a:pt x="310" y="0"/>
                </a:moveTo>
                <a:lnTo>
                  <a:pt x="374" y="16"/>
                </a:lnTo>
                <a:lnTo>
                  <a:pt x="433" y="37"/>
                </a:lnTo>
                <a:lnTo>
                  <a:pt x="493" y="65"/>
                </a:lnTo>
                <a:lnTo>
                  <a:pt x="546" y="100"/>
                </a:lnTo>
                <a:lnTo>
                  <a:pt x="596" y="140"/>
                </a:lnTo>
                <a:lnTo>
                  <a:pt x="642" y="184"/>
                </a:lnTo>
                <a:lnTo>
                  <a:pt x="683" y="234"/>
                </a:lnTo>
                <a:lnTo>
                  <a:pt x="719" y="287"/>
                </a:lnTo>
                <a:lnTo>
                  <a:pt x="685" y="343"/>
                </a:lnTo>
                <a:lnTo>
                  <a:pt x="644" y="394"/>
                </a:lnTo>
                <a:lnTo>
                  <a:pt x="600" y="440"/>
                </a:lnTo>
                <a:lnTo>
                  <a:pt x="548" y="481"/>
                </a:lnTo>
                <a:lnTo>
                  <a:pt x="495" y="515"/>
                </a:lnTo>
                <a:lnTo>
                  <a:pt x="435" y="542"/>
                </a:lnTo>
                <a:lnTo>
                  <a:pt x="374" y="561"/>
                </a:lnTo>
                <a:lnTo>
                  <a:pt x="310" y="574"/>
                </a:lnTo>
                <a:lnTo>
                  <a:pt x="0" y="574"/>
                </a:lnTo>
                <a:lnTo>
                  <a:pt x="25" y="505"/>
                </a:lnTo>
                <a:lnTo>
                  <a:pt x="44" y="435"/>
                </a:lnTo>
                <a:lnTo>
                  <a:pt x="55" y="362"/>
                </a:lnTo>
                <a:lnTo>
                  <a:pt x="59" y="287"/>
                </a:lnTo>
                <a:lnTo>
                  <a:pt x="55" y="215"/>
                </a:lnTo>
                <a:lnTo>
                  <a:pt x="44" y="142"/>
                </a:lnTo>
                <a:lnTo>
                  <a:pt x="25" y="69"/>
                </a:lnTo>
                <a:lnTo>
                  <a:pt x="0" y="0"/>
                </a:lnTo>
                <a:lnTo>
                  <a:pt x="31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004" name="Freeform 52"/>
          <p:cNvSpPr>
            <a:spLocks/>
          </p:cNvSpPr>
          <p:nvPr/>
        </p:nvSpPr>
        <p:spPr bwMode="auto">
          <a:xfrm>
            <a:off x="1631950" y="5803900"/>
            <a:ext cx="454025" cy="495300"/>
          </a:xfrm>
          <a:custGeom>
            <a:avLst/>
            <a:gdLst>
              <a:gd name="T0" fmla="*/ 493 w 637"/>
              <a:gd name="T1" fmla="*/ 291 h 574"/>
              <a:gd name="T2" fmla="*/ 497 w 637"/>
              <a:gd name="T3" fmla="*/ 314 h 574"/>
              <a:gd name="T4" fmla="*/ 509 w 637"/>
              <a:gd name="T5" fmla="*/ 333 h 574"/>
              <a:gd name="T6" fmla="*/ 524 w 637"/>
              <a:gd name="T7" fmla="*/ 346 h 574"/>
              <a:gd name="T8" fmla="*/ 545 w 637"/>
              <a:gd name="T9" fmla="*/ 356 h 574"/>
              <a:gd name="T10" fmla="*/ 566 w 637"/>
              <a:gd name="T11" fmla="*/ 360 h 574"/>
              <a:gd name="T12" fmla="*/ 587 w 637"/>
              <a:gd name="T13" fmla="*/ 356 h 574"/>
              <a:gd name="T14" fmla="*/ 608 w 637"/>
              <a:gd name="T15" fmla="*/ 344 h 574"/>
              <a:gd name="T16" fmla="*/ 624 w 637"/>
              <a:gd name="T17" fmla="*/ 329 h 574"/>
              <a:gd name="T18" fmla="*/ 633 w 637"/>
              <a:gd name="T19" fmla="*/ 310 h 574"/>
              <a:gd name="T20" fmla="*/ 637 w 637"/>
              <a:gd name="T21" fmla="*/ 287 h 574"/>
              <a:gd name="T22" fmla="*/ 633 w 637"/>
              <a:gd name="T23" fmla="*/ 266 h 574"/>
              <a:gd name="T24" fmla="*/ 624 w 637"/>
              <a:gd name="T25" fmla="*/ 247 h 574"/>
              <a:gd name="T26" fmla="*/ 608 w 637"/>
              <a:gd name="T27" fmla="*/ 229 h 574"/>
              <a:gd name="T28" fmla="*/ 587 w 637"/>
              <a:gd name="T29" fmla="*/ 220 h 574"/>
              <a:gd name="T30" fmla="*/ 566 w 637"/>
              <a:gd name="T31" fmla="*/ 216 h 574"/>
              <a:gd name="T32" fmla="*/ 545 w 637"/>
              <a:gd name="T33" fmla="*/ 218 h 574"/>
              <a:gd name="T34" fmla="*/ 524 w 637"/>
              <a:gd name="T35" fmla="*/ 228 h 574"/>
              <a:gd name="T36" fmla="*/ 509 w 637"/>
              <a:gd name="T37" fmla="*/ 243 h 574"/>
              <a:gd name="T38" fmla="*/ 497 w 637"/>
              <a:gd name="T39" fmla="*/ 262 h 574"/>
              <a:gd name="T40" fmla="*/ 493 w 637"/>
              <a:gd name="T41" fmla="*/ 283 h 574"/>
              <a:gd name="T42" fmla="*/ 0 w 637"/>
              <a:gd name="T43" fmla="*/ 0 h 574"/>
              <a:gd name="T44" fmla="*/ 0 w 637"/>
              <a:gd name="T45" fmla="*/ 574 h 574"/>
              <a:gd name="T46" fmla="*/ 493 w 637"/>
              <a:gd name="T47" fmla="*/ 291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7" h="574">
                <a:moveTo>
                  <a:pt x="493" y="291"/>
                </a:moveTo>
                <a:lnTo>
                  <a:pt x="497" y="314"/>
                </a:lnTo>
                <a:lnTo>
                  <a:pt x="509" y="333"/>
                </a:lnTo>
                <a:lnTo>
                  <a:pt x="524" y="346"/>
                </a:lnTo>
                <a:lnTo>
                  <a:pt x="545" y="356"/>
                </a:lnTo>
                <a:lnTo>
                  <a:pt x="566" y="360"/>
                </a:lnTo>
                <a:lnTo>
                  <a:pt x="587" y="356"/>
                </a:lnTo>
                <a:lnTo>
                  <a:pt x="608" y="344"/>
                </a:lnTo>
                <a:lnTo>
                  <a:pt x="624" y="329"/>
                </a:lnTo>
                <a:lnTo>
                  <a:pt x="633" y="310"/>
                </a:lnTo>
                <a:lnTo>
                  <a:pt x="637" y="287"/>
                </a:lnTo>
                <a:lnTo>
                  <a:pt x="633" y="266"/>
                </a:lnTo>
                <a:lnTo>
                  <a:pt x="624" y="247"/>
                </a:lnTo>
                <a:lnTo>
                  <a:pt x="608" y="229"/>
                </a:lnTo>
                <a:lnTo>
                  <a:pt x="587" y="220"/>
                </a:lnTo>
                <a:lnTo>
                  <a:pt x="566" y="216"/>
                </a:lnTo>
                <a:lnTo>
                  <a:pt x="545" y="218"/>
                </a:lnTo>
                <a:lnTo>
                  <a:pt x="524" y="228"/>
                </a:lnTo>
                <a:lnTo>
                  <a:pt x="509" y="243"/>
                </a:lnTo>
                <a:lnTo>
                  <a:pt x="497" y="262"/>
                </a:lnTo>
                <a:lnTo>
                  <a:pt x="493" y="283"/>
                </a:lnTo>
                <a:lnTo>
                  <a:pt x="0" y="0"/>
                </a:lnTo>
                <a:lnTo>
                  <a:pt x="0" y="574"/>
                </a:lnTo>
                <a:lnTo>
                  <a:pt x="493" y="2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005" name="Line 53"/>
          <p:cNvSpPr>
            <a:spLocks noChangeShapeType="1"/>
          </p:cNvSpPr>
          <p:nvPr/>
        </p:nvSpPr>
        <p:spPr bwMode="auto">
          <a:xfrm>
            <a:off x="2085975" y="6049963"/>
            <a:ext cx="273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006" name="Freeform 54"/>
          <p:cNvSpPr>
            <a:spLocks/>
          </p:cNvSpPr>
          <p:nvPr/>
        </p:nvSpPr>
        <p:spPr bwMode="auto">
          <a:xfrm>
            <a:off x="2351088" y="6007100"/>
            <a:ext cx="71437" cy="87313"/>
          </a:xfrm>
          <a:custGeom>
            <a:avLst/>
            <a:gdLst>
              <a:gd name="T0" fmla="*/ 0 w 104"/>
              <a:gd name="T1" fmla="*/ 0 h 103"/>
              <a:gd name="T2" fmla="*/ 104 w 104"/>
              <a:gd name="T3" fmla="*/ 52 h 103"/>
              <a:gd name="T4" fmla="*/ 0 w 104"/>
              <a:gd name="T5" fmla="*/ 103 h 103"/>
              <a:gd name="T6" fmla="*/ 0 w 104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" h="103">
                <a:moveTo>
                  <a:pt x="0" y="0"/>
                </a:moveTo>
                <a:lnTo>
                  <a:pt x="104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007" name="Freeform 55"/>
          <p:cNvSpPr>
            <a:spLocks/>
          </p:cNvSpPr>
          <p:nvPr/>
        </p:nvSpPr>
        <p:spPr bwMode="auto">
          <a:xfrm>
            <a:off x="1163638" y="6008688"/>
            <a:ext cx="404812" cy="41275"/>
          </a:xfrm>
          <a:custGeom>
            <a:avLst/>
            <a:gdLst>
              <a:gd name="T0" fmla="*/ 0 w 568"/>
              <a:gd name="T1" fmla="*/ 48 h 48"/>
              <a:gd name="T2" fmla="*/ 269 w 568"/>
              <a:gd name="T3" fmla="*/ 48 h 48"/>
              <a:gd name="T4" fmla="*/ 273 w 568"/>
              <a:gd name="T5" fmla="*/ 31 h 48"/>
              <a:gd name="T6" fmla="*/ 284 w 568"/>
              <a:gd name="T7" fmla="*/ 15 h 48"/>
              <a:gd name="T8" fmla="*/ 299 w 568"/>
              <a:gd name="T9" fmla="*/ 4 h 48"/>
              <a:gd name="T10" fmla="*/ 317 w 568"/>
              <a:gd name="T11" fmla="*/ 0 h 48"/>
              <a:gd name="T12" fmla="*/ 336 w 568"/>
              <a:gd name="T13" fmla="*/ 4 h 48"/>
              <a:gd name="T14" fmla="*/ 351 w 568"/>
              <a:gd name="T15" fmla="*/ 15 h 48"/>
              <a:gd name="T16" fmla="*/ 361 w 568"/>
              <a:gd name="T17" fmla="*/ 31 h 48"/>
              <a:gd name="T18" fmla="*/ 365 w 568"/>
              <a:gd name="T19" fmla="*/ 48 h 48"/>
              <a:gd name="T20" fmla="*/ 568 w 568"/>
              <a:gd name="T21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8" h="48">
                <a:moveTo>
                  <a:pt x="0" y="48"/>
                </a:moveTo>
                <a:lnTo>
                  <a:pt x="269" y="48"/>
                </a:lnTo>
                <a:lnTo>
                  <a:pt x="273" y="31"/>
                </a:lnTo>
                <a:lnTo>
                  <a:pt x="284" y="15"/>
                </a:lnTo>
                <a:lnTo>
                  <a:pt x="299" y="4"/>
                </a:lnTo>
                <a:lnTo>
                  <a:pt x="317" y="0"/>
                </a:lnTo>
                <a:lnTo>
                  <a:pt x="336" y="4"/>
                </a:lnTo>
                <a:lnTo>
                  <a:pt x="351" y="15"/>
                </a:lnTo>
                <a:lnTo>
                  <a:pt x="361" y="31"/>
                </a:lnTo>
                <a:lnTo>
                  <a:pt x="365" y="48"/>
                </a:lnTo>
                <a:lnTo>
                  <a:pt x="568" y="48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008" name="Freeform 56"/>
          <p:cNvSpPr>
            <a:spLocks/>
          </p:cNvSpPr>
          <p:nvPr/>
        </p:nvSpPr>
        <p:spPr bwMode="auto">
          <a:xfrm>
            <a:off x="1558925" y="6007100"/>
            <a:ext cx="73025" cy="87313"/>
          </a:xfrm>
          <a:custGeom>
            <a:avLst/>
            <a:gdLst>
              <a:gd name="T0" fmla="*/ 0 w 103"/>
              <a:gd name="T1" fmla="*/ 0 h 103"/>
              <a:gd name="T2" fmla="*/ 103 w 103"/>
              <a:gd name="T3" fmla="*/ 52 h 103"/>
              <a:gd name="T4" fmla="*/ 0 w 103"/>
              <a:gd name="T5" fmla="*/ 103 h 103"/>
              <a:gd name="T6" fmla="*/ 0 w 103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" h="103">
                <a:moveTo>
                  <a:pt x="0" y="0"/>
                </a:moveTo>
                <a:lnTo>
                  <a:pt x="103" y="52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009" name="Rectangle 57"/>
          <p:cNvSpPr>
            <a:spLocks noChangeArrowheads="1"/>
          </p:cNvSpPr>
          <p:nvPr/>
        </p:nvSpPr>
        <p:spPr bwMode="auto">
          <a:xfrm>
            <a:off x="2139950" y="5829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g</a:t>
            </a:r>
            <a:endParaRPr lang="en-US" sz="1400"/>
          </a:p>
        </p:txBody>
      </p:sp>
      <p:sp>
        <p:nvSpPr>
          <p:cNvPr id="254010" name="Rectangle 58"/>
          <p:cNvSpPr>
            <a:spLocks noChangeArrowheads="1"/>
          </p:cNvSpPr>
          <p:nvPr/>
        </p:nvSpPr>
        <p:spPr bwMode="auto">
          <a:xfrm>
            <a:off x="2963863" y="5903913"/>
            <a:ext cx="49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j</a:t>
            </a:r>
            <a:endParaRPr lang="en-US" sz="1400"/>
          </a:p>
        </p:txBody>
      </p:sp>
      <p:sp>
        <p:nvSpPr>
          <p:cNvPr id="254011" name="Rectangle 59"/>
          <p:cNvSpPr>
            <a:spLocks noChangeArrowheads="1"/>
          </p:cNvSpPr>
          <p:nvPr/>
        </p:nvSpPr>
        <p:spPr bwMode="auto">
          <a:xfrm>
            <a:off x="3897313" y="58896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n</a:t>
            </a:r>
            <a:endParaRPr lang="en-US" sz="1400"/>
          </a:p>
        </p:txBody>
      </p:sp>
      <p:sp>
        <p:nvSpPr>
          <p:cNvPr id="254013" name="Text Box 61"/>
          <p:cNvSpPr txBox="1">
            <a:spLocks noChangeArrowheads="1"/>
          </p:cNvSpPr>
          <p:nvPr/>
        </p:nvSpPr>
        <p:spPr bwMode="auto">
          <a:xfrm>
            <a:off x="5049838" y="4619625"/>
            <a:ext cx="36369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formula is satisfiable </a:t>
            </a:r>
          </a:p>
          <a:p>
            <a:r>
              <a:rPr lang="en-US"/>
              <a:t>if and only if the </a:t>
            </a:r>
          </a:p>
          <a:p>
            <a:r>
              <a:rPr lang="en-US"/>
              <a:t>Boolean circuit </a:t>
            </a:r>
          </a:p>
          <a:p>
            <a:r>
              <a:rPr lang="en-US"/>
              <a:t>is satisfiable.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D4F5-DA57-434D-8F45-89F21495AD2B}" type="slidenum">
              <a:rPr lang="en-US"/>
              <a:pPr/>
              <a:t>6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3SAT</a:t>
            </a:r>
          </a:p>
        </p:txBody>
      </p:sp>
      <p:sp>
        <p:nvSpPr>
          <p:cNvPr id="241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SAT problem is still NP-complete even if the formula is a conjunction of disjuncts, that is, it is in conjunctive normal form (CNF).</a:t>
            </a:r>
          </a:p>
          <a:p>
            <a:r>
              <a:rPr lang="en-US" sz="2800"/>
              <a:t>The SAT problem is still NP-complete even if it is in CNF and every clause has just 3 literals (a variable or its negation):</a:t>
            </a:r>
          </a:p>
          <a:p>
            <a:pPr lvl="1"/>
            <a:r>
              <a:rPr lang="en-US" sz="2400"/>
              <a:t>(a+b+</a:t>
            </a:r>
            <a:r>
              <a:rPr lang="en-US" sz="2400">
                <a:cs typeface="Tahoma" charset="0"/>
              </a:rPr>
              <a:t>¬</a:t>
            </a:r>
            <a:r>
              <a:rPr lang="en-US" sz="2400"/>
              <a:t>d)(</a:t>
            </a:r>
            <a:r>
              <a:rPr lang="en-US" sz="2400">
                <a:cs typeface="Tahoma" charset="0"/>
              </a:rPr>
              <a:t>¬a+¬c+e)(¬b+d+e)(a+¬c+¬e)</a:t>
            </a:r>
          </a:p>
          <a:p>
            <a:r>
              <a:rPr lang="en-US" sz="2800">
                <a:cs typeface="Tahoma" charset="0"/>
              </a:rPr>
              <a:t>Reduction from SAT (See §13.3.1).</a:t>
            </a:r>
          </a:p>
          <a:p>
            <a:pPr lvl="1"/>
            <a:endParaRPr lang="en-US" sz="2000"/>
          </a:p>
        </p:txBody>
      </p:sp>
      <p:pic>
        <p:nvPicPr>
          <p:cNvPr id="241670" name="Picture 6" descr="C:\Documents and Settings\Administrator\Application Data\Microsoft\Media Catalog\Downloaded Clips\cl0\WB01602_.gif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304800"/>
            <a:ext cx="958850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1F6E-B180-C045-A3E2-8E7A61D5F4EE}" type="slidenum">
              <a:rPr lang="en-US"/>
              <a:pPr/>
              <a:t>7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 Cover</a:t>
            </a:r>
          </a:p>
        </p:txBody>
      </p:sp>
      <p:sp>
        <p:nvSpPr>
          <p:cNvPr id="242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724400"/>
          </a:xfrm>
        </p:spPr>
        <p:txBody>
          <a:bodyPr/>
          <a:lstStyle/>
          <a:p>
            <a:r>
              <a:rPr lang="en-US" sz="2400" dirty="0"/>
              <a:t>A vertex cover of graph G=(V,E) is a subset W of V, such that, for every edge (</a:t>
            </a:r>
            <a:r>
              <a:rPr lang="en-US" sz="2400" dirty="0" err="1"/>
              <a:t>a,b</a:t>
            </a:r>
            <a:r>
              <a:rPr lang="en-US" sz="2400" dirty="0"/>
              <a:t>) in E, a is in W or b is in W. </a:t>
            </a:r>
          </a:p>
          <a:p>
            <a:r>
              <a:rPr lang="en-US" sz="2400" dirty="0"/>
              <a:t>VERTEX-COVER: Given an graph G and an integer K, is does G have a vertex cover of size at most K?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VERTEX-COVER is in NP: Non-deterministically choose a subset W of size K and check that every edge is covered by W.</a:t>
            </a:r>
          </a:p>
        </p:txBody>
      </p:sp>
      <p:sp>
        <p:nvSpPr>
          <p:cNvPr id="242703" name="Freeform 15"/>
          <p:cNvSpPr>
            <a:spLocks/>
          </p:cNvSpPr>
          <p:nvPr/>
        </p:nvSpPr>
        <p:spPr bwMode="auto">
          <a:xfrm>
            <a:off x="5768975" y="3887788"/>
            <a:ext cx="165100" cy="177800"/>
          </a:xfrm>
          <a:custGeom>
            <a:avLst/>
            <a:gdLst>
              <a:gd name="T0" fmla="*/ 0 w 115"/>
              <a:gd name="T1" fmla="*/ 57 h 113"/>
              <a:gd name="T2" fmla="*/ 4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4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4" y="36"/>
                </a:lnTo>
                <a:lnTo>
                  <a:pt x="13" y="19"/>
                </a:lnTo>
                <a:lnTo>
                  <a:pt x="29" y="8"/>
                </a:lnTo>
                <a:lnTo>
                  <a:pt x="48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7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8" y="113"/>
                </a:lnTo>
                <a:lnTo>
                  <a:pt x="29" y="107"/>
                </a:lnTo>
                <a:lnTo>
                  <a:pt x="13" y="94"/>
                </a:lnTo>
                <a:lnTo>
                  <a:pt x="4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4" name="Freeform 16"/>
          <p:cNvSpPr>
            <a:spLocks/>
          </p:cNvSpPr>
          <p:nvPr/>
        </p:nvSpPr>
        <p:spPr bwMode="auto">
          <a:xfrm>
            <a:off x="3810000" y="3200400"/>
            <a:ext cx="161925" cy="180975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3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6 w 115"/>
              <a:gd name="T13" fmla="*/ 8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7 h 113"/>
              <a:gd name="T20" fmla="*/ 111 w 115"/>
              <a:gd name="T21" fmla="*/ 76 h 113"/>
              <a:gd name="T22" fmla="*/ 102 w 115"/>
              <a:gd name="T23" fmla="*/ 94 h 113"/>
              <a:gd name="T24" fmla="*/ 86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3 w 115"/>
              <a:gd name="T33" fmla="*/ 94 h 113"/>
              <a:gd name="T34" fmla="*/ 2 w 115"/>
              <a:gd name="T35" fmla="*/ 76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3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6" y="8"/>
                </a:lnTo>
                <a:lnTo>
                  <a:pt x="102" y="19"/>
                </a:lnTo>
                <a:lnTo>
                  <a:pt x="111" y="36"/>
                </a:lnTo>
                <a:lnTo>
                  <a:pt x="115" y="57"/>
                </a:lnTo>
                <a:lnTo>
                  <a:pt x="111" y="76"/>
                </a:lnTo>
                <a:lnTo>
                  <a:pt x="102" y="94"/>
                </a:lnTo>
                <a:lnTo>
                  <a:pt x="86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3" y="94"/>
                </a:lnTo>
                <a:lnTo>
                  <a:pt x="2" y="76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5" name="Freeform 17"/>
          <p:cNvSpPr>
            <a:spLocks/>
          </p:cNvSpPr>
          <p:nvPr/>
        </p:nvSpPr>
        <p:spPr bwMode="auto">
          <a:xfrm>
            <a:off x="3889375" y="3292475"/>
            <a:ext cx="488950" cy="1827213"/>
          </a:xfrm>
          <a:custGeom>
            <a:avLst/>
            <a:gdLst>
              <a:gd name="T0" fmla="*/ 0 w 343"/>
              <a:gd name="T1" fmla="*/ 0 h 1147"/>
              <a:gd name="T2" fmla="*/ 228 w 343"/>
              <a:gd name="T3" fmla="*/ 457 h 1147"/>
              <a:gd name="T4" fmla="*/ 2 w 343"/>
              <a:gd name="T5" fmla="*/ 918 h 1147"/>
              <a:gd name="T6" fmla="*/ 343 w 343"/>
              <a:gd name="T7" fmla="*/ 1147 h 1147"/>
              <a:gd name="T8" fmla="*/ 343 w 343"/>
              <a:gd name="T9" fmla="*/ 1147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" h="1147">
                <a:moveTo>
                  <a:pt x="0" y="0"/>
                </a:moveTo>
                <a:lnTo>
                  <a:pt x="228" y="457"/>
                </a:lnTo>
                <a:lnTo>
                  <a:pt x="2" y="918"/>
                </a:lnTo>
                <a:lnTo>
                  <a:pt x="343" y="1147"/>
                </a:lnTo>
                <a:lnTo>
                  <a:pt x="343" y="1147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6" name="Freeform 18"/>
          <p:cNvSpPr>
            <a:spLocks/>
          </p:cNvSpPr>
          <p:nvPr/>
        </p:nvSpPr>
        <p:spPr bwMode="auto">
          <a:xfrm>
            <a:off x="5197475" y="3976688"/>
            <a:ext cx="657225" cy="1117600"/>
          </a:xfrm>
          <a:custGeom>
            <a:avLst/>
            <a:gdLst>
              <a:gd name="T0" fmla="*/ 0 w 462"/>
              <a:gd name="T1" fmla="*/ 702 h 702"/>
              <a:gd name="T2" fmla="*/ 219 w 462"/>
              <a:gd name="T3" fmla="*/ 488 h 702"/>
              <a:gd name="T4" fmla="*/ 462 w 462"/>
              <a:gd name="T5" fmla="*/ 0 h 702"/>
              <a:gd name="T6" fmla="*/ 460 w 462"/>
              <a:gd name="T7" fmla="*/ 0 h 702"/>
              <a:gd name="T8" fmla="*/ 460 w 462"/>
              <a:gd name="T9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" h="702">
                <a:moveTo>
                  <a:pt x="0" y="702"/>
                </a:moveTo>
                <a:lnTo>
                  <a:pt x="219" y="488"/>
                </a:lnTo>
                <a:lnTo>
                  <a:pt x="462" y="0"/>
                </a:lnTo>
                <a:lnTo>
                  <a:pt x="460" y="0"/>
                </a:lnTo>
                <a:lnTo>
                  <a:pt x="460" y="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7" name="Line 19"/>
          <p:cNvSpPr>
            <a:spLocks noChangeShapeType="1"/>
          </p:cNvSpPr>
          <p:nvPr/>
        </p:nvSpPr>
        <p:spPr bwMode="auto">
          <a:xfrm flipH="1" flipV="1">
            <a:off x="4213225" y="4021138"/>
            <a:ext cx="9017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8" name="Freeform 20"/>
          <p:cNvSpPr>
            <a:spLocks/>
          </p:cNvSpPr>
          <p:nvPr/>
        </p:nvSpPr>
        <p:spPr bwMode="auto">
          <a:xfrm>
            <a:off x="3810000" y="4021138"/>
            <a:ext cx="1695450" cy="1073150"/>
          </a:xfrm>
          <a:custGeom>
            <a:avLst/>
            <a:gdLst>
              <a:gd name="T0" fmla="*/ 0 w 1193"/>
              <a:gd name="T1" fmla="*/ 463 h 675"/>
              <a:gd name="T2" fmla="*/ 976 w 1193"/>
              <a:gd name="T3" fmla="*/ 675 h 675"/>
              <a:gd name="T4" fmla="*/ 286 w 1193"/>
              <a:gd name="T5" fmla="*/ 0 h 675"/>
              <a:gd name="T6" fmla="*/ 1193 w 1193"/>
              <a:gd name="T7" fmla="*/ 459 h 675"/>
              <a:gd name="T8" fmla="*/ 0 w 1193"/>
              <a:gd name="T9" fmla="*/ 463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3" h="675">
                <a:moveTo>
                  <a:pt x="0" y="463"/>
                </a:moveTo>
                <a:lnTo>
                  <a:pt x="976" y="675"/>
                </a:lnTo>
                <a:lnTo>
                  <a:pt x="286" y="0"/>
                </a:lnTo>
                <a:lnTo>
                  <a:pt x="1193" y="459"/>
                </a:lnTo>
                <a:lnTo>
                  <a:pt x="0" y="463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9" name="Freeform 21"/>
          <p:cNvSpPr>
            <a:spLocks/>
          </p:cNvSpPr>
          <p:nvPr/>
        </p:nvSpPr>
        <p:spPr bwMode="auto">
          <a:xfrm>
            <a:off x="3889375" y="4110038"/>
            <a:ext cx="1308100" cy="984250"/>
          </a:xfrm>
          <a:custGeom>
            <a:avLst/>
            <a:gdLst>
              <a:gd name="T0" fmla="*/ 0 w 918"/>
              <a:gd name="T1" fmla="*/ 401 h 617"/>
              <a:gd name="T2" fmla="*/ 861 w 918"/>
              <a:gd name="T3" fmla="*/ 0 h 617"/>
              <a:gd name="T4" fmla="*/ 918 w 918"/>
              <a:gd name="T5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8" h="617">
                <a:moveTo>
                  <a:pt x="0" y="401"/>
                </a:moveTo>
                <a:lnTo>
                  <a:pt x="861" y="0"/>
                </a:lnTo>
                <a:lnTo>
                  <a:pt x="918" y="617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10" name="Line 22"/>
          <p:cNvSpPr>
            <a:spLocks noChangeShapeType="1"/>
          </p:cNvSpPr>
          <p:nvPr/>
        </p:nvSpPr>
        <p:spPr bwMode="auto">
          <a:xfrm>
            <a:off x="5114925" y="4110038"/>
            <a:ext cx="390525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11" name="Freeform 23"/>
          <p:cNvSpPr>
            <a:spLocks/>
          </p:cNvSpPr>
          <p:nvPr/>
        </p:nvSpPr>
        <p:spPr bwMode="auto">
          <a:xfrm>
            <a:off x="4295775" y="5027613"/>
            <a:ext cx="165100" cy="177800"/>
          </a:xfrm>
          <a:custGeom>
            <a:avLst/>
            <a:gdLst>
              <a:gd name="T0" fmla="*/ 0 w 115"/>
              <a:gd name="T1" fmla="*/ 57 h 113"/>
              <a:gd name="T2" fmla="*/ 2 w 115"/>
              <a:gd name="T3" fmla="*/ 36 h 113"/>
              <a:gd name="T4" fmla="*/ 14 w 115"/>
              <a:gd name="T5" fmla="*/ 19 h 113"/>
              <a:gd name="T6" fmla="*/ 29 w 115"/>
              <a:gd name="T7" fmla="*/ 8 h 113"/>
              <a:gd name="T8" fmla="*/ 46 w 115"/>
              <a:gd name="T9" fmla="*/ 0 h 113"/>
              <a:gd name="T10" fmla="*/ 67 w 115"/>
              <a:gd name="T11" fmla="*/ 0 h 113"/>
              <a:gd name="T12" fmla="*/ 87 w 115"/>
              <a:gd name="T13" fmla="*/ 8 h 113"/>
              <a:gd name="T14" fmla="*/ 102 w 115"/>
              <a:gd name="T15" fmla="*/ 19 h 113"/>
              <a:gd name="T16" fmla="*/ 112 w 115"/>
              <a:gd name="T17" fmla="*/ 36 h 113"/>
              <a:gd name="T18" fmla="*/ 115 w 115"/>
              <a:gd name="T19" fmla="*/ 57 h 113"/>
              <a:gd name="T20" fmla="*/ 112 w 115"/>
              <a:gd name="T21" fmla="*/ 77 h 113"/>
              <a:gd name="T22" fmla="*/ 102 w 115"/>
              <a:gd name="T23" fmla="*/ 94 h 113"/>
              <a:gd name="T24" fmla="*/ 87 w 115"/>
              <a:gd name="T25" fmla="*/ 107 h 113"/>
              <a:gd name="T26" fmla="*/ 67 w 115"/>
              <a:gd name="T27" fmla="*/ 113 h 113"/>
              <a:gd name="T28" fmla="*/ 46 w 115"/>
              <a:gd name="T29" fmla="*/ 113 h 113"/>
              <a:gd name="T30" fmla="*/ 29 w 115"/>
              <a:gd name="T31" fmla="*/ 107 h 113"/>
              <a:gd name="T32" fmla="*/ 14 w 115"/>
              <a:gd name="T33" fmla="*/ 94 h 113"/>
              <a:gd name="T34" fmla="*/ 2 w 115"/>
              <a:gd name="T35" fmla="*/ 77 h 113"/>
              <a:gd name="T36" fmla="*/ 0 w 115"/>
              <a:gd name="T37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7"/>
                </a:moveTo>
                <a:lnTo>
                  <a:pt x="2" y="36"/>
                </a:lnTo>
                <a:lnTo>
                  <a:pt x="14" y="19"/>
                </a:lnTo>
                <a:lnTo>
                  <a:pt x="29" y="8"/>
                </a:lnTo>
                <a:lnTo>
                  <a:pt x="46" y="0"/>
                </a:lnTo>
                <a:lnTo>
                  <a:pt x="67" y="0"/>
                </a:lnTo>
                <a:lnTo>
                  <a:pt x="87" y="8"/>
                </a:lnTo>
                <a:lnTo>
                  <a:pt x="102" y="19"/>
                </a:lnTo>
                <a:lnTo>
                  <a:pt x="112" y="36"/>
                </a:lnTo>
                <a:lnTo>
                  <a:pt x="115" y="57"/>
                </a:lnTo>
                <a:lnTo>
                  <a:pt x="112" y="77"/>
                </a:lnTo>
                <a:lnTo>
                  <a:pt x="102" y="94"/>
                </a:lnTo>
                <a:lnTo>
                  <a:pt x="87" y="107"/>
                </a:lnTo>
                <a:lnTo>
                  <a:pt x="67" y="113"/>
                </a:lnTo>
                <a:lnTo>
                  <a:pt x="46" y="113"/>
                </a:lnTo>
                <a:lnTo>
                  <a:pt x="29" y="107"/>
                </a:lnTo>
                <a:lnTo>
                  <a:pt x="14" y="94"/>
                </a:lnTo>
                <a:lnTo>
                  <a:pt x="2" y="77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12" name="Freeform 24"/>
          <p:cNvSpPr>
            <a:spLocks/>
          </p:cNvSpPr>
          <p:nvPr/>
        </p:nvSpPr>
        <p:spPr bwMode="auto">
          <a:xfrm>
            <a:off x="4133850" y="3932238"/>
            <a:ext cx="161925" cy="177800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9 w 115"/>
              <a:gd name="T11" fmla="*/ 0 h 113"/>
              <a:gd name="T12" fmla="*/ 87 w 115"/>
              <a:gd name="T13" fmla="*/ 6 h 113"/>
              <a:gd name="T14" fmla="*/ 102 w 115"/>
              <a:gd name="T15" fmla="*/ 19 h 113"/>
              <a:gd name="T16" fmla="*/ 113 w 115"/>
              <a:gd name="T17" fmla="*/ 36 h 113"/>
              <a:gd name="T18" fmla="*/ 115 w 115"/>
              <a:gd name="T19" fmla="*/ 55 h 113"/>
              <a:gd name="T20" fmla="*/ 113 w 115"/>
              <a:gd name="T21" fmla="*/ 76 h 113"/>
              <a:gd name="T22" fmla="*/ 102 w 115"/>
              <a:gd name="T23" fmla="*/ 93 h 113"/>
              <a:gd name="T24" fmla="*/ 87 w 115"/>
              <a:gd name="T25" fmla="*/ 105 h 113"/>
              <a:gd name="T26" fmla="*/ 69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9" y="0"/>
                </a:lnTo>
                <a:lnTo>
                  <a:pt x="87" y="6"/>
                </a:lnTo>
                <a:lnTo>
                  <a:pt x="102" y="19"/>
                </a:lnTo>
                <a:lnTo>
                  <a:pt x="113" y="36"/>
                </a:lnTo>
                <a:lnTo>
                  <a:pt x="115" y="55"/>
                </a:lnTo>
                <a:lnTo>
                  <a:pt x="113" y="76"/>
                </a:lnTo>
                <a:lnTo>
                  <a:pt x="102" y="93"/>
                </a:lnTo>
                <a:lnTo>
                  <a:pt x="87" y="105"/>
                </a:lnTo>
                <a:lnTo>
                  <a:pt x="69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13" name="Freeform 25"/>
          <p:cNvSpPr>
            <a:spLocks/>
          </p:cNvSpPr>
          <p:nvPr/>
        </p:nvSpPr>
        <p:spPr bwMode="auto">
          <a:xfrm>
            <a:off x="5114925" y="5005388"/>
            <a:ext cx="161925" cy="180975"/>
          </a:xfrm>
          <a:custGeom>
            <a:avLst/>
            <a:gdLst>
              <a:gd name="T0" fmla="*/ 0 w 115"/>
              <a:gd name="T1" fmla="*/ 55 h 113"/>
              <a:gd name="T2" fmla="*/ 4 w 115"/>
              <a:gd name="T3" fmla="*/ 36 h 113"/>
              <a:gd name="T4" fmla="*/ 13 w 115"/>
              <a:gd name="T5" fmla="*/ 19 h 113"/>
              <a:gd name="T6" fmla="*/ 28 w 115"/>
              <a:gd name="T7" fmla="*/ 5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5 h 113"/>
              <a:gd name="T14" fmla="*/ 101 w 115"/>
              <a:gd name="T15" fmla="*/ 19 h 113"/>
              <a:gd name="T16" fmla="*/ 111 w 115"/>
              <a:gd name="T17" fmla="*/ 36 h 113"/>
              <a:gd name="T18" fmla="*/ 115 w 115"/>
              <a:gd name="T19" fmla="*/ 55 h 113"/>
              <a:gd name="T20" fmla="*/ 111 w 115"/>
              <a:gd name="T21" fmla="*/ 76 h 113"/>
              <a:gd name="T22" fmla="*/ 101 w 115"/>
              <a:gd name="T23" fmla="*/ 93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8 w 115"/>
              <a:gd name="T31" fmla="*/ 105 h 113"/>
              <a:gd name="T32" fmla="*/ 13 w 115"/>
              <a:gd name="T33" fmla="*/ 93 h 113"/>
              <a:gd name="T34" fmla="*/ 4 w 115"/>
              <a:gd name="T35" fmla="*/ 76 h 113"/>
              <a:gd name="T36" fmla="*/ 0 w 115"/>
              <a:gd name="T37" fmla="*/ 5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5"/>
                </a:moveTo>
                <a:lnTo>
                  <a:pt x="4" y="36"/>
                </a:lnTo>
                <a:lnTo>
                  <a:pt x="13" y="19"/>
                </a:lnTo>
                <a:lnTo>
                  <a:pt x="28" y="5"/>
                </a:lnTo>
                <a:lnTo>
                  <a:pt x="48" y="0"/>
                </a:lnTo>
                <a:lnTo>
                  <a:pt x="67" y="0"/>
                </a:lnTo>
                <a:lnTo>
                  <a:pt x="86" y="5"/>
                </a:lnTo>
                <a:lnTo>
                  <a:pt x="101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6"/>
                </a:lnTo>
                <a:lnTo>
                  <a:pt x="101" y="93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8" y="105"/>
                </a:lnTo>
                <a:lnTo>
                  <a:pt x="13" y="93"/>
                </a:lnTo>
                <a:lnTo>
                  <a:pt x="4" y="76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14" name="Freeform 26"/>
          <p:cNvSpPr>
            <a:spLocks/>
          </p:cNvSpPr>
          <p:nvPr/>
        </p:nvSpPr>
        <p:spPr bwMode="auto">
          <a:xfrm>
            <a:off x="5422900" y="4660900"/>
            <a:ext cx="163513" cy="180975"/>
          </a:xfrm>
          <a:custGeom>
            <a:avLst/>
            <a:gdLst>
              <a:gd name="T0" fmla="*/ 0 w 115"/>
              <a:gd name="T1" fmla="*/ 55 h 112"/>
              <a:gd name="T2" fmla="*/ 4 w 115"/>
              <a:gd name="T3" fmla="*/ 36 h 112"/>
              <a:gd name="T4" fmla="*/ 14 w 115"/>
              <a:gd name="T5" fmla="*/ 19 h 112"/>
              <a:gd name="T6" fmla="*/ 29 w 115"/>
              <a:gd name="T7" fmla="*/ 5 h 112"/>
              <a:gd name="T8" fmla="*/ 48 w 115"/>
              <a:gd name="T9" fmla="*/ 0 h 112"/>
              <a:gd name="T10" fmla="*/ 69 w 115"/>
              <a:gd name="T11" fmla="*/ 0 h 112"/>
              <a:gd name="T12" fmla="*/ 87 w 115"/>
              <a:gd name="T13" fmla="*/ 5 h 112"/>
              <a:gd name="T14" fmla="*/ 102 w 115"/>
              <a:gd name="T15" fmla="*/ 19 h 112"/>
              <a:gd name="T16" fmla="*/ 114 w 115"/>
              <a:gd name="T17" fmla="*/ 36 h 112"/>
              <a:gd name="T18" fmla="*/ 115 w 115"/>
              <a:gd name="T19" fmla="*/ 55 h 112"/>
              <a:gd name="T20" fmla="*/ 114 w 115"/>
              <a:gd name="T21" fmla="*/ 74 h 112"/>
              <a:gd name="T22" fmla="*/ 102 w 115"/>
              <a:gd name="T23" fmla="*/ 91 h 112"/>
              <a:gd name="T24" fmla="*/ 87 w 115"/>
              <a:gd name="T25" fmla="*/ 105 h 112"/>
              <a:gd name="T26" fmla="*/ 69 w 115"/>
              <a:gd name="T27" fmla="*/ 112 h 112"/>
              <a:gd name="T28" fmla="*/ 48 w 115"/>
              <a:gd name="T29" fmla="*/ 112 h 112"/>
              <a:gd name="T30" fmla="*/ 29 w 115"/>
              <a:gd name="T31" fmla="*/ 105 h 112"/>
              <a:gd name="T32" fmla="*/ 14 w 115"/>
              <a:gd name="T33" fmla="*/ 91 h 112"/>
              <a:gd name="T34" fmla="*/ 4 w 115"/>
              <a:gd name="T35" fmla="*/ 74 h 112"/>
              <a:gd name="T36" fmla="*/ 0 w 115"/>
              <a:gd name="T37" fmla="*/ 55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2">
                <a:moveTo>
                  <a:pt x="0" y="55"/>
                </a:moveTo>
                <a:lnTo>
                  <a:pt x="4" y="36"/>
                </a:lnTo>
                <a:lnTo>
                  <a:pt x="14" y="19"/>
                </a:lnTo>
                <a:lnTo>
                  <a:pt x="29" y="5"/>
                </a:lnTo>
                <a:lnTo>
                  <a:pt x="48" y="0"/>
                </a:lnTo>
                <a:lnTo>
                  <a:pt x="69" y="0"/>
                </a:lnTo>
                <a:lnTo>
                  <a:pt x="87" y="5"/>
                </a:lnTo>
                <a:lnTo>
                  <a:pt x="102" y="19"/>
                </a:lnTo>
                <a:lnTo>
                  <a:pt x="114" y="36"/>
                </a:lnTo>
                <a:lnTo>
                  <a:pt x="115" y="55"/>
                </a:lnTo>
                <a:lnTo>
                  <a:pt x="114" y="74"/>
                </a:lnTo>
                <a:lnTo>
                  <a:pt x="102" y="91"/>
                </a:lnTo>
                <a:lnTo>
                  <a:pt x="87" y="105"/>
                </a:lnTo>
                <a:lnTo>
                  <a:pt x="69" y="112"/>
                </a:lnTo>
                <a:lnTo>
                  <a:pt x="48" y="112"/>
                </a:lnTo>
                <a:lnTo>
                  <a:pt x="29" y="105"/>
                </a:lnTo>
                <a:lnTo>
                  <a:pt x="14" y="91"/>
                </a:lnTo>
                <a:lnTo>
                  <a:pt x="4" y="74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15" name="Freeform 27"/>
          <p:cNvSpPr>
            <a:spLocks/>
          </p:cNvSpPr>
          <p:nvPr/>
        </p:nvSpPr>
        <p:spPr bwMode="auto">
          <a:xfrm>
            <a:off x="5032375" y="4024313"/>
            <a:ext cx="165100" cy="179387"/>
          </a:xfrm>
          <a:custGeom>
            <a:avLst/>
            <a:gdLst>
              <a:gd name="T0" fmla="*/ 0 w 115"/>
              <a:gd name="T1" fmla="*/ 56 h 113"/>
              <a:gd name="T2" fmla="*/ 4 w 115"/>
              <a:gd name="T3" fmla="*/ 36 h 113"/>
              <a:gd name="T4" fmla="*/ 14 w 115"/>
              <a:gd name="T5" fmla="*/ 19 h 113"/>
              <a:gd name="T6" fmla="*/ 29 w 115"/>
              <a:gd name="T7" fmla="*/ 6 h 113"/>
              <a:gd name="T8" fmla="*/ 48 w 115"/>
              <a:gd name="T9" fmla="*/ 0 h 113"/>
              <a:gd name="T10" fmla="*/ 67 w 115"/>
              <a:gd name="T11" fmla="*/ 0 h 113"/>
              <a:gd name="T12" fmla="*/ 86 w 115"/>
              <a:gd name="T13" fmla="*/ 6 h 113"/>
              <a:gd name="T14" fmla="*/ 102 w 115"/>
              <a:gd name="T15" fmla="*/ 19 h 113"/>
              <a:gd name="T16" fmla="*/ 111 w 115"/>
              <a:gd name="T17" fmla="*/ 36 h 113"/>
              <a:gd name="T18" fmla="*/ 115 w 115"/>
              <a:gd name="T19" fmla="*/ 56 h 113"/>
              <a:gd name="T20" fmla="*/ 111 w 115"/>
              <a:gd name="T21" fmla="*/ 77 h 113"/>
              <a:gd name="T22" fmla="*/ 102 w 115"/>
              <a:gd name="T23" fmla="*/ 94 h 113"/>
              <a:gd name="T24" fmla="*/ 86 w 115"/>
              <a:gd name="T25" fmla="*/ 105 h 113"/>
              <a:gd name="T26" fmla="*/ 67 w 115"/>
              <a:gd name="T27" fmla="*/ 113 h 113"/>
              <a:gd name="T28" fmla="*/ 48 w 115"/>
              <a:gd name="T29" fmla="*/ 113 h 113"/>
              <a:gd name="T30" fmla="*/ 29 w 115"/>
              <a:gd name="T31" fmla="*/ 105 h 113"/>
              <a:gd name="T32" fmla="*/ 14 w 115"/>
              <a:gd name="T33" fmla="*/ 94 h 113"/>
              <a:gd name="T34" fmla="*/ 4 w 115"/>
              <a:gd name="T35" fmla="*/ 77 h 113"/>
              <a:gd name="T36" fmla="*/ 0 w 115"/>
              <a:gd name="T37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3">
                <a:moveTo>
                  <a:pt x="0" y="56"/>
                </a:moveTo>
                <a:lnTo>
                  <a:pt x="4" y="36"/>
                </a:lnTo>
                <a:lnTo>
                  <a:pt x="14" y="19"/>
                </a:lnTo>
                <a:lnTo>
                  <a:pt x="29" y="6"/>
                </a:lnTo>
                <a:lnTo>
                  <a:pt x="48" y="0"/>
                </a:lnTo>
                <a:lnTo>
                  <a:pt x="67" y="0"/>
                </a:lnTo>
                <a:lnTo>
                  <a:pt x="86" y="6"/>
                </a:lnTo>
                <a:lnTo>
                  <a:pt x="102" y="19"/>
                </a:lnTo>
                <a:lnTo>
                  <a:pt x="111" y="36"/>
                </a:lnTo>
                <a:lnTo>
                  <a:pt x="115" y="56"/>
                </a:lnTo>
                <a:lnTo>
                  <a:pt x="111" y="77"/>
                </a:lnTo>
                <a:lnTo>
                  <a:pt x="102" y="94"/>
                </a:lnTo>
                <a:lnTo>
                  <a:pt x="86" y="105"/>
                </a:lnTo>
                <a:lnTo>
                  <a:pt x="67" y="113"/>
                </a:lnTo>
                <a:lnTo>
                  <a:pt x="48" y="113"/>
                </a:lnTo>
                <a:lnTo>
                  <a:pt x="29" y="105"/>
                </a:lnTo>
                <a:lnTo>
                  <a:pt x="14" y="94"/>
                </a:lnTo>
                <a:lnTo>
                  <a:pt x="4" y="77"/>
                </a:lnTo>
                <a:lnTo>
                  <a:pt x="0" y="56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16" name="Freeform 28"/>
          <p:cNvSpPr>
            <a:spLocks/>
          </p:cNvSpPr>
          <p:nvPr/>
        </p:nvSpPr>
        <p:spPr bwMode="auto">
          <a:xfrm>
            <a:off x="3810000" y="4660900"/>
            <a:ext cx="161925" cy="180975"/>
          </a:xfrm>
          <a:custGeom>
            <a:avLst/>
            <a:gdLst>
              <a:gd name="T0" fmla="*/ 0 w 115"/>
              <a:gd name="T1" fmla="*/ 55 h 112"/>
              <a:gd name="T2" fmla="*/ 2 w 115"/>
              <a:gd name="T3" fmla="*/ 36 h 112"/>
              <a:gd name="T4" fmla="*/ 13 w 115"/>
              <a:gd name="T5" fmla="*/ 19 h 112"/>
              <a:gd name="T6" fmla="*/ 29 w 115"/>
              <a:gd name="T7" fmla="*/ 5 h 112"/>
              <a:gd name="T8" fmla="*/ 46 w 115"/>
              <a:gd name="T9" fmla="*/ 0 h 112"/>
              <a:gd name="T10" fmla="*/ 67 w 115"/>
              <a:gd name="T11" fmla="*/ 0 h 112"/>
              <a:gd name="T12" fmla="*/ 86 w 115"/>
              <a:gd name="T13" fmla="*/ 5 h 112"/>
              <a:gd name="T14" fmla="*/ 102 w 115"/>
              <a:gd name="T15" fmla="*/ 19 h 112"/>
              <a:gd name="T16" fmla="*/ 111 w 115"/>
              <a:gd name="T17" fmla="*/ 36 h 112"/>
              <a:gd name="T18" fmla="*/ 115 w 115"/>
              <a:gd name="T19" fmla="*/ 55 h 112"/>
              <a:gd name="T20" fmla="*/ 111 w 115"/>
              <a:gd name="T21" fmla="*/ 74 h 112"/>
              <a:gd name="T22" fmla="*/ 102 w 115"/>
              <a:gd name="T23" fmla="*/ 91 h 112"/>
              <a:gd name="T24" fmla="*/ 86 w 115"/>
              <a:gd name="T25" fmla="*/ 105 h 112"/>
              <a:gd name="T26" fmla="*/ 67 w 115"/>
              <a:gd name="T27" fmla="*/ 112 h 112"/>
              <a:gd name="T28" fmla="*/ 46 w 115"/>
              <a:gd name="T29" fmla="*/ 112 h 112"/>
              <a:gd name="T30" fmla="*/ 29 w 115"/>
              <a:gd name="T31" fmla="*/ 105 h 112"/>
              <a:gd name="T32" fmla="*/ 13 w 115"/>
              <a:gd name="T33" fmla="*/ 91 h 112"/>
              <a:gd name="T34" fmla="*/ 2 w 115"/>
              <a:gd name="T35" fmla="*/ 74 h 112"/>
              <a:gd name="T36" fmla="*/ 0 w 115"/>
              <a:gd name="T37" fmla="*/ 55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12">
                <a:moveTo>
                  <a:pt x="0" y="55"/>
                </a:moveTo>
                <a:lnTo>
                  <a:pt x="2" y="36"/>
                </a:lnTo>
                <a:lnTo>
                  <a:pt x="13" y="19"/>
                </a:lnTo>
                <a:lnTo>
                  <a:pt x="29" y="5"/>
                </a:lnTo>
                <a:lnTo>
                  <a:pt x="46" y="0"/>
                </a:lnTo>
                <a:lnTo>
                  <a:pt x="67" y="0"/>
                </a:lnTo>
                <a:lnTo>
                  <a:pt x="86" y="5"/>
                </a:lnTo>
                <a:lnTo>
                  <a:pt x="102" y="19"/>
                </a:lnTo>
                <a:lnTo>
                  <a:pt x="111" y="36"/>
                </a:lnTo>
                <a:lnTo>
                  <a:pt x="115" y="55"/>
                </a:lnTo>
                <a:lnTo>
                  <a:pt x="111" y="74"/>
                </a:lnTo>
                <a:lnTo>
                  <a:pt x="102" y="91"/>
                </a:lnTo>
                <a:lnTo>
                  <a:pt x="86" y="105"/>
                </a:lnTo>
                <a:lnTo>
                  <a:pt x="67" y="112"/>
                </a:lnTo>
                <a:lnTo>
                  <a:pt x="46" y="112"/>
                </a:lnTo>
                <a:lnTo>
                  <a:pt x="29" y="105"/>
                </a:lnTo>
                <a:lnTo>
                  <a:pt x="13" y="91"/>
                </a:lnTo>
                <a:lnTo>
                  <a:pt x="2" y="74"/>
                </a:lnTo>
                <a:lnTo>
                  <a:pt x="0" y="55"/>
                </a:lnTo>
                <a:close/>
              </a:path>
            </a:pathLst>
          </a:custGeom>
          <a:solidFill>
            <a:srgbClr val="C0C0C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66AC-07C5-B247-AB16-C3717838DB42}" type="slidenum">
              <a:rPr lang="en-US"/>
              <a:pPr/>
              <a:t>8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Vertex-Cover is NP-complete</a:t>
            </a:r>
          </a:p>
        </p:txBody>
      </p:sp>
      <p:sp>
        <p:nvSpPr>
          <p:cNvPr id="22938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9288" y="1524000"/>
            <a:ext cx="796131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Reduce 3SAT to VERTEX-COVER.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Let S be a Boolean formula in CNF with each clause having 3 literals.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For each variable x, create a node for x and </a:t>
            </a:r>
            <a:r>
              <a:rPr lang="en-US">
                <a:cs typeface="Tahoma" charset="0"/>
              </a:rPr>
              <a:t>¬x, and connect these two: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endParaRPr lang="en-US">
              <a:cs typeface="Tahoma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>
                <a:cs typeface="Tahoma" charset="0"/>
              </a:rPr>
              <a:t>For each clause (a+b+c), create a triangle and connect these three nodes.</a:t>
            </a:r>
            <a:r>
              <a:rPr lang="en-US"/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endParaRPr lang="en-US"/>
          </a:p>
        </p:txBody>
      </p:sp>
      <p:sp>
        <p:nvSpPr>
          <p:cNvPr id="229381" name="Oval 5"/>
          <p:cNvSpPr>
            <a:spLocks noChangeArrowheads="1"/>
          </p:cNvSpPr>
          <p:nvPr/>
        </p:nvSpPr>
        <p:spPr bwMode="auto">
          <a:xfrm>
            <a:off x="49530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2" name="Oval 6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9384" name="AutoShape 8"/>
          <p:cNvCxnSpPr>
            <a:cxnSpLocks noChangeShapeType="1"/>
            <a:stCxn id="229381" idx="6"/>
            <a:endCxn id="229382" idx="2"/>
          </p:cNvCxnSpPr>
          <p:nvPr/>
        </p:nvCxnSpPr>
        <p:spPr bwMode="auto">
          <a:xfrm>
            <a:off x="51149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4876800" y="3505200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5927725" y="3614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5843588" y="350520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Tahoma" charset="0"/>
              </a:rPr>
              <a:t>¬x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9389" name="Oval 13"/>
          <p:cNvSpPr>
            <a:spLocks noChangeArrowheads="1"/>
          </p:cNvSpPr>
          <p:nvPr/>
        </p:nvSpPr>
        <p:spPr bwMode="auto">
          <a:xfrm>
            <a:off x="49530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90" name="Oval 14"/>
          <p:cNvSpPr>
            <a:spLocks noChangeArrowheads="1"/>
          </p:cNvSpPr>
          <p:nvPr/>
        </p:nvSpPr>
        <p:spPr bwMode="auto">
          <a:xfrm>
            <a:off x="60198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9391" name="AutoShape 15"/>
          <p:cNvCxnSpPr>
            <a:cxnSpLocks noChangeShapeType="1"/>
            <a:stCxn id="229389" idx="6"/>
            <a:endCxn id="229390" idx="2"/>
          </p:cNvCxnSpPr>
          <p:nvPr/>
        </p:nvCxnSpPr>
        <p:spPr bwMode="auto">
          <a:xfrm>
            <a:off x="5114925" y="5910263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9392" name="Text Box 16"/>
          <p:cNvSpPr txBox="1">
            <a:spLocks noChangeArrowheads="1"/>
          </p:cNvSpPr>
          <p:nvPr/>
        </p:nvSpPr>
        <p:spPr bwMode="auto">
          <a:xfrm>
            <a:off x="4881563" y="5910263"/>
            <a:ext cx="325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29393" name="Text Box 17"/>
          <p:cNvSpPr txBox="1">
            <a:spLocks noChangeArrowheads="1"/>
          </p:cNvSpPr>
          <p:nvPr/>
        </p:nvSpPr>
        <p:spPr bwMode="auto">
          <a:xfrm>
            <a:off x="5927725" y="6019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9394" name="Text Box 18"/>
          <p:cNvSpPr txBox="1">
            <a:spLocks noChangeArrowheads="1"/>
          </p:cNvSpPr>
          <p:nvPr/>
        </p:nvSpPr>
        <p:spPr bwMode="auto">
          <a:xfrm>
            <a:off x="5946775" y="5910263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Tahoma" charset="0"/>
              </a:rPr>
              <a:t>b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5334000" y="4648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29396" name="Oval 20"/>
          <p:cNvSpPr>
            <a:spLocks noChangeArrowheads="1"/>
          </p:cNvSpPr>
          <p:nvPr/>
        </p:nvSpPr>
        <p:spPr bwMode="auto">
          <a:xfrm>
            <a:off x="5410200" y="50292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9397" name="AutoShape 21"/>
          <p:cNvCxnSpPr>
            <a:cxnSpLocks noChangeShapeType="1"/>
            <a:stCxn id="229389" idx="7"/>
            <a:endCxn id="229396" idx="3"/>
          </p:cNvCxnSpPr>
          <p:nvPr/>
        </p:nvCxnSpPr>
        <p:spPr bwMode="auto">
          <a:xfrm flipV="1">
            <a:off x="5083175" y="5168900"/>
            <a:ext cx="3492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8" name="AutoShape 22"/>
          <p:cNvCxnSpPr>
            <a:cxnSpLocks noChangeShapeType="1"/>
            <a:stCxn id="229396" idx="5"/>
            <a:endCxn id="229390" idx="1"/>
          </p:cNvCxnSpPr>
          <p:nvPr/>
        </p:nvCxnSpPr>
        <p:spPr bwMode="auto">
          <a:xfrm>
            <a:off x="5540375" y="5168900"/>
            <a:ext cx="5016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NP-Completeness Proofs</a:t>
            </a:r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CEC1-78DC-5048-ABF2-6D958C9DF8C4}" type="slidenum">
              <a:rPr lang="en-US"/>
              <a:pPr/>
              <a:t>9</a:t>
            </a:fld>
            <a:endParaRPr lang="en-US"/>
          </a:p>
        </p:txBody>
      </p:sp>
      <p:cxnSp>
        <p:nvCxnSpPr>
          <p:cNvPr id="256030" name="AutoShape 30"/>
          <p:cNvCxnSpPr>
            <a:cxnSpLocks noChangeShapeType="1"/>
            <a:stCxn id="256017" idx="1"/>
            <a:endCxn id="256023" idx="0"/>
          </p:cNvCxnSpPr>
          <p:nvPr/>
        </p:nvCxnSpPr>
        <p:spPr bwMode="auto">
          <a:xfrm flipH="1" flipV="1">
            <a:off x="3368675" y="3505200"/>
            <a:ext cx="2063750" cy="15367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31" name="AutoShape 31"/>
          <p:cNvCxnSpPr>
            <a:cxnSpLocks noChangeShapeType="1"/>
            <a:stCxn id="256015" idx="0"/>
            <a:endCxn id="256007" idx="0"/>
          </p:cNvCxnSpPr>
          <p:nvPr/>
        </p:nvCxnSpPr>
        <p:spPr bwMode="auto">
          <a:xfrm flipH="1" flipV="1">
            <a:off x="5045075" y="3505200"/>
            <a:ext cx="1077913" cy="24050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32" name="AutoShape 32"/>
          <p:cNvCxnSpPr>
            <a:cxnSpLocks noChangeShapeType="1"/>
            <a:stCxn id="256013" idx="0"/>
            <a:endCxn id="256028" idx="0"/>
          </p:cNvCxnSpPr>
          <p:nvPr/>
        </p:nvCxnSpPr>
        <p:spPr bwMode="auto">
          <a:xfrm flipV="1">
            <a:off x="5045075" y="3505200"/>
            <a:ext cx="1676400" cy="24050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Vertex-Cover is NP-complete</a:t>
            </a:r>
          </a:p>
        </p:txBody>
      </p:sp>
      <p:sp>
        <p:nvSpPr>
          <p:cNvPr id="256003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Completing the construction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Connect each literal in a clause triangle to its copy in a variable pair.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E.g., a clause (</a:t>
            </a:r>
            <a:r>
              <a:rPr lang="en-US">
                <a:cs typeface="Tahoma" charset="0"/>
              </a:rPr>
              <a:t>¬</a:t>
            </a:r>
            <a:r>
              <a:rPr lang="en-US"/>
              <a:t>x+y+z)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endParaRPr lang="en-US"/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endParaRPr lang="en-US"/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endParaRPr lang="en-US"/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Let n=# of variables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Let m=# of clauses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Set K=n+2m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endParaRPr lang="en-US"/>
          </a:p>
        </p:txBody>
      </p:sp>
      <p:sp>
        <p:nvSpPr>
          <p:cNvPr id="256004" name="Oval 4"/>
          <p:cNvSpPr>
            <a:spLocks noChangeArrowheads="1"/>
          </p:cNvSpPr>
          <p:nvPr/>
        </p:nvSpPr>
        <p:spPr bwMode="auto">
          <a:xfrm>
            <a:off x="49530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5" name="Oval 5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006" name="AutoShape 6"/>
          <p:cNvCxnSpPr>
            <a:cxnSpLocks noChangeShapeType="1"/>
            <a:stCxn id="256004" idx="6"/>
            <a:endCxn id="256005" idx="2"/>
          </p:cNvCxnSpPr>
          <p:nvPr/>
        </p:nvCxnSpPr>
        <p:spPr bwMode="auto">
          <a:xfrm>
            <a:off x="51149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4876800" y="3505200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5927725" y="3614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5843588" y="350520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Tahoma" charset="0"/>
              </a:rPr>
              <a:t>¬y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10" name="Oval 10"/>
          <p:cNvSpPr>
            <a:spLocks noChangeArrowheads="1"/>
          </p:cNvSpPr>
          <p:nvPr/>
        </p:nvSpPr>
        <p:spPr bwMode="auto">
          <a:xfrm>
            <a:off x="49530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1" name="Oval 11"/>
          <p:cNvSpPr>
            <a:spLocks noChangeArrowheads="1"/>
          </p:cNvSpPr>
          <p:nvPr/>
        </p:nvSpPr>
        <p:spPr bwMode="auto">
          <a:xfrm>
            <a:off x="6019800" y="5834063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012" name="AutoShape 12"/>
          <p:cNvCxnSpPr>
            <a:cxnSpLocks noChangeShapeType="1"/>
            <a:stCxn id="256010" idx="6"/>
            <a:endCxn id="256011" idx="2"/>
          </p:cNvCxnSpPr>
          <p:nvPr/>
        </p:nvCxnSpPr>
        <p:spPr bwMode="auto">
          <a:xfrm>
            <a:off x="5114925" y="5910263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4881563" y="5910263"/>
            <a:ext cx="325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5927725" y="6019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015" name="Text Box 15"/>
          <p:cNvSpPr txBox="1">
            <a:spLocks noChangeArrowheads="1"/>
          </p:cNvSpPr>
          <p:nvPr/>
        </p:nvSpPr>
        <p:spPr bwMode="auto">
          <a:xfrm>
            <a:off x="5946775" y="5910263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Tahoma" charset="0"/>
              </a:rPr>
              <a:t>b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16" name="Text Box 16"/>
          <p:cNvSpPr txBox="1">
            <a:spLocks noChangeArrowheads="1"/>
          </p:cNvSpPr>
          <p:nvPr/>
        </p:nvSpPr>
        <p:spPr bwMode="auto">
          <a:xfrm>
            <a:off x="5334000" y="4648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56017" name="Oval 17"/>
          <p:cNvSpPr>
            <a:spLocks noChangeArrowheads="1"/>
          </p:cNvSpPr>
          <p:nvPr/>
        </p:nvSpPr>
        <p:spPr bwMode="auto">
          <a:xfrm>
            <a:off x="5410200" y="50292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018" name="AutoShape 18"/>
          <p:cNvCxnSpPr>
            <a:cxnSpLocks noChangeShapeType="1"/>
            <a:stCxn id="256010" idx="7"/>
            <a:endCxn id="256017" idx="3"/>
          </p:cNvCxnSpPr>
          <p:nvPr/>
        </p:nvCxnSpPr>
        <p:spPr bwMode="auto">
          <a:xfrm flipV="1">
            <a:off x="5083175" y="5168900"/>
            <a:ext cx="3492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19" name="AutoShape 19"/>
          <p:cNvCxnSpPr>
            <a:cxnSpLocks noChangeShapeType="1"/>
            <a:stCxn id="256017" idx="5"/>
            <a:endCxn id="256011" idx="1"/>
          </p:cNvCxnSpPr>
          <p:nvPr/>
        </p:nvCxnSpPr>
        <p:spPr bwMode="auto">
          <a:xfrm>
            <a:off x="5540375" y="5168900"/>
            <a:ext cx="501650" cy="6778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20" name="Oval 20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1" name="Oval 21"/>
          <p:cNvSpPr>
            <a:spLocks noChangeArrowheads="1"/>
          </p:cNvSpPr>
          <p:nvPr/>
        </p:nvSpPr>
        <p:spPr bwMode="auto">
          <a:xfrm>
            <a:off x="43434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022" name="AutoShape 22"/>
          <p:cNvCxnSpPr>
            <a:cxnSpLocks noChangeShapeType="1"/>
            <a:stCxn id="256020" idx="6"/>
            <a:endCxn id="256021" idx="2"/>
          </p:cNvCxnSpPr>
          <p:nvPr/>
        </p:nvCxnSpPr>
        <p:spPr bwMode="auto">
          <a:xfrm>
            <a:off x="34385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23" name="Text Box 23"/>
          <p:cNvSpPr txBox="1">
            <a:spLocks noChangeArrowheads="1"/>
          </p:cNvSpPr>
          <p:nvPr/>
        </p:nvSpPr>
        <p:spPr bwMode="auto">
          <a:xfrm>
            <a:off x="3200400" y="3505200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56024" name="Text Box 24"/>
          <p:cNvSpPr txBox="1">
            <a:spLocks noChangeArrowheads="1"/>
          </p:cNvSpPr>
          <p:nvPr/>
        </p:nvSpPr>
        <p:spPr bwMode="auto">
          <a:xfrm>
            <a:off x="4167188" y="350520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Tahoma" charset="0"/>
              </a:rPr>
              <a:t>¬x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25" name="Oval 25"/>
          <p:cNvSpPr>
            <a:spLocks noChangeArrowheads="1"/>
          </p:cNvSpPr>
          <p:nvPr/>
        </p:nvSpPr>
        <p:spPr bwMode="auto">
          <a:xfrm>
            <a:off x="66294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6" name="Oval 26"/>
          <p:cNvSpPr>
            <a:spLocks noChangeArrowheads="1"/>
          </p:cNvSpPr>
          <p:nvPr/>
        </p:nvSpPr>
        <p:spPr bwMode="auto">
          <a:xfrm>
            <a:off x="7696200" y="3429000"/>
            <a:ext cx="152400" cy="1524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027" name="AutoShape 27"/>
          <p:cNvCxnSpPr>
            <a:cxnSpLocks noChangeShapeType="1"/>
            <a:stCxn id="256025" idx="6"/>
            <a:endCxn id="256026" idx="2"/>
          </p:cNvCxnSpPr>
          <p:nvPr/>
        </p:nvCxnSpPr>
        <p:spPr bwMode="auto">
          <a:xfrm>
            <a:off x="6791325" y="3505200"/>
            <a:ext cx="8953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28" name="Text Box 28"/>
          <p:cNvSpPr txBox="1">
            <a:spLocks noChangeArrowheads="1"/>
          </p:cNvSpPr>
          <p:nvPr/>
        </p:nvSpPr>
        <p:spPr bwMode="auto">
          <a:xfrm>
            <a:off x="6561138" y="35052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56029" name="Text Box 29"/>
          <p:cNvSpPr txBox="1">
            <a:spLocks noChangeArrowheads="1"/>
          </p:cNvSpPr>
          <p:nvPr/>
        </p:nvSpPr>
        <p:spPr bwMode="auto">
          <a:xfrm>
            <a:off x="7527925" y="3505200"/>
            <a:ext cx="541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Tahoma" charset="0"/>
              </a:rPr>
              <a:t>¬z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9053</TotalTime>
  <Words>1525</Words>
  <Application>Microsoft Macintosh PowerPoint</Application>
  <PresentationFormat>On-screen Show (4:3)</PresentationFormat>
  <Paragraphs>203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Tahoma</vt:lpstr>
      <vt:lpstr>Wingdings</vt:lpstr>
      <vt:lpstr>Symbol</vt:lpstr>
      <vt:lpstr>Blueprint</vt:lpstr>
      <vt:lpstr>NP-Completeness Proofs</vt:lpstr>
      <vt:lpstr>Problem Reduction</vt:lpstr>
      <vt:lpstr>Transitivity of Reducibility</vt:lpstr>
      <vt:lpstr>SAT</vt:lpstr>
      <vt:lpstr>SAT is NP-complete</vt:lpstr>
      <vt:lpstr>3SAT</vt:lpstr>
      <vt:lpstr>Vertex Cover</vt:lpstr>
      <vt:lpstr>Vertex-Cover is NP-complete</vt:lpstr>
      <vt:lpstr>Vertex-Cover is NP-complete</vt:lpstr>
      <vt:lpstr>Vertex-Cover is NP-complete</vt:lpstr>
      <vt:lpstr>Clique</vt:lpstr>
      <vt:lpstr>CLIQUE is NP-Complete</vt:lpstr>
      <vt:lpstr>Some Other       NP-Complete Problems</vt:lpstr>
      <vt:lpstr>Some Other       NP-Complete Problems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1361</cp:revision>
  <dcterms:created xsi:type="dcterms:W3CDTF">2002-01-21T02:22:10Z</dcterms:created>
  <dcterms:modified xsi:type="dcterms:W3CDTF">2015-07-27T22:49:31Z</dcterms:modified>
</cp:coreProperties>
</file>