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52" r:id="rId2"/>
  </p:sldMasterIdLst>
  <p:notesMasterIdLst>
    <p:notesMasterId r:id="rId14"/>
  </p:notesMasterIdLst>
  <p:handoutMasterIdLst>
    <p:handoutMasterId r:id="rId15"/>
  </p:handoutMasterIdLst>
  <p:sldIdLst>
    <p:sldId id="264" r:id="rId3"/>
    <p:sldId id="349" r:id="rId4"/>
    <p:sldId id="375" r:id="rId5"/>
    <p:sldId id="258" r:id="rId6"/>
    <p:sldId id="257" r:id="rId7"/>
    <p:sldId id="374" r:id="rId8"/>
    <p:sldId id="372" r:id="rId9"/>
    <p:sldId id="373" r:id="rId10"/>
    <p:sldId id="376" r:id="rId11"/>
    <p:sldId id="377" r:id="rId12"/>
    <p:sldId id="378" r:id="rId13"/>
  </p:sldIdLst>
  <p:sldSz cx="9144000" cy="6858000" type="screen4x3"/>
  <p:notesSz cx="7188200" cy="9448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3405" autoAdjust="0"/>
  </p:normalViewPr>
  <p:slideViewPr>
    <p:cSldViewPr>
      <p:cViewPr varScale="1">
        <p:scale>
          <a:sx n="136" d="100"/>
          <a:sy n="136" d="100"/>
        </p:scale>
        <p:origin x="15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2DEDF169-C8C1-B343-99CC-C9DDCB8084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46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14" tIns="47507" rIns="95014" bIns="47507" numCol="1" anchor="t" anchorCtr="0" compatLnSpc="1">
            <a:prstTxWarp prst="textNoShape">
              <a:avLst/>
            </a:prstTxWarp>
          </a:bodyPr>
          <a:lstStyle>
            <a:lvl1pPr defTabSz="950739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64F581A9-71A3-5947-9C8F-2A87841400B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71938" y="0"/>
            <a:ext cx="31146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14" tIns="47507" rIns="95014" bIns="47507" numCol="1" anchor="t" anchorCtr="0" compatLnSpc="1">
            <a:prstTxWarp prst="textNoShape">
              <a:avLst/>
            </a:prstTxWarp>
          </a:bodyPr>
          <a:lstStyle>
            <a:lvl1pPr algn="r" defTabSz="950739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2C4411C7-54E7-3E47-91D5-B8723DE7A6A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5725"/>
            <a:ext cx="31146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14" tIns="47507" rIns="95014" bIns="47507" numCol="1" anchor="b" anchorCtr="0" compatLnSpc="1">
            <a:prstTxWarp prst="textNoShape">
              <a:avLst/>
            </a:prstTxWarp>
          </a:bodyPr>
          <a:lstStyle>
            <a:lvl1pPr defTabSz="950739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B7CE489C-12EF-FE48-9E76-E2E141C0EAE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71938" y="8975725"/>
            <a:ext cx="31146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14" tIns="47507" rIns="95014" bIns="47507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fld id="{956AF171-9353-6149-B236-4CB864E82F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1131265-3B26-8B47-A4B2-7C2FA723EB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46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14" tIns="47507" rIns="95014" bIns="47507" numCol="1" anchor="t" anchorCtr="0" compatLnSpc="1">
            <a:prstTxWarp prst="textNoShape">
              <a:avLst/>
            </a:prstTxWarp>
          </a:bodyPr>
          <a:lstStyle>
            <a:lvl1pPr defTabSz="950739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06E9E50-EC83-B445-96DD-CD90E57ED9E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71938" y="0"/>
            <a:ext cx="31146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14" tIns="47507" rIns="95014" bIns="47507" numCol="1" anchor="t" anchorCtr="0" compatLnSpc="1">
            <a:prstTxWarp prst="textNoShape">
              <a:avLst/>
            </a:prstTxWarp>
          </a:bodyPr>
          <a:lstStyle>
            <a:lvl1pPr algn="r" defTabSz="950739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CE7937D6-AA56-0446-85B8-F06976A4E1D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33488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9FE16C9-5E16-AF46-ABA8-EB5332B70BB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9138" y="4487863"/>
            <a:ext cx="5749925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14" tIns="47507" rIns="95014" bIns="47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B7A05F0B-94D7-804E-B57F-26FBC1F1139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5725"/>
            <a:ext cx="31146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14" tIns="47507" rIns="95014" bIns="47507" numCol="1" anchor="b" anchorCtr="0" compatLnSpc="1">
            <a:prstTxWarp prst="textNoShape">
              <a:avLst/>
            </a:prstTxWarp>
          </a:bodyPr>
          <a:lstStyle>
            <a:lvl1pPr defTabSz="950739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E3DBA2E8-39E5-0A4E-9D5B-BA29CDB837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71938" y="8975725"/>
            <a:ext cx="31146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14" tIns="47507" rIns="95014" bIns="47507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fld id="{C31A1ABC-5D54-1C4E-9309-02C431EA9AF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BE4F84F5-1B30-6E43-A7E1-2273EB996A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93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93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93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93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B6B17B49-696E-1F46-8853-5930432747B6}" type="slidenum">
              <a:rPr lang="en-US" altLang="en-US" sz="1300"/>
              <a:pPr eaLnBrk="1" hangingPunct="1"/>
              <a:t>1</a:t>
            </a:fld>
            <a:endParaRPr lang="en-US" altLang="en-US" sz="13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058F95D5-1BE5-D94D-98A6-09B15547061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E0517B2D-B3C2-0043-A741-A05CB690B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7263" y="4487863"/>
            <a:ext cx="5273675" cy="4251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730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548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871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1855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31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175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4735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9443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9881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768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627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6457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667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2998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994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52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28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87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659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31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16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854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37DDA42-5648-0E4D-8D60-2DF243C2C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10DEC4-333A-9049-9BA5-D0E850D9F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5108" name="Rectangle 4">
            <a:extLst>
              <a:ext uri="{FF2B5EF4-FFF2-40B4-BE49-F238E27FC236}">
                <a16:creationId xmlns:a16="http://schemas.microsoft.com/office/drawing/2014/main" id="{006B475A-5447-7342-8FB5-70169851D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463" y="6477000"/>
            <a:ext cx="1905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fld id="{54099985-5401-CE4D-8B31-E8AE93E08151}" type="slidenum">
              <a:rPr lang="en-US" altLang="en-US" sz="1400" b="1">
                <a:solidFill>
                  <a:srgbClr val="003366"/>
                </a:solidFill>
              </a:rPr>
              <a:pPr algn="ctr" eaLnBrk="1" hangingPunct="1"/>
              <a:t>‹#›</a:t>
            </a:fld>
            <a:endParaRPr lang="en-US" altLang="en-US" sz="1400" b="1">
              <a:solidFill>
                <a:srgbClr val="00336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4A436FB-6C04-654A-A687-AA7E48CD9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0AA8C95-A1BC-E54C-8CB8-94A6D7D1E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file:////wiki/Image:Alan_Turing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>
            <a:extLst>
              <a:ext uri="{FF2B5EF4-FFF2-40B4-BE49-F238E27FC236}">
                <a16:creationId xmlns:a16="http://schemas.microsoft.com/office/drawing/2014/main" id="{1FC04D2B-60BD-9742-BB2D-327A77A0D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88668"/>
            <a:ext cx="86628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800" dirty="0"/>
              <a:t>Some slides adapted from David Evans, Univ. of Virginia, and Antony Galton, Univ. of Exeter</a:t>
            </a:r>
          </a:p>
        </p:txBody>
      </p:sp>
      <p:sp>
        <p:nvSpPr>
          <p:cNvPr id="403464" name="Rectangle 8">
            <a:extLst>
              <a:ext uri="{FF2B5EF4-FFF2-40B4-BE49-F238E27FC236}">
                <a16:creationId xmlns:a16="http://schemas.microsoft.com/office/drawing/2014/main" id="{F1788528-2351-E946-85C9-B24A9B2D1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06" y="475499"/>
            <a:ext cx="8789987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Church-Turing Thesis and </a:t>
            </a:r>
          </a:p>
          <a:p>
            <a:pPr algn="ctr">
              <a:defRPr/>
            </a:pPr>
            <a:r>
              <a:rPr lang="en-US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Turing-completeness</a:t>
            </a:r>
          </a:p>
        </p:txBody>
      </p:sp>
      <p:pic>
        <p:nvPicPr>
          <p:cNvPr id="4102" name="Picture 49" descr="church">
            <a:extLst>
              <a:ext uri="{FF2B5EF4-FFF2-40B4-BE49-F238E27FC236}">
                <a16:creationId xmlns:a16="http://schemas.microsoft.com/office/drawing/2014/main" id="{59E90BD0-8A25-5D47-A987-9D298876F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12" y="3505200"/>
            <a:ext cx="1787575" cy="239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50">
            <a:extLst>
              <a:ext uri="{FF2B5EF4-FFF2-40B4-BE49-F238E27FC236}">
                <a16:creationId xmlns:a16="http://schemas.microsoft.com/office/drawing/2014/main" id="{89339C26-FC1D-7347-9423-A63C2C4D4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5894563"/>
            <a:ext cx="355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Alonzo Church (1903-1995)</a:t>
            </a:r>
          </a:p>
        </p:txBody>
      </p:sp>
      <p:pic>
        <p:nvPicPr>
          <p:cNvPr id="4104" name="Picture 52" descr="200px-Alan_Turing">
            <a:hlinkClick r:id="rId4" tooltip="Alan Turing.jpg"/>
            <a:extLst>
              <a:ext uri="{FF2B5EF4-FFF2-40B4-BE49-F238E27FC236}">
                <a16:creationId xmlns:a16="http://schemas.microsoft.com/office/drawing/2014/main" id="{AF892A40-1DFA-134B-A65D-49A61A022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3505200"/>
            <a:ext cx="2106612" cy="231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 Box 54">
            <a:extLst>
              <a:ext uri="{FF2B5EF4-FFF2-40B4-BE49-F238E27FC236}">
                <a16:creationId xmlns:a16="http://schemas.microsoft.com/office/drawing/2014/main" id="{E53DC12E-B543-464C-B431-2CE35C048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575" y="5905676"/>
            <a:ext cx="317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Alan Turing (1912-1954)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AE2B9-2C89-6B44-BE4B-CB204DDF5DFC}"/>
              </a:ext>
            </a:extLst>
          </p:cNvPr>
          <p:cNvSpPr txBox="1"/>
          <p:nvPr/>
        </p:nvSpPr>
        <p:spPr>
          <a:xfrm>
            <a:off x="3048000" y="2427798"/>
            <a:ext cx="3401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T. Goodrich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Univ. of California, Irvine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1E724-734D-774D-AD7E-94DA14052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/>
              <a:t>Turing-complete Systems by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6FFA1-88DB-E946-B5D8-3E843BFCE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dirty="0"/>
              <a:t>Programming languages C, C++, Java, Python, Go, Visual Basic, Ruby, Pascal, Fortran, COBOL, …</a:t>
            </a:r>
          </a:p>
          <a:p>
            <a:pPr lvl="1"/>
            <a:r>
              <a:rPr lang="en-US" dirty="0"/>
              <a:t>These are Turing-complete by design.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1ED744-2394-D54E-8F07-29B409727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692" y="5034197"/>
            <a:ext cx="3470947" cy="1527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D7B78A-FA17-9C44-AD73-25E5C12E6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38" y="3206347"/>
            <a:ext cx="3168650" cy="1978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17A043-A519-AB42-AD60-57E52098B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983" y="5027395"/>
            <a:ext cx="1695417" cy="1555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81467F-AC8F-B740-B44B-88B0FDFC8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46" y="5184532"/>
            <a:ext cx="1884809" cy="1383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50A7D4-6567-FD4C-87EE-7DD2DC660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3352800"/>
            <a:ext cx="1695417" cy="13801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425FAD-FA12-4548-A478-0BC2364506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2961321"/>
            <a:ext cx="1168908" cy="189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15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1E724-734D-774D-AD7E-94DA14052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r>
              <a:rPr lang="en-US" dirty="0"/>
              <a:t>Accidental Turing-complete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6FFA1-88DB-E946-B5D8-3E843BFCE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/>
              <a:t>Excel</a:t>
            </a:r>
          </a:p>
          <a:p>
            <a:r>
              <a:rPr lang="en-US" dirty="0"/>
              <a:t>C++ templates</a:t>
            </a:r>
          </a:p>
          <a:p>
            <a:r>
              <a:rPr lang="en-US" dirty="0"/>
              <a:t>Java generics</a:t>
            </a:r>
          </a:p>
          <a:p>
            <a:r>
              <a:rPr lang="en-US" dirty="0"/>
              <a:t>Border Gateway Protocol (BGP)</a:t>
            </a:r>
          </a:p>
          <a:p>
            <a:r>
              <a:rPr lang="en-US" dirty="0"/>
              <a:t>Magic: The Gathering</a:t>
            </a:r>
          </a:p>
          <a:p>
            <a:r>
              <a:rPr lang="en-US" dirty="0"/>
              <a:t>Minecraft</a:t>
            </a:r>
          </a:p>
          <a:p>
            <a:r>
              <a:rPr lang="en-US" dirty="0"/>
              <a:t>Minesweeper</a:t>
            </a:r>
          </a:p>
          <a:p>
            <a:r>
              <a:rPr lang="en-US" dirty="0"/>
              <a:t>Conway’s Game of Life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C314F5-2C51-A848-B6C3-FC8318402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278348"/>
            <a:ext cx="2927473" cy="2175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6BC0D7-9561-8B4C-9C03-7011F6C4C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430993"/>
            <a:ext cx="2927473" cy="17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4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EAAD3B7-380B-4443-9D7E-2F2D6A22D5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Recall: Turing Machine Definition</a:t>
            </a:r>
          </a:p>
        </p:txBody>
      </p:sp>
      <p:sp>
        <p:nvSpPr>
          <p:cNvPr id="6147" name="Rectangle 4">
            <a:extLst>
              <a:ext uri="{FF2B5EF4-FFF2-40B4-BE49-F238E27FC236}">
                <a16:creationId xmlns:a16="http://schemas.microsoft.com/office/drawing/2014/main" id="{9C3911D3-1A71-404D-87A7-B1ACDF2B0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1989138"/>
            <a:ext cx="8077200" cy="91440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8" name="Line 5">
            <a:extLst>
              <a:ext uri="{FF2B5EF4-FFF2-40B4-BE49-F238E27FC236}">
                <a16:creationId xmlns:a16="http://schemas.microsoft.com/office/drawing/2014/main" id="{40EDD0FC-CED3-5041-A6AD-6F9589D1B6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1981200"/>
            <a:ext cx="0" cy="914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9" name="Line 6">
            <a:extLst>
              <a:ext uri="{FF2B5EF4-FFF2-40B4-BE49-F238E27FC236}">
                <a16:creationId xmlns:a16="http://schemas.microsoft.com/office/drawing/2014/main" id="{99A25951-9155-A646-A7D2-08F26ADE95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981200"/>
            <a:ext cx="0" cy="914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50" name="Line 7">
            <a:extLst>
              <a:ext uri="{FF2B5EF4-FFF2-40B4-BE49-F238E27FC236}">
                <a16:creationId xmlns:a16="http://schemas.microsoft.com/office/drawing/2014/main" id="{0141A875-841E-7D40-A239-0BAAEB00A2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981200"/>
            <a:ext cx="0" cy="914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51" name="Line 8">
            <a:extLst>
              <a:ext uri="{FF2B5EF4-FFF2-40B4-BE49-F238E27FC236}">
                <a16:creationId xmlns:a16="http://schemas.microsoft.com/office/drawing/2014/main" id="{89A17C2A-5135-2540-BB47-122957A9F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1981200"/>
            <a:ext cx="0" cy="914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52" name="Line 9">
            <a:extLst>
              <a:ext uri="{FF2B5EF4-FFF2-40B4-BE49-F238E27FC236}">
                <a16:creationId xmlns:a16="http://schemas.microsoft.com/office/drawing/2014/main" id="{C3F01C21-C57F-414A-8EE0-976626ADD0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1981200"/>
            <a:ext cx="0" cy="914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53" name="Line 10">
            <a:extLst>
              <a:ext uri="{FF2B5EF4-FFF2-40B4-BE49-F238E27FC236}">
                <a16:creationId xmlns:a16="http://schemas.microsoft.com/office/drawing/2014/main" id="{0AF2ACEF-A6ED-414F-BB6F-4D854CFF2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981200"/>
            <a:ext cx="0" cy="914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54" name="Line 11">
            <a:extLst>
              <a:ext uri="{FF2B5EF4-FFF2-40B4-BE49-F238E27FC236}">
                <a16:creationId xmlns:a16="http://schemas.microsoft.com/office/drawing/2014/main" id="{60A99825-E884-9D40-B8B7-8F85FE93DC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1981200"/>
            <a:ext cx="0" cy="914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55" name="Line 12">
            <a:extLst>
              <a:ext uri="{FF2B5EF4-FFF2-40B4-BE49-F238E27FC236}">
                <a16:creationId xmlns:a16="http://schemas.microsoft.com/office/drawing/2014/main" id="{517BCBD7-257A-B049-A617-4E7668D972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981200"/>
            <a:ext cx="0" cy="914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56" name="Line 13">
            <a:extLst>
              <a:ext uri="{FF2B5EF4-FFF2-40B4-BE49-F238E27FC236}">
                <a16:creationId xmlns:a16="http://schemas.microsoft.com/office/drawing/2014/main" id="{339357F6-6C65-3949-B936-06B95FB62C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1981200"/>
            <a:ext cx="0" cy="914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57" name="Line 14">
            <a:extLst>
              <a:ext uri="{FF2B5EF4-FFF2-40B4-BE49-F238E27FC236}">
                <a16:creationId xmlns:a16="http://schemas.microsoft.com/office/drawing/2014/main" id="{F18D7D23-956B-C44B-B5DA-12BA954117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981200"/>
            <a:ext cx="0" cy="914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58" name="Line 15">
            <a:extLst>
              <a:ext uri="{FF2B5EF4-FFF2-40B4-BE49-F238E27FC236}">
                <a16:creationId xmlns:a16="http://schemas.microsoft.com/office/drawing/2014/main" id="{1C5A7CBE-08E5-334C-945F-D34E05806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1981200"/>
            <a:ext cx="0" cy="914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59" name="Line 16">
            <a:extLst>
              <a:ext uri="{FF2B5EF4-FFF2-40B4-BE49-F238E27FC236}">
                <a16:creationId xmlns:a16="http://schemas.microsoft.com/office/drawing/2014/main" id="{B022BB64-00FA-364F-A32C-D949F86D81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1981200"/>
            <a:ext cx="0" cy="914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60" name="Line 17">
            <a:extLst>
              <a:ext uri="{FF2B5EF4-FFF2-40B4-BE49-F238E27FC236}">
                <a16:creationId xmlns:a16="http://schemas.microsoft.com/office/drawing/2014/main" id="{7B7733B8-6A7A-6948-91DB-B735F49BBF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1981200"/>
            <a:ext cx="0" cy="914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61" name="Line 18">
            <a:extLst>
              <a:ext uri="{FF2B5EF4-FFF2-40B4-BE49-F238E27FC236}">
                <a16:creationId xmlns:a16="http://schemas.microsoft.com/office/drawing/2014/main" id="{766F7484-4F17-E147-A216-22F8F35C7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1981200"/>
            <a:ext cx="0" cy="914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62" name="Line 19">
            <a:extLst>
              <a:ext uri="{FF2B5EF4-FFF2-40B4-BE49-F238E27FC236}">
                <a16:creationId xmlns:a16="http://schemas.microsoft.com/office/drawing/2014/main" id="{AAD2782E-2A26-7047-8314-587A8BD186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981200"/>
            <a:ext cx="0" cy="914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63" name="Line 20">
            <a:extLst>
              <a:ext uri="{FF2B5EF4-FFF2-40B4-BE49-F238E27FC236}">
                <a16:creationId xmlns:a16="http://schemas.microsoft.com/office/drawing/2014/main" id="{AED9B00D-DCE7-D44A-859B-9EF884DD4B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981200"/>
            <a:ext cx="0" cy="914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64" name="Line 21">
            <a:extLst>
              <a:ext uri="{FF2B5EF4-FFF2-40B4-BE49-F238E27FC236}">
                <a16:creationId xmlns:a16="http://schemas.microsoft.com/office/drawing/2014/main" id="{11C61706-92FA-BE48-ADF3-43AC3BCF2A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1981200"/>
            <a:ext cx="0" cy="914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65" name="Line 22">
            <a:extLst>
              <a:ext uri="{FF2B5EF4-FFF2-40B4-BE49-F238E27FC236}">
                <a16:creationId xmlns:a16="http://schemas.microsoft.com/office/drawing/2014/main" id="{D468F3AE-33E5-4A4E-AD3D-01CA681E631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1981200"/>
            <a:ext cx="0" cy="914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66" name="Rectangle 23">
            <a:extLst>
              <a:ext uri="{FF2B5EF4-FFF2-40B4-BE49-F238E27FC236}">
                <a16:creationId xmlns:a16="http://schemas.microsoft.com/office/drawing/2014/main" id="{3E99317E-AE5A-3A4B-A407-35425EC7D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188" y="1828800"/>
            <a:ext cx="1116012" cy="1295400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7" name="Text Box 24">
            <a:extLst>
              <a:ext uri="{FF2B5EF4-FFF2-40B4-BE49-F238E27FC236}">
                <a16:creationId xmlns:a16="http://schemas.microsoft.com/office/drawing/2014/main" id="{01C6C0F8-8330-2E49-B1E7-6F7E4093D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525" y="2184400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. . .</a:t>
            </a:r>
          </a:p>
        </p:txBody>
      </p:sp>
      <p:sp>
        <p:nvSpPr>
          <p:cNvPr id="6168" name="Rectangle 26">
            <a:extLst>
              <a:ext uri="{FF2B5EF4-FFF2-40B4-BE49-F238E27FC236}">
                <a16:creationId xmlns:a16="http://schemas.microsoft.com/office/drawing/2014/main" id="{9E444D3D-BE7F-1E45-8E7A-810742EEE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828800"/>
            <a:ext cx="762000" cy="13716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9" name="AutoShape 27">
            <a:extLst>
              <a:ext uri="{FF2B5EF4-FFF2-40B4-BE49-F238E27FC236}">
                <a16:creationId xmlns:a16="http://schemas.microsoft.com/office/drawing/2014/main" id="{98584B27-93CC-0640-9B2A-FD37B89CD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0" y="3030538"/>
            <a:ext cx="304800" cy="228600"/>
          </a:xfrm>
          <a:prstGeom prst="leftArrow">
            <a:avLst>
              <a:gd name="adj1" fmla="val 50000"/>
              <a:gd name="adj2" fmla="val 33333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0" name="AutoShape 28">
            <a:extLst>
              <a:ext uri="{FF2B5EF4-FFF2-40B4-BE49-F238E27FC236}">
                <a16:creationId xmlns:a16="http://schemas.microsoft.com/office/drawing/2014/main" id="{C9680ADA-8E6B-C942-B837-6B2B197F6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2113" y="3024188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1" name="Text Box 29">
            <a:extLst>
              <a:ext uri="{FF2B5EF4-FFF2-40B4-BE49-F238E27FC236}">
                <a16:creationId xmlns:a16="http://schemas.microsoft.com/office/drawing/2014/main" id="{A10443EE-6024-A34B-8EA9-EB2CC0FDC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3606800"/>
            <a:ext cx="763119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/>
              <a:t>Infinite tape: 	</a:t>
            </a:r>
            <a:r>
              <a:rPr lang="el-GR" altLang="en-US" dirty="0">
                <a:latin typeface="Times New Roman" panose="02020603050405020304" pitchFamily="18" charset="0"/>
              </a:rPr>
              <a:t>Γ</a:t>
            </a:r>
            <a:r>
              <a:rPr lang="en-US" altLang="en-US" dirty="0">
                <a:latin typeface="Times New Roman" panose="02020603050405020304" pitchFamily="18" charset="0"/>
              </a:rPr>
              <a:t>*</a:t>
            </a:r>
          </a:p>
          <a:p>
            <a:pPr eaLnBrk="1" hangingPunct="1"/>
            <a:r>
              <a:rPr lang="en-US" altLang="en-US" dirty="0"/>
              <a:t>Tape head: 	read current square on tape, </a:t>
            </a:r>
          </a:p>
          <a:p>
            <a:pPr eaLnBrk="1" hangingPunct="1"/>
            <a:r>
              <a:rPr lang="en-US" altLang="en-US" dirty="0"/>
              <a:t>	       	write into current square,</a:t>
            </a:r>
          </a:p>
          <a:p>
            <a:pPr eaLnBrk="1" hangingPunct="1"/>
            <a:r>
              <a:rPr lang="en-US" altLang="en-US" dirty="0"/>
              <a:t>		move one square </a:t>
            </a:r>
            <a:r>
              <a:rPr lang="en-US" altLang="en-US" b="1" dirty="0"/>
              <a:t>left</a:t>
            </a:r>
            <a:r>
              <a:rPr lang="en-US" altLang="en-US" dirty="0"/>
              <a:t> or </a:t>
            </a:r>
            <a:r>
              <a:rPr lang="en-US" altLang="en-US" b="1" dirty="0"/>
              <a:t>right</a:t>
            </a:r>
          </a:p>
          <a:p>
            <a:pPr eaLnBrk="1" hangingPunct="1"/>
            <a:r>
              <a:rPr lang="en-US" altLang="en-US" dirty="0"/>
              <a:t>FSM:		Finite-state machine:</a:t>
            </a:r>
          </a:p>
          <a:p>
            <a:pPr eaLnBrk="1" hangingPunct="1"/>
            <a:r>
              <a:rPr lang="en-US" altLang="en-US" dirty="0"/>
              <a:t>		  transitions also include direction (</a:t>
            </a:r>
            <a:r>
              <a:rPr lang="en-US" altLang="en-US" b="1" dirty="0"/>
              <a:t>left</a:t>
            </a:r>
            <a:r>
              <a:rPr lang="en-US" altLang="en-US" dirty="0"/>
              <a:t>/</a:t>
            </a:r>
            <a:r>
              <a:rPr lang="en-US" altLang="en-US" b="1" dirty="0"/>
              <a:t>right</a:t>
            </a:r>
            <a:r>
              <a:rPr lang="en-US" altLang="en-US" dirty="0"/>
              <a:t>)</a:t>
            </a:r>
          </a:p>
          <a:p>
            <a:pPr eaLnBrk="1" hangingPunct="1"/>
            <a:r>
              <a:rPr lang="en-US" altLang="en-US" dirty="0"/>
              <a:t>		  final accepting and rejecting states</a:t>
            </a:r>
            <a:endParaRPr lang="el-GR" altLang="en-US" dirty="0"/>
          </a:p>
        </p:txBody>
      </p:sp>
      <p:sp>
        <p:nvSpPr>
          <p:cNvPr id="6172" name="AutoShape 30">
            <a:extLst>
              <a:ext uri="{FF2B5EF4-FFF2-40B4-BE49-F238E27FC236}">
                <a16:creationId xmlns:a16="http://schemas.microsoft.com/office/drawing/2014/main" id="{E5E64CC4-E457-BD48-9E1B-AE3613EEB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2013" y="3263900"/>
            <a:ext cx="795337" cy="528638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/>
              <a:t>FSM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9424-6029-9946-B982-4113A673F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Turing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DF00E-7521-CA4F-AE9A-8F6FD8CC5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b="1" dirty="0"/>
              <a:t>Decider/acceptor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Transducer</a:t>
            </a:r>
            <a:r>
              <a:rPr lang="en-US" dirty="0"/>
              <a:t> (more general, computes a function):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8B3A4D-FF11-D149-8715-68EC3EAB6091}"/>
              </a:ext>
            </a:extLst>
          </p:cNvPr>
          <p:cNvSpPr/>
          <p:nvPr/>
        </p:nvSpPr>
        <p:spPr bwMode="auto">
          <a:xfrm>
            <a:off x="4267200" y="2514600"/>
            <a:ext cx="2119618" cy="1138773"/>
          </a:xfrm>
          <a:prstGeom prst="rect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Turing Machine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kumimoji="0" lang="en-US" sz="4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658072-4779-8041-A5E5-1D2DFA06884E}"/>
              </a:ext>
            </a:extLst>
          </p:cNvPr>
          <p:cNvSpPr txBox="1"/>
          <p:nvPr/>
        </p:nvSpPr>
        <p:spPr>
          <a:xfrm>
            <a:off x="1345787" y="2429899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/>
              <a:t> (input string)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701FDF6-17EB-D14B-82F5-22B6A90CBC73}"/>
              </a:ext>
            </a:extLst>
          </p:cNvPr>
          <p:cNvCxnSpPr/>
          <p:nvPr/>
        </p:nvCxnSpPr>
        <p:spPr bwMode="auto">
          <a:xfrm>
            <a:off x="3581400" y="2883932"/>
            <a:ext cx="609600" cy="0"/>
          </a:xfrm>
          <a:prstGeom prst="straightConnector1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84676B-5E46-964F-AC03-0AA8E8A8A649}"/>
              </a:ext>
            </a:extLst>
          </p:cNvPr>
          <p:cNvCxnSpPr/>
          <p:nvPr/>
        </p:nvCxnSpPr>
        <p:spPr bwMode="auto">
          <a:xfrm>
            <a:off x="6553200" y="2883932"/>
            <a:ext cx="609600" cy="0"/>
          </a:xfrm>
          <a:prstGeom prst="straightConnector1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698D66-BB00-8140-BBA0-EF113E9485A3}"/>
              </a:ext>
            </a:extLst>
          </p:cNvPr>
          <p:cNvSpPr txBox="1"/>
          <p:nvPr/>
        </p:nvSpPr>
        <p:spPr>
          <a:xfrm>
            <a:off x="7329181" y="2653099"/>
            <a:ext cx="1036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yes/no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ADF8F8-B3AB-7A43-ABB3-38BE949B9DE3}"/>
              </a:ext>
            </a:extLst>
          </p:cNvPr>
          <p:cNvSpPr/>
          <p:nvPr/>
        </p:nvSpPr>
        <p:spPr bwMode="auto">
          <a:xfrm>
            <a:off x="3512191" y="4876800"/>
            <a:ext cx="2119618" cy="1138773"/>
          </a:xfrm>
          <a:prstGeom prst="rect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Turing Machine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kumimoji="0" lang="en-US" sz="4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78A5D4-6DDA-E147-9435-84F0E6288F30}"/>
              </a:ext>
            </a:extLst>
          </p:cNvPr>
          <p:cNvSpPr txBox="1"/>
          <p:nvPr/>
        </p:nvSpPr>
        <p:spPr>
          <a:xfrm>
            <a:off x="590778" y="4792099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/>
              <a:t> (input string)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0FDB74-59A5-0849-8886-A7F0609C392F}"/>
              </a:ext>
            </a:extLst>
          </p:cNvPr>
          <p:cNvCxnSpPr/>
          <p:nvPr/>
        </p:nvCxnSpPr>
        <p:spPr bwMode="auto">
          <a:xfrm>
            <a:off x="2826391" y="5246132"/>
            <a:ext cx="609600" cy="0"/>
          </a:xfrm>
          <a:prstGeom prst="straightConnector1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5E72A5-4B46-EC49-A023-80E0776F2206}"/>
              </a:ext>
            </a:extLst>
          </p:cNvPr>
          <p:cNvCxnSpPr/>
          <p:nvPr/>
        </p:nvCxnSpPr>
        <p:spPr bwMode="auto">
          <a:xfrm>
            <a:off x="5798191" y="5246132"/>
            <a:ext cx="609600" cy="0"/>
          </a:xfrm>
          <a:prstGeom prst="straightConnector1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2840B8B-09F9-984B-B235-3DD4CD047220}"/>
              </a:ext>
            </a:extLst>
          </p:cNvPr>
          <p:cNvSpPr txBox="1"/>
          <p:nvPr/>
        </p:nvSpPr>
        <p:spPr>
          <a:xfrm>
            <a:off x="6477632" y="4814880"/>
            <a:ext cx="2292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(output string)</a:t>
            </a:r>
          </a:p>
        </p:txBody>
      </p:sp>
    </p:spTree>
    <p:extLst>
      <p:ext uri="{BB962C8B-B14F-4D97-AF65-F5344CB8AC3E}">
        <p14:creationId xmlns:p14="http://schemas.microsoft.com/office/powerpoint/2010/main" val="1503041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BFF2200-D78F-FA48-8D86-B1606D73C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Church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130D0DE-B006-BF44-BD0D-D3A9511C843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Alonzo Church, 1936, </a:t>
            </a:r>
            <a:r>
              <a:rPr lang="en-GB" altLang="en-US" sz="2800" i="1"/>
              <a:t>An unsolvable problem of elementary number theory</a:t>
            </a:r>
            <a:r>
              <a:rPr lang="en-GB" altLang="en-US" sz="2800"/>
              <a:t>.</a:t>
            </a:r>
          </a:p>
          <a:p>
            <a:r>
              <a:rPr lang="en-GB" altLang="en-US" sz="2800"/>
              <a:t>Introduced </a:t>
            </a:r>
            <a:r>
              <a:rPr lang="en-GB" altLang="en-US" sz="2800" b="1"/>
              <a:t>recursive functions</a:t>
            </a:r>
            <a:r>
              <a:rPr lang="en-GB" altLang="en-US" sz="2800"/>
              <a:t> and </a:t>
            </a:r>
            <a:r>
              <a:rPr lang="en-GB" altLang="en-US" sz="2800" b="1">
                <a:latin typeface="Symbol" pitchFamily="2" charset="2"/>
              </a:rPr>
              <a:t>l</a:t>
            </a:r>
            <a:r>
              <a:rPr lang="en-GB" altLang="en-US" sz="2800" b="1"/>
              <a:t>-definable functions</a:t>
            </a:r>
            <a:r>
              <a:rPr lang="en-GB" altLang="en-US" sz="2800"/>
              <a:t> and proved these classes equivalent.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8F7AA767-DDD5-2E42-A8D5-D09EC7235DF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sz="2800">
                <a:solidFill>
                  <a:schemeClr val="accent2"/>
                </a:solidFill>
              </a:rPr>
              <a:t>“We … define the notion … of an </a:t>
            </a:r>
            <a:r>
              <a:rPr lang="en-GB" altLang="en-US" sz="2800" i="1">
                <a:solidFill>
                  <a:schemeClr val="accent2"/>
                </a:solidFill>
              </a:rPr>
              <a:t>effectively calculable </a:t>
            </a:r>
            <a:r>
              <a:rPr lang="en-GB" altLang="en-US" sz="2800">
                <a:solidFill>
                  <a:schemeClr val="accent2"/>
                </a:solidFill>
              </a:rPr>
              <a:t>function of positive integers by identifying it with the notion of a recursive function of positive integers.”</a:t>
            </a:r>
          </a:p>
          <a:p>
            <a:pPr>
              <a:buFontTx/>
              <a:buNone/>
            </a:pPr>
            <a:endParaRPr lang="en-GB" altLang="en-US" sz="2800"/>
          </a:p>
        </p:txBody>
      </p:sp>
    </p:spTree>
    <p:extLst>
      <p:ext uri="{BB962C8B-B14F-4D97-AF65-F5344CB8AC3E}">
        <p14:creationId xmlns:p14="http://schemas.microsoft.com/office/powerpoint/2010/main" val="219438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  <p:bldP spid="8196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CB9D2CA6-DF5E-B04D-8266-0703A5FFD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Turing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3D5B82B-856A-3047-9BA5-20B09CBEEB5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Alan Turing, 1936, </a:t>
            </a:r>
            <a:r>
              <a:rPr lang="en-GB" altLang="en-US" sz="2800" i="1"/>
              <a:t>On computable numbers, with an application to the Entscheidungs-problem</a:t>
            </a:r>
            <a:r>
              <a:rPr lang="en-GB" altLang="en-US" sz="2800"/>
              <a:t>.</a:t>
            </a:r>
          </a:p>
          <a:p>
            <a:r>
              <a:rPr lang="en-GB" altLang="en-US" sz="2800"/>
              <a:t>Introduced the idea of a </a:t>
            </a:r>
            <a:r>
              <a:rPr lang="en-GB" altLang="en-US" sz="2800" b="1"/>
              <a:t>Turing machine computable number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14D4107-4DCA-1D4D-9733-F5E63358CBC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sz="2800">
                <a:solidFill>
                  <a:schemeClr val="accent2"/>
                </a:solidFill>
              </a:rPr>
              <a:t>“The [Turing machine] computable numbers include all numbers which could naturally be regarded as computable.”</a:t>
            </a:r>
          </a:p>
          <a:p>
            <a:pPr>
              <a:buFontTx/>
              <a:buNone/>
            </a:pPr>
            <a:endParaRPr lang="en-GB" altLang="en-US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5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 autoUpdateAnimBg="0"/>
      <p:bldP spid="307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844DBA9-EE85-104E-9B28-59AF4616B7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Church-Turing Thesis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8C3BA0E-DAF3-B74A-8B81-6ECFE5F3A5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002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altLang="en-US" i="1" dirty="0"/>
              <a:t>	“Every effectively calculable function can be computed by a Turing-machine transducer</a:t>
            </a:r>
            <a:r>
              <a:rPr lang="en-US" altLang="en-US" dirty="0"/>
              <a:t>.”	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lvl="1" eaLnBrk="1" hangingPunct="1">
              <a:buFontTx/>
              <a:buNone/>
            </a:pPr>
            <a:endParaRPr lang="en-US" altLang="en-US" dirty="0"/>
          </a:p>
        </p:txBody>
      </p:sp>
      <p:sp>
        <p:nvSpPr>
          <p:cNvPr id="1401860" name="Text Box 4">
            <a:extLst>
              <a:ext uri="{FF2B5EF4-FFF2-40B4-BE49-F238E27FC236}">
                <a16:creationId xmlns:a16="http://schemas.microsoft.com/office/drawing/2014/main" id="{44842219-21A9-EC46-B613-6A4F7AF35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956" y="2971800"/>
            <a:ext cx="62563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/>
              <a:t>“Since a precise mathematical definition of the term effectively calculable (effectively decidable) has been wanting, we can take this </a:t>
            </a:r>
            <a:r>
              <a:rPr lang="en-US" altLang="en-US" b="1" dirty="0">
                <a:solidFill>
                  <a:srgbClr val="FF0000"/>
                </a:solidFill>
              </a:rPr>
              <a:t>thesis</a:t>
            </a:r>
            <a:r>
              <a:rPr lang="en-US" altLang="en-US" dirty="0"/>
              <a:t> ... as a definition of it...” – Kleene, 1943.</a:t>
            </a:r>
          </a:p>
        </p:txBody>
      </p:sp>
      <p:sp>
        <p:nvSpPr>
          <p:cNvPr id="1401861" name="Text Box 5">
            <a:extLst>
              <a:ext uri="{FF2B5EF4-FFF2-40B4-BE49-F238E27FC236}">
                <a16:creationId xmlns:a16="http://schemas.microsoft.com/office/drawing/2014/main" id="{41ED204E-6C8B-7242-8F47-853C15279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" y="4876800"/>
            <a:ext cx="8740775" cy="1200329"/>
          </a:xfrm>
          <a:prstGeom prst="rect">
            <a:avLst/>
          </a:prstGeom>
          <a:noFill/>
          <a:ln w="317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/>
              <a:t>That is, for every definition of “effectively computable” functions that people have come up with so far, a Turing machine can compute </a:t>
            </a:r>
          </a:p>
          <a:p>
            <a:pPr eaLnBrk="1" hangingPunct="1"/>
            <a:r>
              <a:rPr lang="en-US" altLang="en-US" dirty="0"/>
              <a:t>all such such functions.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0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1860" grpId="0"/>
      <p:bldP spid="14018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EED6E94-C55E-F44D-AEB6-AEA879BAD0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3388" y="2365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Equivalent Statements of the Church-Turing Thesis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A5644F1-82ED-8D4B-8F36-8764471506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481461"/>
            <a:ext cx="8740775" cy="44958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“Intuitive notion of algorithms equals Turing machine algorithms.” </a:t>
            </a:r>
            <a:r>
              <a:rPr lang="en-US" altLang="en-US" sz="2400" dirty="0" err="1"/>
              <a:t>Sipser</a:t>
            </a:r>
            <a:r>
              <a:rPr lang="en-US" altLang="en-US" sz="2400" dirty="0"/>
              <a:t>, p. 182.</a:t>
            </a:r>
          </a:p>
          <a:p>
            <a:pPr eaLnBrk="1" hangingPunct="1"/>
            <a:r>
              <a:rPr lang="en-US" altLang="en-US" sz="2400" dirty="0"/>
              <a:t>Any mechanical computation can be performed by a Turing Machine</a:t>
            </a:r>
          </a:p>
          <a:p>
            <a:pPr eaLnBrk="1" hangingPunct="1"/>
            <a:r>
              <a:rPr lang="en-US" altLang="en-US" sz="2400" dirty="0"/>
              <a:t>There is a TM-</a:t>
            </a:r>
            <a:r>
              <a:rPr lang="en-US" altLang="en-US" sz="2400" i="1" dirty="0"/>
              <a:t>n </a:t>
            </a:r>
            <a:r>
              <a:rPr lang="en-US" altLang="en-US" sz="2400" dirty="0"/>
              <a:t>corresponding to every computable problem</a:t>
            </a:r>
            <a:endParaRPr lang="en-US" altLang="en-US" sz="2400" i="1" dirty="0"/>
          </a:p>
          <a:p>
            <a:pPr eaLnBrk="1" hangingPunct="1"/>
            <a:r>
              <a:rPr lang="en-US" altLang="en-US" sz="2400" dirty="0"/>
              <a:t>We can model any mechanical computer with a TM</a:t>
            </a:r>
          </a:p>
          <a:p>
            <a:pPr eaLnBrk="1" hangingPunct="1"/>
            <a:r>
              <a:rPr lang="en-US" altLang="en-US" sz="2400" dirty="0"/>
              <a:t>The set of languages that can be decided by a TM is identical to the set of languages that can be decided by any mechanical computing machine</a:t>
            </a:r>
          </a:p>
          <a:p>
            <a:pPr eaLnBrk="1" hangingPunct="1"/>
            <a:r>
              <a:rPr lang="en-US" altLang="en-US" sz="2400" dirty="0"/>
              <a:t>If there is no TM that decides problem P, there is no algorithm that solves problem P.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9324B834-060C-8E45-930B-D61040874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85" y="6035029"/>
            <a:ext cx="8283165" cy="461665"/>
          </a:xfrm>
          <a:prstGeom prst="rect">
            <a:avLst/>
          </a:prstGeom>
          <a:noFill/>
          <a:ln w="3175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/>
              <a:t>All of these statements are equivalent to the Church-Turing thesis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0AA0D5F-B0D0-9A40-875A-27F34D0863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Examples of the Church-Turing Thesis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4500EF8-D3AC-1241-B165-E6C8F3575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1325" y="1433513"/>
            <a:ext cx="8405813" cy="3748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ahoma" panose="020B0604030504040204" pitchFamily="34" charset="0"/>
              </a:rPr>
              <a:t>With respect to computational power (i.e., what can be computed):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cs typeface="Tahoma" panose="020B0604030504040204" pitchFamily="34" charset="0"/>
              </a:rPr>
              <a:t>Making the tape infinite in both directions adds no power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cs typeface="Tahoma" panose="020B0604030504040204" pitchFamily="34" charset="0"/>
              </a:rPr>
              <a:t>[Soon] Adding more tapes adds no power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cs typeface="Tahoma" panose="020B0604030504040204" pitchFamily="34" charset="0"/>
              </a:rPr>
              <a:t>[Church] Lambda Calculus is equivalent to TM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cs typeface="Tahoma" panose="020B0604030504040204" pitchFamily="34" charset="0"/>
              </a:rPr>
              <a:t>[Chomsky] Unrestricted replacement grammars are equivalent to TM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cs typeface="Tahoma" panose="020B0604030504040204" pitchFamily="34" charset="0"/>
              </a:rPr>
              <a:t>Random-Access Machine (RAM) model is equivalent to a TM</a:t>
            </a:r>
            <a:endParaRPr lang="el-GR" altLang="en-US" sz="2400" dirty="0">
              <a:cs typeface="Tahoma" panose="020B0604030504040204" pitchFamily="34" charset="0"/>
            </a:endParaRP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655BFF10-DB04-AE44-8DEE-A06A46EA2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" y="5499100"/>
            <a:ext cx="8434388" cy="708025"/>
          </a:xfrm>
          <a:prstGeom prst="rect">
            <a:avLst/>
          </a:prstGeom>
          <a:noFill/>
          <a:ln w="31750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dirty="0"/>
              <a:t>“Some of these models are very much like Turing machines, but others are quite different.”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52B12-7AB5-9D4D-A154-EC6A840B5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Turing-Complete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6643B-39E3-2B4F-B1B7-4369CC561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computer system, C, is </a:t>
            </a:r>
            <a:r>
              <a:rPr lang="en-US" b="1" dirty="0">
                <a:solidFill>
                  <a:srgbClr val="FF0000"/>
                </a:solidFill>
              </a:rPr>
              <a:t>Turing-complete</a:t>
            </a:r>
            <a:r>
              <a:rPr lang="en-US" dirty="0"/>
              <a:t> if it can simulate a universal Turing machine.</a:t>
            </a:r>
          </a:p>
          <a:p>
            <a:r>
              <a:rPr lang="en-US" dirty="0"/>
              <a:t>Thus, by the </a:t>
            </a:r>
            <a:r>
              <a:rPr lang="en-US" dirty="0" err="1"/>
              <a:t>Chuch</a:t>
            </a:r>
            <a:r>
              <a:rPr lang="en-US" dirty="0"/>
              <a:t>-Turing Thesis, the computer system, C, can compute any computable function.</a:t>
            </a:r>
          </a:p>
          <a:p>
            <a:r>
              <a:rPr lang="en-US" dirty="0"/>
              <a:t>So… if you want to show that a computer system can compute anything, you just need to show that it can simulate a Turing machine.</a:t>
            </a:r>
          </a:p>
        </p:txBody>
      </p:sp>
    </p:spTree>
    <p:extLst>
      <p:ext uri="{BB962C8B-B14F-4D97-AF65-F5344CB8AC3E}">
        <p14:creationId xmlns:p14="http://schemas.microsoft.com/office/powerpoint/2010/main" val="2949600454"/>
      </p:ext>
    </p:extLst>
  </p:cSld>
  <p:clrMapOvr>
    <a:masterClrMapping/>
  </p:clrMapOvr>
</p:sld>
</file>

<file path=ppt/theme/theme1.xml><?xml version="1.0" encoding="utf-8"?>
<a:theme xmlns:a="http://schemas.openxmlformats.org/drawingml/2006/main" name="cs150">
  <a:themeElements>
    <a:clrScheme name="cs15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s15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cs15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15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15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15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15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15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15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15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15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15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15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15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16785</TotalTime>
  <Words>587</Words>
  <Application>Microsoft Macintosh PowerPoint</Application>
  <PresentationFormat>On-screen Show (4:3)</PresentationFormat>
  <Paragraphs>77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Arial</vt:lpstr>
      <vt:lpstr>Times New Roman</vt:lpstr>
      <vt:lpstr>Symbol</vt:lpstr>
      <vt:lpstr>Tahoma</vt:lpstr>
      <vt:lpstr>cs150</vt:lpstr>
      <vt:lpstr>Custom Design</vt:lpstr>
      <vt:lpstr>PowerPoint Presentation</vt:lpstr>
      <vt:lpstr>Recall: Turing Machine Definition</vt:lpstr>
      <vt:lpstr>Types of Turing Machines</vt:lpstr>
      <vt:lpstr>Church</vt:lpstr>
      <vt:lpstr>Turing</vt:lpstr>
      <vt:lpstr>The Church-Turing Thesis</vt:lpstr>
      <vt:lpstr>Equivalent Statements of the Church-Turing Thesis</vt:lpstr>
      <vt:lpstr>Examples of the Church-Turing Thesis</vt:lpstr>
      <vt:lpstr>Turing-Complete Systems</vt:lpstr>
      <vt:lpstr>Turing-complete Systems by Design</vt:lpstr>
      <vt:lpstr>Accidental Turing-complete Systems</vt:lpstr>
    </vt:vector>
  </TitlesOfParts>
  <Company>University of Virginia</Company>
  <LinksUpToDate>false</LinksUpToDate>
  <SharedDoc>false</SharedDoc>
  <HyperlinkBase>http://www.cs.virginia.edu/cs302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Church-Turing Thesis</dc:title>
  <dc:subject>Church-Turing Thesis, Alonzo Church, Alan Turing, turing machines, decidable, undecidable</dc:subject>
  <dc:creator>David Evans</dc:creator>
  <cp:keywords>Church-Turing Thesis, Alonzon Church, Alan Turing, Turing machines, Alan Turing, decidable, undecidable</cp:keywords>
  <cp:lastModifiedBy>Michael Goodrich</cp:lastModifiedBy>
  <cp:revision>215</cp:revision>
  <cp:lastPrinted>2019-05-29T00:01:38Z</cp:lastPrinted>
  <dcterms:created xsi:type="dcterms:W3CDTF">2002-01-14T22:09:46Z</dcterms:created>
  <dcterms:modified xsi:type="dcterms:W3CDTF">2019-05-29T00:15:21Z</dcterms:modified>
  <cp:category>Computer Science</cp:category>
</cp:coreProperties>
</file>