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3"/>
  </p:notesMasterIdLst>
  <p:sldIdLst>
    <p:sldId id="271" r:id="rId2"/>
    <p:sldId id="272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314" r:id="rId13"/>
    <p:sldId id="315" r:id="rId14"/>
    <p:sldId id="286" r:id="rId15"/>
    <p:sldId id="289" r:id="rId16"/>
    <p:sldId id="287" r:id="rId17"/>
    <p:sldId id="288" r:id="rId18"/>
    <p:sldId id="290" r:id="rId19"/>
    <p:sldId id="291" r:id="rId20"/>
    <p:sldId id="292" r:id="rId21"/>
    <p:sldId id="293" r:id="rId22"/>
    <p:sldId id="318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16" r:id="rId33"/>
    <p:sldId id="303" r:id="rId34"/>
    <p:sldId id="304" r:id="rId35"/>
    <p:sldId id="305" r:id="rId36"/>
    <p:sldId id="306" r:id="rId37"/>
    <p:sldId id="307" r:id="rId38"/>
    <p:sldId id="308" r:id="rId39"/>
    <p:sldId id="317" r:id="rId40"/>
    <p:sldId id="309" r:id="rId41"/>
    <p:sldId id="313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52"/>
  </p:normalViewPr>
  <p:slideViewPr>
    <p:cSldViewPr>
      <p:cViewPr varScale="1">
        <p:scale>
          <a:sx n="116" d="100"/>
          <a:sy n="116" d="100"/>
        </p:scale>
        <p:origin x="1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FAC9DA-871D-574B-8305-185BEB3CAB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EE2C1B-C098-A74A-9A87-3BDC0B78AC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9B09DD9-0491-E941-BE0C-7E5769FFBBC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50B43EE-C504-E64C-8994-59BF250E82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359ED74-10AB-2E45-830D-E3FE9329D0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510225A-2788-D84D-B459-FCE4A70A7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7B83850-6395-C34B-B8DC-8D8226F32B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12E96C-F473-3149-BF18-970D90370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F400D-AA46-E54E-B01E-5A8761B6AC2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AA696FE-27B0-2541-8501-8810C8A3E0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6F2002D-5A13-C74A-B537-580286D54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118E86-8B00-BE40-8119-5DFC4FEEF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44BA6-4B1D-0941-9BA6-EDA97D67DE9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ABA493D-C624-C64E-BF11-36CEFA36A2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B4C74A9-7631-0447-8D6D-12A0C800A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B19372-ED35-074D-98EF-58FF82C80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7176E-DB68-D24B-8229-578B7FBED4E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A0EA53E3-2C06-0E4B-8C17-1385EC90EA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3A25ADE-8547-2B4A-BF90-3C5811CD4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FFE968-68D8-904A-8FD9-AB2F7E986A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4CB2D-75C6-BB4B-971B-211C6B91625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9BBFDA9E-2D5D-3843-B8F3-A3E2B214D6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4D171C99-B0DA-4A4C-89EE-C79A07883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5B4371-8931-0448-8CD0-C200944C0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2EBC4-28CB-6A4D-AEED-A6B2795BBAE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C11599E3-D3D2-1B43-BED3-E488691A95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5F77621D-8DB0-484B-A6AE-B53984A5D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DC9CC5-ADCF-5741-9461-4EE955C55E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F1F8-7C54-324B-B719-922F2ABBE34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9467B6F1-4F79-AF4E-9901-43BDFFD3C1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9AE361A-2E02-0542-A498-F5C75FD25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BE56DB-87A5-A744-A7A3-D8B0B5307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B80DA-41E5-404E-BE4D-2CD2EB09709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63F4BC6F-DABD-AA42-AC2C-9DD7F75D28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E879C6E-79DE-9F46-8EE2-D223B93B2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62A5F4-08BC-7F4A-8262-333CD9ED1E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55A8A-F48C-0D4D-91E1-96E3501EAFF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805D1FEF-E921-5247-94B6-7082A3C61C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B54C273-1F64-0B44-95D6-C1EF04DB7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A73184-34B4-7A46-9585-C2AD8F5671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D755B-54A6-7648-A2E2-B81960A5D0D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FB1D9A7A-9535-6D4D-9EF0-E78E4673FB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3BE2E4E-F628-8247-AB8D-182653689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D16CD0-6355-F74D-8952-D11B0F6A9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0A45C-2778-4F46-9FDB-921AB6C965B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CC1840C1-9C6F-4D4E-9BAB-E45151FE16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50000FD-9EAB-9147-A003-DDE5AD576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B29B6C-3B7C-F34D-B7F9-C9AB863824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6ECA3-6D4C-1648-B48D-8B10660369C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F923BC06-B416-534E-B63D-A6E6092A93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93384E6-0B17-8348-A980-7C4D72EB4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20372D-EC71-744F-B56C-EA34D886B6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DC705-EB07-7744-A730-C4695F9B4E7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6827F6A-8A78-2046-8113-4B6839F702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8D7DE5D-114A-DC40-B106-9B7860D02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59E760-8EFD-C243-A807-68953CC427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D8757-9D01-F54B-A0CB-F38D5A31C4F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E1531639-5290-6C41-9149-33B6F64BBA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5FCF03B-E866-7C47-8BA2-FE33D7A678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D0A4A7-E4B4-E54C-8FDD-FC64ABDBD5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2E361-8468-1649-B709-57526AF97EA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652ACEA5-E6C5-6646-AA6A-A69BCFBA5A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2ED79B8-6D6F-BB4F-B8BA-D466EB268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F66B11-0A29-E640-847E-24559EA21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4E9A7-CE2F-CC47-8F97-53F27F07799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0B2AB85C-8DBF-7946-82D0-2436F80E45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8590B663-0467-0343-BB24-DE4FDA579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2A20FD-61BE-7F49-9EFB-38EA1B089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64776-1042-C746-A17A-EF35A1BF099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0292147A-2692-5B41-B914-FDB7DE4105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A08A8D63-2147-824B-824C-342D5F3DE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55F5B6-0FF8-AE49-8454-6B75D2E23A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E55B7-B0D8-3946-AEB7-833A91D7D77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AD1DC11C-7034-2F4A-BA06-74389D550A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D592DB7D-0485-804E-92CF-C5D28053B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75D1B9-18C7-7C4B-A088-99E9BD3B05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FD3B4-4F11-4A49-9F3D-6F78D46BBA1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D6ABC7A8-3213-634E-9BFC-22AA5FC06F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D0DF504-8146-1F4F-A523-C7CB57DD2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9CB445-9924-0B41-A6AC-51699D97F9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5872F-1CF5-9446-B972-7DB4530C3CB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C21550EA-2731-A640-B28F-3423185395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1F30DC1-2E39-8043-A7C5-5B42F18EC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29C1F5-C9E1-0A46-9C57-BF56EC3A05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949F3-78D1-B744-95A4-C0F6875BB57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3163ECAC-DD33-A84E-9E59-F8148B23F2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CB951BA8-08A6-1440-BE9D-E4B8A6898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D82118-4A58-0548-A69D-A4736DB81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1B92-2D81-FE45-8343-8F8BE26FAD1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8D4723B3-6F5F-DB4B-AB18-E74807E6E4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06309874-CC93-8748-BBB3-156C9A3B7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DBCC84-E985-644A-AC52-B7ADE8DD9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9E6C8-F050-7248-8068-A3E2324BBF9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861AE482-F184-8547-A8C4-5E6F18DA38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29DF559-B9CF-E643-8AE4-CCE34DBC0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BFF482-1422-4B45-A861-B2C510FEF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19F5D-A61D-9D40-A490-2D729A277E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B6B959D-385E-8D46-A4B4-A90D8C77A2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391047F-CFBB-404B-B797-A7452327A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B18FD6-7547-8F47-8558-2C18EB16DB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21A0D-0F3C-1742-9EB2-06552BBE8A5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B0A19E20-0E05-B944-B63B-61CE680C4B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4A4D31EE-2097-7D4C-8BCE-199C0BCE8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A34A23-5E27-AE43-A05A-4B2FC39CA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D2C12-97B5-4840-99A6-33BD2B423380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ACF8E58E-0441-3A4C-8B0A-8A3E468AC8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29ACC399-20E7-B549-895F-345966A4D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05B2BC-B4C2-AB45-AB54-D30F14838C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02EE2-1E56-BA41-BD16-843D9F499BC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FEE9824D-D7E8-9F47-8738-D536BCFA82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4B65536B-8F57-2D44-8C80-0E2492436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635AC6-FE4F-7E40-8924-4891986D0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F2AEF-4606-1A41-BFF5-12C27852EFE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4CC69EBE-78F0-3743-999B-CF43E79F72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616152E-5466-7D49-AC42-C8737E223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04100B-8585-7D48-B72E-996A5F450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BA96BC-0B9C-DF4C-B8BE-A233FCAA0D07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7DD3F338-FF84-6E4D-836C-C29FF547BE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2822F794-B549-314D-A9B9-35E473AC4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F6A7C9-D0A2-5148-B54D-33B13944E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16A4F-1477-9541-A635-2853B2440CA3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A35F4FD9-9D59-FF4E-94D4-20182311D3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79A212A-DBA3-594E-B89D-A5CF43C09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0EFDDD-A136-BF4E-8ABA-D4B823838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C8BF0-DBD9-A649-B328-660FEE43AB95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BE957E20-4C72-0445-80BD-05074B0B12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565334C-55F9-E044-B402-162EAA657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198B4B-457D-0C4B-AD09-DB3CB1E55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6A0C6-FFD4-5048-BB91-3AD062E22D8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67D08520-CB01-9840-AB72-AD077CC1AD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348BCD1C-2F84-CF49-8883-C5E46F164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B697A5-638E-6248-BE3E-A4BC462EAC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6BAA2-E415-EF43-BEBF-C24B48281260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29A416B7-7A80-4B46-8392-5F3BF8A98C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05AAFC95-4766-9F42-9947-8936D4DCA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F2BA76-F673-8945-89A5-E75481B26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0A74F-BFB1-394B-A804-C4DC979B84E2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FEB94B18-4A32-6B44-AB02-E6554ADE4F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24D92F8E-C7E5-EE49-BF92-CD5B27741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226C87-ADDA-DA49-ABA0-F62279FFB3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40697-B26A-4942-8E8B-F7C201DC22A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DD6AF646-9EA0-B147-B079-08CFA7CB00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B88D196-AFC5-2D40-9FC0-F5A895177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98AE5D-3226-C943-924B-E943326EC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B9EE7-8B79-4942-BA07-53931D7C1E9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5B63E916-EB89-6A46-B244-BBFC89AFDF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47C06CB1-BF96-8744-818F-93AF0F0C7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E94757-CCA0-1643-B7B9-EE1CCDC7E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64FE3-99B7-A34A-9B01-7AC632DB4BF5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64D6E72B-5516-8B4B-8FD1-70AC9F3C5C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A24DE8AE-41F1-CD4B-BD5D-F765E31FF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29705A-E54F-3841-9D33-469F10386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CF122-AA02-2D4E-AA0D-4B3B0C13CF0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89FD1DC4-DFD5-F14B-A336-B3296DA6C5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F52EACF-2C80-CD4A-8101-CAEC3CB5B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B7C894-FEFC-2940-B2AE-B3DC7B1DA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968AB-BD6C-2B43-A9D9-B7AC1F6CEE1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DEC1ADE9-DDD0-5145-80FB-A07BD5451B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CAF7956-CB16-FF4D-A39E-D8FECEE6C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BD9ADE-50CC-0F48-A5B7-E1991242C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6CDC1-BF9B-5A4C-8910-7C5BBD376C2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4B650BA-0D68-AF4D-A628-D6D3B77A60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94386FD-EEC1-5143-B9E1-40E4E18A4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5B9A6E-ADE2-3949-A437-B85D91F33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1BFA9-DF28-DA4A-B427-A6806F9ED6C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0BE142C-EDB8-7743-864F-8B5B9DFB3F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7B18BFB-66B6-E348-ABDE-9432909F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920042-CAE7-D84A-831B-7EA8F009D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9DFDA-C933-7449-9F7D-4D885D6784D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D8EDB08D-E6A2-1444-85FC-F0A65E1633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0154F3E-4D20-F146-9594-1DC83AFCC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D09C0-A86E-D04D-9576-2D36B110B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42194-D85C-5642-9557-FF7F3DBA0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7D583-5952-7146-8CA3-49777DB7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B5966-4B32-EB44-8C7D-3FFD21E8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03DD7-4C8C-1940-A6D0-4D7B87EC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8F1E7-7742-AA47-99F5-D19DAE16E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64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841E-B44D-334F-BCFC-D26D5F52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4CF71-E7C0-044B-B633-4544A3ACC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8C607-D1AC-9944-8068-6502E43B4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BB060-07DB-5D43-BBE8-47C4A823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F7756-A682-5B49-8887-8118A5AB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5F7FD-24C6-B049-95C0-E9084D754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55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B23C6-4BF5-D143-989B-705B1B565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1DD2F-36F7-CC4D-83BE-12221F7A5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04522-DB6F-2542-BB61-AED4C735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36025-06AF-0B42-A2C8-7EB2C7BF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07066-5549-0C4E-9023-E64103AB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7C6B2-A833-3142-BA2B-5525654A6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0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A7B72-4FB0-7149-8423-08CBD7AA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7EC59-6319-5F44-9B8C-3278DA0FB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3F133-4AB5-A343-8C76-963AB9D5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4304F-0614-B745-B4E5-F66A2072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E05F5-BF63-8248-987D-96889420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B0A8-B922-B948-8F6F-58529808E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05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613C-4CF1-C04C-BF98-27256CB5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4F40C-AE37-0842-8DEA-978892858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56C29-3EAC-734B-8FEC-FBB94966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1D7BE-37AF-3446-B10F-091A92B1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9B649-D0AC-1249-B245-3BF1F177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C6496-72A4-994D-8669-C7805E6C6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6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1F63C-392F-BF45-BAB7-42C57C74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04161-52B2-4548-AA7E-BBCC88BD0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8E231-1669-F14E-991E-0D842C0CC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A7B0F-D9FB-E140-B6A6-C5D492F0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32B41-79C9-6E47-AE88-77BB5A31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09DFB-664C-804E-A85D-EA5C32E6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AB795-BEE7-4F45-B1E3-CB792370B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8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C352-2C72-A441-B141-2E7374DE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CED9A-0F11-C944-9AEC-010F3E561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23115-51E7-1147-84A0-DCCD186CF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39457-FF54-5B4B-8642-E40A97869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E0132-2103-B641-9662-BC8B1A8B0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E82B6-504C-6648-8E06-78B422F2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5C83AC-DBC9-6043-ABFE-612C0B98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19BB1-ED83-D445-B439-AF745B7F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6258-0663-F24A-93E0-62F2FBAC2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67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340D-6238-3146-808D-D67A766C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0C870-BDDB-9D44-ABBC-D3D11573C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403DA-051F-FF42-987D-808913E7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8E2F5-4062-614B-BA7E-FDA75ECE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1527E-6B2F-DD43-8E56-FC01F4762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1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FD24E-58FD-1949-8A7C-0BFE670D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1FFD1B-82CF-D94B-85A2-2B69CE2D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A1467-1D36-1540-8377-AFA5DE0E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760CC-2BE8-F74D-979F-0A9610BEE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17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1D58-322B-AA41-9C1B-97EF735B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C892-1C58-3240-A034-BDAA92B96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644C2-062B-FF44-8C2F-72E3DFC3C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31152-3355-C147-97C3-6B6A9436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254E7-C684-174F-B7A1-A6ECBC50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11B95-35FF-F948-A149-8F2FA6DD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5CA43-49CC-9B4E-B200-8287F859B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03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8A0A-A579-A84D-887D-9D9DA26D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25B469-1D79-6642-80E2-ED18F925A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D9ABF-0C74-0548-8D38-DAA03F7B8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02535-673A-C043-A69A-58E221AD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23DBB-A624-204A-9D47-EF0B105B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F0E98-9A25-584E-905F-8A99AD38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09166-F95A-3E43-B115-E078305F6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93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tint val="0"/>
                <a:invGamma/>
              </a:srgbClr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2E1170-A5D9-6443-A54D-688EDEFB4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34863D-03D8-1245-8A6E-E7F9948FE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1A1322-06A1-D34A-9338-E708F539F3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03E029F-A316-744C-9C2C-35799E445D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F52419-0A62-A24E-AFB6-253D1B16A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1F4EB573-90E6-1C4A-A120-5ABB4E74A6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869605A-612A-6E46-8A62-CD0A6DBFA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DE75-3F76-BE40-900B-DECB7D614FE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5FF380C-9FAA-7E47-9FA4-8B6DF6F26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Post’s Correspondence Problem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E23D794-84EC-4D4C-94DC-B27EE5EF6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en-US" dirty="0"/>
              <a:t>We don’t need to be stuck with problems about Turing machines only.</a:t>
            </a:r>
          </a:p>
          <a:p>
            <a:r>
              <a:rPr lang="en-US" altLang="en-US" i="1" dirty="0">
                <a:solidFill>
                  <a:srgbClr val="FF0066"/>
                </a:solidFill>
              </a:rPr>
              <a:t>Post’s Correspondence Problem</a:t>
            </a:r>
            <a:r>
              <a:rPr lang="en-US" altLang="en-US" dirty="0"/>
              <a:t>  (PCP) is an example of a problem that does not mention TM’s in its statement, yet is undecidable.</a:t>
            </a:r>
          </a:p>
          <a:p>
            <a:r>
              <a:rPr lang="en-US" altLang="en-US" dirty="0"/>
              <a:t>From PCP, we can prove many other non-TM problems undecidable.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5DBC2C-DC33-F948-94CF-624C7D1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F04A-B22D-5C4C-87B4-4791C962D4A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83E373C-3B14-AB48-81CB-C533993C0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Reducing L</a:t>
            </a:r>
            <a:r>
              <a:rPr lang="en-US" altLang="en-US" baseline="-25000"/>
              <a:t>MPCP</a:t>
            </a:r>
            <a:r>
              <a:rPr lang="en-US" altLang="en-US"/>
              <a:t> to L</a:t>
            </a:r>
            <a:r>
              <a:rPr lang="en-US" altLang="en-US" baseline="-25000"/>
              <a:t>PCP</a:t>
            </a:r>
            <a:r>
              <a:rPr lang="en-US" altLang="en-US"/>
              <a:t> 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57D5FBB-0D51-CF46-AE24-9741F539A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419600"/>
          </a:xfrm>
        </p:spPr>
        <p:txBody>
          <a:bodyPr/>
          <a:lstStyle/>
          <a:p>
            <a:pPr marL="609600" indent="-609600"/>
            <a:r>
              <a:rPr lang="en-US" altLang="en-US"/>
              <a:t>Take an instance of L</a:t>
            </a:r>
            <a:r>
              <a:rPr lang="en-US" altLang="en-US" baseline="-25000"/>
              <a:t>MPCP</a:t>
            </a:r>
            <a:r>
              <a:rPr lang="en-US" altLang="en-US"/>
              <a:t> and do the following, using new symbols * and $.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For the first string of each pair, add * </a:t>
            </a:r>
            <a:r>
              <a:rPr lang="en-US" altLang="en-US">
                <a:solidFill>
                  <a:srgbClr val="33CC33"/>
                </a:solidFill>
              </a:rPr>
              <a:t>after</a:t>
            </a:r>
            <a:r>
              <a:rPr lang="en-US" altLang="en-US"/>
              <a:t> every character.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For the second string of each pair, add * </a:t>
            </a:r>
            <a:r>
              <a:rPr lang="en-US" altLang="en-US">
                <a:solidFill>
                  <a:srgbClr val="33CC33"/>
                </a:solidFill>
              </a:rPr>
              <a:t>before</a:t>
            </a:r>
            <a:r>
              <a:rPr lang="en-US" altLang="en-US"/>
              <a:t> every character.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Add pair ($, *$).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Make another copy of the first pair, with *’s and an extra * prepended to the first string.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CFF9780B-5D1F-DA44-9642-EA1E4F0E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2E35-3B13-D648-A1D6-C613A5C8922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9B8EAFC-56A2-134D-A1AF-31EC306E9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L</a:t>
            </a:r>
            <a:r>
              <a:rPr lang="en-US" altLang="en-US" baseline="-25000"/>
              <a:t>MPCP</a:t>
            </a:r>
            <a:r>
              <a:rPr lang="en-US" altLang="en-US"/>
              <a:t> to L</a:t>
            </a:r>
            <a:r>
              <a:rPr lang="en-US" altLang="en-US" baseline="-25000"/>
              <a:t>PCP</a:t>
            </a:r>
            <a:r>
              <a:rPr lang="en-US" altLang="en-US"/>
              <a:t> 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D57A6F77-A67A-4F45-AECD-10C24B1E0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28800"/>
            <a:ext cx="291941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MPCP instance,</a:t>
            </a:r>
          </a:p>
          <a:p>
            <a:r>
              <a:rPr lang="en-US" altLang="en-US" sz="3200"/>
              <a:t>in order:</a:t>
            </a:r>
          </a:p>
          <a:p>
            <a:r>
              <a:rPr lang="en-US" altLang="en-US" sz="3200"/>
              <a:t>(110, 10)</a:t>
            </a:r>
          </a:p>
          <a:p>
            <a:r>
              <a:rPr lang="en-US" altLang="en-US" sz="3200"/>
              <a:t>(0, 01)</a:t>
            </a:r>
          </a:p>
          <a:p>
            <a:r>
              <a:rPr lang="en-US" altLang="en-US" sz="3200"/>
              <a:t>(100, 001)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F2E86DDD-ADC9-DC47-BCC4-4D6A03B53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286000"/>
            <a:ext cx="34131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PCP instance:</a:t>
            </a:r>
          </a:p>
          <a:p>
            <a:r>
              <a:rPr lang="en-US" altLang="en-US" sz="3200"/>
              <a:t>(1*1*0*, *1*0)</a:t>
            </a:r>
          </a:p>
          <a:p>
            <a:r>
              <a:rPr lang="en-US" altLang="en-US" sz="3200"/>
              <a:t>(0*, *0*1)</a:t>
            </a:r>
          </a:p>
          <a:p>
            <a:r>
              <a:rPr lang="en-US" altLang="en-US" sz="3200"/>
              <a:t>(1*0*0*, *0*0*1)</a:t>
            </a:r>
          </a:p>
        </p:txBody>
      </p:sp>
      <p:grpSp>
        <p:nvGrpSpPr>
          <p:cNvPr id="66569" name="Group 9">
            <a:extLst>
              <a:ext uri="{FF2B5EF4-FFF2-40B4-BE49-F238E27FC236}">
                <a16:creationId xmlns:a16="http://schemas.microsoft.com/office/drawing/2014/main" id="{470B7A39-5E4D-274C-893C-F65086EAD46D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133600"/>
            <a:ext cx="1693863" cy="1643063"/>
            <a:chOff x="4272" y="1296"/>
            <a:chExt cx="1067" cy="1035"/>
          </a:xfrm>
        </p:grpSpPr>
        <p:sp>
          <p:nvSpPr>
            <p:cNvPr id="66565" name="Text Box 5">
              <a:extLst>
                <a:ext uri="{FF2B5EF4-FFF2-40B4-BE49-F238E27FC236}">
                  <a16:creationId xmlns:a16="http://schemas.microsoft.com/office/drawing/2014/main" id="{F1E881FB-4698-3D4B-9093-B2B102D4E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296"/>
              <a:ext cx="44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Add</a:t>
              </a:r>
            </a:p>
            <a:p>
              <a:r>
                <a:rPr lang="en-US" altLang="en-US"/>
                <a:t>*’s</a:t>
              </a:r>
            </a:p>
          </p:txBody>
        </p:sp>
        <p:sp>
          <p:nvSpPr>
            <p:cNvPr id="66566" name="Line 6">
              <a:extLst>
                <a:ext uri="{FF2B5EF4-FFF2-40B4-BE49-F238E27FC236}">
                  <a16:creationId xmlns:a16="http://schemas.microsoft.com/office/drawing/2014/main" id="{E1CB764A-02A4-5840-A68F-DC120CCC29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1563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7" name="Line 7">
              <a:extLst>
                <a:ext uri="{FF2B5EF4-FFF2-40B4-BE49-F238E27FC236}">
                  <a16:creationId xmlns:a16="http://schemas.microsoft.com/office/drawing/2014/main" id="{AFF6F7B8-58FF-3641-8C18-4011FDBE7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1659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8" name="Line 8">
              <a:extLst>
                <a:ext uri="{FF2B5EF4-FFF2-40B4-BE49-F238E27FC236}">
                  <a16:creationId xmlns:a16="http://schemas.microsoft.com/office/drawing/2014/main" id="{2D4504B4-5766-704D-B8A6-E103C202DB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1803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3" name="Group 13">
            <a:extLst>
              <a:ext uri="{FF2B5EF4-FFF2-40B4-BE49-F238E27FC236}">
                <a16:creationId xmlns:a16="http://schemas.microsoft.com/office/drawing/2014/main" id="{07ADCD5C-BDE8-C843-99F8-154AB87E0A9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267200"/>
            <a:ext cx="4240213" cy="579438"/>
            <a:chOff x="2592" y="2640"/>
            <a:chExt cx="2671" cy="365"/>
          </a:xfrm>
        </p:grpSpPr>
        <p:sp>
          <p:nvSpPr>
            <p:cNvPr id="66570" name="Text Box 10">
              <a:extLst>
                <a:ext uri="{FF2B5EF4-FFF2-40B4-BE49-F238E27FC236}">
                  <a16:creationId xmlns:a16="http://schemas.microsoft.com/office/drawing/2014/main" id="{B233E838-0B4A-9248-9815-5C34DE330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640"/>
              <a:ext cx="8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($, *$)</a:t>
              </a:r>
            </a:p>
          </p:txBody>
        </p:sp>
        <p:sp>
          <p:nvSpPr>
            <p:cNvPr id="66571" name="Text Box 11">
              <a:extLst>
                <a:ext uri="{FF2B5EF4-FFF2-40B4-BE49-F238E27FC236}">
                  <a16:creationId xmlns:a16="http://schemas.microsoft.com/office/drawing/2014/main" id="{2ED90619-69EC-D44F-9960-ADB3221B4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688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66"/>
                  </a:solidFill>
                </a:rPr>
                <a:t>Ender</a:t>
              </a:r>
            </a:p>
          </p:txBody>
        </p:sp>
        <p:sp>
          <p:nvSpPr>
            <p:cNvPr id="66572" name="Line 12">
              <a:extLst>
                <a:ext uri="{FF2B5EF4-FFF2-40B4-BE49-F238E27FC236}">
                  <a16:creationId xmlns:a16="http://schemas.microsoft.com/office/drawing/2014/main" id="{D8AE428A-295F-8D4B-8E6D-2E8C093E3A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04" y="283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80" name="Group 20">
            <a:extLst>
              <a:ext uri="{FF2B5EF4-FFF2-40B4-BE49-F238E27FC236}">
                <a16:creationId xmlns:a16="http://schemas.microsoft.com/office/drawing/2014/main" id="{817822E5-BEA9-134C-ADF2-B0015A73F6B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800600"/>
            <a:ext cx="7000875" cy="2057400"/>
            <a:chOff x="192" y="3024"/>
            <a:chExt cx="4410" cy="1296"/>
          </a:xfrm>
        </p:grpSpPr>
        <p:sp>
          <p:nvSpPr>
            <p:cNvPr id="66574" name="Text Box 14">
              <a:extLst>
                <a:ext uri="{FF2B5EF4-FFF2-40B4-BE49-F238E27FC236}">
                  <a16:creationId xmlns:a16="http://schemas.microsoft.com/office/drawing/2014/main" id="{0D66DCBC-27B9-C741-A607-105171FAB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024"/>
              <a:ext cx="201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(*1*1*0*, *1*0)</a:t>
              </a:r>
            </a:p>
          </p:txBody>
        </p:sp>
        <p:sp>
          <p:nvSpPr>
            <p:cNvPr id="66576" name="Text Box 16">
              <a:extLst>
                <a:ext uri="{FF2B5EF4-FFF2-40B4-BE49-F238E27FC236}">
                  <a16:creationId xmlns:a16="http://schemas.microsoft.com/office/drawing/2014/main" id="{2054194A-F636-144D-8333-60DB63F7C1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42"/>
              <a:ext cx="214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66"/>
                  </a:solidFill>
                </a:rPr>
                <a:t>Special pair </a:t>
              </a:r>
              <a:r>
                <a:rPr lang="en-US" altLang="en-US"/>
                <a:t>version of</a:t>
              </a:r>
            </a:p>
            <a:p>
              <a:r>
                <a:rPr lang="en-US" altLang="en-US"/>
                <a:t>first MPCP choice – only</a:t>
              </a:r>
            </a:p>
            <a:p>
              <a:r>
                <a:rPr lang="en-US" altLang="en-US"/>
                <a:t>possible start for a PCP</a:t>
              </a:r>
            </a:p>
            <a:p>
              <a:r>
                <a:rPr lang="en-US" altLang="en-US"/>
                <a:t>solution.</a:t>
              </a:r>
            </a:p>
          </p:txBody>
        </p:sp>
        <p:sp>
          <p:nvSpPr>
            <p:cNvPr id="66577" name="Line 17">
              <a:extLst>
                <a:ext uri="{FF2B5EF4-FFF2-40B4-BE49-F238E27FC236}">
                  <a16:creationId xmlns:a16="http://schemas.microsoft.com/office/drawing/2014/main" id="{6753F541-7D91-354E-BCEF-1F433ACB86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264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81" name="Line 21">
            <a:extLst>
              <a:ext uri="{FF2B5EF4-FFF2-40B4-BE49-F238E27FC236}">
                <a16:creationId xmlns:a16="http://schemas.microsoft.com/office/drawing/2014/main" id="{E4EE7B3D-9EEF-F94C-9B5E-40D9D38EB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194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C36FEB-F5D4-A745-B427-5D03B028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392D-7C41-A546-8BB5-AC3F74C834C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AE273687-AC7F-9140-AAA5-27FEA2AB7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</a:t>
            </a:r>
            <a:r>
              <a:rPr lang="en-US" altLang="en-US" baseline="-25000"/>
              <a:t>MPCP</a:t>
            </a:r>
            <a:r>
              <a:rPr lang="en-US" altLang="en-US"/>
              <a:t> to L</a:t>
            </a:r>
            <a:r>
              <a:rPr lang="en-US" altLang="en-US" baseline="-25000"/>
              <a:t>PCP</a:t>
            </a:r>
            <a:r>
              <a:rPr lang="en-US" altLang="en-US"/>
              <a:t> – (2)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7554328-783B-054C-B1B0-2F3549A53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609600" indent="-609600"/>
            <a:r>
              <a:rPr lang="en-US" altLang="en-US"/>
              <a:t>If the MPCP instance has a solution string w, then padding with stars fore and aft, followed by a $ is a solution string for the PCP instance.</a:t>
            </a:r>
          </a:p>
          <a:p>
            <a:pPr marL="990600" lvl="1" indent="-533400"/>
            <a:r>
              <a:rPr lang="en-US" altLang="en-US"/>
              <a:t>Use same sequence of indexes, but special pair to start.</a:t>
            </a:r>
          </a:p>
          <a:p>
            <a:pPr marL="990600" lvl="1" indent="-533400"/>
            <a:r>
              <a:rPr lang="en-US" altLang="en-US"/>
              <a:t>Add ender pair as the last index.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5FC907-0C75-8543-9D83-312E2CD8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2F1-3BC9-E64E-B606-6A75CC494CF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7ECAFAA4-5C0E-2441-888C-4DA3DB7AC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</a:t>
            </a:r>
            <a:r>
              <a:rPr lang="en-US" altLang="en-US" baseline="-25000"/>
              <a:t>MPCP</a:t>
            </a:r>
            <a:r>
              <a:rPr lang="en-US" altLang="en-US"/>
              <a:t> to L</a:t>
            </a:r>
            <a:r>
              <a:rPr lang="en-US" altLang="en-US" baseline="-25000"/>
              <a:t>PCP</a:t>
            </a:r>
            <a:r>
              <a:rPr lang="en-US" altLang="en-US"/>
              <a:t> – (3)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4D0F248F-C9A4-AC45-AE1A-1171BA0C0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609600" indent="-609600"/>
            <a:r>
              <a:rPr lang="en-US" altLang="en-US"/>
              <a:t>Conversely, the indexes of a PCP solution give us a MPCP solution.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First index must be special pair – replace by first pair.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Remove ender.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BCAFE4-E966-4D41-BADF-F53B66E4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181-2E29-B34E-A9E2-AB913EAB7C0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40F0917-524A-C44E-A9AD-DDA1FA152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Reducing L</a:t>
            </a:r>
            <a:r>
              <a:rPr lang="en-US" altLang="en-US" baseline="-25000"/>
              <a:t>u</a:t>
            </a:r>
            <a:r>
              <a:rPr lang="en-US" altLang="en-US"/>
              <a:t> to L</a:t>
            </a:r>
            <a:r>
              <a:rPr lang="en-US" altLang="en-US" baseline="-25000"/>
              <a:t>MPCP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7E952A6-C3DF-2F43-8005-1E0A5B4A9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use MPCP to simulate the sequence of ID’s that M executes with input w.</a:t>
            </a:r>
          </a:p>
          <a:p>
            <a:r>
              <a:rPr lang="en-US" altLang="en-US"/>
              <a:t>If q</a:t>
            </a:r>
            <a:r>
              <a:rPr lang="en-US" altLang="en-US" baseline="-25000"/>
              <a:t>0</a:t>
            </a:r>
            <a:r>
              <a:rPr lang="en-US" altLang="en-US"/>
              <a:t>w</a:t>
            </a:r>
            <a:r>
              <a:rPr lang="en-US" altLang="en-US">
                <a:latin typeface="Lucida Sans Unicode" panose="020B0602030504020204" pitchFamily="34" charset="0"/>
              </a:rPr>
              <a:t>⊦</a:t>
            </a:r>
            <a:r>
              <a:rPr lang="en-US" altLang="en-US"/>
              <a:t>I</a:t>
            </a:r>
            <a:r>
              <a:rPr lang="en-US" altLang="en-US" baseline="-25000"/>
              <a:t>1</a:t>
            </a:r>
            <a:r>
              <a:rPr lang="en-US" altLang="en-US">
                <a:latin typeface="Lucida Sans Unicode" panose="020B0602030504020204" pitchFamily="34" charset="0"/>
              </a:rPr>
              <a:t>⊦</a:t>
            </a:r>
            <a:r>
              <a:rPr lang="en-US" altLang="en-US"/>
              <a:t>I</a:t>
            </a:r>
            <a:r>
              <a:rPr lang="en-US" altLang="en-US" baseline="-25000"/>
              <a:t>2</a:t>
            </a:r>
            <a:r>
              <a:rPr lang="en-US" altLang="en-US">
                <a:latin typeface="Lucida Sans Unicode" panose="020B0602030504020204" pitchFamily="34" charset="0"/>
              </a:rPr>
              <a:t>⊦</a:t>
            </a:r>
            <a:r>
              <a:rPr lang="en-US" altLang="en-US"/>
              <a:t> … is the sequence of ID’s of M with input w, then any solution to the MPCP instance we can construct will begin with this sequence of ID’s.</a:t>
            </a:r>
          </a:p>
          <a:p>
            <a:pPr lvl="1"/>
            <a:r>
              <a:rPr lang="en-US" altLang="en-US"/>
              <a:t># separates ID’s and also serves to represent blanks at the end of an ID.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2FAE00-3324-C34D-AC35-09F6FAE3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C50D-E10C-F442-BFC0-EEC057B10B9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90E98568-241D-A247-B0BA-78919CB4F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Reducing L</a:t>
            </a:r>
            <a:r>
              <a:rPr lang="en-US" altLang="en-US" baseline="-25000"/>
              <a:t>u</a:t>
            </a:r>
            <a:r>
              <a:rPr lang="en-US" altLang="en-US"/>
              <a:t> to L</a:t>
            </a:r>
            <a:r>
              <a:rPr lang="en-US" altLang="en-US" baseline="-25000"/>
              <a:t>MPCP</a:t>
            </a:r>
            <a:r>
              <a:rPr lang="en-US" altLang="en-US"/>
              <a:t> – (2)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C5FFCB0-6B63-CB4F-9F1B-E39388FBE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But until M reaches an accepting state, the string formed by concatenating the second components of the chosen pairs will always be a full ID ahead of the string from the first pair.</a:t>
            </a:r>
          </a:p>
          <a:p>
            <a:r>
              <a:rPr lang="en-US" altLang="en-US"/>
              <a:t>If M accepts, we can even out the difference and solve the MPCP instance.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347ACE-CE63-5049-AFA3-50AE2635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4B63-D260-6348-B512-DEC5DE30CAF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2003C506-D25F-F648-8347-2A14630D7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Reducing L</a:t>
            </a:r>
            <a:r>
              <a:rPr lang="en-US" altLang="en-US" baseline="-25000"/>
              <a:t>u</a:t>
            </a:r>
            <a:r>
              <a:rPr lang="en-US" altLang="en-US"/>
              <a:t> to L</a:t>
            </a:r>
            <a:r>
              <a:rPr lang="en-US" altLang="en-US" baseline="-25000"/>
              <a:t>MPCP</a:t>
            </a:r>
            <a:r>
              <a:rPr lang="en-US" altLang="en-US"/>
              <a:t> – (3)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E92222E-6B56-4E4F-A947-C10DA95B1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CC9900"/>
                </a:solidFill>
              </a:rPr>
              <a:t>Key assumption</a:t>
            </a:r>
            <a:r>
              <a:rPr lang="en-US" altLang="en-US"/>
              <a:t>: M has a semi-infinite tape; it never moves left from its initial head position.</a:t>
            </a:r>
          </a:p>
          <a:p>
            <a:r>
              <a:rPr lang="en-US" altLang="en-US"/>
              <a:t>Alphabet of MPCP instance: state and tape symbols of M (assumed disjoint) plus special symbol # (assumed not a state or tape symbol).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02878C-5423-464A-97C9-23CD475C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CB9C-3F14-5E42-B932-8188E6B41B4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5C1FA53-4A86-F849-B37E-9724386EA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Reducing L</a:t>
            </a:r>
            <a:r>
              <a:rPr lang="en-US" altLang="en-US" baseline="-25000"/>
              <a:t>u</a:t>
            </a:r>
            <a:r>
              <a:rPr lang="en-US" altLang="en-US"/>
              <a:t> to L</a:t>
            </a:r>
            <a:r>
              <a:rPr lang="en-US" altLang="en-US" baseline="-25000"/>
              <a:t>MPCP</a:t>
            </a:r>
            <a:r>
              <a:rPr lang="en-US" altLang="en-US"/>
              <a:t> – (4)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9B3BF3C4-92F3-6841-A10C-65BF91871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r>
              <a:rPr lang="en-US" altLang="en-US"/>
              <a:t>First MPCP pair: (#, #q</a:t>
            </a:r>
            <a:r>
              <a:rPr lang="en-US" altLang="en-US" baseline="-25000"/>
              <a:t>0</a:t>
            </a:r>
            <a:r>
              <a:rPr lang="en-US" altLang="en-US"/>
              <a:t>w#).</a:t>
            </a:r>
          </a:p>
          <a:p>
            <a:pPr lvl="1"/>
            <a:r>
              <a:rPr lang="en-US" altLang="en-US"/>
              <a:t>We start out with the second string having the initial ID and a full ID ahead of the first.</a:t>
            </a:r>
          </a:p>
          <a:p>
            <a:r>
              <a:rPr lang="en-US" altLang="en-US"/>
              <a:t>(#, #).</a:t>
            </a:r>
          </a:p>
          <a:p>
            <a:pPr lvl="1"/>
            <a:r>
              <a:rPr lang="en-US" altLang="en-US"/>
              <a:t>We can add ID-enders to both strings.</a:t>
            </a:r>
          </a:p>
          <a:p>
            <a:r>
              <a:rPr lang="en-US" altLang="en-US"/>
              <a:t>(X, X) for all tape symbols X of M.</a:t>
            </a:r>
          </a:p>
          <a:p>
            <a:pPr lvl="1"/>
            <a:r>
              <a:rPr lang="en-US" altLang="en-US"/>
              <a:t>We can copy a tape symbol from one ID to the next.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876755E-C0DB-934C-8EE3-8EBD5D60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3D0A-B0A2-C743-825E-FB393027A13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D68CA4EB-41F5-1042-B876-3222E9B7B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Copying Symbols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0938F7BA-1044-C84A-8752-3C02FB981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Suppose we have chosen MPCP pairs to simulate some number of steps of M, and the partial strings from these pairs look like: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. . . #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. . . #ABqCD#</a:t>
            </a:r>
          </a:p>
        </p:txBody>
      </p:sp>
      <p:grpSp>
        <p:nvGrpSpPr>
          <p:cNvPr id="76806" name="Group 6">
            <a:extLst>
              <a:ext uri="{FF2B5EF4-FFF2-40B4-BE49-F238E27FC236}">
                <a16:creationId xmlns:a16="http://schemas.microsoft.com/office/drawing/2014/main" id="{4F720E7D-04D4-A242-9FE2-FC0D891D77C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648200"/>
            <a:ext cx="1952625" cy="1112838"/>
            <a:chOff x="1104" y="2928"/>
            <a:chExt cx="1230" cy="701"/>
          </a:xfrm>
        </p:grpSpPr>
        <p:sp>
          <p:nvSpPr>
            <p:cNvPr id="76804" name="Text Box 4">
              <a:extLst>
                <a:ext uri="{FF2B5EF4-FFF2-40B4-BE49-F238E27FC236}">
                  <a16:creationId xmlns:a16="http://schemas.microsoft.com/office/drawing/2014/main" id="{40FFF4E2-E2AD-E744-AF33-D1E2B28DF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264"/>
              <a:ext cx="2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A</a:t>
              </a:r>
            </a:p>
          </p:txBody>
        </p:sp>
        <p:sp>
          <p:nvSpPr>
            <p:cNvPr id="76805" name="Text Box 5">
              <a:extLst>
                <a:ext uri="{FF2B5EF4-FFF2-40B4-BE49-F238E27FC236}">
                  <a16:creationId xmlns:a16="http://schemas.microsoft.com/office/drawing/2014/main" id="{921FF71A-21E5-5541-8933-9E73E3838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928"/>
              <a:ext cx="2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A</a:t>
              </a:r>
            </a:p>
          </p:txBody>
        </p:sp>
      </p:grpSp>
      <p:grpSp>
        <p:nvGrpSpPr>
          <p:cNvPr id="76809" name="Group 9">
            <a:extLst>
              <a:ext uri="{FF2B5EF4-FFF2-40B4-BE49-F238E27FC236}">
                <a16:creationId xmlns:a16="http://schemas.microsoft.com/office/drawing/2014/main" id="{5874F7A3-8B0C-A740-982F-09CC4D23B60A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648200"/>
            <a:ext cx="2024063" cy="1112838"/>
            <a:chOff x="1248" y="2928"/>
            <a:chExt cx="1275" cy="701"/>
          </a:xfrm>
        </p:grpSpPr>
        <p:sp>
          <p:nvSpPr>
            <p:cNvPr id="76807" name="Text Box 7">
              <a:extLst>
                <a:ext uri="{FF2B5EF4-FFF2-40B4-BE49-F238E27FC236}">
                  <a16:creationId xmlns:a16="http://schemas.microsoft.com/office/drawing/2014/main" id="{A6481698-0959-B648-B88B-45A7D892D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264"/>
              <a:ext cx="2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B</a:t>
              </a:r>
            </a:p>
          </p:txBody>
        </p:sp>
        <p:sp>
          <p:nvSpPr>
            <p:cNvPr id="76808" name="Text Box 8">
              <a:extLst>
                <a:ext uri="{FF2B5EF4-FFF2-40B4-BE49-F238E27FC236}">
                  <a16:creationId xmlns:a16="http://schemas.microsoft.com/office/drawing/2014/main" id="{B7315245-E68F-6E45-8F83-A8A467ABA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2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288FB6-1875-B049-9B6C-0C504FC4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289F-D7C7-F643-B8F8-24B6BBED874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3C2D0AA9-11B3-1F4D-A702-80D35DF1E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Reducing L</a:t>
            </a:r>
            <a:r>
              <a:rPr lang="en-US" altLang="en-US" baseline="-25000"/>
              <a:t>u</a:t>
            </a:r>
            <a:r>
              <a:rPr lang="en-US" altLang="en-US"/>
              <a:t> to L</a:t>
            </a:r>
            <a:r>
              <a:rPr lang="en-US" altLang="en-US" baseline="-25000"/>
              <a:t>MPCP</a:t>
            </a:r>
            <a:r>
              <a:rPr lang="en-US" altLang="en-US"/>
              <a:t> – (5)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05B0390-2DB9-AE4B-8A2C-6B20E8241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pPr marL="609600" indent="-609600"/>
            <a:r>
              <a:rPr lang="en-US" altLang="en-US"/>
              <a:t>For every state q of M and tape symbol X, there are pairs: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(qX, Yp) if </a:t>
            </a:r>
            <a:r>
              <a:rPr lang="en-US" altLang="en-US">
                <a:latin typeface="Lucida Sans Unicode" panose="020B0602030504020204" pitchFamily="34" charset="0"/>
              </a:rPr>
              <a:t>δ</a:t>
            </a:r>
            <a:r>
              <a:rPr lang="en-US" altLang="en-US"/>
              <a:t>(q, X) = (p, Y, R).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(ZqX, pZY) if </a:t>
            </a:r>
            <a:r>
              <a:rPr lang="en-US" altLang="en-US">
                <a:latin typeface="Lucida Sans Unicode" panose="020B0602030504020204" pitchFamily="34" charset="0"/>
              </a:rPr>
              <a:t>δ</a:t>
            </a:r>
            <a:r>
              <a:rPr lang="en-US" altLang="en-US"/>
              <a:t>(q, X) = (p, Y, L) [any Z].</a:t>
            </a:r>
          </a:p>
          <a:p>
            <a:pPr marL="609600" indent="-609600"/>
            <a:r>
              <a:rPr lang="en-US" altLang="en-US"/>
              <a:t>Also, if X is the blank, # can substitute.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(q#, Yp#) if </a:t>
            </a:r>
            <a:r>
              <a:rPr lang="en-US" altLang="en-US">
                <a:latin typeface="Lucida Sans Unicode" panose="020B0602030504020204" pitchFamily="34" charset="0"/>
              </a:rPr>
              <a:t>δ</a:t>
            </a:r>
            <a:r>
              <a:rPr lang="en-US" altLang="en-US"/>
              <a:t>(q, B) = (p, Y, R).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(Zq#, pZY#) if </a:t>
            </a:r>
            <a:r>
              <a:rPr lang="en-US" altLang="en-US">
                <a:latin typeface="Lucida Sans Unicode" panose="020B0602030504020204" pitchFamily="34" charset="0"/>
              </a:rPr>
              <a:t>δ</a:t>
            </a:r>
            <a:r>
              <a:rPr lang="en-US" altLang="en-US"/>
              <a:t>(q, X) = (p, Y, L) [any Z].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A35C966-241F-974E-BC31-A036BE7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3A5B-7B1A-3E48-B641-260FEFE294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C95C71C-1A6C-254C-9295-78C10AC7E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PCP Instances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7A5F034-DD29-1F40-B525-88E62114A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r>
              <a:rPr lang="en-US" altLang="en-US"/>
              <a:t>An instance of PCP is a list of pairs of nonempty strings over some alphabet </a:t>
            </a:r>
            <a:r>
              <a:rPr lang="en-US" altLang="en-US">
                <a:latin typeface="Lucida Sans Unicode" panose="020B0602030504020204" pitchFamily="34" charset="0"/>
              </a:rPr>
              <a:t>Σ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Say (w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1</a:t>
            </a:r>
            <a:r>
              <a:rPr lang="en-US" altLang="en-US"/>
              <a:t>), (w</a:t>
            </a:r>
            <a:r>
              <a:rPr lang="en-US" altLang="en-US" baseline="-25000"/>
              <a:t>2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), …, (w</a:t>
            </a:r>
            <a:r>
              <a:rPr lang="en-US" altLang="en-US" baseline="-25000"/>
              <a:t>n</a:t>
            </a:r>
            <a:r>
              <a:rPr lang="en-US" altLang="en-US"/>
              <a:t>, x</a:t>
            </a:r>
            <a:r>
              <a:rPr lang="en-US" altLang="en-US" baseline="-25000"/>
              <a:t>n</a:t>
            </a:r>
            <a:r>
              <a:rPr lang="en-US" altLang="en-US"/>
              <a:t>).</a:t>
            </a:r>
          </a:p>
          <a:p>
            <a:r>
              <a:rPr lang="en-US" altLang="en-US"/>
              <a:t>The answer to this instance of PCP is “yes” if and only if there exists a nonempty sequence of indices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k</a:t>
            </a:r>
            <a:r>
              <a:rPr lang="en-US" altLang="en-US"/>
              <a:t>, such that w</a:t>
            </a:r>
            <a:r>
              <a:rPr lang="en-US" altLang="en-US" baseline="-25000"/>
              <a:t>i1</a:t>
            </a:r>
            <a:r>
              <a:rPr lang="en-US" altLang="en-US"/>
              <a:t>…w</a:t>
            </a:r>
            <a:r>
              <a:rPr lang="en-US" altLang="en-US" baseline="-25000"/>
              <a:t>in</a:t>
            </a:r>
            <a:r>
              <a:rPr lang="en-US" altLang="en-US"/>
              <a:t> = x</a:t>
            </a:r>
            <a:r>
              <a:rPr lang="en-US" altLang="en-US" baseline="-25000"/>
              <a:t>i1</a:t>
            </a:r>
            <a:r>
              <a:rPr lang="en-US" altLang="en-US"/>
              <a:t>…x</a:t>
            </a:r>
            <a:r>
              <a:rPr lang="en-US" altLang="en-US" baseline="-25000"/>
              <a:t>in</a:t>
            </a:r>
            <a:r>
              <a:rPr lang="en-US" altLang="en-US"/>
              <a:t>.</a:t>
            </a:r>
          </a:p>
        </p:txBody>
      </p:sp>
      <p:grpSp>
        <p:nvGrpSpPr>
          <p:cNvPr id="39942" name="Group 6">
            <a:extLst>
              <a:ext uri="{FF2B5EF4-FFF2-40B4-BE49-F238E27FC236}">
                <a16:creationId xmlns:a16="http://schemas.microsoft.com/office/drawing/2014/main" id="{27978DA4-5C96-BD49-910E-B35922616985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791200"/>
            <a:ext cx="4337050" cy="1066800"/>
            <a:chOff x="2064" y="3648"/>
            <a:chExt cx="2732" cy="672"/>
          </a:xfrm>
        </p:grpSpPr>
        <p:sp>
          <p:nvSpPr>
            <p:cNvPr id="39940" name="Text Box 4">
              <a:extLst>
                <a:ext uri="{FF2B5EF4-FFF2-40B4-BE49-F238E27FC236}">
                  <a16:creationId xmlns:a16="http://schemas.microsoft.com/office/drawing/2014/main" id="{AC450CC4-CB04-E14B-955F-062E469CC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4032"/>
              <a:ext cx="2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33CC33"/>
                  </a:solidFill>
                </a:rPr>
                <a:t>Should be “w sub i sub 1,” etc.</a:t>
              </a:r>
            </a:p>
          </p:txBody>
        </p:sp>
        <p:sp>
          <p:nvSpPr>
            <p:cNvPr id="39941" name="Line 5">
              <a:extLst>
                <a:ext uri="{FF2B5EF4-FFF2-40B4-BE49-F238E27FC236}">
                  <a16:creationId xmlns:a16="http://schemas.microsoft.com/office/drawing/2014/main" id="{2253458C-7017-CF4D-8DE9-A2D70B7E65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364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3" name="Text Box 7">
            <a:extLst>
              <a:ext uri="{FF2B5EF4-FFF2-40B4-BE49-F238E27FC236}">
                <a16:creationId xmlns:a16="http://schemas.microsoft.com/office/drawing/2014/main" id="{43455558-7D76-7F46-99C1-F6B821C36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988" y="2895600"/>
            <a:ext cx="17510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3300"/>
                </a:solidFill>
              </a:rPr>
              <a:t>In text: a</a:t>
            </a:r>
          </a:p>
          <a:p>
            <a:r>
              <a:rPr lang="en-US" altLang="en-US">
                <a:solidFill>
                  <a:srgbClr val="CC3300"/>
                </a:solidFill>
              </a:rPr>
              <a:t>pair of lists.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05A9D6E-ACAC-CB45-A3E6-D436864C3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5E27-FB78-F348-A048-85DFDD22223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256D0C98-D85C-0E4F-802B-94A3B9847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Copying Symbols – (2)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B1221985-DC58-B149-AC1A-3F7922747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Continuing the previous example, if </a:t>
            </a:r>
            <a:r>
              <a:rPr lang="en-US" altLang="en-US">
                <a:latin typeface="Lucida Sans Unicode" panose="020B0602030504020204" pitchFamily="34" charset="0"/>
              </a:rPr>
              <a:t>δ</a:t>
            </a:r>
            <a:r>
              <a:rPr lang="en-US" altLang="en-US"/>
              <a:t>(q, C) = (p, E, R), then: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. . . #AB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. . . #ABqCD#AB</a:t>
            </a:r>
          </a:p>
          <a:p>
            <a:r>
              <a:rPr lang="en-US" altLang="en-US"/>
              <a:t>If M moves left, we should not have copied B if we wanted a solution.</a:t>
            </a:r>
          </a:p>
        </p:txBody>
      </p:sp>
      <p:grpSp>
        <p:nvGrpSpPr>
          <p:cNvPr id="80900" name="Group 4">
            <a:extLst>
              <a:ext uri="{FF2B5EF4-FFF2-40B4-BE49-F238E27FC236}">
                <a16:creationId xmlns:a16="http://schemas.microsoft.com/office/drawing/2014/main" id="{9F18DBFC-4128-B641-9891-B78F451619D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657600"/>
            <a:ext cx="2162175" cy="1112838"/>
            <a:chOff x="1104" y="2928"/>
            <a:chExt cx="1362" cy="701"/>
          </a:xfrm>
        </p:grpSpPr>
        <p:sp>
          <p:nvSpPr>
            <p:cNvPr id="80901" name="Text Box 5">
              <a:extLst>
                <a:ext uri="{FF2B5EF4-FFF2-40B4-BE49-F238E27FC236}">
                  <a16:creationId xmlns:a16="http://schemas.microsoft.com/office/drawing/2014/main" id="{846C8142-25B5-5E4A-B4BA-F39BDB5FF8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264"/>
              <a:ext cx="4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Ep</a:t>
              </a:r>
            </a:p>
          </p:txBody>
        </p:sp>
        <p:sp>
          <p:nvSpPr>
            <p:cNvPr id="80902" name="Text Box 6">
              <a:extLst>
                <a:ext uri="{FF2B5EF4-FFF2-40B4-BE49-F238E27FC236}">
                  <a16:creationId xmlns:a16="http://schemas.microsoft.com/office/drawing/2014/main" id="{0D240BF8-281D-FB45-92DB-900E62CD5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928"/>
              <a:ext cx="4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qC</a:t>
              </a:r>
            </a:p>
          </p:txBody>
        </p:sp>
      </p:grpSp>
      <p:grpSp>
        <p:nvGrpSpPr>
          <p:cNvPr id="80906" name="Group 10">
            <a:extLst>
              <a:ext uri="{FF2B5EF4-FFF2-40B4-BE49-F238E27FC236}">
                <a16:creationId xmlns:a16="http://schemas.microsoft.com/office/drawing/2014/main" id="{3708A768-1B42-AE43-AF2A-B983D92DC36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657600"/>
            <a:ext cx="1984375" cy="1112838"/>
            <a:chOff x="1104" y="2928"/>
            <a:chExt cx="1250" cy="701"/>
          </a:xfrm>
        </p:grpSpPr>
        <p:sp>
          <p:nvSpPr>
            <p:cNvPr id="80907" name="Text Box 11">
              <a:extLst>
                <a:ext uri="{FF2B5EF4-FFF2-40B4-BE49-F238E27FC236}">
                  <a16:creationId xmlns:a16="http://schemas.microsoft.com/office/drawing/2014/main" id="{E49C90BF-31DE-F64B-A42D-6B7CA2205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264"/>
              <a:ext cx="2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D</a:t>
              </a:r>
            </a:p>
          </p:txBody>
        </p:sp>
        <p:sp>
          <p:nvSpPr>
            <p:cNvPr id="80908" name="Text Box 12">
              <a:extLst>
                <a:ext uri="{FF2B5EF4-FFF2-40B4-BE49-F238E27FC236}">
                  <a16:creationId xmlns:a16="http://schemas.microsoft.com/office/drawing/2014/main" id="{28FB8FEB-FE63-E24C-9451-7C6C4F6B5D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928"/>
              <a:ext cx="2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D</a:t>
              </a:r>
            </a:p>
          </p:txBody>
        </p:sp>
      </p:grpSp>
      <p:grpSp>
        <p:nvGrpSpPr>
          <p:cNvPr id="80909" name="Group 13">
            <a:extLst>
              <a:ext uri="{FF2B5EF4-FFF2-40B4-BE49-F238E27FC236}">
                <a16:creationId xmlns:a16="http://schemas.microsoft.com/office/drawing/2014/main" id="{E627E8C5-5783-5C47-85C9-972D26D52A2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657600"/>
            <a:ext cx="2003425" cy="1112838"/>
            <a:chOff x="1104" y="2928"/>
            <a:chExt cx="1262" cy="701"/>
          </a:xfrm>
        </p:grpSpPr>
        <p:sp>
          <p:nvSpPr>
            <p:cNvPr id="80910" name="Text Box 14">
              <a:extLst>
                <a:ext uri="{FF2B5EF4-FFF2-40B4-BE49-F238E27FC236}">
                  <a16:creationId xmlns:a16="http://schemas.microsoft.com/office/drawing/2014/main" id="{14EA51EC-1DDC-B54F-9EA3-727E52DB9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264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  <p:sp>
          <p:nvSpPr>
            <p:cNvPr id="80911" name="Text Box 15">
              <a:extLst>
                <a:ext uri="{FF2B5EF4-FFF2-40B4-BE49-F238E27FC236}">
                  <a16:creationId xmlns:a16="http://schemas.microsoft.com/office/drawing/2014/main" id="{AB8F48E7-ABE2-BC4D-8F7E-1CF2754BB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928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21DBF0-8C30-4E4E-ACAA-C2AFD31D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449-844A-4649-BCC2-78A41A1A122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CC1835BD-5C69-9D42-BE0B-D1FA8019B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Reducing L</a:t>
            </a:r>
            <a:r>
              <a:rPr lang="en-US" altLang="en-US" baseline="-25000"/>
              <a:t>u</a:t>
            </a:r>
            <a:r>
              <a:rPr lang="en-US" altLang="en-US"/>
              <a:t> to L</a:t>
            </a:r>
            <a:r>
              <a:rPr lang="en-US" altLang="en-US" baseline="-25000"/>
              <a:t>MPCP</a:t>
            </a:r>
            <a:r>
              <a:rPr lang="en-US" altLang="en-US"/>
              <a:t> – (6)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535747F-6303-5C4F-B9A4-C64A7BCFE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altLang="en-US"/>
              <a:t>If M reaches an accepting state f, then f “eats” the neighboring tape symbols, one or two at a time, to enable M to reach an “ID” that is essentially empty.</a:t>
            </a:r>
          </a:p>
          <a:p>
            <a:r>
              <a:rPr lang="en-US" altLang="en-US"/>
              <a:t>The MPCP instance has pairs (XfY, f),    (fY, f), and (Xf, f) for all tape symbols X and Y.</a:t>
            </a:r>
          </a:p>
          <a:p>
            <a:r>
              <a:rPr lang="en-US" altLang="en-US"/>
              <a:t>To even up the strings and solve:      (f##, #).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>
            <a:extLst>
              <a:ext uri="{FF2B5EF4-FFF2-40B4-BE49-F238E27FC236}">
                <a16:creationId xmlns:a16="http://schemas.microsoft.com/office/drawing/2014/main" id="{D351F172-9639-7D45-8448-9E37A922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5F9-2771-DB40-B298-A0B7B52CD85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E4ED3907-F197-774F-A866-EF2C0CDD1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Cleaning Up After Acceptance</a:t>
            </a:r>
          </a:p>
        </p:txBody>
      </p:sp>
      <p:sp>
        <p:nvSpPr>
          <p:cNvPr id="138243" name="Text Box 3">
            <a:extLst>
              <a:ext uri="{FF2B5EF4-FFF2-40B4-BE49-F238E27FC236}">
                <a16:creationId xmlns:a16="http://schemas.microsoft.com/office/drawing/2014/main" id="{8EB9383A-2AA0-534C-A01B-EA14FB74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2578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… #</a:t>
            </a:r>
          </a:p>
          <a:p>
            <a:r>
              <a:rPr lang="en-US" altLang="en-US"/>
              <a:t>…  </a:t>
            </a:r>
            <a:r>
              <a:rPr lang="en-US" altLang="en-US" sz="3200"/>
              <a:t>#ABfCDE#</a:t>
            </a:r>
          </a:p>
        </p:txBody>
      </p:sp>
      <p:grpSp>
        <p:nvGrpSpPr>
          <p:cNvPr id="138247" name="Group 7">
            <a:extLst>
              <a:ext uri="{FF2B5EF4-FFF2-40B4-BE49-F238E27FC236}">
                <a16:creationId xmlns:a16="http://schemas.microsoft.com/office/drawing/2014/main" id="{E2B6B687-3BB9-C74C-B309-ED461BBB42D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124200"/>
            <a:ext cx="2105025" cy="1036638"/>
            <a:chOff x="672" y="1968"/>
            <a:chExt cx="1326" cy="653"/>
          </a:xfrm>
        </p:grpSpPr>
        <p:sp>
          <p:nvSpPr>
            <p:cNvPr id="138245" name="Text Box 5">
              <a:extLst>
                <a:ext uri="{FF2B5EF4-FFF2-40B4-BE49-F238E27FC236}">
                  <a16:creationId xmlns:a16="http://schemas.microsoft.com/office/drawing/2014/main" id="{2CF67F2F-649E-A247-8EDB-06D5A4AE3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256"/>
              <a:ext cx="2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A</a:t>
              </a:r>
            </a:p>
          </p:txBody>
        </p:sp>
        <p:sp>
          <p:nvSpPr>
            <p:cNvPr id="138246" name="Text Box 6">
              <a:extLst>
                <a:ext uri="{FF2B5EF4-FFF2-40B4-BE49-F238E27FC236}">
                  <a16:creationId xmlns:a16="http://schemas.microsoft.com/office/drawing/2014/main" id="{AC3D8F9F-6DC1-B143-9855-7A9B6B39F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968"/>
              <a:ext cx="2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A</a:t>
              </a:r>
            </a:p>
          </p:txBody>
        </p:sp>
      </p:grpSp>
      <p:grpSp>
        <p:nvGrpSpPr>
          <p:cNvPr id="138250" name="Group 10">
            <a:extLst>
              <a:ext uri="{FF2B5EF4-FFF2-40B4-BE49-F238E27FC236}">
                <a16:creationId xmlns:a16="http://schemas.microsoft.com/office/drawing/2014/main" id="{652D7B9B-C3F7-E54C-89D4-94AC19229B2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124200"/>
            <a:ext cx="2066925" cy="1036638"/>
            <a:chOff x="816" y="1968"/>
            <a:chExt cx="1302" cy="653"/>
          </a:xfrm>
        </p:grpSpPr>
        <p:sp>
          <p:nvSpPr>
            <p:cNvPr id="138248" name="Text Box 8">
              <a:extLst>
                <a:ext uri="{FF2B5EF4-FFF2-40B4-BE49-F238E27FC236}">
                  <a16:creationId xmlns:a16="http://schemas.microsoft.com/office/drawing/2014/main" id="{24CD4389-D8A8-5D4A-8B4D-F5B1BAD76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968"/>
              <a:ext cx="5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BfC</a:t>
              </a:r>
            </a:p>
          </p:txBody>
        </p:sp>
        <p:sp>
          <p:nvSpPr>
            <p:cNvPr id="138249" name="Text Box 9">
              <a:extLst>
                <a:ext uri="{FF2B5EF4-FFF2-40B4-BE49-F238E27FC236}">
                  <a16:creationId xmlns:a16="http://schemas.microsoft.com/office/drawing/2014/main" id="{B0480FC6-8304-844A-9667-88FFF45BC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256"/>
              <a:ext cx="1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f</a:t>
              </a:r>
            </a:p>
          </p:txBody>
        </p:sp>
      </p:grpSp>
      <p:grpSp>
        <p:nvGrpSpPr>
          <p:cNvPr id="138253" name="Group 13">
            <a:extLst>
              <a:ext uri="{FF2B5EF4-FFF2-40B4-BE49-F238E27FC236}">
                <a16:creationId xmlns:a16="http://schemas.microsoft.com/office/drawing/2014/main" id="{13B4089D-5F07-BF48-9E91-EDC234563EF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124200"/>
            <a:ext cx="1755775" cy="1036638"/>
            <a:chOff x="1200" y="1968"/>
            <a:chExt cx="1106" cy="653"/>
          </a:xfrm>
        </p:grpSpPr>
        <p:sp>
          <p:nvSpPr>
            <p:cNvPr id="138251" name="Text Box 11">
              <a:extLst>
                <a:ext uri="{FF2B5EF4-FFF2-40B4-BE49-F238E27FC236}">
                  <a16:creationId xmlns:a16="http://schemas.microsoft.com/office/drawing/2014/main" id="{C56B829B-5EC2-2B48-B54B-E26BC29F90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968"/>
              <a:ext cx="2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D</a:t>
              </a:r>
            </a:p>
          </p:txBody>
        </p:sp>
        <p:sp>
          <p:nvSpPr>
            <p:cNvPr id="138252" name="Text Box 12">
              <a:extLst>
                <a:ext uri="{FF2B5EF4-FFF2-40B4-BE49-F238E27FC236}">
                  <a16:creationId xmlns:a16="http://schemas.microsoft.com/office/drawing/2014/main" id="{E230DEBD-E393-6549-B48E-7343AB792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256"/>
              <a:ext cx="2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D</a:t>
              </a:r>
            </a:p>
          </p:txBody>
        </p:sp>
      </p:grpSp>
      <p:grpSp>
        <p:nvGrpSpPr>
          <p:cNvPr id="138258" name="Group 18">
            <a:extLst>
              <a:ext uri="{FF2B5EF4-FFF2-40B4-BE49-F238E27FC236}">
                <a16:creationId xmlns:a16="http://schemas.microsoft.com/office/drawing/2014/main" id="{7EDC1AAA-DCE9-6B46-9FB1-D014257E9FC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124200"/>
            <a:ext cx="1708150" cy="1036638"/>
            <a:chOff x="1392" y="1968"/>
            <a:chExt cx="1076" cy="653"/>
          </a:xfrm>
        </p:grpSpPr>
        <p:sp>
          <p:nvSpPr>
            <p:cNvPr id="138254" name="Text Box 14">
              <a:extLst>
                <a:ext uri="{FF2B5EF4-FFF2-40B4-BE49-F238E27FC236}">
                  <a16:creationId xmlns:a16="http://schemas.microsoft.com/office/drawing/2014/main" id="{022D54D5-08B8-9240-8B8B-C2AA8DC81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968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E</a:t>
              </a:r>
            </a:p>
          </p:txBody>
        </p:sp>
        <p:sp>
          <p:nvSpPr>
            <p:cNvPr id="138255" name="Text Box 15">
              <a:extLst>
                <a:ext uri="{FF2B5EF4-FFF2-40B4-BE49-F238E27FC236}">
                  <a16:creationId xmlns:a16="http://schemas.microsoft.com/office/drawing/2014/main" id="{9030649C-0358-BA4C-9CA8-F2CF1C0B8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256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E</a:t>
              </a:r>
            </a:p>
          </p:txBody>
        </p:sp>
      </p:grpSp>
      <p:grpSp>
        <p:nvGrpSpPr>
          <p:cNvPr id="138259" name="Group 19">
            <a:extLst>
              <a:ext uri="{FF2B5EF4-FFF2-40B4-BE49-F238E27FC236}">
                <a16:creationId xmlns:a16="http://schemas.microsoft.com/office/drawing/2014/main" id="{B317F6CD-BDD6-B045-AF5E-318D1BCCEE62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124200"/>
            <a:ext cx="1851025" cy="1036638"/>
            <a:chOff x="1536" y="1968"/>
            <a:chExt cx="1166" cy="653"/>
          </a:xfrm>
        </p:grpSpPr>
        <p:sp>
          <p:nvSpPr>
            <p:cNvPr id="138256" name="Text Box 16">
              <a:extLst>
                <a:ext uri="{FF2B5EF4-FFF2-40B4-BE49-F238E27FC236}">
                  <a16:creationId xmlns:a16="http://schemas.microsoft.com/office/drawing/2014/main" id="{28512DB0-2694-C742-B23C-006F95EE6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968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  <p:sp>
          <p:nvSpPr>
            <p:cNvPr id="138257" name="Text Box 17">
              <a:extLst>
                <a:ext uri="{FF2B5EF4-FFF2-40B4-BE49-F238E27FC236}">
                  <a16:creationId xmlns:a16="http://schemas.microsoft.com/office/drawing/2014/main" id="{B066950B-9C69-234A-BC95-071ED7B1E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256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</p:grpSp>
      <p:grpSp>
        <p:nvGrpSpPr>
          <p:cNvPr id="138263" name="Group 23">
            <a:extLst>
              <a:ext uri="{FF2B5EF4-FFF2-40B4-BE49-F238E27FC236}">
                <a16:creationId xmlns:a16="http://schemas.microsoft.com/office/drawing/2014/main" id="{8C7A4BE4-01C4-894B-8A35-2716CAEBFE50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124200"/>
            <a:ext cx="1762125" cy="1036638"/>
            <a:chOff x="1728" y="1968"/>
            <a:chExt cx="1110" cy="653"/>
          </a:xfrm>
        </p:grpSpPr>
        <p:sp>
          <p:nvSpPr>
            <p:cNvPr id="138261" name="Text Box 21">
              <a:extLst>
                <a:ext uri="{FF2B5EF4-FFF2-40B4-BE49-F238E27FC236}">
                  <a16:creationId xmlns:a16="http://schemas.microsoft.com/office/drawing/2014/main" id="{C3CD8D89-121F-CB49-B526-7D80F6E4E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968"/>
              <a:ext cx="52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AfD</a:t>
              </a:r>
            </a:p>
          </p:txBody>
        </p:sp>
        <p:sp>
          <p:nvSpPr>
            <p:cNvPr id="138262" name="Text Box 22">
              <a:extLst>
                <a:ext uri="{FF2B5EF4-FFF2-40B4-BE49-F238E27FC236}">
                  <a16:creationId xmlns:a16="http://schemas.microsoft.com/office/drawing/2014/main" id="{933F5127-B034-EE4A-B2DC-7C1E713BCC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256"/>
              <a:ext cx="1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f</a:t>
              </a:r>
            </a:p>
          </p:txBody>
        </p:sp>
      </p:grpSp>
      <p:grpSp>
        <p:nvGrpSpPr>
          <p:cNvPr id="138268" name="Group 28">
            <a:extLst>
              <a:ext uri="{FF2B5EF4-FFF2-40B4-BE49-F238E27FC236}">
                <a16:creationId xmlns:a16="http://schemas.microsoft.com/office/drawing/2014/main" id="{8CF96310-C41F-5549-934B-66E847D96409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124200"/>
            <a:ext cx="1327150" cy="1036638"/>
            <a:chOff x="2208" y="1968"/>
            <a:chExt cx="836" cy="653"/>
          </a:xfrm>
        </p:grpSpPr>
        <p:sp>
          <p:nvSpPr>
            <p:cNvPr id="138264" name="Text Box 24">
              <a:extLst>
                <a:ext uri="{FF2B5EF4-FFF2-40B4-BE49-F238E27FC236}">
                  <a16:creationId xmlns:a16="http://schemas.microsoft.com/office/drawing/2014/main" id="{289A7882-7D25-DA4C-8F22-54746166D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968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E</a:t>
              </a:r>
            </a:p>
          </p:txBody>
        </p:sp>
        <p:sp>
          <p:nvSpPr>
            <p:cNvPr id="138265" name="Text Box 25">
              <a:extLst>
                <a:ext uri="{FF2B5EF4-FFF2-40B4-BE49-F238E27FC236}">
                  <a16:creationId xmlns:a16="http://schemas.microsoft.com/office/drawing/2014/main" id="{AA1CE3A7-50AE-544E-BD2F-042E3C20A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256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E</a:t>
              </a:r>
            </a:p>
          </p:txBody>
        </p:sp>
      </p:grpSp>
      <p:grpSp>
        <p:nvGrpSpPr>
          <p:cNvPr id="138269" name="Group 29">
            <a:extLst>
              <a:ext uri="{FF2B5EF4-FFF2-40B4-BE49-F238E27FC236}">
                <a16:creationId xmlns:a16="http://schemas.microsoft.com/office/drawing/2014/main" id="{C33DC7D9-6770-974F-AC0F-18EE02976ED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124200"/>
            <a:ext cx="1393825" cy="1036638"/>
            <a:chOff x="2400" y="1968"/>
            <a:chExt cx="878" cy="653"/>
          </a:xfrm>
        </p:grpSpPr>
        <p:sp>
          <p:nvSpPr>
            <p:cNvPr id="138266" name="Text Box 26">
              <a:extLst>
                <a:ext uri="{FF2B5EF4-FFF2-40B4-BE49-F238E27FC236}">
                  <a16:creationId xmlns:a16="http://schemas.microsoft.com/office/drawing/2014/main" id="{59490611-4C7D-BD48-9EAC-6D1601001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256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  <p:sp>
          <p:nvSpPr>
            <p:cNvPr id="138267" name="Text Box 27">
              <a:extLst>
                <a:ext uri="{FF2B5EF4-FFF2-40B4-BE49-F238E27FC236}">
                  <a16:creationId xmlns:a16="http://schemas.microsoft.com/office/drawing/2014/main" id="{E4C52789-954C-8249-8138-9EABDE9B4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968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</p:grpSp>
      <p:grpSp>
        <p:nvGrpSpPr>
          <p:cNvPr id="138272" name="Group 32">
            <a:extLst>
              <a:ext uri="{FF2B5EF4-FFF2-40B4-BE49-F238E27FC236}">
                <a16:creationId xmlns:a16="http://schemas.microsoft.com/office/drawing/2014/main" id="{8D11734D-258C-1A40-95A2-D3A56FA272BD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124200"/>
            <a:ext cx="1076325" cy="1036638"/>
            <a:chOff x="2688" y="1968"/>
            <a:chExt cx="678" cy="653"/>
          </a:xfrm>
        </p:grpSpPr>
        <p:sp>
          <p:nvSpPr>
            <p:cNvPr id="138270" name="Text Box 30">
              <a:extLst>
                <a:ext uri="{FF2B5EF4-FFF2-40B4-BE49-F238E27FC236}">
                  <a16:creationId xmlns:a16="http://schemas.microsoft.com/office/drawing/2014/main" id="{41E26E2D-5572-7146-B7DA-F2210B590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968"/>
              <a:ext cx="3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fE</a:t>
              </a:r>
            </a:p>
          </p:txBody>
        </p:sp>
        <p:sp>
          <p:nvSpPr>
            <p:cNvPr id="138271" name="Text Box 31">
              <a:extLst>
                <a:ext uri="{FF2B5EF4-FFF2-40B4-BE49-F238E27FC236}">
                  <a16:creationId xmlns:a16="http://schemas.microsoft.com/office/drawing/2014/main" id="{B6C97B06-C88B-274E-B528-31E9E4A32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256"/>
              <a:ext cx="1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f</a:t>
              </a:r>
            </a:p>
          </p:txBody>
        </p:sp>
      </p:grpSp>
      <p:grpSp>
        <p:nvGrpSpPr>
          <p:cNvPr id="138275" name="Group 35">
            <a:extLst>
              <a:ext uri="{FF2B5EF4-FFF2-40B4-BE49-F238E27FC236}">
                <a16:creationId xmlns:a16="http://schemas.microsoft.com/office/drawing/2014/main" id="{A4957B8F-426D-0F4F-BCFA-D9B999881552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124200"/>
            <a:ext cx="936625" cy="1036638"/>
            <a:chOff x="2976" y="1968"/>
            <a:chExt cx="590" cy="653"/>
          </a:xfrm>
        </p:grpSpPr>
        <p:sp>
          <p:nvSpPr>
            <p:cNvPr id="138273" name="Text Box 33">
              <a:extLst>
                <a:ext uri="{FF2B5EF4-FFF2-40B4-BE49-F238E27FC236}">
                  <a16:creationId xmlns:a16="http://schemas.microsoft.com/office/drawing/2014/main" id="{4629D54A-9EB9-9A42-BAE0-BAA263F37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968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  <p:sp>
          <p:nvSpPr>
            <p:cNvPr id="138274" name="Text Box 34">
              <a:extLst>
                <a:ext uri="{FF2B5EF4-FFF2-40B4-BE49-F238E27FC236}">
                  <a16:creationId xmlns:a16="http://schemas.microsoft.com/office/drawing/2014/main" id="{ABE77F4E-3AB7-A040-9204-FA4D75109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256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</p:grpSp>
      <p:grpSp>
        <p:nvGrpSpPr>
          <p:cNvPr id="138278" name="Group 38">
            <a:extLst>
              <a:ext uri="{FF2B5EF4-FFF2-40B4-BE49-F238E27FC236}">
                <a16:creationId xmlns:a16="http://schemas.microsoft.com/office/drawing/2014/main" id="{10A2205A-E763-554A-9C53-D2683BA61D84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3124200"/>
            <a:ext cx="936625" cy="1036638"/>
            <a:chOff x="3168" y="1968"/>
            <a:chExt cx="590" cy="653"/>
          </a:xfrm>
        </p:grpSpPr>
        <p:sp>
          <p:nvSpPr>
            <p:cNvPr id="138276" name="Text Box 36">
              <a:extLst>
                <a:ext uri="{FF2B5EF4-FFF2-40B4-BE49-F238E27FC236}">
                  <a16:creationId xmlns:a16="http://schemas.microsoft.com/office/drawing/2014/main" id="{B181D046-12E5-9946-A316-7BEE470A3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968"/>
              <a:ext cx="5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f##</a:t>
              </a:r>
            </a:p>
          </p:txBody>
        </p:sp>
        <p:sp>
          <p:nvSpPr>
            <p:cNvPr id="138277" name="Text Box 37">
              <a:extLst>
                <a:ext uri="{FF2B5EF4-FFF2-40B4-BE49-F238E27FC236}">
                  <a16:creationId xmlns:a16="http://schemas.microsoft.com/office/drawing/2014/main" id="{9C96FA05-090E-0742-8A1C-1F72620FB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256"/>
              <a:ext cx="3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#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2A2A77-307A-5D45-B880-82A75DBF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4676-1A89-9349-8920-E0C24B15506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1BF43EF6-B398-4E44-987E-124EAA66E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CFG’s from PCP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AC40BD5-DD99-AB4E-BE85-842C43986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en-US"/>
              <a:t>We are going to prove that the </a:t>
            </a:r>
            <a:r>
              <a:rPr lang="en-US" altLang="en-US" i="1">
                <a:solidFill>
                  <a:srgbClr val="FF0066"/>
                </a:solidFill>
              </a:rPr>
              <a:t>ambiguity problem</a:t>
            </a:r>
            <a:r>
              <a:rPr lang="en-US" altLang="en-US"/>
              <a:t>  (is a given CFG ambiguous?) is undecidable.</a:t>
            </a:r>
          </a:p>
          <a:p>
            <a:r>
              <a:rPr lang="en-US" altLang="en-US"/>
              <a:t>As with PCP instances, CFG instances must be coded to have a finite alphabet.</a:t>
            </a:r>
          </a:p>
          <a:p>
            <a:r>
              <a:rPr lang="en-US" altLang="en-US"/>
              <a:t>Let </a:t>
            </a:r>
            <a:r>
              <a:rPr lang="en-US" altLang="en-US" i="1"/>
              <a:t>a</a:t>
            </a:r>
            <a:r>
              <a:rPr lang="en-US" altLang="en-US"/>
              <a:t>  followed by a binary integer i represent the i-th terminal.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371DCC-DDFA-AC46-9CB3-3FFA75D5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86D-046E-3E4A-A0C9-6E295358622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DA8DF8CB-3897-7442-9F02-C4855A19E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CFG’s from PCP – (2)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46747B8-13CF-614C-AA2F-3F010D4C6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419600"/>
          </a:xfrm>
        </p:spPr>
        <p:txBody>
          <a:bodyPr/>
          <a:lstStyle/>
          <a:p>
            <a:r>
              <a:rPr lang="en-US" altLang="en-US"/>
              <a:t>Let A followed by a binary integer i represent the i-th variable.</a:t>
            </a:r>
          </a:p>
          <a:p>
            <a:r>
              <a:rPr lang="en-US" altLang="en-US"/>
              <a:t>Let A1 be the start symbol.</a:t>
            </a:r>
          </a:p>
          <a:p>
            <a:r>
              <a:rPr lang="en-US" altLang="en-US"/>
              <a:t>Symbols -&gt;, comma, and 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 represent themselves.</a:t>
            </a:r>
          </a:p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S -&gt; 0S1 | A, A -&gt; c is represented by                                 A1-&gt;a1A1a10,A1-&gt;A10,A10-&gt;a11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E76BF0-9958-794C-8FE0-9004B11E3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32E6-00D3-2B43-A8A9-158C250682F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B3C4B601-783E-F940-9FB1-FD81FF89A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CFG’s from PCP – (3)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0FEA02A-011B-C940-B55B-1139F0056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a PCP instance with k pairs.</a:t>
            </a:r>
          </a:p>
          <a:p>
            <a:r>
              <a:rPr lang="en-US" altLang="en-US"/>
              <a:t>i-th pair is (w</a:t>
            </a:r>
            <a:r>
              <a:rPr lang="en-US" altLang="en-US" baseline="-25000"/>
              <a:t>i</a:t>
            </a:r>
            <a:r>
              <a:rPr lang="en-US" altLang="en-US"/>
              <a:t>, x</a:t>
            </a:r>
            <a:r>
              <a:rPr lang="en-US" altLang="en-US" baseline="-25000"/>
              <a:t>i</a:t>
            </a:r>
            <a:r>
              <a:rPr lang="en-US" altLang="en-US"/>
              <a:t>).</a:t>
            </a:r>
          </a:p>
          <a:p>
            <a:r>
              <a:rPr lang="en-US" altLang="en-US"/>
              <a:t>Assume </a:t>
            </a:r>
            <a:r>
              <a:rPr lang="en-US" altLang="en-US" i="1">
                <a:solidFill>
                  <a:srgbClr val="FF0066"/>
                </a:solidFill>
              </a:rPr>
              <a:t>index symbols</a:t>
            </a:r>
            <a:r>
              <a:rPr lang="en-US" altLang="en-US"/>
              <a:t>  a</a:t>
            </a:r>
            <a:r>
              <a:rPr lang="en-US" altLang="en-US" baseline="-25000"/>
              <a:t>1</a:t>
            </a:r>
            <a:r>
              <a:rPr lang="en-US" altLang="en-US"/>
              <a:t>,…, a</a:t>
            </a:r>
            <a:r>
              <a:rPr lang="en-US" altLang="en-US" baseline="-25000"/>
              <a:t>k</a:t>
            </a:r>
            <a:r>
              <a:rPr lang="en-US" altLang="en-US"/>
              <a:t> are not in the alphabet of the PCP instance.</a:t>
            </a:r>
          </a:p>
          <a:p>
            <a:r>
              <a:rPr lang="en-US" altLang="en-US"/>
              <a:t>The </a:t>
            </a:r>
            <a:r>
              <a:rPr lang="en-US" altLang="en-US" i="1">
                <a:solidFill>
                  <a:srgbClr val="FF0066"/>
                </a:solidFill>
              </a:rPr>
              <a:t>list language</a:t>
            </a:r>
            <a:r>
              <a:rPr lang="en-US" altLang="en-US"/>
              <a:t>  for w</a:t>
            </a:r>
            <a:r>
              <a:rPr lang="en-US" altLang="en-US" baseline="-25000"/>
              <a:t>1</a:t>
            </a:r>
            <a:r>
              <a:rPr lang="en-US" altLang="en-US"/>
              <a:t>,…, w</a:t>
            </a:r>
            <a:r>
              <a:rPr lang="en-US" altLang="en-US" baseline="-25000"/>
              <a:t>k</a:t>
            </a:r>
            <a:r>
              <a:rPr lang="en-US" altLang="en-US"/>
              <a:t> has a CFG with productions  A -&gt; w</a:t>
            </a:r>
            <a:r>
              <a:rPr lang="en-US" altLang="en-US" baseline="-25000"/>
              <a:t>i</a:t>
            </a:r>
            <a:r>
              <a:rPr lang="en-US" altLang="en-US"/>
              <a:t>Aa</a:t>
            </a:r>
            <a:r>
              <a:rPr lang="en-US" altLang="en-US" baseline="-25000"/>
              <a:t>i</a:t>
            </a:r>
            <a:r>
              <a:rPr lang="en-US" altLang="en-US"/>
              <a:t> and   A -&gt; w</a:t>
            </a:r>
            <a:r>
              <a:rPr lang="en-US" altLang="en-US" baseline="-25000"/>
              <a:t>i</a:t>
            </a:r>
            <a:r>
              <a:rPr lang="en-US" altLang="en-US"/>
              <a:t>a</a:t>
            </a:r>
            <a:r>
              <a:rPr lang="en-US" altLang="en-US" baseline="-25000"/>
              <a:t>i</a:t>
            </a:r>
            <a:r>
              <a:rPr lang="en-US" altLang="en-US"/>
              <a:t> for all i = 1, 2,…, 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D4A5E4-995B-D043-8795-00B7F699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91-8869-1343-8489-90747869203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AAA973C6-2D84-1144-96F0-06E3D15C6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Languages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16958EF-1F23-F64C-AA42-34BA99445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/>
              <a:t>Similarly, from the second components of each pair, we can construct a list language with productions B -&gt; x</a:t>
            </a:r>
            <a:r>
              <a:rPr lang="en-US" altLang="en-US" baseline="-25000"/>
              <a:t>i</a:t>
            </a:r>
            <a:r>
              <a:rPr lang="en-US" altLang="en-US"/>
              <a:t>Ba</a:t>
            </a:r>
            <a:r>
              <a:rPr lang="en-US" altLang="en-US" baseline="-25000"/>
              <a:t>i</a:t>
            </a:r>
            <a:r>
              <a:rPr lang="en-US" altLang="en-US"/>
              <a:t> and B -&gt; x</a:t>
            </a:r>
            <a:r>
              <a:rPr lang="en-US" altLang="en-US" baseline="-25000"/>
              <a:t>i</a:t>
            </a:r>
            <a:r>
              <a:rPr lang="en-US" altLang="en-US"/>
              <a:t>a</a:t>
            </a:r>
            <a:r>
              <a:rPr lang="en-US" altLang="en-US" baseline="-25000"/>
              <a:t>i</a:t>
            </a:r>
            <a:r>
              <a:rPr lang="en-US" altLang="en-US"/>
              <a:t> for all i = 1, 2,…, k.</a:t>
            </a:r>
          </a:p>
          <a:p>
            <a:r>
              <a:rPr lang="en-US" altLang="en-US"/>
              <a:t>These languages each consist of the concatenation of strings from the first or second components of pairs, followed by the reverse of their indexes.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5F5BD37-F3BD-9746-9E67-BBA3C6ED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D805-57C1-5449-8E8F-26914A7FB0E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B1498BB-88E7-4F45-BE78-A7C684C4D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List Languages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D66F72FC-12FA-664B-BBFD-50CAC8E45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altLang="en-US"/>
              <a:t>Consider PCP instance (a,ab), (baa,aab), (bba,ba).</a:t>
            </a:r>
          </a:p>
          <a:p>
            <a:r>
              <a:rPr lang="en-US" altLang="en-US"/>
              <a:t>Use 1, 2, 3 as the index symbols for these pairs in order.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CC3300"/>
                </a:solidFill>
              </a:rPr>
              <a:t>A -&gt; aA1 | baaA2 | bbaA3 | a1 | baa2 | bba3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CC3300"/>
                </a:solidFill>
              </a:rPr>
              <a:t>B -&gt; abB1 | aabB2 | baB3 | ab1 | aab2 | ba3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3E9750F-2714-AB4A-8AE2-A0B877DE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4D2-0CA2-9A4A-8AB9-88B12D99966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94EF3B49-4F2F-C448-B869-263183700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Reduction of PCP to the Ambiguity Problem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D4DB764-1B99-7D49-8862-AC35C5392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Given a PCP instance, construct grammars for the two list languages, with variables A and B.</a:t>
            </a:r>
          </a:p>
          <a:p>
            <a:r>
              <a:rPr lang="en-US" altLang="en-US"/>
              <a:t>Add productions S -&gt; A | B.</a:t>
            </a:r>
          </a:p>
          <a:p>
            <a:r>
              <a:rPr lang="en-US" altLang="en-US"/>
              <a:t>The resulting grammar is ambiguous if and only if there is a solution to the PCP instance.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7AE7EC-4A00-ED4A-B0B2-0F47D5E0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BEA0-F4CB-7D4D-B599-AB16FB433D9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C61BF0A2-4BBB-3240-8ED0-C22B2BA8E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Reduction to Ambiguity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8FA672C-6107-4546-8D9B-6EC196A1A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CC3300"/>
                </a:solidFill>
              </a:rPr>
              <a:t>A -&gt; aA1 | baaA2 | bbaA3 | a1 | baa2 | bba3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CC3300"/>
                </a:solidFill>
              </a:rPr>
              <a:t>B -&gt; abB1 | aabB2 | baB3 | ab1 | aab2 | ba3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CC3300"/>
                </a:solidFill>
              </a:rPr>
              <a:t>S -&gt; A | B</a:t>
            </a:r>
          </a:p>
          <a:p>
            <a:r>
              <a:rPr lang="en-US" altLang="en-US"/>
              <a:t>There is a solution 1, 3.</a:t>
            </a:r>
          </a:p>
          <a:p>
            <a:r>
              <a:rPr lang="en-US" altLang="en-US"/>
              <a:t>Note abba31 has leftmost derivations: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S =&gt; A =&gt; aA1 =&gt; abba31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S =&gt; B =&gt; abB1 =&gt; abba31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6FA0785-A3E3-6D4F-855E-2BFE8728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5625-8AF4-4E4D-B11A-1DD3C18487B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89D4A04-B623-A942-A7D5-44BB41D18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PCP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2C39750-31FA-D34E-A457-08C85ABC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Let the alphabet be {0, 1}.</a:t>
            </a:r>
          </a:p>
          <a:p>
            <a:r>
              <a:rPr lang="en-US" altLang="en-US"/>
              <a:t>Let the PCP instance consist of the two pairs (0, 01) and (100, 001).</a:t>
            </a:r>
          </a:p>
          <a:p>
            <a:r>
              <a:rPr lang="en-US" altLang="en-US"/>
              <a:t>We claim there is no solution.</a:t>
            </a:r>
          </a:p>
          <a:p>
            <a:r>
              <a:rPr lang="en-US" altLang="en-US"/>
              <a:t>You can’t start with (100, 001), because the first characters don’t match.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3CB2ED-75E1-844A-BCEB-16ED04F8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09C5-081A-F142-BE72-37914F5A486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968B24DE-2A12-3048-BDE4-9E5EA270D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66FF"/>
                </a:solidFill>
              </a:rPr>
              <a:t>Proof</a:t>
            </a:r>
            <a:r>
              <a:rPr lang="en-US" altLang="en-US"/>
              <a:t> the Reduction Works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EFA5D8FF-A5BF-8A40-B543-7E461E562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en-US"/>
              <a:t>In one direction, if a</a:t>
            </a:r>
            <a:r>
              <a:rPr lang="en-US" altLang="en-US" baseline="-25000"/>
              <a:t>1</a:t>
            </a:r>
            <a:r>
              <a:rPr lang="en-US" altLang="en-US"/>
              <a:t>,…, a</a:t>
            </a:r>
            <a:r>
              <a:rPr lang="en-US" altLang="en-US" baseline="-25000"/>
              <a:t>k</a:t>
            </a:r>
            <a:r>
              <a:rPr lang="en-US" altLang="en-US"/>
              <a:t> is a solution, then w</a:t>
            </a:r>
            <a:r>
              <a:rPr lang="en-US" altLang="en-US" baseline="-25000"/>
              <a:t>1</a:t>
            </a:r>
            <a:r>
              <a:rPr lang="en-US" altLang="en-US"/>
              <a:t>…w</a:t>
            </a:r>
            <a:r>
              <a:rPr lang="en-US" altLang="en-US" baseline="-25000"/>
              <a:t>k</a:t>
            </a:r>
            <a:r>
              <a:rPr lang="en-US" altLang="en-US"/>
              <a:t>a</a:t>
            </a:r>
            <a:r>
              <a:rPr lang="en-US" altLang="en-US" baseline="-25000"/>
              <a:t>k</a:t>
            </a:r>
            <a:r>
              <a:rPr lang="en-US" altLang="en-US"/>
              <a:t>…a</a:t>
            </a:r>
            <a:r>
              <a:rPr lang="en-US" altLang="en-US" baseline="-25000"/>
              <a:t>1</a:t>
            </a:r>
            <a:r>
              <a:rPr lang="en-US" altLang="en-US"/>
              <a:t> equals x</a:t>
            </a:r>
            <a:r>
              <a:rPr lang="en-US" altLang="en-US" baseline="-25000"/>
              <a:t>1</a:t>
            </a:r>
            <a:r>
              <a:rPr lang="en-US" altLang="en-US"/>
              <a:t>…x</a:t>
            </a:r>
            <a:r>
              <a:rPr lang="en-US" altLang="en-US" baseline="-25000"/>
              <a:t>k</a:t>
            </a:r>
            <a:r>
              <a:rPr lang="en-US" altLang="en-US"/>
              <a:t>a</a:t>
            </a:r>
            <a:r>
              <a:rPr lang="en-US" altLang="en-US" baseline="-25000"/>
              <a:t>k</a:t>
            </a:r>
            <a:r>
              <a:rPr lang="en-US" altLang="en-US"/>
              <a:t>…a</a:t>
            </a:r>
            <a:r>
              <a:rPr lang="en-US" altLang="en-US" baseline="-25000"/>
              <a:t>1</a:t>
            </a:r>
            <a:r>
              <a:rPr lang="en-US" altLang="en-US"/>
              <a:t> and has two derivations, one starting    S -&gt; A, the other starting S -&gt; B.</a:t>
            </a:r>
          </a:p>
          <a:p>
            <a:r>
              <a:rPr lang="en-US" altLang="en-US"/>
              <a:t>Conversely, there can only be two derivations of the same terminal string if they begin with different first productions.  Why? Next slide.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12D3A6-4137-D542-9CA2-FA3F8304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EE6-7F9B-B44B-9AD8-577DD6D709C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9A1B2950-304D-9342-983E-2FAAF54FE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66FF"/>
                </a:solidFill>
              </a:rPr>
              <a:t>Proof</a:t>
            </a:r>
            <a:r>
              <a:rPr lang="en-US" altLang="en-US"/>
              <a:t> – Continued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3DCFEEE2-AE49-7747-93E2-FDF1621C1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altLang="en-US"/>
              <a:t>If the two derivations begin with the same first step, say S -&gt; A, then the sequence of index symbols uniquely determines which productions are used.</a:t>
            </a:r>
          </a:p>
          <a:p>
            <a:pPr lvl="1"/>
            <a:r>
              <a:rPr lang="en-US" altLang="en-US"/>
              <a:t>Each except the last would be the one with A in the middle and that index symbol at the end.</a:t>
            </a:r>
          </a:p>
          <a:p>
            <a:pPr lvl="1"/>
            <a:r>
              <a:rPr lang="en-US" altLang="en-US"/>
              <a:t>The last is the same, but no A in the middle.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B43B1EBC-269B-BC4F-BFC8-D49073DA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206-2CA0-6347-97D3-94E9634F707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2B31AB03-1F21-304D-BB71-56B2508E6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S =&gt;A=&gt;*…2321</a:t>
            </a:r>
          </a:p>
        </p:txBody>
      </p:sp>
      <p:sp>
        <p:nvSpPr>
          <p:cNvPr id="134147" name="Text Box 3">
            <a:extLst>
              <a:ext uri="{FF2B5EF4-FFF2-40B4-BE49-F238E27FC236}">
                <a16:creationId xmlns:a16="http://schemas.microsoft.com/office/drawing/2014/main" id="{EAF917EC-EA6C-AD43-90B2-62FA80A10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17859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</a:p>
        </p:txBody>
      </p:sp>
      <p:grpSp>
        <p:nvGrpSpPr>
          <p:cNvPr id="134150" name="Group 6">
            <a:extLst>
              <a:ext uri="{FF2B5EF4-FFF2-40B4-BE49-F238E27FC236}">
                <a16:creationId xmlns:a16="http://schemas.microsoft.com/office/drawing/2014/main" id="{90CB59CB-501A-AA4E-A0DE-3B010B7D843D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209800"/>
            <a:ext cx="366713" cy="749300"/>
            <a:chOff x="2400" y="1400"/>
            <a:chExt cx="231" cy="472"/>
          </a:xfrm>
        </p:grpSpPr>
        <p:sp>
          <p:nvSpPr>
            <p:cNvPr id="134148" name="Text Box 4">
              <a:extLst>
                <a:ext uri="{FF2B5EF4-FFF2-40B4-BE49-F238E27FC236}">
                  <a16:creationId xmlns:a16="http://schemas.microsoft.com/office/drawing/2014/main" id="{94F696B6-B0DE-BE41-BA9B-0ACE656B3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58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  <p:sp>
          <p:nvSpPr>
            <p:cNvPr id="134149" name="Line 5">
              <a:extLst>
                <a:ext uri="{FF2B5EF4-FFF2-40B4-BE49-F238E27FC236}">
                  <a16:creationId xmlns:a16="http://schemas.microsoft.com/office/drawing/2014/main" id="{EE860C1C-2DD9-6C43-8FDB-963EF41C8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159" name="Group 15">
            <a:extLst>
              <a:ext uri="{FF2B5EF4-FFF2-40B4-BE49-F238E27FC236}">
                <a16:creationId xmlns:a16="http://schemas.microsoft.com/office/drawing/2014/main" id="{7911A319-F97B-854B-BA41-2B5E1B3534A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786063"/>
            <a:ext cx="1722438" cy="825500"/>
            <a:chOff x="1968" y="1755"/>
            <a:chExt cx="1085" cy="520"/>
          </a:xfrm>
        </p:grpSpPr>
        <p:sp>
          <p:nvSpPr>
            <p:cNvPr id="134151" name="Text Box 7">
              <a:extLst>
                <a:ext uri="{FF2B5EF4-FFF2-40B4-BE49-F238E27FC236}">
                  <a16:creationId xmlns:a16="http://schemas.microsoft.com/office/drawing/2014/main" id="{BD365F60-4B25-9B4D-94BD-90AF892033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851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134152" name="Text Box 8">
              <a:extLst>
                <a:ext uri="{FF2B5EF4-FFF2-40B4-BE49-F238E27FC236}">
                  <a16:creationId xmlns:a16="http://schemas.microsoft.com/office/drawing/2014/main" id="{0A50DC36-3B8D-554B-82EE-984BC4359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824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134153" name="Line 9">
              <a:extLst>
                <a:ext uri="{FF2B5EF4-FFF2-40B4-BE49-F238E27FC236}">
                  <a16:creationId xmlns:a16="http://schemas.microsoft.com/office/drawing/2014/main" id="{62B12C24-9698-264A-BB3F-8129AC4859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75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4" name="Line 10">
              <a:extLst>
                <a:ext uri="{FF2B5EF4-FFF2-40B4-BE49-F238E27FC236}">
                  <a16:creationId xmlns:a16="http://schemas.microsoft.com/office/drawing/2014/main" id="{69080379-A069-E548-BAEA-A34D4B689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5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4156" name="Group 12">
              <a:extLst>
                <a:ext uri="{FF2B5EF4-FFF2-40B4-BE49-F238E27FC236}">
                  <a16:creationId xmlns:a16="http://schemas.microsoft.com/office/drawing/2014/main" id="{ADA6FBD9-FB5B-3847-804B-2E63E4F51A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803"/>
              <a:ext cx="231" cy="472"/>
              <a:chOff x="2400" y="1400"/>
              <a:chExt cx="231" cy="472"/>
            </a:xfrm>
          </p:grpSpPr>
          <p:sp>
            <p:nvSpPr>
              <p:cNvPr id="134157" name="Text Box 13">
                <a:extLst>
                  <a:ext uri="{FF2B5EF4-FFF2-40B4-BE49-F238E27FC236}">
                    <a16:creationId xmlns:a16="http://schemas.microsoft.com/office/drawing/2014/main" id="{11DF303E-23F2-F348-8D19-C193C8E7EF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0" y="1584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34158" name="Line 14">
                <a:extLst>
                  <a:ext uri="{FF2B5EF4-FFF2-40B4-BE49-F238E27FC236}">
                    <a16:creationId xmlns:a16="http://schemas.microsoft.com/office/drawing/2014/main" id="{15C0A6D7-ECD9-F046-B990-41F7CA9F93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140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4160" name="Group 16">
            <a:extLst>
              <a:ext uri="{FF2B5EF4-FFF2-40B4-BE49-F238E27FC236}">
                <a16:creationId xmlns:a16="http://schemas.microsoft.com/office/drawing/2014/main" id="{B8977772-C5D9-D446-A5A9-8DEFD7D0892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505200"/>
            <a:ext cx="1722438" cy="825500"/>
            <a:chOff x="1968" y="1755"/>
            <a:chExt cx="1085" cy="520"/>
          </a:xfrm>
        </p:grpSpPr>
        <p:sp>
          <p:nvSpPr>
            <p:cNvPr id="134161" name="Text Box 17">
              <a:extLst>
                <a:ext uri="{FF2B5EF4-FFF2-40B4-BE49-F238E27FC236}">
                  <a16:creationId xmlns:a16="http://schemas.microsoft.com/office/drawing/2014/main" id="{5220D071-A58C-F546-A5C7-F9EFCA250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851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134162" name="Text Box 18">
              <a:extLst>
                <a:ext uri="{FF2B5EF4-FFF2-40B4-BE49-F238E27FC236}">
                  <a16:creationId xmlns:a16="http://schemas.microsoft.com/office/drawing/2014/main" id="{00EF824C-8403-D443-8CFD-9027BE20E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824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134163" name="Line 19">
              <a:extLst>
                <a:ext uri="{FF2B5EF4-FFF2-40B4-BE49-F238E27FC236}">
                  <a16:creationId xmlns:a16="http://schemas.microsoft.com/office/drawing/2014/main" id="{51DEE5C9-F9AE-4342-A0A7-D36FA6AC9C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75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64" name="Line 20">
              <a:extLst>
                <a:ext uri="{FF2B5EF4-FFF2-40B4-BE49-F238E27FC236}">
                  <a16:creationId xmlns:a16="http://schemas.microsoft.com/office/drawing/2014/main" id="{D91632A2-C99F-B345-A6E0-7548FE798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5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4165" name="Group 21">
              <a:extLst>
                <a:ext uri="{FF2B5EF4-FFF2-40B4-BE49-F238E27FC236}">
                  <a16:creationId xmlns:a16="http://schemas.microsoft.com/office/drawing/2014/main" id="{3FE70687-07EB-8E48-A175-8187047477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803"/>
              <a:ext cx="231" cy="472"/>
              <a:chOff x="2400" y="1400"/>
              <a:chExt cx="231" cy="472"/>
            </a:xfrm>
          </p:grpSpPr>
          <p:sp>
            <p:nvSpPr>
              <p:cNvPr id="134166" name="Text Box 22">
                <a:extLst>
                  <a:ext uri="{FF2B5EF4-FFF2-40B4-BE49-F238E27FC236}">
                    <a16:creationId xmlns:a16="http://schemas.microsoft.com/office/drawing/2014/main" id="{600A20F5-CA2E-E143-9547-D2912162F5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0" y="1584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34167" name="Line 23">
                <a:extLst>
                  <a:ext uri="{FF2B5EF4-FFF2-40B4-BE49-F238E27FC236}">
                    <a16:creationId xmlns:a16="http://schemas.microsoft.com/office/drawing/2014/main" id="{8F24F859-9670-7F46-BC75-8A2FC291A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140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4168" name="Group 24">
            <a:extLst>
              <a:ext uri="{FF2B5EF4-FFF2-40B4-BE49-F238E27FC236}">
                <a16:creationId xmlns:a16="http://schemas.microsoft.com/office/drawing/2014/main" id="{EEB254D1-D4FA-DF47-AE5F-E9C97645BD9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267200"/>
            <a:ext cx="1722438" cy="825500"/>
            <a:chOff x="1968" y="1755"/>
            <a:chExt cx="1085" cy="520"/>
          </a:xfrm>
        </p:grpSpPr>
        <p:sp>
          <p:nvSpPr>
            <p:cNvPr id="134169" name="Text Box 25">
              <a:extLst>
                <a:ext uri="{FF2B5EF4-FFF2-40B4-BE49-F238E27FC236}">
                  <a16:creationId xmlns:a16="http://schemas.microsoft.com/office/drawing/2014/main" id="{C105A771-ECCD-274A-922B-CC0879DC82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851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3</a:t>
              </a:r>
            </a:p>
          </p:txBody>
        </p:sp>
        <p:sp>
          <p:nvSpPr>
            <p:cNvPr id="134170" name="Text Box 26">
              <a:extLst>
                <a:ext uri="{FF2B5EF4-FFF2-40B4-BE49-F238E27FC236}">
                  <a16:creationId xmlns:a16="http://schemas.microsoft.com/office/drawing/2014/main" id="{A9F817AB-50CF-4C41-A9F9-EF40F5AFC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824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</a:t>
              </a:r>
              <a:r>
                <a:rPr lang="en-US" altLang="en-US" baseline="-25000"/>
                <a:t>3</a:t>
              </a:r>
            </a:p>
          </p:txBody>
        </p:sp>
        <p:sp>
          <p:nvSpPr>
            <p:cNvPr id="134171" name="Line 27">
              <a:extLst>
                <a:ext uri="{FF2B5EF4-FFF2-40B4-BE49-F238E27FC236}">
                  <a16:creationId xmlns:a16="http://schemas.microsoft.com/office/drawing/2014/main" id="{C3F8EFFF-ACC1-3444-8FB6-FFA6650ADC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75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2" name="Line 28">
              <a:extLst>
                <a:ext uri="{FF2B5EF4-FFF2-40B4-BE49-F238E27FC236}">
                  <a16:creationId xmlns:a16="http://schemas.microsoft.com/office/drawing/2014/main" id="{9B24A317-68D7-F645-AFDB-F4DE37F2F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5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4173" name="Group 29">
              <a:extLst>
                <a:ext uri="{FF2B5EF4-FFF2-40B4-BE49-F238E27FC236}">
                  <a16:creationId xmlns:a16="http://schemas.microsoft.com/office/drawing/2014/main" id="{C9B9E8EF-5AC7-5048-B520-527DFE05E2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803"/>
              <a:ext cx="231" cy="472"/>
              <a:chOff x="2400" y="1400"/>
              <a:chExt cx="231" cy="472"/>
            </a:xfrm>
          </p:grpSpPr>
          <p:sp>
            <p:nvSpPr>
              <p:cNvPr id="134174" name="Text Box 30">
                <a:extLst>
                  <a:ext uri="{FF2B5EF4-FFF2-40B4-BE49-F238E27FC236}">
                    <a16:creationId xmlns:a16="http://schemas.microsoft.com/office/drawing/2014/main" id="{A7CCC263-70F6-EB4A-8274-81D5CF048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0" y="1584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34175" name="Line 31">
                <a:extLst>
                  <a:ext uri="{FF2B5EF4-FFF2-40B4-BE49-F238E27FC236}">
                    <a16:creationId xmlns:a16="http://schemas.microsoft.com/office/drawing/2014/main" id="{37556728-C20C-A743-BF89-B50E361C1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140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4184" name="Group 40">
            <a:extLst>
              <a:ext uri="{FF2B5EF4-FFF2-40B4-BE49-F238E27FC236}">
                <a16:creationId xmlns:a16="http://schemas.microsoft.com/office/drawing/2014/main" id="{97E7182C-C141-B146-84BE-D3B4FBE533AD}"/>
              </a:ext>
            </a:extLst>
          </p:cNvPr>
          <p:cNvGrpSpPr>
            <a:grpSpLocks/>
          </p:cNvGrpSpPr>
          <p:nvPr/>
        </p:nvGrpSpPr>
        <p:grpSpPr bwMode="auto">
          <a:xfrm>
            <a:off x="3136900" y="4953000"/>
            <a:ext cx="1722438" cy="642938"/>
            <a:chOff x="1976" y="3120"/>
            <a:chExt cx="1085" cy="405"/>
          </a:xfrm>
        </p:grpSpPr>
        <p:sp>
          <p:nvSpPr>
            <p:cNvPr id="134177" name="Text Box 33">
              <a:extLst>
                <a:ext uri="{FF2B5EF4-FFF2-40B4-BE49-F238E27FC236}">
                  <a16:creationId xmlns:a16="http://schemas.microsoft.com/office/drawing/2014/main" id="{8F131403-7F5F-4242-8DA8-1E4F921165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0" y="3237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134178" name="Text Box 34">
              <a:extLst>
                <a:ext uri="{FF2B5EF4-FFF2-40B4-BE49-F238E27FC236}">
                  <a16:creationId xmlns:a16="http://schemas.microsoft.com/office/drawing/2014/main" id="{030A9B76-374A-5B40-A586-18C92E15F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6" y="3189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134179" name="Line 35">
              <a:extLst>
                <a:ext uri="{FF2B5EF4-FFF2-40B4-BE49-F238E27FC236}">
                  <a16:creationId xmlns:a16="http://schemas.microsoft.com/office/drawing/2014/main" id="{CFD617E8-3A5B-944C-81AA-2F6F51804B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312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80" name="Line 36">
              <a:extLst>
                <a:ext uri="{FF2B5EF4-FFF2-40B4-BE49-F238E27FC236}">
                  <a16:creationId xmlns:a16="http://schemas.microsoft.com/office/drawing/2014/main" id="{183DB09B-404F-BE4B-A871-19A2179B8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141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5857A87-69AF-3B45-BDB6-8954FCF0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8C41-2FCA-C144-974D-268E3A235065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E65F8F64-9E2B-484C-859E-E7688794B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“Real” Undecidable Problems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933C06C-8D8B-AC4D-A823-FD19301EF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To show things like CFL-equivalence to be undecidable, it helps to know that the complement of a list language is also a CFL.</a:t>
            </a:r>
          </a:p>
          <a:p>
            <a:pPr marL="609600" indent="-609600"/>
            <a:r>
              <a:rPr lang="en-US" altLang="en-US"/>
              <a:t>We’ll construct a deterministic PDA for the complement langauge.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AAE245-BC2F-B646-9AC3-E195253C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3C62-284A-E146-AC30-4002E0F42C3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43EDA59B-EF90-0849-BDE4-6D6807070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DPDA for the Complement of a List Language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FB4A95A-9822-754C-A2E9-4E1EC46AE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r>
              <a:rPr lang="en-US" altLang="en-US"/>
              <a:t>Start with a bottom-of-stack marker.</a:t>
            </a:r>
          </a:p>
          <a:p>
            <a:r>
              <a:rPr lang="en-US" altLang="en-US"/>
              <a:t>While PCP symbols arrive at the input, push them onto the stack.</a:t>
            </a:r>
          </a:p>
          <a:p>
            <a:r>
              <a:rPr lang="en-US" altLang="en-US"/>
              <a:t>After the first index symbol arrives, start checking the stack for the reverse of the corresponding string.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C6F0DDD-4AFA-5B45-8A20-AEBE879C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42B2-CE70-AC4F-9765-9730D6B7BDD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85728331-56DB-854B-AEEA-B894DC3ED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Complement DPDA – (2)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85474F8-27D1-414C-8728-55281C37B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DPDA accepts after </a:t>
            </a:r>
            <a:r>
              <a:rPr lang="en-US" altLang="en-US">
                <a:solidFill>
                  <a:srgbClr val="33CC33"/>
                </a:solidFill>
              </a:rPr>
              <a:t>every</a:t>
            </a:r>
            <a:r>
              <a:rPr lang="en-US" altLang="en-US"/>
              <a:t> input, with one exception.</a:t>
            </a:r>
          </a:p>
          <a:p>
            <a:r>
              <a:rPr lang="en-US" altLang="en-US"/>
              <a:t>If the input has consisted so far of only PCP symbols and then index symbols, and the bottom-of-stack marker is exposed after reading an index symbol, do </a:t>
            </a:r>
            <a:r>
              <a:rPr lang="en-US" altLang="en-US">
                <a:solidFill>
                  <a:srgbClr val="33CC33"/>
                </a:solidFill>
              </a:rPr>
              <a:t>not</a:t>
            </a:r>
            <a:r>
              <a:rPr lang="en-US" altLang="en-US"/>
              <a:t> accept.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5FE38F-A1AE-2242-8A3F-7280FC55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547-994F-D741-A7D8-8DC6D8D955A5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18CC7BF9-132E-7646-BBEA-0C59EBBF9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the Complements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6E56159D-170C-E746-9DFF-1A2E03995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altLang="en-US"/>
              <a:t>For a given PCP instance, let L</a:t>
            </a:r>
            <a:r>
              <a:rPr lang="en-US" altLang="en-US" baseline="-25000"/>
              <a:t>A</a:t>
            </a:r>
            <a:r>
              <a:rPr lang="en-US" altLang="en-US"/>
              <a:t> and L</a:t>
            </a:r>
            <a:r>
              <a:rPr lang="en-US" altLang="en-US" baseline="-25000"/>
              <a:t>B</a:t>
            </a:r>
            <a:r>
              <a:rPr lang="en-US" altLang="en-US"/>
              <a:t> be the list languages for the first and second components of pairs.</a:t>
            </a:r>
          </a:p>
          <a:p>
            <a:r>
              <a:rPr lang="en-US" altLang="en-US"/>
              <a:t>Let L</a:t>
            </a:r>
            <a:r>
              <a:rPr lang="en-US" altLang="en-US" baseline="-25000"/>
              <a:t>A</a:t>
            </a:r>
            <a:r>
              <a:rPr lang="en-US" altLang="en-US" baseline="30000"/>
              <a:t>c</a:t>
            </a:r>
            <a:r>
              <a:rPr lang="en-US" altLang="en-US"/>
              <a:t> and L</a:t>
            </a:r>
            <a:r>
              <a:rPr lang="en-US" altLang="en-US" baseline="-25000"/>
              <a:t>B</a:t>
            </a:r>
            <a:r>
              <a:rPr lang="en-US" altLang="en-US" baseline="30000"/>
              <a:t>c</a:t>
            </a:r>
            <a:r>
              <a:rPr lang="en-US" altLang="en-US"/>
              <a:t> be their complements.</a:t>
            </a:r>
          </a:p>
          <a:p>
            <a:r>
              <a:rPr lang="en-US" altLang="en-US"/>
              <a:t>All these languages are CFL’s.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2A54BE4-2AB4-824E-A279-30698905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3EC8-C3D4-F143-A8FC-15515FC674D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93A111FC-EF5F-E646-A2D6-27104D97C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the Complements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AF78E9C2-20C8-484B-9716-5DB2FD0CB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r>
              <a:rPr lang="en-US" altLang="en-US"/>
              <a:t>Consider L</a:t>
            </a:r>
            <a:r>
              <a:rPr lang="en-US" altLang="en-US" baseline="-25000"/>
              <a:t>A</a:t>
            </a:r>
            <a:r>
              <a:rPr lang="en-US" altLang="en-US" baseline="30000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 </a:t>
            </a:r>
            <a:r>
              <a:rPr lang="en-US" altLang="en-US"/>
              <a:t>L</a:t>
            </a:r>
            <a:r>
              <a:rPr lang="en-US" altLang="en-US" baseline="-25000"/>
              <a:t>B</a:t>
            </a:r>
            <a:r>
              <a:rPr lang="en-US" altLang="en-US" baseline="30000"/>
              <a:t>c</a:t>
            </a:r>
            <a:r>
              <a:rPr lang="en-US" altLang="en-US"/>
              <a:t>.</a:t>
            </a:r>
          </a:p>
          <a:p>
            <a:r>
              <a:rPr lang="en-US" altLang="en-US"/>
              <a:t>Also a CFL.</a:t>
            </a:r>
          </a:p>
          <a:p>
            <a:r>
              <a:rPr lang="en-US" altLang="en-US"/>
              <a:t>= </a:t>
            </a:r>
            <a:r>
              <a:rPr lang="en-US" altLang="en-US">
                <a:latin typeface="Lucida Sans Unicode" panose="020B0602030504020204" pitchFamily="34" charset="0"/>
              </a:rPr>
              <a:t>Σ</a:t>
            </a:r>
            <a:r>
              <a:rPr lang="en-US" altLang="en-US"/>
              <a:t>* if and only if the PCP instance has no solution.</a:t>
            </a:r>
          </a:p>
          <a:p>
            <a:r>
              <a:rPr lang="en-US" altLang="en-US"/>
              <a:t>Why? a solution a</a:t>
            </a:r>
            <a:r>
              <a:rPr lang="en-US" altLang="en-US" baseline="-25000"/>
              <a:t>1</a:t>
            </a:r>
            <a:r>
              <a:rPr lang="en-US" altLang="en-US"/>
              <a:t>,…, a</a:t>
            </a:r>
            <a:r>
              <a:rPr lang="en-US" altLang="en-US" baseline="-25000"/>
              <a:t>n</a:t>
            </a:r>
            <a:r>
              <a:rPr lang="en-US" altLang="en-US"/>
              <a:t> implies w</a:t>
            </a:r>
            <a:r>
              <a:rPr lang="en-US" altLang="en-US" baseline="-25000"/>
              <a:t>1</a:t>
            </a:r>
            <a:r>
              <a:rPr lang="en-US" altLang="en-US"/>
              <a:t>…w</a:t>
            </a:r>
            <a:r>
              <a:rPr lang="en-US" altLang="en-US" baseline="-25000"/>
              <a:t>n</a:t>
            </a:r>
            <a:r>
              <a:rPr lang="en-US" altLang="en-US"/>
              <a:t>a</a:t>
            </a:r>
            <a:r>
              <a:rPr lang="en-US" altLang="en-US" baseline="-25000"/>
              <a:t>n</a:t>
            </a:r>
            <a:r>
              <a:rPr lang="en-US" altLang="en-US"/>
              <a:t>…a</a:t>
            </a:r>
            <a:r>
              <a:rPr lang="en-US" altLang="en-US" baseline="-25000"/>
              <a:t>1</a:t>
            </a:r>
            <a:r>
              <a:rPr lang="en-US" altLang="en-US"/>
              <a:t> is not in L</a:t>
            </a:r>
            <a:r>
              <a:rPr lang="en-US" altLang="en-US" baseline="-25000"/>
              <a:t>A</a:t>
            </a:r>
            <a:r>
              <a:rPr lang="en-US" altLang="en-US" baseline="30000"/>
              <a:t>c</a:t>
            </a:r>
            <a:r>
              <a:rPr lang="en-US" altLang="en-US"/>
              <a:t>, and the equal x</a:t>
            </a:r>
            <a:r>
              <a:rPr lang="en-US" altLang="en-US" baseline="-25000"/>
              <a:t>1</a:t>
            </a:r>
            <a:r>
              <a:rPr lang="en-US" altLang="en-US"/>
              <a:t>…x</a:t>
            </a:r>
            <a:r>
              <a:rPr lang="en-US" altLang="en-US" baseline="-25000"/>
              <a:t>n</a:t>
            </a:r>
            <a:r>
              <a:rPr lang="en-US" altLang="en-US"/>
              <a:t>a</a:t>
            </a:r>
            <a:r>
              <a:rPr lang="en-US" altLang="en-US" baseline="-25000"/>
              <a:t>n</a:t>
            </a:r>
            <a:r>
              <a:rPr lang="en-US" altLang="en-US"/>
              <a:t>…a</a:t>
            </a:r>
            <a:r>
              <a:rPr lang="en-US" altLang="en-US" baseline="-25000"/>
              <a:t>1</a:t>
            </a:r>
            <a:r>
              <a:rPr lang="en-US" altLang="en-US"/>
              <a:t> is not in L</a:t>
            </a:r>
            <a:r>
              <a:rPr lang="en-US" altLang="en-US" baseline="-25000"/>
              <a:t>B</a:t>
            </a:r>
            <a:r>
              <a:rPr lang="en-US" altLang="en-US" baseline="30000"/>
              <a:t>c</a:t>
            </a:r>
            <a:r>
              <a:rPr lang="en-US" altLang="en-US"/>
              <a:t>.</a:t>
            </a:r>
          </a:p>
          <a:p>
            <a:r>
              <a:rPr lang="en-US" altLang="en-US"/>
              <a:t>Conversely, anything missing is a solution.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5E43C3-7C94-7C4D-9095-622F3AAC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F0F6-DBC3-8C47-8D10-6023389B6264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3DAB33D6-44B7-4245-8F9C-F448C08B4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Undecidability of “= </a:t>
            </a:r>
            <a:r>
              <a:rPr lang="en-US" altLang="en-US">
                <a:latin typeface="Lucida Sans Unicode" panose="020B0602030504020204" pitchFamily="34" charset="0"/>
              </a:rPr>
              <a:t>Σ</a:t>
            </a:r>
            <a:r>
              <a:rPr lang="en-US" altLang="en-US"/>
              <a:t>*”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02EAB684-7E36-CE4D-8924-B1C86EC4B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have reduced PCP to the problem </a:t>
            </a:r>
            <a:r>
              <a:rPr lang="en-US" altLang="en-US">
                <a:solidFill>
                  <a:srgbClr val="CC3300"/>
                </a:solidFill>
              </a:rPr>
              <a:t>is a given CFL equal to all strings over its terminal alphabet?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4CD6BFA-B9FD-914A-94CA-D094C45E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B075-88F3-7D47-B5C3-E6A7A6F1FCB9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3FE11FD3-B06C-7440-A5C7-F49F35668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Undecidablility of “CFL is Regular”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C73B32DE-0295-FC48-9BBE-59AB91BD7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86200"/>
          </a:xfrm>
        </p:spPr>
        <p:txBody>
          <a:bodyPr/>
          <a:lstStyle/>
          <a:p>
            <a:r>
              <a:rPr lang="en-US" altLang="en-US"/>
              <a:t>Also undecidable: </a:t>
            </a:r>
            <a:r>
              <a:rPr lang="en-US" altLang="en-US">
                <a:solidFill>
                  <a:srgbClr val="CC3300"/>
                </a:solidFill>
              </a:rPr>
              <a:t>is a CFL a regular language?</a:t>
            </a:r>
          </a:p>
          <a:p>
            <a:r>
              <a:rPr lang="en-US" altLang="en-US"/>
              <a:t>Same reduction from PCP.</a:t>
            </a:r>
          </a:p>
          <a:p>
            <a:r>
              <a:rPr lang="en-US" altLang="en-US">
                <a:solidFill>
                  <a:srgbClr val="3366FF"/>
                </a:solidFill>
              </a:rPr>
              <a:t>Proof</a:t>
            </a:r>
            <a:r>
              <a:rPr lang="en-US" altLang="en-US"/>
              <a:t>: One direction: If L</a:t>
            </a:r>
            <a:r>
              <a:rPr lang="en-US" altLang="en-US" baseline="-25000"/>
              <a:t>A</a:t>
            </a:r>
            <a:r>
              <a:rPr lang="en-US" altLang="en-US" baseline="30000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 </a:t>
            </a:r>
            <a:r>
              <a:rPr lang="en-US" altLang="en-US"/>
              <a:t>L</a:t>
            </a:r>
            <a:r>
              <a:rPr lang="en-US" altLang="en-US" baseline="-25000"/>
              <a:t>B</a:t>
            </a:r>
            <a:r>
              <a:rPr lang="en-US" altLang="en-US" baseline="30000"/>
              <a:t>c</a:t>
            </a:r>
            <a:r>
              <a:rPr lang="en-US" altLang="en-US"/>
              <a:t> = </a:t>
            </a:r>
            <a:r>
              <a:rPr lang="en-US" altLang="en-US">
                <a:latin typeface="Lucida Sans Unicode" panose="020B0602030504020204" pitchFamily="34" charset="0"/>
              </a:rPr>
              <a:t>Σ</a:t>
            </a:r>
            <a:r>
              <a:rPr lang="en-US" altLang="en-US"/>
              <a:t>*, then it surely is regular.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D4CB519-80F3-A748-B794-4B9B0AD18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D940-4CEA-1043-BC80-641EF2EB251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F49BDEB-26EA-6140-B7ED-8214EDFF5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PCP – (2)</a:t>
            </a:r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0F382B82-AB41-244B-A90E-A18F5D63B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752600"/>
            <a:ext cx="547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3300"/>
                </a:solidFill>
              </a:rPr>
              <a:t>Recall</a:t>
            </a:r>
            <a:r>
              <a:rPr lang="en-US" altLang="en-US"/>
              <a:t>: pairs are (0, 01) and (100, 001)</a:t>
            </a:r>
          </a:p>
        </p:txBody>
      </p:sp>
      <p:grpSp>
        <p:nvGrpSpPr>
          <p:cNvPr id="51209" name="Group 9">
            <a:extLst>
              <a:ext uri="{FF2B5EF4-FFF2-40B4-BE49-F238E27FC236}">
                <a16:creationId xmlns:a16="http://schemas.microsoft.com/office/drawing/2014/main" id="{7C5E415E-3448-6A42-9853-60E93CCA40A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786063"/>
            <a:ext cx="1531938" cy="2744787"/>
            <a:chOff x="480" y="1755"/>
            <a:chExt cx="965" cy="1729"/>
          </a:xfrm>
        </p:grpSpPr>
        <p:sp>
          <p:nvSpPr>
            <p:cNvPr id="51206" name="Text Box 6">
              <a:extLst>
                <a:ext uri="{FF2B5EF4-FFF2-40B4-BE49-F238E27FC236}">
                  <a16:creationId xmlns:a16="http://schemas.microsoft.com/office/drawing/2014/main" id="{7ED07680-D435-C041-AEDB-13429B3CE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755"/>
              <a:ext cx="32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  <a:p>
              <a:r>
                <a:rPr lang="en-US" altLang="en-US"/>
                <a:t>01</a:t>
              </a:r>
            </a:p>
          </p:txBody>
        </p:sp>
        <p:sp>
          <p:nvSpPr>
            <p:cNvPr id="51207" name="Text Box 7">
              <a:extLst>
                <a:ext uri="{FF2B5EF4-FFF2-40B4-BE49-F238E27FC236}">
                  <a16:creationId xmlns:a16="http://schemas.microsoft.com/office/drawing/2014/main" id="{CEB6001F-2146-8A43-83D3-BB019B47E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36"/>
              <a:ext cx="965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Must start</a:t>
              </a:r>
            </a:p>
            <a:p>
              <a:r>
                <a:rPr lang="en-US" altLang="en-US"/>
                <a:t>with first</a:t>
              </a:r>
            </a:p>
            <a:p>
              <a:r>
                <a:rPr lang="en-US" altLang="en-US"/>
                <a:t>pair</a:t>
              </a:r>
            </a:p>
          </p:txBody>
        </p:sp>
        <p:sp>
          <p:nvSpPr>
            <p:cNvPr id="51208" name="Line 8">
              <a:extLst>
                <a:ext uri="{FF2B5EF4-FFF2-40B4-BE49-F238E27FC236}">
                  <a16:creationId xmlns:a16="http://schemas.microsoft.com/office/drawing/2014/main" id="{D25FCB3E-6C84-E440-824A-7343AEA457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2331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3" name="Group 13">
            <a:extLst>
              <a:ext uri="{FF2B5EF4-FFF2-40B4-BE49-F238E27FC236}">
                <a16:creationId xmlns:a16="http://schemas.microsoft.com/office/drawing/2014/main" id="{5BA3F0B2-DE06-E74E-B322-02BB24827FF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2654300" cy="2668588"/>
            <a:chOff x="1104" y="1755"/>
            <a:chExt cx="1672" cy="1681"/>
          </a:xfrm>
        </p:grpSpPr>
        <p:sp>
          <p:nvSpPr>
            <p:cNvPr id="51210" name="Text Box 10">
              <a:extLst>
                <a:ext uri="{FF2B5EF4-FFF2-40B4-BE49-F238E27FC236}">
                  <a16:creationId xmlns:a16="http://schemas.microsoft.com/office/drawing/2014/main" id="{BA923669-657A-7E46-B55A-9C187C8CF0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755"/>
              <a:ext cx="55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3366FF"/>
                  </a:solidFill>
                </a:rPr>
                <a:t>100</a:t>
              </a:r>
            </a:p>
            <a:p>
              <a:r>
                <a:rPr lang="en-US" altLang="en-US"/>
                <a:t>  </a:t>
              </a:r>
              <a:r>
                <a:rPr lang="en-US" altLang="en-US">
                  <a:solidFill>
                    <a:srgbClr val="3366FF"/>
                  </a:solidFill>
                </a:rPr>
                <a:t>001</a:t>
              </a:r>
            </a:p>
          </p:txBody>
        </p:sp>
        <p:sp>
          <p:nvSpPr>
            <p:cNvPr id="51211" name="Text Box 11">
              <a:extLst>
                <a:ext uri="{FF2B5EF4-FFF2-40B4-BE49-F238E27FC236}">
                  <a16:creationId xmlns:a16="http://schemas.microsoft.com/office/drawing/2014/main" id="{FF96C80E-BE95-5348-936C-C667E8C71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688"/>
              <a:ext cx="114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Can add the</a:t>
              </a:r>
            </a:p>
            <a:p>
              <a:r>
                <a:rPr lang="en-US" altLang="en-US"/>
                <a:t>second pair</a:t>
              </a:r>
            </a:p>
            <a:p>
              <a:r>
                <a:rPr lang="en-US" altLang="en-US"/>
                <a:t>for a match</a:t>
              </a:r>
            </a:p>
          </p:txBody>
        </p:sp>
        <p:sp>
          <p:nvSpPr>
            <p:cNvPr id="51212" name="Line 12">
              <a:extLst>
                <a:ext uri="{FF2B5EF4-FFF2-40B4-BE49-F238E27FC236}">
                  <a16:creationId xmlns:a16="http://schemas.microsoft.com/office/drawing/2014/main" id="{23CB259D-2933-504D-B389-C1C3760D3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40" y="2235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8" name="Group 18">
            <a:extLst>
              <a:ext uri="{FF2B5EF4-FFF2-40B4-BE49-F238E27FC236}">
                <a16:creationId xmlns:a16="http://schemas.microsoft.com/office/drawing/2014/main" id="{C990019A-498A-FB48-BCC1-93074382634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819400"/>
            <a:ext cx="3833813" cy="2711450"/>
            <a:chOff x="1440" y="1776"/>
            <a:chExt cx="2415" cy="1708"/>
          </a:xfrm>
        </p:grpSpPr>
        <p:sp>
          <p:nvSpPr>
            <p:cNvPr id="51215" name="Text Box 15">
              <a:extLst>
                <a:ext uri="{FF2B5EF4-FFF2-40B4-BE49-F238E27FC236}">
                  <a16:creationId xmlns:a16="http://schemas.microsoft.com/office/drawing/2014/main" id="{5DB29900-E845-9842-AC1C-170A95811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776"/>
              <a:ext cx="55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100</a:t>
              </a:r>
            </a:p>
            <a:p>
              <a:r>
                <a:rPr lang="en-US" altLang="en-US"/>
                <a:t>  001</a:t>
              </a:r>
            </a:p>
          </p:txBody>
        </p:sp>
        <p:sp>
          <p:nvSpPr>
            <p:cNvPr id="51216" name="Text Box 16">
              <a:extLst>
                <a:ext uri="{FF2B5EF4-FFF2-40B4-BE49-F238E27FC236}">
                  <a16:creationId xmlns:a16="http://schemas.microsoft.com/office/drawing/2014/main" id="{3A91B06C-0F94-444C-BD39-7FE2A8632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736"/>
              <a:ext cx="879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As many</a:t>
              </a:r>
            </a:p>
            <a:p>
              <a:r>
                <a:rPr lang="en-US" altLang="en-US"/>
                <a:t>times as </a:t>
              </a:r>
            </a:p>
            <a:p>
              <a:r>
                <a:rPr lang="en-US" altLang="en-US"/>
                <a:t>we like</a:t>
              </a:r>
            </a:p>
          </p:txBody>
        </p:sp>
        <p:sp>
          <p:nvSpPr>
            <p:cNvPr id="51217" name="Line 17">
              <a:extLst>
                <a:ext uri="{FF2B5EF4-FFF2-40B4-BE49-F238E27FC236}">
                  <a16:creationId xmlns:a16="http://schemas.microsoft.com/office/drawing/2014/main" id="{2B788BC6-457C-3B49-8DD6-0D24E82F64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2304"/>
              <a:ext cx="15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9" name="Text Box 19">
            <a:extLst>
              <a:ext uri="{FF2B5EF4-FFF2-40B4-BE49-F238E27FC236}">
                <a16:creationId xmlns:a16="http://schemas.microsoft.com/office/drawing/2014/main" id="{67F874A7-3CA6-D24B-972D-0C5BF662E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2852738"/>
            <a:ext cx="3355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we can never make</a:t>
            </a:r>
          </a:p>
          <a:p>
            <a:r>
              <a:rPr lang="en-US" altLang="en-US"/>
              <a:t>the first string as long</a:t>
            </a:r>
          </a:p>
          <a:p>
            <a:r>
              <a:rPr lang="en-US" altLang="en-US"/>
              <a:t>as the second.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E9747A-8952-564B-A8EA-ACF6796F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8578-4C27-D047-82B0-DD30C0C12B79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1A9A114F-3CE1-5244-B3AE-82652D4F1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“= Regular” – (2)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8D386D0-C535-954D-B246-F222761E9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Conversely, we can show that if          L = L</a:t>
            </a:r>
            <a:r>
              <a:rPr lang="en-US" altLang="en-US" baseline="-25000"/>
              <a:t>A</a:t>
            </a:r>
            <a:r>
              <a:rPr lang="en-US" altLang="en-US" baseline="30000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 </a:t>
            </a:r>
            <a:r>
              <a:rPr lang="en-US" altLang="en-US"/>
              <a:t>L</a:t>
            </a:r>
            <a:r>
              <a:rPr lang="en-US" altLang="en-US" baseline="-25000"/>
              <a:t>B</a:t>
            </a:r>
            <a:r>
              <a:rPr lang="en-US" altLang="en-US" baseline="30000"/>
              <a:t>c</a:t>
            </a:r>
            <a:r>
              <a:rPr lang="en-US" altLang="en-US"/>
              <a:t> is not </a:t>
            </a:r>
            <a:r>
              <a:rPr lang="en-US" altLang="en-US">
                <a:latin typeface="Lucida Sans Unicode" panose="020B0602030504020204" pitchFamily="34" charset="0"/>
              </a:rPr>
              <a:t>Σ</a:t>
            </a:r>
            <a:r>
              <a:rPr lang="en-US" altLang="en-US"/>
              <a:t>*, then it can’t be regular.</a:t>
            </a:r>
          </a:p>
          <a:p>
            <a:r>
              <a:rPr lang="en-US" altLang="en-US">
                <a:solidFill>
                  <a:srgbClr val="3366FF"/>
                </a:solidFill>
              </a:rPr>
              <a:t>Proof</a:t>
            </a:r>
            <a:r>
              <a:rPr lang="en-US" altLang="en-US"/>
              <a:t>: Suppose wx is a solution to PCP, where x is the indices.</a:t>
            </a:r>
          </a:p>
          <a:p>
            <a:r>
              <a:rPr lang="en-US" altLang="en-US"/>
              <a:t>Define homomorphism h(0) = w and h(1) = x.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3BC00D-30B5-7144-BA91-00B2A7E7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D23-7840-A743-99D6-72834FE36FA6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3E313CF5-8006-064A-ACB5-9FECD6600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“= Regular” – (3)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16FF7917-3C1C-474B-A9B6-8DB25FD72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/>
              <a:t>h(0</a:t>
            </a:r>
            <a:r>
              <a:rPr lang="en-US" altLang="en-US" baseline="30000"/>
              <a:t>n</a:t>
            </a:r>
            <a:r>
              <a:rPr lang="en-US" altLang="en-US"/>
              <a:t>1</a:t>
            </a:r>
            <a:r>
              <a:rPr lang="en-US" altLang="en-US" baseline="30000"/>
              <a:t>n</a:t>
            </a:r>
            <a:r>
              <a:rPr lang="en-US" altLang="en-US"/>
              <a:t>) is not in L, because the repetition of any solution is also a solution.</a:t>
            </a:r>
          </a:p>
          <a:p>
            <a:r>
              <a:rPr lang="en-US" altLang="en-US"/>
              <a:t>However, h(y) is in L for any other y in {0,1}*.</a:t>
            </a:r>
          </a:p>
          <a:p>
            <a:r>
              <a:rPr lang="en-US" altLang="en-US"/>
              <a:t>If L were regular, so would be h</a:t>
            </a:r>
            <a:r>
              <a:rPr lang="en-US" altLang="en-US" baseline="30000"/>
              <a:t>–1</a:t>
            </a:r>
            <a:r>
              <a:rPr lang="en-US" altLang="en-US"/>
              <a:t>(L), and so would be its complement = {0</a:t>
            </a:r>
            <a:r>
              <a:rPr lang="en-US" altLang="en-US" baseline="30000"/>
              <a:t>n</a:t>
            </a:r>
            <a:r>
              <a:rPr lang="en-US" altLang="en-US"/>
              <a:t>1</a:t>
            </a:r>
            <a:r>
              <a:rPr lang="en-US" altLang="en-US" baseline="30000"/>
              <a:t>n</a:t>
            </a:r>
            <a:r>
              <a:rPr lang="en-US" altLang="en-US"/>
              <a:t> |n &gt; 1}.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3DAC01F-E0AA-424A-96A0-81B230DA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B20B-9AA2-554D-A835-2B705ECD474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E9082EB1-F6F7-5C41-B17C-E16DFD8DC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PCP – (3)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7EEFD0C-A9DD-CA4D-B968-A0FCD01BC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Suppose we add a third pair, so the instance becomes: 1 = (0, 01); 2 = (100, 001); 3 = (110, 10).</a:t>
            </a:r>
          </a:p>
          <a:p>
            <a:r>
              <a:rPr lang="en-US" altLang="en-US"/>
              <a:t>Now 1,3 is a solution; both strings are 0110.</a:t>
            </a:r>
          </a:p>
          <a:p>
            <a:r>
              <a:rPr lang="en-US" altLang="en-US"/>
              <a:t>In fact, any sequence of indexes in </a:t>
            </a:r>
            <a:r>
              <a:rPr lang="en-US" altLang="en-US" b="1"/>
              <a:t>12</a:t>
            </a:r>
            <a:r>
              <a:rPr lang="en-US" altLang="en-US"/>
              <a:t>*</a:t>
            </a:r>
            <a:r>
              <a:rPr lang="en-US" altLang="en-US" b="1"/>
              <a:t>3</a:t>
            </a:r>
            <a:r>
              <a:rPr lang="en-US" altLang="en-US"/>
              <a:t> is a solution.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C9E595-5DF9-FE40-AACC-78527966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57C9-082A-074E-B8D6-3886AFBFEB2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7E304ADD-9647-DF45-9924-859F06AB6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Proving PCP is Undecidable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967E93D-286D-E74D-B81C-2371DAF38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We’ll introduce the </a:t>
            </a:r>
            <a:r>
              <a:rPr lang="en-US" altLang="en-US" i="1">
                <a:solidFill>
                  <a:srgbClr val="FF0066"/>
                </a:solidFill>
              </a:rPr>
              <a:t>modified</a:t>
            </a:r>
            <a:r>
              <a:rPr lang="en-US" altLang="en-US"/>
              <a:t>  PCP (MPCP) problem.</a:t>
            </a:r>
          </a:p>
          <a:p>
            <a:pPr lvl="1"/>
            <a:r>
              <a:rPr lang="en-US" altLang="en-US"/>
              <a:t>Same as PCP, but the solution must start with the first pair in the list.</a:t>
            </a:r>
          </a:p>
          <a:p>
            <a:r>
              <a:rPr lang="en-US" altLang="en-US"/>
              <a:t>We reduce L</a:t>
            </a:r>
            <a:r>
              <a:rPr lang="en-US" altLang="en-US" baseline="-25000"/>
              <a:t>u</a:t>
            </a:r>
            <a:r>
              <a:rPr lang="en-US" altLang="en-US"/>
              <a:t> to MPCP.</a:t>
            </a:r>
          </a:p>
          <a:p>
            <a:r>
              <a:rPr lang="en-US" altLang="en-US"/>
              <a:t>But first, we’ll reduce MPCP to PCP.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98658E-7889-EE4C-8221-CFC470BA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7527-BB5B-B348-B365-DDF5F0CE6EA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2E2C3456-A12E-E641-BA99-65FD6BCF3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MPCP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90DB4C5-10F5-0341-8E45-A6F378FFB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list of pairs (0, 01), (100, 001), (110, 10), as an instance of MPCP, has a solution as we saw.</a:t>
            </a:r>
          </a:p>
          <a:p>
            <a:r>
              <a:rPr lang="en-US" altLang="en-US"/>
              <a:t>However, if we reorder the pairs, say (110, 10), (0, 01), (100, 001) there is no solution.</a:t>
            </a:r>
          </a:p>
          <a:p>
            <a:pPr lvl="1"/>
            <a:r>
              <a:rPr lang="en-US" altLang="en-US"/>
              <a:t>No string 110… can ever equal a string 10…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7F53DB-42FF-7B4C-B508-360AB500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3B7C-5CD6-3F4D-BAA7-C72F6B2276D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E244FB2F-C7D3-2044-8C09-C2106F10C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PCP or MPCP Instances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7DA4D29-5B0C-B546-A992-ECB41677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4114800"/>
          </a:xfrm>
        </p:spPr>
        <p:txBody>
          <a:bodyPr/>
          <a:lstStyle/>
          <a:p>
            <a:r>
              <a:rPr lang="en-US" altLang="en-US"/>
              <a:t>Since the alphabet can be arbitrarily large, we need to code symbols.</a:t>
            </a:r>
          </a:p>
          <a:p>
            <a:r>
              <a:rPr lang="en-US" altLang="en-US"/>
              <a:t>Say the i-th symbol will be coded by “a” followed by i in binary.</a:t>
            </a:r>
          </a:p>
          <a:p>
            <a:r>
              <a:rPr lang="en-US" altLang="en-US"/>
              <a:t>Commas and parentheses can represent themselves.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54C723-FBC5-9944-9982-148DE2C8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8C0E-B66E-4F4B-84C1-B479D5643F4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2CAD2DD3-6958-F049-BBAA-5B67757C1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Instances – (2)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9CEB018-3309-D247-9D46-B72D6A6A7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Thus, we have a finite alphabet in which all instances of PCP or MPCP can be represented.</a:t>
            </a:r>
          </a:p>
          <a:p>
            <a:r>
              <a:rPr lang="en-US" altLang="en-US"/>
              <a:t>Let L</a:t>
            </a:r>
            <a:r>
              <a:rPr lang="en-US" altLang="en-US" baseline="-25000"/>
              <a:t>PCP</a:t>
            </a:r>
            <a:r>
              <a:rPr lang="en-US" altLang="en-US"/>
              <a:t> and L</a:t>
            </a:r>
            <a:r>
              <a:rPr lang="en-US" altLang="en-US" baseline="-25000"/>
              <a:t>MPCP</a:t>
            </a:r>
            <a:r>
              <a:rPr lang="en-US" altLang="en-US"/>
              <a:t> be the languages of coded instances of PCP or MPCP, respectively, that have a solution.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2496</Words>
  <Application>Microsoft Macintosh PowerPoint</Application>
  <PresentationFormat>On-screen Show (4:3)</PresentationFormat>
  <Paragraphs>334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Times New Roman</vt:lpstr>
      <vt:lpstr>Tahoma</vt:lpstr>
      <vt:lpstr>Monotype Sorts</vt:lpstr>
      <vt:lpstr>Lucida Sans Unicode</vt:lpstr>
      <vt:lpstr>Symbol</vt:lpstr>
      <vt:lpstr>Default Design</vt:lpstr>
      <vt:lpstr>Post’s Correspondence Problem</vt:lpstr>
      <vt:lpstr>PCP Instances</vt:lpstr>
      <vt:lpstr>Example: PCP</vt:lpstr>
      <vt:lpstr>Example: PCP – (2)</vt:lpstr>
      <vt:lpstr>Example: PCP – (3)</vt:lpstr>
      <vt:lpstr>Proving PCP is Undecidable</vt:lpstr>
      <vt:lpstr>Example: MPCP</vt:lpstr>
      <vt:lpstr>Representing PCP or MPCP Instances</vt:lpstr>
      <vt:lpstr>Representing Instances – (2)</vt:lpstr>
      <vt:lpstr>Reducing LMPCP to LPCP </vt:lpstr>
      <vt:lpstr>Example: LMPCP to LPCP </vt:lpstr>
      <vt:lpstr>LMPCP to LPCP – (2)</vt:lpstr>
      <vt:lpstr>LMPCP to LPCP – (3)</vt:lpstr>
      <vt:lpstr>Reducing Lu to LMPCP</vt:lpstr>
      <vt:lpstr>Reducing Lu to LMPCP – (2)</vt:lpstr>
      <vt:lpstr>Reducing Lu to LMPCP – (3)</vt:lpstr>
      <vt:lpstr>Reducing Lu to LMPCP – (4)</vt:lpstr>
      <vt:lpstr>Example: Copying Symbols</vt:lpstr>
      <vt:lpstr>Reducing Lu to LMPCP – (5)</vt:lpstr>
      <vt:lpstr>Example: Copying Symbols – (2)</vt:lpstr>
      <vt:lpstr>Reducing Lu to LMPCP – (6)</vt:lpstr>
      <vt:lpstr>Example: Cleaning Up After Acceptance</vt:lpstr>
      <vt:lpstr>CFG’s from PCP</vt:lpstr>
      <vt:lpstr>CFG’s from PCP – (2)</vt:lpstr>
      <vt:lpstr>CFG’s from PCP – (3)</vt:lpstr>
      <vt:lpstr>List Languages</vt:lpstr>
      <vt:lpstr>Example: List Languages</vt:lpstr>
      <vt:lpstr>Reduction of PCP to the Ambiguity Problem</vt:lpstr>
      <vt:lpstr>Example: Reduction to Ambiguity</vt:lpstr>
      <vt:lpstr>Proof the Reduction Works</vt:lpstr>
      <vt:lpstr>Proof – Continued</vt:lpstr>
      <vt:lpstr>Example: S =&gt;A=&gt;*…2321</vt:lpstr>
      <vt:lpstr>More “Real” Undecidable Problems</vt:lpstr>
      <vt:lpstr>DPDA for the Complement of a List Language</vt:lpstr>
      <vt:lpstr>Complement DPDA – (2)</vt:lpstr>
      <vt:lpstr>Using the Complements</vt:lpstr>
      <vt:lpstr>Using the Complements</vt:lpstr>
      <vt:lpstr>Undecidability of “= Σ*”</vt:lpstr>
      <vt:lpstr>Undecidablility of “CFL is Regular”</vt:lpstr>
      <vt:lpstr>“= Regular” – (2)</vt:lpstr>
      <vt:lpstr>“= Regular” – (3)</vt:lpstr>
    </vt:vector>
  </TitlesOfParts>
  <Company>Stanford University, CS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CS154 slides</dc:title>
  <dc:creator>Jeff Ullman</dc:creator>
  <cp:lastModifiedBy>Michael Goodrich</cp:lastModifiedBy>
  <cp:revision>115</cp:revision>
  <cp:lastPrinted>2019-05-21T20:36:14Z</cp:lastPrinted>
  <dcterms:created xsi:type="dcterms:W3CDTF">2002-03-23T20:14:09Z</dcterms:created>
  <dcterms:modified xsi:type="dcterms:W3CDTF">2019-05-21T20:43:25Z</dcterms:modified>
</cp:coreProperties>
</file>