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>
  <p:sldMasterIdLst>
    <p:sldMasterId id="2147483812" r:id="rId1"/>
  </p:sldMasterIdLst>
  <p:notesMasterIdLst>
    <p:notesMasterId r:id="rId41"/>
  </p:notesMasterIdLst>
  <p:handoutMasterIdLst>
    <p:handoutMasterId r:id="rId42"/>
  </p:handoutMasterIdLst>
  <p:sldIdLst>
    <p:sldId id="377" r:id="rId2"/>
    <p:sldId id="477" r:id="rId3"/>
    <p:sldId id="334" r:id="rId4"/>
    <p:sldId id="479" r:id="rId5"/>
    <p:sldId id="478" r:id="rId6"/>
    <p:sldId id="313" r:id="rId7"/>
    <p:sldId id="314" r:id="rId8"/>
    <p:sldId id="315" r:id="rId9"/>
    <p:sldId id="316" r:id="rId10"/>
    <p:sldId id="317" r:id="rId11"/>
    <p:sldId id="318" r:id="rId12"/>
    <p:sldId id="498" r:id="rId13"/>
    <p:sldId id="459" r:id="rId14"/>
    <p:sldId id="462" r:id="rId15"/>
    <p:sldId id="463" r:id="rId16"/>
    <p:sldId id="464" r:id="rId17"/>
    <p:sldId id="465" r:id="rId18"/>
    <p:sldId id="466" r:id="rId19"/>
    <p:sldId id="467" r:id="rId20"/>
    <p:sldId id="482" r:id="rId21"/>
    <p:sldId id="497" r:id="rId22"/>
    <p:sldId id="488" r:id="rId23"/>
    <p:sldId id="487" r:id="rId24"/>
    <p:sldId id="489" r:id="rId25"/>
    <p:sldId id="490" r:id="rId26"/>
    <p:sldId id="491" r:id="rId27"/>
    <p:sldId id="492" r:id="rId28"/>
    <p:sldId id="493" r:id="rId29"/>
    <p:sldId id="494" r:id="rId30"/>
    <p:sldId id="470" r:id="rId31"/>
    <p:sldId id="471" r:id="rId32"/>
    <p:sldId id="472" r:id="rId33"/>
    <p:sldId id="473" r:id="rId34"/>
    <p:sldId id="474" r:id="rId35"/>
    <p:sldId id="475" r:id="rId36"/>
    <p:sldId id="476" r:id="rId37"/>
    <p:sldId id="499" r:id="rId38"/>
    <p:sldId id="500" r:id="rId39"/>
    <p:sldId id="501" r:id="rId4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952" autoAdjust="0"/>
    <p:restoredTop sz="86395" autoAdjust="0"/>
  </p:normalViewPr>
  <p:slideViewPr>
    <p:cSldViewPr>
      <p:cViewPr varScale="1">
        <p:scale>
          <a:sx n="132" d="100"/>
          <a:sy n="132" d="100"/>
        </p:scale>
        <p:origin x="184" y="328"/>
      </p:cViewPr>
      <p:guideLst>
        <p:guide orient="horz" pos="1008"/>
        <p:guide pos="4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676" y="9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9.xml"/><Relationship Id="rId13" Type="http://schemas.openxmlformats.org/officeDocument/2006/relationships/slide" Target="slides/slide34.xml"/><Relationship Id="rId18" Type="http://schemas.openxmlformats.org/officeDocument/2006/relationships/slide" Target="slides/slide39.xml"/><Relationship Id="rId3" Type="http://schemas.openxmlformats.org/officeDocument/2006/relationships/slide" Target="slides/slide24.xml"/><Relationship Id="rId7" Type="http://schemas.openxmlformats.org/officeDocument/2006/relationships/slide" Target="slides/slide28.xml"/><Relationship Id="rId12" Type="http://schemas.openxmlformats.org/officeDocument/2006/relationships/slide" Target="slides/slide33.xml"/><Relationship Id="rId17" Type="http://schemas.openxmlformats.org/officeDocument/2006/relationships/slide" Target="slides/slide38.xml"/><Relationship Id="rId2" Type="http://schemas.openxmlformats.org/officeDocument/2006/relationships/slide" Target="slides/slide23.xml"/><Relationship Id="rId16" Type="http://schemas.openxmlformats.org/officeDocument/2006/relationships/slide" Target="slides/slide37.xml"/><Relationship Id="rId1" Type="http://schemas.openxmlformats.org/officeDocument/2006/relationships/slide" Target="slides/slide22.xml"/><Relationship Id="rId6" Type="http://schemas.openxmlformats.org/officeDocument/2006/relationships/slide" Target="slides/slide27.xml"/><Relationship Id="rId11" Type="http://schemas.openxmlformats.org/officeDocument/2006/relationships/slide" Target="slides/slide32.xml"/><Relationship Id="rId5" Type="http://schemas.openxmlformats.org/officeDocument/2006/relationships/slide" Target="slides/slide26.xml"/><Relationship Id="rId15" Type="http://schemas.openxmlformats.org/officeDocument/2006/relationships/slide" Target="slides/slide36.xml"/><Relationship Id="rId10" Type="http://schemas.openxmlformats.org/officeDocument/2006/relationships/slide" Target="slides/slide31.xml"/><Relationship Id="rId4" Type="http://schemas.openxmlformats.org/officeDocument/2006/relationships/slide" Target="slides/slide25.xml"/><Relationship Id="rId9" Type="http://schemas.openxmlformats.org/officeDocument/2006/relationships/slide" Target="slides/slide30.xml"/><Relationship Id="rId14" Type="http://schemas.openxmlformats.org/officeDocument/2006/relationships/slide" Target="slides/slide3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95108F67-AF89-F544-824F-A41E74C6C3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8278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0" tIns="48311" rIns="96620" bIns="48311" numCol="1" anchor="t" anchorCtr="0" compatLnSpc="1">
            <a:prstTxWarp prst="textNoShape">
              <a:avLst/>
            </a:prstTxWarp>
          </a:bodyPr>
          <a:lstStyle>
            <a:lvl1pPr algn="r" defTabSz="966646">
              <a:defRPr sz="1300"/>
            </a:lvl1pPr>
          </a:lstStyle>
          <a:p>
            <a:pPr>
              <a:defRPr/>
            </a:pPr>
            <a:r>
              <a:rPr lang="en-US"/>
              <a:t>CSCI 330 - The UNIX System</a:t>
            </a:r>
          </a:p>
        </p:txBody>
      </p:sp>
      <p:sp>
        <p:nvSpPr>
          <p:cNvPr id="117764" name="Rectangle 4">
            <a:extLst>
              <a:ext uri="{FF2B5EF4-FFF2-40B4-BE49-F238E27FC236}">
                <a16:creationId xmlns:a16="http://schemas.microsoft.com/office/drawing/2014/main" id="{8230F116-D9DA-2D46-906E-02B5E50198E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0" tIns="48311" rIns="96620" bIns="48311" numCol="1" anchor="b" anchorCtr="0" compatLnSpc="1">
            <a:prstTxWarp prst="textNoShape">
              <a:avLst/>
            </a:prstTxWarp>
          </a:bodyPr>
          <a:lstStyle>
            <a:lvl1pPr algn="l" defTabSz="966646">
              <a:defRPr sz="1200"/>
            </a:lvl1pPr>
          </a:lstStyle>
          <a:p>
            <a:pPr>
              <a:defRPr/>
            </a:pPr>
            <a:r>
              <a:rPr lang="en-US"/>
              <a:t>NIU - Department of Computer Science</a:t>
            </a:r>
          </a:p>
        </p:txBody>
      </p:sp>
      <p:sp>
        <p:nvSpPr>
          <p:cNvPr id="117765" name="Rectangle 5">
            <a:extLst>
              <a:ext uri="{FF2B5EF4-FFF2-40B4-BE49-F238E27FC236}">
                <a16:creationId xmlns:a16="http://schemas.microsoft.com/office/drawing/2014/main" id="{3D1C27DE-D6BD-7F4A-9108-274CD150A46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51363" y="9121775"/>
            <a:ext cx="27638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0" tIns="48311" rIns="96620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r>
              <a:rPr lang="en-US" altLang="en-US"/>
              <a:t>05-</a:t>
            </a:r>
            <a:fld id="{BC1E6A83-8B3F-E146-9394-5BACDD163E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4EC681D-DFFF-2043-8960-0B1560E9A8A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0" tIns="48311" rIns="96620" bIns="48311" numCol="1" anchor="t" anchorCtr="0" compatLnSpc="1">
            <a:prstTxWarp prst="textNoShape">
              <a:avLst/>
            </a:prstTxWarp>
          </a:bodyPr>
          <a:lstStyle>
            <a:lvl1pPr algn="l" defTabSz="966646">
              <a:defRPr sz="1300"/>
            </a:lvl1pPr>
          </a:lstStyle>
          <a:p>
            <a:pPr>
              <a:defRPr/>
            </a:pPr>
            <a:r>
              <a:rPr lang="en-US"/>
              <a:t>CSCI 330 - The UNIX System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AD6E41A-146A-0E4A-82BD-1765BF5B62F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0" tIns="48311" rIns="96620" bIns="48311" numCol="1" anchor="t" anchorCtr="0" compatLnSpc="1">
            <a:prstTxWarp prst="textNoShape">
              <a:avLst/>
            </a:prstTxWarp>
          </a:bodyPr>
          <a:lstStyle>
            <a:lvl1pPr algn="r" defTabSz="96664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8454843-7828-604D-95E5-D891254D468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F2EE25A2-6F25-4146-930F-815627E3101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0" tIns="48311" rIns="96620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EA1CC1BA-DBE3-E74D-BAA0-C004A4AFA24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0" tIns="48311" rIns="96620" bIns="48311" numCol="1" anchor="b" anchorCtr="0" compatLnSpc="1">
            <a:prstTxWarp prst="textNoShape">
              <a:avLst/>
            </a:prstTxWarp>
          </a:bodyPr>
          <a:lstStyle>
            <a:lvl1pPr algn="l" defTabSz="966646">
              <a:defRPr sz="1300"/>
            </a:lvl1pPr>
          </a:lstStyle>
          <a:p>
            <a:pPr>
              <a:defRPr/>
            </a:pPr>
            <a:r>
              <a:rPr lang="en-US"/>
              <a:t>NIU - Department of Computer Science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F0511FED-B787-FD49-A2A2-1B6C80930A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0" tIns="48311" rIns="96620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9361CB2C-3ECD-A34A-80A4-28176701CE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id="{944E99DA-DF30-4D45-9D92-0EC2E684CD9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5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defTabSz="965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defTabSz="965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defTabSz="965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defTabSz="965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965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965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965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965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300"/>
              <a:t>CSCI 330 - The UNIX System</a:t>
            </a:r>
          </a:p>
        </p:txBody>
      </p:sp>
      <p:sp>
        <p:nvSpPr>
          <p:cNvPr id="8194" name="Rectangle 6">
            <a:extLst>
              <a:ext uri="{FF2B5EF4-FFF2-40B4-BE49-F238E27FC236}">
                <a16:creationId xmlns:a16="http://schemas.microsoft.com/office/drawing/2014/main" id="{27061B0D-D30D-A244-8E55-8535961982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5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defTabSz="965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defTabSz="965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defTabSz="965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defTabSz="965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965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965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965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965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300"/>
              <a:t>NIU - Department of Computer Science</a:t>
            </a:r>
          </a:p>
        </p:txBody>
      </p:sp>
      <p:sp>
        <p:nvSpPr>
          <p:cNvPr id="8195" name="Rectangle 7">
            <a:extLst>
              <a:ext uri="{FF2B5EF4-FFF2-40B4-BE49-F238E27FC236}">
                <a16:creationId xmlns:a16="http://schemas.microsoft.com/office/drawing/2014/main" id="{C05F5687-B306-584D-AA35-C3E0EE685D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5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 defTabSz="965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 defTabSz="965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 defTabSz="965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 defTabSz="965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965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965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965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965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EB1895CB-AC86-B74C-8A8C-44305D83F2C2}" type="slidenum">
              <a:rPr lang="en-US" altLang="en-US" sz="1300"/>
              <a:pPr algn="r"/>
              <a:t>1</a:t>
            </a:fld>
            <a:endParaRPr lang="en-US" altLang="en-US" sz="13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45B4D16D-E16B-DB44-813C-78F9628F64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5B91EDD5-2A47-BB49-8997-A1E6B2EC72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2B824ED5-3D09-434D-874B-7BD823675E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B2853E18-135C-7342-9786-380AEE119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7D61B573-577B-2D4F-8CEC-AB346054AA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06D2D67-21F1-1143-B65D-E5E549B6AF8F}" type="slidenum">
              <a:rPr lang="en-US" altLang="en-US" sz="1300"/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804448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D7DBF5E-10F1-9041-B920-2191F2C4DE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9A9B1D2-BC4C-5E43-B84D-C597A0127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Answer: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egrep "\&lt;C\&gt;" ideas.txt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egrep "^ACT|^Scene" hamlet.txt</a:t>
            </a:r>
          </a:p>
        </p:txBody>
      </p:sp>
    </p:spTree>
    <p:extLst>
      <p:ext uri="{BB962C8B-B14F-4D97-AF65-F5344CB8AC3E}">
        <p14:creationId xmlns:p14="http://schemas.microsoft.com/office/powerpoint/2010/main" val="4217791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810CC9D2-70D5-2847-9DC3-54E81BB931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E18B16C9-2485-1E4C-BD34-92B890251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0ADD858C-0D7E-D241-AEAA-58889003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EAD2A71-1574-354E-AE09-E341CF7BADD2}" type="slidenum">
              <a:rPr lang="en-US" altLang="en-US" sz="1300"/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072363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56099FD-B426-6E46-8ACE-753233375B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F664C5A-8B68-E44C-9E99-5D8F2DF975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Answer: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egrep "\^_*\^" chat.txt</a:t>
            </a:r>
          </a:p>
        </p:txBody>
      </p:sp>
    </p:spTree>
    <p:extLst>
      <p:ext uri="{BB962C8B-B14F-4D97-AF65-F5344CB8AC3E}">
        <p14:creationId xmlns:p14="http://schemas.microsoft.com/office/powerpoint/2010/main" val="3087531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5F8C7065-39F3-4E45-9F70-4C68232083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E08AA268-7255-7549-B110-9E853D8A1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B5A75348-44B0-5D47-846D-899FFCB0BC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5846E12-A4C3-A649-8CC2-27CF71997EF5}" type="slidenum">
              <a:rPr lang="en-US" altLang="en-US" sz="1300"/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538531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3AF7171-FFD2-3548-9E61-0D7E45819E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A3FC382-01FB-8E48-8164-E398BD419F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Consolas" panose="020B0609020204030204" pitchFamily="49" charset="0"/>
                <a:ea typeface="ＭＳ Ｐゴシック" panose="020B0600070205080204" pitchFamily="34" charset="-128"/>
              </a:rPr>
              <a:t>Answer:</a:t>
            </a:r>
          </a:p>
          <a:p>
            <a:endParaRPr lang="en-US" altLang="en-US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Consolas" panose="020B0609020204030204" pitchFamily="49" charset="0"/>
                <a:ea typeface="ＭＳ Ｐゴシック" panose="020B0600070205080204" pitchFamily="34" charset="-128"/>
              </a:rPr>
              <a:t>egrep "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[ABCDF][+\-]?" 143.txt</a:t>
            </a:r>
          </a:p>
        </p:txBody>
      </p:sp>
    </p:spTree>
    <p:extLst>
      <p:ext uri="{BB962C8B-B14F-4D97-AF65-F5344CB8AC3E}">
        <p14:creationId xmlns:p14="http://schemas.microsoft.com/office/powerpoint/2010/main" val="2833291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012318D-BF42-4241-B420-6A936582C5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475C9FE-1317-5B44-87D2-BBA9659D3E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Consolas" panose="020B0609020204030204" pitchFamily="49" charset="0"/>
                <a:ea typeface="ＭＳ Ｐゴシック" panose="020B0600070205080204" pitchFamily="34" charset="-128"/>
              </a:rPr>
              <a:t>Answer:</a:t>
            </a:r>
          </a:p>
          <a:p>
            <a:endParaRPr lang="en-US" altLang="en-US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latin typeface="Consolas" panose="020B0609020204030204" pitchFamily="49" charset="0"/>
                <a:ea typeface="ＭＳ Ｐゴシック" panose="020B0600070205080204" pitchFamily="34" charset="-128"/>
              </a:rPr>
              <a:t>egrep "[0-9]{3}-[0-9]{3}-[0-9]{4}" contact.html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896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0A9B8-C6A9-1E4C-802C-C05CDAC76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C5F44A-F2CA-A042-885D-84399C654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F1D98-5A4C-A64F-B04C-607E65701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247F61-4C58-0A49-88F3-3F45B23B89EA}" type="datetime1">
              <a:rPr lang="en-US" smtClean="0"/>
              <a:t>4/10/19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3DB87-F2DC-9847-9555-188EC8A41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8B25D-410F-DB47-BED1-0E0DF336BB6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9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FFEE1-5063-E448-89F8-69E8DE3F1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A19B66-9476-2649-AFAA-2F5182B4A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75299-D564-0845-A876-5FE11998A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177477-1351-B840-AB08-2CBB87B28B04}" type="datetime1">
              <a:rPr lang="en-US" smtClean="0"/>
              <a:t>4/10/19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2016E-1435-694F-9F55-38459AC14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7F772-0C37-F449-8DCF-9199A3115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CE24-B899-C74B-ADA9-340C6296A2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6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529F5B-C88B-2840-92A3-8F2AB72BAF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3E5ACA-C02B-9844-926C-444C456EE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FBB1E-1A69-4D4C-AF3D-A7EFE926D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E30B18-E008-834A-B9F6-A08F173807AE}" type="datetime1">
              <a:rPr lang="en-US" smtClean="0"/>
              <a:t>4/10/19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B433D-C180-2346-BC1D-DEC750E3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E264B-0B58-2645-8426-C9CE325D7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CE24-B899-C74B-ADA9-340C6296A2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78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4BCD7-7A28-D449-B4DA-C1BEEA761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C166F-2B10-0B40-B649-BF8C79950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E3FAB-98A8-084B-A20A-6009D9A5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24AC21-1469-4C40-B621-DB0A8D44A8D4}" type="datetime1">
              <a:rPr lang="en-US" smtClean="0"/>
              <a:t>4/10/19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2BBC7-360F-FF4E-80AA-68EB25A73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CE24-B899-C74B-ADA9-340C6296A2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4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6905E-3790-A746-9BE9-E0833BA04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88731-1AA5-D544-9863-9EF53365D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C983E-F909-6740-BCE7-BF63C2C5A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23E29B-3133-AE4F-9B1F-BBF60CD52353}" type="datetime1">
              <a:rPr lang="en-US" smtClean="0"/>
              <a:t>4/10/19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75EE9-6AFA-A047-9F78-99502236D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F5819-1BDA-5641-93D0-C1B410E74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CE24-B899-C74B-ADA9-340C6296A2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05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2890A-7464-EF4C-8EB2-82FA4B69A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78CC3-2AED-7F41-85A2-F7DCD69F94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5C4419-4D8A-0240-94A8-07A590B88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7F0A4-8FF8-EB4D-8F6D-83BC17248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404265-1964-C545-8C9E-7FC48F8EE26E}" type="datetime1">
              <a:rPr lang="en-US" smtClean="0"/>
              <a:t>4/10/19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502ED-051B-D048-B115-07FEC9F75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FC5C4-8007-EA44-8BA0-7EF57A3F5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CE24-B899-C74B-ADA9-340C6296A2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67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EE5F4-33B2-4A49-8B15-E50B2E05D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D744B-73B1-EE43-A20D-E660AC08F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A9EF37-7C70-0C4F-AAA7-AFD57DF6E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B9DB05-AE63-A648-8B07-2CB787B9E7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8B3C7B-2494-E34C-9C63-83A22C11D9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8C5A9B-C7EA-DD43-9076-B3640FE4C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893274-478C-8043-81A9-A8945E5E49EC}" type="datetime1">
              <a:rPr lang="en-US" smtClean="0"/>
              <a:t>4/10/19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8C3EF0-3D95-9142-804F-E2014EB52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E4CF74-5930-8148-B8BD-4C922116E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CE24-B899-C74B-ADA9-340C6296A2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87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A1DCC-A165-2847-9096-5DF43309C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96DD9C-39AC-2B4B-98B9-844B06C99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A4F24D-FEF8-F947-B812-88CD0BFF663A}" type="datetime1">
              <a:rPr lang="en-US" smtClean="0"/>
              <a:t>4/10/19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F2F09-C05E-AA47-BE21-BED7B4247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2CFF22-F9C1-C44D-B835-7300B7312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CE24-B899-C74B-ADA9-340C6296A2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77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C2699B-0C0F-8841-932A-8B5A65CE7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AC9F9-633D-DB41-BEC7-1B4AEA8BEEE9}" type="datetime1">
              <a:rPr lang="en-US" smtClean="0"/>
              <a:t>4/10/19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DA466A-08EE-3842-BB43-19BFC2C4B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B0A07B-C152-A743-BC8B-6E9649EC9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D5B4-3AA0-5C4F-8D5B-7B24E90AB7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7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D1453-3D5C-7445-9393-C5E59E1A8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E5EE6-246C-5646-984C-287AC099D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BD561-EF0D-534C-94EB-FFA3841E4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AC32E0-C5EA-6B4A-9C00-CC6E6E82D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156A87-DCF3-B447-AB73-0A5CEBD3B625}" type="datetime1">
              <a:rPr lang="en-US" smtClean="0"/>
              <a:t>4/10/19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7F65E-19E3-544B-8543-876C73C99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3B6CE7-8F32-D647-AB00-E42BB1B87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CE24-B899-C74B-ADA9-340C6296A2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28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94EB6-B75D-754D-A212-296CB3E5C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4A5F56-B18C-4242-B12A-AAB1C6D758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844A0-2D49-2145-957E-E6581EEC0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D61C5-9342-924D-89FE-BD7FADDA0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7FC30E-44DA-E14A-A717-C4C486E16B97}" type="datetime1">
              <a:rPr lang="en-US" smtClean="0"/>
              <a:t>4/10/19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B8BFF-24AF-C048-A447-503A165E6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7B83A-4874-F242-9AA2-90633AE6A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CE24-B899-C74B-ADA9-340C6296A2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08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5A578B-782A-D04C-B8EC-75C41B12E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A918F-4101-F948-AA69-344B8A99F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20931-D1CD-9346-99A9-C9426FBDC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D91AF75-04AB-3E4E-8078-F2C8C3301004}" type="datetime1">
              <a:rPr lang="en-US" smtClean="0"/>
              <a:t>4/10/19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87BF2-E021-B24A-ACC5-B4855F6885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1D78F-491F-F340-A718-EA10C86EF5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ACE24-B899-C74B-ADA9-340C6296A2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421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9F3459F-3D69-C04F-B80E-5FDC82395A9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4495800"/>
            <a:ext cx="6858000" cy="2006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Some slides from Reva Freedman, Marty Stepp, Jessica Miller, and Ruth Anderson</a:t>
            </a:r>
          </a:p>
        </p:txBody>
      </p:sp>
      <p:sp>
        <p:nvSpPr>
          <p:cNvPr id="7170" name="Rectangle 3">
            <a:extLst>
              <a:ext uri="{FF2B5EF4-FFF2-40B4-BE49-F238E27FC236}">
                <a16:creationId xmlns:a16="http://schemas.microsoft.com/office/drawing/2014/main" id="{F78649D9-9899-5540-9C4F-E6A50918FB5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660400"/>
            <a:ext cx="6858000" cy="4368800"/>
          </a:xfrm>
        </p:spPr>
        <p:txBody>
          <a:bodyPr>
            <a:normAutofit/>
          </a:bodyPr>
          <a:lstStyle/>
          <a:p>
            <a:endParaRPr lang="en-US" altLang="en-US" sz="4800" dirty="0"/>
          </a:p>
          <a:p>
            <a:r>
              <a:rPr lang="en-US" altLang="en-US" sz="4800" dirty="0"/>
              <a:t>Regular Expressions in Unix/Linux/Cygwin</a:t>
            </a:r>
          </a:p>
          <a:p>
            <a:endParaRPr lang="en-US" altLang="en-US" sz="4800" dirty="0"/>
          </a:p>
          <a:p>
            <a:r>
              <a:rPr lang="en-US" altLang="en-US" sz="3200" dirty="0"/>
              <a:t>CS 162 – UC-Irvine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AEADBFC-7E91-0446-9699-F870DD503AB2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Character sets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953AC96-1D0F-AB40-B47D-61EE9726D1F5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90600" y="1295400"/>
            <a:ext cx="7772400" cy="51054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400" dirty="0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	[ ]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 group characters into a character set; </a:t>
            </a:r>
            <a:b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</a:b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will match any single character from the set </a:t>
            </a:r>
          </a:p>
          <a:p>
            <a:pPr lvl="1"/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"[</a:t>
            </a:r>
            <a:r>
              <a:rPr lang="en-US" altLang="en-US" sz="2000" dirty="0" err="1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bcd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]art"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matches strings containing "</a:t>
            </a:r>
            <a:r>
              <a:rPr lang="en-US" altLang="en-US" sz="2000" dirty="0" err="1">
                <a:solidFill>
                  <a:srgbClr val="404040"/>
                </a:solidFill>
                <a:ea typeface="ＭＳ Ｐゴシック" panose="020B0600070205080204" pitchFamily="34" charset="-128"/>
              </a:rPr>
              <a:t>bart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", "cart", and "dart" </a:t>
            </a:r>
          </a:p>
          <a:p>
            <a:pPr lvl="1"/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equivalent to 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"(</a:t>
            </a:r>
            <a:r>
              <a:rPr lang="en-US" altLang="en-US" sz="2000" dirty="0" err="1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b|c|d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)art"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but shorter </a:t>
            </a:r>
          </a:p>
          <a:p>
            <a:pPr lvl="1"/>
            <a:endParaRPr lang="en-US" altLang="en-US" sz="2000" dirty="0">
              <a:solidFill>
                <a:srgbClr val="40404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inside </a:t>
            </a:r>
            <a:r>
              <a:rPr lang="en-US" altLang="en-US" sz="2400" dirty="0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[ ]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, most modifier keys act as normal characters </a:t>
            </a:r>
          </a:p>
          <a:p>
            <a:pPr lvl="1"/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"what[.!*?]*"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 matches "what", "what.", "what!", "what?**!", ... </a:t>
            </a:r>
          </a:p>
          <a:p>
            <a:pPr lvl="1"/>
            <a:endParaRPr lang="en-US" altLang="en-US" sz="2000" dirty="0">
              <a:solidFill>
                <a:srgbClr val="40404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dirty="0">
              <a:solidFill>
                <a:srgbClr val="40404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53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CB34E2A-256F-DB44-8ACA-7C49EB0DD533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Character ranges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0E7678B6-3725-A542-B11B-238B55249B4F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1295400"/>
            <a:ext cx="8077200" cy="5105400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inside a character set, specify a range of characters with - </a:t>
            </a:r>
          </a:p>
          <a:p>
            <a:pPr lvl="1"/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"[a-z]"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matches any lowercase letter </a:t>
            </a:r>
          </a:p>
          <a:p>
            <a:pPr lvl="1"/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"[a-zA-Z0-9]"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matches any lower- or uppercase letter or digit </a:t>
            </a:r>
          </a:p>
          <a:p>
            <a:pPr lvl="1"/>
            <a:endParaRPr lang="en-US" altLang="en-US" sz="2000" dirty="0">
              <a:solidFill>
                <a:srgbClr val="40404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an initial </a:t>
            </a:r>
            <a:r>
              <a:rPr lang="en-US" altLang="en-US" sz="2400" dirty="0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^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 inside a character set </a:t>
            </a:r>
            <a:r>
              <a:rPr lang="en-US" altLang="en-US" sz="2400" b="1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negates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 it </a:t>
            </a:r>
          </a:p>
          <a:p>
            <a:pPr lvl="1"/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"[^</a:t>
            </a:r>
            <a:r>
              <a:rPr lang="en-US" altLang="en-US" sz="2000" dirty="0" err="1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abcd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]"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matches any character </a:t>
            </a:r>
            <a:r>
              <a:rPr lang="en-US" altLang="en-US" sz="2000" b="1" u="sng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other than</a:t>
            </a:r>
            <a:r>
              <a:rPr lang="en-US" altLang="en-US" sz="2000" b="1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a, b, c, or d </a:t>
            </a:r>
          </a:p>
          <a:p>
            <a:pPr lvl="1"/>
            <a:endParaRPr lang="en-US" altLang="en-US" sz="2000" dirty="0">
              <a:solidFill>
                <a:srgbClr val="40404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inside a character set, </a:t>
            </a:r>
            <a:r>
              <a:rPr lang="en-US" altLang="en-US" sz="2400" dirty="0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-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 can sometimes be tricky to match</a:t>
            </a:r>
          </a:p>
          <a:p>
            <a:pPr lvl="1"/>
            <a:r>
              <a:rPr lang="en-US" altLang="en-US" sz="20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Try escaping it (use \) or place it last in the brackets</a:t>
            </a:r>
          </a:p>
          <a:p>
            <a:pPr lvl="1"/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"[+\-]?[0-9]+"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matches optional + or -, followed by 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  <a:sym typeface="Symbol" pitchFamily="2" charset="2"/>
              </a:rPr>
              <a:t> 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one digit </a:t>
            </a:r>
          </a:p>
          <a:p>
            <a:pPr lvl="1"/>
            <a:endParaRPr lang="en-US" altLang="en-US" sz="2000" dirty="0">
              <a:solidFill>
                <a:srgbClr val="40404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sz="2000" dirty="0">
              <a:solidFill>
                <a:srgbClr val="40404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0899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21329-6918-F54E-A8A3-7DE9DC07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Character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3948C-299F-9241-934F-238358C1A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5121274"/>
          </a:xfrm>
        </p:spPr>
        <p:txBody>
          <a:bodyPr>
            <a:normAutofit/>
          </a:bodyPr>
          <a:lstStyle/>
          <a:p>
            <a:r>
              <a:rPr lang="en-US" dirty="0"/>
              <a:t>POSIX added newer, portable ways to describe character sets: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that some people use [[:alpha:]] as a notation, but the outer '[...]' specifies a character set.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D996C7-4005-8E4F-AC0B-2CFC24A16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CE24-B899-C74B-ADA9-340C6296A2F1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D95B3F-04A9-8149-B9BB-CEDE9C696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05000"/>
            <a:ext cx="4362612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50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2">
            <a:extLst>
              <a:ext uri="{FF2B5EF4-FFF2-40B4-BE49-F238E27FC236}">
                <a16:creationId xmlns:a16="http://schemas.microsoft.com/office/drawing/2014/main" id="{9D756CC2-C365-CC43-A54E-3DFCCED13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AAC339-5CB4-BA44-A8B3-957F670D0D69}" type="slidenum">
              <a:rPr lang="en-US" altLang="en-US" sz="1400">
                <a:solidFill>
                  <a:srgbClr val="FFFFFF"/>
                </a:solidFill>
              </a:rPr>
              <a:pPr/>
              <a:t>13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5E09CF7C-3DEF-CD4D-8D63-8BDB730B9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81000"/>
            <a:ext cx="18780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dirty="0">
                <a:latin typeface="+mj-lt"/>
              </a:rPr>
              <a:t>Anchors</a:t>
            </a:r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B7628196-6A4D-DE43-B061-7806CDCB8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3" y="2057400"/>
            <a:ext cx="8218487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5">
            <a:extLst>
              <a:ext uri="{FF2B5EF4-FFF2-40B4-BE49-F238E27FC236}">
                <a16:creationId xmlns:a16="http://schemas.microsoft.com/office/drawing/2014/main" id="{0FAA18F8-5D8F-E94D-9412-EA0ED895B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1158875"/>
            <a:ext cx="7089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Anchors tell where the next character in the pattern must</a:t>
            </a:r>
          </a:p>
          <a:p>
            <a:r>
              <a:rPr lang="en-US" altLang="en-US"/>
              <a:t>be located in the text data.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2">
            <a:extLst>
              <a:ext uri="{FF2B5EF4-FFF2-40B4-BE49-F238E27FC236}">
                <a16:creationId xmlns:a16="http://schemas.microsoft.com/office/drawing/2014/main" id="{FD9867BD-09BC-FF41-9CD8-CB3C538CD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FE7A1FA-C022-024B-879A-91CF52976B82}" type="slidenum">
              <a:rPr lang="en-US" altLang="en-US" sz="1400">
                <a:solidFill>
                  <a:srgbClr val="FFFFFF"/>
                </a:solidFill>
              </a:rPr>
              <a:pPr/>
              <a:t>14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C86AAD8C-94FB-0C4C-B2C3-9EC7EF192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3644" y="381000"/>
            <a:ext cx="46659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dirty="0">
                <a:latin typeface="+mj-lt"/>
              </a:rPr>
              <a:t>Concatenation Operator</a:t>
            </a:r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F6BD33F4-7968-1941-B183-C16D1A022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19400"/>
            <a:ext cx="7742238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 Box 5">
            <a:extLst>
              <a:ext uri="{FF2B5EF4-FFF2-40B4-BE49-F238E27FC236}">
                <a16:creationId xmlns:a16="http://schemas.microsoft.com/office/drawing/2014/main" id="{8A7775FA-7270-EA49-B925-13581A75B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676400"/>
            <a:ext cx="70945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 a sequence operator, if a series of atoms are shown in </a:t>
            </a:r>
          </a:p>
          <a:p>
            <a:r>
              <a:rPr lang="en-US" altLang="en-US"/>
              <a:t>a regular expression, there is no operator between them.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2">
            <a:extLst>
              <a:ext uri="{FF2B5EF4-FFF2-40B4-BE49-F238E27FC236}">
                <a16:creationId xmlns:a16="http://schemas.microsoft.com/office/drawing/2014/main" id="{E6150BE8-A7F6-7A44-A76A-39FA94B4F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CD83AB-EF6E-5C4B-85E2-62C340074A63}" type="slidenum">
              <a:rPr lang="en-US" altLang="en-US" sz="1400">
                <a:solidFill>
                  <a:srgbClr val="FFFFFF"/>
                </a:solidFill>
              </a:rPr>
              <a:pPr/>
              <a:t>15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C0C8E08A-1B66-024A-B161-8280B0282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04800"/>
            <a:ext cx="6851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latin typeface="+mj-lt"/>
              </a:rPr>
              <a:t>Alternation Operator: | or \|</a:t>
            </a:r>
          </a:p>
        </p:txBody>
      </p:sp>
      <p:pic>
        <p:nvPicPr>
          <p:cNvPr id="24580" name="Picture 4">
            <a:extLst>
              <a:ext uri="{FF2B5EF4-FFF2-40B4-BE49-F238E27FC236}">
                <a16:creationId xmlns:a16="http://schemas.microsoft.com/office/drawing/2014/main" id="{4EFA4BC0-3379-4D4B-ACEF-A6480EEB2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2743200"/>
            <a:ext cx="6834187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 Box 5">
            <a:extLst>
              <a:ext uri="{FF2B5EF4-FFF2-40B4-BE49-F238E27FC236}">
                <a16:creationId xmlns:a16="http://schemas.microsoft.com/office/drawing/2014/main" id="{59869347-04C1-9E40-B5ED-5EBB80881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371600"/>
            <a:ext cx="7254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operator (| or  \| ) is used to define one </a:t>
            </a:r>
          </a:p>
          <a:p>
            <a:r>
              <a:rPr lang="en-US" altLang="en-US" b="1">
                <a:solidFill>
                  <a:srgbClr val="FF3300"/>
                </a:solidFill>
              </a:rPr>
              <a:t>or</a:t>
            </a:r>
            <a:r>
              <a:rPr lang="en-US" altLang="en-US"/>
              <a:t> more alternatives</a:t>
            </a:r>
          </a:p>
        </p:txBody>
      </p:sp>
      <p:sp>
        <p:nvSpPr>
          <p:cNvPr id="24582" name="TextBox 6">
            <a:extLst>
              <a:ext uri="{FF2B5EF4-FFF2-40B4-BE49-F238E27FC236}">
                <a16:creationId xmlns:a16="http://schemas.microsoft.com/office/drawing/2014/main" id="{1906BAF3-71F0-4140-AAEF-647DC42D9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123" y="5029200"/>
            <a:ext cx="64620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Note: depends on whether using “</a:t>
            </a:r>
            <a:r>
              <a:rPr lang="en-US" altLang="en-US" dirty="0" err="1"/>
              <a:t>egrep</a:t>
            </a:r>
            <a:r>
              <a:rPr lang="en-US" altLang="en-US" dirty="0"/>
              <a:t>” or “grep”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>
            <a:extLst>
              <a:ext uri="{FF2B5EF4-FFF2-40B4-BE49-F238E27FC236}">
                <a16:creationId xmlns:a16="http://schemas.microsoft.com/office/drawing/2014/main" id="{C939F806-3C50-3645-BDBA-9C7A6E0AC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A34275-1A0D-BB47-A47D-BDBE4C3F285F}" type="slidenum">
              <a:rPr lang="en-US" altLang="en-US" sz="1400">
                <a:solidFill>
                  <a:srgbClr val="FFFFFF"/>
                </a:solidFill>
              </a:rPr>
              <a:pPr/>
              <a:t>16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D8D01B81-C083-FF4B-A1B2-07D0C3534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1000"/>
            <a:ext cx="7170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latin typeface="+mj-lt"/>
              </a:rPr>
              <a:t>Repetition Operator: {…} or \{…\}</a:t>
            </a:r>
          </a:p>
        </p:txBody>
      </p:sp>
      <p:pic>
        <p:nvPicPr>
          <p:cNvPr id="25604" name="Picture 4">
            <a:extLst>
              <a:ext uri="{FF2B5EF4-FFF2-40B4-BE49-F238E27FC236}">
                <a16:creationId xmlns:a16="http://schemas.microsoft.com/office/drawing/2014/main" id="{100FB94E-E2E3-2B43-9D3E-1A7638FE0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755015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 Box 5">
            <a:extLst>
              <a:ext uri="{FF2B5EF4-FFF2-40B4-BE49-F238E27FC236}">
                <a16:creationId xmlns:a16="http://schemas.microsoft.com/office/drawing/2014/main" id="{AB1D39CD-DDF4-D74D-B718-E36B12328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95400"/>
            <a:ext cx="7391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The repetition operator specifies that the atom or expression immediately before the repetition may be</a:t>
            </a:r>
          </a:p>
          <a:p>
            <a:r>
              <a:rPr lang="en-US" altLang="en-US"/>
              <a:t>repeated.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>
            <a:extLst>
              <a:ext uri="{FF2B5EF4-FFF2-40B4-BE49-F238E27FC236}">
                <a16:creationId xmlns:a16="http://schemas.microsoft.com/office/drawing/2014/main" id="{2988B763-7995-8C4A-8CF2-F4679B006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E8EC9D-7C32-1245-A608-7E20E350BD27}" type="slidenum">
              <a:rPr lang="en-US" altLang="en-US" sz="1400">
                <a:solidFill>
                  <a:srgbClr val="FFFFFF"/>
                </a:solidFill>
              </a:rPr>
              <a:pPr/>
              <a:t>17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2652A488-9C5F-444E-9466-B27BE37C7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81000"/>
            <a:ext cx="61737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latin typeface="+mj-lt"/>
              </a:rPr>
              <a:t>Basic Repetition Forms</a:t>
            </a:r>
          </a:p>
        </p:txBody>
      </p:sp>
      <p:pic>
        <p:nvPicPr>
          <p:cNvPr id="26628" name="Picture 4">
            <a:extLst>
              <a:ext uri="{FF2B5EF4-FFF2-40B4-BE49-F238E27FC236}">
                <a16:creationId xmlns:a16="http://schemas.microsoft.com/office/drawing/2014/main" id="{D6B6B023-497F-E648-A377-7B3BE0D55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1385888"/>
            <a:ext cx="7513637" cy="463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2">
            <a:extLst>
              <a:ext uri="{FF2B5EF4-FFF2-40B4-BE49-F238E27FC236}">
                <a16:creationId xmlns:a16="http://schemas.microsoft.com/office/drawing/2014/main" id="{C48E4523-A7B8-EC44-9AA8-97166EF50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FD35E59-51E2-5247-B674-709D278A1A58}" type="slidenum">
              <a:rPr lang="en-US" altLang="en-US" sz="1400">
                <a:solidFill>
                  <a:srgbClr val="FFFFFF"/>
                </a:solidFill>
              </a:rPr>
              <a:pPr/>
              <a:t>18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24190A14-0C9E-0A4F-9066-B34324A34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49250"/>
            <a:ext cx="7543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latin typeface="+mj-lt"/>
              </a:rPr>
              <a:t>Short Form Repetition Operators: * + ?</a:t>
            </a:r>
          </a:p>
        </p:txBody>
      </p:sp>
      <p:pic>
        <p:nvPicPr>
          <p:cNvPr id="27652" name="Picture 4">
            <a:extLst>
              <a:ext uri="{FF2B5EF4-FFF2-40B4-BE49-F238E27FC236}">
                <a16:creationId xmlns:a16="http://schemas.microsoft.com/office/drawing/2014/main" id="{AA592C66-F2B1-3C44-9844-49CD9FAAA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990600"/>
            <a:ext cx="743267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2">
            <a:extLst>
              <a:ext uri="{FF2B5EF4-FFF2-40B4-BE49-F238E27FC236}">
                <a16:creationId xmlns:a16="http://schemas.microsoft.com/office/drawing/2014/main" id="{4710C581-1487-C241-B5B0-89FF693A1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F1930DE-3387-E24C-A01D-69E56B5B0AE4}" type="slidenum">
              <a:rPr lang="en-US" altLang="en-US" sz="1400">
                <a:solidFill>
                  <a:srgbClr val="FFFFFF"/>
                </a:solidFill>
              </a:rPr>
              <a:pPr/>
              <a:t>19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5AAA92B5-3A23-5544-90D2-9B1C2826D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81000"/>
            <a:ext cx="34163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dirty="0">
                <a:latin typeface="+mj-lt"/>
              </a:rPr>
              <a:t>Group Operator</a:t>
            </a:r>
          </a:p>
        </p:txBody>
      </p:sp>
      <p:pic>
        <p:nvPicPr>
          <p:cNvPr id="28676" name="Picture 4">
            <a:extLst>
              <a:ext uri="{FF2B5EF4-FFF2-40B4-BE49-F238E27FC236}">
                <a16:creationId xmlns:a16="http://schemas.microsoft.com/office/drawing/2014/main" id="{5EF298C2-52B2-744F-A55B-86F64C113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71800"/>
            <a:ext cx="7583488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 Box 5">
            <a:extLst>
              <a:ext uri="{FF2B5EF4-FFF2-40B4-BE49-F238E27FC236}">
                <a16:creationId xmlns:a16="http://schemas.microsoft.com/office/drawing/2014/main" id="{060202AF-C890-AA45-925F-CDEE0F55F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184275"/>
            <a:ext cx="69723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 the group operator, when a group of characters is</a:t>
            </a:r>
          </a:p>
          <a:p>
            <a:r>
              <a:rPr lang="en-US" altLang="en-US"/>
              <a:t>enclosed in parentheses, the next operator applies to the</a:t>
            </a:r>
          </a:p>
          <a:p>
            <a:r>
              <a:rPr lang="en-US" altLang="en-US"/>
              <a:t>whole group, not only the previous characters.</a:t>
            </a:r>
          </a:p>
        </p:txBody>
      </p:sp>
      <p:sp>
        <p:nvSpPr>
          <p:cNvPr id="28678" name="TextBox 6">
            <a:extLst>
              <a:ext uri="{FF2B5EF4-FFF2-40B4-BE49-F238E27FC236}">
                <a16:creationId xmlns:a16="http://schemas.microsoft.com/office/drawing/2014/main" id="{FBF39D2A-0383-A64F-9550-7633C922D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4022" y="5029200"/>
            <a:ext cx="45993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Note: depends on “</a:t>
            </a:r>
            <a:r>
              <a:rPr lang="en-US" altLang="en-US" dirty="0" err="1"/>
              <a:t>egrep</a:t>
            </a:r>
            <a:r>
              <a:rPr lang="en-US" altLang="en-US" dirty="0"/>
              <a:t>” or “grep”</a:t>
            </a:r>
          </a:p>
          <a:p>
            <a:r>
              <a:rPr lang="en-US" altLang="en-US" dirty="0"/>
              <a:t>- grep uses \( and \)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73A726E-6B2C-7A49-83F5-B8BA94123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73233"/>
            <a:ext cx="7886700" cy="13255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Regular Expression (RE) Formal Definition</a:t>
            </a:r>
          </a:p>
        </p:txBody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FB671387-D2D2-5242-B662-051D760965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610600" cy="5596179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Basis:</a:t>
            </a:r>
          </a:p>
          <a:p>
            <a:pPr lvl="1"/>
            <a:r>
              <a:rPr lang="en-US" altLang="en-US" sz="2000" dirty="0"/>
              <a:t>single character, a, is an RE, signifying language {a}.</a:t>
            </a:r>
          </a:p>
          <a:p>
            <a:pPr lvl="1"/>
            <a:r>
              <a:rPr lang="en-US" altLang="en-US" sz="2000" dirty="0">
                <a:latin typeface="Symbol" pitchFamily="2" charset="2"/>
              </a:rPr>
              <a:t>e</a:t>
            </a:r>
            <a:r>
              <a:rPr lang="en-US" altLang="en-US" sz="2000" dirty="0"/>
              <a:t> is an RE, signifying language {</a:t>
            </a:r>
            <a:r>
              <a:rPr lang="en-US" altLang="en-US" sz="2000" dirty="0">
                <a:latin typeface="Symbol" pitchFamily="2" charset="2"/>
              </a:rPr>
              <a:t>e}</a:t>
            </a:r>
            <a:endParaRPr lang="en-US" altLang="en-US" sz="2000" dirty="0"/>
          </a:p>
          <a:p>
            <a:pPr lvl="1"/>
            <a:r>
              <a:rPr lang="en-US" altLang="en-US" sz="2000" dirty="0"/>
              <a:t>∅ is an RE, signifying language ∅</a:t>
            </a:r>
          </a:p>
          <a:p>
            <a:r>
              <a:rPr lang="en-US" altLang="en-US" sz="2400" dirty="0"/>
              <a:t>If E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and E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are REs, then E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|E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is an RE, signifying L(E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) U L(E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)</a:t>
            </a:r>
          </a:p>
          <a:p>
            <a:r>
              <a:rPr lang="en-US" altLang="en-US" sz="2400" dirty="0"/>
              <a:t>If E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and E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are REs, then E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E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is an RE, signifying L(E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) L(E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), that is, concatenation</a:t>
            </a:r>
          </a:p>
          <a:p>
            <a:r>
              <a:rPr lang="en-US" altLang="en-US" sz="2400" dirty="0"/>
              <a:t>If E is an RE, then E* is an RE, signifying L(E)*, that is, Kleene closure, which is the concatenation of 0 or more strings from L(E).</a:t>
            </a:r>
          </a:p>
          <a:p>
            <a:r>
              <a:rPr lang="en-US" altLang="en-US" sz="2400" dirty="0"/>
              <a:t>Precedence is the the order of Kleene closure (highest), concatenation, and union (lowest)</a:t>
            </a:r>
          </a:p>
          <a:p>
            <a:r>
              <a:rPr lang="en-US" altLang="en-US" sz="2400" dirty="0"/>
              <a:t>Parentheses can be used for grouping and don’t count as characters.</a:t>
            </a:r>
          </a:p>
        </p:txBody>
      </p:sp>
      <p:sp>
        <p:nvSpPr>
          <p:cNvPr id="9219" name="Slide Number Placeholder 4">
            <a:extLst>
              <a:ext uri="{FF2B5EF4-FFF2-40B4-BE49-F238E27FC236}">
                <a16:creationId xmlns:a16="http://schemas.microsoft.com/office/drawing/2014/main" id="{C4A79716-146A-AD40-913A-4317EB1AF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4C35D5E-9DD4-AC46-A719-850FACA27BB8}" type="slidenum">
              <a:rPr lang="en-US" altLang="en-US" sz="1400">
                <a:solidFill>
                  <a:srgbClr val="FFFFFF"/>
                </a:solidFill>
              </a:rPr>
              <a:pPr/>
              <a:t>2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5933370-A74A-E147-8C9C-3A43218FC4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Grep detail and examples</a:t>
            </a:r>
            <a:endParaRPr lang="en-US" dirty="0"/>
          </a:p>
        </p:txBody>
      </p:sp>
      <p:sp>
        <p:nvSpPr>
          <p:cNvPr id="29698" name="Content Placeholder 15">
            <a:extLst>
              <a:ext uri="{FF2B5EF4-FFF2-40B4-BE49-F238E27FC236}">
                <a16:creationId xmlns:a16="http://schemas.microsoft.com/office/drawing/2014/main" id="{EEDB57EE-FE2C-FC44-A92D-0F534AF65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grep is family of commands</a:t>
            </a:r>
          </a:p>
          <a:p>
            <a:pPr lvl="1"/>
            <a:r>
              <a:rPr lang="en-US" altLang="en-US" sz="2800" dirty="0"/>
              <a:t>grep     (global regular expression print)</a:t>
            </a:r>
          </a:p>
          <a:p>
            <a:pPr lvl="1">
              <a:buFont typeface="Wingdings 2" pitchFamily="2" charset="2"/>
              <a:buNone/>
            </a:pPr>
            <a:r>
              <a:rPr lang="en-US" altLang="en-US" sz="2800" dirty="0"/>
              <a:t>		common version</a:t>
            </a:r>
          </a:p>
          <a:p>
            <a:pPr lvl="1"/>
            <a:r>
              <a:rPr lang="en-US" altLang="en-US" sz="2800" dirty="0" err="1"/>
              <a:t>egrep</a:t>
            </a:r>
            <a:r>
              <a:rPr lang="en-US" altLang="en-US" sz="2800" dirty="0"/>
              <a:t>   (extended grep)</a:t>
            </a:r>
          </a:p>
          <a:p>
            <a:pPr lvl="1">
              <a:buFont typeface="Wingdings 2" pitchFamily="2" charset="2"/>
              <a:buNone/>
            </a:pPr>
            <a:r>
              <a:rPr lang="en-US" altLang="en-US" sz="2800" dirty="0"/>
              <a:t>		understands extended REs</a:t>
            </a:r>
          </a:p>
          <a:p>
            <a:pPr lvl="1">
              <a:buFont typeface="Wingdings 2" pitchFamily="2" charset="2"/>
              <a:buNone/>
            </a:pPr>
            <a:r>
              <a:rPr lang="en-US" altLang="en-US" sz="2800" dirty="0"/>
              <a:t>		(| + ? ( ) don’t need backslash)</a:t>
            </a:r>
          </a:p>
          <a:p>
            <a:pPr lvl="1"/>
            <a:r>
              <a:rPr lang="en-US" altLang="en-US" sz="2800" dirty="0" err="1"/>
              <a:t>fgrep</a:t>
            </a:r>
            <a:r>
              <a:rPr lang="en-US" altLang="en-US" sz="2800" dirty="0"/>
              <a:t>    (fast grep)</a:t>
            </a:r>
          </a:p>
          <a:p>
            <a:pPr lvl="1">
              <a:buFont typeface="Wingdings 2" pitchFamily="2" charset="2"/>
              <a:buNone/>
            </a:pPr>
            <a:r>
              <a:rPr lang="en-US" altLang="en-US" sz="2800" dirty="0"/>
              <a:t>		understands only fixed strings, i.e., is faster</a:t>
            </a:r>
          </a:p>
        </p:txBody>
      </p:sp>
      <p:sp>
        <p:nvSpPr>
          <p:cNvPr id="29699" name="Slide Number Placeholder 5">
            <a:extLst>
              <a:ext uri="{FF2B5EF4-FFF2-40B4-BE49-F238E27FC236}">
                <a16:creationId xmlns:a16="http://schemas.microsoft.com/office/drawing/2014/main" id="{8930DC33-653D-FC48-B14C-4E472AC11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1707FC-1E19-E143-88B7-9AFE1402A871}" type="slidenum">
              <a:rPr lang="en-US" altLang="en-US" sz="1400">
                <a:solidFill>
                  <a:srgbClr val="FFFFFF"/>
                </a:solidFill>
              </a:rPr>
              <a:pPr/>
              <a:t>20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>
            <a:extLst>
              <a:ext uri="{FF2B5EF4-FFF2-40B4-BE49-F238E27FC236}">
                <a16:creationId xmlns:a16="http://schemas.microsoft.com/office/drawing/2014/main" id="{1AC37FD7-ACF9-6F40-A773-54873C6E0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Commonly used “</a:t>
            </a:r>
            <a:r>
              <a:rPr lang="en-US" dirty="0" err="1"/>
              <a:t>grep</a:t>
            </a:r>
            <a:r>
              <a:rPr lang="en-US" dirty="0"/>
              <a:t>” options:</a:t>
            </a:r>
          </a:p>
        </p:txBody>
      </p:sp>
      <p:graphicFrame>
        <p:nvGraphicFramePr>
          <p:cNvPr id="311440" name="Group 144">
            <a:extLst>
              <a:ext uri="{FF2B5EF4-FFF2-40B4-BE49-F238E27FC236}">
                <a16:creationId xmlns:a16="http://schemas.microsoft.com/office/drawing/2014/main" id="{D6441838-DBF2-284C-9C66-3ACE122941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250056"/>
              </p:ext>
            </p:extLst>
          </p:nvPr>
        </p:nvGraphicFramePr>
        <p:xfrm>
          <a:off x="625336" y="1713880"/>
          <a:ext cx="7886701" cy="3813173"/>
        </p:xfrm>
        <a:graphic>
          <a:graphicData uri="http://schemas.openxmlformats.org/drawingml/2006/table">
            <a:tbl>
              <a:tblPr/>
              <a:tblGrid>
                <a:gridCol w="1150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6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67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-c</a:t>
                      </a:r>
                    </a:p>
                  </a:txBody>
                  <a:tcPr marL="92784" marR="92784" marT="45729" marB="45729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Print only a count of matched lines.</a:t>
                      </a:r>
                    </a:p>
                  </a:txBody>
                  <a:tcPr marL="92784" marR="92784" marT="45729" marB="45729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67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-i</a:t>
                      </a:r>
                    </a:p>
                  </a:txBody>
                  <a:tcPr marL="92784" marR="92784" marT="45729" marB="4572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Ignore uppercase and lowercase distinctions.</a:t>
                      </a:r>
                    </a:p>
                  </a:txBody>
                  <a:tcPr marL="92784" marR="92784" marT="45729" marB="4572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7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-l</a:t>
                      </a:r>
                    </a:p>
                  </a:txBody>
                  <a:tcPr marL="92784" marR="92784" marT="45729" marB="4572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List all files that contain the specified pattern.</a:t>
                      </a:r>
                    </a:p>
                  </a:txBody>
                  <a:tcPr marL="92784" marR="92784" marT="45729" marB="4572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7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-n</a:t>
                      </a:r>
                    </a:p>
                  </a:txBody>
                  <a:tcPr marL="92784" marR="92784" marT="45729" marB="4572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Print matched lines and line numbers.</a:t>
                      </a:r>
                    </a:p>
                  </a:txBody>
                  <a:tcPr marL="92784" marR="92784" marT="45729" marB="4572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7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-s</a:t>
                      </a:r>
                    </a:p>
                  </a:txBody>
                  <a:tcPr marL="92784" marR="92784" marT="45729" marB="4572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silently; display nothing except error messages.  Useful for checking the exit status.</a:t>
                      </a:r>
                    </a:p>
                  </a:txBody>
                  <a:tcPr marL="92784" marR="92784" marT="45729" marB="4572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6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-v</a:t>
                      </a:r>
                    </a:p>
                  </a:txBody>
                  <a:tcPr marL="92784" marR="92784" marT="45729" marB="4572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Print lines that do not match the pattern.</a:t>
                      </a:r>
                    </a:p>
                  </a:txBody>
                  <a:tcPr marL="92784" marR="92784" marT="45729" marB="4572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735" name="Slide Number Placeholder 5">
            <a:extLst>
              <a:ext uri="{FF2B5EF4-FFF2-40B4-BE49-F238E27FC236}">
                <a16:creationId xmlns:a16="http://schemas.microsoft.com/office/drawing/2014/main" id="{079BF0A6-61BB-E843-AFD2-7B2950FB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E42597-79BB-074B-9E6D-2A69FAF032F3}" type="slidenum">
              <a:rPr lang="en-US" altLang="en-US" sz="1400">
                <a:solidFill>
                  <a:srgbClr val="FFFFFF"/>
                </a:solidFill>
              </a:rPr>
              <a:pPr/>
              <a:t>21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>
            <a:extLst>
              <a:ext uri="{FF2B5EF4-FFF2-40B4-BE49-F238E27FC236}">
                <a16:creationId xmlns:a16="http://schemas.microsoft.com/office/drawing/2014/main" id="{D8065AA7-C2B9-FA43-83AE-A7195C91F4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Example: grep with pipe</a:t>
            </a:r>
          </a:p>
        </p:txBody>
      </p:sp>
      <p:sp>
        <p:nvSpPr>
          <p:cNvPr id="31746" name="Slide Number Placeholder 4">
            <a:extLst>
              <a:ext uri="{FF2B5EF4-FFF2-40B4-BE49-F238E27FC236}">
                <a16:creationId xmlns:a16="http://schemas.microsoft.com/office/drawing/2014/main" id="{D3458E0E-661F-9D4E-97FA-86EAD84B3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5FDD2E5-CB1C-FB4F-B6B8-BB79D6AE4825}" type="slidenum">
              <a:rPr lang="en-US" altLang="en-US" sz="1400">
                <a:solidFill>
                  <a:srgbClr val="FFFFFF"/>
                </a:solidFill>
              </a:rPr>
              <a:pPr/>
              <a:t>22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6774BDBA-3842-B844-8344-19B0ECC4C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4750" y="1866900"/>
            <a:ext cx="586105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800" b="1">
                <a:solidFill>
                  <a:schemeClr val="accent2"/>
                </a:solidFill>
              </a:rPr>
              <a:t>% ls -l | grep '^d'</a:t>
            </a:r>
          </a:p>
          <a:p>
            <a:pPr algn="l"/>
            <a:r>
              <a:rPr lang="en-US" altLang="en-US" sz="1800"/>
              <a:t>drwxr-xr-x   2 krush    csci         512 Feb  8 22:12 assignments</a:t>
            </a:r>
          </a:p>
          <a:p>
            <a:pPr algn="l"/>
            <a:r>
              <a:rPr lang="en-US" altLang="en-US" sz="1800"/>
              <a:t>drwxr-xr-x   2 krush    csci         512 Feb  5 07:43 feb3</a:t>
            </a:r>
          </a:p>
          <a:p>
            <a:pPr algn="l"/>
            <a:r>
              <a:rPr lang="en-US" altLang="en-US" sz="1800"/>
              <a:t>drwxr-xr-x   2 krush    csci         512 Feb  5 14:48 feb5</a:t>
            </a:r>
          </a:p>
          <a:p>
            <a:pPr algn="l"/>
            <a:r>
              <a:rPr lang="en-US" altLang="en-US" sz="1800"/>
              <a:t>drwxr-xr-x   2 krush    csci         512 Dec 18 14:29 grades</a:t>
            </a:r>
          </a:p>
          <a:p>
            <a:pPr algn="l"/>
            <a:r>
              <a:rPr lang="en-US" altLang="en-US" sz="1800"/>
              <a:t>drwxr-xr-x   2 krush    csci         512 Jan 18 13:41 jan13</a:t>
            </a:r>
          </a:p>
          <a:p>
            <a:pPr algn="l"/>
            <a:r>
              <a:rPr lang="en-US" altLang="en-US" sz="1800"/>
              <a:t>drwxr-xr-x   2 krush    csci         512 Jan 18 13:17 jan15</a:t>
            </a:r>
          </a:p>
          <a:p>
            <a:pPr algn="l"/>
            <a:r>
              <a:rPr lang="en-US" altLang="en-US" sz="1800"/>
              <a:t>drwxr-xr-x   2 krush    csci         512 Jan 18 13:43 jan20</a:t>
            </a:r>
          </a:p>
          <a:p>
            <a:pPr algn="l"/>
            <a:r>
              <a:rPr lang="en-US" altLang="en-US" sz="1800"/>
              <a:t>drwxr-xr-x   2 krush    csci         512 Jan 24 19:37 jan22</a:t>
            </a:r>
          </a:p>
          <a:p>
            <a:pPr algn="l"/>
            <a:r>
              <a:rPr lang="en-US" altLang="en-US" sz="1800"/>
              <a:t>drwxr-xr-x   4 krush    csci         512 Jan 30 17:00 jan27</a:t>
            </a:r>
          </a:p>
          <a:p>
            <a:pPr algn="l"/>
            <a:r>
              <a:rPr lang="en-US" altLang="en-US" sz="1800"/>
              <a:t>drwxr-xr-x   2 krush    csci         512 Jan 29 15:03 jan29</a:t>
            </a:r>
          </a:p>
          <a:p>
            <a:pPr algn="l"/>
            <a:r>
              <a:rPr lang="en-US" altLang="en-US" sz="1800" b="1">
                <a:solidFill>
                  <a:schemeClr val="accent2"/>
                </a:solidFill>
              </a:rPr>
              <a:t>% ls -l | grep -c '^d'</a:t>
            </a:r>
          </a:p>
          <a:p>
            <a:pPr algn="l"/>
            <a:r>
              <a:rPr lang="en-US" altLang="en-US" sz="1800"/>
              <a:t>10</a:t>
            </a:r>
          </a:p>
          <a:p>
            <a:pPr algn="l"/>
            <a:endParaRPr lang="en-US" altLang="en-US" sz="1800"/>
          </a:p>
        </p:txBody>
      </p:sp>
      <p:sp>
        <p:nvSpPr>
          <p:cNvPr id="31749" name="AutoShape 5">
            <a:extLst>
              <a:ext uri="{FF2B5EF4-FFF2-40B4-BE49-F238E27FC236}">
                <a16:creationId xmlns:a16="http://schemas.microsoft.com/office/drawing/2014/main" id="{7012B89B-C651-B542-B415-B4C4F94E4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057400"/>
            <a:ext cx="2057400" cy="1447800"/>
          </a:xfrm>
          <a:prstGeom prst="wedgeRectCallout">
            <a:avLst>
              <a:gd name="adj1" fmla="val -50259"/>
              <a:gd name="adj2" fmla="val 248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Pipe the output of the “ls –l” command to grep and list/select only directory entries.</a:t>
            </a:r>
          </a:p>
        </p:txBody>
      </p:sp>
      <p:sp>
        <p:nvSpPr>
          <p:cNvPr id="31750" name="AutoShape 6">
            <a:extLst>
              <a:ext uri="{FF2B5EF4-FFF2-40B4-BE49-F238E27FC236}">
                <a16:creationId xmlns:a16="http://schemas.microsoft.com/office/drawing/2014/main" id="{199E02EA-30C2-D84C-9EAF-D924B9B9D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953000"/>
            <a:ext cx="2057400" cy="1676400"/>
          </a:xfrm>
          <a:prstGeom prst="wedgeRectCallout">
            <a:avLst>
              <a:gd name="adj1" fmla="val -18907"/>
              <a:gd name="adj2" fmla="val 5004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Display the number of lines where the pattern was found.  This does not mean the number of occurrences of the pattern.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>
            <a:extLst>
              <a:ext uri="{FF2B5EF4-FFF2-40B4-BE49-F238E27FC236}">
                <a16:creationId xmlns:a16="http://schemas.microsoft.com/office/drawing/2014/main" id="{9FB7B3A5-C0D6-2841-9F6C-623214FD9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Example: grep with \&lt; \&gt;</a:t>
            </a:r>
          </a:p>
        </p:txBody>
      </p:sp>
      <p:sp>
        <p:nvSpPr>
          <p:cNvPr id="32770" name="Slide Number Placeholder 4">
            <a:extLst>
              <a:ext uri="{FF2B5EF4-FFF2-40B4-BE49-F238E27FC236}">
                <a16:creationId xmlns:a16="http://schemas.microsoft.com/office/drawing/2014/main" id="{6C646B47-90BB-EF4A-ABE3-364A0876B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4DEFBF-0E1A-3C41-AAEE-18A8BA018BFA}" type="slidenum">
              <a:rPr lang="en-US" altLang="en-US" sz="1400">
                <a:solidFill>
                  <a:srgbClr val="FFFFFF"/>
                </a:solidFill>
              </a:rPr>
              <a:pPr/>
              <a:t>23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32772" name="Text Box 3">
            <a:extLst>
              <a:ext uri="{FF2B5EF4-FFF2-40B4-BE49-F238E27FC236}">
                <a16:creationId xmlns:a16="http://schemas.microsoft.com/office/drawing/2014/main" id="{CEFD7A96-383F-E041-BB7E-367A37D2A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72199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cat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northwest       NW      Charles Main            300000.00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western         WE      Sharon Gray             53000.89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southwest       SW      Lewis Dalsass           290000.73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southern        SO      Suan Chin               54500.10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southeast       SE      Patricia Hemenway       400000.00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eastern         EA      TB Savage               440500.45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northeast       NE      AM Main Jr.             57800.10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           NO      Ann Stephens            455000.50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central         CT      KRush                   575500.70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Extra [A-Z]****[0-9]..$5.00</a:t>
            </a:r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6649C010-E5B1-234C-B6C3-B3E61FCA9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29200"/>
            <a:ext cx="721995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grep '\&lt;north\&gt;'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           NO      Ann Stephens            455000.50</a:t>
            </a:r>
          </a:p>
          <a:p>
            <a:pPr algn="l"/>
            <a:endParaRPr lang="en-US" altLang="en-US" sz="1800"/>
          </a:p>
        </p:txBody>
      </p:sp>
      <p:sp>
        <p:nvSpPr>
          <p:cNvPr id="32774" name="AutoShape 5">
            <a:extLst>
              <a:ext uri="{FF2B5EF4-FFF2-40B4-BE49-F238E27FC236}">
                <a16:creationId xmlns:a16="http://schemas.microsoft.com/office/drawing/2014/main" id="{1718E89E-CB26-E64E-856E-0189B6E58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419600"/>
            <a:ext cx="5943600" cy="381000"/>
          </a:xfrm>
          <a:prstGeom prst="wedgeRectCallout">
            <a:avLst>
              <a:gd name="adj1" fmla="val 13273"/>
              <a:gd name="adj2" fmla="val 4756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Print the line if it  contains the word  “north”.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>
            <a:extLst>
              <a:ext uri="{FF2B5EF4-FFF2-40B4-BE49-F238E27FC236}">
                <a16:creationId xmlns:a16="http://schemas.microsoft.com/office/drawing/2014/main" id="{31764A6A-198B-4448-B791-1E342D34B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Example: grep with a\|b </a:t>
            </a:r>
          </a:p>
        </p:txBody>
      </p:sp>
      <p:sp>
        <p:nvSpPr>
          <p:cNvPr id="33794" name="Slide Number Placeholder 4">
            <a:extLst>
              <a:ext uri="{FF2B5EF4-FFF2-40B4-BE49-F238E27FC236}">
                <a16:creationId xmlns:a16="http://schemas.microsoft.com/office/drawing/2014/main" id="{042528C8-B4B1-3C44-8555-0D52AA720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4D81551-1406-1D45-8C30-0F10F2EF0203}" type="slidenum">
              <a:rPr lang="en-US" altLang="en-US" sz="1400">
                <a:solidFill>
                  <a:srgbClr val="FFFFFF"/>
                </a:solidFill>
              </a:rPr>
              <a:pPr/>
              <a:t>24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33796" name="Text Box 6">
            <a:extLst>
              <a:ext uri="{FF2B5EF4-FFF2-40B4-BE49-F238E27FC236}">
                <a16:creationId xmlns:a16="http://schemas.microsoft.com/office/drawing/2014/main" id="{7FACEDD2-EB08-6947-B5FC-99C048D6B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76800"/>
            <a:ext cx="72199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grep 'NW\|EA'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northwest       NW      Charles Main            300000.00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eastern         EA      TB Savage               440500.45</a:t>
            </a:r>
          </a:p>
          <a:p>
            <a:pPr algn="l"/>
            <a:endParaRPr lang="en-US" altLang="en-US" sz="1800"/>
          </a:p>
        </p:txBody>
      </p:sp>
      <p:sp>
        <p:nvSpPr>
          <p:cNvPr id="33797" name="Text Box 7">
            <a:extLst>
              <a:ext uri="{FF2B5EF4-FFF2-40B4-BE49-F238E27FC236}">
                <a16:creationId xmlns:a16="http://schemas.microsoft.com/office/drawing/2014/main" id="{1BD6773D-8DD2-2448-A5F6-90C461462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72199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cat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northwest       NW      Charles Main            300000.00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western         WE      Sharon Gray             53000.89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southwest       SW      Lewis Dalsass           290000.73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southern        SO      Suan Chin               54500.10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southeast       SE      Patricia Hemenway       400000.00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eastern         EA      TB Savage               440500.45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northeast       NE      AM Main Jr.             57800.10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           NO      Ann Stephens            455000.50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central         CT      KRush                   575500.70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Extra [A-Z]****[0-9]..$5.00</a:t>
            </a:r>
          </a:p>
        </p:txBody>
      </p:sp>
      <p:sp>
        <p:nvSpPr>
          <p:cNvPr id="33798" name="AutoShape 8">
            <a:extLst>
              <a:ext uri="{FF2B5EF4-FFF2-40B4-BE49-F238E27FC236}">
                <a16:creationId xmlns:a16="http://schemas.microsoft.com/office/drawing/2014/main" id="{22C3E85F-CB3F-214E-B61D-25E5FD241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343400"/>
            <a:ext cx="7086600" cy="457200"/>
          </a:xfrm>
          <a:prstGeom prst="wedgeRectCallout">
            <a:avLst>
              <a:gd name="adj1" fmla="val -49866"/>
              <a:gd name="adj2" fmla="val 3001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Print the lines that contain either the expression “NW” or the expression “EA”</a:t>
            </a:r>
          </a:p>
        </p:txBody>
      </p:sp>
      <p:sp>
        <p:nvSpPr>
          <p:cNvPr id="33799" name="TextBox 7">
            <a:extLst>
              <a:ext uri="{FF2B5EF4-FFF2-40B4-BE49-F238E27FC236}">
                <a16:creationId xmlns:a16="http://schemas.microsoft.com/office/drawing/2014/main" id="{172C5F03-3D09-7C4D-AC98-46F9602CF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19800"/>
            <a:ext cx="388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egrep works with |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>
            <a:extLst>
              <a:ext uri="{FF2B5EF4-FFF2-40B4-BE49-F238E27FC236}">
                <a16:creationId xmlns:a16="http://schemas.microsoft.com/office/drawing/2014/main" id="{E90BFF30-013B-1947-AC48-982677061D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Example: egrep with + </a:t>
            </a:r>
          </a:p>
        </p:txBody>
      </p:sp>
      <p:sp>
        <p:nvSpPr>
          <p:cNvPr id="34818" name="Slide Number Placeholder 4">
            <a:extLst>
              <a:ext uri="{FF2B5EF4-FFF2-40B4-BE49-F238E27FC236}">
                <a16:creationId xmlns:a16="http://schemas.microsoft.com/office/drawing/2014/main" id="{16726E8F-CCD0-0D4E-94AF-1F98B8D38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5C7D5E-F2B7-DF41-9FFD-4F4606E608D7}" type="slidenum">
              <a:rPr lang="en-US" altLang="en-US" sz="1400">
                <a:solidFill>
                  <a:srgbClr val="FFFFFF"/>
                </a:solidFill>
              </a:rPr>
              <a:pPr/>
              <a:t>25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34820" name="Text Box 3">
            <a:extLst>
              <a:ext uri="{FF2B5EF4-FFF2-40B4-BE49-F238E27FC236}">
                <a16:creationId xmlns:a16="http://schemas.microsoft.com/office/drawing/2014/main" id="{C33EC4E5-A10A-414F-97DB-664DE3DA4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00600"/>
            <a:ext cx="72199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egrep '3+'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northwest       NW      Charles Main            300000.00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western         WE      Sharon Gray             53000.89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southwest       SW      Lewis Dalsass           290000.73</a:t>
            </a:r>
          </a:p>
          <a:p>
            <a:pPr algn="l"/>
            <a:endParaRPr lang="en-US" altLang="en-US" sz="1800"/>
          </a:p>
        </p:txBody>
      </p:sp>
      <p:sp>
        <p:nvSpPr>
          <p:cNvPr id="34821" name="AutoShape 5">
            <a:extLst>
              <a:ext uri="{FF2B5EF4-FFF2-40B4-BE49-F238E27FC236}">
                <a16:creationId xmlns:a16="http://schemas.microsoft.com/office/drawing/2014/main" id="{1A722748-6860-1849-827E-B6DA55BE2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343400"/>
            <a:ext cx="5638800" cy="381000"/>
          </a:xfrm>
          <a:prstGeom prst="wedgeRectCallout">
            <a:avLst>
              <a:gd name="adj1" fmla="val -25278"/>
              <a:gd name="adj2" fmla="val 493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Print all lines containing one or more 3's.</a:t>
            </a:r>
          </a:p>
        </p:txBody>
      </p:sp>
      <p:sp>
        <p:nvSpPr>
          <p:cNvPr id="34822" name="Text Box 7">
            <a:extLst>
              <a:ext uri="{FF2B5EF4-FFF2-40B4-BE49-F238E27FC236}">
                <a16:creationId xmlns:a16="http://schemas.microsoft.com/office/drawing/2014/main" id="{E6CBD5EF-79BD-9442-B05E-555CE725F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2199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cat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northwest       NW      Charles Main            300000.00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western         WE      Sharon Gray             53000.89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southwest       SW      Lewis Dalsass           290000.73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southern        SO      Suan Chin               54500.10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southeast       SE      Patricia Hemenway       400000.00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eastern         EA      TB Savage               440500.45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northeast       NE      AM Main Jr.             57800.10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           NO      Ann Stephens            455000.50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central         CT      KRush                   575500.70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Extra [A-Z]****[0-9]..$5.00</a:t>
            </a:r>
          </a:p>
        </p:txBody>
      </p:sp>
      <p:sp>
        <p:nvSpPr>
          <p:cNvPr id="34823" name="TextBox 8">
            <a:extLst>
              <a:ext uri="{FF2B5EF4-FFF2-40B4-BE49-F238E27FC236}">
                <a16:creationId xmlns:a16="http://schemas.microsoft.com/office/drawing/2014/main" id="{39CFFC05-AEFC-044C-9CDD-598E1B92F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6019800"/>
            <a:ext cx="388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grep works with \+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>
            <a:extLst>
              <a:ext uri="{FF2B5EF4-FFF2-40B4-BE49-F238E27FC236}">
                <a16:creationId xmlns:a16="http://schemas.microsoft.com/office/drawing/2014/main" id="{69E51913-51E6-5846-878A-172DA6DA2D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Example: egrep with RE: ? </a:t>
            </a:r>
          </a:p>
        </p:txBody>
      </p:sp>
      <p:sp>
        <p:nvSpPr>
          <p:cNvPr id="35842" name="Slide Number Placeholder 4">
            <a:extLst>
              <a:ext uri="{FF2B5EF4-FFF2-40B4-BE49-F238E27FC236}">
                <a16:creationId xmlns:a16="http://schemas.microsoft.com/office/drawing/2014/main" id="{8B15F592-A7BE-E24C-98E0-DA4FE7613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1153701-B71C-3C43-ADDF-88723A342480}" type="slidenum">
              <a:rPr lang="en-US" altLang="en-US" sz="1400">
                <a:solidFill>
                  <a:srgbClr val="FFFFFF"/>
                </a:solidFill>
              </a:rPr>
              <a:pPr/>
              <a:t>26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35844" name="Text Box 3">
            <a:extLst>
              <a:ext uri="{FF2B5EF4-FFF2-40B4-BE49-F238E27FC236}">
                <a16:creationId xmlns:a16="http://schemas.microsoft.com/office/drawing/2014/main" id="{FD57ED62-54BF-CC4E-A68C-28DC6B175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53000"/>
            <a:ext cx="72199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egrep '2\.?[0-9]'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southwest       SW      Lewis Dalsass           290000.73</a:t>
            </a:r>
          </a:p>
          <a:p>
            <a:pPr algn="l"/>
            <a:endParaRPr lang="en-US" altLang="en-US" sz="1800"/>
          </a:p>
        </p:txBody>
      </p:sp>
      <p:sp>
        <p:nvSpPr>
          <p:cNvPr id="35845" name="AutoShape 5">
            <a:extLst>
              <a:ext uri="{FF2B5EF4-FFF2-40B4-BE49-F238E27FC236}">
                <a16:creationId xmlns:a16="http://schemas.microsoft.com/office/drawing/2014/main" id="{5D73AEEC-92FB-8E40-A187-A41D10805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419600"/>
            <a:ext cx="7467600" cy="457200"/>
          </a:xfrm>
          <a:prstGeom prst="wedgeRectCallout">
            <a:avLst>
              <a:gd name="adj1" fmla="val -25278"/>
              <a:gd name="adj2" fmla="val 5067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Print all lines containing a 2, followed by zero or one period, followed by a number.</a:t>
            </a:r>
          </a:p>
        </p:txBody>
      </p:sp>
      <p:sp>
        <p:nvSpPr>
          <p:cNvPr id="35846" name="Text Box 7">
            <a:extLst>
              <a:ext uri="{FF2B5EF4-FFF2-40B4-BE49-F238E27FC236}">
                <a16:creationId xmlns:a16="http://schemas.microsoft.com/office/drawing/2014/main" id="{FEC2ABA8-D17A-7541-A739-5BD6FD6B2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2199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cat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northwest       NW      Charles Main            300000.00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western         WE      Sharon Gray             53000.89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southwest       SW      Lewis Dalsass           290000.73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southern        SO      Suan Chin               54500.10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southeast       SE      Patricia Hemenway       400000.00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eastern         EA      TB Savage               440500.45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northeast       NE      AM Main Jr.             57800.10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           NO      Ann Stephens            455000.50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central         CT      KRush                   575500.70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Extra [A-Z]****[0-9]..$5.00</a:t>
            </a:r>
          </a:p>
        </p:txBody>
      </p:sp>
      <p:sp>
        <p:nvSpPr>
          <p:cNvPr id="35847" name="TextBox 8">
            <a:extLst>
              <a:ext uri="{FF2B5EF4-FFF2-40B4-BE49-F238E27FC236}">
                <a16:creationId xmlns:a16="http://schemas.microsoft.com/office/drawing/2014/main" id="{29910B6C-92BD-0543-9227-405E63E21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867400"/>
            <a:ext cx="388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grep works with \?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>
            <a:extLst>
              <a:ext uri="{FF2B5EF4-FFF2-40B4-BE49-F238E27FC236}">
                <a16:creationId xmlns:a16="http://schemas.microsoft.com/office/drawing/2014/main" id="{C5C14609-A236-D64F-9400-3299BA222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Example: egrep with ( ) </a:t>
            </a:r>
          </a:p>
        </p:txBody>
      </p:sp>
      <p:sp>
        <p:nvSpPr>
          <p:cNvPr id="36866" name="Slide Number Placeholder 4">
            <a:extLst>
              <a:ext uri="{FF2B5EF4-FFF2-40B4-BE49-F238E27FC236}">
                <a16:creationId xmlns:a16="http://schemas.microsoft.com/office/drawing/2014/main" id="{8A420034-1FAA-CA47-97B1-6E47F9936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1C40323-0BE2-E344-91D1-52B266918BCF}" type="slidenum">
              <a:rPr lang="en-US" altLang="en-US" sz="1400">
                <a:solidFill>
                  <a:srgbClr val="FFFFFF"/>
                </a:solidFill>
              </a:rPr>
              <a:pPr/>
              <a:t>27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36868" name="Text Box 3">
            <a:extLst>
              <a:ext uri="{FF2B5EF4-FFF2-40B4-BE49-F238E27FC236}">
                <a16:creationId xmlns:a16="http://schemas.microsoft.com/office/drawing/2014/main" id="{BA4C3D39-8A12-0C48-A7DF-F17A8A36C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00600"/>
            <a:ext cx="72199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egrep '(no)+'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northwest       NW      Charles Main            300000.00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northeast       NE      AM Main Jr.             57800.10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           NO      Ann Stephens            455000.50</a:t>
            </a:r>
          </a:p>
          <a:p>
            <a:pPr algn="l"/>
            <a:endParaRPr lang="en-US" altLang="en-US" sz="1800"/>
          </a:p>
        </p:txBody>
      </p:sp>
      <p:sp>
        <p:nvSpPr>
          <p:cNvPr id="36869" name="AutoShape 5">
            <a:extLst>
              <a:ext uri="{FF2B5EF4-FFF2-40B4-BE49-F238E27FC236}">
                <a16:creationId xmlns:a16="http://schemas.microsoft.com/office/drawing/2014/main" id="{D6476DB0-8A81-0047-BD6C-D5B697DDF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343400"/>
            <a:ext cx="7315200" cy="381000"/>
          </a:xfrm>
          <a:prstGeom prst="wedgeRectCallout">
            <a:avLst>
              <a:gd name="adj1" fmla="val -25278"/>
              <a:gd name="adj2" fmla="val 5002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Print all lines containing one or more consecutive occurrences of the pattern “no”.</a:t>
            </a:r>
          </a:p>
        </p:txBody>
      </p:sp>
      <p:sp>
        <p:nvSpPr>
          <p:cNvPr id="36870" name="Text Box 7">
            <a:extLst>
              <a:ext uri="{FF2B5EF4-FFF2-40B4-BE49-F238E27FC236}">
                <a16:creationId xmlns:a16="http://schemas.microsoft.com/office/drawing/2014/main" id="{8D1037AB-3E9D-8F4B-8F54-C4015E4F7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2199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cat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northwest       NW      Charles Main            300000.00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western         WE      Sharon Gray             53000.89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southwest       SW      Lewis Dalsass           290000.73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southern        SO      Suan Chin               54500.10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southeast       SE      Patricia Hemenway       400000.00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eastern         EA      TB Savage               440500.45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northeast       NE      AM Main Jr.             57800.10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           NO      Ann Stephens            455000.50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central         CT      KRush                   575500.70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Extra [A-Z]****[0-9]..$5.00</a:t>
            </a:r>
          </a:p>
        </p:txBody>
      </p:sp>
      <p:sp>
        <p:nvSpPr>
          <p:cNvPr id="36871" name="TextBox 8">
            <a:extLst>
              <a:ext uri="{FF2B5EF4-FFF2-40B4-BE49-F238E27FC236}">
                <a16:creationId xmlns:a16="http://schemas.microsoft.com/office/drawing/2014/main" id="{3F83E517-B28B-774C-AF43-ED7515142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6019800"/>
            <a:ext cx="388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grep works with \( \) \+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>
            <a:extLst>
              <a:ext uri="{FF2B5EF4-FFF2-40B4-BE49-F238E27FC236}">
                <a16:creationId xmlns:a16="http://schemas.microsoft.com/office/drawing/2014/main" id="{9884EEB3-232A-3B4E-A2BC-2485A14F1D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Example: egrep with (a|b) </a:t>
            </a:r>
          </a:p>
        </p:txBody>
      </p:sp>
      <p:sp>
        <p:nvSpPr>
          <p:cNvPr id="37890" name="Slide Number Placeholder 4">
            <a:extLst>
              <a:ext uri="{FF2B5EF4-FFF2-40B4-BE49-F238E27FC236}">
                <a16:creationId xmlns:a16="http://schemas.microsoft.com/office/drawing/2014/main" id="{D3AB862B-9468-3240-B30F-6D83B864A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5DACF7-2AB3-C747-BE26-371074CB026E}" type="slidenum">
              <a:rPr lang="en-US" altLang="en-US" sz="1400">
                <a:solidFill>
                  <a:srgbClr val="FFFFFF"/>
                </a:solidFill>
              </a:rPr>
              <a:pPr/>
              <a:t>28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37892" name="Text Box 3">
            <a:extLst>
              <a:ext uri="{FF2B5EF4-FFF2-40B4-BE49-F238E27FC236}">
                <a16:creationId xmlns:a16="http://schemas.microsoft.com/office/drawing/2014/main" id="{9B48D422-81D7-C142-8B87-759CAAC19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953000"/>
            <a:ext cx="709612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egrep 'S(h|u)'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western         WE      Sharon Gray             53000.89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southern        SO      Suan Chin               54500.10</a:t>
            </a:r>
          </a:p>
          <a:p>
            <a:pPr algn="l"/>
            <a:endParaRPr lang="en-US" altLang="en-US" sz="1800"/>
          </a:p>
        </p:txBody>
      </p:sp>
      <p:sp>
        <p:nvSpPr>
          <p:cNvPr id="37893" name="AutoShape 5">
            <a:extLst>
              <a:ext uri="{FF2B5EF4-FFF2-40B4-BE49-F238E27FC236}">
                <a16:creationId xmlns:a16="http://schemas.microsoft.com/office/drawing/2014/main" id="{FF2C3B57-AC7D-6849-9DF1-1121B3967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419600"/>
            <a:ext cx="6934200" cy="457200"/>
          </a:xfrm>
          <a:prstGeom prst="wedgeRectCallout">
            <a:avLst>
              <a:gd name="adj1" fmla="val -25278"/>
              <a:gd name="adj2" fmla="val 5002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Print all lines containing the uppercase letter “S”, followed by either “h” or “u”.</a:t>
            </a:r>
          </a:p>
        </p:txBody>
      </p:sp>
      <p:sp>
        <p:nvSpPr>
          <p:cNvPr id="37894" name="Text Box 7">
            <a:extLst>
              <a:ext uri="{FF2B5EF4-FFF2-40B4-BE49-F238E27FC236}">
                <a16:creationId xmlns:a16="http://schemas.microsoft.com/office/drawing/2014/main" id="{0092BBD6-7F02-454D-84EA-F8B9E0D1B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2199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cat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northwest       NW      Charles Main            300000.00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western         WE      Sharon Gray             53000.89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southwest       SW      Lewis Dalsass           290000.73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southern        SO      Suan Chin               54500.10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southeast       SE      Patricia Hemenway       400000.00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eastern         EA      TB Savage               440500.45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northeast       NE      AM Main Jr.             57800.10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           NO      Ann Stephens            455000.50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central         CT      KRush                   575500.70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Extra [A-Z]****[0-9]..$5.00</a:t>
            </a:r>
          </a:p>
        </p:txBody>
      </p:sp>
      <p:sp>
        <p:nvSpPr>
          <p:cNvPr id="37895" name="TextBox 8">
            <a:extLst>
              <a:ext uri="{FF2B5EF4-FFF2-40B4-BE49-F238E27FC236}">
                <a16:creationId xmlns:a16="http://schemas.microsoft.com/office/drawing/2014/main" id="{0D757862-6382-D44F-A2A9-AD234FE44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867400"/>
            <a:ext cx="388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grep works with \( \) \|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>
            <a:extLst>
              <a:ext uri="{FF2B5EF4-FFF2-40B4-BE49-F238E27FC236}">
                <a16:creationId xmlns:a16="http://schemas.microsoft.com/office/drawing/2014/main" id="{166800EC-0353-6446-91FD-9E3D7D106D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Example: fgrep</a:t>
            </a:r>
          </a:p>
        </p:txBody>
      </p:sp>
      <p:sp>
        <p:nvSpPr>
          <p:cNvPr id="38914" name="Slide Number Placeholder 4">
            <a:extLst>
              <a:ext uri="{FF2B5EF4-FFF2-40B4-BE49-F238E27FC236}">
                <a16:creationId xmlns:a16="http://schemas.microsoft.com/office/drawing/2014/main" id="{928A1725-FE9C-DD46-BA39-DD149A4AB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020DEC-9E88-EE4F-AF2F-F7C2C253A7E0}" type="slidenum">
              <a:rPr lang="en-US" altLang="en-US" sz="1400">
                <a:solidFill>
                  <a:srgbClr val="FFFFFF"/>
                </a:solidFill>
              </a:rPr>
              <a:pPr/>
              <a:t>29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38916" name="Text Box 3">
            <a:extLst>
              <a:ext uri="{FF2B5EF4-FFF2-40B4-BE49-F238E27FC236}">
                <a16:creationId xmlns:a16="http://schemas.microsoft.com/office/drawing/2014/main" id="{43B37808-FD9A-1F45-BC51-101F13B0E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57800"/>
            <a:ext cx="573881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fgrep '[A-Z]****[0-9]..$5.00'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Extra [A-Z]****[0-9]..$5.00</a:t>
            </a:r>
          </a:p>
          <a:p>
            <a:pPr algn="l"/>
            <a:endParaRPr lang="en-US" altLang="en-US" sz="1800"/>
          </a:p>
        </p:txBody>
      </p:sp>
      <p:sp>
        <p:nvSpPr>
          <p:cNvPr id="38917" name="AutoShape 5">
            <a:extLst>
              <a:ext uri="{FF2B5EF4-FFF2-40B4-BE49-F238E27FC236}">
                <a16:creationId xmlns:a16="http://schemas.microsoft.com/office/drawing/2014/main" id="{83EC0E98-3541-4F40-B5D1-EA140FBFD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343400"/>
            <a:ext cx="7010400" cy="685800"/>
          </a:xfrm>
          <a:prstGeom prst="wedgeRectCallout">
            <a:avLst>
              <a:gd name="adj1" fmla="val -50088"/>
              <a:gd name="adj2" fmla="val 2221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Find all lines in the file containing the literal string “[A-Z]****[0-9]..$5.00”.  All characters are treated as themselves.  There are no special characters.</a:t>
            </a:r>
          </a:p>
        </p:txBody>
      </p:sp>
      <p:sp>
        <p:nvSpPr>
          <p:cNvPr id="38918" name="Text Box 7">
            <a:extLst>
              <a:ext uri="{FF2B5EF4-FFF2-40B4-BE49-F238E27FC236}">
                <a16:creationId xmlns:a16="http://schemas.microsoft.com/office/drawing/2014/main" id="{E2F24B9B-6B70-2545-AF58-3A3642604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2199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cat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northwest       NW      Charles Main            300000.00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western         WE      Sharon Gray             53000.89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southwest       SW      Lewis Dalsass           290000.73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southern        SO      Suan Chin               54500.10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southeast       SE      Patricia Hemenway       400000.00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eastern         EA      TB Savage               440500.45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northeast       NE      AM Main Jr.             57800.10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           NO      Ann Stephens            455000.50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central         CT      KRush                   575500.70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Extra [A-Z]****[0-9]..$5.00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EE58AC9-020F-C448-AA4F-D6771F6E559F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latin typeface="Consolas" panose="020B0609020204030204" pitchFamily="49" charset="0"/>
                <a:ea typeface="ＭＳ Ｐゴシック" panose="020B0600070205080204" pitchFamily="34" charset="-128"/>
              </a:rPr>
              <a:t>egrep</a:t>
            </a:r>
            <a:r>
              <a:rPr lang="en-US" altLang="en-US">
                <a:ea typeface="ＭＳ Ｐゴシック" panose="020B0600070205080204" pitchFamily="34" charset="-128"/>
              </a:rPr>
              <a:t> and regexes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CA1B237-A2C3-7646-BE44-DDEC3D9C9EAB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28650" y="1295400"/>
            <a:ext cx="7886700" cy="5562600"/>
          </a:xfrm>
        </p:spPr>
        <p:txBody>
          <a:bodyPr/>
          <a:lstStyle/>
          <a:p>
            <a:endParaRPr lang="en-US" altLang="en-US" dirty="0">
              <a:solidFill>
                <a:srgbClr val="262626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solidFill>
                <a:srgbClr val="40404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solidFill>
                <a:srgbClr val="404040"/>
              </a:solidFill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solidFill>
                <a:srgbClr val="404040"/>
              </a:solidFill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en-US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dirty="0" err="1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egrep</a:t>
            </a:r>
            <a:r>
              <a:rPr lang="en-US" altLang="en-US" dirty="0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"[0-9]{3}-[0-9]{3}-[0-9]{4}" </a:t>
            </a:r>
            <a:r>
              <a:rPr lang="en-US" altLang="en-US" dirty="0" err="1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contact.html</a:t>
            </a:r>
            <a:endParaRPr lang="en-US" altLang="en-US" dirty="0">
              <a:solidFill>
                <a:srgbClr val="262626"/>
              </a:solidFill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endParaRPr lang="en-US" altLang="en-US" dirty="0">
              <a:solidFill>
                <a:srgbClr val="262626"/>
              </a:solidFill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r>
              <a:rPr lang="en-US" altLang="en-US" dirty="0" err="1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egrep</a:t>
            </a:r>
            <a:r>
              <a:rPr lang="en-US" altLang="en-US" dirty="0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searches for a regular expression pattern in a file (or group of files)</a:t>
            </a:r>
          </a:p>
          <a:p>
            <a:r>
              <a:rPr lang="en-US" altLang="en-US" dirty="0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grep </a:t>
            </a:r>
            <a:r>
              <a:rPr lang="en-US" altLang="en-US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uses “basic” regular expressions instead of “extended”</a:t>
            </a:r>
          </a:p>
          <a:p>
            <a:pPr lvl="1"/>
            <a:r>
              <a:rPr lang="en-US" altLang="en-US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extended has some minor differences and additional metacharacters</a:t>
            </a:r>
          </a:p>
          <a:p>
            <a:r>
              <a:rPr lang="en-US" altLang="en-US" dirty="0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-</a:t>
            </a:r>
            <a:r>
              <a:rPr lang="en-US" altLang="en-US" dirty="0" err="1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 option before regex signifies a case-insensitive match</a:t>
            </a:r>
          </a:p>
          <a:p>
            <a:pPr lvl="1"/>
            <a:r>
              <a:rPr lang="en-US" altLang="en-US" dirty="0" err="1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egrep</a:t>
            </a:r>
            <a:r>
              <a:rPr lang="en-US" altLang="en-US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-</a:t>
            </a:r>
            <a:r>
              <a:rPr lang="en-US" altLang="en-US" dirty="0" err="1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 "mart"</a:t>
            </a:r>
            <a:r>
              <a:rPr lang="en-US" altLang="en-US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matches "Marty S", "</a:t>
            </a:r>
            <a:r>
              <a:rPr lang="en-US" altLang="en-US" dirty="0" err="1">
                <a:solidFill>
                  <a:srgbClr val="404040"/>
                </a:solidFill>
                <a:ea typeface="ＭＳ Ｐゴシック" panose="020B0600070205080204" pitchFamily="34" charset="-128"/>
              </a:rPr>
              <a:t>smartie</a:t>
            </a:r>
            <a:r>
              <a:rPr lang="en-US" altLang="en-US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", "WALMART", ...</a:t>
            </a:r>
          </a:p>
        </p:txBody>
      </p:sp>
      <p:graphicFrame>
        <p:nvGraphicFramePr>
          <p:cNvPr id="129042" name="Group 18">
            <a:extLst>
              <a:ext uri="{FF2B5EF4-FFF2-40B4-BE49-F238E27FC236}">
                <a16:creationId xmlns:a16="http://schemas.microsoft.com/office/drawing/2014/main" id="{047C6699-0248-DF4E-A665-028F10887AFC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1524000" y="1419225"/>
          <a:ext cx="6172200" cy="1096988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0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command</a:t>
                      </a:r>
                    </a:p>
                  </a:txBody>
                  <a:tcPr marT="45647" marB="456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description</a:t>
                      </a:r>
                    </a:p>
                  </a:txBody>
                  <a:tcPr marT="45647" marB="456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charset="0"/>
                          <a:ea typeface="ＭＳ Ｐゴシック" charset="-128"/>
                        </a:rPr>
                        <a:t> egrep</a:t>
                      </a:r>
                    </a:p>
                  </a:txBody>
                  <a:tcPr marT="45647" marB="456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e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xtended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charset="0"/>
                          <a:ea typeface="ＭＳ Ｐゴシック" charset="-128"/>
                        </a:rPr>
                        <a:t>grep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;  uses regexes in its search patterns;  equivalent to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charset="0"/>
                          <a:ea typeface="ＭＳ Ｐゴシック" charset="-128"/>
                        </a:rPr>
                        <a:t>grep -E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T="45647" marB="456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3472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026">
            <a:extLst>
              <a:ext uri="{FF2B5EF4-FFF2-40B4-BE49-F238E27FC236}">
                <a16:creationId xmlns:a16="http://schemas.microsoft.com/office/drawing/2014/main" id="{A83A7A59-AA95-E44A-8EBA-564F053EA0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Example: Grep with ^</a:t>
            </a:r>
          </a:p>
        </p:txBody>
      </p:sp>
      <p:sp>
        <p:nvSpPr>
          <p:cNvPr id="39938" name="Slide Number Placeholder 4">
            <a:extLst>
              <a:ext uri="{FF2B5EF4-FFF2-40B4-BE49-F238E27FC236}">
                <a16:creationId xmlns:a16="http://schemas.microsoft.com/office/drawing/2014/main" id="{2685322F-1FC7-2D48-B305-4E2088A0A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28586F-BF8A-2A44-A474-C4D093F1133C}" type="slidenum">
              <a:rPr lang="en-US" altLang="en-US" sz="1400">
                <a:solidFill>
                  <a:srgbClr val="FFFFFF"/>
                </a:solidFill>
              </a:rPr>
              <a:pPr/>
              <a:t>30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39940" name="Text Box 1029">
            <a:extLst>
              <a:ext uri="{FF2B5EF4-FFF2-40B4-BE49-F238E27FC236}">
                <a16:creationId xmlns:a16="http://schemas.microsoft.com/office/drawing/2014/main" id="{9517B2C4-B433-1347-9F70-9A01BBC2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00600"/>
            <a:ext cx="721995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grep '^n'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northwest       NW      Charles Main            300000.00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northeast       NE      AM Main Jr.             57800.10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           NO      Ann Stephens            455000.50</a:t>
            </a:r>
          </a:p>
          <a:p>
            <a:pPr algn="l"/>
            <a:endParaRPr lang="en-US" altLang="en-US" sz="1800"/>
          </a:p>
        </p:txBody>
      </p:sp>
      <p:sp>
        <p:nvSpPr>
          <p:cNvPr id="39941" name="AutoShape 1030">
            <a:extLst>
              <a:ext uri="{FF2B5EF4-FFF2-40B4-BE49-F238E27FC236}">
                <a16:creationId xmlns:a16="http://schemas.microsoft.com/office/drawing/2014/main" id="{C845DC04-A2E5-C24A-9246-B8B237DD6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91000"/>
            <a:ext cx="6019800" cy="381000"/>
          </a:xfrm>
          <a:prstGeom prst="wedgeRectCallout">
            <a:avLst>
              <a:gd name="adj1" fmla="val 49866"/>
              <a:gd name="adj2" fmla="val 3604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Print all lines beginning with the letter n.</a:t>
            </a:r>
          </a:p>
        </p:txBody>
      </p:sp>
      <p:sp>
        <p:nvSpPr>
          <p:cNvPr id="39942" name="Text Box 7">
            <a:extLst>
              <a:ext uri="{FF2B5EF4-FFF2-40B4-BE49-F238E27FC236}">
                <a16:creationId xmlns:a16="http://schemas.microsoft.com/office/drawing/2014/main" id="{DD2DD226-391A-3B47-9ECD-50C99F2FE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2199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cat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northwest       NW      Charles Main            300000.00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western         WE      Sharon Gray             53000.89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southwest       SW      Lewis Dalsass           290000.73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southern        SO      Suan Chin               54500.10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southeast       SE      Patricia Hemenway       400000.00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eastern         EA      TB Savage               440500.45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northeast       NE      AM Main Jr.             57800.10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           NO      Ann Stephens            455000.50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central         CT      KRush                   575500.70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Extra [A-Z]****[0-9]..$5.00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050">
            <a:extLst>
              <a:ext uri="{FF2B5EF4-FFF2-40B4-BE49-F238E27FC236}">
                <a16:creationId xmlns:a16="http://schemas.microsoft.com/office/drawing/2014/main" id="{A48050BC-88D4-B346-B2A9-07FA26AC4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Example: grep with $</a:t>
            </a:r>
          </a:p>
        </p:txBody>
      </p:sp>
      <p:sp>
        <p:nvSpPr>
          <p:cNvPr id="40962" name="Slide Number Placeholder 4">
            <a:extLst>
              <a:ext uri="{FF2B5EF4-FFF2-40B4-BE49-F238E27FC236}">
                <a16:creationId xmlns:a16="http://schemas.microsoft.com/office/drawing/2014/main" id="{1F569FA3-2218-D643-9152-F2E914C2A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C333580-7D05-FD40-B54C-7D1779FFBEDF}" type="slidenum">
              <a:rPr lang="en-US" altLang="en-US" sz="1400">
                <a:solidFill>
                  <a:srgbClr val="FFFFFF"/>
                </a:solidFill>
              </a:rPr>
              <a:pPr/>
              <a:t>31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40964" name="Text Box 2052">
            <a:extLst>
              <a:ext uri="{FF2B5EF4-FFF2-40B4-BE49-F238E27FC236}">
                <a16:creationId xmlns:a16="http://schemas.microsoft.com/office/drawing/2014/main" id="{8F18FD3E-BCC4-9F44-A158-A2677C6A2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00600"/>
            <a:ext cx="721995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grep '\.00$'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northwest       NW      Charles Main            300000.00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southeast       SE      Patricia Hemenway       400000.00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Extra [A-Z]****[0-9]..$5.00</a:t>
            </a:r>
          </a:p>
          <a:p>
            <a:pPr algn="l"/>
            <a:endParaRPr lang="en-US" altLang="en-US" sz="1800"/>
          </a:p>
        </p:txBody>
      </p:sp>
      <p:sp>
        <p:nvSpPr>
          <p:cNvPr id="40965" name="AutoShape 2054">
            <a:extLst>
              <a:ext uri="{FF2B5EF4-FFF2-40B4-BE49-F238E27FC236}">
                <a16:creationId xmlns:a16="http://schemas.microsoft.com/office/drawing/2014/main" id="{D80F9599-F16E-4A45-8117-53072961C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267200"/>
            <a:ext cx="5791200" cy="381000"/>
          </a:xfrm>
          <a:prstGeom prst="wedgeRectCallout">
            <a:avLst>
              <a:gd name="adj1" fmla="val 49611"/>
              <a:gd name="adj2" fmla="val 1979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Print all lines ending with a period and exactly two zero numbers.</a:t>
            </a:r>
          </a:p>
        </p:txBody>
      </p:sp>
      <p:sp>
        <p:nvSpPr>
          <p:cNvPr id="40966" name="Text Box 7">
            <a:extLst>
              <a:ext uri="{FF2B5EF4-FFF2-40B4-BE49-F238E27FC236}">
                <a16:creationId xmlns:a16="http://schemas.microsoft.com/office/drawing/2014/main" id="{35918580-3AC3-6247-9F5B-10AFEE162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2199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cat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northwest       NW      Charles Main            300000.00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western         WE      Sharon Gray             53000.89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southwest       SW      Lewis Dalsass           290000.73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southern        SO      Suan Chin               54500.10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southeast       SE      Patricia Hemenway       400000.00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eastern         EA      TB Savage               440500.45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northeast       NE      AM Main Jr.             57800.10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           NO      Ann Stephens            455000.50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central         CT      KRush                   575500.70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Extra [A-Z]****[0-9]..$5.00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1026">
            <a:extLst>
              <a:ext uri="{FF2B5EF4-FFF2-40B4-BE49-F238E27FC236}">
                <a16:creationId xmlns:a16="http://schemas.microsoft.com/office/drawing/2014/main" id="{FF5FCF04-835A-0F4C-9545-E02B3FD71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Example: grep with \char</a:t>
            </a:r>
          </a:p>
        </p:txBody>
      </p:sp>
      <p:sp>
        <p:nvSpPr>
          <p:cNvPr id="41986" name="Slide Number Placeholder 4">
            <a:extLst>
              <a:ext uri="{FF2B5EF4-FFF2-40B4-BE49-F238E27FC236}">
                <a16:creationId xmlns:a16="http://schemas.microsoft.com/office/drawing/2014/main" id="{80203722-0F47-1D43-AA4F-8611EBC6F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41D73B1-321E-9F4D-BDA7-FB81F107C654}" type="slidenum">
              <a:rPr lang="en-US" altLang="en-US" sz="1400">
                <a:solidFill>
                  <a:srgbClr val="FFFFFF"/>
                </a:solidFill>
              </a:rPr>
              <a:pPr/>
              <a:t>32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41988" name="Text Box 1029">
            <a:extLst>
              <a:ext uri="{FF2B5EF4-FFF2-40B4-BE49-F238E27FC236}">
                <a16:creationId xmlns:a16="http://schemas.microsoft.com/office/drawing/2014/main" id="{A8A69C8D-61A6-084F-8E7B-97CC5FEB9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670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grep '5\..'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Extra [A-Z]****[0-9]..$5.00</a:t>
            </a:r>
            <a:endParaRPr lang="en-US" altLang="en-US"/>
          </a:p>
        </p:txBody>
      </p:sp>
      <p:sp>
        <p:nvSpPr>
          <p:cNvPr id="41989" name="AutoShape 1030">
            <a:extLst>
              <a:ext uri="{FF2B5EF4-FFF2-40B4-BE49-F238E27FC236}">
                <a16:creationId xmlns:a16="http://schemas.microsoft.com/office/drawing/2014/main" id="{71B67D85-6ABF-0D4B-A402-4D804041C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343400"/>
            <a:ext cx="6705600" cy="762000"/>
          </a:xfrm>
          <a:prstGeom prst="wedgeRectCallout">
            <a:avLst>
              <a:gd name="adj1" fmla="val 49880"/>
              <a:gd name="adj2" fmla="val 2061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Print all lines containing the number 5, followed by a literal period and any single character. </a:t>
            </a:r>
          </a:p>
        </p:txBody>
      </p:sp>
      <p:sp>
        <p:nvSpPr>
          <p:cNvPr id="41990" name="Text Box 7">
            <a:extLst>
              <a:ext uri="{FF2B5EF4-FFF2-40B4-BE49-F238E27FC236}">
                <a16:creationId xmlns:a16="http://schemas.microsoft.com/office/drawing/2014/main" id="{C0DB0D76-8586-E240-8001-21193B514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2199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cat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northwest       NW      Charles Main            300000.00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western         WE      Sharon Gray             53000.89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southwest       SW      Lewis Dalsass           290000.73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southern        SO      Suan Chin               54500.10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southeast       SE      Patricia Hemenway       400000.00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eastern         EA      TB Savage               440500.45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northeast       NE      AM Main Jr.             57800.10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           NO      Ann Stephens            455000.50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central         CT      KRush                   575500.70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Extra [A-Z]****[0-9]..$5.00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1026">
            <a:extLst>
              <a:ext uri="{FF2B5EF4-FFF2-40B4-BE49-F238E27FC236}">
                <a16:creationId xmlns:a16="http://schemas.microsoft.com/office/drawing/2014/main" id="{39E6FA43-7D95-E24E-A614-2C3CFF455C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Example: grep with [ ]</a:t>
            </a:r>
          </a:p>
        </p:txBody>
      </p:sp>
      <p:sp>
        <p:nvSpPr>
          <p:cNvPr id="43010" name="Slide Number Placeholder 4">
            <a:extLst>
              <a:ext uri="{FF2B5EF4-FFF2-40B4-BE49-F238E27FC236}">
                <a16:creationId xmlns:a16="http://schemas.microsoft.com/office/drawing/2014/main" id="{7FDDCFB4-125B-FC41-B445-C6FACDC61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C3BB81-A39C-9B46-B9F9-FD5EBF427C9D}" type="slidenum">
              <a:rPr lang="en-US" altLang="en-US" sz="1400">
                <a:solidFill>
                  <a:srgbClr val="FFFFFF"/>
                </a:solidFill>
              </a:rPr>
              <a:pPr/>
              <a:t>33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43012" name="Text Box 1029">
            <a:extLst>
              <a:ext uri="{FF2B5EF4-FFF2-40B4-BE49-F238E27FC236}">
                <a16:creationId xmlns:a16="http://schemas.microsoft.com/office/drawing/2014/main" id="{98A3726D-329A-0340-9C63-DAFB67FAE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53000"/>
            <a:ext cx="72199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grep '^[we]'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western         WE      Sharon Gray             53000.89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eastern         EA      TB Savage               440500.45</a:t>
            </a:r>
          </a:p>
          <a:p>
            <a:pPr algn="l"/>
            <a:endParaRPr lang="en-US" altLang="en-US" sz="1800"/>
          </a:p>
        </p:txBody>
      </p:sp>
      <p:sp>
        <p:nvSpPr>
          <p:cNvPr id="43013" name="AutoShape 1030">
            <a:extLst>
              <a:ext uri="{FF2B5EF4-FFF2-40B4-BE49-F238E27FC236}">
                <a16:creationId xmlns:a16="http://schemas.microsoft.com/office/drawing/2014/main" id="{DE3D798B-CC4A-CA4B-9492-696E38456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19600"/>
            <a:ext cx="5638800" cy="381000"/>
          </a:xfrm>
          <a:prstGeom prst="wedgeRectCallout">
            <a:avLst>
              <a:gd name="adj1" fmla="val 49708"/>
              <a:gd name="adj2" fmla="val 1644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Print all lines beginning with either a “w” or an “e”.</a:t>
            </a:r>
          </a:p>
        </p:txBody>
      </p:sp>
      <p:sp>
        <p:nvSpPr>
          <p:cNvPr id="43014" name="Text Box 7">
            <a:extLst>
              <a:ext uri="{FF2B5EF4-FFF2-40B4-BE49-F238E27FC236}">
                <a16:creationId xmlns:a16="http://schemas.microsoft.com/office/drawing/2014/main" id="{92255F4B-DE4C-4947-A813-E7F482320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2199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cat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northwest       NW      Charles Main            300000.00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western         WE      Sharon Gray             53000.89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southwest       SW      Lewis Dalsass           290000.73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southern        SO      Suan Chin               54500.10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southeast       SE      Patricia Hemenway       400000.00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eastern         EA      TB Savage               440500.45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northeast       NE      AM Main Jr.             57800.10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           NO      Ann Stephens            455000.50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central         CT      KRush                   575500.70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Extra [A-Z]****[0-9]..$5.00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1026">
            <a:extLst>
              <a:ext uri="{FF2B5EF4-FFF2-40B4-BE49-F238E27FC236}">
                <a16:creationId xmlns:a16="http://schemas.microsoft.com/office/drawing/2014/main" id="{37FD8594-CB2A-3344-902A-95F436AD28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Example: grep with [^]</a:t>
            </a:r>
          </a:p>
        </p:txBody>
      </p:sp>
      <p:sp>
        <p:nvSpPr>
          <p:cNvPr id="44034" name="Slide Number Placeholder 4">
            <a:extLst>
              <a:ext uri="{FF2B5EF4-FFF2-40B4-BE49-F238E27FC236}">
                <a16:creationId xmlns:a16="http://schemas.microsoft.com/office/drawing/2014/main" id="{82266ABD-C5F3-1345-A43B-511E143C6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5E09E30-243D-084B-8B29-ACF1D12D2487}" type="slidenum">
              <a:rPr lang="en-US" altLang="en-US" sz="1400">
                <a:solidFill>
                  <a:srgbClr val="FFFFFF"/>
                </a:solidFill>
              </a:rPr>
              <a:pPr/>
              <a:t>34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44036" name="Text Box 1029">
            <a:extLst>
              <a:ext uri="{FF2B5EF4-FFF2-40B4-BE49-F238E27FC236}">
                <a16:creationId xmlns:a16="http://schemas.microsoft.com/office/drawing/2014/main" id="{885009BF-137B-2C4D-A904-0CC2EF114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76800"/>
            <a:ext cx="72199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grep '\.[^0][^0]$'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western         WE      Sharon Gray             53000.89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southwest       SW      Lewis Dalsass           290000.73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eastern         EA      TB Savage               440500.45</a:t>
            </a:r>
          </a:p>
          <a:p>
            <a:pPr algn="l"/>
            <a:endParaRPr lang="en-US" altLang="en-US" sz="1600"/>
          </a:p>
        </p:txBody>
      </p:sp>
      <p:sp>
        <p:nvSpPr>
          <p:cNvPr id="44037" name="AutoShape 1030">
            <a:extLst>
              <a:ext uri="{FF2B5EF4-FFF2-40B4-BE49-F238E27FC236}">
                <a16:creationId xmlns:a16="http://schemas.microsoft.com/office/drawing/2014/main" id="{7FAC84FA-425D-2946-9632-2B3BD7A77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343400"/>
            <a:ext cx="6324600" cy="381000"/>
          </a:xfrm>
          <a:prstGeom prst="wedgeRectCallout">
            <a:avLst>
              <a:gd name="adj1" fmla="val -12500"/>
              <a:gd name="adj2" fmla="val 4888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Print all lines ending with a period and exactly two non-zero numbers.</a:t>
            </a:r>
          </a:p>
        </p:txBody>
      </p:sp>
      <p:sp>
        <p:nvSpPr>
          <p:cNvPr id="44038" name="Text Box 7">
            <a:extLst>
              <a:ext uri="{FF2B5EF4-FFF2-40B4-BE49-F238E27FC236}">
                <a16:creationId xmlns:a16="http://schemas.microsoft.com/office/drawing/2014/main" id="{AADE5391-0A99-DA4E-9528-4253316B0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2199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cat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northwest       NW      Charles Main            300000.00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western         WE      Sharon Gray             53000.89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southwest       SW      Lewis Dalsass           290000.73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southern        SO      Suan Chin               54500.10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southeast       SE      Patricia Hemenway       400000.00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eastern         EA      TB Savage               440500.45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northeast       NE      AM Main Jr.             57800.10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           NO      Ann Stephens            455000.50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central         CT      KRush                   575500.70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Extra [A-Z]****[0-9]..$5.00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>
            <a:extLst>
              <a:ext uri="{FF2B5EF4-FFF2-40B4-BE49-F238E27FC236}">
                <a16:creationId xmlns:a16="http://schemas.microsoft.com/office/drawing/2014/main" id="{BDB57FCC-D303-A74A-B6AB-9D469B078A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Example: grep with x\{m\}</a:t>
            </a:r>
          </a:p>
        </p:txBody>
      </p:sp>
      <p:sp>
        <p:nvSpPr>
          <p:cNvPr id="45058" name="Slide Number Placeholder 4">
            <a:extLst>
              <a:ext uri="{FF2B5EF4-FFF2-40B4-BE49-F238E27FC236}">
                <a16:creationId xmlns:a16="http://schemas.microsoft.com/office/drawing/2014/main" id="{02EABF39-CA51-0D44-9B8A-BFCA8DEF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B63CBF6-6DEB-B344-9358-14F17B6DC866}" type="slidenum">
              <a:rPr lang="en-US" altLang="en-US" sz="1400">
                <a:solidFill>
                  <a:srgbClr val="FFFFFF"/>
                </a:solidFill>
              </a:rPr>
              <a:pPr/>
              <a:t>35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45060" name="Text Box 5">
            <a:extLst>
              <a:ext uri="{FF2B5EF4-FFF2-40B4-BE49-F238E27FC236}">
                <a16:creationId xmlns:a16="http://schemas.microsoft.com/office/drawing/2014/main" id="{15613EE8-7C79-8340-B3B6-23BD5F5E1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572000"/>
            <a:ext cx="72199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grep '[0-9]\{6\}\.'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northwest       NW      Charles Main            300000.00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southwest       SW      Lewis Dalsass           290000.73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southeast       SE      Patricia Hemenway       400000.00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eastern         EA      TB Savage               440500.45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           NO      Ann Stephens            455000.50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central         CT      KRush                   575500.70</a:t>
            </a:r>
            <a:endParaRPr lang="en-US" altLang="en-US" sz="1600"/>
          </a:p>
        </p:txBody>
      </p:sp>
      <p:sp>
        <p:nvSpPr>
          <p:cNvPr id="45061" name="AutoShape 6">
            <a:extLst>
              <a:ext uri="{FF2B5EF4-FFF2-40B4-BE49-F238E27FC236}">
                <a16:creationId xmlns:a16="http://schemas.microsoft.com/office/drawing/2014/main" id="{3E60075D-787F-A446-A7BA-478D85B2E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7467600" cy="381000"/>
          </a:xfrm>
          <a:prstGeom prst="wedgeRectCallout">
            <a:avLst>
              <a:gd name="adj1" fmla="val -50065"/>
              <a:gd name="adj2" fmla="val 241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Print all lines where there are at least six consecutive numbers followed by a period.</a:t>
            </a:r>
          </a:p>
        </p:txBody>
      </p:sp>
      <p:sp>
        <p:nvSpPr>
          <p:cNvPr id="45062" name="Text Box 7">
            <a:extLst>
              <a:ext uri="{FF2B5EF4-FFF2-40B4-BE49-F238E27FC236}">
                <a16:creationId xmlns:a16="http://schemas.microsoft.com/office/drawing/2014/main" id="{AFAC085B-53E2-4E42-84C6-CF1CBED9C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2199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cat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northwest       NW      Charles Main            300000.00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western         WE      Sharon Gray             53000.89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southwest       SW      Lewis Dalsass           290000.73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southern        SO      Suan Chin               54500.10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southeast       SE      Patricia Hemenway       400000.00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eastern         EA      TB Savage               440500.45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northeast       NE      AM Main Jr.             57800.10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           NO      Ann Stephens            455000.50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central         CT      KRush                   575500.70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Extra [A-Z]****[0-9]..$5.00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>
            <a:extLst>
              <a:ext uri="{FF2B5EF4-FFF2-40B4-BE49-F238E27FC236}">
                <a16:creationId xmlns:a16="http://schemas.microsoft.com/office/drawing/2014/main" id="{0842025B-BF47-2347-A631-81B51889C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Example: grep with \&lt;</a:t>
            </a:r>
          </a:p>
        </p:txBody>
      </p:sp>
      <p:sp>
        <p:nvSpPr>
          <p:cNvPr id="46082" name="Slide Number Placeholder 4">
            <a:extLst>
              <a:ext uri="{FF2B5EF4-FFF2-40B4-BE49-F238E27FC236}">
                <a16:creationId xmlns:a16="http://schemas.microsoft.com/office/drawing/2014/main" id="{4262C905-BB4C-4947-A450-B9D74414E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50C8300-FEB2-F745-A6DA-EABFCFF40D97}" type="slidenum">
              <a:rPr lang="en-US" altLang="en-US" sz="1400">
                <a:solidFill>
                  <a:srgbClr val="FFFFFF"/>
                </a:solidFill>
              </a:rPr>
              <a:pPr/>
              <a:t>36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46084" name="Text Box 5">
            <a:extLst>
              <a:ext uri="{FF2B5EF4-FFF2-40B4-BE49-F238E27FC236}">
                <a16:creationId xmlns:a16="http://schemas.microsoft.com/office/drawing/2014/main" id="{98C40BE8-A004-A04B-B136-AD45AD531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76800"/>
            <a:ext cx="721995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grep '\&lt;north' grep-datafile</a:t>
            </a:r>
          </a:p>
          <a:p>
            <a:pPr algn="l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northwest       NW      Charles Main            300000.00</a:t>
            </a:r>
          </a:p>
          <a:p>
            <a:pPr algn="l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northeast       NE      AM Main Jr.             57800.10</a:t>
            </a:r>
          </a:p>
          <a:p>
            <a:pPr algn="l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north           NO      Ann Stephens            455000.50</a:t>
            </a:r>
          </a:p>
          <a:p>
            <a:pPr algn="l"/>
            <a:endParaRPr lang="en-US" altLang="en-US" sz="1800" dirty="0"/>
          </a:p>
        </p:txBody>
      </p:sp>
      <p:sp>
        <p:nvSpPr>
          <p:cNvPr id="46085" name="AutoShape 6">
            <a:extLst>
              <a:ext uri="{FF2B5EF4-FFF2-40B4-BE49-F238E27FC236}">
                <a16:creationId xmlns:a16="http://schemas.microsoft.com/office/drawing/2014/main" id="{C5C0AECA-9125-4241-B294-CB660A601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343400"/>
            <a:ext cx="5943600" cy="381000"/>
          </a:xfrm>
          <a:prstGeom prst="wedgeRectCallout">
            <a:avLst>
              <a:gd name="adj1" fmla="val 13273"/>
              <a:gd name="adj2" fmla="val 4756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Print all lines containing a word starting with “north”.</a:t>
            </a:r>
          </a:p>
        </p:txBody>
      </p:sp>
      <p:sp>
        <p:nvSpPr>
          <p:cNvPr id="46086" name="Text Box 7">
            <a:extLst>
              <a:ext uri="{FF2B5EF4-FFF2-40B4-BE49-F238E27FC236}">
                <a16:creationId xmlns:a16="http://schemas.microsoft.com/office/drawing/2014/main" id="{30E1E26E-ADA3-2D49-B8F7-829C86AE7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2199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cat grep-datafile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northwest       NW      Charles Main            300000.00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western         WE      Sharon Gray             53000.89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southwest       SW      Lewis Dalsass           290000.73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southern        SO      Suan Chin               54500.10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southeast       SE      Patricia Hemenway       400000.00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eastern         EA      TB Savage               440500.45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northeast       NE      AM Main Jr.             57800.10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north           NO      Ann Stephens            455000.50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central         CT      KRush                   575500.70</a:t>
            </a:r>
          </a:p>
          <a:p>
            <a:pPr algn="l"/>
            <a:r>
              <a:rPr lang="en-US" alt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Extra [A-Z]****[0-9]..$5.00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>
            <a:extLst>
              <a:ext uri="{FF2B5EF4-FFF2-40B4-BE49-F238E27FC236}">
                <a16:creationId xmlns:a16="http://schemas.microsoft.com/office/drawing/2014/main" id="{0842025B-BF47-2347-A631-81B51889C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Example: </a:t>
            </a:r>
            <a:r>
              <a:rPr lang="en-US" dirty="0" err="1"/>
              <a:t>egrep</a:t>
            </a:r>
            <a:r>
              <a:rPr lang="en-US" dirty="0"/>
              <a:t> with </a:t>
            </a:r>
            <a:r>
              <a:rPr lang="en-US" dirty="0" err="1"/>
              <a:t>linux.words</a:t>
            </a:r>
            <a:endParaRPr lang="en-US" dirty="0"/>
          </a:p>
        </p:txBody>
      </p:sp>
      <p:sp>
        <p:nvSpPr>
          <p:cNvPr id="46082" name="Slide Number Placeholder 4">
            <a:extLst>
              <a:ext uri="{FF2B5EF4-FFF2-40B4-BE49-F238E27FC236}">
                <a16:creationId xmlns:a16="http://schemas.microsoft.com/office/drawing/2014/main" id="{4262C905-BB4C-4947-A450-B9D74414E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50C8300-FEB2-F745-A6DA-EABFCFF40D97}" type="slidenum">
              <a:rPr lang="en-US" altLang="en-US" sz="1400">
                <a:solidFill>
                  <a:srgbClr val="FFFFFF"/>
                </a:solidFill>
              </a:rPr>
              <a:pPr/>
              <a:t>37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46085" name="AutoShape 6">
            <a:extLst>
              <a:ext uri="{FF2B5EF4-FFF2-40B4-BE49-F238E27FC236}">
                <a16:creationId xmlns:a16="http://schemas.microsoft.com/office/drawing/2014/main" id="{C5C0AECA-9125-4241-B294-CB660A601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94319"/>
            <a:ext cx="5943600" cy="381000"/>
          </a:xfrm>
          <a:prstGeom prst="wedgeRectCallout">
            <a:avLst>
              <a:gd name="adj1" fmla="val 13273"/>
              <a:gd name="adj2" fmla="val 4756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Print all words that begin and end with ‘x’.</a:t>
            </a:r>
          </a:p>
        </p:txBody>
      </p:sp>
      <p:sp>
        <p:nvSpPr>
          <p:cNvPr id="46086" name="Text Box 7">
            <a:extLst>
              <a:ext uri="{FF2B5EF4-FFF2-40B4-BE49-F238E27FC236}">
                <a16:creationId xmlns:a16="http://schemas.microsoft.com/office/drawing/2014/main" id="{30E1E26E-ADA3-2D49-B8F7-829C86AE7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447799"/>
            <a:ext cx="598593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/share/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egrep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'^x.*x$'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linux.words</a:t>
            </a:r>
            <a:endParaRPr lang="en-US" alt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Xerox</a:t>
            </a:r>
          </a:p>
          <a:p>
            <a:pPr algn="l"/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xerox</a:t>
            </a: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xix</a:t>
            </a:r>
          </a:p>
          <a:p>
            <a:pPr algn="l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xx</a:t>
            </a:r>
          </a:p>
          <a:p>
            <a:pPr algn="l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xxx</a:t>
            </a:r>
          </a:p>
          <a:p>
            <a:pPr algn="l"/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xylanthrax</a:t>
            </a: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5602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>
            <a:extLst>
              <a:ext uri="{FF2B5EF4-FFF2-40B4-BE49-F238E27FC236}">
                <a16:creationId xmlns:a16="http://schemas.microsoft.com/office/drawing/2014/main" id="{0842025B-BF47-2347-A631-81B51889C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Example: </a:t>
            </a:r>
            <a:r>
              <a:rPr lang="en-US" dirty="0" err="1"/>
              <a:t>egrep</a:t>
            </a:r>
            <a:r>
              <a:rPr lang="en-US" dirty="0"/>
              <a:t> with </a:t>
            </a:r>
            <a:r>
              <a:rPr lang="en-US" dirty="0" err="1"/>
              <a:t>linux.words</a:t>
            </a:r>
            <a:endParaRPr lang="en-US" dirty="0"/>
          </a:p>
        </p:txBody>
      </p:sp>
      <p:sp>
        <p:nvSpPr>
          <p:cNvPr id="46082" name="Slide Number Placeholder 4">
            <a:extLst>
              <a:ext uri="{FF2B5EF4-FFF2-40B4-BE49-F238E27FC236}">
                <a16:creationId xmlns:a16="http://schemas.microsoft.com/office/drawing/2014/main" id="{4262C905-BB4C-4947-A450-B9D74414E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50C8300-FEB2-F745-A6DA-EABFCFF40D97}" type="slidenum">
              <a:rPr lang="en-US" altLang="en-US" sz="1400">
                <a:solidFill>
                  <a:srgbClr val="FFFFFF"/>
                </a:solidFill>
              </a:rPr>
              <a:pPr/>
              <a:t>38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46085" name="AutoShape 6">
            <a:extLst>
              <a:ext uri="{FF2B5EF4-FFF2-40B4-BE49-F238E27FC236}">
                <a16:creationId xmlns:a16="http://schemas.microsoft.com/office/drawing/2014/main" id="{C5C0AECA-9125-4241-B294-CB660A601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13" y="2392363"/>
            <a:ext cx="5943600" cy="381000"/>
          </a:xfrm>
          <a:prstGeom prst="wedgeRectCallout">
            <a:avLst>
              <a:gd name="adj1" fmla="val 13273"/>
              <a:gd name="adj2" fmla="val 4756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Counts all words that have “sex” as a substring</a:t>
            </a:r>
          </a:p>
        </p:txBody>
      </p:sp>
      <p:sp>
        <p:nvSpPr>
          <p:cNvPr id="46086" name="Text Box 7">
            <a:extLst>
              <a:ext uri="{FF2B5EF4-FFF2-40B4-BE49-F238E27FC236}">
                <a16:creationId xmlns:a16="http://schemas.microsoft.com/office/drawing/2014/main" id="{30E1E26E-ADA3-2D49-B8F7-829C86AE7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63562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/share/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egrep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'.*sex.*'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linux.words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|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endParaRPr lang="en-US" altLang="en-US" sz="16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325     325    3564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35EB094A-EBB8-E243-A38B-FDA5FA96C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967948"/>
            <a:ext cx="2900153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 of the 325 words:</a:t>
            </a:r>
          </a:p>
          <a:p>
            <a:pPr algn="l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Essexville</a:t>
            </a:r>
          </a:p>
          <a:p>
            <a:pPr algn="l"/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misexample</a:t>
            </a: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misexecute</a:t>
            </a: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misexecution</a:t>
            </a: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misexpectation</a:t>
            </a: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misexpend</a:t>
            </a: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misexpenditure</a:t>
            </a: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misexplain</a:t>
            </a: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misexplained</a:t>
            </a: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misexplanation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l"/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701839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>
            <a:extLst>
              <a:ext uri="{FF2B5EF4-FFF2-40B4-BE49-F238E27FC236}">
                <a16:creationId xmlns:a16="http://schemas.microsoft.com/office/drawing/2014/main" id="{0842025B-BF47-2347-A631-81B51889C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Example: </a:t>
            </a:r>
            <a:r>
              <a:rPr lang="en-US" dirty="0" err="1"/>
              <a:t>egrep</a:t>
            </a:r>
            <a:r>
              <a:rPr lang="en-US" dirty="0"/>
              <a:t> with </a:t>
            </a:r>
            <a:r>
              <a:rPr lang="en-US" dirty="0" err="1"/>
              <a:t>linux.words</a:t>
            </a:r>
            <a:endParaRPr lang="en-US" dirty="0"/>
          </a:p>
        </p:txBody>
      </p:sp>
      <p:sp>
        <p:nvSpPr>
          <p:cNvPr id="46082" name="Slide Number Placeholder 4">
            <a:extLst>
              <a:ext uri="{FF2B5EF4-FFF2-40B4-BE49-F238E27FC236}">
                <a16:creationId xmlns:a16="http://schemas.microsoft.com/office/drawing/2014/main" id="{4262C905-BB4C-4947-A450-B9D74414E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50C8300-FEB2-F745-A6DA-EABFCFF40D97}" type="slidenum">
              <a:rPr lang="en-US" altLang="en-US" sz="1400">
                <a:solidFill>
                  <a:srgbClr val="FFFFFF"/>
                </a:solidFill>
              </a:rPr>
              <a:pPr/>
              <a:t>39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46085" name="AutoShape 6">
            <a:extLst>
              <a:ext uri="{FF2B5EF4-FFF2-40B4-BE49-F238E27FC236}">
                <a16:creationId xmlns:a16="http://schemas.microsoft.com/office/drawing/2014/main" id="{C5C0AECA-9125-4241-B294-CB660A601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577" y="1996151"/>
            <a:ext cx="5943600" cy="381000"/>
          </a:xfrm>
          <a:prstGeom prst="wedgeRectCallout">
            <a:avLst>
              <a:gd name="adj1" fmla="val 13273"/>
              <a:gd name="adj2" fmla="val 4756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Lists words that have at least 4 b’s in them</a:t>
            </a:r>
          </a:p>
        </p:txBody>
      </p:sp>
      <p:sp>
        <p:nvSpPr>
          <p:cNvPr id="46086" name="Text Box 7">
            <a:extLst>
              <a:ext uri="{FF2B5EF4-FFF2-40B4-BE49-F238E27FC236}">
                <a16:creationId xmlns:a16="http://schemas.microsoft.com/office/drawing/2014/main" id="{30E1E26E-ADA3-2D49-B8F7-829C86AE7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660309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/share/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egrep</a:t>
            </a:r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'.*b.*b.*b.*b.*' </a:t>
            </a:r>
            <a:r>
              <a:rPr lang="en-US" alt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linux.words</a:t>
            </a: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35EB094A-EBB8-E243-A38B-FDA5FA96C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051" y="2446156"/>
            <a:ext cx="2776722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 of the 25 words:</a:t>
            </a:r>
          </a:p>
          <a:p>
            <a:pPr algn="l"/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beerbibber</a:t>
            </a: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bibble-babble</a:t>
            </a:r>
          </a:p>
          <a:p>
            <a:pPr algn="l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blood-bedabbled</a:t>
            </a:r>
          </a:p>
          <a:p>
            <a:pPr algn="l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bubble-bow</a:t>
            </a:r>
          </a:p>
          <a:p>
            <a:pPr algn="l"/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bubblebow</a:t>
            </a: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bubbybush</a:t>
            </a: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bumblebomb</a:t>
            </a: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double-bubble</a:t>
            </a:r>
          </a:p>
          <a:p>
            <a:pPr algn="l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flibbertigibbet</a:t>
            </a:r>
          </a:p>
          <a:p>
            <a:pPr algn="l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flibbertigibbets</a:t>
            </a:r>
          </a:p>
          <a:p>
            <a:pPr algn="l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flibbertigibbety</a:t>
            </a:r>
          </a:p>
          <a:p>
            <a:pPr algn="l"/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gibble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-gabble</a:t>
            </a:r>
          </a:p>
          <a:p>
            <a:pPr algn="l"/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gibblegabble</a:t>
            </a: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gibble</a:t>
            </a:r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-gabbler</a:t>
            </a:r>
          </a:p>
          <a:p>
            <a:pPr algn="l"/>
            <a:r>
              <a:rPr lang="en-US" alt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gibblegabbler</a:t>
            </a:r>
            <a:endParaRPr lang="en-US" alt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hubble-bubble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15002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AC0D8E7-1633-F541-8ABD-B7655DBDF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Metacharacters</a:t>
            </a:r>
          </a:p>
        </p:txBody>
      </p:sp>
      <p:sp>
        <p:nvSpPr>
          <p:cNvPr id="10242" name="Content Placeholder 8">
            <a:extLst>
              <a:ext uri="{FF2B5EF4-FFF2-40B4-BE49-F238E27FC236}">
                <a16:creationId xmlns:a16="http://schemas.microsoft.com/office/drawing/2014/main" id="{82B655C3-AD11-DD4A-BC72-D55E35121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any non-metacharacter matches itself</a:t>
            </a:r>
          </a:p>
        </p:txBody>
      </p:sp>
      <p:sp>
        <p:nvSpPr>
          <p:cNvPr id="10243" name="Slide Number Placeholder 4">
            <a:extLst>
              <a:ext uri="{FF2B5EF4-FFF2-40B4-BE49-F238E27FC236}">
                <a16:creationId xmlns:a16="http://schemas.microsoft.com/office/drawing/2014/main" id="{B638F827-1DB5-3A48-B9CF-DCFA1DF1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5652248-1C36-B84B-B766-FAA0DA676A87}" type="slidenum">
              <a:rPr lang="en-US" altLang="en-US" sz="1400">
                <a:solidFill>
                  <a:srgbClr val="FFFFFF"/>
                </a:solidFill>
              </a:rPr>
              <a:pPr/>
              <a:t>4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graphicFrame>
        <p:nvGraphicFramePr>
          <p:cNvPr id="318520" name="Group 56">
            <a:extLst>
              <a:ext uri="{FF2B5EF4-FFF2-40B4-BE49-F238E27FC236}">
                <a16:creationId xmlns:a16="http://schemas.microsoft.com/office/drawing/2014/main" id="{8C3149CB-B66C-9648-B4E4-219870906F94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2209800"/>
          <a:ext cx="7391400" cy="2225673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Metacharacter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Matches…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Any one character, except new line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[a-z]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Any one of the enclosed characters (e.g. a-z)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Zero or more of preceding character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? or \?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Zero or one of the preceding characters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or \+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One or more of the preceding characters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540F5B1-40A7-FB4B-953C-71A2AFEBD8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more Metacharacters</a:t>
            </a:r>
          </a:p>
        </p:txBody>
      </p:sp>
      <p:sp>
        <p:nvSpPr>
          <p:cNvPr id="12290" name="Slide Number Placeholder 4">
            <a:extLst>
              <a:ext uri="{FF2B5EF4-FFF2-40B4-BE49-F238E27FC236}">
                <a16:creationId xmlns:a16="http://schemas.microsoft.com/office/drawing/2014/main" id="{FFC475FE-F5A1-FC4F-B00F-54C0C6FFF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EC63EA-F849-5040-8BFC-136E54889BE1}" type="slidenum">
              <a:rPr lang="en-US" altLang="en-US" sz="1400">
                <a:solidFill>
                  <a:srgbClr val="FFFFFF"/>
                </a:solidFill>
              </a:rPr>
              <a:pPr/>
              <a:t>5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graphicFrame>
        <p:nvGraphicFramePr>
          <p:cNvPr id="286860" name="Group 140">
            <a:extLst>
              <a:ext uri="{FF2B5EF4-FFF2-40B4-BE49-F238E27FC236}">
                <a16:creationId xmlns:a16="http://schemas.microsoft.com/office/drawing/2014/main" id="{3509FBD2-F0C8-F84B-8E6F-474F8CB3B3EE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752600"/>
          <a:ext cx="7543800" cy="44196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Metacharacter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Matches…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^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beginning of 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 of 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\</a:t>
                      </a: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char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Escape the meaning of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char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following it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[^]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One character </a:t>
                      </a: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not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in the 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\&lt;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Beginning of word anchor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\&gt;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 of word anchor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 ) or \( \)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Tags matched characters to be used later (max = 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 or \|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grouping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x\{m\}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Repetition of character x, m times (x,m = integer)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x\{m,\}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Repetition of character x, at least m 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x\{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m,n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\}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Repetition of character x between m and m 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AD1895C-F860-2945-BB43-F9BDC20B591F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Wildcards and anchors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8F3A71CB-19B2-7547-B752-E06BEFCD1DDE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295400"/>
            <a:ext cx="8458200" cy="5197474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400" dirty="0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	.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  (a dot) matches any character except </a:t>
            </a:r>
            <a:r>
              <a:rPr lang="en-US" altLang="en-US" sz="2400" dirty="0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\n</a:t>
            </a:r>
            <a:endParaRPr lang="en-US" altLang="en-US" sz="2400" dirty="0">
              <a:solidFill>
                <a:srgbClr val="262626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".</a:t>
            </a:r>
            <a:r>
              <a:rPr lang="en-US" altLang="en-US" sz="2000" dirty="0" err="1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oo.y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matches 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2000" dirty="0" err="1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Doocy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,  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"goofy"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2000" dirty="0" err="1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LooPy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, ...</a:t>
            </a:r>
          </a:p>
          <a:p>
            <a:pPr lvl="1"/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use 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\.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to literally match a dot 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.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character</a:t>
            </a:r>
          </a:p>
          <a:p>
            <a:pPr lvl="1"/>
            <a:endParaRPr lang="en-US" altLang="en-US" sz="1400" dirty="0">
              <a:solidFill>
                <a:srgbClr val="404040"/>
              </a:solidFill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	^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 matches the beginning of a line;  </a:t>
            </a:r>
            <a:r>
              <a:rPr lang="en-US" altLang="en-US" sz="2400" dirty="0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$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 the end</a:t>
            </a:r>
          </a:p>
          <a:p>
            <a:pPr lvl="1"/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"^fi$"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matches lines that consist entirely of 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fi</a:t>
            </a:r>
          </a:p>
          <a:p>
            <a:pPr lvl="1"/>
            <a:endParaRPr lang="en-US" altLang="en-US" sz="1400" dirty="0">
              <a:solidFill>
                <a:srgbClr val="404040"/>
              </a:solidFill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	\&lt;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 demands that pattern is the beginning of a </a:t>
            </a:r>
            <a:r>
              <a:rPr lang="en-US" altLang="en-US" sz="2400" i="1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word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;</a:t>
            </a:r>
            <a:b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</a:br>
            <a:r>
              <a:rPr lang="en-US" altLang="en-US" sz="2400" dirty="0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\&gt;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 demands that pattern is the end of a word</a:t>
            </a:r>
          </a:p>
          <a:p>
            <a:pPr lvl="1"/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"\&lt;for\&gt;"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matches lines that contain the word 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"for“</a:t>
            </a:r>
          </a:p>
          <a:p>
            <a:pPr lvl="1"/>
            <a:r>
              <a:rPr lang="en-US" altLang="en-US" sz="28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Words are made up of letters, digits and _ (underscore)</a:t>
            </a:r>
          </a:p>
          <a:p>
            <a:pPr lvl="1"/>
            <a:endParaRPr lang="en-US" altLang="en-US" sz="1400" dirty="0">
              <a:solidFill>
                <a:srgbClr val="404040"/>
              </a:solidFill>
              <a:latin typeface="Consolas" panose="020B06090202040302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8658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E4EA935-E1C0-B147-96BC-FD8339675488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Special characters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7F0DCBB9-55BB-4147-92B0-BB086C970AF0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1295400"/>
            <a:ext cx="8077200" cy="5197474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400" dirty="0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	|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 means OR</a:t>
            </a:r>
          </a:p>
          <a:p>
            <a:pPr lvl="1"/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2000" dirty="0" err="1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abc|def|g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matches lines with  "</a:t>
            </a:r>
            <a:r>
              <a:rPr lang="en-US" altLang="en-US" sz="2000" dirty="0" err="1">
                <a:solidFill>
                  <a:srgbClr val="404040"/>
                </a:solidFill>
                <a:ea typeface="ＭＳ Ｐゴシック" panose="020B0600070205080204" pitchFamily="34" charset="-128"/>
              </a:rPr>
              <a:t>abc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", "def", or "g"</a:t>
            </a:r>
          </a:p>
          <a:p>
            <a:pPr lvl="1"/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precedence of 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^</a:t>
            </a:r>
            <a:r>
              <a:rPr lang="en-US" altLang="en-US" sz="2000" u="sng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000" u="sng" dirty="0" err="1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Subject|Date</a:t>
            </a:r>
            <a:r>
              <a:rPr lang="en-US" altLang="en-US" sz="2000" u="sng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)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 vs.   </a:t>
            </a:r>
            <a:r>
              <a:rPr lang="en-US" altLang="en-US" sz="2000" u="sng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^</a:t>
            </a:r>
            <a:r>
              <a:rPr lang="en-US" altLang="en-US" sz="2000" u="sng" dirty="0" err="1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Subject</a:t>
            </a:r>
            <a:r>
              <a:rPr lang="en-US" altLang="en-US" sz="2000" dirty="0" err="1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|Date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:</a:t>
            </a:r>
          </a:p>
          <a:p>
            <a:pPr lvl="1"/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There's no AND symbol. </a:t>
            </a:r>
          </a:p>
          <a:p>
            <a:pPr lvl="1"/>
            <a:endParaRPr lang="en-US" altLang="en-US" sz="2000" dirty="0">
              <a:solidFill>
                <a:srgbClr val="404040"/>
              </a:solidFill>
              <a:latin typeface="Consolas" panose="020B0609020204030204" pitchFamily="49" charset="0"/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	()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 are for grouping</a:t>
            </a:r>
          </a:p>
          <a:p>
            <a:pPr lvl="1"/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"(</a:t>
            </a:r>
            <a:r>
              <a:rPr lang="en-US" altLang="en-US" sz="2000" dirty="0" err="1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Homer|Marge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) Simpson"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matches lines containing </a:t>
            </a:r>
            <a:b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</a:b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"Homer Simpson"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or 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"Marge Simpson"</a:t>
            </a:r>
          </a:p>
          <a:p>
            <a:pPr lvl="1"/>
            <a:endParaRPr lang="en-US" altLang="en-US" sz="2000" dirty="0">
              <a:solidFill>
                <a:srgbClr val="404040"/>
              </a:solidFill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	\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 starts an escape sequence</a:t>
            </a:r>
          </a:p>
          <a:p>
            <a:pPr lvl="1"/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many characters must be escaped to match them:  / \ $ . [ ] ( ) ^ * + ?</a:t>
            </a:r>
          </a:p>
          <a:p>
            <a:pPr lvl="1"/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"\.\\n"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matches lines containing 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".\n"</a:t>
            </a:r>
          </a:p>
        </p:txBody>
      </p:sp>
    </p:spTree>
    <p:extLst>
      <p:ext uri="{BB962C8B-B14F-4D97-AF65-F5344CB8AC3E}">
        <p14:creationId xmlns:p14="http://schemas.microsoft.com/office/powerpoint/2010/main" val="3975883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538A974-2D9A-444F-BA41-211E877F4E7D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Quantifiers:  * + ?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0CD509DF-247F-344D-AD72-6C15013D867C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90600" y="1295400"/>
            <a:ext cx="7467600" cy="5197474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400" dirty="0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	*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  means 0 or more occurrences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2000" dirty="0" err="1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ab</a:t>
            </a:r>
            <a:r>
              <a:rPr lang="en-US" altLang="en-US" sz="2000" u="sng" dirty="0" err="1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c</a:t>
            </a:r>
            <a:r>
              <a:rPr lang="en-US" altLang="en-US" sz="2000" u="sng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*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matches "ab", "</a:t>
            </a:r>
            <a:r>
              <a:rPr lang="en-US" altLang="en-US" sz="2000" dirty="0" err="1">
                <a:solidFill>
                  <a:srgbClr val="404040"/>
                </a:solidFill>
                <a:ea typeface="ＭＳ Ｐゴシック" panose="020B0600070205080204" pitchFamily="34" charset="-128"/>
              </a:rPr>
              <a:t>abc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", "</a:t>
            </a:r>
            <a:r>
              <a:rPr lang="en-US" altLang="en-US" sz="2000" dirty="0" err="1">
                <a:solidFill>
                  <a:srgbClr val="404040"/>
                </a:solidFill>
                <a:ea typeface="ＭＳ Ｐゴシック" panose="020B0600070205080204" pitchFamily="34" charset="-128"/>
              </a:rPr>
              <a:t>abcc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", "</a:t>
            </a:r>
            <a:r>
              <a:rPr lang="en-US" altLang="en-US" sz="2000" dirty="0" err="1">
                <a:solidFill>
                  <a:srgbClr val="404040"/>
                </a:solidFill>
                <a:ea typeface="ＭＳ Ｐゴシック" panose="020B0600070205080204" pitchFamily="34" charset="-128"/>
              </a:rPr>
              <a:t>abccc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", ...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"a</a:t>
            </a:r>
            <a:r>
              <a:rPr lang="en-US" altLang="en-US" sz="2000" u="sng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000" u="sng" dirty="0" err="1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bc</a:t>
            </a:r>
            <a:r>
              <a:rPr lang="en-US" altLang="en-US" sz="2000" u="sng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)*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matches "a", "</a:t>
            </a:r>
            <a:r>
              <a:rPr lang="en-US" altLang="en-US" sz="2000" dirty="0" err="1">
                <a:solidFill>
                  <a:srgbClr val="404040"/>
                </a:solidFill>
                <a:ea typeface="ＭＳ Ｐゴシック" panose="020B0600070205080204" pitchFamily="34" charset="-128"/>
              </a:rPr>
              <a:t>abc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", "</a:t>
            </a:r>
            <a:r>
              <a:rPr lang="en-US" altLang="en-US" sz="2000" dirty="0" err="1">
                <a:solidFill>
                  <a:srgbClr val="404040"/>
                </a:solidFill>
                <a:ea typeface="ＭＳ Ｐゴシック" panose="020B0600070205080204" pitchFamily="34" charset="-128"/>
              </a:rPr>
              <a:t>abcbc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", "</a:t>
            </a:r>
            <a:r>
              <a:rPr lang="en-US" altLang="en-US" sz="2000" dirty="0" err="1">
                <a:solidFill>
                  <a:srgbClr val="404040"/>
                </a:solidFill>
                <a:ea typeface="ＭＳ Ｐゴシック" panose="020B0600070205080204" pitchFamily="34" charset="-128"/>
              </a:rPr>
              <a:t>abcbcbc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", ...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"a</a:t>
            </a:r>
            <a:r>
              <a:rPr lang="en-US" altLang="en-US" sz="2000" u="sng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.*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a"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matches "aa", "aba", "a8qa", "a!?_a", ... </a:t>
            </a: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404040"/>
              </a:solidFill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	+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  means 1 or more occurrences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"a</a:t>
            </a:r>
            <a:r>
              <a:rPr lang="en-US" altLang="en-US" sz="2000" u="sng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000" u="sng" dirty="0" err="1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bc</a:t>
            </a:r>
            <a:r>
              <a:rPr lang="en-US" altLang="en-US" sz="2000" u="sng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)+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matches "</a:t>
            </a:r>
            <a:r>
              <a:rPr lang="en-US" altLang="en-US" sz="2000" dirty="0" err="1">
                <a:solidFill>
                  <a:srgbClr val="404040"/>
                </a:solidFill>
                <a:ea typeface="ＭＳ Ｐゴシック" panose="020B0600070205080204" pitchFamily="34" charset="-128"/>
              </a:rPr>
              <a:t>abc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", "</a:t>
            </a:r>
            <a:r>
              <a:rPr lang="en-US" altLang="en-US" sz="2000" dirty="0" err="1">
                <a:solidFill>
                  <a:srgbClr val="404040"/>
                </a:solidFill>
                <a:ea typeface="ＭＳ Ｐゴシック" panose="020B0600070205080204" pitchFamily="34" charset="-128"/>
              </a:rPr>
              <a:t>abcbc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", "</a:t>
            </a:r>
            <a:r>
              <a:rPr lang="en-US" altLang="en-US" sz="2000" dirty="0" err="1">
                <a:solidFill>
                  <a:srgbClr val="404040"/>
                </a:solidFill>
                <a:ea typeface="ＭＳ Ｐゴシック" panose="020B0600070205080204" pitchFamily="34" charset="-128"/>
              </a:rPr>
              <a:t>abcbcbc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", ...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2000" dirty="0" err="1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Go</a:t>
            </a:r>
            <a:r>
              <a:rPr lang="en-US" altLang="en-US" sz="2000" u="sng" dirty="0" err="1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o+</a:t>
            </a:r>
            <a:r>
              <a:rPr lang="en-US" altLang="en-US" sz="2000" dirty="0" err="1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gle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matches "Google", "</a:t>
            </a:r>
            <a:r>
              <a:rPr lang="en-US" altLang="en-US" sz="2000" dirty="0" err="1">
                <a:solidFill>
                  <a:srgbClr val="404040"/>
                </a:solidFill>
                <a:ea typeface="ＭＳ Ｐゴシック" panose="020B0600070205080204" pitchFamily="34" charset="-128"/>
              </a:rPr>
              <a:t>Gooogle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", "</a:t>
            </a:r>
            <a:r>
              <a:rPr lang="en-US" altLang="en-US" sz="2000" dirty="0" err="1">
                <a:solidFill>
                  <a:srgbClr val="404040"/>
                </a:solidFill>
                <a:ea typeface="ＭＳ Ｐゴシック" panose="020B0600070205080204" pitchFamily="34" charset="-128"/>
              </a:rPr>
              <a:t>Goooogle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", ... </a:t>
            </a: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404040"/>
              </a:solidFill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	?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  means 0 or 1 occurrences </a:t>
            </a:r>
          </a:p>
          <a:p>
            <a:pPr lvl="1"/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"Martin</a:t>
            </a:r>
            <a:r>
              <a:rPr lang="en-US" altLang="en-US" sz="2000" u="sng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a?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matches lines with "Martin" or "Martina"</a:t>
            </a:r>
          </a:p>
          <a:p>
            <a:pPr lvl="1"/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"Dan</a:t>
            </a:r>
            <a:r>
              <a:rPr lang="en-US" altLang="en-US" sz="2000" u="sng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000" u="sng" dirty="0" err="1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iel</a:t>
            </a:r>
            <a:r>
              <a:rPr lang="en-US" altLang="en-US" sz="2000" u="sng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)?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matches lines with "Dan" or "Daniel"</a:t>
            </a:r>
          </a:p>
          <a:p>
            <a:pPr lvl="1"/>
            <a:endParaRPr lang="en-US" altLang="en-US" sz="2000" dirty="0">
              <a:solidFill>
                <a:srgbClr val="40404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4285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E4B61F2-4D2C-024C-A274-443DFC9BB2AA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More quantifiers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706E9ED-7D4D-E348-B4C0-5DED175C7330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66800" y="1295400"/>
            <a:ext cx="7543800" cy="4648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400" dirty="0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	{</a:t>
            </a:r>
            <a:r>
              <a:rPr lang="en-US" altLang="en-US" sz="2400" b="1" i="1" dirty="0" err="1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min</a:t>
            </a:r>
            <a:r>
              <a:rPr lang="en-US" altLang="en-US" sz="2400" dirty="0" err="1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,</a:t>
            </a:r>
            <a:r>
              <a:rPr lang="en-US" altLang="en-US" sz="2400" b="1" i="1" dirty="0" err="1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max</a:t>
            </a:r>
            <a:r>
              <a:rPr lang="en-US" altLang="en-US" sz="2400" dirty="0">
                <a:solidFill>
                  <a:srgbClr val="262626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}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 means between </a:t>
            </a:r>
            <a:r>
              <a:rPr lang="en-US" altLang="en-US" sz="2400" b="1" i="1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min 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and </a:t>
            </a:r>
            <a:r>
              <a:rPr lang="en-US" altLang="en-US" sz="2400" b="1" i="1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max 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occurrences</a:t>
            </a:r>
          </a:p>
          <a:p>
            <a:pPr lvl="1"/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"a(</a:t>
            </a:r>
            <a:r>
              <a:rPr lang="en-US" altLang="en-US" sz="2000" dirty="0" err="1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bc</a:t>
            </a:r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){2,4}"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matches "</a:t>
            </a:r>
            <a:r>
              <a:rPr lang="en-US" altLang="en-US" sz="2000" dirty="0" err="1">
                <a:solidFill>
                  <a:srgbClr val="404040"/>
                </a:solidFill>
                <a:ea typeface="ＭＳ Ｐゴシック" panose="020B0600070205080204" pitchFamily="34" charset="-128"/>
              </a:rPr>
              <a:t>abcbc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", "</a:t>
            </a:r>
            <a:r>
              <a:rPr lang="en-US" altLang="en-US" sz="2000" dirty="0" err="1">
                <a:solidFill>
                  <a:srgbClr val="404040"/>
                </a:solidFill>
                <a:ea typeface="ＭＳ Ｐゴシック" panose="020B0600070205080204" pitchFamily="34" charset="-128"/>
              </a:rPr>
              <a:t>abcbcbc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", or "</a:t>
            </a:r>
            <a:r>
              <a:rPr lang="en-US" altLang="en-US" sz="2000" dirty="0" err="1">
                <a:solidFill>
                  <a:srgbClr val="404040"/>
                </a:solidFill>
                <a:ea typeface="ＭＳ Ｐゴシック" panose="020B0600070205080204" pitchFamily="34" charset="-128"/>
              </a:rPr>
              <a:t>abcbcbcbc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" </a:t>
            </a:r>
          </a:p>
          <a:p>
            <a:pPr lvl="1"/>
            <a:endParaRPr lang="en-US" altLang="en-US" sz="2000" dirty="0">
              <a:solidFill>
                <a:srgbClr val="40404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400" b="1" i="1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min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 or </a:t>
            </a:r>
            <a:r>
              <a:rPr lang="en-US" altLang="en-US" sz="2400" b="1" i="1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max</a:t>
            </a:r>
            <a:r>
              <a:rPr lang="en-US" altLang="en-US" sz="24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 may be omitted to specify any number </a:t>
            </a:r>
          </a:p>
          <a:p>
            <a:pPr lvl="1"/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"{2,}"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 means 2 or more</a:t>
            </a:r>
          </a:p>
          <a:p>
            <a:pPr lvl="1"/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"{,6}"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 means up to 6</a:t>
            </a:r>
          </a:p>
          <a:p>
            <a:pPr lvl="1"/>
            <a:r>
              <a:rPr lang="en-US" altLang="en-US" sz="2000" dirty="0">
                <a:solidFill>
                  <a:srgbClr val="404040"/>
                </a:solidFill>
                <a:latin typeface="Consolas" panose="020B0609020204030204" pitchFamily="49" charset="0"/>
                <a:ea typeface="ＭＳ Ｐゴシック" panose="020B0600070205080204" pitchFamily="34" charset="-128"/>
              </a:rPr>
              <a:t>"{3}" </a:t>
            </a:r>
            <a:r>
              <a:rPr lang="en-US" altLang="en-US" sz="2000" dirty="0">
                <a:solidFill>
                  <a:srgbClr val="404040"/>
                </a:solidFill>
                <a:ea typeface="ＭＳ Ｐゴシック" panose="020B0600070205080204" pitchFamily="34" charset="-128"/>
              </a:rPr>
              <a:t>  means exactly 3</a:t>
            </a:r>
          </a:p>
        </p:txBody>
      </p:sp>
    </p:spTree>
    <p:extLst>
      <p:ext uri="{BB962C8B-B14F-4D97-AF65-F5344CB8AC3E}">
        <p14:creationId xmlns:p14="http://schemas.microsoft.com/office/powerpoint/2010/main" val="5069022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3954</TotalTime>
  <Words>2578</Words>
  <Application>Microsoft Macintosh PowerPoint</Application>
  <PresentationFormat>On-screen Show (4:3)</PresentationFormat>
  <Paragraphs>556</Paragraphs>
  <Slides>39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Times New Roman</vt:lpstr>
      <vt:lpstr>Arial</vt:lpstr>
      <vt:lpstr>Century Schoolbook</vt:lpstr>
      <vt:lpstr>Wingdings</vt:lpstr>
      <vt:lpstr>Wingdings 2</vt:lpstr>
      <vt:lpstr>Courier New</vt:lpstr>
      <vt:lpstr>Office Theme</vt:lpstr>
      <vt:lpstr>Some slides from Reva Freedman, Marty Stepp, Jessica Miller, and Ruth Anderson</vt:lpstr>
      <vt:lpstr>Regular Expression (RE) Formal Definition</vt:lpstr>
      <vt:lpstr>egrep and regexes</vt:lpstr>
      <vt:lpstr>Metacharacters</vt:lpstr>
      <vt:lpstr>more Metacharacters</vt:lpstr>
      <vt:lpstr>Wildcards and anchors</vt:lpstr>
      <vt:lpstr>Special characters</vt:lpstr>
      <vt:lpstr>Quantifiers:  * + ?</vt:lpstr>
      <vt:lpstr>More quantifiers</vt:lpstr>
      <vt:lpstr>Character sets</vt:lpstr>
      <vt:lpstr>Character ranges</vt:lpstr>
      <vt:lpstr>POSIX Character Sets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Grep detail and examples</vt:lpstr>
      <vt:lpstr>Commonly used “grep” options:</vt:lpstr>
      <vt:lpstr>Example: grep with pipe</vt:lpstr>
      <vt:lpstr>Example: grep with \&lt; \&gt;</vt:lpstr>
      <vt:lpstr>Example: grep with a\|b </vt:lpstr>
      <vt:lpstr>Example: egrep with + </vt:lpstr>
      <vt:lpstr>Example: egrep with RE: ? </vt:lpstr>
      <vt:lpstr>Example: egrep with ( ) </vt:lpstr>
      <vt:lpstr>Example: egrep with (a|b) </vt:lpstr>
      <vt:lpstr>Example: fgrep</vt:lpstr>
      <vt:lpstr>Example: Grep with ^</vt:lpstr>
      <vt:lpstr>Example: grep with $</vt:lpstr>
      <vt:lpstr>Example: grep with \char</vt:lpstr>
      <vt:lpstr>Example: grep with [ ]</vt:lpstr>
      <vt:lpstr>Example: grep with [^]</vt:lpstr>
      <vt:lpstr>Example: grep with x\{m\}</vt:lpstr>
      <vt:lpstr>Example: grep with \&lt;</vt:lpstr>
      <vt:lpstr>Example: egrep with linux.words</vt:lpstr>
      <vt:lpstr>Example: egrep with linux.words</vt:lpstr>
      <vt:lpstr>Example: egrep with linux.words</vt:lpstr>
    </vt:vector>
  </TitlesOfParts>
  <Company>NIU Department of Computer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Expressions</dc:title>
  <dc:subject>CSCI 330: The UNIX System</dc:subject>
  <dc:creator>Raimund Ege</dc:creator>
  <cp:lastModifiedBy>Michael Goodrich</cp:lastModifiedBy>
  <cp:revision>321</cp:revision>
  <dcterms:created xsi:type="dcterms:W3CDTF">2000-12-28T17:51:39Z</dcterms:created>
  <dcterms:modified xsi:type="dcterms:W3CDTF">2019-04-10T22:37:10Z</dcterms:modified>
</cp:coreProperties>
</file>