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6" r:id="rId4"/>
    <p:sldId id="258" r:id="rId5"/>
    <p:sldId id="261" r:id="rId6"/>
    <p:sldId id="259" r:id="rId7"/>
    <p:sldId id="260" r:id="rId8"/>
    <p:sldId id="262" r:id="rId9"/>
    <p:sldId id="310" r:id="rId10"/>
    <p:sldId id="263" r:id="rId11"/>
    <p:sldId id="312" r:id="rId12"/>
    <p:sldId id="264" r:id="rId13"/>
    <p:sldId id="265" r:id="rId14"/>
    <p:sldId id="266" r:id="rId15"/>
    <p:sldId id="267" r:id="rId16"/>
    <p:sldId id="275" r:id="rId17"/>
    <p:sldId id="269" r:id="rId18"/>
    <p:sldId id="268" r:id="rId19"/>
    <p:sldId id="274" r:id="rId20"/>
    <p:sldId id="311" r:id="rId21"/>
    <p:sldId id="273" r:id="rId22"/>
    <p:sldId id="270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0952"/>
  </p:normalViewPr>
  <p:slideViewPr>
    <p:cSldViewPr>
      <p:cViewPr varScale="1">
        <p:scale>
          <a:sx n="116" d="100"/>
          <a:sy n="116" d="100"/>
        </p:scale>
        <p:origin x="10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1FAC9DA-871D-574B-8305-185BEB3CAB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9EE2C1B-C098-A74A-9A87-3BDC0B78AC4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E9B09DD9-0491-E941-BE0C-7E5769FFBBC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50B43EE-C504-E64C-8994-59BF250E82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B359ED74-10AB-2E45-830D-E3FE9329D03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510225A-2788-D84D-B459-FCE4A70A7C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7B83850-6395-C34B-B8DC-8D8226F32B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BA27E3-014B-9542-B327-51B5B5D4F2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83FFE-E21E-3343-997D-EB8A55F251C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DA64A127-3A43-5D42-BBEE-1AD9E5FA8E5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BE34E6-B7A2-F347-A5BD-2D898BE3E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98691A-D0BF-E94E-996D-0A1AC156AD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B54624-29F5-2C40-B326-E1420BB6EE0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AF27874A-49EB-1849-AAC9-9622596BF1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B11A42D-9EB5-C649-A094-A208AA601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AAF80FA-6F54-1546-B0C2-423EBCCB54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1FC336-0DB8-C140-80ED-758FE0F050D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42404BA2-9B68-1949-9211-2FF5A7B7395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51C2AF97-344D-3440-B759-675C5AF42C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0B5EC08-C1BD-244A-B6FC-08318F0DDA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8402E-0946-F04A-A4B8-961FAB854AA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64B7A9A9-A7A6-1D4A-9FAB-C0BB6AE7CB1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4477DE3-1FF2-094F-B68B-7C9C00903A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BCC114-6863-4749-BD65-ED05F8200A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E3CD6-44E0-7245-84E0-8680A7C0038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E7C880A2-3370-6349-9EE7-EBC1AD67ED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62265A3-BA21-0548-B0C8-74B918CD23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A83D0AC-6F5B-5846-84C1-F227D00BAE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0F7C9F-FB48-2D4D-B9EC-010E31C5C71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81879C8B-803B-D74B-A788-778A954FDEB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89BE28D-0C1D-3348-BDF5-12036A7FF4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5A383A-78A0-6D42-AB15-0AE1C2CCBD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4430B2-DFC5-AD40-B6EB-391E17B5E39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17088A02-D0D0-3E48-8631-C417BE48E42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6BDA97D-9386-4342-AA86-849D7A88D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5257653-97BE-A041-A4D9-04EC286A45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16CAA3-BA89-3845-AA5A-95220823E7A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3EC3F416-B936-364A-A49C-A181F5D7E47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D99F02D-D63F-954E-987D-0D5E18E5C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F37ACF-14DB-2A40-AC7F-E9B0C255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F93799-1813-FD44-A0AB-F94D66329D3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4789F8F-F54A-D14E-BCA1-0B6F00EDE7E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F1CDCF3-4B81-F946-BD2E-48C622257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BDEDB18-8622-E848-A294-2304A1D53A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C72B3F-6841-4B42-91A8-0EBEBC40B9B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1158F993-A7FA-6D4C-9B7F-90161642A5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8030D7B-68BA-2E45-9CB3-078AEF93F6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B3BC15-8E88-D340-93E5-5877F9D4CC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4D0DAF-6A56-DF4C-8E9A-33AA03A1F51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09885D04-C322-A84B-8D71-523F494FAAF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B3367FD-C27F-4246-8A90-3F63AAAAB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15C199-B0DF-6440-81B3-0654985601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0C0BF-C0DF-714C-BF00-8B5A93EDE04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C776261A-F55C-5E4C-8103-A6ACEE72D26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1E03894-5461-D346-98E0-012764CDBC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07BBBD-865B-F14E-A59A-7559ABB462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85699-6746-D140-BD9C-990143940520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61BD3FAB-1324-064C-9C86-CF48D3035D3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34CAB950-BDFB-2947-9152-2613850FD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DC2964-788A-FC41-980C-66C91D905E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EAE79-C466-E641-B291-B2678A4A155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A7E86002-25C5-3B48-8328-58867112BC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F02A0ED-6F2C-9149-860C-E08F993C4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C63D14-C4B0-244A-A7E8-60F351295B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1D179-7D6A-0845-83C8-F42E35B97CA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E16AF2D5-2A59-6E49-A75F-79F2B1479AD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147B872-8AFC-ED46-B07C-2E7C41312F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40DC745-8D50-534F-A248-A47B2DEB8B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90A10-5350-954D-803B-FDBF1E4E5C3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BD031FCC-7CDB-844F-8F29-0CEFAECC2F2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2D60A3E6-32D3-6E42-839E-3674F2036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9B1D975-62F8-D343-BA89-01CAACDFA0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D9F033-DFD7-B645-A428-F03828E0DE5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4C31E5CF-7B0E-824D-8265-C9CD4B9F1E3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2192BAB-A72A-1F43-B9CD-1089207905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D7F9FE8-6325-F141-A4D9-01894C93D8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01CB1E-ADCF-1348-AB74-76CB5DDC776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B248C28-1C3C-E740-8660-94D4A4BA28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A211CF6-AF6E-5840-9FDA-1D47303FD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737A6AE-D051-C14A-ABEA-7D8FC97295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69C7B-F46E-A14D-B135-84AF8653F99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389D0F19-C785-2046-820D-E47A0CE300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BFD34C0-4494-8841-818C-62DA103D7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429449-B4CE-E948-8B86-56CC7FB6C4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E3C1A-562D-8D40-B1A9-51CC7D14DF2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C31BF662-5217-CB4B-ABC2-656C725E6C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62A02DB-629B-604B-8B79-D31F12354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130C5B-DE9A-BB4B-BC82-3B88057AFD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9460C-C2E3-734F-A6D5-5AB476FC296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BD29745D-8D68-9741-81CF-6017BD02302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EB7084E-06D3-404E-B1C0-0C952C4B59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0D4D2ED-57F1-FC4D-88E7-2A6C034640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4AB6E6-33BB-9E4B-BE7E-6DF4062C7BE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0548FF32-02F9-AE4C-89AF-B38645A6D8F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5D725A4A-8AC1-FB4F-B30A-8266202499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D09C0-A86E-D04D-9576-2D36B110B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D42194-D85C-5642-9557-FF7F3DBA0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7D583-5952-7146-8CA3-49777DB77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B5966-4B32-EB44-8C7D-3FFD21E80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03DD7-4C8C-1940-A6D0-4D7B87ECD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8F1E7-7742-AA47-99F5-D19DAE16E4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64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C841E-B44D-334F-BCFC-D26D5F522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A4CF71-E7C0-044B-B633-4544A3ACC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8C607-D1AC-9944-8068-6502E43B4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BB060-07DB-5D43-BBE8-47C4A8230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F7756-A682-5B49-8887-8118A5AB1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5F7FD-24C6-B049-95C0-E9084D7540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55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DB23C6-4BF5-D143-989B-705B1B565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E1DD2F-36F7-CC4D-83BE-12221F7A5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04522-DB6F-2542-BB61-AED4C7352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36025-06AF-0B42-A2C8-7EB2C7BF9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07066-5549-0C4E-9023-E64103ABA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7C6B2-A833-3142-BA2B-5525654A64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05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A7B72-4FB0-7149-8423-08CBD7AA5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7EC59-6319-5F44-9B8C-3278DA0FB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3F133-4AB5-A343-8C76-963AB9D50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4304F-0614-B745-B4E5-F66A20724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E05F5-BF63-8248-987D-96889420A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4B0A8-B922-B948-8F6F-58529808E3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105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9613C-4CF1-C04C-BF98-27256CB5F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C4F40C-AE37-0842-8DEA-978892858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56C29-3EAC-734B-8FEC-FBB94966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1D7BE-37AF-3446-B10F-091A92B16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9B649-D0AC-1249-B245-3BF1F1771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C6496-72A4-994D-8669-C7805E6C6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6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1F63C-392F-BF45-BAB7-42C57C74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04161-52B2-4548-AA7E-BBCC88BD0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8E231-1669-F14E-991E-0D842C0CC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A7B0F-D9FB-E140-B6A6-C5D492F00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32B41-79C9-6E47-AE88-77BB5A311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09DFB-664C-804E-A85D-EA5C32E6D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AB795-BEE7-4F45-B1E3-CB792370BF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87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6C352-2C72-A441-B141-2E7374DEF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CED9A-0F11-C944-9AEC-010F3E561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23115-51E7-1147-84A0-DCCD186CF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439457-FF54-5B4B-8642-E40A97869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1E0132-2103-B641-9662-BC8B1A8B04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CE82B6-504C-6648-8E06-78B422F28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5C83AC-DBC9-6043-ABFE-612C0B982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919BB1-ED83-D445-B439-AF745B7F3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36258-0663-F24A-93E0-62F2FBAC28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67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6340D-6238-3146-808D-D67A766C7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70C870-BDDB-9D44-ABBC-D3D11573C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6403DA-051F-FF42-987D-808913E7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8E2F5-4062-614B-BA7E-FDA75ECE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1527E-6B2F-DD43-8E56-FC01F4762B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518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FD24E-58FD-1949-8A7C-0BFE670DA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1FFD1B-82CF-D94B-85A2-2B69CE2D8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A1467-1D36-1540-8377-AFA5DE0EC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760CC-2BE8-F74D-979F-0A9610BEEC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17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A1D58-322B-AA41-9C1B-97EF735BE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BC892-1C58-3240-A034-BDAA92B96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4644C2-062B-FF44-8C2F-72E3DFC3C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031152-3355-C147-97C3-6B6A94366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254E7-C684-174F-B7A1-A6ECBC501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11B95-35FF-F948-A149-8F2FA6DD3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5CA43-49CC-9B4E-B200-8287F859BE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003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B8A0A-A579-A84D-887D-9D9DA26D1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25B469-1D79-6642-80E2-ED18F925AF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D9ABF-0C74-0548-8D38-DAA03F7B8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702535-673A-C043-A69A-58E221ADF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E23DBB-A624-204A-9D47-EF0B105BA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F0E98-9A25-584E-905F-8A99AD38E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09166-F95A-3E43-B115-E078305F64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93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>
                <a:gamma/>
                <a:tint val="0"/>
                <a:invGamma/>
              </a:srgbClr>
            </a:gs>
            <a:gs pos="100000">
              <a:srgbClr val="99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2E1170-A5D9-6443-A54D-688EDEFB40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034863D-03D8-1245-8A6E-E7F9948FE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1A1322-06A1-D34A-9338-E708F539F32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03E029F-A316-744C-9C2C-35799E445D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EF52419-0A62-A24E-AFB6-253D1B16A5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1F4EB573-90E6-1C4A-A120-5ABB4E74A6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u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Monotype Sorts" pitchFamily="2" charset="2"/>
        <a:buChar char="w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55A30AA-352A-A043-B54E-EC184B9FE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6B65-5348-E341-898F-A8B0D2AF65D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C530A365-04F4-0B44-9345-D6D6798161A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More Undecidable Problems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7B69069-72C5-1F41-9931-9AE6BFD9DC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3200"/>
              <a:t>Rice’s Theorem</a:t>
            </a:r>
          </a:p>
          <a:p>
            <a:r>
              <a:rPr lang="en-US" altLang="en-US" sz="3200"/>
              <a:t>Post’s Correspondence Problem</a:t>
            </a:r>
          </a:p>
          <a:p>
            <a:r>
              <a:rPr lang="en-US" altLang="en-US" sz="3200"/>
              <a:t>Some Real Problems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6740ED1-60CF-2B48-9E80-5FB4F66F0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4A346-EE29-1745-AAE9-D437C4D3831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44F7B9D9-7A0C-5C43-A347-CBEBD0BE25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Reductions – (2)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D91F108-F070-9E42-9B19-EE490F21F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we reduce L to L’, and L’ is decidable, then the algorithm for L’ + the algorithm of the reduction shows that L is also decidable.</a:t>
            </a:r>
          </a:p>
          <a:p>
            <a:r>
              <a:rPr lang="en-US" altLang="en-US">
                <a:solidFill>
                  <a:srgbClr val="CC3300"/>
                </a:solidFill>
              </a:rPr>
              <a:t>Used in the contrapositive</a:t>
            </a:r>
            <a:r>
              <a:rPr lang="en-US" altLang="en-US"/>
              <a:t>: If we know L is not decidable, then L’ cannot be decidable.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903B650-F7D4-C44D-9F3C-775C6B64A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C40CC-82AA-AC43-96DE-733755D1D1C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C835B88D-147B-4A41-8DC6-3945F80D0D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Reductions – </a:t>
            </a:r>
            <a:r>
              <a:rPr lang="en-US" altLang="en-US">
                <a:solidFill>
                  <a:srgbClr val="CC3300"/>
                </a:solidFill>
              </a:rPr>
              <a:t>Aside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56F0B40F-7864-7343-AABA-87205840C3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This form of reduction is not the most general.</a:t>
            </a:r>
          </a:p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We “reduced” L</a:t>
            </a:r>
            <a:r>
              <a:rPr lang="en-US" altLang="en-US" baseline="-25000"/>
              <a:t>d</a:t>
            </a:r>
            <a:r>
              <a:rPr lang="en-US" altLang="en-US"/>
              <a:t> to L</a:t>
            </a:r>
            <a:r>
              <a:rPr lang="en-US" altLang="en-US" baseline="-25000"/>
              <a:t>u</a:t>
            </a:r>
            <a:r>
              <a:rPr lang="en-US" altLang="en-US"/>
              <a:t>, but in doing so we had to complement answers.</a:t>
            </a:r>
          </a:p>
          <a:p>
            <a:r>
              <a:rPr lang="en-US" altLang="en-US"/>
              <a:t>More in NP-completeness discussion on </a:t>
            </a:r>
            <a:r>
              <a:rPr lang="en-US" altLang="en-US">
                <a:solidFill>
                  <a:srgbClr val="CC3300"/>
                </a:solidFill>
              </a:rPr>
              <a:t>Karp vs. Cook reductions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8C8F72-4C6B-8644-B372-3C7CF4F5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ACC5-B102-9B40-9487-BF08B0D1937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4AF92C7D-2485-404F-AD1D-B5D47C587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66FF"/>
                </a:solidFill>
              </a:rPr>
              <a:t>Proof</a:t>
            </a:r>
            <a:r>
              <a:rPr lang="en-US" altLang="en-US"/>
              <a:t> of Rice’s Theorem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BB95E47-EA0B-2348-B87C-2C5978901D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 shall show that for every nontrivial property P of the RE languages, L</a:t>
            </a:r>
            <a:r>
              <a:rPr lang="en-US" altLang="en-US" baseline="-25000"/>
              <a:t>P</a:t>
            </a:r>
            <a:r>
              <a:rPr lang="en-US" altLang="en-US"/>
              <a:t> is undecidable.</a:t>
            </a:r>
          </a:p>
          <a:p>
            <a:r>
              <a:rPr lang="en-US" altLang="en-US"/>
              <a:t>We show how to reduce L</a:t>
            </a:r>
            <a:r>
              <a:rPr lang="en-US" altLang="en-US" baseline="-25000"/>
              <a:t>u</a:t>
            </a:r>
            <a:r>
              <a:rPr lang="en-US" altLang="en-US"/>
              <a:t> to L</a:t>
            </a:r>
            <a:r>
              <a:rPr lang="en-US" altLang="en-US" baseline="-25000"/>
              <a:t>P</a:t>
            </a:r>
            <a:r>
              <a:rPr lang="en-US" altLang="en-US"/>
              <a:t>.</a:t>
            </a:r>
          </a:p>
          <a:p>
            <a:r>
              <a:rPr lang="en-US" altLang="en-US"/>
              <a:t>Since we know L</a:t>
            </a:r>
            <a:r>
              <a:rPr lang="en-US" altLang="en-US" baseline="-25000"/>
              <a:t>u</a:t>
            </a:r>
            <a:r>
              <a:rPr lang="en-US" altLang="en-US"/>
              <a:t> is undecidable, it follows that L</a:t>
            </a:r>
            <a:r>
              <a:rPr lang="en-US" altLang="en-US" baseline="-25000"/>
              <a:t>P</a:t>
            </a:r>
            <a:r>
              <a:rPr lang="en-US" altLang="en-US"/>
              <a:t> is also undecidable.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FAEB6A2-74E1-C142-B68C-F31985ED7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B9E9E-A873-1A40-921E-CB7B9E689B6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3F2767E0-253D-0A4C-8776-73B80AED44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Reduction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AF5604A-FDB8-D04E-A258-52E81C62A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marL="609600" indent="-609600"/>
            <a:r>
              <a:rPr lang="en-US" altLang="en-US"/>
              <a:t>Our reduction algorithm must take M and w and produce a TM M’.</a:t>
            </a:r>
          </a:p>
          <a:p>
            <a:pPr marL="609600" indent="-609600"/>
            <a:r>
              <a:rPr lang="en-US" altLang="en-US"/>
              <a:t>L(M’) has property P if and only if M accepts w.</a:t>
            </a:r>
          </a:p>
          <a:p>
            <a:pPr marL="609600" indent="-609600"/>
            <a:r>
              <a:rPr lang="en-US" altLang="en-US"/>
              <a:t>M’ has two tapes, used for: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/>
              <a:t>Simulates another TM M</a:t>
            </a:r>
            <a:r>
              <a:rPr lang="en-US" altLang="en-US" baseline="-25000"/>
              <a:t>L</a:t>
            </a:r>
            <a:r>
              <a:rPr lang="en-US" altLang="en-US"/>
              <a:t> on the input to M’.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/>
              <a:t>Simulates M on w.</a:t>
            </a:r>
          </a:p>
          <a:p>
            <a:pPr marL="1371600" lvl="2" indent="-457200">
              <a:buFont typeface="Monotype Sorts" pitchFamily="2" charset="2"/>
              <a:buChar char="u"/>
            </a:pPr>
            <a:r>
              <a:rPr lang="en-US" altLang="en-US">
                <a:solidFill>
                  <a:srgbClr val="3366FF"/>
                </a:solidFill>
              </a:rPr>
              <a:t>Note</a:t>
            </a:r>
            <a:r>
              <a:rPr lang="en-US" altLang="en-US"/>
              <a:t>: neither M, M</a:t>
            </a:r>
            <a:r>
              <a:rPr lang="en-US" altLang="en-US" baseline="-25000"/>
              <a:t>L</a:t>
            </a:r>
            <a:r>
              <a:rPr lang="en-US" altLang="en-US"/>
              <a:t>, nor w is input to M’.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7CF0153-4D67-D64B-AFF7-E19F26C93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DB80-B4A8-2D42-B533-E18E96C8AF3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0F74E97B-92A9-FA4F-9904-4B34E23D95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Reduction – (2)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FADD478-13F0-E742-9B97-B343B5C972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53400" cy="4114800"/>
          </a:xfrm>
        </p:spPr>
        <p:txBody>
          <a:bodyPr/>
          <a:lstStyle/>
          <a:p>
            <a:r>
              <a:rPr lang="en-US" altLang="en-US"/>
              <a:t>Assume that </a:t>
            </a:r>
            <a:r>
              <a:rPr lang="en-US" altLang="en-US">
                <a:sym typeface="Symbol" pitchFamily="2" charset="2"/>
              </a:rPr>
              <a:t> </a:t>
            </a:r>
            <a:r>
              <a:rPr lang="en-US" altLang="en-US"/>
              <a:t>does not have property P.</a:t>
            </a:r>
          </a:p>
          <a:p>
            <a:pPr lvl="1"/>
            <a:r>
              <a:rPr lang="en-US" altLang="en-US"/>
              <a:t>If it does, consider the complement of P, which would also be decidable by the lemma.</a:t>
            </a:r>
          </a:p>
          <a:p>
            <a:r>
              <a:rPr lang="en-US" altLang="en-US"/>
              <a:t>Let L be any language with property P, and let M</a:t>
            </a:r>
            <a:r>
              <a:rPr lang="en-US" altLang="en-US" baseline="-25000"/>
              <a:t>L</a:t>
            </a:r>
            <a:r>
              <a:rPr lang="en-US" altLang="en-US"/>
              <a:t> be a TM that accepts L.</a:t>
            </a:r>
          </a:p>
          <a:p>
            <a:r>
              <a:rPr lang="en-US" altLang="en-US"/>
              <a:t>M’ is constructed to work as follows (next slide).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96A2F95-2633-D449-A4A7-F38984343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78E53-8588-E846-916D-FD27C27647B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77CF2384-C513-7B49-9D14-88CECA5195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Design of M’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663E72E-CAF1-6641-8C90-A36470FADD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en-US" altLang="en-US"/>
              <a:t>On the second tape, write w and then simulate M on w.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altLang="en-US"/>
              <a:t>If M accepts w, then simulate M</a:t>
            </a:r>
            <a:r>
              <a:rPr lang="en-US" altLang="en-US" baseline="-25000"/>
              <a:t>L</a:t>
            </a:r>
            <a:r>
              <a:rPr lang="en-US" altLang="en-US"/>
              <a:t> on the input x to M’, which appears initially on the first tape.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altLang="en-US"/>
              <a:t>M’ accepts its input x if and only if M</a:t>
            </a:r>
            <a:r>
              <a:rPr lang="en-US" altLang="en-US" baseline="-25000"/>
              <a:t>L</a:t>
            </a:r>
            <a:r>
              <a:rPr lang="en-US" altLang="en-US"/>
              <a:t> accepts x.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C8B61B26-F277-F04A-AF06-5057757A9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770A9-BD0C-DE40-AAA4-F9ED82BDA0F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9B2E61DB-F519-614A-96BB-654289B76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Action of M’ if M Accepts w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D93EDE5-C5CE-AD40-BBE0-22601C39B6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14600"/>
            <a:ext cx="2286000" cy="1524000"/>
          </a:xfrm>
          <a:prstGeom prst="rect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Simulate M</a:t>
            </a:r>
          </a:p>
          <a:p>
            <a:pPr algn="ctr"/>
            <a:r>
              <a:rPr lang="en-US" altLang="en-US"/>
              <a:t>on input w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50775667-DA5B-B24D-8449-B903E17BD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981200"/>
            <a:ext cx="61722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Text Box 5">
            <a:extLst>
              <a:ext uri="{FF2B5EF4-FFF2-40B4-BE49-F238E27FC236}">
                <a16:creationId xmlns:a16="http://schemas.microsoft.com/office/drawing/2014/main" id="{14A6C966-0B52-D148-AA7E-E202E6473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3157538"/>
            <a:ext cx="334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x</a:t>
            </a:r>
          </a:p>
        </p:txBody>
      </p:sp>
      <p:sp>
        <p:nvSpPr>
          <p:cNvPr id="46086" name="Line 6">
            <a:extLst>
              <a:ext uri="{FF2B5EF4-FFF2-40B4-BE49-F238E27FC236}">
                <a16:creationId xmlns:a16="http://schemas.microsoft.com/office/drawing/2014/main" id="{DE3B4B15-D9CD-BE44-8267-FBF26D43BC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094" name="Group 14">
            <a:extLst>
              <a:ext uri="{FF2B5EF4-FFF2-40B4-BE49-F238E27FC236}">
                <a16:creationId xmlns:a16="http://schemas.microsoft.com/office/drawing/2014/main" id="{202A974E-8FAE-B947-B8FE-587F75D47CB6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1981200"/>
            <a:ext cx="5867400" cy="2328863"/>
            <a:chOff x="672" y="1248"/>
            <a:chExt cx="3696" cy="1467"/>
          </a:xfrm>
        </p:grpSpPr>
        <p:sp>
          <p:nvSpPr>
            <p:cNvPr id="46088" name="Rectangle 8">
              <a:extLst>
                <a:ext uri="{FF2B5EF4-FFF2-40B4-BE49-F238E27FC236}">
                  <a16:creationId xmlns:a16="http://schemas.microsoft.com/office/drawing/2014/main" id="{357CFC90-06F8-9448-B005-64CECD2CB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584"/>
              <a:ext cx="1440" cy="960"/>
            </a:xfrm>
            <a:prstGeom prst="rect">
              <a:avLst/>
            </a:prstGeom>
            <a:solidFill>
              <a:srgbClr val="FF99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Simulate M</a:t>
              </a:r>
              <a:r>
                <a:rPr lang="en-US" altLang="en-US" baseline="-25000"/>
                <a:t>L</a:t>
              </a:r>
            </a:p>
            <a:p>
              <a:pPr algn="ctr"/>
              <a:r>
                <a:rPr lang="en-US" altLang="en-US"/>
                <a:t>on input x</a:t>
              </a:r>
            </a:p>
          </p:txBody>
        </p:sp>
        <p:sp>
          <p:nvSpPr>
            <p:cNvPr id="46089" name="Text Box 9">
              <a:extLst>
                <a:ext uri="{FF2B5EF4-FFF2-40B4-BE49-F238E27FC236}">
                  <a16:creationId xmlns:a16="http://schemas.microsoft.com/office/drawing/2014/main" id="{69204955-5E66-3542-9F29-DA2DA07C74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248"/>
              <a:ext cx="9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On accept</a:t>
              </a:r>
            </a:p>
          </p:txBody>
        </p:sp>
        <p:sp>
          <p:nvSpPr>
            <p:cNvPr id="46090" name="Line 10">
              <a:extLst>
                <a:ext uri="{FF2B5EF4-FFF2-40B4-BE49-F238E27FC236}">
                  <a16:creationId xmlns:a16="http://schemas.microsoft.com/office/drawing/2014/main" id="{76F8B60B-8E3D-E047-AA17-C84F2804FD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2043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1" name="Line 11">
              <a:extLst>
                <a:ext uri="{FF2B5EF4-FFF2-40B4-BE49-F238E27FC236}">
                  <a16:creationId xmlns:a16="http://schemas.microsoft.com/office/drawing/2014/main" id="{BA0F9D10-0008-E04F-ADFA-6EA1CD5705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" y="2139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Line 12">
              <a:extLst>
                <a:ext uri="{FF2B5EF4-FFF2-40B4-BE49-F238E27FC236}">
                  <a16:creationId xmlns:a16="http://schemas.microsoft.com/office/drawing/2014/main" id="{EE62D004-6C0F-CA4E-B643-9609024F4B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715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Line 13">
              <a:extLst>
                <a:ext uri="{FF2B5EF4-FFF2-40B4-BE49-F238E27FC236}">
                  <a16:creationId xmlns:a16="http://schemas.microsoft.com/office/drawing/2014/main" id="{E378D2A5-826F-8A41-BF9F-DCFDD2974D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2283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097" name="Group 17">
            <a:extLst>
              <a:ext uri="{FF2B5EF4-FFF2-40B4-BE49-F238E27FC236}">
                <a16:creationId xmlns:a16="http://schemas.microsoft.com/office/drawing/2014/main" id="{0B6F77F7-4999-AC41-8C16-074132E15DCE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3276600"/>
            <a:ext cx="1765300" cy="1568450"/>
            <a:chOff x="4368" y="2064"/>
            <a:chExt cx="1112" cy="988"/>
          </a:xfrm>
        </p:grpSpPr>
        <p:sp>
          <p:nvSpPr>
            <p:cNvPr id="46095" name="Text Box 15">
              <a:extLst>
                <a:ext uri="{FF2B5EF4-FFF2-40B4-BE49-F238E27FC236}">
                  <a16:creationId xmlns:a16="http://schemas.microsoft.com/office/drawing/2014/main" id="{08BFB6A5-3532-B44E-846C-2185478F11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2304"/>
              <a:ext cx="68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Accept</a:t>
              </a:r>
            </a:p>
            <a:p>
              <a:r>
                <a:rPr lang="en-US" altLang="en-US"/>
                <a:t>iff x is</a:t>
              </a:r>
            </a:p>
            <a:p>
              <a:r>
                <a:rPr lang="en-US" altLang="en-US"/>
                <a:t>in M</a:t>
              </a:r>
              <a:r>
                <a:rPr lang="en-US" altLang="en-US" baseline="-25000"/>
                <a:t>L</a:t>
              </a:r>
            </a:p>
          </p:txBody>
        </p:sp>
        <p:sp>
          <p:nvSpPr>
            <p:cNvPr id="46096" name="Line 16">
              <a:extLst>
                <a:ext uri="{FF2B5EF4-FFF2-40B4-BE49-F238E27FC236}">
                  <a16:creationId xmlns:a16="http://schemas.microsoft.com/office/drawing/2014/main" id="{E832F18A-2E52-1840-A1B8-482609237A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8" y="206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572060B-1DC6-0C4E-91B2-A2A1D54B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63EA-2EDA-8E49-8E3E-E2452AA43D0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F5F53FD1-4D27-704A-83A4-39F0531606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Design of M’ – (2)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412DD2D-2439-2A42-8FAF-F2AE113132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en-US"/>
              <a:t>Suppose M accepts w.</a:t>
            </a:r>
          </a:p>
          <a:p>
            <a:r>
              <a:rPr lang="en-US" altLang="en-US"/>
              <a:t>Then M’ simulates M</a:t>
            </a:r>
            <a:r>
              <a:rPr lang="en-US" altLang="en-US" baseline="-25000"/>
              <a:t>L</a:t>
            </a:r>
            <a:r>
              <a:rPr lang="en-US" altLang="en-US"/>
              <a:t> and therefore accepts x if and only if x is in L.</a:t>
            </a:r>
          </a:p>
          <a:p>
            <a:r>
              <a:rPr lang="en-US" altLang="en-US"/>
              <a:t>That is, L(M’) = L, L(M’) has property P, and M’ is in L</a:t>
            </a:r>
            <a:r>
              <a:rPr lang="en-US" altLang="en-US" baseline="-25000"/>
              <a:t>P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56DF7E6-1CE8-1445-BE5A-672926A02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84A45-2DAF-A640-B0F3-91E0754A7D0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2B5260C6-D1F0-074D-A375-98C2D532C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Design of M’ – (3)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139D461-9CB6-AC4C-9EA1-15D5D7560F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Suppose M does not accept w.</a:t>
            </a:r>
          </a:p>
          <a:p>
            <a:r>
              <a:rPr lang="en-US" altLang="en-US"/>
              <a:t>Then M’ never starts the simulation of M</a:t>
            </a:r>
            <a:r>
              <a:rPr lang="en-US" altLang="en-US" baseline="-25000"/>
              <a:t>L</a:t>
            </a:r>
            <a:r>
              <a:rPr lang="en-US" altLang="en-US"/>
              <a:t>, and never accepts its input x.</a:t>
            </a:r>
          </a:p>
          <a:p>
            <a:r>
              <a:rPr lang="en-US" altLang="en-US"/>
              <a:t>Thus, L(M’) = </a:t>
            </a:r>
            <a:r>
              <a:rPr lang="en-US" altLang="en-US">
                <a:sym typeface="Symbol" pitchFamily="2" charset="2"/>
              </a:rPr>
              <a:t></a:t>
            </a:r>
            <a:r>
              <a:rPr lang="en-US" altLang="en-US"/>
              <a:t>, and L(M’) does not have property P.</a:t>
            </a:r>
          </a:p>
          <a:p>
            <a:r>
              <a:rPr lang="en-US" altLang="en-US"/>
              <a:t>That is, M’ is not in L</a:t>
            </a:r>
            <a:r>
              <a:rPr lang="en-US" altLang="en-US" baseline="-25000"/>
              <a:t>P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4A347EBC-AD5A-C344-B455-F9D889218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2668-4FAF-014F-8E96-38E95D9020E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3010" name="Rectangle 1026">
            <a:extLst>
              <a:ext uri="{FF2B5EF4-FFF2-40B4-BE49-F238E27FC236}">
                <a16:creationId xmlns:a16="http://schemas.microsoft.com/office/drawing/2014/main" id="{9663BC5B-25CF-3145-A15E-23C791AA2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Action of M’ if M Does not Accept w</a:t>
            </a:r>
          </a:p>
        </p:txBody>
      </p:sp>
      <p:sp>
        <p:nvSpPr>
          <p:cNvPr id="43012" name="Rectangle 1028">
            <a:extLst>
              <a:ext uri="{FF2B5EF4-FFF2-40B4-BE49-F238E27FC236}">
                <a16:creationId xmlns:a16="http://schemas.microsoft.com/office/drawing/2014/main" id="{E95DEEA2-9DD5-6446-AF5F-053827311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14600"/>
            <a:ext cx="2286000" cy="1524000"/>
          </a:xfrm>
          <a:prstGeom prst="rect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Simulate M</a:t>
            </a:r>
          </a:p>
          <a:p>
            <a:pPr algn="ctr"/>
            <a:r>
              <a:rPr lang="en-US" altLang="en-US"/>
              <a:t>on input w</a:t>
            </a:r>
          </a:p>
        </p:txBody>
      </p:sp>
      <p:sp>
        <p:nvSpPr>
          <p:cNvPr id="43013" name="Rectangle 1029">
            <a:extLst>
              <a:ext uri="{FF2B5EF4-FFF2-40B4-BE49-F238E27FC236}">
                <a16:creationId xmlns:a16="http://schemas.microsoft.com/office/drawing/2014/main" id="{0BB8BB6B-76E8-4E4B-BC9A-CFEC5BA30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981200"/>
            <a:ext cx="61722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Text Box 1030">
            <a:extLst>
              <a:ext uri="{FF2B5EF4-FFF2-40B4-BE49-F238E27FC236}">
                <a16:creationId xmlns:a16="http://schemas.microsoft.com/office/drawing/2014/main" id="{EED5D6EF-9E37-F946-BC8A-F5105AE9D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3157538"/>
            <a:ext cx="334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x</a:t>
            </a:r>
          </a:p>
        </p:txBody>
      </p:sp>
      <p:sp>
        <p:nvSpPr>
          <p:cNvPr id="43015" name="Line 1031">
            <a:extLst>
              <a:ext uri="{FF2B5EF4-FFF2-40B4-BE49-F238E27FC236}">
                <a16:creationId xmlns:a16="http://schemas.microsoft.com/office/drawing/2014/main" id="{5D56E40C-AF82-684F-AA66-204A4C9D6A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Text Box 1032">
            <a:extLst>
              <a:ext uri="{FF2B5EF4-FFF2-40B4-BE49-F238E27FC236}">
                <a16:creationId xmlns:a16="http://schemas.microsoft.com/office/drawing/2014/main" id="{8D023F0F-C487-C84D-97EE-B55BDDA52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25" y="2700338"/>
            <a:ext cx="3059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Never accepts, so</a:t>
            </a:r>
          </a:p>
          <a:p>
            <a:r>
              <a:rPr lang="en-US" altLang="en-US"/>
              <a:t>nothing else happens</a:t>
            </a:r>
          </a:p>
          <a:p>
            <a:r>
              <a:rPr lang="en-US" altLang="en-US"/>
              <a:t>and x is not accepted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EE6FD28-D81F-D542-810B-CF6F44903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FE19-DC6D-2F48-9AD9-E80B8FEC601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6AEDA12C-2C88-7F43-9C2C-BFFC3CBDE8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Properties of Languages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7D0C0F2-CBE9-8643-92E7-25562135B9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altLang="en-US"/>
              <a:t>Any set of languages  is a </a:t>
            </a:r>
            <a:r>
              <a:rPr lang="en-US" altLang="en-US" i="1">
                <a:solidFill>
                  <a:srgbClr val="FF0066"/>
                </a:solidFill>
              </a:rPr>
              <a:t>property</a:t>
            </a:r>
            <a:r>
              <a:rPr lang="en-US" altLang="en-US"/>
              <a:t>  of languages.</a:t>
            </a:r>
          </a:p>
          <a:p>
            <a:r>
              <a:rPr lang="en-US" altLang="en-US">
                <a:solidFill>
                  <a:srgbClr val="33CC33"/>
                </a:solidFill>
              </a:rPr>
              <a:t>Example</a:t>
            </a:r>
            <a:r>
              <a:rPr lang="en-US" altLang="en-US"/>
              <a:t>: The infiniteness property is the set of infinite languages.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F84FD27-4533-6048-93C9-10B0B37A7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BAE9F-D0BA-5149-8D69-DDA0B97BA9B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05F8A6B0-0D6B-3D47-A3A2-D916C3E195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Design of M’ – Conclusion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59A3ABDC-FD4F-5549-A146-A635B2B4DC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en-US"/>
              <a:t>Thus, the algorithm that converts M and w to M’ is a reduction of L</a:t>
            </a:r>
            <a:r>
              <a:rPr lang="en-US" altLang="en-US" baseline="-25000"/>
              <a:t>u</a:t>
            </a:r>
            <a:r>
              <a:rPr lang="en-US" altLang="en-US"/>
              <a:t> to L</a:t>
            </a:r>
            <a:r>
              <a:rPr lang="en-US" altLang="en-US" baseline="-25000"/>
              <a:t>P</a:t>
            </a:r>
            <a:r>
              <a:rPr lang="en-US" altLang="en-US"/>
              <a:t>.</a:t>
            </a:r>
          </a:p>
          <a:p>
            <a:r>
              <a:rPr lang="en-US" altLang="en-US"/>
              <a:t>Thus, L</a:t>
            </a:r>
            <a:r>
              <a:rPr lang="en-US" altLang="en-US" baseline="-25000"/>
              <a:t>P</a:t>
            </a:r>
            <a:r>
              <a:rPr lang="en-US" altLang="en-US"/>
              <a:t> is undecidable.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17B7D68B-F044-7A43-97CD-16B68BB1B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A75A9-7069-C542-8C31-18000227491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1986" name="Rectangle 1026">
            <a:extLst>
              <a:ext uri="{FF2B5EF4-FFF2-40B4-BE49-F238E27FC236}">
                <a16:creationId xmlns:a16="http://schemas.microsoft.com/office/drawing/2014/main" id="{4318A00A-6F42-DB43-938A-89895958B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Picture of the Reduction</a:t>
            </a:r>
          </a:p>
        </p:txBody>
      </p:sp>
      <p:grpSp>
        <p:nvGrpSpPr>
          <p:cNvPr id="41994" name="Group 1034">
            <a:extLst>
              <a:ext uri="{FF2B5EF4-FFF2-40B4-BE49-F238E27FC236}">
                <a16:creationId xmlns:a16="http://schemas.microsoft.com/office/drawing/2014/main" id="{EF600D61-F37B-4747-894A-F243D1A955D9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667000"/>
            <a:ext cx="6553200" cy="1938338"/>
            <a:chOff x="576" y="1659"/>
            <a:chExt cx="4128" cy="1221"/>
          </a:xfrm>
        </p:grpSpPr>
        <p:sp>
          <p:nvSpPr>
            <p:cNvPr id="41987" name="Rectangle 1027">
              <a:extLst>
                <a:ext uri="{FF2B5EF4-FFF2-40B4-BE49-F238E27FC236}">
                  <a16:creationId xmlns:a16="http://schemas.microsoft.com/office/drawing/2014/main" id="{2C2B4215-90FD-9946-9E29-AFA703A26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1659"/>
              <a:ext cx="1200" cy="1200"/>
            </a:xfrm>
            <a:prstGeom prst="rect">
              <a:avLst/>
            </a:prstGeom>
            <a:solidFill>
              <a:srgbClr val="CCFF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A real</a:t>
              </a:r>
            </a:p>
            <a:p>
              <a:pPr algn="ctr"/>
              <a:r>
                <a:rPr lang="en-US" altLang="en-US"/>
                <a:t>reduction</a:t>
              </a:r>
            </a:p>
            <a:p>
              <a:pPr algn="ctr"/>
              <a:r>
                <a:rPr lang="en-US" altLang="en-US"/>
                <a:t>algorithm</a:t>
              </a:r>
            </a:p>
          </p:txBody>
        </p:sp>
        <p:sp>
          <p:nvSpPr>
            <p:cNvPr id="41988" name="Text Box 1028">
              <a:extLst>
                <a:ext uri="{FF2B5EF4-FFF2-40B4-BE49-F238E27FC236}">
                  <a16:creationId xmlns:a16="http://schemas.microsoft.com/office/drawing/2014/main" id="{60DD3669-BCE2-784F-9210-940E835262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1899"/>
              <a:ext cx="5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M, w</a:t>
              </a:r>
            </a:p>
          </p:txBody>
        </p:sp>
        <p:sp>
          <p:nvSpPr>
            <p:cNvPr id="41989" name="Line 1029">
              <a:extLst>
                <a:ext uri="{FF2B5EF4-FFF2-40B4-BE49-F238E27FC236}">
                  <a16:creationId xmlns:a16="http://schemas.microsoft.com/office/drawing/2014/main" id="{57D108FD-5253-D948-82E7-AB086C179C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235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1" name="Rectangle 1031">
              <a:extLst>
                <a:ext uri="{FF2B5EF4-FFF2-40B4-BE49-F238E27FC236}">
                  <a16:creationId xmlns:a16="http://schemas.microsoft.com/office/drawing/2014/main" id="{C96C50EC-6D74-514A-AC9A-3F7EE5A21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1680"/>
              <a:ext cx="1200" cy="1200"/>
            </a:xfrm>
            <a:prstGeom prst="rect">
              <a:avLst/>
            </a:prstGeom>
            <a:solidFill>
              <a:srgbClr val="CCFFCC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Hypothetical</a:t>
              </a:r>
            </a:p>
            <a:p>
              <a:pPr algn="ctr"/>
              <a:r>
                <a:rPr lang="en-US" altLang="en-US"/>
                <a:t>algorithm for</a:t>
              </a:r>
            </a:p>
            <a:p>
              <a:pPr algn="ctr"/>
              <a:r>
                <a:rPr lang="en-US" altLang="en-US"/>
                <a:t>property P</a:t>
              </a:r>
            </a:p>
          </p:txBody>
        </p:sp>
        <p:sp>
          <p:nvSpPr>
            <p:cNvPr id="41992" name="Line 1032">
              <a:extLst>
                <a:ext uri="{FF2B5EF4-FFF2-40B4-BE49-F238E27FC236}">
                  <a16:creationId xmlns:a16="http://schemas.microsoft.com/office/drawing/2014/main" id="{571D50BC-DB09-B047-943B-50859CB780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25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3" name="Text Box 1033">
              <a:extLst>
                <a:ext uri="{FF2B5EF4-FFF2-40B4-BE49-F238E27FC236}">
                  <a16:creationId xmlns:a16="http://schemas.microsoft.com/office/drawing/2014/main" id="{EE365D67-D41F-C442-B865-407F334CD6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1872"/>
              <a:ext cx="3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M’</a:t>
              </a:r>
            </a:p>
          </p:txBody>
        </p:sp>
      </p:grpSp>
      <p:sp>
        <p:nvSpPr>
          <p:cNvPr id="41995" name="Line 1035">
            <a:extLst>
              <a:ext uri="{FF2B5EF4-FFF2-40B4-BE49-F238E27FC236}">
                <a16:creationId xmlns:a16="http://schemas.microsoft.com/office/drawing/2014/main" id="{6BF093F4-F0A0-2946-80DA-B922994ABF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3657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Text Box 1036">
            <a:extLst>
              <a:ext uri="{FF2B5EF4-FFF2-40B4-BE49-F238E27FC236}">
                <a16:creationId xmlns:a16="http://schemas.microsoft.com/office/drawing/2014/main" id="{442AF64D-BBC5-334F-928D-445D7F4AD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925" y="2319338"/>
            <a:ext cx="15160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Accept</a:t>
            </a:r>
          </a:p>
          <a:p>
            <a:r>
              <a:rPr lang="en-US" altLang="en-US"/>
              <a:t>iff M</a:t>
            </a:r>
          </a:p>
          <a:p>
            <a:r>
              <a:rPr lang="en-US" altLang="en-US"/>
              <a:t>accepts w</a:t>
            </a:r>
          </a:p>
        </p:txBody>
      </p:sp>
      <p:sp>
        <p:nvSpPr>
          <p:cNvPr id="41997" name="Text Box 1037">
            <a:extLst>
              <a:ext uri="{FF2B5EF4-FFF2-40B4-BE49-F238E27FC236}">
                <a16:creationId xmlns:a16="http://schemas.microsoft.com/office/drawing/2014/main" id="{64095AC2-EC8D-434F-9DBF-0D47A3A65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733800"/>
            <a:ext cx="17859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Otherwise</a:t>
            </a:r>
          </a:p>
          <a:p>
            <a:r>
              <a:rPr lang="en-US" altLang="en-US"/>
              <a:t>halt without</a:t>
            </a:r>
          </a:p>
          <a:p>
            <a:r>
              <a:rPr lang="en-US" altLang="en-US"/>
              <a:t>accepting</a:t>
            </a:r>
          </a:p>
        </p:txBody>
      </p:sp>
      <p:grpSp>
        <p:nvGrpSpPr>
          <p:cNvPr id="42000" name="Group 1040">
            <a:extLst>
              <a:ext uri="{FF2B5EF4-FFF2-40B4-BE49-F238E27FC236}">
                <a16:creationId xmlns:a16="http://schemas.microsoft.com/office/drawing/2014/main" id="{1E2EFF66-5EB1-E341-B589-6FDD1CF1B585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4953000"/>
            <a:ext cx="5638800" cy="1431925"/>
            <a:chOff x="1008" y="3120"/>
            <a:chExt cx="3552" cy="902"/>
          </a:xfrm>
        </p:grpSpPr>
        <p:sp>
          <p:nvSpPr>
            <p:cNvPr id="41998" name="AutoShape 1038">
              <a:extLst>
                <a:ext uri="{FF2B5EF4-FFF2-40B4-BE49-F238E27FC236}">
                  <a16:creationId xmlns:a16="http://schemas.microsoft.com/office/drawing/2014/main" id="{A2CAE9EC-27F7-5348-9294-6D4BAC33277C}"/>
                </a:ext>
              </a:extLst>
            </p:cNvPr>
            <p:cNvSpPr>
              <a:spLocks/>
            </p:cNvSpPr>
            <p:nvPr/>
          </p:nvSpPr>
          <p:spPr bwMode="auto">
            <a:xfrm rot="-5342901">
              <a:off x="2640" y="1488"/>
              <a:ext cx="288" cy="3552"/>
            </a:xfrm>
            <a:prstGeom prst="leftBrace">
              <a:avLst>
                <a:gd name="adj1" fmla="val 102778"/>
                <a:gd name="adj2" fmla="val 4958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9" name="Text Box 1039">
              <a:extLst>
                <a:ext uri="{FF2B5EF4-FFF2-40B4-BE49-F238E27FC236}">
                  <a16:creationId xmlns:a16="http://schemas.microsoft.com/office/drawing/2014/main" id="{292DEC7E-506A-FA4D-9EE2-8C10205764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3504"/>
              <a:ext cx="242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This would be an algorithm</a:t>
              </a:r>
            </a:p>
            <a:p>
              <a:r>
                <a:rPr lang="en-US" altLang="en-US"/>
                <a:t>for L</a:t>
              </a:r>
              <a:r>
                <a:rPr lang="en-US" altLang="en-US" baseline="-25000"/>
                <a:t>u</a:t>
              </a:r>
              <a:r>
                <a:rPr lang="en-US" altLang="en-US"/>
                <a:t>, which doesn’t exist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6AB054B-C0DF-1C48-B9DA-D5AC5267D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DED16-80C4-CF42-85C3-D103F35E3558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D7EF5FD7-063F-304E-BE66-7645612993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Applications of Rice’s Theorem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BB68F6A-098E-F443-888F-238256E2D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altLang="en-US"/>
              <a:t>We now have any number of undecidable questions about TM’s:</a:t>
            </a:r>
          </a:p>
          <a:p>
            <a:pPr lvl="1"/>
            <a:r>
              <a:rPr lang="en-US" altLang="en-US"/>
              <a:t>Is L(M) a regular language?</a:t>
            </a:r>
          </a:p>
          <a:p>
            <a:pPr lvl="1"/>
            <a:r>
              <a:rPr lang="en-US" altLang="en-US"/>
              <a:t>Is L(M) a CFL?</a:t>
            </a:r>
          </a:p>
          <a:p>
            <a:pPr lvl="1"/>
            <a:r>
              <a:rPr lang="en-US" altLang="en-US"/>
              <a:t>Does L(M) include any palindromes?</a:t>
            </a:r>
          </a:p>
          <a:p>
            <a:pPr lvl="1"/>
            <a:r>
              <a:rPr lang="en-US" altLang="en-US"/>
              <a:t>Is L(M) empty?</a:t>
            </a:r>
          </a:p>
          <a:p>
            <a:pPr lvl="1"/>
            <a:r>
              <a:rPr lang="en-US" altLang="en-US"/>
              <a:t>Does L(M) contain more than 1000 strings?</a:t>
            </a:r>
          </a:p>
          <a:p>
            <a:pPr lvl="1"/>
            <a:r>
              <a:rPr lang="en-US" altLang="en-US"/>
              <a:t>Etc., etc.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442CD8-E2A1-7444-9CC5-952EB87E0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76B1-37F7-B94D-9582-ED90FBC17FA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DA98BA9F-9886-F644-94C6-DE6AF3DD9D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altLang="en-US"/>
              <a:t>Properties of Langauges – (2)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11DA68F-0B1F-9641-8A26-110760886E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153400" cy="4648200"/>
          </a:xfrm>
        </p:spPr>
        <p:txBody>
          <a:bodyPr/>
          <a:lstStyle/>
          <a:p>
            <a:r>
              <a:rPr lang="en-US" altLang="en-US"/>
              <a:t>As always, languages must be defined by some descriptive device.</a:t>
            </a:r>
          </a:p>
          <a:p>
            <a:r>
              <a:rPr lang="en-US" altLang="en-US"/>
              <a:t>The most general device we know is the TM.</a:t>
            </a:r>
          </a:p>
          <a:p>
            <a:r>
              <a:rPr lang="en-US" altLang="en-US"/>
              <a:t>Thus, we shall think of a property as a </a:t>
            </a:r>
            <a:r>
              <a:rPr lang="en-US" altLang="en-US">
                <a:solidFill>
                  <a:srgbClr val="33CC33"/>
                </a:solidFill>
              </a:rPr>
              <a:t>problem</a:t>
            </a:r>
            <a:r>
              <a:rPr lang="en-US" altLang="en-US"/>
              <a:t> about Turing machines.</a:t>
            </a:r>
          </a:p>
          <a:p>
            <a:r>
              <a:rPr lang="en-US" altLang="en-US"/>
              <a:t>Let L</a:t>
            </a:r>
            <a:r>
              <a:rPr lang="en-US" altLang="en-US" baseline="-25000"/>
              <a:t>P</a:t>
            </a:r>
            <a:r>
              <a:rPr lang="en-US" altLang="en-US"/>
              <a:t> be the set of binary TM codes for TM’s M such that L(M) has property P.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6E0CB58-E739-2241-BB8C-454455F5C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00A4-793D-6F4A-A922-210AEEA1208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FA85FC27-8421-6D40-94EE-7819E8B06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Trivial Properties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2FF4EC7-30DA-4E49-B4DA-30C9507D9A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/>
              <a:t>There are two (</a:t>
            </a:r>
            <a:r>
              <a:rPr lang="en-US" altLang="en-US" i="1">
                <a:solidFill>
                  <a:srgbClr val="FF0066"/>
                </a:solidFill>
              </a:rPr>
              <a:t>trivial </a:t>
            </a:r>
            <a:r>
              <a:rPr lang="en-US" altLang="en-US"/>
              <a:t>) properties P for which L</a:t>
            </a:r>
            <a:r>
              <a:rPr lang="en-US" altLang="en-US" baseline="-25000"/>
              <a:t>P</a:t>
            </a:r>
            <a:r>
              <a:rPr lang="en-US" altLang="en-US"/>
              <a:t> is decidable.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/>
              <a:t>The </a:t>
            </a:r>
            <a:r>
              <a:rPr lang="en-US" altLang="en-US" i="1">
                <a:solidFill>
                  <a:srgbClr val="FF0066"/>
                </a:solidFill>
              </a:rPr>
              <a:t>always-false property</a:t>
            </a:r>
            <a:r>
              <a:rPr lang="en-US" altLang="en-US"/>
              <a:t>, which contains no RE languages.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en-US"/>
              <a:t>The </a:t>
            </a:r>
            <a:r>
              <a:rPr lang="en-US" altLang="en-US" i="1">
                <a:solidFill>
                  <a:srgbClr val="FF0066"/>
                </a:solidFill>
              </a:rPr>
              <a:t>always-true property</a:t>
            </a:r>
            <a:r>
              <a:rPr lang="en-US" altLang="en-US"/>
              <a:t>, which contains every RE language.</a:t>
            </a:r>
          </a:p>
          <a:p>
            <a:pPr marL="609600" indent="-609600"/>
            <a:r>
              <a:rPr lang="en-US" altLang="en-US">
                <a:solidFill>
                  <a:srgbClr val="3366FF"/>
                </a:solidFill>
              </a:rPr>
              <a:t>Rice’s Theorem</a:t>
            </a:r>
            <a:r>
              <a:rPr lang="en-US" altLang="en-US"/>
              <a:t>: For every other property P, L</a:t>
            </a:r>
            <a:r>
              <a:rPr lang="en-US" altLang="en-US" baseline="-25000"/>
              <a:t>P</a:t>
            </a:r>
            <a:r>
              <a:rPr lang="en-US" altLang="en-US"/>
              <a:t> is undecidable.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9DE8CB0-D599-4B47-A921-CD899730B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84BC-CE98-B34E-814D-5AF7C4D08AC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63FAC642-8ED5-EB4B-86C3-078722E593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/>
              <a:t>Plan for Proof of Rice’s Theorem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013E3E6-F044-E946-82FE-71F9079B41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en-US" altLang="en-US">
                <a:solidFill>
                  <a:srgbClr val="3366FF"/>
                </a:solidFill>
              </a:rPr>
              <a:t>Lemma needed</a:t>
            </a:r>
            <a:r>
              <a:rPr lang="en-US" altLang="en-US"/>
              <a:t>: recursive languages are closed under complementation.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altLang="en-US"/>
              <a:t>We need the technique known as </a:t>
            </a:r>
            <a:r>
              <a:rPr lang="en-US" altLang="en-US" i="1">
                <a:solidFill>
                  <a:srgbClr val="FF0066"/>
                </a:solidFill>
              </a:rPr>
              <a:t>reduction</a:t>
            </a:r>
            <a:r>
              <a:rPr lang="en-US" altLang="en-US"/>
              <a:t>, where an algorithm converts instances of one problem to instances of another.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altLang="en-US"/>
              <a:t>Then, we can prove the theorem.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0741F67-171E-914C-A87B-0DC07BC53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E9159-6643-AF41-9A5C-14E0A41A7CC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8AC05AB2-FFA8-EB46-885B-2EB62B3867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/>
              <a:t>Closure of Recursive Languages Under Complementation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576A69B-9177-6D47-8FCE-63CA91FA6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r>
              <a:rPr lang="en-US" altLang="en-US"/>
              <a:t>If L is a language with alphabet </a:t>
            </a:r>
            <a:r>
              <a:rPr lang="en-US" altLang="en-US">
                <a:latin typeface="Lucida Sans Unicode" panose="020B0602030504020204" pitchFamily="34" charset="0"/>
              </a:rPr>
              <a:t>Σ</a:t>
            </a:r>
            <a:r>
              <a:rPr lang="en-US" altLang="en-US"/>
              <a:t>*, then the </a:t>
            </a:r>
            <a:r>
              <a:rPr lang="en-US" altLang="en-US" i="1">
                <a:solidFill>
                  <a:srgbClr val="FF0066"/>
                </a:solidFill>
              </a:rPr>
              <a:t>complement  </a:t>
            </a:r>
            <a:r>
              <a:rPr lang="en-US" altLang="en-US"/>
              <a:t>of L is </a:t>
            </a:r>
            <a:r>
              <a:rPr lang="en-US" altLang="en-US">
                <a:latin typeface="Lucida Sans Unicode" panose="020B0602030504020204" pitchFamily="34" charset="0"/>
              </a:rPr>
              <a:t>Σ</a:t>
            </a:r>
            <a:r>
              <a:rPr lang="en-US" altLang="en-US"/>
              <a:t>* - L.</a:t>
            </a:r>
          </a:p>
          <a:p>
            <a:pPr lvl="1"/>
            <a:r>
              <a:rPr lang="en-US" altLang="en-US"/>
              <a:t>Denote the complement of L by L</a:t>
            </a:r>
            <a:r>
              <a:rPr lang="en-US" altLang="en-US" baseline="30000"/>
              <a:t>c</a:t>
            </a:r>
            <a:r>
              <a:rPr lang="en-US" altLang="en-US"/>
              <a:t>.</a:t>
            </a:r>
          </a:p>
          <a:p>
            <a:r>
              <a:rPr lang="en-US" altLang="en-US">
                <a:solidFill>
                  <a:srgbClr val="3366FF"/>
                </a:solidFill>
              </a:rPr>
              <a:t>Lemma</a:t>
            </a:r>
            <a:r>
              <a:rPr lang="en-US" altLang="en-US"/>
              <a:t>: If L is recursive, so is L</a:t>
            </a:r>
            <a:r>
              <a:rPr lang="en-US" altLang="en-US" baseline="30000"/>
              <a:t>c</a:t>
            </a:r>
            <a:r>
              <a:rPr lang="en-US" altLang="en-US"/>
              <a:t>.</a:t>
            </a:r>
          </a:p>
          <a:p>
            <a:r>
              <a:rPr lang="en-US" altLang="en-US">
                <a:solidFill>
                  <a:srgbClr val="3366FF"/>
                </a:solidFill>
              </a:rPr>
              <a:t>Proof</a:t>
            </a:r>
            <a:r>
              <a:rPr lang="en-US" altLang="en-US"/>
              <a:t>: Let L = L(M) for a TM M.</a:t>
            </a:r>
          </a:p>
          <a:p>
            <a:r>
              <a:rPr lang="en-US" altLang="en-US"/>
              <a:t>Construct M’ for L</a:t>
            </a:r>
            <a:r>
              <a:rPr lang="en-US" altLang="en-US" baseline="30000"/>
              <a:t>c</a:t>
            </a:r>
            <a:r>
              <a:rPr lang="en-US" altLang="en-US"/>
              <a:t>.</a:t>
            </a:r>
          </a:p>
          <a:p>
            <a:r>
              <a:rPr lang="en-US" altLang="en-US"/>
              <a:t>M’ has one final state, the new state f.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CA65AD2-206F-4144-94A4-6998967A9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F07A5-0642-D542-B17D-4775393B77D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9E118550-DA35-4247-BE30-BCC3D401AB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366FF"/>
                </a:solidFill>
              </a:rPr>
              <a:t>Proof</a:t>
            </a:r>
            <a:r>
              <a:rPr lang="en-US" altLang="en-US"/>
              <a:t> – Concluded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C14BDD1-F26F-864E-952C-FB7961470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M’ simulates M.</a:t>
            </a:r>
          </a:p>
          <a:p>
            <a:r>
              <a:rPr lang="en-US" altLang="en-US"/>
              <a:t>But if M enters an accepting state, M’ halts without accepting.</a:t>
            </a:r>
          </a:p>
          <a:p>
            <a:r>
              <a:rPr lang="en-US" altLang="en-US"/>
              <a:t>If M halts without accepting, M’ instead has a move taking it to state f.</a:t>
            </a:r>
          </a:p>
          <a:p>
            <a:r>
              <a:rPr lang="en-US" altLang="en-US"/>
              <a:t>In state f, M’ halts.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C58DFB5-A74E-6441-9EF6-19337AFD9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0C997-9060-7646-A088-76D095A3713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0C17D29E-CE0C-9F4A-B9CB-44DCADDC56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Reductions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39A39A0-A964-1845-B82D-8C2FFF5578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</a:t>
            </a:r>
            <a:r>
              <a:rPr lang="en-US" altLang="en-US" i="1">
                <a:solidFill>
                  <a:srgbClr val="FF0066"/>
                </a:solidFill>
              </a:rPr>
              <a:t>reduction</a:t>
            </a:r>
            <a:r>
              <a:rPr lang="en-US" altLang="en-US"/>
              <a:t>  from language L to language L’ is an algorithm (TM that always halts) that takes a string w and converts it to a string x, with the property that:</a:t>
            </a:r>
          </a:p>
          <a:p>
            <a:pPr>
              <a:buFont typeface="Monotype Sorts" pitchFamily="2" charset="2"/>
              <a:buNone/>
            </a:pPr>
            <a:r>
              <a:rPr lang="en-US" altLang="en-US"/>
              <a:t>		</a:t>
            </a:r>
            <a:r>
              <a:rPr lang="en-US" altLang="en-US">
                <a:solidFill>
                  <a:srgbClr val="CC3300"/>
                </a:solidFill>
              </a:rPr>
              <a:t>x is in L’ if and only if w is in 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F6B1C3F-5409-7848-AE7A-FBE3A8EE4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FA31-A3BE-A64C-A14B-5B3F8B6A46F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830D3333-02EF-CE4A-BEE1-B1E396EDA8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TM’s as </a:t>
            </a:r>
            <a:r>
              <a:rPr lang="en-US" altLang="en-US" i="1">
                <a:solidFill>
                  <a:srgbClr val="FF0066"/>
                </a:solidFill>
              </a:rPr>
              <a:t>Transducers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8EB00DA6-8DC8-8940-BE9E-CF11E6A001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 have regarded TM’s as acceptors of strings.</a:t>
            </a:r>
          </a:p>
          <a:p>
            <a:r>
              <a:rPr lang="en-US" altLang="en-US"/>
              <a:t>But we could just as well visualize TM’s as having an </a:t>
            </a:r>
            <a:r>
              <a:rPr lang="en-US" altLang="en-US" i="1">
                <a:solidFill>
                  <a:srgbClr val="FF0066"/>
                </a:solidFill>
              </a:rPr>
              <a:t>output tape</a:t>
            </a:r>
            <a:r>
              <a:rPr lang="en-US" altLang="en-US"/>
              <a:t>, where a string is written prior to the TM halting.</a:t>
            </a:r>
          </a:p>
          <a:p>
            <a:r>
              <a:rPr lang="en-US" altLang="en-US"/>
              <a:t>Such a TM translates its input to its output.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1091</Words>
  <Application>Microsoft Macintosh PowerPoint</Application>
  <PresentationFormat>On-screen Show (4:3)</PresentationFormat>
  <Paragraphs>165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Times New Roman</vt:lpstr>
      <vt:lpstr>Tahoma</vt:lpstr>
      <vt:lpstr>Monotype Sorts</vt:lpstr>
      <vt:lpstr>Lucida Sans Unicode</vt:lpstr>
      <vt:lpstr>Symbol</vt:lpstr>
      <vt:lpstr>Default Design</vt:lpstr>
      <vt:lpstr>More Undecidable Problems</vt:lpstr>
      <vt:lpstr>Properties of Languages</vt:lpstr>
      <vt:lpstr>Properties of Langauges – (2)</vt:lpstr>
      <vt:lpstr>Trivial Properties</vt:lpstr>
      <vt:lpstr>Plan for Proof of Rice’s Theorem</vt:lpstr>
      <vt:lpstr>Closure of Recursive Languages Under Complementation</vt:lpstr>
      <vt:lpstr>Proof – Concluded</vt:lpstr>
      <vt:lpstr>Reductions</vt:lpstr>
      <vt:lpstr>TM’s as Transducers</vt:lpstr>
      <vt:lpstr>Reductions – (2)</vt:lpstr>
      <vt:lpstr>Reductions – Aside</vt:lpstr>
      <vt:lpstr>Proof of Rice’s Theorem</vt:lpstr>
      <vt:lpstr>The Reduction</vt:lpstr>
      <vt:lpstr>The Reduction – (2)</vt:lpstr>
      <vt:lpstr>Design of M’</vt:lpstr>
      <vt:lpstr>Action of M’ if M Accepts w</vt:lpstr>
      <vt:lpstr>Design of M’ – (2)</vt:lpstr>
      <vt:lpstr>Design of M’ – (3)</vt:lpstr>
      <vt:lpstr>Action of M’ if M Does not Accept w</vt:lpstr>
      <vt:lpstr>Design of M’ – Conclusion</vt:lpstr>
      <vt:lpstr>Picture of the Reduction</vt:lpstr>
      <vt:lpstr>Applications of Rice’s Theorem</vt:lpstr>
    </vt:vector>
  </TitlesOfParts>
  <Company>Stanford University, CS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CS154 slides</dc:title>
  <dc:creator>Jeff Ullman</dc:creator>
  <cp:lastModifiedBy>Michael Goodrich</cp:lastModifiedBy>
  <cp:revision>114</cp:revision>
  <dcterms:created xsi:type="dcterms:W3CDTF">2002-03-23T20:14:09Z</dcterms:created>
  <dcterms:modified xsi:type="dcterms:W3CDTF">2019-05-21T20:36:00Z</dcterms:modified>
</cp:coreProperties>
</file>