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301" r:id="rId4"/>
    <p:sldId id="303" r:id="rId5"/>
    <p:sldId id="304" r:id="rId6"/>
    <p:sldId id="305" r:id="rId7"/>
    <p:sldId id="306" r:id="rId8"/>
    <p:sldId id="308" r:id="rId9"/>
    <p:sldId id="307" r:id="rId10"/>
    <p:sldId id="309" r:id="rId11"/>
    <p:sldId id="310" r:id="rId12"/>
    <p:sldId id="401" r:id="rId13"/>
    <p:sldId id="403" r:id="rId14"/>
    <p:sldId id="383" r:id="rId15"/>
    <p:sldId id="369" r:id="rId16"/>
    <p:sldId id="389" r:id="rId17"/>
    <p:sldId id="390" r:id="rId18"/>
    <p:sldId id="398" r:id="rId19"/>
    <p:sldId id="384" r:id="rId20"/>
    <p:sldId id="378" r:id="rId21"/>
    <p:sldId id="404" r:id="rId22"/>
    <p:sldId id="400" r:id="rId23"/>
    <p:sldId id="405" r:id="rId24"/>
    <p:sldId id="402" r:id="rId25"/>
    <p:sldId id="406" r:id="rId26"/>
    <p:sldId id="395" r:id="rId27"/>
    <p:sldId id="396" r:id="rId28"/>
  </p:sldIdLst>
  <p:sldSz cx="9144000" cy="6858000" type="screen4x3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0D0"/>
    <a:srgbClr val="F2E4AA"/>
    <a:srgbClr val="E4B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6"/>
    <p:restoredTop sz="94575"/>
  </p:normalViewPr>
  <p:slideViewPr>
    <p:cSldViewPr>
      <p:cViewPr varScale="1">
        <p:scale>
          <a:sx n="103" d="100"/>
          <a:sy n="103" d="100"/>
        </p:scale>
        <p:origin x="1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cs typeface="+mn-cs"/>
              </a:defRPr>
            </a:lvl1pPr>
          </a:lstStyle>
          <a:p>
            <a:pPr>
              <a:defRPr/>
            </a:pPr>
            <a:fld id="{76460F28-81D1-204C-8EAD-7BB90C56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20725"/>
            <a:ext cx="4792662" cy="359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cs typeface="+mn-cs"/>
              </a:defRPr>
            </a:lvl1pPr>
          </a:lstStyle>
          <a:p>
            <a:pPr>
              <a:defRPr/>
            </a:pPr>
            <a:fld id="{75C754CF-559A-E643-8258-0586FA04E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9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7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88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0" name="Slide Number Placeholder 7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42A1-F202-7448-97D9-9634B6183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66">
            <a:extLst>
              <a:ext uri="{FF2B5EF4-FFF2-40B4-BE49-F238E27FC236}">
                <a16:creationId xmlns:a16="http://schemas.microsoft.com/office/drawing/2014/main" id="{FB8C675E-1D89-D5CA-5ECD-0AB3FAE296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Algorithms and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33694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7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C1F5-68C4-3D40-BD9B-61378355F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8D00172C-C3F5-654B-82D0-DE8A248003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Algorithms and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76940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ED2A3-9287-3642-82BC-ECFD918B9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F50D5D2F-F546-5017-E4DB-C933690D69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Algorithms and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11175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FE420-2C80-7A43-BC88-EA20DCA0D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8688C-2390-0D49-9F8E-3DC9737E0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FF2C-90E1-4D45-8BE6-3EB067C42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4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62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3E1EFB8-DF9E-1342-8245-F2F6DE1CC4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q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2897188" y="5497513"/>
            <a:ext cx="136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Algorithm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44" name="Rectangle 76"/>
          <p:cNvSpPr>
            <a:spLocks noChangeArrowheads="1"/>
          </p:cNvSpPr>
          <p:nvPr/>
        </p:nvSpPr>
        <p:spPr bwMode="auto">
          <a:xfrm>
            <a:off x="4879977" y="5497513"/>
            <a:ext cx="1662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Times" charset="0"/>
              </a:rPr>
              <a:t>Architecture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246" name="AutoShape 155"/>
          <p:cNvSpPr>
            <a:spLocks noChangeArrowheads="1"/>
          </p:cNvSpPr>
          <p:nvPr/>
        </p:nvSpPr>
        <p:spPr bwMode="auto">
          <a:xfrm>
            <a:off x="4381500" y="4909231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rgbClr val="E4BB0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BU005259.png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581525"/>
            <a:ext cx="989322" cy="88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6A0004A-0548-EF4B-B111-DBE6FCE3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9212"/>
            <a:ext cx="7543800" cy="36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kern="0" dirty="0">
                <a:solidFill>
                  <a:schemeClr val="bg2">
                    <a:lumMod val="50000"/>
                  </a:schemeClr>
                </a:solidFill>
                <a:latin typeface="Tahoma" charset="0"/>
              </a:rPr>
              <a:t>Algorithms and Architectures</a:t>
            </a:r>
          </a:p>
          <a:p>
            <a:pPr algn="ctr" eaLnBrk="1" hangingPunct="1"/>
            <a:endParaRPr lang="en-US" kern="0" dirty="0">
              <a:solidFill>
                <a:srgbClr val="000000"/>
              </a:solidFill>
              <a:latin typeface="Tahoma" charset="0"/>
            </a:endParaRPr>
          </a:p>
          <a:p>
            <a:pPr algn="ctr" eaLnBrk="1" hangingPunct="1"/>
            <a:r>
              <a:rPr lang="en-US" sz="2800" kern="0" dirty="0">
                <a:solidFill>
                  <a:srgbClr val="FF0000"/>
                </a:solidFill>
                <a:latin typeface="Tahoma" charset="0"/>
              </a:rPr>
              <a:t>Michael T. Goodrich</a:t>
            </a:r>
          </a:p>
          <a:p>
            <a:pPr algn="ctr" eaLnBrk="1" hangingPunct="1"/>
            <a:r>
              <a:rPr lang="en-US" sz="2800" kern="0" dirty="0">
                <a:solidFill>
                  <a:srgbClr val="FF0000"/>
                </a:solidFill>
                <a:latin typeface="Tahoma" charset="0"/>
              </a:rPr>
              <a:t>CS 165</a:t>
            </a:r>
          </a:p>
          <a:p>
            <a:pPr algn="ctr" eaLnBrk="1" hangingPunct="1"/>
            <a:r>
              <a:rPr lang="en-US" sz="2800" kern="0" dirty="0">
                <a:solidFill>
                  <a:srgbClr val="FF0000"/>
                </a:solidFill>
                <a:latin typeface="Tahoma" charset="0"/>
              </a:rPr>
              <a:t>Univ. of California, Irvine</a:t>
            </a:r>
            <a:endParaRPr lang="en-US" kern="0" dirty="0">
              <a:solidFill>
                <a:srgbClr val="FF0000"/>
              </a:solidFill>
              <a:latin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6AA83-25C6-65C1-A284-997352254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923" y="4577514"/>
            <a:ext cx="1447800" cy="8840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BAE0-CED0-22AA-E7E7-C30BF04F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78"/>
            <a:ext cx="7772400" cy="968022"/>
          </a:xfrm>
        </p:spPr>
        <p:txBody>
          <a:bodyPr/>
          <a:lstStyle/>
          <a:p>
            <a:r>
              <a:rPr lang="en-US" dirty="0"/>
              <a:t>Moore’s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6F3CF-1C84-9CB5-DEBF-CCA6B1B8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77610"/>
            <a:ext cx="8610600" cy="1828800"/>
          </a:xfrm>
        </p:spPr>
        <p:txBody>
          <a:bodyPr/>
          <a:lstStyle/>
          <a:p>
            <a:r>
              <a:rPr lang="en-US" sz="2800" dirty="0"/>
              <a:t>Moore’s “law” is the observation that the number of transistors in an integrated circuit doubles about every two years.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5737E-933A-20F6-6407-3B79B6EE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DF93F-96DD-4642-9281-5D4665964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8194" name="Picture 2" descr="refer to caption">
            <a:extLst>
              <a:ext uri="{FF2B5EF4-FFF2-40B4-BE49-F238E27FC236}">
                <a16:creationId xmlns:a16="http://schemas.microsoft.com/office/drawing/2014/main" id="{70671FEA-44D6-CE6F-43DA-7ACA56B43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529284"/>
            <a:ext cx="5334000" cy="39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AEC1F48-86A4-9F84-5C77-657D271C4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031" y="2590800"/>
            <a:ext cx="204176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2BFB1-8C05-E830-39B3-B9B0F892F7C0}"/>
              </a:ext>
            </a:extLst>
          </p:cNvPr>
          <p:cNvSpPr txBox="1"/>
          <p:nvPr/>
        </p:nvSpPr>
        <p:spPr>
          <a:xfrm>
            <a:off x="6312287" y="5499462"/>
            <a:ext cx="260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Gordon Moore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(Intel co-founder)</a:t>
            </a:r>
          </a:p>
        </p:txBody>
      </p:sp>
    </p:spTree>
    <p:extLst>
      <p:ext uri="{BB962C8B-B14F-4D97-AF65-F5344CB8AC3E}">
        <p14:creationId xmlns:p14="http://schemas.microsoft.com/office/powerpoint/2010/main" val="463437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B830-6670-2550-54BB-7EC17350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Misquote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08077-C013-F284-D09B-AA98F806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clock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E53A3-0E40-DFCA-80C7-3156264F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B0F89-BDC4-F554-8996-2E92E0E41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9218" name="Picture 2" descr="enter image description here">
            <a:extLst>
              <a:ext uri="{FF2B5EF4-FFF2-40B4-BE49-F238E27FC236}">
                <a16:creationId xmlns:a16="http://schemas.microsoft.com/office/drawing/2014/main" id="{E1755565-DBFB-50EF-63EC-23BC07F7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610" y="1351547"/>
            <a:ext cx="4868779" cy="485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3C3F01-CCAF-0C0B-8479-D3FA9BE3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21945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32566D-F98E-B5B6-EF8E-D7EF4F11F296}"/>
              </a:ext>
            </a:extLst>
          </p:cNvPr>
          <p:cNvSpPr txBox="1"/>
          <p:nvPr/>
        </p:nvSpPr>
        <p:spPr>
          <a:xfrm>
            <a:off x="713874" y="5003150"/>
            <a:ext cx="2967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Grace Hopper gave out “nanoseconds” to prove this point.</a:t>
            </a:r>
          </a:p>
        </p:txBody>
      </p:sp>
    </p:spTree>
    <p:extLst>
      <p:ext uri="{BB962C8B-B14F-4D97-AF65-F5344CB8AC3E}">
        <p14:creationId xmlns:p14="http://schemas.microsoft.com/office/powerpoint/2010/main" val="394237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434A-73EC-6854-4E3B-A6F64A32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RAM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1E2C-2AA3-E1A3-B03E-1F7DB9A9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5029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word RAM </a:t>
            </a:r>
            <a:r>
              <a:rPr lang="en-US" dirty="0"/>
              <a:t>(word random-access machine) model is a model of computation in which a random-access machine can do arithmetic and bitwise operations on a word of w bits in constant time.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Examples: bitwise AND, OR, XOR, MSB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0DA33-79BF-BD28-776E-D5DB3EBF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AF3ED-2E11-A7DE-D259-3802E8069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F3BB86-B766-E70F-EE36-EE87D8B9DDD8}"/>
              </a:ext>
            </a:extLst>
          </p:cNvPr>
          <p:cNvGrpSpPr/>
          <p:nvPr/>
        </p:nvGrpSpPr>
        <p:grpSpPr>
          <a:xfrm>
            <a:off x="685800" y="4038600"/>
            <a:ext cx="7772400" cy="1528327"/>
            <a:chOff x="685800" y="4235996"/>
            <a:chExt cx="7772400" cy="15283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18E917-DE76-3DD9-F626-59CD0461C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4235996"/>
              <a:ext cx="7772400" cy="15283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EC027D-8F41-FB25-E6CA-A0FD0AEF2B9F}"/>
                </a:ext>
              </a:extLst>
            </p:cNvPr>
            <p:cNvSpPr txBox="1"/>
            <p:nvPr/>
          </p:nvSpPr>
          <p:spPr>
            <a:xfrm>
              <a:off x="4191000" y="5105400"/>
              <a:ext cx="955839" cy="4616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word</a:t>
              </a:r>
              <a:r>
                <a:rPr lang="en-US" dirty="0">
                  <a:highlight>
                    <a:srgbClr val="00FFFF"/>
                  </a:highligh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102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434A-73EC-6854-4E3B-A6F64A32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Word RAM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1E2C-2AA3-E1A3-B03E-1F7DB9A9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5029200"/>
          </a:xfrm>
        </p:spPr>
        <p:txBody>
          <a:bodyPr/>
          <a:lstStyle/>
          <a:p>
            <a:r>
              <a:rPr lang="en-US" dirty="0"/>
              <a:t>Given two arrays, A and B, of n bits, compute the first bit where A and B differ.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Compute C = A XOR B. Time: O(n/w)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Repeatedly test each word of MSB for equality with 0. Time: O(n/w).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For the first word, c, in C that is not 0, compute MSB(c)</a:t>
            </a:r>
            <a:r>
              <a:rPr lang="en-US" dirty="0"/>
              <a:t>.</a:t>
            </a:r>
          </a:p>
          <a:p>
            <a:r>
              <a:rPr lang="en-US" dirty="0"/>
              <a:t>Total running time: O(n/w).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0DA33-79BF-BD28-776E-D5DB3EBF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AF3ED-2E11-A7DE-D259-3802E8069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the Orders of Magnitude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8000"/>
            <a:ext cx="3933417" cy="313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895600"/>
            <a:ext cx="3652843" cy="273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D3FE1-7CCC-D341-A75F-336B013FA09E}"/>
              </a:ext>
            </a:extLst>
          </p:cNvPr>
          <p:cNvSpPr txBox="1"/>
          <p:nvPr/>
        </p:nvSpPr>
        <p:spPr>
          <a:xfrm>
            <a:off x="1086636" y="2286000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Internal memory: 10 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13D3B-3A79-2744-A3B4-49266157E5E1}"/>
              </a:ext>
            </a:extLst>
          </p:cNvPr>
          <p:cNvSpPr txBox="1"/>
          <p:nvPr/>
        </p:nvSpPr>
        <p:spPr>
          <a:xfrm>
            <a:off x="5353836" y="2049912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memory: 10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E2F3C-337E-4A48-A57B-DD6EEAA44130}"/>
              </a:ext>
            </a:extLst>
          </p:cNvPr>
          <p:cNvSpPr txBox="1"/>
          <p:nvPr/>
        </p:nvSpPr>
        <p:spPr>
          <a:xfrm>
            <a:off x="5573448" y="5723235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million times slower!</a:t>
            </a:r>
          </a:p>
        </p:txBody>
      </p:sp>
    </p:spTree>
    <p:extLst>
      <p:ext uri="{BB962C8B-B14F-4D97-AF65-F5344CB8AC3E}">
        <p14:creationId xmlns:p14="http://schemas.microsoft.com/office/powerpoint/2010/main" val="415548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181600"/>
          </a:xfrm>
        </p:spPr>
        <p:txBody>
          <a:bodyPr/>
          <a:lstStyle/>
          <a:p>
            <a:r>
              <a:rPr lang="en-US" dirty="0"/>
              <a:t>The trade-off of size and speed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33600"/>
            <a:ext cx="7264400" cy="407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727" y="2205335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TB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770" y="2814935"/>
            <a:ext cx="8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GB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0" y="2133600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01000" y="273873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1394" y="4191000"/>
            <a:ext cx="76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0913" y="4796135"/>
            <a:ext cx="1023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7628-0BEF-554E-A98A-E3FA73821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Analogy: Cooking Eggs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5E43-66B9-9D4D-BEC7-A3C639751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Suppose Anna is cooking eggs in in Irvine and wants to add salt and pepper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it takes her 10 seconds to go to her pantry, get salt and pepper and add them to her eggs</a:t>
            </a:r>
          </a:p>
        </p:txBody>
      </p:sp>
      <p:pic>
        <p:nvPicPr>
          <p:cNvPr id="1026" name="Picture 2" descr="How To Make a Perfect Over-Easy Egg | Kitchn">
            <a:extLst>
              <a:ext uri="{FF2B5EF4-FFF2-40B4-BE49-F238E27FC236}">
                <a16:creationId xmlns:a16="http://schemas.microsoft.com/office/drawing/2014/main" id="{5AEE6E63-1AAB-BA4C-961A-F2BA2D34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572" y="2286000"/>
            <a:ext cx="4158628" cy="27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3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7628-0BEF-554E-A98A-E3FA7382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Cooking Eggs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5E43-66B9-9D4D-BEC7-A3C639751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287962"/>
          </a:xfrm>
        </p:spPr>
        <p:txBody>
          <a:bodyPr>
            <a:normAutofit/>
          </a:bodyPr>
          <a:lstStyle/>
          <a:p>
            <a:r>
              <a:rPr lang="en-US" dirty="0"/>
              <a:t>If going to her pantry is like a computer going to internal memory, then what would be analogous to going to external memory?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ow To Make a Perfect Over-Easy Egg | Kitchn">
            <a:extLst>
              <a:ext uri="{FF2B5EF4-FFF2-40B4-BE49-F238E27FC236}">
                <a16:creationId xmlns:a16="http://schemas.microsoft.com/office/drawing/2014/main" id="{5AEE6E63-1AAB-BA4C-961A-F2BA2D34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95" y="3124200"/>
            <a:ext cx="3299510" cy="21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14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7628-0BEF-554E-A98A-E3FA7382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Cooking Eggs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5E43-66B9-9D4D-BEC7-A3C639751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287962"/>
          </a:xfrm>
        </p:spPr>
        <p:txBody>
          <a:bodyPr>
            <a:normAutofit/>
          </a:bodyPr>
          <a:lstStyle/>
          <a:p>
            <a:r>
              <a:rPr lang="en-US" dirty="0"/>
              <a:t>If going to her pantry is like a computer going to internal memory, then what would be analogous to going to external memory?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ow To Make a Perfect Over-Easy Egg | Kitchn">
            <a:extLst>
              <a:ext uri="{FF2B5EF4-FFF2-40B4-BE49-F238E27FC236}">
                <a16:creationId xmlns:a16="http://schemas.microsoft.com/office/drawing/2014/main" id="{5AEE6E63-1AAB-BA4C-961A-F2BA2D34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95" y="3124200"/>
            <a:ext cx="3299510" cy="21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C0D6E5-5149-6B46-B8DC-86F8D57D54EE}"/>
              </a:ext>
            </a:extLst>
          </p:cNvPr>
          <p:cNvSpPr txBox="1"/>
          <p:nvPr/>
        </p:nvSpPr>
        <p:spPr>
          <a:xfrm>
            <a:off x="397695" y="5714895"/>
            <a:ext cx="8534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Walking to Chicago, buying salt and pepper, and walking 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12D68-B3D9-2AE4-0E8E-C877753AF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100137"/>
            <a:ext cx="3994150" cy="23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5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428" y="2971801"/>
            <a:ext cx="2536070" cy="205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Memory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6448" y="1417638"/>
            <a:ext cx="8229600" cy="53641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External memory identifies the frontier between the highest two layers in the memory hierarchy for a particular data set.</a:t>
            </a:r>
          </a:p>
          <a:p>
            <a:pPr marL="457200" lvl="1" indent="0">
              <a:buNone/>
            </a:pPr>
            <a:r>
              <a:rPr lang="en-US" sz="3000" dirty="0"/>
              <a:t>B = block size</a:t>
            </a:r>
          </a:p>
          <a:p>
            <a:pPr marL="457200" lvl="1" indent="0">
              <a:buNone/>
            </a:pPr>
            <a:r>
              <a:rPr lang="en-US" sz="3000" dirty="0"/>
              <a:t>M = “internal” memory size</a:t>
            </a:r>
          </a:p>
          <a:p>
            <a:pPr marL="457200" lvl="1" indent="0">
              <a:buNone/>
            </a:pPr>
            <a:r>
              <a:rPr lang="en-US" sz="3000" dirty="0"/>
              <a:t>	m = M/B (number of internal blocks)</a:t>
            </a:r>
          </a:p>
          <a:p>
            <a:pPr marL="457200" lvl="1" indent="0">
              <a:buNone/>
            </a:pPr>
            <a:r>
              <a:rPr lang="en-US" sz="3000" dirty="0"/>
              <a:t>N = “external” input size</a:t>
            </a:r>
          </a:p>
          <a:p>
            <a:pPr marL="457200" lvl="1" indent="0">
              <a:buNone/>
            </a:pPr>
            <a:r>
              <a:rPr lang="en-US" sz="3000" dirty="0"/>
              <a:t>	n = N/B (number of input blocks)</a:t>
            </a:r>
          </a:p>
          <a:p>
            <a:endParaRPr lang="en-US" sz="3500" dirty="0"/>
          </a:p>
          <a:p>
            <a:endParaRPr lang="en-US" dirty="0"/>
          </a:p>
          <a:p>
            <a:r>
              <a:rPr lang="en-US" dirty="0"/>
              <a:t>The model only counts the number of reads and writes to external memory (I/</a:t>
            </a:r>
            <a:r>
              <a:rPr lang="en-US" dirty="0" err="1"/>
              <a:t>Os</a:t>
            </a:r>
            <a:r>
              <a:rPr lang="en-US" dirty="0"/>
              <a:t>). All other costs are ignored.</a:t>
            </a:r>
          </a:p>
        </p:txBody>
      </p:sp>
    </p:spTree>
    <p:extLst>
      <p:ext uri="{BB962C8B-B14F-4D97-AF65-F5344CB8AC3E}">
        <p14:creationId xmlns:p14="http://schemas.microsoft.com/office/powerpoint/2010/main" val="176044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D696-A426-FCE0-F279-E0B14B6C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E36F9-5E53-8A34-1F01-163246167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92616"/>
            <a:ext cx="8458200" cy="4114800"/>
          </a:xfrm>
        </p:spPr>
        <p:txBody>
          <a:bodyPr/>
          <a:lstStyle/>
          <a:p>
            <a:r>
              <a:rPr lang="en-US" dirty="0"/>
              <a:t>We often skip this step, but an algorithm description requires a computational model.</a:t>
            </a:r>
          </a:p>
          <a:p>
            <a:r>
              <a:rPr lang="en-US" dirty="0"/>
              <a:t>There are several computational models, which are based on various computational architectures.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E9E83-7449-315C-BE9D-4AA6A8AB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6264-D103-3112-63F3-FC912A394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D383AD0-9856-9FCC-F7E8-667F666C6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1832" y="5726113"/>
            <a:ext cx="136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Algorithm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6">
            <a:extLst>
              <a:ext uri="{FF2B5EF4-FFF2-40B4-BE49-F238E27FC236}">
                <a16:creationId xmlns:a16="http://schemas.microsoft.com/office/drawing/2014/main" id="{BECA4929-36B7-8828-4F3A-A4E99A998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621" y="5726113"/>
            <a:ext cx="1662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Times" charset="0"/>
              </a:rPr>
              <a:t>Architecture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AutoShape 155">
            <a:extLst>
              <a:ext uri="{FF2B5EF4-FFF2-40B4-BE49-F238E27FC236}">
                <a16:creationId xmlns:a16="http://schemas.microsoft.com/office/drawing/2014/main" id="{2782C569-962C-F839-EDDF-54A645C29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144" y="5137831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rgbClr val="E4BB0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BU005259.png">
            <a:extLst>
              <a:ext uri="{FF2B5EF4-FFF2-40B4-BE49-F238E27FC236}">
                <a16:creationId xmlns:a16="http://schemas.microsoft.com/office/drawing/2014/main" id="{A057B2C9-5745-EFEB-A117-591F2DA79C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44" y="4810125"/>
            <a:ext cx="989322" cy="88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F2625-B2AA-4B23-DC0E-D7F164E20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567" y="4806114"/>
            <a:ext cx="1447800" cy="8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27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/>
              <a:t>B-Trees</a:t>
            </a:r>
            <a:endParaRPr lang="en-US" sz="1400"/>
          </a:p>
        </p:txBody>
      </p:sp>
      <p:sp>
        <p:nvSpPr>
          <p:cNvPr id="1536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0774664-00A2-0B44-8239-68D4FF8E6254}" type="slidenum">
              <a:rPr lang="en-US" sz="1400"/>
              <a:pPr eaLnBrk="1" hangingPunct="1"/>
              <a:t>20</a:t>
            </a:fld>
            <a:endParaRPr lang="en-US" sz="1400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5562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B-Trees</a:t>
            </a:r>
          </a:p>
        </p:txBody>
      </p:sp>
      <p:sp>
        <p:nvSpPr>
          <p:cNvPr id="1536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8382000" cy="4495800"/>
          </a:xfrm>
        </p:spPr>
        <p:txBody>
          <a:bodyPr/>
          <a:lstStyle/>
          <a:p>
            <a:r>
              <a:rPr lang="en-US" sz="2000">
                <a:latin typeface="Tahoma" charset="0"/>
              </a:rPr>
              <a:t>A version of the </a:t>
            </a:r>
            <a:r>
              <a:rPr lang="en-US" sz="2000" b="1">
                <a:latin typeface="Tahoma" charset="0"/>
              </a:rPr>
              <a:t>(a,b) </a:t>
            </a:r>
            <a:r>
              <a:rPr lang="en-US" sz="2000">
                <a:latin typeface="Tahoma" charset="0"/>
              </a:rPr>
              <a:t>tree data structure, which is the best-known method for maintaining a map in external memory, is a “</a:t>
            </a:r>
            <a:r>
              <a:rPr lang="en-US" altLang="ja-JP" sz="2000" b="1">
                <a:latin typeface="Tahoma" charset="0"/>
              </a:rPr>
              <a:t>B-tree</a:t>
            </a:r>
            <a:r>
              <a:rPr lang="en-US" altLang="ja-JP" sz="2000">
                <a:latin typeface="Tahoma" charset="0"/>
              </a:rPr>
              <a:t>.</a:t>
            </a:r>
            <a:r>
              <a:rPr lang="en-US" sz="2000">
                <a:latin typeface="Tahoma" charset="0"/>
              </a:rPr>
              <a:t>”</a:t>
            </a:r>
            <a:r>
              <a:rPr lang="en-US" altLang="ja-JP" sz="2000">
                <a:latin typeface="Tahoma" charset="0"/>
              </a:rPr>
              <a:t> </a:t>
            </a:r>
          </a:p>
          <a:p>
            <a:r>
              <a:rPr lang="en-US" sz="2000">
                <a:latin typeface="Tahoma" charset="0"/>
              </a:rPr>
              <a:t>A </a:t>
            </a:r>
            <a:r>
              <a:rPr lang="en-US" sz="2000" b="1">
                <a:latin typeface="Tahoma" charset="0"/>
              </a:rPr>
              <a:t>B-tree of order d </a:t>
            </a:r>
            <a:r>
              <a:rPr lang="en-US" sz="2000">
                <a:latin typeface="Tahoma" charset="0"/>
              </a:rPr>
              <a:t>is an </a:t>
            </a:r>
            <a:r>
              <a:rPr lang="en-US" sz="2000" b="1">
                <a:latin typeface="Tahoma" charset="0"/>
              </a:rPr>
              <a:t>(a,b) </a:t>
            </a:r>
            <a:r>
              <a:rPr lang="en-US" sz="2000">
                <a:latin typeface="Tahoma" charset="0"/>
              </a:rPr>
              <a:t>tree with </a:t>
            </a:r>
            <a:r>
              <a:rPr lang="en-US" sz="2000" b="1">
                <a:latin typeface="Tahoma" charset="0"/>
              </a:rPr>
              <a:t>a = d/</a:t>
            </a:r>
            <a:r>
              <a:rPr lang="en-US" sz="2000">
                <a:latin typeface="Tahoma" charset="0"/>
              </a:rPr>
              <a:t>2</a:t>
            </a:r>
            <a:r>
              <a:rPr lang="en-US" sz="2000" b="1">
                <a:latin typeface="Tahoma" charset="0"/>
              </a:rPr>
              <a:t> </a:t>
            </a:r>
            <a:r>
              <a:rPr lang="en-US" sz="2000">
                <a:latin typeface="Tahoma" charset="0"/>
              </a:rPr>
              <a:t>and </a:t>
            </a:r>
            <a:r>
              <a:rPr lang="en-US" sz="2000" b="1">
                <a:latin typeface="Tahoma" charset="0"/>
              </a:rPr>
              <a:t>b = d</a:t>
            </a:r>
            <a:r>
              <a:rPr lang="en-US" sz="2000">
                <a:latin typeface="Tahoma" charset="0"/>
              </a:rPr>
              <a:t>. </a:t>
            </a:r>
          </a:p>
        </p:txBody>
      </p:sp>
      <p:pic>
        <p:nvPicPr>
          <p:cNvPr id="153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8432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</a:rPr>
              <a:t>B-tree I/O Complexity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B-Trees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23CED-3D1A-2748-8D85-5EB971E0AD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7413" name="Content Placeholder 6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838200" y="2743200"/>
            <a:ext cx="7772400" cy="3276600"/>
          </a:xfrm>
        </p:spPr>
        <p:txBody>
          <a:bodyPr/>
          <a:lstStyle/>
          <a:p>
            <a:r>
              <a:rPr lang="en-US" b="1">
                <a:latin typeface="Tahoma" charset="0"/>
              </a:rPr>
              <a:t>Proof</a:t>
            </a:r>
            <a:r>
              <a:rPr lang="en-US">
                <a:latin typeface="Tahoma" charset="0"/>
              </a:rPr>
              <a:t>:</a:t>
            </a:r>
          </a:p>
          <a:p>
            <a:pPr lvl="1"/>
            <a:r>
              <a:rPr lang="en-US">
                <a:latin typeface="Tahoma" charset="0"/>
              </a:rPr>
              <a:t>Each time we access a node to perform a search or an update operation, we need only perform a single disk transfer.</a:t>
            </a:r>
          </a:p>
          <a:p>
            <a:pPr lvl="1"/>
            <a:r>
              <a:rPr lang="en-US">
                <a:latin typeface="Tahoma" charset="0"/>
              </a:rPr>
              <a:t>Each search or update requires that we examine at most </a:t>
            </a:r>
            <a:r>
              <a:rPr lang="en-US" b="1">
                <a:latin typeface="Tahoma" charset="0"/>
              </a:rPr>
              <a:t>O(</a:t>
            </a:r>
            <a:r>
              <a:rPr lang="en-US">
                <a:latin typeface="Tahoma" charset="0"/>
              </a:rPr>
              <a:t>1</a:t>
            </a:r>
            <a:r>
              <a:rPr lang="en-US" b="1">
                <a:latin typeface="Tahoma" charset="0"/>
              </a:rPr>
              <a:t>) </a:t>
            </a:r>
            <a:r>
              <a:rPr lang="en-US">
                <a:latin typeface="Tahoma" charset="0"/>
              </a:rPr>
              <a:t>nodes for each level of the tree.</a:t>
            </a:r>
          </a:p>
        </p:txBody>
      </p:sp>
      <p:pic>
        <p:nvPicPr>
          <p:cNvPr id="1741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121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EB6D-B829-1723-E922-2059DE8D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External-Memory Sorting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6A07-8C84-1E4A-C930-AA1D73365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sorting algorithms is good/bad in external memory?</a:t>
            </a:r>
          </a:p>
          <a:p>
            <a:endParaRPr lang="en-US" dirty="0"/>
          </a:p>
          <a:p>
            <a:r>
              <a:rPr lang="en-US" dirty="0"/>
              <a:t>Insertion-sort</a:t>
            </a:r>
          </a:p>
          <a:p>
            <a:r>
              <a:rPr lang="en-US" dirty="0"/>
              <a:t>Heapsort</a:t>
            </a:r>
          </a:p>
          <a:p>
            <a:r>
              <a:rPr lang="en-US" dirty="0" err="1"/>
              <a:t>Shellsort</a:t>
            </a:r>
            <a:endParaRPr lang="en-US" dirty="0"/>
          </a:p>
          <a:p>
            <a:r>
              <a:rPr lang="en-US" dirty="0" err="1"/>
              <a:t>Mergesort</a:t>
            </a:r>
            <a:r>
              <a:rPr lang="en-US" dirty="0"/>
              <a:t> </a:t>
            </a:r>
          </a:p>
          <a:p>
            <a:r>
              <a:rPr lang="en-US" dirty="0"/>
              <a:t>Quicksort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61EDF-7F43-F8DF-1DF3-F4E22E5B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BA93-8F09-7E5D-9D6A-67425B001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10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EB6D-B829-1723-E922-2059DE8D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78"/>
            <a:ext cx="8077200" cy="1143000"/>
          </a:xfrm>
        </p:spPr>
        <p:txBody>
          <a:bodyPr/>
          <a:lstStyle/>
          <a:p>
            <a:r>
              <a:rPr lang="en-US" dirty="0"/>
              <a:t>Better External-Memory Sorting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6A07-8C84-1E4A-C930-AA1D7336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5334000"/>
          </a:xfrm>
        </p:spPr>
        <p:txBody>
          <a:bodyPr/>
          <a:lstStyle/>
          <a:p>
            <a:r>
              <a:rPr lang="en-US" b="1" dirty="0"/>
              <a:t>Multi-way Merge-sort:</a:t>
            </a:r>
          </a:p>
          <a:p>
            <a:r>
              <a:rPr lang="en-US" dirty="0"/>
              <a:t>Merge M/B sorted subarrays instead of 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Number of I/</a:t>
            </a:r>
            <a:r>
              <a:rPr lang="en-US" dirty="0" err="1"/>
              <a:t>Os</a:t>
            </a:r>
            <a:r>
              <a:rPr lang="en-US" dirty="0"/>
              <a:t>: O((N/B) </a:t>
            </a:r>
            <a:r>
              <a:rPr lang="en-US" dirty="0" err="1"/>
              <a:t>log</a:t>
            </a:r>
            <a:r>
              <a:rPr lang="en-US" baseline="-25000" dirty="0" err="1"/>
              <a:t>M</a:t>
            </a:r>
            <a:r>
              <a:rPr lang="en-US" baseline="-25000" dirty="0"/>
              <a:t>/B </a:t>
            </a:r>
            <a:r>
              <a:rPr lang="en-US" dirty="0"/>
              <a:t>(N/B)).</a:t>
            </a:r>
          </a:p>
          <a:p>
            <a:r>
              <a:rPr lang="en-US" dirty="0"/>
              <a:t>This is optimal.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61EDF-7F43-F8DF-1DF3-F4E22E5B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BA93-8F09-7E5D-9D6A-67425B001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EFD9A-74D3-55CE-029A-80F15B58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514600"/>
            <a:ext cx="7239000" cy="27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65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720F-A93C-A161-19E3-8E53E1DBF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8305800" cy="1143000"/>
          </a:xfrm>
        </p:spPr>
        <p:txBody>
          <a:bodyPr/>
          <a:lstStyle/>
          <a:p>
            <a:r>
              <a:rPr lang="en-US" dirty="0"/>
              <a:t>Parallel Random Access Machine (PRAM)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30E2-827F-E130-586B-A4D6F9F06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990600"/>
          </a:xfrm>
        </p:spPr>
        <p:txBody>
          <a:bodyPr/>
          <a:lstStyle/>
          <a:p>
            <a:r>
              <a:rPr lang="en-US" dirty="0"/>
              <a:t>Synchronous shared memory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5BC5E-3D1B-6D66-7C84-E37AE13F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2AB5-BD83-DBC6-0C43-50CAC9430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BE89-63DA-99D2-CF52-3355BE40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13569"/>
            <a:ext cx="7315200" cy="45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46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3FFE-183E-0140-4D14-AFCBB1F7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PRAM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0DA9F-9D13-0895-7316-EB0FF4649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r>
              <a:rPr lang="en-US" dirty="0"/>
              <a:t>CRCW PRAM can compute OR of n bits in O(1) time with n processors.</a:t>
            </a:r>
          </a:p>
          <a:p>
            <a:r>
              <a:rPr lang="en-US" dirty="0"/>
              <a:t>CRCW PRAM can compute Min of n numbers in O(1) time with n</a:t>
            </a:r>
            <a:r>
              <a:rPr lang="en-US" baseline="30000" dirty="0"/>
              <a:t>2</a:t>
            </a:r>
            <a:r>
              <a:rPr lang="en-US" dirty="0"/>
              <a:t> processors.</a:t>
            </a:r>
          </a:p>
          <a:p>
            <a:r>
              <a:rPr lang="en-US" dirty="0"/>
              <a:t>Merge two sorted lists of n elements in O(log n) time with n processors in CREW PRAM.</a:t>
            </a:r>
          </a:p>
          <a:p>
            <a:r>
              <a:rPr lang="en-US" dirty="0"/>
              <a:t>Sort n numbers in O(log</a:t>
            </a:r>
            <a:r>
              <a:rPr lang="en-US" baseline="30000" dirty="0"/>
              <a:t>2</a:t>
            </a:r>
            <a:r>
              <a:rPr lang="en-US" dirty="0"/>
              <a:t> n) time with n processors by parallel merge-sort in CREW PRAM.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C059A-E612-7BB1-85A2-3856D6CB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43DB3-DBB6-3FBB-036D-97DF1C6FC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97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88B9-2C5C-204F-A61A-C2709C4F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78"/>
            <a:ext cx="8229600" cy="1143000"/>
          </a:xfrm>
        </p:spPr>
        <p:txBody>
          <a:bodyPr/>
          <a:lstStyle/>
          <a:p>
            <a:r>
              <a:rPr lang="en-US" dirty="0"/>
              <a:t>Parallel External Memory (PEM)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C83EE-0BAA-8B4B-B281-8E0000945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In joint work, we defined a parallel external memory model and designed efficient algorithms for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5D631-A60B-C240-8916-107A0F11C7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755882"/>
            <a:ext cx="2971800" cy="3827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8ECA9-FE7E-0F42-81A5-F6816F190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10" y="2663892"/>
            <a:ext cx="52451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8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5A1C-70AB-CD4D-84CC-16418232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PEM Sorting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B8841-B81D-8E43-9EA1-4F50C1A2E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Sorting with optimal parallel I/O complexity: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EB1D3-D66A-9E48-A2D2-4FC50107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3863181"/>
            <a:ext cx="6000750" cy="2684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26057-F2CF-E547-869C-4764B688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53" y="2255800"/>
            <a:ext cx="392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8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FBDF7-FE67-30E7-E27A-2EDA28B2B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5" y="3626942"/>
            <a:ext cx="5486400" cy="2627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99627-5337-BFAB-F611-78E5D45B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6953"/>
            <a:ext cx="7772400" cy="1143000"/>
          </a:xfrm>
        </p:spPr>
        <p:txBody>
          <a:bodyPr/>
          <a:lstStyle/>
          <a:p>
            <a:r>
              <a:rPr lang="en-US" dirty="0"/>
              <a:t>Turing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6D7E-850F-A93C-AF12-64D8C8021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8458201" cy="4114800"/>
          </a:xfrm>
        </p:spPr>
        <p:txBody>
          <a:bodyPr/>
          <a:lstStyle/>
          <a:p>
            <a:r>
              <a:rPr lang="en-US" sz="2800" dirty="0"/>
              <a:t>Mathematical model of computation, 1936</a:t>
            </a:r>
          </a:p>
          <a:p>
            <a:r>
              <a:rPr lang="en-US" sz="2800" b="1" dirty="0"/>
              <a:t>Complexity-theoretic Church–Turing thesis:</a:t>
            </a:r>
            <a:r>
              <a:rPr lang="en-US" sz="2800" dirty="0"/>
              <a:t> Any polynomial-time computable function (for any computational model) has a polynomial-time algorithm on a Turing machine.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B2CD-589F-814E-8691-2BA39223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D6EF-10EF-32F4-6BFD-7F064498A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38D39-B71A-74C0-F162-656B950A1C60}"/>
              </a:ext>
            </a:extLst>
          </p:cNvPr>
          <p:cNvSpPr txBox="1"/>
          <p:nvPr/>
        </p:nvSpPr>
        <p:spPr>
          <a:xfrm>
            <a:off x="457199" y="6226698"/>
            <a:ext cx="45656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mediartinnovation.com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/2014/05/26/alan-turing-turing-machine-1936/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148EE86-A0BA-89CC-E839-72D991B4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73" y="3505200"/>
            <a:ext cx="2370053" cy="24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B6E06-253E-190A-9E14-D907B8716B43}"/>
              </a:ext>
            </a:extLst>
          </p:cNvPr>
          <p:cNvSpPr txBox="1"/>
          <p:nvPr/>
        </p:nvSpPr>
        <p:spPr>
          <a:xfrm>
            <a:off x="6541690" y="5867400"/>
            <a:ext cx="1459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Alan Turing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5D9C2-A92F-A76B-80A4-A9EB5111EB28}"/>
              </a:ext>
            </a:extLst>
          </p:cNvPr>
          <p:cNvSpPr txBox="1"/>
          <p:nvPr/>
        </p:nvSpPr>
        <p:spPr>
          <a:xfrm>
            <a:off x="6032167" y="6219089"/>
            <a:ext cx="2536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Alan_Turing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9627-5337-BFAB-F611-78E5D45B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088"/>
            <a:ext cx="7772400" cy="1143000"/>
          </a:xfrm>
        </p:spPr>
        <p:txBody>
          <a:bodyPr/>
          <a:lstStyle/>
          <a:p>
            <a:r>
              <a:rPr lang="en-US" dirty="0"/>
              <a:t>Turing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6D7E-850F-A93C-AF12-64D8C8021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7531"/>
            <a:ext cx="8534400" cy="4114800"/>
          </a:xfrm>
        </p:spPr>
        <p:txBody>
          <a:bodyPr/>
          <a:lstStyle/>
          <a:p>
            <a:r>
              <a:rPr lang="en-US" sz="2800" dirty="0"/>
              <a:t>Not a real-world computer, but imitations exist.</a:t>
            </a:r>
          </a:p>
          <a:p>
            <a:r>
              <a:rPr lang="en-US" sz="2800" dirty="0"/>
              <a:t>Any computational model/system that can simulate a Turing machine can compute any computable function: </a:t>
            </a:r>
            <a:r>
              <a:rPr lang="en-US" sz="2800" b="1" dirty="0"/>
              <a:t>Turing-complete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B2CD-589F-814E-8691-2BA39223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D6EF-10EF-32F4-6BFD-7F064498A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03FF4-316B-BA7D-E6C5-CD5980677E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262478"/>
            <a:ext cx="3962400" cy="2454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26A57-F891-80E3-0FBF-507F71DA2B56}"/>
              </a:ext>
            </a:extLst>
          </p:cNvPr>
          <p:cNvSpPr txBox="1"/>
          <p:nvPr/>
        </p:nvSpPr>
        <p:spPr>
          <a:xfrm>
            <a:off x="685800" y="5857601"/>
            <a:ext cx="2765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Turing_machine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Imitation Game' Director on Benedict Cumberbatch, Jennifer Lawrence">
            <a:extLst>
              <a:ext uri="{FF2B5EF4-FFF2-40B4-BE49-F238E27FC236}">
                <a16:creationId xmlns:a16="http://schemas.microsoft.com/office/drawing/2014/main" id="{C50ECEBF-9CA0-A84C-9CB1-741D820C3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2495" y="3352800"/>
            <a:ext cx="2895600" cy="251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D66A0F-60C5-70FA-84AB-B7D17B9AF7CC}"/>
              </a:ext>
            </a:extLst>
          </p:cNvPr>
          <p:cNvSpPr txBox="1"/>
          <p:nvPr/>
        </p:nvSpPr>
        <p:spPr>
          <a:xfrm>
            <a:off x="5902143" y="5906156"/>
            <a:ext cx="225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not Alan Turing</a:t>
            </a:r>
          </a:p>
        </p:txBody>
      </p:sp>
    </p:spTree>
    <p:extLst>
      <p:ext uri="{BB962C8B-B14F-4D97-AF65-F5344CB8AC3E}">
        <p14:creationId xmlns:p14="http://schemas.microsoft.com/office/powerpoint/2010/main" val="191415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69-CE0F-8389-4C98-DF49817B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84" y="152400"/>
            <a:ext cx="7772400" cy="1143000"/>
          </a:xfrm>
        </p:spPr>
        <p:txBody>
          <a:bodyPr/>
          <a:lstStyle/>
          <a:p>
            <a:r>
              <a:rPr lang="en-US" dirty="0"/>
              <a:t>ENIAC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D6DC-5B4F-EA41-328B-9EAF368A7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8001000" cy="4648200"/>
          </a:xfrm>
        </p:spPr>
        <p:txBody>
          <a:bodyPr/>
          <a:lstStyle/>
          <a:p>
            <a:r>
              <a:rPr lang="en-US" sz="2800" dirty="0"/>
              <a:t>The first programmable, electronic, general-purpose digital computer, completed in 1945. </a:t>
            </a:r>
          </a:p>
          <a:p>
            <a:r>
              <a:rPr lang="en-US" sz="2800" dirty="0"/>
              <a:t>It was Turing-complete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6E569-BE5B-0307-730E-297D7970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B790-FEF8-8866-EC7D-793E90923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AA9E1549-4B7B-9337-78BD-0F58E1BD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68" y="3232885"/>
            <a:ext cx="4235116" cy="286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7B594-F17B-83BC-B05E-3FB799575EFD}"/>
              </a:ext>
            </a:extLst>
          </p:cNvPr>
          <p:cNvSpPr txBox="1"/>
          <p:nvPr/>
        </p:nvSpPr>
        <p:spPr>
          <a:xfrm>
            <a:off x="533400" y="6230779"/>
            <a:ext cx="2214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/wiki/ENIAC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20A051F-56BC-7B84-7D93-37B2DF7AF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20986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F69FE-B540-61DD-967F-1DC13D39B91E}"/>
              </a:ext>
            </a:extLst>
          </p:cNvPr>
          <p:cNvSpPr txBox="1"/>
          <p:nvPr/>
        </p:nvSpPr>
        <p:spPr>
          <a:xfrm>
            <a:off x="5143654" y="5679461"/>
            <a:ext cx="3932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</a:rPr>
              <a:t>Presper Eckert and John Mauchly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5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CD0D-29BF-9BEB-92F8-2ED72975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78"/>
            <a:ext cx="7924800" cy="1143000"/>
          </a:xfrm>
        </p:spPr>
        <p:txBody>
          <a:bodyPr/>
          <a:lstStyle/>
          <a:p>
            <a:r>
              <a:rPr lang="en-US" dirty="0"/>
              <a:t>The von Neumann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D217-D16A-D116-3CBF-2B45D8D3C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94178"/>
            <a:ext cx="8229600" cy="4625622"/>
          </a:xfrm>
        </p:spPr>
        <p:txBody>
          <a:bodyPr/>
          <a:lstStyle/>
          <a:p>
            <a:r>
              <a:rPr lang="en-US" dirty="0"/>
              <a:t>ENIAC gave rise to a computational model called the von Neumann Architecture.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27BD5-9739-BE19-6919-1F1B8367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2817F-A54D-604B-4CA2-1B851D886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953C6AEB-D60D-6366-123A-AEDB7404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32" y="2667000"/>
            <a:ext cx="4648200" cy="26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0592D-B914-78E1-FCFF-1BFFB36C4D8E}"/>
              </a:ext>
            </a:extLst>
          </p:cNvPr>
          <p:cNvSpPr txBox="1"/>
          <p:nvPr/>
        </p:nvSpPr>
        <p:spPr>
          <a:xfrm>
            <a:off x="356937" y="5486400"/>
            <a:ext cx="4896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Memory stores both data and instructions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B065F9C-EE81-1750-DC64-0976CF8B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3338" y="2568605"/>
            <a:ext cx="238999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9ADE09-0894-BEEB-7023-048B90267C83}"/>
              </a:ext>
            </a:extLst>
          </p:cNvPr>
          <p:cNvSpPr txBox="1"/>
          <p:nvPr/>
        </p:nvSpPr>
        <p:spPr>
          <a:xfrm>
            <a:off x="304800" y="6115110"/>
            <a:ext cx="3430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Von_Neumann_architecture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5DAD9-38A5-B19A-2481-80056864FB2D}"/>
              </a:ext>
            </a:extLst>
          </p:cNvPr>
          <p:cNvSpPr txBox="1"/>
          <p:nvPr/>
        </p:nvSpPr>
        <p:spPr>
          <a:xfrm>
            <a:off x="5749052" y="5720090"/>
            <a:ext cx="303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John von Neumann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9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AF892-E6CA-3D49-8844-633369C6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78"/>
            <a:ext cx="8077200" cy="1143000"/>
          </a:xfrm>
        </p:spPr>
        <p:txBody>
          <a:bodyPr/>
          <a:lstStyle/>
          <a:p>
            <a:r>
              <a:rPr lang="en-US" dirty="0"/>
              <a:t>Random Access Machine (RAM)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27662-570F-FC5A-50C9-B18CD8AC0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257300"/>
            <a:ext cx="8610600" cy="4648200"/>
          </a:xfrm>
        </p:spPr>
        <p:txBody>
          <a:bodyPr/>
          <a:lstStyle/>
          <a:p>
            <a:r>
              <a:rPr lang="en-US" sz="2800" dirty="0"/>
              <a:t>A refinement of the von Neumann architecture.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1CCE5-1BA6-8E6B-9CE2-6AA0FFD3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A18CE-7F67-6954-074A-B31508673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5122" name="Picture 2" descr="Random Access Machine">
            <a:extLst>
              <a:ext uri="{FF2B5EF4-FFF2-40B4-BE49-F238E27FC236}">
                <a16:creationId xmlns:a16="http://schemas.microsoft.com/office/drawing/2014/main" id="{045B8C78-4828-6130-F538-D7DAE22A5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715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1ED42-C140-1FFC-2E22-A8979D4F1B32}"/>
              </a:ext>
            </a:extLst>
          </p:cNvPr>
          <p:cNvSpPr txBox="1"/>
          <p:nvPr/>
        </p:nvSpPr>
        <p:spPr>
          <a:xfrm>
            <a:off x="2884579" y="6019800"/>
            <a:ext cx="3897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www.geeksforgeeks.org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/what-is-random-access-machine/</a:t>
            </a:r>
          </a:p>
        </p:txBody>
      </p:sp>
    </p:spTree>
    <p:extLst>
      <p:ext uri="{BB962C8B-B14F-4D97-AF65-F5344CB8AC3E}">
        <p14:creationId xmlns:p14="http://schemas.microsoft.com/office/powerpoint/2010/main" val="216845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E583-A7A3-C0E3-E5F7-6E8D1422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D761-1868-80CB-D9A1-8B7931651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Machine-independent languages written by humans and compiled into instructions for specific computer architectures.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D30F2-F204-DF39-232A-BFEAECE21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C7A76-83F3-6660-AF05-7666423F0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4486C39-8852-C9FA-778E-5659F41F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324" y="2999874"/>
            <a:ext cx="262128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4B711-9442-547E-43AF-FD0CCACF6388}"/>
              </a:ext>
            </a:extLst>
          </p:cNvPr>
          <p:cNvSpPr txBox="1"/>
          <p:nvPr/>
        </p:nvSpPr>
        <p:spPr>
          <a:xfrm>
            <a:off x="1226419" y="6276474"/>
            <a:ext cx="2045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Grace Hopper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B2892-D4D9-8564-0D1E-CA293C37E542}"/>
              </a:ext>
            </a:extLst>
          </p:cNvPr>
          <p:cNvSpPr txBox="1"/>
          <p:nvPr/>
        </p:nvSpPr>
        <p:spPr>
          <a:xfrm>
            <a:off x="4152098" y="2861753"/>
            <a:ext cx="43061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FLOW-MATIC programming language she created was later extended to create COBOL, a widely used high-level language for business applications.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2DA30-93C3-092A-7C5A-D7E515E5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0" y="5242265"/>
            <a:ext cx="3155950" cy="11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3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AF5E-28FA-CE42-82B3-38EF69B5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Programming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5B596-CDEB-918C-1A1C-3C482BD9B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90661"/>
            <a:ext cx="8610600" cy="4829139"/>
          </a:xfrm>
        </p:spPr>
        <p:txBody>
          <a:bodyPr/>
          <a:lstStyle/>
          <a:p>
            <a:r>
              <a:rPr lang="en-US" sz="2800" dirty="0"/>
              <a:t>Language primitives for the RAM model are based on high-level programming languages, which were defined for the von Neumann architecture.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F3EC6-86D4-A6BB-4EBE-5ED15FB3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9B6D5-05FC-C87B-5335-D09C85ED6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Algorithms and Architectures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9C18DEA-F34A-4E7C-B323-16AA04BA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235" y="2695544"/>
            <a:ext cx="5807529" cy="361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92E5B1-8C65-02B3-98D8-502FC217C3BE}"/>
              </a:ext>
            </a:extLst>
          </p:cNvPr>
          <p:cNvSpPr txBox="1"/>
          <p:nvPr/>
        </p:nvSpPr>
        <p:spPr>
          <a:xfrm>
            <a:off x="1945004" y="6223317"/>
            <a:ext cx="5482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/@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exploreintellect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/what-is-the-ram-model-of-computation-a5e4a7ce22b4</a:t>
            </a:r>
          </a:p>
        </p:txBody>
      </p:sp>
    </p:spTree>
    <p:extLst>
      <p:ext uri="{BB962C8B-B14F-4D97-AF65-F5344CB8AC3E}">
        <p14:creationId xmlns:p14="http://schemas.microsoft.com/office/powerpoint/2010/main" val="3530067792"/>
      </p:ext>
    </p:extLst>
  </p:cSld>
  <p:clrMapOvr>
    <a:masterClrMapping/>
  </p:clrMapOvr>
</p:sld>
</file>

<file path=ppt/theme/theme1.xml><?xml version="1.0" encoding="utf-8"?>
<a:theme xmlns:a="http://schemas.openxmlformats.org/drawingml/2006/main" name="Blueprint">
  <a:themeElements>
    <a:clrScheme name="">
      <a:dk1>
        <a:srgbClr val="40458C"/>
      </a:dk1>
      <a:lt1>
        <a:srgbClr val="FFFFFF"/>
      </a:lt1>
      <a:dk2>
        <a:srgbClr val="BE2D00"/>
      </a:dk2>
      <a:lt2>
        <a:srgbClr val="B7C1EB"/>
      </a:lt2>
      <a:accent1>
        <a:srgbClr val="ECD882"/>
      </a:accent1>
      <a:accent2>
        <a:srgbClr val="577052"/>
      </a:accent2>
      <a:accent3>
        <a:srgbClr val="FFFFFF"/>
      </a:accent3>
      <a:accent4>
        <a:srgbClr val="353A77"/>
      </a:accent4>
      <a:accent5>
        <a:srgbClr val="F4E9C1"/>
      </a:accent5>
      <a:accent6>
        <a:srgbClr val="4E6549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3011</TotalTime>
  <Words>1118</Words>
  <Application>Microsoft Macintosh PowerPoint</Application>
  <PresentationFormat>On-screen Show (4:3)</PresentationFormat>
  <Paragraphs>178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Tahoma</vt:lpstr>
      <vt:lpstr>Times</vt:lpstr>
      <vt:lpstr>Times New Roman</vt:lpstr>
      <vt:lpstr>Wingdings</vt:lpstr>
      <vt:lpstr>Blueprint</vt:lpstr>
      <vt:lpstr>PowerPoint Presentation</vt:lpstr>
      <vt:lpstr>Computational Models</vt:lpstr>
      <vt:lpstr>Turing Machine</vt:lpstr>
      <vt:lpstr>Turing Machine</vt:lpstr>
      <vt:lpstr>ENIAC</vt:lpstr>
      <vt:lpstr>The von Neumann Architecture</vt:lpstr>
      <vt:lpstr>Random Access Machine (RAM)</vt:lpstr>
      <vt:lpstr>Programming Languages</vt:lpstr>
      <vt:lpstr>RAM Programming Primitives</vt:lpstr>
      <vt:lpstr>Moore’s Law</vt:lpstr>
      <vt:lpstr>Moore’s Law Misquote</vt:lpstr>
      <vt:lpstr>Word RAM Model</vt:lpstr>
      <vt:lpstr>Example Word RAM Algorithm</vt:lpstr>
      <vt:lpstr>Understanding the Orders of Magnitude</vt:lpstr>
      <vt:lpstr>The Memory Hierarchy</vt:lpstr>
      <vt:lpstr>Analogy: Cooking Eggs</vt:lpstr>
      <vt:lpstr>Analogy: Cooking Eggs</vt:lpstr>
      <vt:lpstr>Analogy: Cooking Eggs</vt:lpstr>
      <vt:lpstr>External Memory Model</vt:lpstr>
      <vt:lpstr>B-Trees</vt:lpstr>
      <vt:lpstr>B-tree I/O Complexity</vt:lpstr>
      <vt:lpstr>External-Memory Sorting</vt:lpstr>
      <vt:lpstr>Better External-Memory Sorting</vt:lpstr>
      <vt:lpstr>Parallel Random Access Machine (PRAM)</vt:lpstr>
      <vt:lpstr>PRAM Algorithms</vt:lpstr>
      <vt:lpstr>Parallel External Memory (PEM)</vt:lpstr>
      <vt:lpstr>PEM Sorting Result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Algorithms</dc:title>
  <dc:creator>Roberto Tamassia</dc:creator>
  <cp:lastModifiedBy>Michael T Goodrich</cp:lastModifiedBy>
  <cp:revision>204</cp:revision>
  <dcterms:created xsi:type="dcterms:W3CDTF">2002-01-21T02:22:10Z</dcterms:created>
  <dcterms:modified xsi:type="dcterms:W3CDTF">2024-04-25T15:45:15Z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90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C:\Work\html</vt:lpwstr>
  </property>
</Properties>
</file>