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3" r:id="rId3"/>
    <p:sldId id="294" r:id="rId4"/>
    <p:sldId id="258" r:id="rId5"/>
    <p:sldId id="259" r:id="rId6"/>
    <p:sldId id="295" r:id="rId7"/>
    <p:sldId id="300" r:id="rId8"/>
    <p:sldId id="299" r:id="rId9"/>
    <p:sldId id="268" r:id="rId10"/>
    <p:sldId id="298" r:id="rId11"/>
    <p:sldId id="290" r:id="rId12"/>
    <p:sldId id="269" r:id="rId13"/>
    <p:sldId id="270" r:id="rId14"/>
    <p:sldId id="274" r:id="rId15"/>
    <p:sldId id="275" r:id="rId16"/>
    <p:sldId id="286" r:id="rId17"/>
    <p:sldId id="288" r:id="rId18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F0D0"/>
    <a:srgbClr val="F2E4AA"/>
    <a:srgbClr val="E4B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105" d="100"/>
          <a:sy n="105" d="100"/>
        </p:scale>
        <p:origin x="1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fld id="{76460F28-81D1-204C-8EAD-7BB90C565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fld id="{75C754CF-559A-E643-8258-0586FA04E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49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5134516-A4FF-E840-951C-010A2BB09342}" type="slidenum">
              <a:rPr lang="en-US" sz="1300"/>
              <a:pPr eaLnBrk="1" hangingPunct="1"/>
              <a:t>9</a:t>
            </a:fld>
            <a:endParaRPr 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" name="Slide Number Placeholder 7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B42A1-F202-7448-97D9-9634B618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" name="Footer Placeholder 7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Algorithm Analysis</a:t>
            </a:r>
          </a:p>
        </p:txBody>
      </p:sp>
    </p:spTree>
    <p:extLst>
      <p:ext uri="{BB962C8B-B14F-4D97-AF65-F5344CB8AC3E}">
        <p14:creationId xmlns:p14="http://schemas.microsoft.com/office/powerpoint/2010/main" val="133694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C1F5-68C4-3D40-BD9B-61378355F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0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ED2A3-9287-3642-82BC-ECFD918B9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5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FE420-2C80-7A43-BC88-EA20DCA0D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5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8688C-2390-0D49-9F8E-3DC9737E0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3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FFF2C-90E1-4D45-8BE6-3EB067C42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4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6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3E1EFB8-DF9E-1342-8245-F2F6DE1CC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q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3811588" y="5352900"/>
            <a:ext cx="1366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  <a:latin typeface="Times" charset="0"/>
              </a:rPr>
              <a:t>Algorithm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2349500" y="5351312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  <a:latin typeface="Times" charset="0"/>
              </a:rPr>
              <a:t>Input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10244" name="Rectangle 76"/>
          <p:cNvSpPr>
            <a:spLocks noChangeArrowheads="1"/>
          </p:cNvSpPr>
          <p:nvPr/>
        </p:nvSpPr>
        <p:spPr bwMode="auto">
          <a:xfrm>
            <a:off x="5816600" y="5352900"/>
            <a:ext cx="96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  <a:latin typeface="Times" charset="0"/>
              </a:rPr>
              <a:t>Output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10245" name="AutoShape 154"/>
          <p:cNvSpPr>
            <a:spLocks noChangeArrowheads="1"/>
          </p:cNvSpPr>
          <p:nvPr/>
        </p:nvSpPr>
        <p:spPr bwMode="auto">
          <a:xfrm>
            <a:off x="3409950" y="4652812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155"/>
          <p:cNvSpPr>
            <a:spLocks noChangeArrowheads="1"/>
          </p:cNvSpPr>
          <p:nvPr/>
        </p:nvSpPr>
        <p:spPr bwMode="auto">
          <a:xfrm>
            <a:off x="5151438" y="4654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rgbClr val="E4BB0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BU005259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436912"/>
            <a:ext cx="989322" cy="88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1" name="Picture 9" descr="skd188086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08312"/>
            <a:ext cx="8382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0" descr="AA0263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650"/>
            <a:ext cx="12684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06A0004A-0548-EF4B-B111-DBE6FCE31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68287"/>
            <a:ext cx="7543800" cy="36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kern="0" dirty="0">
                <a:solidFill>
                  <a:srgbClr val="000000"/>
                </a:solidFill>
                <a:latin typeface="Tahoma" charset="0"/>
              </a:rPr>
              <a:t>Algorithm Analysis</a:t>
            </a:r>
          </a:p>
          <a:p>
            <a:pPr algn="ctr" eaLnBrk="1" hangingPunct="1"/>
            <a:endParaRPr lang="en-US" kern="0" dirty="0">
              <a:solidFill>
                <a:srgbClr val="000000"/>
              </a:solidFill>
              <a:latin typeface="Tahoma" charset="0"/>
            </a:endParaRPr>
          </a:p>
          <a:p>
            <a:pPr algn="ctr" eaLnBrk="1" hangingPunct="1"/>
            <a:r>
              <a:rPr lang="en-US" sz="2800" kern="0" dirty="0">
                <a:solidFill>
                  <a:srgbClr val="000000"/>
                </a:solidFill>
                <a:latin typeface="Tahoma" charset="0"/>
              </a:rPr>
              <a:t>Michael T. Goodrich</a:t>
            </a:r>
          </a:p>
          <a:p>
            <a:pPr algn="ctr" eaLnBrk="1" hangingPunct="1"/>
            <a:r>
              <a:rPr lang="en-US" sz="2800" kern="0" dirty="0">
                <a:solidFill>
                  <a:srgbClr val="000000"/>
                </a:solidFill>
                <a:latin typeface="Tahoma" charset="0"/>
              </a:rPr>
              <a:t>CS 165</a:t>
            </a:r>
          </a:p>
          <a:p>
            <a:pPr algn="ctr" eaLnBrk="1" hangingPunct="1"/>
            <a:r>
              <a:rPr lang="en-US" sz="2800" kern="0" dirty="0">
                <a:solidFill>
                  <a:srgbClr val="000000"/>
                </a:solidFill>
                <a:latin typeface="Tahoma" charset="0"/>
              </a:rPr>
              <a:t>Univ. of California, Irvine</a:t>
            </a:r>
            <a:endParaRPr lang="en-US" kern="0" dirty="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32F2-3BB5-594F-18C3-BB209240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 in a log-log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23785-FD41-E7EB-363B-2150FB9DA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reason the slope of a straight line in a log-log plot corresponds to the exponent in the running time:</a:t>
            </a:r>
          </a:p>
          <a:p>
            <a:pPr marL="0" indent="0">
              <a:buNone/>
            </a:pPr>
            <a:r>
              <a:rPr lang="en-US" dirty="0"/>
              <a:t>	y = </a:t>
            </a:r>
            <a:r>
              <a:rPr lang="en-US" dirty="0" err="1"/>
              <a:t>n</a:t>
            </a:r>
            <a:r>
              <a:rPr lang="en-US" baseline="30000" dirty="0" err="1"/>
              <a:t>c</a:t>
            </a:r>
            <a:endParaRPr lang="en-US" baseline="30000" dirty="0"/>
          </a:p>
          <a:p>
            <a:pPr marL="0" indent="0">
              <a:buNone/>
            </a:pPr>
            <a:r>
              <a:rPr lang="en-US" dirty="0"/>
              <a:t>	log y = log </a:t>
            </a:r>
            <a:r>
              <a:rPr lang="en-US" dirty="0" err="1"/>
              <a:t>n</a:t>
            </a:r>
            <a:r>
              <a:rPr lang="en-US" baseline="30000" dirty="0" err="1"/>
              <a:t>c</a:t>
            </a:r>
            <a:endParaRPr lang="en-US" baseline="30000" dirty="0"/>
          </a:p>
          <a:p>
            <a:pPr marL="0" indent="0">
              <a:buNone/>
            </a:pPr>
            <a:r>
              <a:rPr lang="en-US" dirty="0"/>
              <a:t>	log y = c*log 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73C2D8-CC12-8C3E-684C-3D332A33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29DF2-8B0D-9BBF-2147-A29E9E4B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9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000">
                <a:latin typeface="Tahoma" charset="0"/>
                <a:cs typeface="+mj-cs"/>
              </a:rPr>
            </a:br>
            <a:r>
              <a:rPr lang="en-US" sz="4000">
                <a:latin typeface="Tahoma" charset="0"/>
                <a:cs typeface="+mj-cs"/>
              </a:rPr>
              <a:t>Why Growth Rate Matters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B4B7A5B-258E-A241-AB74-F2BB1D50192B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2560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Algorithm Analysis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3600" y="228600"/>
            <a:ext cx="2819400" cy="646113"/>
          </a:xfrm>
          <a:prstGeom prst="rect">
            <a:avLst/>
          </a:pr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Slide by Matt Stallmann included with permission.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685800" y="1600200"/>
          <a:ext cx="6477000" cy="472598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if runtime is...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time for n + 1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time for 2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time for 4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lg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 n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lg (n + 1)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(lg n + 1)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c(lg n + 2)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n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(n + 1)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2c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4c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n lg n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~ c n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lg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 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 +  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2c n lg n + 2cn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4c n lg n + 4cn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ＭＳ Ｐゴシック" pitchFamily="34" charset="-128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~ c 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 + 2c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4c n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16c 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~ c 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 + 3c 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ＭＳ Ｐゴシック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8c 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64c 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2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ＭＳ Ｐゴシック" pitchFamily="34" charset="-128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2 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n+1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ＭＳ Ｐゴシック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2 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2n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ＭＳ Ｐゴシック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2 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4n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ＭＳ Ｐゴシック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648" name="Line 46"/>
          <p:cNvSpPr>
            <a:spLocks noChangeShapeType="1"/>
          </p:cNvSpPr>
          <p:nvPr/>
        </p:nvSpPr>
        <p:spPr bwMode="auto">
          <a:xfrm flipV="1">
            <a:off x="5486400" y="4419600"/>
            <a:ext cx="1828800" cy="2286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Text Box 47"/>
          <p:cNvSpPr txBox="1">
            <a:spLocks noChangeArrowheads="1"/>
          </p:cNvSpPr>
          <p:nvPr/>
        </p:nvSpPr>
        <p:spPr bwMode="auto">
          <a:xfrm>
            <a:off x="7346950" y="3549650"/>
            <a:ext cx="15684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00000"/>
                </a:solidFill>
              </a:rPr>
              <a:t>runtime</a:t>
            </a:r>
          </a:p>
          <a:p>
            <a:pPr eaLnBrk="1" hangingPunct="1"/>
            <a:r>
              <a:rPr lang="en-US" sz="2000">
                <a:solidFill>
                  <a:srgbClr val="C00000"/>
                </a:solidFill>
              </a:rPr>
              <a:t>quadruples</a:t>
            </a:r>
          </a:p>
          <a:p>
            <a:pPr eaLnBrk="1" hangingPunct="1"/>
            <a:r>
              <a:rPr lang="en-US" sz="2000">
                <a:solidFill>
                  <a:srgbClr val="C00000"/>
                </a:solidFill>
              </a:rPr>
              <a:t>when problem</a:t>
            </a:r>
          </a:p>
          <a:p>
            <a:pPr eaLnBrk="1" hangingPunct="1"/>
            <a:r>
              <a:rPr lang="en-US" sz="2000">
                <a:solidFill>
                  <a:srgbClr val="C00000"/>
                </a:solidFill>
              </a:rPr>
              <a:t>size doubles</a:t>
            </a:r>
            <a:endParaRPr lang="en-US" sz="32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Algorithm Analysis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C3C1A05-BC94-7D45-B6F7-861F4350EBBC}" type="slidenum">
              <a:rPr lang="en-US" sz="1400"/>
              <a:pPr eaLnBrk="1" hangingPunct="1"/>
              <a:t>12</a:t>
            </a:fld>
            <a:endParaRPr 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Constant Factors (log-log plot)</a:t>
            </a: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3429000" cy="4114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Tahoma" charset="0"/>
              </a:rPr>
              <a:t>The growth rate is minimally affected by</a:t>
            </a:r>
          </a:p>
          <a:p>
            <a:pPr lvl="1" eaLnBrk="1" hangingPunct="1"/>
            <a:r>
              <a:rPr lang="en-US" sz="2000" dirty="0">
                <a:latin typeface="Tahoma" charset="0"/>
              </a:rPr>
              <a:t>constant factors or </a:t>
            </a:r>
          </a:p>
          <a:p>
            <a:pPr lvl="1" eaLnBrk="1" hangingPunct="1"/>
            <a:r>
              <a:rPr lang="en-US" sz="2000" dirty="0">
                <a:latin typeface="Tahoma" charset="0"/>
              </a:rPr>
              <a:t>lower-order terms</a:t>
            </a:r>
          </a:p>
          <a:p>
            <a:pPr eaLnBrk="1" hangingPunct="1"/>
            <a:r>
              <a:rPr lang="en-US" sz="2400" dirty="0">
                <a:latin typeface="Tahoma" charset="0"/>
              </a:rPr>
              <a:t>Examples</a:t>
            </a:r>
          </a:p>
          <a:p>
            <a:pPr lvl="1" eaLnBrk="1" hangingPunct="1"/>
            <a:r>
              <a:rPr lang="en-US" sz="2000" dirty="0">
                <a:latin typeface="Times New Roman" charset="0"/>
                <a:sym typeface="Symbol" charset="0"/>
              </a:rPr>
              <a:t>10</a:t>
            </a:r>
            <a:r>
              <a:rPr lang="en-US" sz="2000" baseline="30000" dirty="0">
                <a:latin typeface="Times New Roman" charset="0"/>
                <a:sym typeface="Symbol" charset="0"/>
              </a:rPr>
              <a:t>2</a:t>
            </a:r>
            <a:r>
              <a:rPr lang="en-US" sz="2000" b="1" i="1" dirty="0">
                <a:latin typeface="Times New Roman" charset="0"/>
                <a:sym typeface="Symbol" charset="0"/>
              </a:rPr>
              <a:t>n</a:t>
            </a:r>
            <a:r>
              <a:rPr lang="en-US" sz="2000" b="1" dirty="0">
                <a:latin typeface="Times New Roman" charset="0"/>
                <a:sym typeface="Symbol" charset="0"/>
              </a:rPr>
              <a:t> </a:t>
            </a:r>
            <a:r>
              <a:rPr lang="en-US" sz="2000" b="1" dirty="0">
                <a:latin typeface="Symbol" charset="0"/>
                <a:sym typeface="Symbol" charset="0"/>
              </a:rPr>
              <a:t>+</a:t>
            </a:r>
            <a:r>
              <a:rPr lang="en-US" sz="2000" b="1" dirty="0">
                <a:latin typeface="Times New Roman" charset="0"/>
                <a:sym typeface="Symbol" charset="0"/>
              </a:rPr>
              <a:t> </a:t>
            </a:r>
            <a:r>
              <a:rPr lang="en-US" sz="2000" dirty="0">
                <a:latin typeface="Times New Roman" charset="0"/>
                <a:sym typeface="Symbol" charset="0"/>
              </a:rPr>
              <a:t>10</a:t>
            </a:r>
            <a:r>
              <a:rPr lang="en-US" sz="2000" baseline="30000" dirty="0">
                <a:latin typeface="Times New Roman" charset="0"/>
                <a:sym typeface="Symbol" charset="0"/>
              </a:rPr>
              <a:t>5</a:t>
            </a:r>
            <a:r>
              <a:rPr lang="en-US" sz="2000" dirty="0">
                <a:latin typeface="Times New Roman" charset="0"/>
                <a:sym typeface="Symbol" charset="0"/>
              </a:rPr>
              <a:t> </a:t>
            </a:r>
            <a:r>
              <a:rPr lang="en-US" sz="2000" dirty="0">
                <a:latin typeface="Tahoma" charset="0"/>
              </a:rPr>
              <a:t>is a linear function</a:t>
            </a:r>
          </a:p>
          <a:p>
            <a:pPr lvl="1" eaLnBrk="1" hangingPunct="1"/>
            <a:r>
              <a:rPr lang="en-US" sz="2000" dirty="0">
                <a:latin typeface="Times New Roman" charset="0"/>
                <a:sym typeface="Symbol" charset="0"/>
              </a:rPr>
              <a:t>10</a:t>
            </a:r>
            <a:r>
              <a:rPr lang="en-US" sz="2000" baseline="30000" dirty="0">
                <a:latin typeface="Times New Roman" charset="0"/>
                <a:sym typeface="Symbol" charset="0"/>
              </a:rPr>
              <a:t>5</a:t>
            </a:r>
            <a:r>
              <a:rPr lang="en-US" sz="2000" b="1" i="1" dirty="0">
                <a:latin typeface="Times New Roman" charset="0"/>
                <a:sym typeface="Symbol" charset="0"/>
              </a:rPr>
              <a:t>n</a:t>
            </a:r>
            <a:r>
              <a:rPr lang="en-US" sz="2000" baseline="30000" dirty="0">
                <a:latin typeface="Times New Roman" charset="0"/>
                <a:sym typeface="Symbol" charset="0"/>
              </a:rPr>
              <a:t>2</a:t>
            </a:r>
            <a:r>
              <a:rPr lang="en-US" sz="2000" dirty="0">
                <a:latin typeface="Times New Roman" charset="0"/>
                <a:sym typeface="Symbol" charset="0"/>
              </a:rPr>
              <a:t> </a:t>
            </a:r>
            <a:r>
              <a:rPr lang="en-US" sz="2000" b="1" dirty="0">
                <a:latin typeface="Symbol" charset="0"/>
                <a:sym typeface="Symbol" charset="0"/>
              </a:rPr>
              <a:t>+</a:t>
            </a:r>
            <a:r>
              <a:rPr lang="en-US" sz="2000" dirty="0">
                <a:latin typeface="Times New Roman" charset="0"/>
                <a:sym typeface="Symbol" charset="0"/>
              </a:rPr>
              <a:t> 10</a:t>
            </a:r>
            <a:r>
              <a:rPr lang="en-US" sz="2000" baseline="30000" dirty="0">
                <a:latin typeface="Times New Roman" charset="0"/>
                <a:sym typeface="Symbol" charset="0"/>
              </a:rPr>
              <a:t>8</a:t>
            </a:r>
            <a:r>
              <a:rPr lang="en-US" sz="2000" b="1" i="1" dirty="0">
                <a:latin typeface="Times New Roman" charset="0"/>
                <a:sym typeface="Symbol" charset="0"/>
              </a:rPr>
              <a:t>n</a:t>
            </a:r>
            <a:r>
              <a:rPr lang="en-US" sz="2000" dirty="0">
                <a:latin typeface="Times New Roman" charset="0"/>
                <a:sym typeface="Symbol" charset="0"/>
              </a:rPr>
              <a:t> </a:t>
            </a:r>
            <a:r>
              <a:rPr lang="en-US" sz="2000" dirty="0">
                <a:latin typeface="Tahoma" charset="0"/>
              </a:rPr>
              <a:t>is a quadratic function</a:t>
            </a:r>
          </a:p>
          <a:p>
            <a:pPr eaLnBrk="1" hangingPunct="1"/>
            <a:endParaRPr lang="en-US" sz="2400" dirty="0">
              <a:latin typeface="Tahoma" charset="0"/>
            </a:endParaRPr>
          </a:p>
        </p:txBody>
      </p:sp>
      <p:graphicFrame>
        <p:nvGraphicFramePr>
          <p:cNvPr id="27653" name="Object 4"/>
          <p:cNvGraphicFramePr>
            <a:graphicFrameLocks noChangeAspect="1"/>
          </p:cNvGraphicFramePr>
          <p:nvPr/>
        </p:nvGraphicFramePr>
        <p:xfrm>
          <a:off x="3505200" y="1543050"/>
          <a:ext cx="5305425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493000" imgH="5918200" progId="Excel.Chart.8">
                  <p:embed followColorScheme="full"/>
                </p:oleObj>
              </mc:Choice>
              <mc:Fallback>
                <p:oleObj name="Chart" r:id="rId2" imgW="7493000" imgH="5918200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543050"/>
                        <a:ext cx="5305425" cy="447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Algorithm Analysis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7A68B24-0A9F-A84C-870B-32611727D20D}" type="slidenum">
              <a:rPr lang="en-US" sz="1400"/>
              <a:pPr eaLnBrk="1" hangingPunct="1"/>
              <a:t>13</a:t>
            </a:fld>
            <a:endParaRPr 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Big-Oh Notation</a:t>
            </a:r>
          </a:p>
        </p:txBody>
      </p:sp>
      <p:sp>
        <p:nvSpPr>
          <p:cNvPr id="286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Given functions </a:t>
            </a:r>
            <a:r>
              <a:rPr lang="en-US" sz="2400" b="1" i="1">
                <a:latin typeface="Times New Roman" charset="0"/>
                <a:sym typeface="Symbol" charset="0"/>
              </a:rPr>
              <a:t>f</a:t>
            </a:r>
            <a:r>
              <a:rPr lang="en-US" sz="2400">
                <a:latin typeface="Times New Roman" charset="0"/>
                <a:sym typeface="Symbol" charset="0"/>
              </a:rPr>
              <a:t>(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>
                <a:latin typeface="Times New Roman" charset="0"/>
                <a:sym typeface="Symbol" charset="0"/>
              </a:rPr>
              <a:t>) </a:t>
            </a:r>
            <a:r>
              <a:rPr lang="en-US" sz="2400">
                <a:latin typeface="Tahoma" charset="0"/>
              </a:rPr>
              <a:t>and </a:t>
            </a:r>
            <a:r>
              <a:rPr lang="en-US" sz="2400" b="1" i="1">
                <a:latin typeface="Times New Roman" charset="0"/>
                <a:sym typeface="Symbol" charset="0"/>
              </a:rPr>
              <a:t>g</a:t>
            </a:r>
            <a:r>
              <a:rPr lang="en-US" sz="2400">
                <a:latin typeface="Times New Roman" charset="0"/>
                <a:sym typeface="Symbol" charset="0"/>
              </a:rPr>
              <a:t>(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>
                <a:latin typeface="Times New Roman" charset="0"/>
                <a:sym typeface="Symbol" charset="0"/>
              </a:rPr>
              <a:t>)</a:t>
            </a:r>
            <a:r>
              <a:rPr lang="en-US" sz="2400">
                <a:latin typeface="Tahoma" charset="0"/>
                <a:sym typeface="Symbol" charset="0"/>
              </a:rPr>
              <a:t>, </a:t>
            </a:r>
            <a:r>
              <a:rPr lang="en-US" sz="2400">
                <a:latin typeface="Tahoma" charset="0"/>
              </a:rPr>
              <a:t>we say that </a:t>
            </a:r>
            <a:r>
              <a:rPr lang="en-US" sz="2400" b="1" i="1">
                <a:latin typeface="Times New Roman" charset="0"/>
                <a:sym typeface="Symbol" charset="0"/>
              </a:rPr>
              <a:t>f</a:t>
            </a:r>
            <a:r>
              <a:rPr lang="en-US" sz="2400">
                <a:latin typeface="Times New Roman" charset="0"/>
                <a:sym typeface="Symbol" charset="0"/>
              </a:rPr>
              <a:t>(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>
                <a:latin typeface="Times New Roman" charset="0"/>
                <a:sym typeface="Symbol" charset="0"/>
              </a:rPr>
              <a:t>) </a:t>
            </a:r>
            <a:r>
              <a:rPr lang="en-US" sz="2400">
                <a:latin typeface="Tahoma" charset="0"/>
              </a:rPr>
              <a:t>is </a:t>
            </a:r>
            <a:r>
              <a:rPr lang="en-US" sz="2400" b="1" i="1">
                <a:latin typeface="Times New Roman" charset="0"/>
                <a:sym typeface="Symbol" charset="0"/>
              </a:rPr>
              <a:t>O</a:t>
            </a:r>
            <a:r>
              <a:rPr lang="en-US" sz="2400">
                <a:latin typeface="Times New Roman" charset="0"/>
                <a:sym typeface="Symbol" charset="0"/>
              </a:rPr>
              <a:t>(</a:t>
            </a:r>
            <a:r>
              <a:rPr lang="en-US" sz="2400" b="1" i="1">
                <a:latin typeface="Times New Roman" charset="0"/>
                <a:sym typeface="Symbol" charset="0"/>
              </a:rPr>
              <a:t>g</a:t>
            </a:r>
            <a:r>
              <a:rPr lang="en-US" sz="2400">
                <a:latin typeface="Times New Roman" charset="0"/>
                <a:sym typeface="Symbol" charset="0"/>
              </a:rPr>
              <a:t>(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>
                <a:latin typeface="Times New Roman" charset="0"/>
                <a:sym typeface="Symbol" charset="0"/>
              </a:rPr>
              <a:t>))</a:t>
            </a:r>
            <a:r>
              <a:rPr lang="en-US" sz="2400">
                <a:latin typeface="Tahoma" charset="0"/>
                <a:sym typeface="Symbol" charset="0"/>
              </a:rPr>
              <a:t> </a:t>
            </a:r>
            <a:r>
              <a:rPr lang="en-US" sz="2400">
                <a:latin typeface="Tahoma" charset="0"/>
              </a:rPr>
              <a:t>if there are positive constants</a:t>
            </a:r>
            <a:br>
              <a:rPr lang="en-US" sz="2400">
                <a:latin typeface="Tahoma" charset="0"/>
              </a:rPr>
            </a:br>
            <a:r>
              <a:rPr lang="en-US" sz="2400" b="1" i="1">
                <a:latin typeface="Times New Roman" charset="0"/>
                <a:sym typeface="Symbol" charset="0"/>
              </a:rPr>
              <a:t>c</a:t>
            </a:r>
            <a:r>
              <a:rPr lang="en-US" sz="2400">
                <a:latin typeface="Tahoma" charset="0"/>
              </a:rPr>
              <a:t> and 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 b="1" baseline="-25000">
                <a:latin typeface="Times New Roman" charset="0"/>
                <a:sym typeface="Symbol" charset="0"/>
              </a:rPr>
              <a:t>0</a:t>
            </a:r>
            <a:r>
              <a:rPr lang="en-US" sz="2400">
                <a:latin typeface="Tahoma" charset="0"/>
              </a:rPr>
              <a:t> such that</a:t>
            </a:r>
          </a:p>
          <a:p>
            <a:pPr eaLnBrk="1" hangingPunct="1">
              <a:buFont typeface="Wingdings" charset="0"/>
              <a:buNone/>
            </a:pPr>
            <a:r>
              <a:rPr lang="en-US" sz="2800" b="1" i="1">
                <a:latin typeface="Times New Roman" charset="0"/>
                <a:sym typeface="Symbol" charset="0"/>
              </a:rPr>
              <a:t>	</a:t>
            </a:r>
            <a:r>
              <a:rPr lang="en-US" sz="2400" b="1" i="1">
                <a:latin typeface="Times New Roman" charset="0"/>
                <a:sym typeface="Symbol" charset="0"/>
              </a:rPr>
              <a:t>f</a:t>
            </a:r>
            <a:r>
              <a:rPr lang="en-US" sz="2400">
                <a:latin typeface="Times New Roman" charset="0"/>
                <a:sym typeface="Symbol" charset="0"/>
              </a:rPr>
              <a:t>(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>
                <a:latin typeface="Times New Roman" charset="0"/>
                <a:sym typeface="Symbol" charset="0"/>
              </a:rPr>
              <a:t>)</a:t>
            </a:r>
            <a:r>
              <a:rPr lang="en-US" sz="2400">
                <a:latin typeface="Tahoma" charset="0"/>
              </a:rPr>
              <a:t> </a:t>
            </a:r>
            <a:r>
              <a:rPr lang="en-US" sz="2400">
                <a:latin typeface="Symbol" charset="0"/>
                <a:sym typeface="Symbol" charset="0"/>
              </a:rPr>
              <a:t></a:t>
            </a:r>
            <a:r>
              <a:rPr lang="en-US" sz="2400">
                <a:latin typeface="Tahoma" charset="0"/>
              </a:rPr>
              <a:t> </a:t>
            </a:r>
            <a:r>
              <a:rPr lang="en-US" sz="2400" b="1" i="1">
                <a:latin typeface="Times New Roman" charset="0"/>
                <a:sym typeface="Symbol" charset="0"/>
              </a:rPr>
              <a:t>cg</a:t>
            </a:r>
            <a:r>
              <a:rPr lang="en-US" sz="2400">
                <a:latin typeface="Times New Roman" charset="0"/>
                <a:sym typeface="Symbol" charset="0"/>
              </a:rPr>
              <a:t>(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>
                <a:latin typeface="Times New Roman" charset="0"/>
                <a:sym typeface="Symbol" charset="0"/>
              </a:rPr>
              <a:t>)  </a:t>
            </a:r>
            <a:r>
              <a:rPr lang="en-US" sz="2400">
                <a:latin typeface="Tahoma" charset="0"/>
              </a:rPr>
              <a:t>for </a:t>
            </a:r>
            <a:r>
              <a:rPr lang="en-US" sz="2400" b="1" i="1">
                <a:latin typeface="Times New Roman" charset="0"/>
                <a:sym typeface="Symbol" charset="0"/>
              </a:rPr>
              <a:t>n </a:t>
            </a:r>
            <a:r>
              <a:rPr lang="en-US" sz="2400">
                <a:latin typeface="Symbol" charset="0"/>
                <a:sym typeface="Symbol" charset="0"/>
              </a:rPr>
              <a:t></a:t>
            </a:r>
            <a:r>
              <a:rPr lang="en-US" sz="2400">
                <a:latin typeface="Tahoma" charset="0"/>
              </a:rPr>
              <a:t> 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 b="1" baseline="-25000">
                <a:latin typeface="Times New Roman" charset="0"/>
                <a:sym typeface="Symbol" charset="0"/>
              </a:rPr>
              <a:t>0</a:t>
            </a:r>
          </a:p>
          <a:p>
            <a:pPr eaLnBrk="1" hangingPunct="1"/>
            <a:r>
              <a:rPr lang="en-US" sz="2400">
                <a:latin typeface="Tahoma" charset="0"/>
              </a:rPr>
              <a:t>Example: </a:t>
            </a:r>
            <a:r>
              <a:rPr lang="en-US" sz="2400">
                <a:latin typeface="Times New Roman" charset="0"/>
                <a:sym typeface="Symbol" charset="0"/>
              </a:rPr>
              <a:t>2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 b="1">
                <a:latin typeface="Times New Roman" charset="0"/>
                <a:sym typeface="Symbol" charset="0"/>
              </a:rPr>
              <a:t> </a:t>
            </a:r>
            <a:r>
              <a:rPr lang="en-US" sz="2400">
                <a:latin typeface="Symbol" charset="0"/>
                <a:sym typeface="Symbol" charset="0"/>
              </a:rPr>
              <a:t>+</a:t>
            </a:r>
            <a:r>
              <a:rPr lang="en-US" sz="2400" b="1">
                <a:latin typeface="Times New Roman" charset="0"/>
                <a:sym typeface="Symbol" charset="0"/>
              </a:rPr>
              <a:t> </a:t>
            </a:r>
            <a:r>
              <a:rPr lang="en-US" sz="2400">
                <a:latin typeface="Times New Roman" charset="0"/>
                <a:sym typeface="Symbol" charset="0"/>
              </a:rPr>
              <a:t>10</a:t>
            </a:r>
            <a:r>
              <a:rPr lang="en-US" sz="2400">
                <a:latin typeface="Tahoma" charset="0"/>
                <a:sym typeface="Symbol" charset="0"/>
              </a:rPr>
              <a:t> is </a:t>
            </a:r>
            <a:r>
              <a:rPr lang="en-US" sz="2400" b="1" i="1">
                <a:latin typeface="Times New Roman" charset="0"/>
                <a:sym typeface="Symbol" charset="0"/>
              </a:rPr>
              <a:t>O</a:t>
            </a:r>
            <a:r>
              <a:rPr lang="en-US" sz="2400">
                <a:latin typeface="Times New Roman" charset="0"/>
                <a:sym typeface="Symbol" charset="0"/>
              </a:rPr>
              <a:t>(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>
                <a:latin typeface="Times New Roman" charset="0"/>
                <a:sym typeface="Symbol" charset="0"/>
              </a:rPr>
              <a:t>)</a:t>
            </a:r>
          </a:p>
          <a:p>
            <a:pPr lvl="1" eaLnBrk="1" hangingPunct="1"/>
            <a:r>
              <a:rPr lang="en-US" sz="2000">
                <a:latin typeface="Times New Roman" charset="0"/>
                <a:sym typeface="Symbol" charset="0"/>
              </a:rPr>
              <a:t>2</a:t>
            </a:r>
            <a:r>
              <a:rPr lang="en-US" sz="2000" b="1" i="1">
                <a:latin typeface="Times New Roman" charset="0"/>
                <a:sym typeface="Symbol" charset="0"/>
              </a:rPr>
              <a:t>n</a:t>
            </a:r>
            <a:r>
              <a:rPr lang="en-US" sz="2000" b="1">
                <a:latin typeface="Times New Roman" charset="0"/>
                <a:sym typeface="Symbol" charset="0"/>
              </a:rPr>
              <a:t> </a:t>
            </a:r>
            <a:r>
              <a:rPr lang="en-US" sz="2000">
                <a:latin typeface="Symbol" charset="0"/>
                <a:sym typeface="Symbol" charset="0"/>
              </a:rPr>
              <a:t>+</a:t>
            </a:r>
            <a:r>
              <a:rPr lang="en-US" sz="2000" b="1">
                <a:latin typeface="Times New Roman" charset="0"/>
                <a:sym typeface="Symbol" charset="0"/>
              </a:rPr>
              <a:t> </a:t>
            </a:r>
            <a:r>
              <a:rPr lang="en-US" sz="2000">
                <a:latin typeface="Times New Roman" charset="0"/>
                <a:sym typeface="Symbol" charset="0"/>
              </a:rPr>
              <a:t>10</a:t>
            </a:r>
            <a:r>
              <a:rPr lang="en-US" sz="2000" b="1" i="1">
                <a:latin typeface="Times New Roman" charset="0"/>
                <a:sym typeface="Symbol" charset="0"/>
              </a:rPr>
              <a:t> </a:t>
            </a:r>
            <a:r>
              <a:rPr lang="en-US" sz="2000">
                <a:latin typeface="Symbol" charset="0"/>
                <a:sym typeface="Symbol" charset="0"/>
              </a:rPr>
              <a:t></a:t>
            </a:r>
            <a:r>
              <a:rPr lang="en-US" sz="2000">
                <a:latin typeface="Tahoma" charset="0"/>
              </a:rPr>
              <a:t> </a:t>
            </a:r>
            <a:r>
              <a:rPr lang="en-US" sz="2000" b="1" i="1">
                <a:latin typeface="Times New Roman" charset="0"/>
                <a:sym typeface="Symbol" charset="0"/>
              </a:rPr>
              <a:t>cn</a:t>
            </a:r>
          </a:p>
          <a:p>
            <a:pPr lvl="1" eaLnBrk="1" hangingPunct="1"/>
            <a:r>
              <a:rPr lang="en-US" sz="2000">
                <a:latin typeface="Times New Roman" charset="0"/>
                <a:sym typeface="Symbol" charset="0"/>
              </a:rPr>
              <a:t>(</a:t>
            </a:r>
            <a:r>
              <a:rPr lang="en-US" sz="2000" b="1" i="1">
                <a:latin typeface="Times New Roman" charset="0"/>
                <a:sym typeface="Symbol" charset="0"/>
              </a:rPr>
              <a:t>c</a:t>
            </a:r>
            <a:r>
              <a:rPr lang="en-US" sz="2000">
                <a:latin typeface="Times New Roman" charset="0"/>
                <a:sym typeface="Symbol" charset="0"/>
              </a:rPr>
              <a:t> </a:t>
            </a:r>
            <a:r>
              <a:rPr lang="en-US" sz="2000">
                <a:latin typeface="Symbol" charset="0"/>
                <a:sym typeface="Symbol" charset="0"/>
              </a:rPr>
              <a:t></a:t>
            </a:r>
            <a:r>
              <a:rPr lang="en-US" sz="2000">
                <a:latin typeface="Times New Roman" charset="0"/>
                <a:sym typeface="Symbol" charset="0"/>
              </a:rPr>
              <a:t> 2) </a:t>
            </a:r>
            <a:r>
              <a:rPr lang="en-US" sz="2000" b="1" i="1">
                <a:latin typeface="Times New Roman" charset="0"/>
                <a:sym typeface="Symbol" charset="0"/>
              </a:rPr>
              <a:t>n </a:t>
            </a:r>
            <a:r>
              <a:rPr lang="en-US" sz="2000">
                <a:latin typeface="Symbol" charset="0"/>
                <a:sym typeface="Symbol" charset="0"/>
              </a:rPr>
              <a:t> </a:t>
            </a:r>
            <a:r>
              <a:rPr lang="en-US" sz="2000">
                <a:latin typeface="Times New Roman" charset="0"/>
                <a:sym typeface="Symbol" charset="0"/>
              </a:rPr>
              <a:t>10</a:t>
            </a:r>
          </a:p>
          <a:p>
            <a:pPr lvl="1" eaLnBrk="1" hangingPunct="1"/>
            <a:r>
              <a:rPr lang="en-US" sz="2000" b="1" i="1">
                <a:latin typeface="Times New Roman" charset="0"/>
                <a:sym typeface="Symbol" charset="0"/>
              </a:rPr>
              <a:t>n </a:t>
            </a:r>
            <a:r>
              <a:rPr lang="en-US" sz="2000">
                <a:latin typeface="Symbol" charset="0"/>
                <a:sym typeface="Symbol" charset="0"/>
              </a:rPr>
              <a:t> </a:t>
            </a:r>
            <a:r>
              <a:rPr lang="en-US" sz="2000">
                <a:latin typeface="Times New Roman" charset="0"/>
                <a:sym typeface="Symbol" charset="0"/>
              </a:rPr>
              <a:t>10</a:t>
            </a:r>
            <a:r>
              <a:rPr lang="en-US" sz="2000">
                <a:latin typeface="Symbol" charset="0"/>
                <a:sym typeface="Symbol" charset="0"/>
              </a:rPr>
              <a:t>/</a:t>
            </a:r>
            <a:r>
              <a:rPr lang="en-US" sz="2000">
                <a:latin typeface="Times New Roman" charset="0"/>
                <a:sym typeface="Symbol" charset="0"/>
              </a:rPr>
              <a:t>(</a:t>
            </a:r>
            <a:r>
              <a:rPr lang="en-US" sz="2000" b="1" i="1">
                <a:latin typeface="Times New Roman" charset="0"/>
                <a:sym typeface="Symbol" charset="0"/>
              </a:rPr>
              <a:t>c</a:t>
            </a:r>
            <a:r>
              <a:rPr lang="en-US" sz="2000">
                <a:latin typeface="Times New Roman" charset="0"/>
                <a:sym typeface="Symbol" charset="0"/>
              </a:rPr>
              <a:t> </a:t>
            </a:r>
            <a:r>
              <a:rPr lang="en-US" sz="2000">
                <a:latin typeface="Symbol" charset="0"/>
                <a:sym typeface="Symbol" charset="0"/>
              </a:rPr>
              <a:t></a:t>
            </a:r>
            <a:r>
              <a:rPr lang="en-US" sz="2000">
                <a:latin typeface="Times New Roman" charset="0"/>
                <a:sym typeface="Symbol" charset="0"/>
              </a:rPr>
              <a:t> 2)</a:t>
            </a:r>
          </a:p>
          <a:p>
            <a:pPr lvl="1" eaLnBrk="1" hangingPunct="1"/>
            <a:r>
              <a:rPr lang="en-US" sz="2000">
                <a:latin typeface="Tahoma" charset="0"/>
              </a:rPr>
              <a:t>Pick </a:t>
            </a:r>
            <a:r>
              <a:rPr lang="en-US" sz="2000" b="1" i="1">
                <a:latin typeface="Times New Roman" charset="0"/>
                <a:sym typeface="Symbol" charset="0"/>
              </a:rPr>
              <a:t>c </a:t>
            </a:r>
            <a:r>
              <a:rPr lang="en-US" sz="2000">
                <a:latin typeface="Symbol" charset="0"/>
                <a:sym typeface="Symbol" charset="0"/>
              </a:rPr>
              <a:t>= </a:t>
            </a:r>
            <a:r>
              <a:rPr lang="en-US" sz="2000">
                <a:latin typeface="Times New Roman" charset="0"/>
                <a:sym typeface="Symbol" charset="0"/>
              </a:rPr>
              <a:t>3 </a:t>
            </a:r>
            <a:r>
              <a:rPr lang="en-US" sz="2000">
                <a:latin typeface="Tahoma" charset="0"/>
              </a:rPr>
              <a:t>and </a:t>
            </a:r>
            <a:r>
              <a:rPr lang="en-US" sz="2000" b="1" i="1">
                <a:latin typeface="Times New Roman" charset="0"/>
                <a:sym typeface="Symbol" charset="0"/>
              </a:rPr>
              <a:t>n</a:t>
            </a:r>
            <a:r>
              <a:rPr lang="en-US" sz="2000" b="1" baseline="-25000">
                <a:latin typeface="Times New Roman" charset="0"/>
                <a:sym typeface="Symbol" charset="0"/>
              </a:rPr>
              <a:t>0 </a:t>
            </a:r>
            <a:r>
              <a:rPr lang="en-US" sz="2000">
                <a:latin typeface="Symbol" charset="0"/>
                <a:sym typeface="Symbol" charset="0"/>
              </a:rPr>
              <a:t>= </a:t>
            </a:r>
            <a:r>
              <a:rPr lang="en-US" sz="2000">
                <a:latin typeface="Times New Roman" charset="0"/>
                <a:sym typeface="Symbol" charset="0"/>
              </a:rPr>
              <a:t>10</a:t>
            </a:r>
            <a:endParaRPr lang="en-US" sz="2000">
              <a:latin typeface="Tahoma" charset="0"/>
            </a:endParaRPr>
          </a:p>
          <a:p>
            <a:pPr eaLnBrk="1" hangingPunct="1"/>
            <a:endParaRPr lang="en-US" sz="2400">
              <a:latin typeface="Tahoma" charset="0"/>
            </a:endParaRPr>
          </a:p>
        </p:txBody>
      </p:sp>
      <p:graphicFrame>
        <p:nvGraphicFramePr>
          <p:cNvPr id="28677" name="Object 4"/>
          <p:cNvGraphicFramePr>
            <a:graphicFrameLocks noChangeAspect="1"/>
          </p:cNvGraphicFramePr>
          <p:nvPr/>
        </p:nvGraphicFramePr>
        <p:xfrm>
          <a:off x="3810000" y="1371600"/>
          <a:ext cx="532447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686800" imgH="6553200" progId="Excel.Chart.8">
                  <p:embed followColorScheme="full"/>
                </p:oleObj>
              </mc:Choice>
              <mc:Fallback>
                <p:oleObj name="Chart" r:id="rId2" imgW="8686800" imgH="6553200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71600"/>
                        <a:ext cx="5324475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Algorithm Analysis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9F218C3-C266-8B46-8A2F-5927D972E6B6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Big-Oh Example</a:t>
            </a:r>
          </a:p>
        </p:txBody>
      </p:sp>
      <p:sp>
        <p:nvSpPr>
          <p:cNvPr id="2970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3581400" cy="36576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Example: the function 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 baseline="30000">
                <a:latin typeface="Times New Roman" charset="0"/>
                <a:sym typeface="Symbol" charset="0"/>
              </a:rPr>
              <a:t>2</a:t>
            </a:r>
            <a:r>
              <a:rPr lang="en-US" sz="2400" b="1">
                <a:latin typeface="Times New Roman" charset="0"/>
                <a:sym typeface="Symbol" charset="0"/>
              </a:rPr>
              <a:t> </a:t>
            </a:r>
            <a:r>
              <a:rPr lang="en-US" sz="2400">
                <a:latin typeface="Tahoma" charset="0"/>
                <a:sym typeface="Symbol" charset="0"/>
              </a:rPr>
              <a:t>is not </a:t>
            </a:r>
            <a:r>
              <a:rPr lang="en-US" sz="2400" b="1" i="1">
                <a:latin typeface="Times New Roman" charset="0"/>
                <a:sym typeface="Symbol" charset="0"/>
              </a:rPr>
              <a:t>O</a:t>
            </a:r>
            <a:r>
              <a:rPr lang="en-US" sz="2400">
                <a:latin typeface="Times New Roman" charset="0"/>
                <a:sym typeface="Symbol" charset="0"/>
              </a:rPr>
              <a:t>(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>
                <a:latin typeface="Times New Roman" charset="0"/>
                <a:sym typeface="Symbol" charset="0"/>
              </a:rPr>
              <a:t>)</a:t>
            </a:r>
          </a:p>
          <a:p>
            <a:pPr lvl="1" eaLnBrk="1" hangingPunct="1"/>
            <a:r>
              <a:rPr lang="en-US" sz="2000" b="1" i="1">
                <a:latin typeface="Times New Roman" charset="0"/>
                <a:sym typeface="Symbol" charset="0"/>
              </a:rPr>
              <a:t>n</a:t>
            </a:r>
            <a:r>
              <a:rPr lang="en-US" sz="2000" baseline="30000">
                <a:latin typeface="Times New Roman" charset="0"/>
                <a:sym typeface="Symbol" charset="0"/>
              </a:rPr>
              <a:t>2</a:t>
            </a:r>
            <a:r>
              <a:rPr lang="en-US" sz="2000" b="1" i="1">
                <a:latin typeface="Times New Roman" charset="0"/>
                <a:sym typeface="Symbol" charset="0"/>
              </a:rPr>
              <a:t> </a:t>
            </a:r>
            <a:r>
              <a:rPr lang="en-US" sz="2000">
                <a:latin typeface="Symbol" charset="0"/>
                <a:sym typeface="Symbol" charset="0"/>
              </a:rPr>
              <a:t></a:t>
            </a:r>
            <a:r>
              <a:rPr lang="en-US" sz="2000">
                <a:latin typeface="Tahoma" charset="0"/>
              </a:rPr>
              <a:t> </a:t>
            </a:r>
            <a:r>
              <a:rPr lang="en-US" sz="2000" b="1" i="1">
                <a:latin typeface="Times New Roman" charset="0"/>
                <a:sym typeface="Symbol" charset="0"/>
              </a:rPr>
              <a:t>cn</a:t>
            </a:r>
          </a:p>
          <a:p>
            <a:pPr lvl="1" eaLnBrk="1" hangingPunct="1"/>
            <a:r>
              <a:rPr lang="en-US" sz="2000" b="1" i="1">
                <a:latin typeface="Times New Roman" charset="0"/>
                <a:sym typeface="Symbol" charset="0"/>
              </a:rPr>
              <a:t>n </a:t>
            </a:r>
            <a:r>
              <a:rPr lang="en-US" sz="2000">
                <a:latin typeface="Symbol" charset="0"/>
                <a:sym typeface="Symbol" charset="0"/>
              </a:rPr>
              <a:t></a:t>
            </a:r>
            <a:r>
              <a:rPr lang="en-US" sz="2000">
                <a:latin typeface="Tahoma" charset="0"/>
              </a:rPr>
              <a:t> </a:t>
            </a:r>
            <a:r>
              <a:rPr lang="en-US" sz="2000" b="1" i="1">
                <a:latin typeface="Times New Roman" charset="0"/>
                <a:sym typeface="Symbol" charset="0"/>
              </a:rPr>
              <a:t>c</a:t>
            </a:r>
            <a:endParaRPr lang="en-US" sz="2000">
              <a:latin typeface="Times New Roman" charset="0"/>
              <a:sym typeface="Symbol" charset="0"/>
            </a:endParaRPr>
          </a:p>
          <a:p>
            <a:pPr lvl="1" eaLnBrk="1" hangingPunct="1"/>
            <a:r>
              <a:rPr lang="en-US" sz="2000">
                <a:latin typeface="Tahoma" charset="0"/>
              </a:rPr>
              <a:t>The above inequality cannot be satisfied since </a:t>
            </a:r>
            <a:r>
              <a:rPr lang="en-US" sz="2000" b="1" i="1">
                <a:latin typeface="Times New Roman" charset="0"/>
                <a:sym typeface="Symbol" charset="0"/>
              </a:rPr>
              <a:t>c</a:t>
            </a:r>
            <a:r>
              <a:rPr lang="en-US" sz="2000">
                <a:latin typeface="Tahoma" charset="0"/>
              </a:rPr>
              <a:t> must be a constant </a:t>
            </a:r>
          </a:p>
          <a:p>
            <a:pPr eaLnBrk="1" hangingPunct="1"/>
            <a:endParaRPr lang="en-US">
              <a:latin typeface="Tahoma" charset="0"/>
            </a:endParaRPr>
          </a:p>
        </p:txBody>
      </p:sp>
      <p:graphicFrame>
        <p:nvGraphicFramePr>
          <p:cNvPr id="29701" name="Object 4"/>
          <p:cNvGraphicFramePr>
            <a:graphicFrameLocks noChangeAspect="1"/>
          </p:cNvGraphicFramePr>
          <p:nvPr/>
        </p:nvGraphicFramePr>
        <p:xfrm>
          <a:off x="3810000" y="1562100"/>
          <a:ext cx="5153025" cy="461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988300" imgH="6718300" progId="Excel.Chart.8">
                  <p:embed followColorScheme="full"/>
                </p:oleObj>
              </mc:Choice>
              <mc:Fallback>
                <p:oleObj name="Chart" r:id="rId2" imgW="7988300" imgH="6718300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562100"/>
                        <a:ext cx="5153025" cy="461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Algorithm Analysis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8A69158-139B-4F4F-9633-BAEFEA5FCF6A}" type="slidenum">
              <a:rPr lang="en-US" sz="1400"/>
              <a:pPr eaLnBrk="1" hangingPunct="1"/>
              <a:t>15</a:t>
            </a:fld>
            <a:endParaRPr 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3962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Big-Oh Rules</a:t>
            </a:r>
          </a:p>
        </p:txBody>
      </p:sp>
      <p:sp>
        <p:nvSpPr>
          <p:cNvPr id="3277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924800" cy="4114800"/>
          </a:xfrm>
        </p:spPr>
        <p:txBody>
          <a:bodyPr/>
          <a:lstStyle/>
          <a:p>
            <a:pPr eaLnBrk="1" hangingPunct="1">
              <a:tabLst>
                <a:tab pos="1028700" algn="l"/>
              </a:tabLst>
            </a:pPr>
            <a:r>
              <a:rPr lang="en-US" sz="2800">
                <a:latin typeface="Tahoma" charset="0"/>
              </a:rPr>
              <a:t>If is </a:t>
            </a:r>
            <a:r>
              <a:rPr lang="en-US" sz="2800" b="1" i="1">
                <a:latin typeface="Times New Roman" charset="0"/>
                <a:sym typeface="Symbol" charset="0"/>
              </a:rPr>
              <a:t>f</a:t>
            </a:r>
            <a:r>
              <a:rPr lang="en-US" sz="2800">
                <a:latin typeface="Times New Roman" charset="0"/>
                <a:sym typeface="Symbol" charset="0"/>
              </a:rPr>
              <a:t>(</a:t>
            </a:r>
            <a:r>
              <a:rPr lang="en-US" sz="2800" b="1" i="1">
                <a:latin typeface="Times New Roman" charset="0"/>
                <a:sym typeface="Symbol" charset="0"/>
              </a:rPr>
              <a:t>n</a:t>
            </a:r>
            <a:r>
              <a:rPr lang="en-US" sz="2800">
                <a:latin typeface="Times New Roman" charset="0"/>
                <a:sym typeface="Symbol" charset="0"/>
              </a:rPr>
              <a:t>)</a:t>
            </a:r>
            <a:r>
              <a:rPr lang="en-US" sz="2800">
                <a:latin typeface="Tahoma" charset="0"/>
              </a:rPr>
              <a:t> a polynomial of degree </a:t>
            </a:r>
            <a:r>
              <a:rPr lang="en-US" sz="2800" b="1" i="1">
                <a:latin typeface="Times New Roman" charset="0"/>
                <a:sym typeface="Symbol" charset="0"/>
              </a:rPr>
              <a:t>d</a:t>
            </a:r>
            <a:r>
              <a:rPr lang="en-US" sz="2800">
                <a:latin typeface="Tahoma" charset="0"/>
              </a:rPr>
              <a:t>, then </a:t>
            </a:r>
            <a:r>
              <a:rPr lang="en-US" sz="2800" b="1" i="1">
                <a:latin typeface="Times New Roman" charset="0"/>
                <a:sym typeface="Symbol" charset="0"/>
              </a:rPr>
              <a:t>f</a:t>
            </a:r>
            <a:r>
              <a:rPr lang="en-US" sz="2800">
                <a:latin typeface="Times New Roman" charset="0"/>
                <a:sym typeface="Symbol" charset="0"/>
              </a:rPr>
              <a:t>(</a:t>
            </a:r>
            <a:r>
              <a:rPr lang="en-US" sz="2800" b="1" i="1">
                <a:latin typeface="Times New Roman" charset="0"/>
                <a:sym typeface="Symbol" charset="0"/>
              </a:rPr>
              <a:t>n</a:t>
            </a:r>
            <a:r>
              <a:rPr lang="en-US" sz="2800">
                <a:latin typeface="Times New Roman" charset="0"/>
                <a:sym typeface="Symbol" charset="0"/>
              </a:rPr>
              <a:t>)</a:t>
            </a:r>
            <a:r>
              <a:rPr lang="en-US" sz="2800">
                <a:latin typeface="Tahoma" charset="0"/>
              </a:rPr>
              <a:t> is </a:t>
            </a:r>
            <a:r>
              <a:rPr lang="en-US" sz="2800" b="1" i="1">
                <a:latin typeface="Times New Roman" charset="0"/>
                <a:sym typeface="Symbol" charset="0"/>
              </a:rPr>
              <a:t>O</a:t>
            </a:r>
            <a:r>
              <a:rPr lang="en-US" sz="2800">
                <a:latin typeface="Times New Roman" charset="0"/>
                <a:sym typeface="Symbol" charset="0"/>
              </a:rPr>
              <a:t>(</a:t>
            </a:r>
            <a:r>
              <a:rPr lang="en-US" sz="2800" b="1" i="1">
                <a:latin typeface="Times New Roman" charset="0"/>
                <a:sym typeface="Symbol" charset="0"/>
              </a:rPr>
              <a:t>n</a:t>
            </a:r>
            <a:r>
              <a:rPr lang="en-US" sz="2800" b="1" i="1" baseline="30000">
                <a:latin typeface="Times New Roman" charset="0"/>
                <a:sym typeface="Symbol" charset="0"/>
              </a:rPr>
              <a:t>d</a:t>
            </a:r>
            <a:r>
              <a:rPr lang="en-US" sz="2800">
                <a:latin typeface="Times New Roman" charset="0"/>
                <a:sym typeface="Symbol" charset="0"/>
              </a:rPr>
              <a:t>)</a:t>
            </a:r>
            <a:r>
              <a:rPr lang="en-US" sz="2800">
                <a:latin typeface="Tahoma" charset="0"/>
              </a:rPr>
              <a:t>, i.e.,</a:t>
            </a:r>
          </a:p>
          <a:p>
            <a:pPr marL="1028700" lvl="1" eaLnBrk="1" hangingPunct="1">
              <a:buFont typeface="Wingdings" charset="0"/>
              <a:buAutoNum type="arabicPeriod"/>
              <a:tabLst>
                <a:tab pos="1028700" algn="l"/>
              </a:tabLst>
            </a:pPr>
            <a:r>
              <a:rPr lang="en-US" sz="2400">
                <a:latin typeface="Tahoma" charset="0"/>
              </a:rPr>
              <a:t>Drop lower-order terms</a:t>
            </a:r>
          </a:p>
          <a:p>
            <a:pPr marL="1028700" lvl="1" eaLnBrk="1" hangingPunct="1">
              <a:buFont typeface="Wingdings" charset="0"/>
              <a:buAutoNum type="arabicPeriod"/>
              <a:tabLst>
                <a:tab pos="1028700" algn="l"/>
              </a:tabLst>
            </a:pPr>
            <a:r>
              <a:rPr lang="en-US" sz="2400">
                <a:latin typeface="Tahoma" charset="0"/>
              </a:rPr>
              <a:t>Drop constant factors</a:t>
            </a:r>
          </a:p>
          <a:p>
            <a:pPr eaLnBrk="1" hangingPunct="1">
              <a:tabLst>
                <a:tab pos="1028700" algn="l"/>
              </a:tabLst>
            </a:pPr>
            <a:r>
              <a:rPr lang="en-US" sz="2800">
                <a:latin typeface="Tahoma" charset="0"/>
              </a:rPr>
              <a:t>Use the smallest possible class of functions</a:t>
            </a:r>
          </a:p>
          <a:p>
            <a:pPr marL="1028700" lvl="1" eaLnBrk="1" hangingPunct="1">
              <a:tabLst>
                <a:tab pos="1028700" algn="l"/>
              </a:tabLst>
            </a:pPr>
            <a:r>
              <a:rPr lang="en-US" sz="2400">
                <a:latin typeface="Tahoma" charset="0"/>
              </a:rPr>
              <a:t>Say </a:t>
            </a:r>
            <a:r>
              <a:rPr lang="ja-JP" altLang="en-US" sz="2400">
                <a:latin typeface="Tahoma" charset="0"/>
              </a:rPr>
              <a:t>“</a:t>
            </a:r>
            <a:r>
              <a:rPr lang="en-US" altLang="ja-JP" sz="2400">
                <a:latin typeface="Times New Roman" charset="0"/>
                <a:sym typeface="Symbol" charset="0"/>
              </a:rPr>
              <a:t>2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n</a:t>
            </a:r>
            <a:r>
              <a:rPr lang="en-US" altLang="ja-JP" sz="2400">
                <a:latin typeface="Tahoma" charset="0"/>
                <a:sym typeface="Symbol" charset="0"/>
              </a:rPr>
              <a:t> is 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O</a:t>
            </a:r>
            <a:r>
              <a:rPr lang="en-US" altLang="ja-JP" sz="2400">
                <a:latin typeface="Times New Roman" charset="0"/>
                <a:sym typeface="Symbol" charset="0"/>
              </a:rPr>
              <a:t>(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n</a:t>
            </a:r>
            <a:r>
              <a:rPr lang="en-US" altLang="ja-JP" sz="2400">
                <a:latin typeface="Times New Roman" charset="0"/>
                <a:sym typeface="Symbol" charset="0"/>
              </a:rPr>
              <a:t>)</a:t>
            </a:r>
            <a:r>
              <a:rPr lang="ja-JP" altLang="en-US" sz="2400">
                <a:latin typeface="Tahoma" charset="0"/>
                <a:sym typeface="Symbol" charset="0"/>
              </a:rPr>
              <a:t>”</a:t>
            </a:r>
            <a:r>
              <a:rPr lang="en-US" altLang="ja-JP" sz="2400">
                <a:latin typeface="Times New Roman" charset="0"/>
                <a:sym typeface="Symbol" charset="0"/>
              </a:rPr>
              <a:t> </a:t>
            </a:r>
            <a:r>
              <a:rPr lang="en-US" altLang="ja-JP" sz="2400">
                <a:latin typeface="Tahoma" charset="0"/>
              </a:rPr>
              <a:t>instead of </a:t>
            </a:r>
            <a:r>
              <a:rPr lang="ja-JP" altLang="en-US" sz="2400">
                <a:latin typeface="Tahoma" charset="0"/>
              </a:rPr>
              <a:t>“</a:t>
            </a:r>
            <a:r>
              <a:rPr lang="en-US" altLang="ja-JP" sz="2400">
                <a:latin typeface="Times New Roman" charset="0"/>
                <a:sym typeface="Symbol" charset="0"/>
              </a:rPr>
              <a:t>2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n</a:t>
            </a:r>
            <a:r>
              <a:rPr lang="en-US" altLang="ja-JP" sz="2400">
                <a:latin typeface="Tahoma" charset="0"/>
                <a:sym typeface="Symbol" charset="0"/>
              </a:rPr>
              <a:t> is 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O</a:t>
            </a:r>
            <a:r>
              <a:rPr lang="en-US" altLang="ja-JP" sz="2400">
                <a:latin typeface="Times New Roman" charset="0"/>
                <a:sym typeface="Symbol" charset="0"/>
              </a:rPr>
              <a:t>(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n</a:t>
            </a:r>
            <a:r>
              <a:rPr lang="en-US" altLang="ja-JP" sz="2400" baseline="30000">
                <a:latin typeface="Times New Roman" charset="0"/>
                <a:sym typeface="Symbol" charset="0"/>
              </a:rPr>
              <a:t>2</a:t>
            </a:r>
            <a:r>
              <a:rPr lang="en-US" altLang="ja-JP" sz="2400">
                <a:latin typeface="Times New Roman" charset="0"/>
                <a:sym typeface="Symbol" charset="0"/>
              </a:rPr>
              <a:t>)</a:t>
            </a:r>
            <a:r>
              <a:rPr lang="ja-JP" altLang="en-US" sz="2400">
                <a:latin typeface="Tahoma" charset="0"/>
                <a:sym typeface="Symbol" charset="0"/>
              </a:rPr>
              <a:t>”</a:t>
            </a:r>
            <a:endParaRPr lang="en-US" altLang="ja-JP" sz="2400">
              <a:latin typeface="Tahoma" charset="0"/>
              <a:sym typeface="Symbol" charset="0"/>
            </a:endParaRPr>
          </a:p>
          <a:p>
            <a:pPr eaLnBrk="1" hangingPunct="1">
              <a:tabLst>
                <a:tab pos="1028700" algn="l"/>
              </a:tabLst>
            </a:pPr>
            <a:r>
              <a:rPr lang="en-US" sz="2800">
                <a:latin typeface="Tahoma" charset="0"/>
                <a:sym typeface="Symbol" charset="0"/>
              </a:rPr>
              <a:t>Use the simplest expression of the class</a:t>
            </a:r>
          </a:p>
          <a:p>
            <a:pPr marL="1028700" lvl="1" eaLnBrk="1" hangingPunct="1">
              <a:tabLst>
                <a:tab pos="1028700" algn="l"/>
              </a:tabLst>
            </a:pPr>
            <a:r>
              <a:rPr lang="en-US" sz="2400">
                <a:latin typeface="Tahoma" charset="0"/>
              </a:rPr>
              <a:t>Say </a:t>
            </a:r>
            <a:r>
              <a:rPr lang="ja-JP" altLang="en-US" sz="2400">
                <a:latin typeface="Tahoma" charset="0"/>
              </a:rPr>
              <a:t>“</a:t>
            </a:r>
            <a:r>
              <a:rPr lang="en-US" altLang="ja-JP" sz="2400">
                <a:latin typeface="Times New Roman" charset="0"/>
                <a:sym typeface="Symbol" charset="0"/>
              </a:rPr>
              <a:t>3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n</a:t>
            </a:r>
            <a:r>
              <a:rPr lang="en-US" altLang="ja-JP" sz="2400" b="1">
                <a:latin typeface="Times New Roman" charset="0"/>
                <a:sym typeface="Symbol" charset="0"/>
              </a:rPr>
              <a:t> </a:t>
            </a:r>
            <a:r>
              <a:rPr lang="en-US" altLang="ja-JP" sz="2400">
                <a:latin typeface="Symbol" charset="0"/>
                <a:sym typeface="Symbol" charset="0"/>
              </a:rPr>
              <a:t>+</a:t>
            </a:r>
            <a:r>
              <a:rPr lang="en-US" altLang="ja-JP" sz="2400" b="1">
                <a:latin typeface="Times New Roman" charset="0"/>
                <a:sym typeface="Symbol" charset="0"/>
              </a:rPr>
              <a:t> </a:t>
            </a:r>
            <a:r>
              <a:rPr lang="en-US" altLang="ja-JP" sz="2400">
                <a:latin typeface="Times New Roman" charset="0"/>
                <a:sym typeface="Symbol" charset="0"/>
              </a:rPr>
              <a:t>5</a:t>
            </a:r>
            <a:r>
              <a:rPr lang="en-US" altLang="ja-JP" sz="2400">
                <a:latin typeface="Tahoma" charset="0"/>
                <a:sym typeface="Symbol" charset="0"/>
              </a:rPr>
              <a:t> is 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O</a:t>
            </a:r>
            <a:r>
              <a:rPr lang="en-US" altLang="ja-JP" sz="2400">
                <a:latin typeface="Times New Roman" charset="0"/>
                <a:sym typeface="Symbol" charset="0"/>
              </a:rPr>
              <a:t>(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n</a:t>
            </a:r>
            <a:r>
              <a:rPr lang="en-US" altLang="ja-JP" sz="2400">
                <a:latin typeface="Times New Roman" charset="0"/>
                <a:sym typeface="Symbol" charset="0"/>
              </a:rPr>
              <a:t>)</a:t>
            </a:r>
            <a:r>
              <a:rPr lang="ja-JP" altLang="en-US" sz="2400">
                <a:latin typeface="Tahoma" charset="0"/>
                <a:sym typeface="Symbol" charset="0"/>
              </a:rPr>
              <a:t>”</a:t>
            </a:r>
            <a:r>
              <a:rPr lang="en-US" altLang="ja-JP" sz="2400">
                <a:latin typeface="Times New Roman" charset="0"/>
                <a:sym typeface="Symbol" charset="0"/>
              </a:rPr>
              <a:t> </a:t>
            </a:r>
            <a:r>
              <a:rPr lang="en-US" altLang="ja-JP" sz="2400">
                <a:latin typeface="Tahoma" charset="0"/>
              </a:rPr>
              <a:t>instead of </a:t>
            </a:r>
            <a:r>
              <a:rPr lang="ja-JP" altLang="en-US" sz="2400">
                <a:latin typeface="Tahoma" charset="0"/>
              </a:rPr>
              <a:t>“</a:t>
            </a:r>
            <a:r>
              <a:rPr lang="en-US" altLang="ja-JP" sz="2400">
                <a:latin typeface="Times New Roman" charset="0"/>
                <a:sym typeface="Symbol" charset="0"/>
              </a:rPr>
              <a:t>3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n</a:t>
            </a:r>
            <a:r>
              <a:rPr lang="en-US" altLang="ja-JP" sz="2400" b="1">
                <a:latin typeface="Times New Roman" charset="0"/>
                <a:sym typeface="Symbol" charset="0"/>
              </a:rPr>
              <a:t> </a:t>
            </a:r>
            <a:r>
              <a:rPr lang="en-US" altLang="ja-JP" sz="2400">
                <a:latin typeface="Symbol" charset="0"/>
                <a:sym typeface="Symbol" charset="0"/>
              </a:rPr>
              <a:t>+</a:t>
            </a:r>
            <a:r>
              <a:rPr lang="en-US" altLang="ja-JP" sz="2400" b="1">
                <a:latin typeface="Times New Roman" charset="0"/>
                <a:sym typeface="Symbol" charset="0"/>
              </a:rPr>
              <a:t> </a:t>
            </a:r>
            <a:r>
              <a:rPr lang="en-US" altLang="ja-JP" sz="2400">
                <a:latin typeface="Times New Roman" charset="0"/>
                <a:sym typeface="Symbol" charset="0"/>
              </a:rPr>
              <a:t>5</a:t>
            </a:r>
            <a:r>
              <a:rPr lang="en-US" altLang="ja-JP" sz="2400">
                <a:latin typeface="Tahoma" charset="0"/>
                <a:sym typeface="Symbol" charset="0"/>
              </a:rPr>
              <a:t> is 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O</a:t>
            </a:r>
            <a:r>
              <a:rPr lang="en-US" altLang="ja-JP" sz="2400">
                <a:latin typeface="Times New Roman" charset="0"/>
                <a:sym typeface="Symbol" charset="0"/>
              </a:rPr>
              <a:t>(3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n</a:t>
            </a:r>
            <a:r>
              <a:rPr lang="en-US" altLang="ja-JP" sz="2400">
                <a:latin typeface="Times New Roman" charset="0"/>
                <a:sym typeface="Symbol" charset="0"/>
              </a:rPr>
              <a:t>)</a:t>
            </a:r>
            <a:r>
              <a:rPr lang="ja-JP" altLang="en-US" sz="2400">
                <a:latin typeface="Tahoma" charset="0"/>
                <a:sym typeface="Symbol" charset="0"/>
              </a:rPr>
              <a:t>”</a:t>
            </a:r>
            <a:endParaRPr lang="en-US" sz="2400">
              <a:latin typeface="Tahoma" charset="0"/>
              <a:sym typeface="Symbol" charset="0"/>
            </a:endParaRPr>
          </a:p>
        </p:txBody>
      </p:sp>
      <p:graphicFrame>
        <p:nvGraphicFramePr>
          <p:cNvPr id="32773" name="Object 4"/>
          <p:cNvGraphicFramePr>
            <a:graphicFrameLocks noChangeAspect="1"/>
          </p:cNvGraphicFramePr>
          <p:nvPr/>
        </p:nvGraphicFramePr>
        <p:xfrm>
          <a:off x="7024688" y="152400"/>
          <a:ext cx="1662112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593245" imgH="1797269" progId="MS_ClipArt_Gallery.2">
                  <p:embed/>
                </p:oleObj>
              </mc:Choice>
              <mc:Fallback>
                <p:oleObj name="Clip" r:id="rId2" imgW="1593245" imgH="179726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688" y="152400"/>
                        <a:ext cx="1662112" cy="187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Algorithm Analysis</a:t>
            </a:r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7B3F26E-FFFF-C140-AA33-3CD3420294A3}" type="slidenum">
              <a:rPr lang="en-US" sz="1400"/>
              <a:pPr eaLnBrk="1" hangingPunct="1"/>
              <a:t>16</a:t>
            </a:fld>
            <a:endParaRPr lang="en-US" sz="1400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685800" y="533400"/>
            <a:ext cx="662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Relatives of Big-Oh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838200" y="16002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dirty="0">
                <a:solidFill>
                  <a:srgbClr val="BE2D00"/>
                </a:solidFill>
              </a:rPr>
              <a:t>big-Omega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dirty="0"/>
              <a:t>f(n) is </a:t>
            </a:r>
            <a:r>
              <a:rPr lang="en-US" dirty="0">
                <a:sym typeface="Symbol" charset="0"/>
              </a:rPr>
              <a:t>(g(n)) if there is a constant c &gt; 0 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and an integer constant n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  1 such that </a:t>
            </a:r>
          </a:p>
          <a:p>
            <a:pPr marL="742950" lvl="1" indent="-285750"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None/>
            </a:pPr>
            <a:r>
              <a:rPr lang="en-US" dirty="0">
                <a:sym typeface="Symbol" charset="0"/>
              </a:rPr>
              <a:t>	f(n)  c</a:t>
            </a:r>
            <a:r>
              <a:rPr lang="en-US" dirty="0">
                <a:cs typeface="Arial" charset="0"/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g(n) for n  n</a:t>
            </a:r>
            <a:r>
              <a:rPr lang="en-US" baseline="-25000" dirty="0">
                <a:sym typeface="Symbol" charset="0"/>
              </a:rPr>
              <a:t>0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None/>
            </a:pPr>
            <a:endParaRPr lang="en-US" baseline="-25000" dirty="0">
              <a:sym typeface="Symbol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dirty="0">
                <a:solidFill>
                  <a:srgbClr val="BE2D00"/>
                </a:solidFill>
              </a:rPr>
              <a:t>big-Theta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dirty="0"/>
              <a:t>f(n) is </a:t>
            </a:r>
            <a:r>
              <a:rPr lang="en-US" dirty="0">
                <a:sym typeface="Symbol" charset="0"/>
              </a:rPr>
              <a:t>(g(n)) if there are constants c’ &gt; 0 and c’’ &gt; 0 and an integer constant n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  1 such that</a:t>
            </a:r>
          </a:p>
          <a:p>
            <a:pPr lvl="1"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dirty="0" err="1">
                <a:sym typeface="Symbol" charset="0"/>
              </a:rPr>
              <a:t>c’</a:t>
            </a:r>
            <a:r>
              <a:rPr lang="en-US" altLang="ja-JP" dirty="0" err="1">
                <a:sym typeface="Symbol" charset="0"/>
              </a:rPr>
              <a:t>g</a:t>
            </a:r>
            <a:r>
              <a:rPr lang="en-US" altLang="ja-JP" dirty="0">
                <a:sym typeface="Symbol" charset="0"/>
              </a:rPr>
              <a:t>(n)  f(n)  </a:t>
            </a:r>
            <a:r>
              <a:rPr lang="en-US" altLang="ja-JP" dirty="0" err="1">
                <a:sym typeface="Symbol" charset="0"/>
              </a:rPr>
              <a:t>c</a:t>
            </a:r>
            <a:r>
              <a:rPr lang="en-US" dirty="0" err="1">
                <a:sym typeface="Symbol" charset="0"/>
              </a:rPr>
              <a:t>’’</a:t>
            </a:r>
            <a:r>
              <a:rPr lang="en-US" altLang="ja-JP" dirty="0" err="1">
                <a:sym typeface="Symbol" charset="0"/>
              </a:rPr>
              <a:t>g</a:t>
            </a:r>
            <a:r>
              <a:rPr lang="en-US" altLang="ja-JP" dirty="0">
                <a:sym typeface="Symbol" charset="0"/>
              </a:rPr>
              <a:t>(n) for n  n</a:t>
            </a:r>
            <a:r>
              <a:rPr lang="en-US" altLang="ja-JP" baseline="-25000" dirty="0">
                <a:sym typeface="Symbol" charset="0"/>
              </a:rPr>
              <a:t>0</a:t>
            </a:r>
            <a:endParaRPr lang="en-US" dirty="0"/>
          </a:p>
        </p:txBody>
      </p:sp>
      <p:graphicFrame>
        <p:nvGraphicFramePr>
          <p:cNvPr id="41989" name="Object 4"/>
          <p:cNvGraphicFramePr>
            <a:graphicFrameLocks noChangeAspect="1"/>
          </p:cNvGraphicFramePr>
          <p:nvPr/>
        </p:nvGraphicFramePr>
        <p:xfrm>
          <a:off x="6248400" y="228600"/>
          <a:ext cx="23939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332083" imgH="3468986" progId="MS_ClipArt_Gallery.5">
                  <p:embed/>
                </p:oleObj>
              </mc:Choice>
              <mc:Fallback>
                <p:oleObj name="Clip" r:id="rId2" imgW="4332083" imgH="3468986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28600"/>
                        <a:ext cx="23939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Algorithm Analysis</a:t>
            </a: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BFE46C5-1096-DD4C-A5C9-6C89F96C4DC3}" type="slidenum">
              <a:rPr lang="en-US" sz="1400"/>
              <a:pPr eaLnBrk="1" hangingPunct="1"/>
              <a:t>17</a:t>
            </a:fld>
            <a:endParaRPr 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553200" cy="12954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Intuition for Asymptotic Notation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066800" y="1676400"/>
            <a:ext cx="655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big-Oh</a:t>
            </a:r>
            <a:endParaRPr lang="en-US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dirty="0"/>
              <a:t>f(n) is </a:t>
            </a:r>
            <a:r>
              <a:rPr lang="en-US" dirty="0">
                <a:sym typeface="Symbol" charset="0"/>
              </a:rPr>
              <a:t>O(g(n)) if f(n) is asymptotically </a:t>
            </a:r>
            <a:r>
              <a:rPr lang="en-US" dirty="0">
                <a:solidFill>
                  <a:srgbClr val="BE2D00"/>
                </a:solidFill>
                <a:sym typeface="Symbol" charset="0"/>
              </a:rPr>
              <a:t>less than or equal to</a:t>
            </a:r>
            <a:r>
              <a:rPr lang="en-US" dirty="0">
                <a:sym typeface="Symbol" charset="0"/>
              </a:rPr>
              <a:t> g(n)</a:t>
            </a:r>
            <a:endParaRPr lang="en-US" sz="20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big-Omega</a:t>
            </a:r>
            <a:endParaRPr lang="en-US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dirty="0"/>
              <a:t>f(n) is </a:t>
            </a:r>
            <a:r>
              <a:rPr lang="en-US" dirty="0">
                <a:sym typeface="Symbol" charset="0"/>
              </a:rPr>
              <a:t>(g(n)) if f(n) is asymptotically </a:t>
            </a:r>
            <a:r>
              <a:rPr lang="en-US" dirty="0">
                <a:solidFill>
                  <a:srgbClr val="BE2D00"/>
                </a:solidFill>
                <a:sym typeface="Symbol" charset="0"/>
              </a:rPr>
              <a:t>greater than or equal to </a:t>
            </a:r>
            <a:r>
              <a:rPr lang="en-US" dirty="0">
                <a:sym typeface="Symbol" charset="0"/>
              </a:rPr>
              <a:t>g(n)</a:t>
            </a:r>
            <a:endParaRPr lang="en-US" baseline="-25000" dirty="0">
              <a:sym typeface="Symbo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big-Theta</a:t>
            </a:r>
            <a:endParaRPr lang="en-US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dirty="0"/>
              <a:t>f(n) is </a:t>
            </a:r>
            <a:r>
              <a:rPr lang="en-US" dirty="0">
                <a:sym typeface="Symbol" charset="0"/>
              </a:rPr>
              <a:t>(g(n)) if f(n) is asymptotically </a:t>
            </a:r>
            <a:r>
              <a:rPr lang="en-US" dirty="0">
                <a:solidFill>
                  <a:srgbClr val="BE2D00"/>
                </a:solidFill>
                <a:sym typeface="Symbol" charset="0"/>
              </a:rPr>
              <a:t>equal to </a:t>
            </a:r>
            <a:r>
              <a:rPr lang="en-US" dirty="0">
                <a:sym typeface="Symbol" charset="0"/>
              </a:rPr>
              <a:t>g(n)</a:t>
            </a:r>
            <a:endParaRPr lang="en-US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en-US" sz="2800" dirty="0">
              <a:sym typeface="Symbol" charset="0"/>
            </a:endParaRPr>
          </a:p>
        </p:txBody>
      </p:sp>
      <p:graphicFrame>
        <p:nvGraphicFramePr>
          <p:cNvPr id="43013" name="Object 6"/>
          <p:cNvGraphicFramePr>
            <a:graphicFrameLocks noChangeAspect="1"/>
          </p:cNvGraphicFramePr>
          <p:nvPr/>
        </p:nvGraphicFramePr>
        <p:xfrm>
          <a:off x="6705600" y="152400"/>
          <a:ext cx="1752600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879443" imgH="875763" progId="MS_ClipArt_Gallery.2">
                  <p:embed/>
                </p:oleObj>
              </mc:Choice>
              <mc:Fallback>
                <p:oleObj name="Clip" r:id="rId2" imgW="879443" imgH="875763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52400"/>
                        <a:ext cx="1752600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191000" cy="4495800"/>
          </a:xfrm>
        </p:spPr>
        <p:txBody>
          <a:bodyPr/>
          <a:lstStyle/>
          <a:p>
            <a:r>
              <a:rPr lang="en-US" sz="2000" dirty="0"/>
              <a:t>Scientists often have to deal with differences in scale, from the microscopically small to the astronomically large. </a:t>
            </a:r>
          </a:p>
          <a:p>
            <a:r>
              <a:rPr lang="en-US" sz="2000" dirty="0"/>
              <a:t>Computer scientists must also deal with scale, but they deal with it primarily in terms of data volume rather than physical object size.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Scalability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refers to the ability of a system to gracefully accommodate growing sizes of inputs or amounts of workload.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ED2A3-9287-3642-82BC-ECFD918B99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209800"/>
            <a:ext cx="4126044" cy="359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2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r>
              <a:rPr lang="en-US" dirty="0"/>
              <a:t>Algorithms and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343400"/>
          </a:xfrm>
        </p:spPr>
        <p:txBody>
          <a:bodyPr/>
          <a:lstStyle/>
          <a:p>
            <a:r>
              <a:rPr lang="en-US" sz="2800" dirty="0"/>
              <a:t>An </a:t>
            </a:r>
            <a:r>
              <a:rPr lang="en-US" sz="2800" b="1" dirty="0">
                <a:solidFill>
                  <a:srgbClr val="FF0000"/>
                </a:solidFill>
              </a:rPr>
              <a:t>algorithm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is a step-by-step procedure for performing some task in a finite amount of time.</a:t>
            </a:r>
          </a:p>
          <a:p>
            <a:pPr lvl="1"/>
            <a:r>
              <a:rPr lang="en-US" sz="2400" dirty="0"/>
              <a:t>Typically, an algorithm takes input data and produces an output based upon it.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FF0000"/>
                </a:solidFill>
              </a:rPr>
              <a:t>data structure </a:t>
            </a:r>
            <a:r>
              <a:rPr lang="en-US" sz="2800" dirty="0"/>
              <a:t>is a systematic way of organizing and accessing data.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271963" y="4887913"/>
            <a:ext cx="1366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  <a:latin typeface="Times" charset="0"/>
              </a:rPr>
              <a:t>Algorithm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809875" y="4886325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  <a:latin typeface="Times" charset="0"/>
              </a:rPr>
              <a:t>Input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9" name="Rectangle 76"/>
          <p:cNvSpPr>
            <a:spLocks noChangeArrowheads="1"/>
          </p:cNvSpPr>
          <p:nvPr/>
        </p:nvSpPr>
        <p:spPr bwMode="auto">
          <a:xfrm>
            <a:off x="6276975" y="4887913"/>
            <a:ext cx="96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  <a:latin typeface="Times" charset="0"/>
              </a:rPr>
              <a:t>Output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10" name="AutoShape 154"/>
          <p:cNvSpPr>
            <a:spLocks noChangeArrowheads="1"/>
          </p:cNvSpPr>
          <p:nvPr/>
        </p:nvSpPr>
        <p:spPr bwMode="auto">
          <a:xfrm>
            <a:off x="3870325" y="418782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55"/>
          <p:cNvSpPr>
            <a:spLocks noChangeArrowheads="1"/>
          </p:cNvSpPr>
          <p:nvPr/>
        </p:nvSpPr>
        <p:spPr bwMode="auto">
          <a:xfrm>
            <a:off x="5611813" y="41894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rgbClr val="E4BB0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BU005259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75" y="3971925"/>
            <a:ext cx="989322" cy="88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9" descr="skd188086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3743325"/>
            <a:ext cx="8382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AA0263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4030663"/>
            <a:ext cx="12684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45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Algorithm Analysis</a:t>
            </a:r>
          </a:p>
        </p:txBody>
      </p:sp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967690A-97FD-FC44-9997-A670E4E08793}" type="slidenum">
              <a:rPr lang="en-US" sz="1400"/>
              <a:pPr eaLnBrk="1" hangingPunct="1"/>
              <a:t>4</a:t>
            </a:fld>
            <a:endParaRPr 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Running Times</a:t>
            </a:r>
          </a:p>
        </p:txBody>
      </p:sp>
      <p:sp>
        <p:nvSpPr>
          <p:cNvPr id="112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41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Most algorithms transform input objects into output objects.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The running time of an algorithm typically grows with the input size.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Average case time is often difficult to determine.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We focus primarily on the </a:t>
            </a:r>
            <a:r>
              <a:rPr lang="en-US" sz="2400" b="1" dirty="0">
                <a:solidFill>
                  <a:srgbClr val="FF0000"/>
                </a:solidFill>
                <a:latin typeface="Tahoma" charset="0"/>
              </a:rPr>
              <a:t>worst case running time</a:t>
            </a:r>
            <a:r>
              <a:rPr lang="en-US" sz="2400" dirty="0">
                <a:latin typeface="Tahoma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Theoretical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Might not capture real-world performance</a:t>
            </a:r>
          </a:p>
        </p:txBody>
      </p:sp>
      <p:graphicFrame>
        <p:nvGraphicFramePr>
          <p:cNvPr id="11269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4724400" y="1676400"/>
          <a:ext cx="394335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733800" imgH="3733800" progId="MSGraph.Chart.8">
                  <p:embed followColorScheme="full"/>
                </p:oleObj>
              </mc:Choice>
              <mc:Fallback>
                <p:oleObj name="Chart" r:id="rId2" imgW="3733800" imgH="37338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943350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Algorithm Analysis</a:t>
            </a:r>
          </a:p>
        </p:txBody>
      </p:sp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3688B5A-A147-A646-AF09-9A7E7C2586AE}" type="slidenum">
              <a:rPr lang="en-US" sz="1400"/>
              <a:pPr eaLnBrk="1" hangingPunct="1"/>
              <a:t>5</a:t>
            </a:fld>
            <a:endParaRPr 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Experimental Studies</a:t>
            </a:r>
          </a:p>
        </p:txBody>
      </p:sp>
      <p:sp>
        <p:nvSpPr>
          <p:cNvPr id="1229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09800"/>
            <a:ext cx="3581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Write a program implementing the algorithm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Run the program with inputs of varying size and composition, noting the time needed: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Plot the results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Try to match a curve to the times</a:t>
            </a:r>
          </a:p>
        </p:txBody>
      </p:sp>
      <p:graphicFrame>
        <p:nvGraphicFramePr>
          <p:cNvPr id="12293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2450980563"/>
              </p:ext>
            </p:extLst>
          </p:nvPr>
        </p:nvGraphicFramePr>
        <p:xfrm>
          <a:off x="4038600" y="1143000"/>
          <a:ext cx="4824413" cy="50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191000" imgH="4127500" progId="MSGraph.Chart.8">
                  <p:embed followColorScheme="full"/>
                </p:oleObj>
              </mc:Choice>
              <mc:Fallback>
                <p:oleObj name="Chart" r:id="rId2" imgW="4191000" imgH="41275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143000"/>
                        <a:ext cx="4824413" cy="5063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77CA-82C9-7232-38F2-CA5F5F0E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Right Type of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F7D90-650D-68B4-DB50-9D7376775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growth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7DA8D-3E17-A1FE-52D4-F0B14DCF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979C8-59B4-141A-15B3-ADAFA4CFA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304E5D-FD38-678C-9554-52C3823E5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1" y="2590800"/>
            <a:ext cx="9047721" cy="3505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2C0D4C-C015-DD3C-1150-214680ED0B03}"/>
              </a:ext>
            </a:extLst>
          </p:cNvPr>
          <p:cNvSpPr txBox="1"/>
          <p:nvPr/>
        </p:nvSpPr>
        <p:spPr>
          <a:xfrm>
            <a:off x="152400" y="6611779"/>
            <a:ext cx="5904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F0"/>
                </a:solidFill>
              </a:rPr>
              <a:t>Image from https://</a:t>
            </a:r>
            <a:r>
              <a:rPr lang="en-US" sz="1000" dirty="0" err="1">
                <a:solidFill>
                  <a:srgbClr val="00B0F0"/>
                </a:solidFill>
              </a:rPr>
              <a:t>medium.com</a:t>
            </a:r>
            <a:r>
              <a:rPr lang="en-US" sz="1000" dirty="0">
                <a:solidFill>
                  <a:srgbClr val="00B0F0"/>
                </a:solidFill>
              </a:rPr>
              <a:t>/@</a:t>
            </a:r>
            <a:r>
              <a:rPr lang="en-US" sz="1000" dirty="0" err="1">
                <a:solidFill>
                  <a:srgbClr val="00B0F0"/>
                </a:solidFill>
              </a:rPr>
              <a:t>scajanus</a:t>
            </a:r>
            <a:r>
              <a:rPr lang="en-US" sz="1000" dirty="0">
                <a:solidFill>
                  <a:srgbClr val="00B0F0"/>
                </a:solidFill>
              </a:rPr>
              <a:t>/types-of-growth-and-how-to-show-them-4de77918dc2e</a:t>
            </a:r>
          </a:p>
        </p:txBody>
      </p:sp>
    </p:spTree>
    <p:extLst>
      <p:ext uri="{BB962C8B-B14F-4D97-AF65-F5344CB8AC3E}">
        <p14:creationId xmlns:p14="http://schemas.microsoft.com/office/powerpoint/2010/main" val="72671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77CA-82C9-7232-38F2-CA5F5F0E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Right Type of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F7D90-650D-68B4-DB50-9D7376775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Polynomial growth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7DA8D-3E17-A1FE-52D4-F0B14DCF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979C8-59B4-141A-15B3-ADAFA4CFA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C0D4C-C015-DD3C-1150-214680ED0B03}"/>
              </a:ext>
            </a:extLst>
          </p:cNvPr>
          <p:cNvSpPr txBox="1"/>
          <p:nvPr/>
        </p:nvSpPr>
        <p:spPr>
          <a:xfrm>
            <a:off x="152400" y="6611779"/>
            <a:ext cx="5904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F0"/>
                </a:solidFill>
              </a:rPr>
              <a:t>Image from https://</a:t>
            </a:r>
            <a:r>
              <a:rPr lang="en-US" sz="1000" dirty="0" err="1">
                <a:solidFill>
                  <a:srgbClr val="00B0F0"/>
                </a:solidFill>
              </a:rPr>
              <a:t>medium.com</a:t>
            </a:r>
            <a:r>
              <a:rPr lang="en-US" sz="1000" dirty="0">
                <a:solidFill>
                  <a:srgbClr val="00B0F0"/>
                </a:solidFill>
              </a:rPr>
              <a:t>/@</a:t>
            </a:r>
            <a:r>
              <a:rPr lang="en-US" sz="1000" dirty="0" err="1">
                <a:solidFill>
                  <a:srgbClr val="00B0F0"/>
                </a:solidFill>
              </a:rPr>
              <a:t>scajanus</a:t>
            </a:r>
            <a:r>
              <a:rPr lang="en-US" sz="1000" dirty="0">
                <a:solidFill>
                  <a:srgbClr val="00B0F0"/>
                </a:solidFill>
              </a:rPr>
              <a:t>/types-of-growth-and-how-to-show-them-4de77918dc2e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BB6A1-A33D-C092-F55C-12BA2BCB7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7" r="3683"/>
          <a:stretch/>
        </p:blipFill>
        <p:spPr>
          <a:xfrm>
            <a:off x="76200" y="2514600"/>
            <a:ext cx="904409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1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77CA-82C9-7232-38F2-CA5F5F0E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Right Type of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F7D90-650D-68B4-DB50-9D7376775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Exponential growth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7DA8D-3E17-A1FE-52D4-F0B14DCF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979C8-59B4-141A-15B3-ADAFA4CFA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C0D4C-C015-DD3C-1150-214680ED0B03}"/>
              </a:ext>
            </a:extLst>
          </p:cNvPr>
          <p:cNvSpPr txBox="1"/>
          <p:nvPr/>
        </p:nvSpPr>
        <p:spPr>
          <a:xfrm>
            <a:off x="152400" y="6611779"/>
            <a:ext cx="5904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F0"/>
                </a:solidFill>
              </a:rPr>
              <a:t>Image from https://</a:t>
            </a:r>
            <a:r>
              <a:rPr lang="en-US" sz="1000" dirty="0" err="1">
                <a:solidFill>
                  <a:srgbClr val="00B0F0"/>
                </a:solidFill>
              </a:rPr>
              <a:t>medium.com</a:t>
            </a:r>
            <a:r>
              <a:rPr lang="en-US" sz="1000" dirty="0">
                <a:solidFill>
                  <a:srgbClr val="00B0F0"/>
                </a:solidFill>
              </a:rPr>
              <a:t>/@</a:t>
            </a:r>
            <a:r>
              <a:rPr lang="en-US" sz="1000" dirty="0" err="1">
                <a:solidFill>
                  <a:srgbClr val="00B0F0"/>
                </a:solidFill>
              </a:rPr>
              <a:t>scajanus</a:t>
            </a:r>
            <a:r>
              <a:rPr lang="en-US" sz="1000" dirty="0">
                <a:solidFill>
                  <a:srgbClr val="00B0F0"/>
                </a:solidFill>
              </a:rPr>
              <a:t>/types-of-growth-and-how-to-show-them-4de77918dc2e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0C5271-3C75-D5CD-F528-82B1279AD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6520"/>
            <a:ext cx="902970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4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Algorithm Analysis</a:t>
            </a:r>
          </a:p>
        </p:txBody>
      </p:sp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26E93DD-1F55-5649-850E-A44994A583C8}" type="slidenum">
              <a:rPr lang="en-US" sz="1400"/>
              <a:pPr eaLnBrk="1" hangingPunct="1"/>
              <a:t>9</a:t>
            </a:fld>
            <a:endParaRPr 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Seven Important Functions</a:t>
            </a:r>
          </a:p>
        </p:txBody>
      </p:sp>
      <p:sp>
        <p:nvSpPr>
          <p:cNvPr id="512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3657600" cy="5181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US" sz="2400" dirty="0">
                <a:ea typeface="+mn-ea"/>
                <a:cs typeface="+mn-cs"/>
              </a:rPr>
              <a:t>Seven functions that often appear in algorithm analysis: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sz="2000" dirty="0"/>
              <a:t>Constant </a:t>
            </a:r>
            <a:r>
              <a:rPr lang="en-US" sz="2000" dirty="0">
                <a:sym typeface="Symbol" pitchFamily="18" charset="2"/>
              </a:rPr>
              <a:t> </a:t>
            </a:r>
            <a:r>
              <a:rPr lang="en-US" sz="2000" b="1" i="1" dirty="0">
                <a:latin typeface="Times New Roman" pitchFamily="18" charset="0"/>
                <a:sym typeface="Symbol" pitchFamily="18" charset="2"/>
              </a:rPr>
              <a:t>1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sz="2000" dirty="0"/>
              <a:t>Logarithmic </a:t>
            </a:r>
            <a:r>
              <a:rPr lang="en-US" sz="2000" dirty="0">
                <a:sym typeface="Symbol" pitchFamily="18" charset="2"/>
              </a:rPr>
              <a:t> log </a:t>
            </a:r>
            <a:r>
              <a:rPr lang="en-US" sz="2000" b="1" i="1" dirty="0">
                <a:latin typeface="Times New Roman" pitchFamily="18" charset="0"/>
                <a:sym typeface="Symbol" pitchFamily="18" charset="2"/>
              </a:rPr>
              <a:t>n</a:t>
            </a:r>
            <a:endParaRPr lang="en-US" sz="2000" dirty="0"/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sz="2000" dirty="0"/>
              <a:t>Linear </a:t>
            </a:r>
            <a:r>
              <a:rPr lang="en-US" sz="2000" dirty="0">
                <a:sym typeface="Symbol" pitchFamily="18" charset="2"/>
              </a:rPr>
              <a:t> </a:t>
            </a:r>
            <a:r>
              <a:rPr lang="en-US" sz="2000" b="1" i="1" dirty="0">
                <a:latin typeface="Times New Roman" pitchFamily="18" charset="0"/>
                <a:sym typeface="Symbol" pitchFamily="18" charset="2"/>
              </a:rPr>
              <a:t>n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sz="2000" dirty="0"/>
              <a:t>N-Log-N </a:t>
            </a:r>
            <a:r>
              <a:rPr lang="en-US" sz="2000" dirty="0">
                <a:sym typeface="Symbol" pitchFamily="18" charset="2"/>
              </a:rPr>
              <a:t> </a:t>
            </a:r>
            <a:r>
              <a:rPr lang="en-US" sz="2000" b="1" i="1" dirty="0">
                <a:latin typeface="Times New Roman" pitchFamily="18" charset="0"/>
                <a:sym typeface="Symbol" pitchFamily="18" charset="2"/>
              </a:rPr>
              <a:t>n </a:t>
            </a:r>
            <a:r>
              <a:rPr lang="en-US" sz="2000" dirty="0">
                <a:sym typeface="Symbol" pitchFamily="18" charset="2"/>
              </a:rPr>
              <a:t>log </a:t>
            </a:r>
            <a:r>
              <a:rPr lang="en-US" sz="2000" b="1" i="1" dirty="0">
                <a:latin typeface="Times New Roman" pitchFamily="18" charset="0"/>
                <a:sym typeface="Symbol" pitchFamily="18" charset="2"/>
              </a:rPr>
              <a:t>n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sz="2000" dirty="0"/>
              <a:t>Quadratic </a:t>
            </a:r>
            <a:r>
              <a:rPr lang="en-US" sz="2000" dirty="0">
                <a:sym typeface="Symbol" pitchFamily="18" charset="2"/>
              </a:rPr>
              <a:t> </a:t>
            </a:r>
            <a:r>
              <a:rPr lang="en-US" sz="2000" b="1" i="1" dirty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 baseline="30000" dirty="0">
                <a:latin typeface="Times New Roman" pitchFamily="18" charset="0"/>
                <a:sym typeface="Symbol" pitchFamily="18" charset="2"/>
              </a:rPr>
              <a:t>2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sz="2000" dirty="0"/>
              <a:t>Cubic </a:t>
            </a:r>
            <a:r>
              <a:rPr lang="en-US" sz="2000" dirty="0">
                <a:sym typeface="Symbol" pitchFamily="18" charset="2"/>
              </a:rPr>
              <a:t> </a:t>
            </a:r>
            <a:r>
              <a:rPr lang="en-US" sz="2000" b="1" i="1" dirty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 baseline="30000" dirty="0">
                <a:latin typeface="Times New Roman" pitchFamily="18" charset="0"/>
                <a:sym typeface="Symbol" pitchFamily="18" charset="2"/>
              </a:rPr>
              <a:t>3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sz="2000" dirty="0"/>
              <a:t>Exponential </a:t>
            </a:r>
            <a:r>
              <a:rPr lang="en-US" sz="2000" dirty="0">
                <a:sym typeface="Symbol" pitchFamily="18" charset="2"/>
              </a:rPr>
              <a:t> </a:t>
            </a:r>
            <a:r>
              <a:rPr lang="en-US" sz="2000" b="1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000" i="1" baseline="30000" dirty="0">
                <a:latin typeface="Times New Roman" pitchFamily="18" charset="0"/>
                <a:sym typeface="Symbol" pitchFamily="18" charset="2"/>
              </a:rPr>
              <a:t>n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endParaRPr lang="en-US" sz="2000" b="1" baseline="30000" dirty="0">
              <a:latin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US" sz="2400" dirty="0">
                <a:ea typeface="+mn-ea"/>
                <a:cs typeface="+mn-cs"/>
              </a:rPr>
              <a:t>In a </a:t>
            </a:r>
            <a:r>
              <a:rPr lang="en-US" sz="2400" b="1" dirty="0">
                <a:ea typeface="+mn-ea"/>
                <a:cs typeface="+mn-cs"/>
              </a:rPr>
              <a:t>log-log chart</a:t>
            </a:r>
            <a:r>
              <a:rPr lang="en-US" sz="2400" dirty="0">
                <a:ea typeface="+mn-ea"/>
                <a:cs typeface="+mn-cs"/>
              </a:rPr>
              <a:t>, the slope of the line corresponds to the exponent in the growth rate</a:t>
            </a:r>
          </a:p>
        </p:txBody>
      </p:sp>
      <p:graphicFrame>
        <p:nvGraphicFramePr>
          <p:cNvPr id="18437" name="Object 8"/>
          <p:cNvGraphicFramePr>
            <a:graphicFrameLocks noChangeAspect="1"/>
          </p:cNvGraphicFramePr>
          <p:nvPr/>
        </p:nvGraphicFramePr>
        <p:xfrm>
          <a:off x="3810000" y="1600200"/>
          <a:ext cx="5133975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293100" imgH="7112000" progId="Excel.Chart.8">
                  <p:embed followColorScheme="full"/>
                </p:oleObj>
              </mc:Choice>
              <mc:Fallback>
                <p:oleObj name="Chart" r:id="rId3" imgW="8293100" imgH="7112000" progId="Excel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600200"/>
                        <a:ext cx="5133975" cy="471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1917</TotalTime>
  <Words>992</Words>
  <Application>Microsoft Macintosh PowerPoint</Application>
  <PresentationFormat>On-screen Show (4:3)</PresentationFormat>
  <Paragraphs>170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Helvetica</vt:lpstr>
      <vt:lpstr>Symbol</vt:lpstr>
      <vt:lpstr>Tahoma</vt:lpstr>
      <vt:lpstr>Times</vt:lpstr>
      <vt:lpstr>Times New Roman</vt:lpstr>
      <vt:lpstr>Wingdings</vt:lpstr>
      <vt:lpstr>Blueprint</vt:lpstr>
      <vt:lpstr>Chart</vt:lpstr>
      <vt:lpstr>Clip</vt:lpstr>
      <vt:lpstr>PowerPoint Presentation</vt:lpstr>
      <vt:lpstr>Scalability</vt:lpstr>
      <vt:lpstr>Algorithms and Data Structures</vt:lpstr>
      <vt:lpstr>Running Times</vt:lpstr>
      <vt:lpstr>Experimental Studies</vt:lpstr>
      <vt:lpstr>Choose the Right Type of Plot</vt:lpstr>
      <vt:lpstr>Choose the Right Type of Plot</vt:lpstr>
      <vt:lpstr>Choose the Right Type of Plot</vt:lpstr>
      <vt:lpstr>Seven Important Functions</vt:lpstr>
      <vt:lpstr>Slope in a log-log plot</vt:lpstr>
      <vt:lpstr> Why Growth Rate Matters</vt:lpstr>
      <vt:lpstr>Constant Factors (log-log plot)</vt:lpstr>
      <vt:lpstr>Big-Oh Notation</vt:lpstr>
      <vt:lpstr>Big-Oh Example</vt:lpstr>
      <vt:lpstr>Big-Oh Rules</vt:lpstr>
      <vt:lpstr>PowerPoint Presentation</vt:lpstr>
      <vt:lpstr>Intuition for Asymptotic Notation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Michael T Goodrich</cp:lastModifiedBy>
  <cp:revision>183</cp:revision>
  <dcterms:created xsi:type="dcterms:W3CDTF">2002-01-21T02:22:10Z</dcterms:created>
  <dcterms:modified xsi:type="dcterms:W3CDTF">2024-04-01T03:53:23Z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90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C:\Work\html</vt:lpwstr>
  </property>
</Properties>
</file>