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59" r:id="rId3"/>
    <p:sldId id="358" r:id="rId4"/>
    <p:sldId id="284" r:id="rId5"/>
    <p:sldId id="285" r:id="rId6"/>
    <p:sldId id="286" r:id="rId7"/>
    <p:sldId id="291" r:id="rId8"/>
    <p:sldId id="395" r:id="rId9"/>
    <p:sldId id="396" r:id="rId10"/>
    <p:sldId id="397" r:id="rId11"/>
    <p:sldId id="398" r:id="rId12"/>
    <p:sldId id="359" r:id="rId13"/>
    <p:sldId id="360" r:id="rId14"/>
    <p:sldId id="361" r:id="rId15"/>
    <p:sldId id="399" r:id="rId16"/>
    <p:sldId id="371" r:id="rId17"/>
    <p:sldId id="392" r:id="rId18"/>
    <p:sldId id="372" r:id="rId19"/>
    <p:sldId id="386" r:id="rId20"/>
    <p:sldId id="373" r:id="rId21"/>
    <p:sldId id="387" r:id="rId22"/>
    <p:sldId id="393" r:id="rId23"/>
    <p:sldId id="394" r:id="rId24"/>
    <p:sldId id="40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3"/>
    <p:restoredTop sz="94716"/>
  </p:normalViewPr>
  <p:slideViewPr>
    <p:cSldViewPr>
      <p:cViewPr varScale="1">
        <p:scale>
          <a:sx n="150" d="100"/>
          <a:sy n="150" d="100"/>
        </p:scale>
        <p:origin x="180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F9248-1C90-5A48-BA2C-7482CECCCBB4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AEF3-5905-F44A-9896-92F3BCBA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9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CA3F9C54-1D32-F245-B0FB-529BD936EA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BFE10336-93E2-F04E-A92D-0DDA787F9E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C08DCD2-F555-6D44-9827-CFEBC33A09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B024DCF-3FEE-D14F-8470-119CD484D884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3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C9F6943-3A92-5144-973D-8A0DFA8A92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001C62E9-218E-DB45-BAB1-6DA9D71F27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AA4C1020-503C-114E-9326-9F40AC3D5A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A813DD-E6B5-5843-9E27-5BB526946A51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07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7851A-72A1-E241-8A2E-1C6D3A7335A5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3C32F-09B1-9E47-8B6B-DC4242803A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4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225D3A-A465-D84C-98CA-F4881A7C2DAA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B2182-B8C6-1D43-8368-7C29F062FA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7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C9AA7A-F173-F34E-88B5-08EEBB53416A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D523F-340E-134B-AA17-F6A2B98ECF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8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EA718-D89F-D649-9BC4-9F51226FC0C7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5671D-61D3-4049-A377-EBABC4C9A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4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DA73A2-6082-A842-AE4E-B9D99696542A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1F610-EE86-0D4A-8AD2-46EA77E942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4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41ABA-40CC-4040-9ED6-65691792163E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C29F8-FC11-BA4B-B1F8-EF7422AB92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0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91CC8-7CFF-AA4C-A1AF-E1FE999DAF12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98C02-E6E8-1142-BBF2-19EACE59B6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7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C0A369-14EA-7148-BF23-AB6CA1B6AAF3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DC344-66E6-F24A-A9E0-B1C4C83F9F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9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A54F79-40C2-9B4D-8577-AACA780C5CA1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AE432-7D25-384D-8613-C9A90204A5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2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7239CF-E526-FD46-8139-CEDF03B32C98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8AAA-B314-7446-8B84-651EC90952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4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77ACE-FF56-6848-B218-60F5037B7111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67CF7-C95C-2B4E-85FB-E820E19CAE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7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548478-F474-0D4B-8B39-F647B0F8E54E}" type="datetime1">
              <a:rPr lang="en-US" smtClean="0"/>
              <a:pPr>
                <a:defRPr/>
              </a:pPr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702B19-BE98-F440-AABE-4073F4BBC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763000" cy="3505200"/>
          </a:xfrm>
        </p:spPr>
        <p:txBody>
          <a:bodyPr/>
          <a:lstStyle/>
          <a:p>
            <a:pPr eaLnBrk="1" hangingPunct="1"/>
            <a:r>
              <a:rPr lang="en-US" sz="4000" b="1"/>
              <a:t>Selected </a:t>
            </a:r>
            <a:r>
              <a:rPr lang="en-US" sz="4000" b="1" dirty="0"/>
              <a:t>Sorting Algorithms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29718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CS 165: Project in Algorithms 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and Data Structures</a:t>
            </a:r>
            <a:endParaRPr lang="en-US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Michael T. Goodrich</a:t>
            </a:r>
          </a:p>
          <a:p>
            <a:pPr eaLnBrk="1" hangingPunct="1"/>
            <a:endParaRPr lang="en-US" sz="2400" dirty="0">
              <a:solidFill>
                <a:srgbClr val="800000"/>
              </a:solidFill>
            </a:endParaRPr>
          </a:p>
          <a:p>
            <a:pPr eaLnBrk="1" hangingPunct="1"/>
            <a:endParaRPr lang="en-US" sz="2400" dirty="0">
              <a:solidFill>
                <a:srgbClr val="800000"/>
              </a:solidFill>
            </a:endParaRPr>
          </a:p>
          <a:p>
            <a:pPr eaLnBrk="1" hangingPunct="1"/>
            <a:endParaRPr lang="en-US" dirty="0">
              <a:solidFill>
                <a:srgbClr val="800000"/>
              </a:solidFill>
            </a:endParaRPr>
          </a:p>
          <a:p>
            <a:pPr eaLnBrk="1" hangingPunct="1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257800"/>
            <a:ext cx="6172200" cy="68103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A9DDA6-82CD-3D44-8E8D-6CE399E907DE}"/>
              </a:ext>
            </a:extLst>
          </p:cNvPr>
          <p:cNvSpPr txBox="1"/>
          <p:nvPr/>
        </p:nvSpPr>
        <p:spPr>
          <a:xfrm>
            <a:off x="784206" y="6243935"/>
            <a:ext cx="7804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slides are from J. Miller, CSE 373, U. Washington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0ED7-2200-5E43-918D-0247015D3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Insertion-sort Analysis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14A3B-FB91-7E40-82E0-61EAE58A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average case for k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16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36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86CB069-9F72-8748-8DC5-FB7F23BBA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Shell sort description</a:t>
            </a:r>
          </a:p>
        </p:txBody>
      </p:sp>
      <p:sp>
        <p:nvSpPr>
          <p:cNvPr id="1681411" name="Rectangle 3">
            <a:extLst>
              <a:ext uri="{FF2B5EF4-FFF2-40B4-BE49-F238E27FC236}">
                <a16:creationId xmlns:a16="http://schemas.microsoft.com/office/drawing/2014/main" id="{CCE0B078-03E5-FE49-949D-5B301A0402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b="1">
                <a:ea typeface="+mn-ea"/>
                <a:cs typeface="+mn-cs"/>
              </a:rPr>
              <a:t>shell sort</a:t>
            </a:r>
            <a:r>
              <a:rPr lang="en-GB">
                <a:ea typeface="+mn-ea"/>
                <a:cs typeface="+mn-cs"/>
              </a:rPr>
              <a:t>: orders a list of values by comparing elements that are separated by a gap of &gt;1 indexes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>
                <a:ea typeface="+mn-ea"/>
              </a:rPr>
              <a:t>a generalization of insertion sort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>
                <a:ea typeface="+mn-ea"/>
              </a:rPr>
              <a:t>invented by computer scientist Donald Shell in 1959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GB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>
                <a:ea typeface="+mn-ea"/>
                <a:cs typeface="+mn-cs"/>
              </a:rPr>
              <a:t>based on some observations about insertion sort: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>
                <a:ea typeface="+mn-ea"/>
              </a:rPr>
              <a:t>insertion sort runs fast if the input is almost sorted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>
                <a:ea typeface="+mn-ea"/>
              </a:rPr>
              <a:t>insertion sort's weakness is that it swaps each element just one step at a time, taking many swaps to get the element into its correct position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56F81-25FA-C94C-8EFC-DB85BCE8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907300-ED5B-E743-906C-6E71C40361B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501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0DEEB3B-F9A4-2B46-8C1D-7A35F48F5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Shell sort example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A5A5918-CF37-2544-B3F5-F38C993A47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Idea: Sort all elements that are 5 indexes apart, then sort all elements that are 3 indexes apart, ...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F3172-9336-B543-B137-9379B736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67EFCF-C0BA-3F48-B560-B46A8E564BF3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54276" name="Picture 5">
            <a:extLst>
              <a:ext uri="{FF2B5EF4-FFF2-40B4-BE49-F238E27FC236}">
                <a16:creationId xmlns:a16="http://schemas.microsoft.com/office/drawing/2014/main" id="{16B6CD9B-470C-2C47-8117-F40FA088D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429000"/>
            <a:ext cx="8942387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79776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06818D8-C5FF-7B4D-B1B6-64E896D2E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Shell sort code</a:t>
            </a:r>
          </a:p>
        </p:txBody>
      </p:sp>
      <p:sp>
        <p:nvSpPr>
          <p:cNvPr id="1680387" name="Rectangle 3">
            <a:extLst>
              <a:ext uri="{FF2B5EF4-FFF2-40B4-BE49-F238E27FC236}">
                <a16:creationId xmlns:a16="http://schemas.microsoft.com/office/drawing/2014/main" id="{78BA4B50-7D7C-C343-BABF-723CD95DD3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shellSort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[] a)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gap =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a.length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/ 2; gap &gt; 0; gap /= 2)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gap;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&lt;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a.length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++)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// slide element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back by gap indexes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// until it's "in order"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temp = a[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j = </a:t>
            </a:r>
            <a:r>
              <a:rPr lang="en-GB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while (j &gt;= gap &amp;&amp; temp &lt; a[j - gap])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a[j] = a[j – gap];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j -= gap;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a[j] = temp;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F9516-035A-E140-88A4-529B71E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5C310A6-3D9F-5641-96B0-9BB562B59E7B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7018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D1EC-39FC-2846-9B1A-54AEEA616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sort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5A0D9-6CF4-2A4E-8FA4-72BE77F6A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Harder than insertion sort</a:t>
            </a:r>
          </a:p>
          <a:p>
            <a:r>
              <a:rPr lang="en-US" dirty="0"/>
              <a:t>But certainly no worse than insertion sort</a:t>
            </a:r>
          </a:p>
          <a:p>
            <a:r>
              <a:rPr lang="en-US" dirty="0"/>
              <a:t>Worst-case: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Average-case: ????</a:t>
            </a:r>
          </a:p>
        </p:txBody>
      </p:sp>
    </p:spTree>
    <p:extLst>
      <p:ext uri="{BB962C8B-B14F-4D97-AF65-F5344CB8AC3E}">
        <p14:creationId xmlns:p14="http://schemas.microsoft.com/office/powerpoint/2010/main" val="4187747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Divide-and-Conquer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838200" y="1752600"/>
            <a:ext cx="3810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Divide-and conquer</a:t>
            </a:r>
            <a:r>
              <a:rPr lang="en-US" sz="2000">
                <a:latin typeface="Tahoma" charset="0"/>
              </a:rPr>
              <a:t> is a general algorithm design paradigm: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Divide</a:t>
            </a:r>
            <a:r>
              <a:rPr lang="en-US" sz="1800">
                <a:latin typeface="Tahoma" charset="0"/>
              </a:rPr>
              <a:t>: divide the input data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>
                <a:latin typeface="Tahoma" charset="0"/>
              </a:rPr>
              <a:t> in two disjoint subsets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>
                <a:latin typeface="Tahoma" charset="0"/>
              </a:rPr>
              <a:t>and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  <a:endParaRPr lang="en-US" sz="18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Recur</a:t>
            </a:r>
            <a:r>
              <a:rPr lang="en-US" sz="1800">
                <a:latin typeface="Tahoma" charset="0"/>
              </a:rPr>
              <a:t>: solve the subproblems associated with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>
                <a:latin typeface="Tahoma" charset="0"/>
              </a:rPr>
              <a:t>and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  <a:endParaRPr lang="en-US" sz="18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Conquer</a:t>
            </a:r>
            <a:r>
              <a:rPr lang="en-US" sz="1800">
                <a:latin typeface="Tahoma" charset="0"/>
              </a:rPr>
              <a:t>: combine the solutions for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>
                <a:latin typeface="Tahoma" charset="0"/>
              </a:rPr>
              <a:t>and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  <a:r>
              <a:rPr lang="en-US" sz="1800">
                <a:latin typeface="Tahoma" charset="0"/>
              </a:rPr>
              <a:t> into a solution for </a:t>
            </a:r>
            <a:r>
              <a:rPr lang="en-US" sz="1800" b="1" i="1">
                <a:latin typeface="Times New Roman" charset="0"/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base case for the recursion are subproblems of size 0 or 1</a:t>
            </a:r>
          </a:p>
        </p:txBody>
      </p:sp>
      <p:sp>
        <p:nvSpPr>
          <p:cNvPr id="174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Merge Sort</a:t>
            </a:r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E648B4F-3079-E941-8451-2EEAAFC52225}" type="slidenum">
              <a:rPr lang="en-US" sz="1400"/>
              <a:pPr eaLnBrk="1" hangingPunct="1"/>
              <a:t>16</a:t>
            </a:fld>
            <a:endParaRPr lang="en-US" sz="1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057400"/>
            <a:ext cx="3827603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31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Merge-Sort</a:t>
            </a:r>
            <a:endParaRPr lang="en-US" dirty="0">
              <a:latin typeface="Tahoma" charset="0"/>
              <a:cs typeface="Tahoma" charset="0"/>
            </a:endParaRPr>
          </a:p>
        </p:txBody>
      </p:sp>
      <p:sp>
        <p:nvSpPr>
          <p:cNvPr id="1741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609600" y="15240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Merge-sort</a:t>
            </a:r>
            <a:r>
              <a:rPr lang="en-US" sz="2000" dirty="0">
                <a:latin typeface="Tahoma" charset="0"/>
              </a:rPr>
              <a:t> is a sorting algorithm based on the divide-and-conquer paradigm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It has </a:t>
            </a:r>
            <a:r>
              <a:rPr lang="en-US" sz="1800" b="1" i="1" dirty="0">
                <a:latin typeface="Times New Roman" charset="0"/>
              </a:rPr>
              <a:t>O</a:t>
            </a:r>
            <a:r>
              <a:rPr lang="en-US" sz="1800" dirty="0">
                <a:latin typeface="Times New Roman" charset="0"/>
              </a:rPr>
              <a:t>(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dirty="0">
                <a:latin typeface="Times New Roman" charset="0"/>
              </a:rPr>
              <a:t> log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dirty="0">
                <a:latin typeface="Times New Roman" charset="0"/>
              </a:rPr>
              <a:t>) </a:t>
            </a:r>
            <a:r>
              <a:rPr lang="en-US" sz="1800" dirty="0">
                <a:latin typeface="Tahoma" charset="0"/>
              </a:rPr>
              <a:t>running time</a:t>
            </a:r>
          </a:p>
        </p:txBody>
      </p:sp>
      <p:sp>
        <p:nvSpPr>
          <p:cNvPr id="174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Merge Sort</a:t>
            </a:r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E648B4F-3079-E941-8451-2EEAAFC52225}" type="slidenum">
              <a:rPr lang="en-US" sz="1400"/>
              <a:pPr eaLnBrk="1" hangingPunct="1"/>
              <a:t>17</a:t>
            </a:fld>
            <a:endParaRPr lang="en-US" sz="1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19" y="3810000"/>
            <a:ext cx="7654029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05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The Merge-Sort Algorithm</a:t>
            </a:r>
            <a:endParaRPr lang="en-US" dirty="0">
              <a:latin typeface="Tahoma" charset="0"/>
              <a:cs typeface="Tahoma" charset="0"/>
            </a:endParaRP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762000" y="1676400"/>
            <a:ext cx="3810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Merge-sort on an input sequence </a:t>
            </a:r>
            <a:r>
              <a:rPr lang="en-US" sz="2400" b="1" i="1">
                <a:latin typeface="Times New Roman" charset="0"/>
              </a:rPr>
              <a:t>S</a:t>
            </a:r>
            <a:r>
              <a:rPr lang="en-US" sz="2400">
                <a:latin typeface="Tahoma" charset="0"/>
              </a:rPr>
              <a:t> with </a:t>
            </a:r>
            <a:r>
              <a:rPr lang="en-US" sz="2400" b="1" i="1">
                <a:latin typeface="Times New Roman" charset="0"/>
              </a:rPr>
              <a:t>n</a:t>
            </a:r>
            <a:r>
              <a:rPr lang="en-US" sz="2400">
                <a:latin typeface="Tahoma" charset="0"/>
              </a:rPr>
              <a:t> elements consists of three steps: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Divide</a:t>
            </a:r>
            <a:r>
              <a:rPr lang="en-US" sz="2000">
                <a:latin typeface="Tahoma" charset="0"/>
              </a:rPr>
              <a:t>: partition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into two sequences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Tahoma" charset="0"/>
              </a:rPr>
              <a:t>and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ahoma" charset="0"/>
              </a:rPr>
              <a:t> of about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Symbol" charset="0"/>
              </a:rPr>
              <a:t>/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>
                <a:latin typeface="Tahoma" charset="0"/>
              </a:rPr>
              <a:t> elements 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Recur</a:t>
            </a:r>
            <a:r>
              <a:rPr lang="en-US" sz="2000">
                <a:latin typeface="Tahoma" charset="0"/>
              </a:rPr>
              <a:t>: recursively sort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Tahoma" charset="0"/>
              </a:rPr>
              <a:t>and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 baseline="-25000">
                <a:latin typeface="Times New Roman" charset="0"/>
              </a:rPr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Conquer</a:t>
            </a:r>
            <a:r>
              <a:rPr lang="en-US" sz="2000">
                <a:latin typeface="Tahoma" charset="0"/>
              </a:rPr>
              <a:t>: merge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Tahoma" charset="0"/>
              </a:rPr>
              <a:t>and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 baseline="-25000">
                <a:latin typeface="Times New Roman" charset="0"/>
              </a:rPr>
              <a:t>2 </a:t>
            </a:r>
            <a:r>
              <a:rPr lang="en-US" sz="2000">
                <a:latin typeface="Tahoma" charset="0"/>
              </a:rPr>
              <a:t>into a unique sorted sequence</a:t>
            </a:r>
          </a:p>
        </p:txBody>
      </p:sp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Merge Sort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AF576D6-2CA6-AC48-A7E4-E26D1F4A0AB2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724400" y="1676400"/>
            <a:ext cx="4038600" cy="3323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charset="0"/>
              </a:rPr>
              <a:t>mergeSort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):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 dirty="0">
                <a:latin typeface="Times New Roman" charset="0"/>
              </a:rPr>
              <a:t> array </a:t>
            </a:r>
            <a:r>
              <a:rPr lang="en-US" sz="2000" b="1" i="1" dirty="0">
                <a:latin typeface="Times New Roman" charset="0"/>
              </a:rPr>
              <a:t>S </a:t>
            </a:r>
            <a:r>
              <a:rPr lang="en-US" sz="2000" dirty="0">
                <a:latin typeface="Times New Roman" charset="0"/>
              </a:rPr>
              <a:t>of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					elements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b="1" dirty="0">
                <a:latin typeface="Times New Roman" charset="0"/>
              </a:rPr>
              <a:t>Output</a:t>
            </a:r>
            <a:r>
              <a:rPr lang="en-US" sz="2000" dirty="0">
                <a:latin typeface="Times New Roman" charset="0"/>
              </a:rPr>
              <a:t> array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imes New Roman" charset="0"/>
              </a:rPr>
              <a:t> sorted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en-US" sz="2000" dirty="0">
              <a:latin typeface="Times New Roman" charset="0"/>
            </a:endParaRPr>
          </a:p>
          <a:p>
            <a:pPr lvl="1" algn="l" eaLnBrk="1" hangingPunct="1"/>
            <a:r>
              <a:rPr lang="en-US" sz="2000" b="1" dirty="0">
                <a:latin typeface="Times New Roman" charset="0"/>
              </a:rPr>
              <a:t>if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i="1" dirty="0">
                <a:latin typeface="Times New Roman" charset="0"/>
              </a:rPr>
              <a:t>n </a:t>
            </a:r>
            <a:r>
              <a:rPr lang="en-US" sz="2000" b="1" dirty="0">
                <a:latin typeface="Times New Roman" charset="0"/>
                <a:sym typeface="Symbol" charset="0"/>
              </a:rPr>
              <a:t>&gt; </a:t>
            </a:r>
            <a:r>
              <a:rPr lang="en-US" sz="2000" dirty="0">
                <a:latin typeface="Times New Roman" charset="0"/>
                <a:sym typeface="Symbol" charset="0"/>
              </a:rPr>
              <a:t>1 </a:t>
            </a:r>
            <a:r>
              <a:rPr lang="en-US" sz="2000" b="1" dirty="0">
                <a:latin typeface="Times New Roman" charset="0"/>
                <a:sym typeface="Symbol" charset="0"/>
              </a:rPr>
              <a:t>then</a:t>
            </a:r>
            <a:endParaRPr lang="en-US" sz="2000" dirty="0"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  <a:sym typeface="Symbol" charset="0"/>
              </a:rPr>
              <a:t>	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imes New Roman" charset="0"/>
                <a:sym typeface="Symbol" charset="0"/>
              </a:rPr>
              <a:t>  </a:t>
            </a:r>
            <a:r>
              <a:rPr lang="en-US" sz="2000" b="1" dirty="0">
                <a:latin typeface="Times New Roman" charset="0"/>
              </a:rPr>
              <a:t>partition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imes New Roman" charset="0"/>
              </a:rPr>
              <a:t>,</a:t>
            </a:r>
            <a:r>
              <a:rPr lang="en-US" sz="2000" b="1" i="1" dirty="0">
                <a:latin typeface="Times New Roman" charset="0"/>
              </a:rPr>
              <a:t> n</a:t>
            </a:r>
            <a:r>
              <a:rPr lang="en-US" sz="2000" dirty="0">
                <a:latin typeface="Times New Roman" charset="0"/>
              </a:rPr>
              <a:t>/2)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b="1" dirty="0" err="1">
                <a:latin typeface="Times New Roman" charset="0"/>
              </a:rPr>
              <a:t>mergeSort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b="1" dirty="0" err="1">
                <a:latin typeface="Times New Roman" charset="0"/>
              </a:rPr>
              <a:t>mergeSort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  <a:sym typeface="Symbol" charset="0"/>
              </a:rPr>
              <a:t>	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imes New Roman" charset="0"/>
                <a:sym typeface="Symbol" charset="0"/>
              </a:rPr>
              <a:t>  </a:t>
            </a:r>
            <a:r>
              <a:rPr lang="en-US" sz="2000" b="1" dirty="0">
                <a:latin typeface="Times New Roman" charset="0"/>
              </a:rPr>
              <a:t>merge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</a:t>
            </a:r>
            <a:r>
              <a:rPr lang="en-US" sz="2000" b="1" i="1" dirty="0">
                <a:latin typeface="Times New Roman" charset="0"/>
              </a:rPr>
              <a:t> 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)</a:t>
            </a:r>
            <a:endParaRPr lang="en-US" sz="2000" b="1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838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Merging Two Sorted Sequences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62759" y="1553013"/>
            <a:ext cx="2895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The conquer step of merge-sort consists of merging two sorted sequences </a:t>
            </a:r>
            <a:r>
              <a:rPr lang="en-US" sz="2000" b="1" i="1" dirty="0">
                <a:latin typeface="Times New Roman" charset="0"/>
              </a:rPr>
              <a:t>A </a:t>
            </a:r>
            <a:r>
              <a:rPr lang="en-US" sz="2000" dirty="0">
                <a:latin typeface="Tahoma" charset="0"/>
              </a:rPr>
              <a:t>and </a:t>
            </a:r>
            <a:r>
              <a:rPr lang="en-US" sz="2000" b="1" i="1" dirty="0">
                <a:latin typeface="Times New Roman" charset="0"/>
              </a:rPr>
              <a:t>B</a:t>
            </a:r>
            <a:r>
              <a:rPr lang="en-US" sz="2000" dirty="0">
                <a:latin typeface="Tahoma" charset="0"/>
              </a:rPr>
              <a:t> into a sorted sequence </a:t>
            </a:r>
            <a:r>
              <a:rPr lang="en-US" sz="2000" b="1" i="1" dirty="0">
                <a:latin typeface="Times New Roman" charset="0"/>
              </a:rPr>
              <a:t>S </a:t>
            </a:r>
            <a:r>
              <a:rPr lang="en-US" sz="2000" dirty="0">
                <a:latin typeface="Tahoma" charset="0"/>
              </a:rPr>
              <a:t>containing the union of the elements of </a:t>
            </a:r>
            <a:r>
              <a:rPr lang="en-US" sz="2000" b="1" i="1" dirty="0">
                <a:latin typeface="Times New Roman" charset="0"/>
              </a:rPr>
              <a:t>A </a:t>
            </a:r>
            <a:r>
              <a:rPr lang="en-US" sz="2000" dirty="0">
                <a:latin typeface="Tahoma" charset="0"/>
              </a:rPr>
              <a:t>and </a:t>
            </a:r>
            <a:r>
              <a:rPr lang="en-US" sz="2000" b="1" i="1" dirty="0">
                <a:latin typeface="Times New Roman" charset="0"/>
              </a:rPr>
              <a:t>B</a:t>
            </a: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Merging two sorted sequences, each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Symbol" charset="0"/>
              </a:rPr>
              <a:t>/</a:t>
            </a:r>
            <a:r>
              <a:rPr lang="en-US" sz="2000" dirty="0">
                <a:latin typeface="Times New Roman" charset="0"/>
              </a:rPr>
              <a:t>2</a:t>
            </a:r>
            <a:r>
              <a:rPr lang="en-US" sz="2000" dirty="0">
                <a:latin typeface="Tahoma" charset="0"/>
              </a:rPr>
              <a:t> elements and implemented by means of a doubly linked list, takes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time</a:t>
            </a:r>
          </a:p>
        </p:txBody>
      </p:sp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Merge Sort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FD3AE05-15BA-A749-9C18-AC2676ED64B6}" type="slidenum">
              <a:rPr lang="en-US" sz="1400"/>
              <a:pPr eaLnBrk="1" hangingPunct="1"/>
              <a:t>19</a:t>
            </a:fld>
            <a:endParaRPr lang="en-US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825589"/>
            <a:ext cx="6019800" cy="424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2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603BA4C-4BF5-1E4B-82AF-B0ABFBBDE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Sorting?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37158-D61E-6149-9B45-B056209D4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Practical application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People by last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Countries by population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Search engine results by relevance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Fundamental to other algorithms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Different algorithms have different asymptotic and constant-factor trade-offs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No single ‘best’ sort for all scenarios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Knowing one way to sort just isn’t enough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Many to approaches to sorting which can be used for other problems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>
              <a:ea typeface="ＭＳ Ｐゴシック" panose="020B0600070205080204" pitchFamily="34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C8DD9-D53B-9541-976A-304D9FF2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07A708-F6A7-0544-8418-D60CEDA3E5C7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19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Merge-Sort Tree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533525"/>
            <a:ext cx="8077200" cy="2200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An execution of merge-sort is depicted by a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each node represents a recursive call of merge-sort and stores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unsorted sequence before the execution and its partition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sorted sequence at the end of the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root is the initial call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leaves are calls on subsequences of size 0 or 1</a:t>
            </a:r>
          </a:p>
        </p:txBody>
      </p:sp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Merge Sort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732006-F29D-604C-A2CF-BB4C5955DCB8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2743200" y="3810000"/>
            <a:ext cx="36576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/>
              <a:t>7  2 </a:t>
            </a:r>
            <a:r>
              <a:rPr lang="en-US" sz="1800" b="1">
                <a:solidFill>
                  <a:schemeClr val="tx2"/>
                </a:solidFill>
                <a:latin typeface="Symbol" charset="0"/>
                <a:sym typeface="Symbol" charset="0"/>
              </a:rPr>
              <a:t></a:t>
            </a:r>
            <a:r>
              <a:rPr lang="en-US"/>
              <a:t> 9  4 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1981200" y="4724400"/>
            <a:ext cx="21336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/>
              <a:t>7 </a:t>
            </a:r>
            <a:r>
              <a:rPr lang="en-US" sz="1800" b="1">
                <a:solidFill>
                  <a:schemeClr val="tx2"/>
                </a:solidFill>
                <a:latin typeface="Symbol" charset="0"/>
                <a:sym typeface="Symbol" charset="0"/>
              </a:rPr>
              <a:t></a:t>
            </a:r>
            <a:r>
              <a:rPr lang="en-US"/>
              <a:t> 2 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5029200" y="4724400"/>
            <a:ext cx="21336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/>
              <a:t>9 </a:t>
            </a:r>
            <a:r>
              <a:rPr lang="en-US" sz="1800" b="1">
                <a:solidFill>
                  <a:schemeClr val="tx2"/>
                </a:solidFill>
                <a:latin typeface="Symbol" charset="0"/>
                <a:sym typeface="Symbol" charset="0"/>
              </a:rPr>
              <a:t></a:t>
            </a:r>
            <a:r>
              <a:rPr lang="en-US"/>
              <a:t> 4 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4  9</a:t>
            </a:r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1866900" y="5638800"/>
            <a:ext cx="10287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/>
              <a:t>7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3276600" y="5638800"/>
            <a:ext cx="9906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/>
              <a:t>2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0490" name="AutoShape 9"/>
          <p:cNvSpPr>
            <a:spLocks noChangeArrowheads="1"/>
          </p:cNvSpPr>
          <p:nvPr/>
        </p:nvSpPr>
        <p:spPr bwMode="auto">
          <a:xfrm>
            <a:off x="4905375" y="5638800"/>
            <a:ext cx="100965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/>
              <a:t>9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6324600" y="5638800"/>
            <a:ext cx="981075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/>
              <a:t>4 </a:t>
            </a:r>
            <a:r>
              <a:rPr lang="en-US" b="1">
                <a:solidFill>
                  <a:srgbClr val="000000"/>
                </a:solidFill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20492" name="AutoShape 11"/>
          <p:cNvCxnSpPr>
            <a:cxnSpLocks noChangeShapeType="1"/>
            <a:stCxn id="20486" idx="0"/>
            <a:endCxn id="20485" idx="2"/>
          </p:cNvCxnSpPr>
          <p:nvPr/>
        </p:nvCxnSpPr>
        <p:spPr bwMode="auto">
          <a:xfrm flipV="1">
            <a:off x="3048000" y="4429125"/>
            <a:ext cx="1524000" cy="285750"/>
          </a:xfrm>
          <a:prstGeom prst="straightConnector1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0493" name="AutoShape 12"/>
          <p:cNvCxnSpPr>
            <a:cxnSpLocks noChangeShapeType="1"/>
            <a:stCxn id="20487" idx="0"/>
            <a:endCxn id="20485" idx="2"/>
          </p:cNvCxnSpPr>
          <p:nvPr/>
        </p:nvCxnSpPr>
        <p:spPr bwMode="auto">
          <a:xfrm flipH="1" flipV="1">
            <a:off x="4572000" y="4429125"/>
            <a:ext cx="1524000" cy="285750"/>
          </a:xfrm>
          <a:prstGeom prst="straightConnector1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0494" name="AutoShape 13"/>
          <p:cNvCxnSpPr>
            <a:cxnSpLocks noChangeShapeType="1"/>
            <a:stCxn id="20488" idx="0"/>
            <a:endCxn id="20486" idx="2"/>
          </p:cNvCxnSpPr>
          <p:nvPr/>
        </p:nvCxnSpPr>
        <p:spPr bwMode="auto">
          <a:xfrm flipV="1">
            <a:off x="2381250" y="5343525"/>
            <a:ext cx="666750" cy="285750"/>
          </a:xfrm>
          <a:prstGeom prst="straightConnector1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0495" name="AutoShape 14"/>
          <p:cNvCxnSpPr>
            <a:cxnSpLocks noChangeShapeType="1"/>
            <a:stCxn id="20490" idx="0"/>
            <a:endCxn id="20487" idx="2"/>
          </p:cNvCxnSpPr>
          <p:nvPr/>
        </p:nvCxnSpPr>
        <p:spPr bwMode="auto">
          <a:xfrm flipV="1">
            <a:off x="5410200" y="5343525"/>
            <a:ext cx="685800" cy="285750"/>
          </a:xfrm>
          <a:prstGeom prst="straightConnector1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0496" name="AutoShape 15"/>
          <p:cNvCxnSpPr>
            <a:cxnSpLocks noChangeShapeType="1"/>
            <a:stCxn id="20486" idx="2"/>
            <a:endCxn id="20489" idx="0"/>
          </p:cNvCxnSpPr>
          <p:nvPr/>
        </p:nvCxnSpPr>
        <p:spPr bwMode="auto">
          <a:xfrm>
            <a:off x="3048000" y="5343525"/>
            <a:ext cx="723900" cy="285750"/>
          </a:xfrm>
          <a:prstGeom prst="straightConnector1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0497" name="AutoShape 16"/>
          <p:cNvCxnSpPr>
            <a:cxnSpLocks noChangeShapeType="1"/>
            <a:stCxn id="20487" idx="2"/>
            <a:endCxn id="20491" idx="0"/>
          </p:cNvCxnSpPr>
          <p:nvPr/>
        </p:nvCxnSpPr>
        <p:spPr bwMode="auto">
          <a:xfrm>
            <a:off x="6096000" y="5343525"/>
            <a:ext cx="719138" cy="285750"/>
          </a:xfrm>
          <a:prstGeom prst="straightConnector1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600648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 of Merge-Sort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305800" cy="2209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000" dirty="0">
                <a:latin typeface="Tahoma" charset="0"/>
              </a:rPr>
              <a:t>The height </a:t>
            </a:r>
            <a:r>
              <a:rPr lang="en-US" sz="2000" b="1" i="1" dirty="0">
                <a:latin typeface="Times New Roman" charset="0"/>
              </a:rPr>
              <a:t>h</a:t>
            </a:r>
            <a:r>
              <a:rPr lang="en-US" sz="2000" dirty="0">
                <a:latin typeface="Tahoma" charset="0"/>
              </a:rPr>
              <a:t> of the merge-sort tree 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at each recursive call we divide in half the sequence, </a:t>
            </a:r>
            <a:endParaRPr lang="en-US" sz="1800" dirty="0">
              <a:latin typeface="Times New Roman" charset="0"/>
            </a:endParaRPr>
          </a:p>
          <a:p>
            <a:pPr eaLnBrk="1" hangingPunct="1"/>
            <a:r>
              <a:rPr lang="en-US" sz="2000" dirty="0">
                <a:latin typeface="Tahoma" charset="0"/>
              </a:rPr>
              <a:t>The overall amount or work done at the nodes of depth </a:t>
            </a:r>
            <a:r>
              <a:rPr lang="en-US" sz="2000" b="1" i="1" dirty="0" err="1">
                <a:latin typeface="Times New Roman" charset="0"/>
              </a:rPr>
              <a:t>i</a:t>
            </a:r>
            <a:r>
              <a:rPr lang="en-US" sz="2000" b="1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we partition and merge 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sequences of size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b="1" dirty="0">
                <a:latin typeface="Symbol" charset="0"/>
              </a:rPr>
              <a:t>/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we make 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r>
              <a:rPr lang="en-US" sz="1800" baseline="30000" dirty="0">
                <a:latin typeface="Symbol" charset="0"/>
              </a:rPr>
              <a:t>+</a:t>
            </a:r>
            <a:r>
              <a:rPr lang="en-US" sz="1800" baseline="30000" dirty="0">
                <a:latin typeface="Times New Roman" charset="0"/>
              </a:rPr>
              <a:t>1</a:t>
            </a:r>
            <a:r>
              <a:rPr lang="en-US" sz="1800" dirty="0">
                <a:latin typeface="Tahoma" charset="0"/>
              </a:rPr>
              <a:t> recursive calls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Thus, the best/worst/average running time of merge-sort 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</a:p>
        </p:txBody>
      </p:sp>
      <p:sp>
        <p:nvSpPr>
          <p:cNvPr id="317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Merge Sort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D73CD37-C206-6140-93C2-1ABDD1D36C99}" type="slidenum">
              <a:rPr lang="en-US" sz="1400"/>
              <a:pPr eaLnBrk="1" hangingPunct="1"/>
              <a:t>21</a:t>
            </a:fld>
            <a:endParaRPr lang="en-US" sz="1400"/>
          </a:p>
        </p:txBody>
      </p:sp>
      <p:grpSp>
        <p:nvGrpSpPr>
          <p:cNvPr id="31749" name="Group 36"/>
          <p:cNvGrpSpPr>
            <a:grpSpLocks/>
          </p:cNvGrpSpPr>
          <p:nvPr/>
        </p:nvGrpSpPr>
        <p:grpSpPr bwMode="auto">
          <a:xfrm>
            <a:off x="3429000" y="4391025"/>
            <a:ext cx="4191000" cy="1785938"/>
            <a:chOff x="384" y="1632"/>
            <a:chExt cx="5184" cy="2208"/>
          </a:xfrm>
        </p:grpSpPr>
        <p:cxnSp>
          <p:nvCxnSpPr>
            <p:cNvPr id="31766" name="AutoShape 4"/>
            <p:cNvCxnSpPr>
              <a:cxnSpLocks noChangeShapeType="1"/>
              <a:stCxn id="31793" idx="0"/>
              <a:endCxn id="31772" idx="2"/>
            </p:cNvCxnSpPr>
            <p:nvPr/>
          </p:nvCxnSpPr>
          <p:spPr bwMode="auto">
            <a:xfrm flipV="1">
              <a:off x="905" y="2548"/>
              <a:ext cx="673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67" name="AutoShape 5"/>
            <p:cNvCxnSpPr>
              <a:cxnSpLocks noChangeShapeType="1"/>
              <a:stCxn id="31794" idx="0"/>
              <a:endCxn id="31772" idx="2"/>
            </p:cNvCxnSpPr>
            <p:nvPr/>
          </p:nvCxnSpPr>
          <p:spPr bwMode="auto">
            <a:xfrm flipH="1" flipV="1">
              <a:off x="1578" y="2548"/>
              <a:ext cx="672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68" name="AutoShape 6"/>
            <p:cNvCxnSpPr>
              <a:cxnSpLocks noChangeShapeType="1"/>
              <a:stCxn id="31785" idx="0"/>
              <a:endCxn id="31793" idx="2"/>
            </p:cNvCxnSpPr>
            <p:nvPr/>
          </p:nvCxnSpPr>
          <p:spPr bwMode="auto">
            <a:xfrm flipV="1">
              <a:off x="611" y="3194"/>
              <a:ext cx="294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69" name="AutoShape 7"/>
            <p:cNvCxnSpPr>
              <a:cxnSpLocks noChangeShapeType="1"/>
              <a:stCxn id="31787" idx="0"/>
              <a:endCxn id="31794" idx="2"/>
            </p:cNvCxnSpPr>
            <p:nvPr/>
          </p:nvCxnSpPr>
          <p:spPr bwMode="auto">
            <a:xfrm flipV="1">
              <a:off x="1948" y="3194"/>
              <a:ext cx="302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70" name="AutoShape 8"/>
            <p:cNvCxnSpPr>
              <a:cxnSpLocks noChangeShapeType="1"/>
              <a:stCxn id="31793" idx="2"/>
              <a:endCxn id="31786" idx="0"/>
            </p:cNvCxnSpPr>
            <p:nvPr/>
          </p:nvCxnSpPr>
          <p:spPr bwMode="auto">
            <a:xfrm>
              <a:off x="905" y="3194"/>
              <a:ext cx="320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71" name="AutoShape 9"/>
            <p:cNvCxnSpPr>
              <a:cxnSpLocks noChangeShapeType="1"/>
              <a:stCxn id="31794" idx="2"/>
              <a:endCxn id="31788" idx="0"/>
            </p:cNvCxnSpPr>
            <p:nvPr/>
          </p:nvCxnSpPr>
          <p:spPr bwMode="auto">
            <a:xfrm>
              <a:off x="2250" y="3194"/>
              <a:ext cx="318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1772" name="AutoShape 10"/>
            <p:cNvSpPr>
              <a:spLocks noChangeArrowheads="1"/>
            </p:cNvSpPr>
            <p:nvPr/>
          </p:nvSpPr>
          <p:spPr bwMode="auto">
            <a:xfrm>
              <a:off x="771" y="2279"/>
              <a:ext cx="1614" cy="2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31773" name="AutoShape 11"/>
            <p:cNvSpPr>
              <a:spLocks noChangeArrowheads="1"/>
            </p:cNvSpPr>
            <p:nvPr/>
          </p:nvSpPr>
          <p:spPr bwMode="auto">
            <a:xfrm>
              <a:off x="3555" y="2279"/>
              <a:ext cx="1614" cy="2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grpSp>
          <p:nvGrpSpPr>
            <p:cNvPr id="31774" name="Group 12"/>
            <p:cNvGrpSpPr>
              <a:grpSpLocks/>
            </p:cNvGrpSpPr>
            <p:nvPr/>
          </p:nvGrpSpPr>
          <p:grpSpPr bwMode="auto">
            <a:xfrm>
              <a:off x="468" y="2925"/>
              <a:ext cx="5037" cy="269"/>
              <a:chOff x="468" y="3168"/>
              <a:chExt cx="5037" cy="269"/>
            </a:xfrm>
          </p:grpSpPr>
          <p:sp>
            <p:nvSpPr>
              <p:cNvPr id="31793" name="AutoShape 13"/>
              <p:cNvSpPr>
                <a:spLocks noChangeArrowheads="1"/>
              </p:cNvSpPr>
              <p:nvPr/>
            </p:nvSpPr>
            <p:spPr bwMode="auto">
              <a:xfrm>
                <a:off x="468" y="3168"/>
                <a:ext cx="874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1794" name="AutoShape 14"/>
              <p:cNvSpPr>
                <a:spLocks noChangeArrowheads="1"/>
              </p:cNvSpPr>
              <p:nvPr/>
            </p:nvSpPr>
            <p:spPr bwMode="auto">
              <a:xfrm>
                <a:off x="1779" y="3168"/>
                <a:ext cx="942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1795" name="AutoShape 15"/>
              <p:cNvSpPr>
                <a:spLocks noChangeArrowheads="1"/>
              </p:cNvSpPr>
              <p:nvPr/>
            </p:nvSpPr>
            <p:spPr bwMode="auto">
              <a:xfrm>
                <a:off x="3252" y="3168"/>
                <a:ext cx="874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1796" name="AutoShape 16"/>
              <p:cNvSpPr>
                <a:spLocks noChangeArrowheads="1"/>
              </p:cNvSpPr>
              <p:nvPr/>
            </p:nvSpPr>
            <p:spPr bwMode="auto">
              <a:xfrm>
                <a:off x="4563" y="3168"/>
                <a:ext cx="942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1775" name="Group 17"/>
            <p:cNvGrpSpPr>
              <a:grpSpLocks/>
            </p:cNvGrpSpPr>
            <p:nvPr/>
          </p:nvGrpSpPr>
          <p:grpSpPr bwMode="auto">
            <a:xfrm>
              <a:off x="384" y="3571"/>
              <a:ext cx="5184" cy="269"/>
              <a:chOff x="384" y="3571"/>
              <a:chExt cx="5184" cy="269"/>
            </a:xfrm>
          </p:grpSpPr>
          <p:sp>
            <p:nvSpPr>
              <p:cNvPr id="31785" name="AutoShape 18"/>
              <p:cNvSpPr>
                <a:spLocks noChangeArrowheads="1"/>
              </p:cNvSpPr>
              <p:nvPr/>
            </p:nvSpPr>
            <p:spPr bwMode="auto">
              <a:xfrm>
                <a:off x="384" y="3571"/>
                <a:ext cx="454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786" name="AutoShape 19"/>
              <p:cNvSpPr>
                <a:spLocks noChangeArrowheads="1"/>
              </p:cNvSpPr>
              <p:nvPr/>
            </p:nvSpPr>
            <p:spPr bwMode="auto">
              <a:xfrm>
                <a:off x="1006" y="3571"/>
                <a:ext cx="437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787" name="AutoShape 20"/>
              <p:cNvSpPr>
                <a:spLocks noChangeArrowheads="1"/>
              </p:cNvSpPr>
              <p:nvPr/>
            </p:nvSpPr>
            <p:spPr bwMode="auto">
              <a:xfrm>
                <a:off x="1725" y="3571"/>
                <a:ext cx="445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788" name="AutoShape 21"/>
              <p:cNvSpPr>
                <a:spLocks noChangeArrowheads="1"/>
              </p:cNvSpPr>
              <p:nvPr/>
            </p:nvSpPr>
            <p:spPr bwMode="auto">
              <a:xfrm>
                <a:off x="2351" y="3571"/>
                <a:ext cx="433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789" name="AutoShape 22"/>
              <p:cNvSpPr>
                <a:spLocks noChangeArrowheads="1"/>
              </p:cNvSpPr>
              <p:nvPr/>
            </p:nvSpPr>
            <p:spPr bwMode="auto">
              <a:xfrm>
                <a:off x="3168" y="3571"/>
                <a:ext cx="454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790" name="AutoShape 23"/>
              <p:cNvSpPr>
                <a:spLocks noChangeArrowheads="1"/>
              </p:cNvSpPr>
              <p:nvPr/>
            </p:nvSpPr>
            <p:spPr bwMode="auto">
              <a:xfrm>
                <a:off x="3790" y="3571"/>
                <a:ext cx="437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791" name="AutoShape 24"/>
              <p:cNvSpPr>
                <a:spLocks noChangeArrowheads="1"/>
              </p:cNvSpPr>
              <p:nvPr/>
            </p:nvSpPr>
            <p:spPr bwMode="auto">
              <a:xfrm>
                <a:off x="4509" y="3571"/>
                <a:ext cx="445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1792" name="AutoShape 25"/>
              <p:cNvSpPr>
                <a:spLocks noChangeArrowheads="1"/>
              </p:cNvSpPr>
              <p:nvPr/>
            </p:nvSpPr>
            <p:spPr bwMode="auto">
              <a:xfrm>
                <a:off x="5135" y="3571"/>
                <a:ext cx="433" cy="2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</p:grpSp>
        <p:cxnSp>
          <p:nvCxnSpPr>
            <p:cNvPr id="31776" name="AutoShape 26"/>
            <p:cNvCxnSpPr>
              <a:cxnSpLocks noChangeShapeType="1"/>
              <a:stCxn id="31795" idx="0"/>
              <a:endCxn id="31773" idx="2"/>
            </p:cNvCxnSpPr>
            <p:nvPr/>
          </p:nvCxnSpPr>
          <p:spPr bwMode="auto">
            <a:xfrm flipV="1">
              <a:off x="3689" y="2548"/>
              <a:ext cx="673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77" name="AutoShape 27"/>
            <p:cNvCxnSpPr>
              <a:cxnSpLocks noChangeShapeType="1"/>
              <a:stCxn id="31796" idx="0"/>
              <a:endCxn id="31773" idx="2"/>
            </p:cNvCxnSpPr>
            <p:nvPr/>
          </p:nvCxnSpPr>
          <p:spPr bwMode="auto">
            <a:xfrm flipH="1" flipV="1">
              <a:off x="4362" y="2548"/>
              <a:ext cx="672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78" name="AutoShape 28"/>
            <p:cNvCxnSpPr>
              <a:cxnSpLocks noChangeShapeType="1"/>
              <a:stCxn id="31789" idx="0"/>
              <a:endCxn id="31795" idx="2"/>
            </p:cNvCxnSpPr>
            <p:nvPr/>
          </p:nvCxnSpPr>
          <p:spPr bwMode="auto">
            <a:xfrm flipV="1">
              <a:off x="3395" y="3194"/>
              <a:ext cx="294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79" name="AutoShape 29"/>
            <p:cNvCxnSpPr>
              <a:cxnSpLocks noChangeShapeType="1"/>
              <a:stCxn id="31791" idx="0"/>
              <a:endCxn id="31796" idx="2"/>
            </p:cNvCxnSpPr>
            <p:nvPr/>
          </p:nvCxnSpPr>
          <p:spPr bwMode="auto">
            <a:xfrm flipV="1">
              <a:off x="4732" y="3194"/>
              <a:ext cx="302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80" name="AutoShape 30"/>
            <p:cNvCxnSpPr>
              <a:cxnSpLocks noChangeShapeType="1"/>
              <a:stCxn id="31795" idx="2"/>
              <a:endCxn id="31790" idx="0"/>
            </p:cNvCxnSpPr>
            <p:nvPr/>
          </p:nvCxnSpPr>
          <p:spPr bwMode="auto">
            <a:xfrm>
              <a:off x="3689" y="3194"/>
              <a:ext cx="320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81" name="AutoShape 31"/>
            <p:cNvCxnSpPr>
              <a:cxnSpLocks noChangeShapeType="1"/>
              <a:stCxn id="31796" idx="2"/>
              <a:endCxn id="31792" idx="0"/>
            </p:cNvCxnSpPr>
            <p:nvPr/>
          </p:nvCxnSpPr>
          <p:spPr bwMode="auto">
            <a:xfrm>
              <a:off x="5034" y="3194"/>
              <a:ext cx="318" cy="377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1782" name="AutoShape 32"/>
            <p:cNvSpPr>
              <a:spLocks noChangeArrowheads="1"/>
            </p:cNvSpPr>
            <p:nvPr/>
          </p:nvSpPr>
          <p:spPr bwMode="auto">
            <a:xfrm>
              <a:off x="1440" y="1632"/>
              <a:ext cx="3072" cy="27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cxnSp>
          <p:nvCxnSpPr>
            <p:cNvPr id="31783" name="AutoShape 33"/>
            <p:cNvCxnSpPr>
              <a:cxnSpLocks noChangeShapeType="1"/>
              <a:stCxn id="31772" idx="0"/>
              <a:endCxn id="31782" idx="2"/>
            </p:cNvCxnSpPr>
            <p:nvPr/>
          </p:nvCxnSpPr>
          <p:spPr bwMode="auto">
            <a:xfrm flipV="1">
              <a:off x="1578" y="1903"/>
              <a:ext cx="1398" cy="376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1784" name="AutoShape 34"/>
            <p:cNvCxnSpPr>
              <a:cxnSpLocks noChangeShapeType="1"/>
              <a:stCxn id="31773" idx="0"/>
              <a:endCxn id="31782" idx="2"/>
            </p:cNvCxnSpPr>
            <p:nvPr/>
          </p:nvCxnSpPr>
          <p:spPr bwMode="auto">
            <a:xfrm flipH="1" flipV="1">
              <a:off x="2976" y="1903"/>
              <a:ext cx="1386" cy="376"/>
            </a:xfrm>
            <a:prstGeom prst="straightConnector1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graphicFrame>
        <p:nvGraphicFramePr>
          <p:cNvPr id="161957" name="Group 165"/>
          <p:cNvGraphicFramePr>
            <a:graphicFrameLocks noGrp="1"/>
          </p:cNvGraphicFramePr>
          <p:nvPr/>
        </p:nvGraphicFramePr>
        <p:xfrm>
          <a:off x="1219200" y="3943350"/>
          <a:ext cx="2057400" cy="2381251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depth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#seqs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size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  <a:endParaRPr kumimoji="0" lang="en-US" sz="1800" b="1" i="1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  <a:endParaRPr kumimoji="0" 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672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B48B-8D48-614B-851F-21CAC3C0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Hybrid Sorting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91264-0B06-C542-BA36-DA9864B9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b="1" dirty="0"/>
              <a:t>hybrid</a:t>
            </a:r>
            <a:r>
              <a:rPr lang="en-US" sz="2800" dirty="0"/>
              <a:t> sorting algorithm is a blending of two different sorting algorithms, typically, a divide-and-conquer algorithm, like merge-sort, combined with an incremental algorithm, like insertion-sort.</a:t>
            </a:r>
          </a:p>
          <a:p>
            <a:r>
              <a:rPr lang="en-US" sz="2800" dirty="0"/>
              <a:t>The algorithm is parameterized with hybridization value, </a:t>
            </a:r>
            <a:r>
              <a:rPr lang="en-US" sz="2800" b="1" i="1" dirty="0"/>
              <a:t>H</a:t>
            </a:r>
            <a:r>
              <a:rPr lang="en-US" sz="2800" dirty="0"/>
              <a:t>, and an example with merge-sort and insertion-sort would work as follow:</a:t>
            </a:r>
          </a:p>
          <a:p>
            <a:pPr lvl="1"/>
            <a:r>
              <a:rPr lang="en-US" sz="2400" dirty="0"/>
              <a:t>Start out performing merge-sort, but switch to insertion sort when the problem size goes below H.</a:t>
            </a:r>
          </a:p>
        </p:txBody>
      </p:sp>
    </p:spTree>
    <p:extLst>
      <p:ext uri="{BB962C8B-B14F-4D97-AF65-F5344CB8AC3E}">
        <p14:creationId xmlns:p14="http://schemas.microsoft.com/office/powerpoint/2010/main" val="3973505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B48B-8D48-614B-851F-21CAC3C0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Hybrid Sorting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91264-0B06-C542-BA36-DA9864B9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 dirty="0"/>
              <a:t>Pseudo-code:</a:t>
            </a:r>
          </a:p>
          <a:p>
            <a:endParaRPr lang="en-US" sz="2800" dirty="0"/>
          </a:p>
          <a:p>
            <a:r>
              <a:rPr lang="en-US" sz="2800" dirty="0"/>
              <a:t>Running time:</a:t>
            </a:r>
          </a:p>
          <a:p>
            <a:pPr lvl="1"/>
            <a:r>
              <a:rPr lang="en-US" sz="2000" dirty="0"/>
              <a:t>Depends on </a:t>
            </a:r>
            <a:r>
              <a:rPr lang="en-US" sz="2000" b="1" i="1" dirty="0"/>
              <a:t>H</a:t>
            </a:r>
          </a:p>
          <a:p>
            <a:pPr lvl="1"/>
            <a:r>
              <a:rPr lang="en-US" sz="2000" dirty="0"/>
              <a:t>Interesting experiments: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b="1" i="1" dirty="0"/>
              <a:t>H</a:t>
            </a:r>
            <a:r>
              <a:rPr lang="en-US" sz="1600" dirty="0"/>
              <a:t> = </a:t>
            </a:r>
            <a:r>
              <a:rPr lang="en-US" sz="1600" b="1" i="1" dirty="0"/>
              <a:t>n</a:t>
            </a:r>
            <a:r>
              <a:rPr lang="en-US" sz="1600" baseline="30000" dirty="0"/>
              <a:t>1/2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b="1" i="1" dirty="0"/>
              <a:t>H</a:t>
            </a:r>
            <a:r>
              <a:rPr lang="en-US" sz="1600" dirty="0"/>
              <a:t> = </a:t>
            </a:r>
            <a:r>
              <a:rPr lang="en-US" sz="1600" b="1" i="1" dirty="0"/>
              <a:t>n</a:t>
            </a:r>
            <a:r>
              <a:rPr lang="en-US" sz="1600" baseline="30000" dirty="0"/>
              <a:t>1/3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b="1" i="1" dirty="0"/>
              <a:t>H</a:t>
            </a:r>
            <a:r>
              <a:rPr lang="en-US" sz="1600" dirty="0"/>
              <a:t> = </a:t>
            </a:r>
            <a:r>
              <a:rPr lang="en-US" sz="1600" b="1" i="1" dirty="0"/>
              <a:t>n</a:t>
            </a:r>
            <a:r>
              <a:rPr lang="en-US" sz="1600" baseline="30000" dirty="0"/>
              <a:t>1/4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2AA4D89-5C0D-5D45-88D7-406CE5941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4038600" cy="40010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charset="0"/>
              </a:rPr>
              <a:t>HybridMergeSort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S, H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):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 dirty="0">
                <a:latin typeface="Times New Roman" charset="0"/>
              </a:rPr>
              <a:t> array </a:t>
            </a:r>
            <a:r>
              <a:rPr lang="en-US" sz="2000" b="1" i="1" dirty="0">
                <a:latin typeface="Times New Roman" charset="0"/>
              </a:rPr>
              <a:t>S </a:t>
            </a:r>
            <a:r>
              <a:rPr lang="en-US" sz="2000" dirty="0">
                <a:latin typeface="Times New Roman" charset="0"/>
              </a:rPr>
              <a:t>of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					elements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b="1" dirty="0">
                <a:latin typeface="Times New Roman" charset="0"/>
              </a:rPr>
              <a:t>Output</a:t>
            </a:r>
            <a:r>
              <a:rPr lang="en-US" sz="2000" dirty="0">
                <a:latin typeface="Times New Roman" charset="0"/>
              </a:rPr>
              <a:t> array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imes New Roman" charset="0"/>
              </a:rPr>
              <a:t> sorted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en-US" sz="2000" dirty="0">
              <a:latin typeface="Times New Roman" charset="0"/>
            </a:endParaRPr>
          </a:p>
          <a:p>
            <a:pPr lvl="1" algn="l" eaLnBrk="1" hangingPunct="1"/>
            <a:r>
              <a:rPr lang="en-US" sz="2000" b="1" dirty="0">
                <a:latin typeface="Times New Roman" charset="0"/>
              </a:rPr>
              <a:t>if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i="1" dirty="0">
                <a:latin typeface="Times New Roman" charset="0"/>
              </a:rPr>
              <a:t>n </a:t>
            </a:r>
            <a:r>
              <a:rPr lang="en-US" sz="2000" b="1" dirty="0">
                <a:latin typeface="Times New Roman" charset="0"/>
                <a:sym typeface="Symbol" charset="0"/>
              </a:rPr>
              <a:t>&gt; </a:t>
            </a:r>
            <a:r>
              <a:rPr lang="en-US" sz="2000" b="1" i="1" dirty="0">
                <a:latin typeface="Times New Roman" charset="0"/>
                <a:sym typeface="Symbol" charset="0"/>
              </a:rPr>
              <a:t>H</a:t>
            </a:r>
            <a:r>
              <a:rPr lang="en-US" sz="2000" dirty="0">
                <a:latin typeface="Times New Roman" charset="0"/>
                <a:sym typeface="Symbol" charset="0"/>
              </a:rPr>
              <a:t> </a:t>
            </a:r>
            <a:r>
              <a:rPr lang="en-US" sz="2000" b="1" dirty="0">
                <a:latin typeface="Times New Roman" charset="0"/>
                <a:sym typeface="Symbol" charset="0"/>
              </a:rPr>
              <a:t>then</a:t>
            </a:r>
            <a:endParaRPr lang="en-US" sz="2000" dirty="0"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  <a:sym typeface="Symbol" charset="0"/>
              </a:rPr>
              <a:t>	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imes New Roman" charset="0"/>
                <a:sym typeface="Symbol" charset="0"/>
              </a:rPr>
              <a:t>  </a:t>
            </a:r>
            <a:r>
              <a:rPr lang="en-US" sz="2000" b="1" dirty="0">
                <a:latin typeface="Times New Roman" charset="0"/>
              </a:rPr>
              <a:t>partition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imes New Roman" charset="0"/>
              </a:rPr>
              <a:t>,</a:t>
            </a:r>
            <a:r>
              <a:rPr lang="en-US" sz="2000" b="1" i="1" dirty="0">
                <a:latin typeface="Times New Roman" charset="0"/>
              </a:rPr>
              <a:t> n</a:t>
            </a:r>
            <a:r>
              <a:rPr lang="en-US" sz="2000" dirty="0">
                <a:latin typeface="Times New Roman" charset="0"/>
              </a:rPr>
              <a:t>/2)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b="1" dirty="0" err="1">
                <a:latin typeface="Times New Roman" charset="0"/>
              </a:rPr>
              <a:t>HybridMergeSort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b="1" i="1" dirty="0">
                <a:latin typeface="Times New Roman" charset="0"/>
              </a:rPr>
              <a:t>H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b="1" dirty="0" err="1">
                <a:latin typeface="Times New Roman" charset="0"/>
              </a:rPr>
              <a:t>HybridMergeSort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b="1" i="1" dirty="0">
                <a:latin typeface="Times New Roman" charset="0"/>
              </a:rPr>
              <a:t>H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latin typeface="Times New Roman" charset="0"/>
                <a:sym typeface="Symbol" charset="0"/>
              </a:rPr>
              <a:t>	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imes New Roman" charset="0"/>
                <a:sym typeface="Symbol" charset="0"/>
              </a:rPr>
              <a:t>  </a:t>
            </a:r>
            <a:r>
              <a:rPr lang="en-US" sz="2000" b="1" dirty="0">
                <a:latin typeface="Times New Roman" charset="0"/>
              </a:rPr>
              <a:t>merge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</a:t>
            </a:r>
            <a:r>
              <a:rPr lang="en-US" sz="2000" b="1" i="1" dirty="0">
                <a:latin typeface="Times New Roman" charset="0"/>
              </a:rPr>
              <a:t> 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latin typeface="Times New Roman" charset="0"/>
              </a:rPr>
              <a:t>else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latin typeface="Times New Roman" charset="0"/>
              </a:rPr>
              <a:t>	</a:t>
            </a:r>
            <a:r>
              <a:rPr lang="en-US" sz="2000" b="1" dirty="0" err="1">
                <a:latin typeface="Times New Roman" charset="0"/>
              </a:rPr>
              <a:t>InsertionSort</a:t>
            </a:r>
            <a:r>
              <a:rPr lang="en-US" sz="2000" b="1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="1" dirty="0"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0401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6DA9-68F2-6B45-B0B1-948EEB86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Merge-sort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96897-9DAB-E54B-9E39-80DC04F8F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Hint: combine the tree-based merge-sort analysis and the insertion-sort analysis…</a:t>
            </a:r>
          </a:p>
        </p:txBody>
      </p:sp>
    </p:spTree>
    <p:extLst>
      <p:ext uri="{BB962C8B-B14F-4D97-AF65-F5344CB8AC3E}">
        <p14:creationId xmlns:p14="http://schemas.microsoft.com/office/powerpoint/2010/main" val="418318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2C51306-DBBF-6347-9390-43335D69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8A3F-057E-9D44-B841-D46809B87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There are </a:t>
            </a:r>
            <a:r>
              <a:rPr lang="en-US" i="1" dirty="0" err="1">
                <a:ea typeface="+mn-ea"/>
                <a:cs typeface="+mn-cs"/>
              </a:rPr>
              <a:t>n</a:t>
            </a:r>
            <a:r>
              <a:rPr lang="en-US" dirty="0">
                <a:ea typeface="+mn-ea"/>
                <a:cs typeface="+mn-cs"/>
              </a:rPr>
              <a:t> comparable elements in an array and we want to rearrange them to be in increasing order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0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Pre: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An array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dirty="0">
                <a:ea typeface="+mn-ea"/>
              </a:rPr>
              <a:t> of data records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A value in each data record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A comparison function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&lt;, =, &gt;, </a:t>
            </a:r>
            <a:r>
              <a:rPr lang="en-US" dirty="0" err="1">
                <a:ea typeface="+mn-ea"/>
              </a:rPr>
              <a:t>compareTo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0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Post: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For each distinct position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ea typeface="+mn-ea"/>
              </a:rPr>
              <a:t> and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j</a:t>
            </a:r>
            <a:r>
              <a:rPr lang="en-US" dirty="0">
                <a:ea typeface="+mn-ea"/>
              </a:rPr>
              <a:t> of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dirty="0">
                <a:ea typeface="+mn-ea"/>
              </a:rPr>
              <a:t>, if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&lt; j</a:t>
            </a:r>
            <a:r>
              <a:rPr lang="en-US" dirty="0">
                <a:ea typeface="+mn-ea"/>
              </a:rPr>
              <a:t> then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A[i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]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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A[j]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dirty="0">
                <a:ea typeface="+mn-ea"/>
              </a:rPr>
              <a:t> has all the same data it started with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46825-183A-014E-9BA9-C65EC71BD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E2EF21-B1A5-B744-BE4F-806EC178A1B4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2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734635A-D26F-174D-AC86-A33AE58F4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341313"/>
            <a:ext cx="7802562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</a:t>
            </a:r>
          </a:p>
        </p:txBody>
      </p:sp>
      <p:sp>
        <p:nvSpPr>
          <p:cNvPr id="1582083" name="Rectangle 3">
            <a:extLst>
              <a:ext uri="{FF2B5EF4-FFF2-40B4-BE49-F238E27FC236}">
                <a16:creationId xmlns:a16="http://schemas.microsoft.com/office/drawing/2014/main" id="{7395EE67-5053-4A49-8EF2-27E0AEFAD5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>
                <a:ea typeface="+mn-ea"/>
                <a:cs typeface="+mn-cs"/>
              </a:rPr>
              <a:t>insertion sort</a:t>
            </a:r>
            <a:r>
              <a:rPr lang="en-US">
                <a:ea typeface="+mn-ea"/>
                <a:cs typeface="+mn-cs"/>
              </a:rPr>
              <a:t>:</a:t>
            </a:r>
            <a:r>
              <a:rPr lang="en-US" b="1">
                <a:ea typeface="+mn-ea"/>
                <a:cs typeface="+mn-cs"/>
              </a:rPr>
              <a:t> </a:t>
            </a:r>
            <a:r>
              <a:rPr lang="en-US">
                <a:ea typeface="+mn-ea"/>
                <a:cs typeface="+mn-cs"/>
              </a:rPr>
              <a:t>orders a list of values by repetitively inserting a particular value into a sorted subset of the list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+mn-ea"/>
                <a:cs typeface="+mn-cs"/>
              </a:rPr>
              <a:t>more specifically: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ea typeface="+mn-ea"/>
              </a:rPr>
              <a:t>consider the first item to be a sorted sublist of length 1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ea typeface="+mn-ea"/>
              </a:rPr>
              <a:t>insert the second item into the sorted sublist, shifting the first item if needed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ea typeface="+mn-ea"/>
              </a:rPr>
              <a:t>insert the third item into the sorted sublist, shifting the other items as needed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ea typeface="+mn-ea"/>
              </a:rPr>
              <a:t>repeat until all values have been inserted into their proper positions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7CA42-B519-6849-8931-2323B9B4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F161032-0F25-BB40-ACBF-F11147A4E2EB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540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51EDF01-C5DF-2442-A328-60486C738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647E6D4-5778-A44B-BEAA-5BC2DCB018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890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Simple sorting algorithm.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n-1 passes over the array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At the end of pass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 the elements that occupied A[0]…A[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] originally are still in those spots and in sorted order.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FF6124B-748A-5A43-93B3-1BA972A2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30D1F00-B747-B54E-9977-463C2903372E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583108" name="Group 4">
            <a:extLst>
              <a:ext uri="{FF2B5EF4-FFF2-40B4-BE49-F238E27FC236}">
                <a16:creationId xmlns:a16="http://schemas.microsoft.com/office/drawing/2014/main" id="{A0D6961B-4246-6F48-8C2C-03FF32713815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4756150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83146" name="Group 42">
            <a:extLst>
              <a:ext uri="{FF2B5EF4-FFF2-40B4-BE49-F238E27FC236}">
                <a16:creationId xmlns:a16="http://schemas.microsoft.com/office/drawing/2014/main" id="{91BB6D03-2D2A-2248-BA0D-D73C6A659288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5822950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64" name="Text Box 80">
            <a:extLst>
              <a:ext uri="{FF2B5EF4-FFF2-40B4-BE49-F238E27FC236}">
                <a16:creationId xmlns:a16="http://schemas.microsoft.com/office/drawing/2014/main" id="{26B97B34-5B64-0A42-9F7B-030D65179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724400"/>
            <a:ext cx="938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after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pass 2</a:t>
            </a:r>
          </a:p>
        </p:txBody>
      </p:sp>
      <p:sp>
        <p:nvSpPr>
          <p:cNvPr id="47165" name="Text Box 81">
            <a:extLst>
              <a:ext uri="{FF2B5EF4-FFF2-40B4-BE49-F238E27FC236}">
                <a16:creationId xmlns:a16="http://schemas.microsoft.com/office/drawing/2014/main" id="{229B438B-4CBA-984E-88B3-61CAB56CD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5822950"/>
            <a:ext cx="938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after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pass 3</a:t>
            </a:r>
          </a:p>
        </p:txBody>
      </p:sp>
      <p:graphicFrame>
        <p:nvGraphicFramePr>
          <p:cNvPr id="1583238" name="Group 134">
            <a:extLst>
              <a:ext uri="{FF2B5EF4-FFF2-40B4-BE49-F238E27FC236}">
                <a16:creationId xmlns:a16="http://schemas.microsoft.com/office/drawing/2014/main" id="{C600A40C-07CB-694A-BC9C-F25C5110B399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3689350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0400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A05CE73-6FF2-F14B-A0AD-A27ADB9EB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 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16DFF-D282-124D-9130-CE89F4CC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91AEEC-A957-F548-8168-BB4B5883EF2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48131" name="Picture 3" descr="art05_04">
            <a:extLst>
              <a:ext uri="{FF2B5EF4-FFF2-40B4-BE49-F238E27FC236}">
                <a16:creationId xmlns:a16="http://schemas.microsoft.com/office/drawing/2014/main" id="{DD2061BC-13F7-5E4C-8096-182B7AC88BC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8275"/>
            <a:ext cx="9144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50031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4FA8FD7-5AF8-404B-BFAB-5ACEE5066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 code</a:t>
            </a:r>
          </a:p>
        </p:txBody>
      </p:sp>
      <p:sp>
        <p:nvSpPr>
          <p:cNvPr id="1592323" name="Rectangle 3">
            <a:extLst>
              <a:ext uri="{FF2B5EF4-FFF2-40B4-BE49-F238E27FC236}">
                <a16:creationId xmlns:a16="http://schemas.microsoft.com/office/drawing/2014/main" id="{9A1B5F5C-2116-1444-A643-E453E0202A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public static void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insertionSort(int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[] a)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for (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int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= 1;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&lt;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a.length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;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++)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int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temp =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];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endParaRPr lang="en-US" sz="2000" dirty="0">
              <a:latin typeface="Courier New" charset="0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// slide elements down to make room for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int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=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i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while (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&gt; 0 &amp;&amp;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- 1] &gt; temp)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] =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 - 1];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--;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endParaRPr lang="en-US" sz="2000" dirty="0">
              <a:latin typeface="Courier New" charset="0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    </a:t>
            </a:r>
            <a:r>
              <a:rPr lang="en-US" sz="2000" dirty="0" err="1">
                <a:latin typeface="Courier New" charset="0"/>
                <a:ea typeface="+mn-ea"/>
                <a:cs typeface="+mn-cs"/>
              </a:rPr>
              <a:t>a[j</a:t>
            </a:r>
            <a:r>
              <a:rPr lang="en-US" sz="2000" dirty="0">
                <a:latin typeface="Courier New" charset="0"/>
                <a:ea typeface="+mn-ea"/>
                <a:cs typeface="+mn-cs"/>
              </a:rPr>
              <a:t>] = temp;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    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ourier New" charset="0"/>
                <a:ea typeface="+mn-ea"/>
                <a:cs typeface="+mn-cs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11751-B41D-FD46-9108-44FACD20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D7D7CF9-6B28-154B-B261-5932E6B36E74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872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8311-AC6C-4D4A-8783-CCE4B2891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Insertion-sort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CC382-E5F1-3743-B38D-1EB6D9CA4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b="1" dirty="0"/>
              <a:t>inversion</a:t>
            </a:r>
            <a:r>
              <a:rPr lang="en-US" dirty="0"/>
              <a:t> in a permutation is the number of pairs that are out of order, that is, the number of pairs, (</a:t>
            </a:r>
            <a:r>
              <a:rPr lang="en-US" dirty="0" err="1"/>
              <a:t>i,j</a:t>
            </a:r>
            <a:r>
              <a:rPr lang="en-US" dirty="0"/>
              <a:t>), such that </a:t>
            </a:r>
            <a:r>
              <a:rPr lang="en-US" dirty="0" err="1"/>
              <a:t>i</a:t>
            </a:r>
            <a:r>
              <a:rPr lang="en-US" dirty="0"/>
              <a:t>&lt;j but x</a:t>
            </a:r>
            <a:r>
              <a:rPr lang="en-US" baseline="-25000" dirty="0"/>
              <a:t>i</a:t>
            </a:r>
            <a:r>
              <a:rPr lang="en-US" dirty="0"/>
              <a:t>&gt;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.</a:t>
            </a:r>
          </a:p>
          <a:p>
            <a:r>
              <a:rPr lang="en-US" dirty="0"/>
              <a:t>Each step of insertion-sort fixes an inversion or stops the while-loop.</a:t>
            </a:r>
          </a:p>
          <a:p>
            <a:r>
              <a:rPr lang="en-US" dirty="0"/>
              <a:t>Thus, the running time of insertion-sort is O(n + k), where k is the number of inversions.</a:t>
            </a:r>
          </a:p>
        </p:txBody>
      </p:sp>
    </p:spTree>
    <p:extLst>
      <p:ext uri="{BB962C8B-B14F-4D97-AF65-F5344CB8AC3E}">
        <p14:creationId xmlns:p14="http://schemas.microsoft.com/office/powerpoint/2010/main" val="71140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0ED7-2200-5E43-918D-0247015D3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Insertion-sort Analysis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14A3B-FB91-7E40-82E0-61EAE58A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worst case for the number of inversions, k,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occurs for a list in reverse-sorted order.</a:t>
            </a:r>
          </a:p>
        </p:txBody>
      </p:sp>
    </p:spTree>
    <p:extLst>
      <p:ext uri="{BB962C8B-B14F-4D97-AF65-F5344CB8AC3E}">
        <p14:creationId xmlns:p14="http://schemas.microsoft.com/office/powerpoint/2010/main" val="34453902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6198</TotalTime>
  <Words>1473</Words>
  <Application>Microsoft Macintosh PowerPoint</Application>
  <PresentationFormat>On-screen Show (4:3)</PresentationFormat>
  <Paragraphs>268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Courier New</vt:lpstr>
      <vt:lpstr>Symbol</vt:lpstr>
      <vt:lpstr>Tahoma</vt:lpstr>
      <vt:lpstr>Times New Roman</vt:lpstr>
      <vt:lpstr>Verdana</vt:lpstr>
      <vt:lpstr>Wingdings</vt:lpstr>
      <vt:lpstr>Default Theme</vt:lpstr>
      <vt:lpstr>Selected Sorting Algorithms</vt:lpstr>
      <vt:lpstr>Why Sorting?</vt:lpstr>
      <vt:lpstr>Problem statement</vt:lpstr>
      <vt:lpstr>Insertion sort</vt:lpstr>
      <vt:lpstr>Insertion sort</vt:lpstr>
      <vt:lpstr>Insertion sort example</vt:lpstr>
      <vt:lpstr>Insertion sort code</vt:lpstr>
      <vt:lpstr>Insertion-sort Analysis</vt:lpstr>
      <vt:lpstr>Insertion-sort Analysis </vt:lpstr>
      <vt:lpstr>Insertion-sort Analysis </vt:lpstr>
      <vt:lpstr>PowerPoint Presentation</vt:lpstr>
      <vt:lpstr>Shell sort description</vt:lpstr>
      <vt:lpstr>Shell sort example</vt:lpstr>
      <vt:lpstr>Shell sort code</vt:lpstr>
      <vt:lpstr>Shell sort Analysis</vt:lpstr>
      <vt:lpstr>Divide-and-Conquer</vt:lpstr>
      <vt:lpstr>Merge-Sort</vt:lpstr>
      <vt:lpstr>The Merge-Sort Algorithm</vt:lpstr>
      <vt:lpstr>Merging Two Sorted Sequences</vt:lpstr>
      <vt:lpstr>Merge-Sort Tree</vt:lpstr>
      <vt:lpstr>Analysis of Merge-Sort</vt:lpstr>
      <vt:lpstr>A Hybrid Sorting Algorithm</vt:lpstr>
      <vt:lpstr>A Hybrid Sorting Algorithm</vt:lpstr>
      <vt:lpstr>Hybrid Merge-sort Analysis</vt:lpstr>
    </vt:vector>
  </TitlesOfParts>
  <Company>Bren School of Information and Computer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Mastermind Attack on Genomic Data</dc:title>
  <dc:creator>Michael T. Goodrich</dc:creator>
  <cp:lastModifiedBy>Michael T Goodrich</cp:lastModifiedBy>
  <cp:revision>128</cp:revision>
  <dcterms:created xsi:type="dcterms:W3CDTF">2011-01-22T05:02:59Z</dcterms:created>
  <dcterms:modified xsi:type="dcterms:W3CDTF">2020-03-29T18:24:03Z</dcterms:modified>
</cp:coreProperties>
</file>