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42"/>
  </p:notesMasterIdLst>
  <p:sldIdLst>
    <p:sldId id="256" r:id="rId2"/>
    <p:sldId id="371" r:id="rId3"/>
    <p:sldId id="263" r:id="rId4"/>
    <p:sldId id="415" r:id="rId5"/>
    <p:sldId id="390" r:id="rId6"/>
    <p:sldId id="268" r:id="rId7"/>
    <p:sldId id="401" r:id="rId8"/>
    <p:sldId id="402" r:id="rId9"/>
    <p:sldId id="265" r:id="rId10"/>
    <p:sldId id="266" r:id="rId11"/>
    <p:sldId id="267" r:id="rId12"/>
    <p:sldId id="420" r:id="rId13"/>
    <p:sldId id="421" r:id="rId14"/>
    <p:sldId id="396" r:id="rId15"/>
    <p:sldId id="399" r:id="rId16"/>
    <p:sldId id="397" r:id="rId17"/>
    <p:sldId id="400" r:id="rId18"/>
    <p:sldId id="398" r:id="rId19"/>
    <p:sldId id="264" r:id="rId20"/>
    <p:sldId id="391" r:id="rId21"/>
    <p:sldId id="392" r:id="rId22"/>
    <p:sldId id="393" r:id="rId23"/>
    <p:sldId id="394" r:id="rId24"/>
    <p:sldId id="395" r:id="rId25"/>
    <p:sldId id="403" r:id="rId26"/>
    <p:sldId id="407" r:id="rId27"/>
    <p:sldId id="408" r:id="rId28"/>
    <p:sldId id="404" r:id="rId29"/>
    <p:sldId id="405" r:id="rId30"/>
    <p:sldId id="410" r:id="rId31"/>
    <p:sldId id="411" r:id="rId32"/>
    <p:sldId id="409" r:id="rId33"/>
    <p:sldId id="412" r:id="rId34"/>
    <p:sldId id="413" r:id="rId35"/>
    <p:sldId id="414" r:id="rId36"/>
    <p:sldId id="416" r:id="rId37"/>
    <p:sldId id="417" r:id="rId38"/>
    <p:sldId id="418" r:id="rId39"/>
    <p:sldId id="419" r:id="rId40"/>
    <p:sldId id="270" r:id="rId41"/>
  </p:sldIdLst>
  <p:sldSz cx="9144000" cy="6858000" type="screen4x3"/>
  <p:notesSz cx="6858000" cy="9144000"/>
  <p:custDataLst>
    <p:tags r:id="rId43"/>
  </p:custDataLst>
  <p:defaultTextStyle>
    <a:defPPr>
      <a:defRPr lang="en-US"/>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4"/>
    <p:restoredTop sz="94649"/>
  </p:normalViewPr>
  <p:slideViewPr>
    <p:cSldViewPr snapToGrid="0">
      <p:cViewPr varScale="1">
        <p:scale>
          <a:sx n="140" d="100"/>
          <a:sy n="140" d="100"/>
        </p:scale>
        <p:origin x="208" y="28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slide" Target="slides/slide14.xml"/><Relationship Id="rId7" Type="http://schemas.openxmlformats.org/officeDocument/2006/relationships/slide" Target="slides/slide20.xml"/><Relationship Id="rId2" Type="http://schemas.openxmlformats.org/officeDocument/2006/relationships/slide" Target="slides/slide5.xml"/><Relationship Id="rId1" Type="http://schemas.openxmlformats.org/officeDocument/2006/relationships/slide" Target="slides/slide2.xml"/><Relationship Id="rId6" Type="http://schemas.openxmlformats.org/officeDocument/2006/relationships/slide" Target="slides/slide17.xml"/><Relationship Id="rId5" Type="http://schemas.openxmlformats.org/officeDocument/2006/relationships/slide" Target="slides/slide16.xml"/><Relationship Id="rId4" Type="http://schemas.openxmlformats.org/officeDocument/2006/relationships/slide" Target="slides/slide15.xml"/><Relationship Id="rId9"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5468529-623D-774E-8C94-AEBAA54A5AB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7171" name="Rectangle 3">
            <a:extLst>
              <a:ext uri="{FF2B5EF4-FFF2-40B4-BE49-F238E27FC236}">
                <a16:creationId xmlns:a16="http://schemas.microsoft.com/office/drawing/2014/main" id="{8A6B6FAC-02EE-E54A-94F0-174D35BBF4C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7172" name="Rectangle 4">
            <a:extLst>
              <a:ext uri="{FF2B5EF4-FFF2-40B4-BE49-F238E27FC236}">
                <a16:creationId xmlns:a16="http://schemas.microsoft.com/office/drawing/2014/main" id="{AED2FCA3-D04E-384D-A102-EEEA3AB2F47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00977F41-4A6D-8547-84F6-4ED2DFF8EEF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4" name="Rectangle 6">
            <a:extLst>
              <a:ext uri="{FF2B5EF4-FFF2-40B4-BE49-F238E27FC236}">
                <a16:creationId xmlns:a16="http://schemas.microsoft.com/office/drawing/2014/main" id="{BAF15641-4CA0-5844-B746-F8464C2F077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7175" name="Rectangle 7">
            <a:extLst>
              <a:ext uri="{FF2B5EF4-FFF2-40B4-BE49-F238E27FC236}">
                <a16:creationId xmlns:a16="http://schemas.microsoft.com/office/drawing/2014/main" id="{064D596C-057A-7949-B6C3-084F77894F29}"/>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2ECB797-135A-B645-BA1F-2FB8F3B1BA8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4FDCFB-E8EC-A64E-BB7B-737E930B964C}"/>
              </a:ext>
            </a:extLst>
          </p:cNvPr>
          <p:cNvSpPr>
            <a:spLocks noGrp="1" noChangeArrowheads="1"/>
          </p:cNvSpPr>
          <p:nvPr>
            <p:ph type="sldNum" sz="quarter" idx="5"/>
          </p:nvPr>
        </p:nvSpPr>
        <p:spPr>
          <a:ln/>
        </p:spPr>
        <p:txBody>
          <a:bodyPr/>
          <a:lstStyle/>
          <a:p>
            <a:fld id="{BC611F23-A958-B542-9B83-C7083E876BA9}" type="slidenum">
              <a:rPr lang="en-US" altLang="en-US"/>
              <a:pPr/>
              <a:t>1</a:t>
            </a:fld>
            <a:endParaRPr lang="en-US" altLang="en-US"/>
          </a:p>
        </p:txBody>
      </p:sp>
      <p:sp>
        <p:nvSpPr>
          <p:cNvPr id="8194" name="Rectangle 2">
            <a:extLst>
              <a:ext uri="{FF2B5EF4-FFF2-40B4-BE49-F238E27FC236}">
                <a16:creationId xmlns:a16="http://schemas.microsoft.com/office/drawing/2014/main" id="{DB2780BD-8694-3D47-9738-517A4DD2F600}"/>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1BE57E19-9754-9043-9D06-53870FF8131D}"/>
              </a:ext>
            </a:extLst>
          </p:cNvPr>
          <p:cNvSpPr>
            <a:spLocks noGrp="1" noChangeArrowheads="1"/>
          </p:cNvSpPr>
          <p:nvPr>
            <p:ph type="body" idx="1"/>
          </p:nvPr>
        </p:nvSpPr>
        <p:spPr>
          <a:xfrm>
            <a:off x="914400" y="4343400"/>
            <a:ext cx="5029200" cy="4114800"/>
          </a:xfrm>
        </p:spPr>
        <p:txBody>
          <a:bodyPr/>
          <a:lstStyle/>
          <a:p>
            <a:pPr>
              <a:spcBef>
                <a:spcPct val="0"/>
              </a:spcBef>
            </a:pPr>
            <a:endParaRPr lang="en-US" altLang="en-US" sz="1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9pPr>
          </a:lstStyle>
          <a:p>
            <a:pPr eaLnBrk="1"/>
            <a:fld id="{09CE00D7-63C5-4A05-827E-418EFE07EDC7}" type="slidenum">
              <a:rPr lang="en-US">
                <a:solidFill>
                  <a:srgbClr val="000000"/>
                </a:solidFill>
                <a:latin typeface="Times New Roman" pitchFamily="18" charset="0"/>
                <a:ea typeface="DejaVu Sans" pitchFamily="32" charset="0"/>
                <a:cs typeface="DejaVu Sans" pitchFamily="32" charset="0"/>
              </a:rPr>
              <a:pPr eaLnBrk="1"/>
              <a:t>28</a:t>
            </a:fld>
            <a:endParaRPr lang="en-US">
              <a:solidFill>
                <a:srgbClr val="000000"/>
              </a:solidFill>
              <a:latin typeface="Times New Roman" pitchFamily="18" charset="0"/>
              <a:ea typeface="DejaVu Sans" pitchFamily="32" charset="0"/>
              <a:cs typeface="DejaVu Sans" pitchFamily="32" charset="0"/>
            </a:endParaRPr>
          </a:p>
        </p:txBody>
      </p:sp>
      <p:sp>
        <p:nvSpPr>
          <p:cNvPr id="36867"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1pPr>
            <a:lvl2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2pPr>
            <a:lvl3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3pPr>
            <a:lvl4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4pPr>
            <a:lvl5pPr eaLnBrk="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itchFamily="34" charset="0"/>
                <a:ea typeface="WenQuanYi Micro Hei" charset="0"/>
                <a:cs typeface="WenQuanYi Micro Hei" charset="0"/>
              </a:defRPr>
            </a:lvl9pPr>
          </a:lstStyle>
          <a:p>
            <a:pPr eaLnBrk="1"/>
            <a:fld id="{EC242680-23A9-460C-8545-27633986D93C}" type="slidenum">
              <a:rPr lang="en-US">
                <a:solidFill>
                  <a:srgbClr val="000000"/>
                </a:solidFill>
                <a:latin typeface="Times New Roman" pitchFamily="18" charset="0"/>
                <a:ea typeface="DejaVu Sans" pitchFamily="32" charset="0"/>
                <a:cs typeface="DejaVu Sans" pitchFamily="32" charset="0"/>
              </a:rPr>
              <a:pPr eaLnBrk="1"/>
              <a:t>29</a:t>
            </a:fld>
            <a:endParaRPr lang="en-US">
              <a:solidFill>
                <a:srgbClr val="000000"/>
              </a:solidFill>
              <a:latin typeface="Times New Roman" pitchFamily="18" charset="0"/>
              <a:ea typeface="DejaVu Sans" pitchFamily="32" charset="0"/>
              <a:cs typeface="DejaVu Sans" pitchFamily="32" charset="0"/>
            </a:endParaRPr>
          </a:p>
        </p:txBody>
      </p:sp>
      <p:sp>
        <p:nvSpPr>
          <p:cNvPr id="37891" name="Rectangle 1"/>
          <p:cNvSpPr txBox="1">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C5EA430B-A23C-654A-9017-8877A907905B}"/>
              </a:ext>
            </a:extLst>
          </p:cNvPr>
          <p:cNvSpPr>
            <a:spLocks noGrp="1" noChangeArrowheads="1"/>
          </p:cNvSpPr>
          <p:nvPr>
            <p:ph type="ctrTitle"/>
          </p:nvPr>
        </p:nvSpPr>
        <p:spPr>
          <a:xfrm>
            <a:off x="231775" y="2089150"/>
            <a:ext cx="8574088" cy="1554163"/>
          </a:xfrm>
          <a:extLst>
            <a:ext uri="{AF507438-7753-43E0-B8FC-AC1667EBCBE1}">
              <a14:hiddenEffects xmlns:a14="http://schemas.microsoft.com/office/drawing/2010/main">
                <a:effectLst>
                  <a:outerShdw dist="63500" dir="2212194" algn="ctr" rotWithShape="0">
                    <a:schemeClr val="tx1"/>
                  </a:outerShdw>
                </a:effectLst>
              </a14:hiddenEffects>
            </a:ext>
          </a:extLst>
        </p:spPr>
        <p:txBody>
          <a:bodyPr anchor="b"/>
          <a:lstStyle>
            <a:lvl1pPr>
              <a:lnSpc>
                <a:spcPct val="90000"/>
              </a:lnSpc>
              <a:defRPr sz="4600" b="1"/>
            </a:lvl1pPr>
          </a:lstStyle>
          <a:p>
            <a:pPr lvl="0"/>
            <a:r>
              <a:rPr lang="en-US" altLang="en-US" noProof="0"/>
              <a:t>Click to edit Master title style</a:t>
            </a:r>
          </a:p>
        </p:txBody>
      </p:sp>
      <p:sp>
        <p:nvSpPr>
          <p:cNvPr id="276483" name="Rectangle 3">
            <a:extLst>
              <a:ext uri="{FF2B5EF4-FFF2-40B4-BE49-F238E27FC236}">
                <a16:creationId xmlns:a16="http://schemas.microsoft.com/office/drawing/2014/main" id="{4E6056C4-BBE0-EE49-84C0-4785ABA0328F}"/>
              </a:ext>
            </a:extLst>
          </p:cNvPr>
          <p:cNvSpPr>
            <a:spLocks noGrp="1" noChangeArrowheads="1"/>
          </p:cNvSpPr>
          <p:nvPr>
            <p:ph type="subTitle" idx="1"/>
          </p:nvPr>
        </p:nvSpPr>
        <p:spPr>
          <a:xfrm>
            <a:off x="231775" y="4035425"/>
            <a:ext cx="8574088" cy="1377950"/>
          </a:xfrm>
          <a:extLst>
            <a:ext uri="{AF507438-7753-43E0-B8FC-AC1667EBCBE1}">
              <a14:hiddenEffects xmlns:a14="http://schemas.microsoft.com/office/drawing/2010/main">
                <a:effectLst>
                  <a:outerShdw dist="35921" dir="2700000" algn="ctr" rotWithShape="0">
                    <a:srgbClr val="4D4D4D"/>
                  </a:outerShdw>
                </a:effectLst>
              </a14:hiddenEffects>
            </a:ext>
          </a:extLst>
        </p:spPr>
        <p:txBody>
          <a:bodyPr/>
          <a:lstStyle>
            <a:lvl1pPr marL="0" indent="0" algn="ctr">
              <a:spcBef>
                <a:spcPct val="30000"/>
              </a:spcBef>
              <a:buFont typeface="Wingdings" pitchFamily="2" charset="2"/>
              <a:buNone/>
              <a:defRPr/>
            </a:lvl1pPr>
          </a:lstStyle>
          <a:p>
            <a:pPr lvl="0"/>
            <a:r>
              <a:rPr lang="en-US" altLang="en-US" noProof="0"/>
              <a:t>Click to edit Master subtitle style</a:t>
            </a:r>
          </a:p>
        </p:txBody>
      </p:sp>
      <p:sp>
        <p:nvSpPr>
          <p:cNvPr id="276484" name="Rectangle 4">
            <a:extLst>
              <a:ext uri="{FF2B5EF4-FFF2-40B4-BE49-F238E27FC236}">
                <a16:creationId xmlns:a16="http://schemas.microsoft.com/office/drawing/2014/main" id="{53A6680A-44D4-784D-9BED-FCD0AFCA2980}"/>
              </a:ext>
            </a:extLst>
          </p:cNvPr>
          <p:cNvSpPr>
            <a:spLocks noGrp="1" noChangeArrowheads="1"/>
          </p:cNvSpPr>
          <p:nvPr>
            <p:ph type="dt" sz="half" idx="2"/>
          </p:nvPr>
        </p:nvSpPr>
        <p:spPr>
          <a:xfrm>
            <a:off x="3505200" y="6216650"/>
            <a:ext cx="2133600" cy="477838"/>
          </a:xfrm>
          <a:prstGeom prst="rect">
            <a:avLst/>
          </a:prstGeom>
        </p:spPr>
        <p:txBody>
          <a:bodyPr/>
          <a:lstStyle>
            <a:lvl1pPr>
              <a:defRPr/>
            </a:lvl1pPr>
          </a:lstStyle>
          <a:p>
            <a:endParaRPr lang="en-US" altLang="en-US"/>
          </a:p>
        </p:txBody>
      </p:sp>
      <p:sp>
        <p:nvSpPr>
          <p:cNvPr id="276485" name="Rectangle 5">
            <a:extLst>
              <a:ext uri="{FF2B5EF4-FFF2-40B4-BE49-F238E27FC236}">
                <a16:creationId xmlns:a16="http://schemas.microsoft.com/office/drawing/2014/main" id="{7730C9A1-9743-0442-AC9B-A553B02271B7}"/>
              </a:ext>
            </a:extLst>
          </p:cNvPr>
          <p:cNvSpPr>
            <a:spLocks noGrp="1" noChangeArrowheads="1"/>
          </p:cNvSpPr>
          <p:nvPr>
            <p:ph type="ftr" sz="quarter" idx="3"/>
          </p:nvPr>
        </p:nvSpPr>
        <p:spPr>
          <a:xfrm>
            <a:off x="125413" y="6223000"/>
            <a:ext cx="2143125" cy="476250"/>
          </a:xfrm>
          <a:prstGeom prst="rect">
            <a:avLst/>
          </a:prstGeom>
        </p:spPr>
        <p:txBody>
          <a:bodyPr/>
          <a:lstStyle>
            <a:lvl1pPr>
              <a:defRPr/>
            </a:lvl1pPr>
          </a:lstStyle>
          <a:p>
            <a:endParaRPr lang="en-US" altLang="en-US"/>
          </a:p>
        </p:txBody>
      </p:sp>
      <p:sp>
        <p:nvSpPr>
          <p:cNvPr id="276486" name="Rectangle 6">
            <a:extLst>
              <a:ext uri="{FF2B5EF4-FFF2-40B4-BE49-F238E27FC236}">
                <a16:creationId xmlns:a16="http://schemas.microsoft.com/office/drawing/2014/main" id="{662610D4-07B6-AB4C-898B-69863F851A51}"/>
              </a:ext>
            </a:extLst>
          </p:cNvPr>
          <p:cNvSpPr>
            <a:spLocks noGrp="1" noChangeArrowheads="1"/>
          </p:cNvSpPr>
          <p:nvPr>
            <p:ph type="sldNum" sz="quarter" idx="4"/>
          </p:nvPr>
        </p:nvSpPr>
        <p:spPr>
          <a:xfrm>
            <a:off x="8175625" y="6329363"/>
            <a:ext cx="844550" cy="477837"/>
          </a:xfrm>
          <a:prstGeom prst="rect">
            <a:avLst/>
          </a:prstGeom>
        </p:spPr>
        <p:txBody>
          <a:bodyPr/>
          <a:lstStyle>
            <a:lvl1pPr>
              <a:defRPr/>
            </a:lvl1pPr>
          </a:lstStyle>
          <a:p>
            <a:fld id="{A39BD475-42A0-B047-BB4B-3E80637FDA26}" type="slidenum">
              <a:rPr lang="en-US" altLang="en-US"/>
              <a:pPr/>
              <a:t>‹#›</a:t>
            </a:fld>
            <a:endParaRPr lang="en-US" altLang="en-US"/>
          </a:p>
        </p:txBody>
      </p:sp>
      <p:pic>
        <p:nvPicPr>
          <p:cNvPr id="9" name="Picture 13">
            <a:extLst>
              <a:ext uri="{FF2B5EF4-FFF2-40B4-BE49-F238E27FC236}">
                <a16:creationId xmlns:a16="http://schemas.microsoft.com/office/drawing/2014/main" id="{984F57BE-DD12-3143-8358-96282ABC094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917"/>
          <a:stretch/>
        </p:blipFill>
        <p:spPr bwMode="auto">
          <a:xfrm>
            <a:off x="0" y="0"/>
            <a:ext cx="9144000" cy="82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6B57-7AD2-9F4E-9B07-E57C3A62AE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0767E9-E7A9-2746-83DD-012ABF0FE3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05AE-718F-0842-A2DE-0DD675D162E2}"/>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2A2715E-4066-4C4B-84EC-C6D410C07AE2}"/>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A8DB70F-3E45-694D-9BAF-1764AD6325B7}"/>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7E570EA2-3E0E-D643-9853-B9E68D8F737A}" type="slidenum">
              <a:rPr lang="en-US" altLang="en-US"/>
              <a:pPr/>
              <a:t>‹#›</a:t>
            </a:fld>
            <a:endParaRPr lang="en-US" altLang="en-US"/>
          </a:p>
        </p:txBody>
      </p:sp>
    </p:spTree>
    <p:extLst>
      <p:ext uri="{BB962C8B-B14F-4D97-AF65-F5344CB8AC3E}">
        <p14:creationId xmlns:p14="http://schemas.microsoft.com/office/powerpoint/2010/main" val="133465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DE783C-00AF-1441-9CCE-3D48FD071889}"/>
              </a:ext>
            </a:extLst>
          </p:cNvPr>
          <p:cNvSpPr>
            <a:spLocks noGrp="1"/>
          </p:cNvSpPr>
          <p:nvPr>
            <p:ph type="title" orient="vert"/>
          </p:nvPr>
        </p:nvSpPr>
        <p:spPr>
          <a:xfrm>
            <a:off x="6654800" y="828675"/>
            <a:ext cx="2155825" cy="46085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081B2C-CDFC-5F46-96E6-EB67C8D4D652}"/>
              </a:ext>
            </a:extLst>
          </p:cNvPr>
          <p:cNvSpPr>
            <a:spLocks noGrp="1"/>
          </p:cNvSpPr>
          <p:nvPr>
            <p:ph type="body" orient="vert" idx="1"/>
          </p:nvPr>
        </p:nvSpPr>
        <p:spPr>
          <a:xfrm>
            <a:off x="182563" y="828675"/>
            <a:ext cx="6319837" cy="4608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4EC27-BE5C-7149-9AD5-C3574B60EEA1}"/>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D6ACBFB-7145-1D4A-ADB0-0E6E5833966C}"/>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1F40486-9D88-A94C-89E2-BA9B9214B50E}"/>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D6C8E93A-BE18-F44D-99BA-E3CD60E769C9}" type="slidenum">
              <a:rPr lang="en-US" altLang="en-US"/>
              <a:pPr/>
              <a:t>‹#›</a:t>
            </a:fld>
            <a:endParaRPr lang="en-US" altLang="en-US"/>
          </a:p>
        </p:txBody>
      </p:sp>
    </p:spTree>
    <p:extLst>
      <p:ext uri="{BB962C8B-B14F-4D97-AF65-F5344CB8AC3E}">
        <p14:creationId xmlns:p14="http://schemas.microsoft.com/office/powerpoint/2010/main" val="271589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3877-B09C-634E-B282-99CAEB15B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8A096-D484-CE46-B649-808738555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60E63-FF17-BB4E-B0E9-8E921DADF365}"/>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A36BE0E-FDFD-184F-8292-0794BDF10F70}"/>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483EB63-C8AA-5548-BC21-D76D531C98F2}"/>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CAD0E2FB-4BD6-D04C-8788-6E6E545732D2}" type="slidenum">
              <a:rPr lang="en-US" altLang="en-US"/>
              <a:pPr/>
              <a:t>‹#›</a:t>
            </a:fld>
            <a:endParaRPr lang="en-US" altLang="en-US"/>
          </a:p>
        </p:txBody>
      </p:sp>
    </p:spTree>
    <p:extLst>
      <p:ext uri="{BB962C8B-B14F-4D97-AF65-F5344CB8AC3E}">
        <p14:creationId xmlns:p14="http://schemas.microsoft.com/office/powerpoint/2010/main" val="191710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F126-141D-7143-B910-01E0DC1458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DB4DEF-436B-0941-938E-0FBA1CD1E8F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5915FC0-6DC4-E241-BD16-E052EEF2E09D}"/>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0353B08-5386-7E4E-B514-057CAB4E629E}"/>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0F7D636-4746-494A-B6B3-E87FC2C59A55}"/>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FF09FAAF-8198-654D-B057-0FEDDFD1B43A}" type="slidenum">
              <a:rPr lang="en-US" altLang="en-US"/>
              <a:pPr/>
              <a:t>‹#›</a:t>
            </a:fld>
            <a:endParaRPr lang="en-US" altLang="en-US"/>
          </a:p>
        </p:txBody>
      </p:sp>
    </p:spTree>
    <p:extLst>
      <p:ext uri="{BB962C8B-B14F-4D97-AF65-F5344CB8AC3E}">
        <p14:creationId xmlns:p14="http://schemas.microsoft.com/office/powerpoint/2010/main" val="231040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1C5AF-C8E8-D649-AC10-858CE6767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610C06-DAC1-3943-89E8-92FE8B122799}"/>
              </a:ext>
            </a:extLst>
          </p:cNvPr>
          <p:cNvSpPr>
            <a:spLocks noGrp="1"/>
          </p:cNvSpPr>
          <p:nvPr>
            <p:ph sz="half" idx="1"/>
          </p:nvPr>
        </p:nvSpPr>
        <p:spPr>
          <a:xfrm>
            <a:off x="38100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23228-1F02-4040-A415-67A82BC7B66A}"/>
              </a:ext>
            </a:extLst>
          </p:cNvPr>
          <p:cNvSpPr>
            <a:spLocks noGrp="1"/>
          </p:cNvSpPr>
          <p:nvPr>
            <p:ph sz="half" idx="2"/>
          </p:nvPr>
        </p:nvSpPr>
        <p:spPr>
          <a:xfrm>
            <a:off x="4603750" y="2189163"/>
            <a:ext cx="4070350" cy="3248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94FE66-1994-9643-B419-0CE1210C9D34}"/>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23882F-2037-B94C-AA2D-02ACA4E86B72}"/>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C8CB84A-E874-164B-84DF-D76543E98C43}"/>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F07DBE27-472C-D245-BFBD-66B721222B98}" type="slidenum">
              <a:rPr lang="en-US" altLang="en-US"/>
              <a:pPr/>
              <a:t>‹#›</a:t>
            </a:fld>
            <a:endParaRPr lang="en-US" altLang="en-US"/>
          </a:p>
        </p:txBody>
      </p:sp>
    </p:spTree>
    <p:extLst>
      <p:ext uri="{BB962C8B-B14F-4D97-AF65-F5344CB8AC3E}">
        <p14:creationId xmlns:p14="http://schemas.microsoft.com/office/powerpoint/2010/main" val="426156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3269-8405-D944-B5E1-007EEDEBFA6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78970B-264C-CF4E-B109-41616066354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345FB5-5FBF-4A4F-A703-FB3453EFD8A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897C3E-1BF4-4B48-A913-B44E92E378F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2020AD-CD2C-DE49-A833-6F39BE34C4B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B21536-18DA-1845-B460-DE7D1D9CBB2D}"/>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711BB82-C304-9644-8829-29B02E27B557}"/>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33DB1E9-C764-3149-B90E-7A31CD988161}"/>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E7BFCA45-A96D-154E-94E5-31BEFCD90017}" type="slidenum">
              <a:rPr lang="en-US" altLang="en-US"/>
              <a:pPr/>
              <a:t>‹#›</a:t>
            </a:fld>
            <a:endParaRPr lang="en-US" altLang="en-US"/>
          </a:p>
        </p:txBody>
      </p:sp>
    </p:spTree>
    <p:extLst>
      <p:ext uri="{BB962C8B-B14F-4D97-AF65-F5344CB8AC3E}">
        <p14:creationId xmlns:p14="http://schemas.microsoft.com/office/powerpoint/2010/main" val="282776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0525-4E50-A341-A1A2-98A781C4C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E6D01A-EA0B-D24C-94CE-78E9FFB47BD6}"/>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20FF9A5-8A05-8A4B-AAA8-F31D45F6F7B8}"/>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B121B49-BBA3-C244-A06B-9DB8613A41D6}"/>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916F6FF6-D854-804B-BE3C-88B0DE1D2930}" type="slidenum">
              <a:rPr lang="en-US" altLang="en-US"/>
              <a:pPr/>
              <a:t>‹#›</a:t>
            </a:fld>
            <a:endParaRPr lang="en-US" altLang="en-US"/>
          </a:p>
        </p:txBody>
      </p:sp>
    </p:spTree>
    <p:extLst>
      <p:ext uri="{BB962C8B-B14F-4D97-AF65-F5344CB8AC3E}">
        <p14:creationId xmlns:p14="http://schemas.microsoft.com/office/powerpoint/2010/main" val="396011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D7E4B-3F89-3249-B301-66D3772FE9F1}"/>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7CDC236-885A-8341-A199-9F203FF8DD00}"/>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741B2BB-5A6B-6F4A-B973-FDCDEA8CD410}"/>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3B7EC12F-0B5D-1743-AA59-B04720612F82}" type="slidenum">
              <a:rPr lang="en-US" altLang="en-US"/>
              <a:pPr/>
              <a:t>‹#›</a:t>
            </a:fld>
            <a:endParaRPr lang="en-US" altLang="en-US"/>
          </a:p>
        </p:txBody>
      </p:sp>
    </p:spTree>
    <p:extLst>
      <p:ext uri="{BB962C8B-B14F-4D97-AF65-F5344CB8AC3E}">
        <p14:creationId xmlns:p14="http://schemas.microsoft.com/office/powerpoint/2010/main" val="348151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0461-BA43-8245-B4AD-D3B95D5CE5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09C137-925C-0448-92F0-DEFF69E1672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278220-608C-564D-8451-CC496F99393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62AA24-B55A-454B-8613-3CEBF27AB695}"/>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B414F91-05CC-AD42-9327-CE9D743FD5DD}"/>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F2F482B-16B0-9245-9119-97E8640FF9DB}"/>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77DE07BE-A102-1145-9B3C-33C4280BF551}" type="slidenum">
              <a:rPr lang="en-US" altLang="en-US"/>
              <a:pPr/>
              <a:t>‹#›</a:t>
            </a:fld>
            <a:endParaRPr lang="en-US" altLang="en-US"/>
          </a:p>
        </p:txBody>
      </p:sp>
    </p:spTree>
    <p:extLst>
      <p:ext uri="{BB962C8B-B14F-4D97-AF65-F5344CB8AC3E}">
        <p14:creationId xmlns:p14="http://schemas.microsoft.com/office/powerpoint/2010/main" val="2570078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30EA-EF7E-BD4A-97FA-F10C80F4FA6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F6B317-BB57-D249-B0DD-2E1D4B66974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045A8-D207-5D49-B335-EAC6A11E9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2BCB5-C9B2-DC41-8A22-F39F01D9F077}"/>
              </a:ext>
            </a:extLst>
          </p:cNvPr>
          <p:cNvSpPr>
            <a:spLocks noGrp="1"/>
          </p:cNvSpPr>
          <p:nvPr>
            <p:ph type="dt" sz="half" idx="10"/>
          </p:nvPr>
        </p:nvSpPr>
        <p:spPr>
          <a:xfrm>
            <a:off x="125413" y="6245225"/>
            <a:ext cx="2133600" cy="476250"/>
          </a:xfrm>
          <a:prstGeom prst="rect">
            <a:avLst/>
          </a:prstGeo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3B44263-6D27-084D-99B3-6AE26B2CA01D}"/>
              </a:ext>
            </a:extLst>
          </p:cNvPr>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EC2FDB-BBAD-E44A-8251-5E4944BD71EB}"/>
              </a:ext>
            </a:extLst>
          </p:cNvPr>
          <p:cNvSpPr>
            <a:spLocks noGrp="1"/>
          </p:cNvSpPr>
          <p:nvPr>
            <p:ph type="sldNum" sz="quarter" idx="12"/>
          </p:nvPr>
        </p:nvSpPr>
        <p:spPr>
          <a:xfrm>
            <a:off x="8431213" y="6245225"/>
            <a:ext cx="588962" cy="476250"/>
          </a:xfrm>
          <a:prstGeom prst="rect">
            <a:avLst/>
          </a:prstGeom>
        </p:spPr>
        <p:txBody>
          <a:bodyPr/>
          <a:lstStyle>
            <a:lvl1pPr>
              <a:defRPr/>
            </a:lvl1pPr>
          </a:lstStyle>
          <a:p>
            <a:fld id="{DC81A3F4-2594-204E-8E09-4A0AEB6AC73D}" type="slidenum">
              <a:rPr lang="en-US" altLang="en-US"/>
              <a:pPr/>
              <a:t>‹#›</a:t>
            </a:fld>
            <a:endParaRPr lang="en-US" altLang="en-US"/>
          </a:p>
        </p:txBody>
      </p:sp>
    </p:spTree>
    <p:extLst>
      <p:ext uri="{BB962C8B-B14F-4D97-AF65-F5344CB8AC3E}">
        <p14:creationId xmlns:p14="http://schemas.microsoft.com/office/powerpoint/2010/main" val="264151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5469" name="Picture 13">
            <a:extLst>
              <a:ext uri="{FF2B5EF4-FFF2-40B4-BE49-F238E27FC236}">
                <a16:creationId xmlns:a16="http://schemas.microsoft.com/office/drawing/2014/main" id="{631473C5-AADA-BE4A-A54F-6BA9F99669D6}"/>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b="87917"/>
          <a:stretch/>
        </p:blipFill>
        <p:spPr bwMode="auto">
          <a:xfrm>
            <a:off x="0" y="0"/>
            <a:ext cx="9144000" cy="828675"/>
          </a:xfrm>
          <a:prstGeom prst="rect">
            <a:avLst/>
          </a:prstGeom>
          <a:noFill/>
          <a:extLst>
            <a:ext uri="{909E8E84-426E-40DD-AFC4-6F175D3DCCD1}">
              <a14:hiddenFill xmlns:a14="http://schemas.microsoft.com/office/drawing/2010/main">
                <a:solidFill>
                  <a:srgbClr val="FFFFFF"/>
                </a:solidFill>
              </a14:hiddenFill>
            </a:ext>
          </a:extLst>
        </p:spPr>
      </p:pic>
      <p:sp>
        <p:nvSpPr>
          <p:cNvPr id="275458" name="Rectangle 2">
            <a:extLst>
              <a:ext uri="{FF2B5EF4-FFF2-40B4-BE49-F238E27FC236}">
                <a16:creationId xmlns:a16="http://schemas.microsoft.com/office/drawing/2014/main" id="{3DDDC3D2-CABD-414D-BAF3-6C3945626C37}"/>
              </a:ext>
            </a:extLst>
          </p:cNvPr>
          <p:cNvSpPr>
            <a:spLocks noGrp="1" noChangeArrowheads="1"/>
          </p:cNvSpPr>
          <p:nvPr>
            <p:ph type="title"/>
          </p:nvPr>
        </p:nvSpPr>
        <p:spPr bwMode="auto">
          <a:xfrm>
            <a:off x="213519" y="642145"/>
            <a:ext cx="8628062" cy="99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rgbClr val="000066"/>
                  </a:outerShdw>
                </a:effectLst>
              </a14:hiddenEffects>
            </a:ext>
          </a:extLst>
        </p:spPr>
        <p:txBody>
          <a:bodyPr vert="horz" wrap="square" lIns="80400" tIns="40200" rIns="80400" bIns="40200" numCol="1" anchor="ctr" anchorCtr="0" compatLnSpc="1">
            <a:prstTxWarp prst="textNoShape">
              <a:avLst/>
            </a:prstTxWarp>
          </a:bodyPr>
          <a:lstStyle/>
          <a:p>
            <a:pPr lvl="0"/>
            <a:r>
              <a:rPr lang="en-US" altLang="en-US"/>
              <a:t>Click to edit Master title style</a:t>
            </a:r>
          </a:p>
        </p:txBody>
      </p:sp>
      <p:sp>
        <p:nvSpPr>
          <p:cNvPr id="275459" name="Rectangle 3">
            <a:extLst>
              <a:ext uri="{FF2B5EF4-FFF2-40B4-BE49-F238E27FC236}">
                <a16:creationId xmlns:a16="http://schemas.microsoft.com/office/drawing/2014/main" id="{F5A74A2D-18EB-EE4C-8A74-73B30EDF2E08}"/>
              </a:ext>
            </a:extLst>
          </p:cNvPr>
          <p:cNvSpPr>
            <a:spLocks noGrp="1" noChangeArrowheads="1"/>
          </p:cNvSpPr>
          <p:nvPr>
            <p:ph type="body" idx="1"/>
          </p:nvPr>
        </p:nvSpPr>
        <p:spPr bwMode="auto">
          <a:xfrm>
            <a:off x="381000" y="1729409"/>
            <a:ext cx="8293100" cy="47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vert="horz" wrap="square" lIns="80400" tIns="40200" rIns="80400" bIns="402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803275" rtl="0" fontAlgn="base">
        <a:lnSpc>
          <a:spcPct val="85000"/>
        </a:lnSpc>
        <a:spcBef>
          <a:spcPct val="20000"/>
        </a:spcBef>
        <a:spcAft>
          <a:spcPct val="0"/>
        </a:spcAft>
        <a:defRPr sz="3800" kern="1200">
          <a:solidFill>
            <a:schemeClr val="tx1"/>
          </a:solidFill>
          <a:latin typeface="+mj-lt"/>
          <a:ea typeface="+mj-ea"/>
          <a:cs typeface="+mj-cs"/>
        </a:defRPr>
      </a:lvl1pPr>
      <a:lvl2pPr algn="ctr" defTabSz="803275" rtl="0" fontAlgn="base">
        <a:lnSpc>
          <a:spcPct val="85000"/>
        </a:lnSpc>
        <a:spcBef>
          <a:spcPct val="20000"/>
        </a:spcBef>
        <a:spcAft>
          <a:spcPct val="0"/>
        </a:spcAft>
        <a:defRPr sz="3800">
          <a:solidFill>
            <a:schemeClr val="tx1"/>
          </a:solidFill>
          <a:latin typeface="Arial" panose="020B0604020202020204" pitchFamily="34" charset="0"/>
        </a:defRPr>
      </a:lvl2pPr>
      <a:lvl3pPr algn="ctr" defTabSz="803275" rtl="0" fontAlgn="base">
        <a:lnSpc>
          <a:spcPct val="85000"/>
        </a:lnSpc>
        <a:spcBef>
          <a:spcPct val="20000"/>
        </a:spcBef>
        <a:spcAft>
          <a:spcPct val="0"/>
        </a:spcAft>
        <a:defRPr sz="3800">
          <a:solidFill>
            <a:schemeClr val="tx1"/>
          </a:solidFill>
          <a:latin typeface="Arial" panose="020B0604020202020204" pitchFamily="34" charset="0"/>
        </a:defRPr>
      </a:lvl3pPr>
      <a:lvl4pPr algn="ctr" defTabSz="803275" rtl="0" fontAlgn="base">
        <a:lnSpc>
          <a:spcPct val="85000"/>
        </a:lnSpc>
        <a:spcBef>
          <a:spcPct val="20000"/>
        </a:spcBef>
        <a:spcAft>
          <a:spcPct val="0"/>
        </a:spcAft>
        <a:defRPr sz="3800">
          <a:solidFill>
            <a:schemeClr val="tx1"/>
          </a:solidFill>
          <a:latin typeface="Arial" panose="020B0604020202020204" pitchFamily="34" charset="0"/>
        </a:defRPr>
      </a:lvl4pPr>
      <a:lvl5pPr algn="ctr" defTabSz="803275" rtl="0" fontAlgn="base">
        <a:lnSpc>
          <a:spcPct val="85000"/>
        </a:lnSpc>
        <a:spcBef>
          <a:spcPct val="20000"/>
        </a:spcBef>
        <a:spcAft>
          <a:spcPct val="0"/>
        </a:spcAft>
        <a:defRPr sz="3800">
          <a:solidFill>
            <a:schemeClr val="tx1"/>
          </a:solidFill>
          <a:latin typeface="Arial" panose="020B0604020202020204" pitchFamily="34" charset="0"/>
        </a:defRPr>
      </a:lvl5pPr>
      <a:lvl6pPr marL="457200" algn="ctr" defTabSz="803275" rtl="0" fontAlgn="base">
        <a:lnSpc>
          <a:spcPct val="85000"/>
        </a:lnSpc>
        <a:spcBef>
          <a:spcPct val="20000"/>
        </a:spcBef>
        <a:spcAft>
          <a:spcPct val="0"/>
        </a:spcAft>
        <a:defRPr sz="3800">
          <a:solidFill>
            <a:schemeClr val="tx1"/>
          </a:solidFill>
          <a:latin typeface="Arial" panose="020B0604020202020204" pitchFamily="34" charset="0"/>
        </a:defRPr>
      </a:lvl6pPr>
      <a:lvl7pPr marL="914400" algn="ctr" defTabSz="803275" rtl="0" fontAlgn="base">
        <a:lnSpc>
          <a:spcPct val="85000"/>
        </a:lnSpc>
        <a:spcBef>
          <a:spcPct val="20000"/>
        </a:spcBef>
        <a:spcAft>
          <a:spcPct val="0"/>
        </a:spcAft>
        <a:defRPr sz="3800">
          <a:solidFill>
            <a:schemeClr val="tx1"/>
          </a:solidFill>
          <a:latin typeface="Arial" panose="020B0604020202020204" pitchFamily="34" charset="0"/>
        </a:defRPr>
      </a:lvl7pPr>
      <a:lvl8pPr marL="1371600" algn="ctr" defTabSz="803275" rtl="0" fontAlgn="base">
        <a:lnSpc>
          <a:spcPct val="85000"/>
        </a:lnSpc>
        <a:spcBef>
          <a:spcPct val="20000"/>
        </a:spcBef>
        <a:spcAft>
          <a:spcPct val="0"/>
        </a:spcAft>
        <a:defRPr sz="3800">
          <a:solidFill>
            <a:schemeClr val="tx1"/>
          </a:solidFill>
          <a:latin typeface="Arial" panose="020B0604020202020204" pitchFamily="34" charset="0"/>
        </a:defRPr>
      </a:lvl8pPr>
      <a:lvl9pPr marL="1828800" algn="ctr" defTabSz="803275" rtl="0" fontAlgn="base">
        <a:lnSpc>
          <a:spcPct val="85000"/>
        </a:lnSpc>
        <a:spcBef>
          <a:spcPct val="20000"/>
        </a:spcBef>
        <a:spcAft>
          <a:spcPct val="0"/>
        </a:spcAft>
        <a:defRPr sz="3800">
          <a:solidFill>
            <a:schemeClr val="tx1"/>
          </a:solidFill>
          <a:latin typeface="Arial" panose="020B0604020202020204" pitchFamily="34" charset="0"/>
        </a:defRPr>
      </a:lvl9pPr>
    </p:titleStyle>
    <p:bodyStyle>
      <a:lvl1pPr marL="346075" indent="-346075" algn="l" defTabSz="803275" rtl="0" fontAlgn="base">
        <a:lnSpc>
          <a:spcPct val="85000"/>
        </a:lnSpc>
        <a:spcBef>
          <a:spcPct val="35000"/>
        </a:spcBef>
        <a:spcAft>
          <a:spcPct val="0"/>
        </a:spcAft>
        <a:buClr>
          <a:srgbClr val="000066"/>
        </a:buClr>
        <a:buSzPct val="70000"/>
        <a:buFont typeface="Wingdings" pitchFamily="2" charset="2"/>
        <a:buChar char="m"/>
        <a:defRPr sz="2800" kern="1200">
          <a:solidFill>
            <a:schemeClr val="tx1"/>
          </a:solidFill>
          <a:latin typeface="+mn-lt"/>
          <a:ea typeface="+mn-ea"/>
          <a:cs typeface="+mn-cs"/>
        </a:defRPr>
      </a:lvl1pPr>
      <a:lvl2pPr marL="741363" indent="-280988" algn="l" defTabSz="803275" rtl="0" fontAlgn="base">
        <a:lnSpc>
          <a:spcPct val="85000"/>
        </a:lnSpc>
        <a:spcBef>
          <a:spcPct val="35000"/>
        </a:spcBef>
        <a:spcAft>
          <a:spcPct val="0"/>
        </a:spcAft>
        <a:buClr>
          <a:srgbClr val="000066"/>
        </a:buClr>
        <a:buSzPct val="70000"/>
        <a:buFont typeface="Wingdings" pitchFamily="2" charset="2"/>
        <a:buChar char="m"/>
        <a:defRPr sz="2500" kern="1200">
          <a:solidFill>
            <a:schemeClr val="tx1"/>
          </a:solidFill>
          <a:latin typeface="+mn-lt"/>
          <a:ea typeface="+mn-ea"/>
          <a:cs typeface="+mn-cs"/>
        </a:defRPr>
      </a:lvl2pPr>
      <a:lvl3pPr marL="1150938" indent="-295275" algn="l" defTabSz="803275" rtl="0" fontAlgn="base">
        <a:lnSpc>
          <a:spcPct val="85000"/>
        </a:lnSpc>
        <a:spcBef>
          <a:spcPct val="35000"/>
        </a:spcBef>
        <a:spcAft>
          <a:spcPct val="0"/>
        </a:spcAft>
        <a:buClr>
          <a:srgbClr val="000066"/>
        </a:buClr>
        <a:buSzPct val="70000"/>
        <a:buFont typeface="Wingdings" pitchFamily="2" charset="2"/>
        <a:buChar char="m"/>
        <a:defRPr sz="2300" kern="1200">
          <a:solidFill>
            <a:schemeClr val="tx1"/>
          </a:solidFill>
          <a:latin typeface="+mn-lt"/>
          <a:ea typeface="+mn-ea"/>
          <a:cs typeface="+mn-cs"/>
        </a:defRPr>
      </a:lvl3pPr>
      <a:lvl4pPr marL="1608138" indent="-3429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4pPr>
      <a:lvl5pPr marL="2001838" indent="-279400" algn="l" defTabSz="803275" rtl="0" fontAlgn="base">
        <a:lnSpc>
          <a:spcPct val="85000"/>
        </a:lnSpc>
        <a:spcBef>
          <a:spcPct val="35000"/>
        </a:spcBef>
        <a:spcAft>
          <a:spcPct val="0"/>
        </a:spcAft>
        <a:buClr>
          <a:srgbClr val="000066"/>
        </a:buClr>
        <a:buSzPct val="70000"/>
        <a:buFont typeface="Wingdings" pitchFamily="2" charset="2"/>
        <a:buChar char="m"/>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emf"/><Relationship Id="rId5" Type="http://schemas.openxmlformats.org/officeDocument/2006/relationships/oleObject" Target="../embeddings/oleObject5.bin"/><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8" name="Rectangle 14">
            <a:extLst>
              <a:ext uri="{FF2B5EF4-FFF2-40B4-BE49-F238E27FC236}">
                <a16:creationId xmlns:a16="http://schemas.microsoft.com/office/drawing/2014/main" id="{898B42E1-8805-4648-A5B4-2C2E98B7D0B3}"/>
              </a:ext>
            </a:extLst>
          </p:cNvPr>
          <p:cNvSpPr>
            <a:spLocks noGrp="1" noChangeArrowheads="1"/>
          </p:cNvSpPr>
          <p:nvPr>
            <p:ph type="ctrTitle"/>
          </p:nvPr>
        </p:nvSpPr>
        <p:spPr/>
        <p:txBody>
          <a:bodyPr/>
          <a:lstStyle/>
          <a:p>
            <a:r>
              <a:rPr lang="en-US" altLang="en-US" sz="5000" dirty="0"/>
              <a:t>Exact Matching Algorithms</a:t>
            </a:r>
          </a:p>
        </p:txBody>
      </p:sp>
      <p:sp>
        <p:nvSpPr>
          <p:cNvPr id="6159" name="Rectangle 15">
            <a:extLst>
              <a:ext uri="{FF2B5EF4-FFF2-40B4-BE49-F238E27FC236}">
                <a16:creationId xmlns:a16="http://schemas.microsoft.com/office/drawing/2014/main" id="{D829BBBC-DE0A-7E45-A9E7-5BC79B60C124}"/>
              </a:ext>
            </a:extLst>
          </p:cNvPr>
          <p:cNvSpPr>
            <a:spLocks noGrp="1" noChangeArrowheads="1"/>
          </p:cNvSpPr>
          <p:nvPr>
            <p:ph type="subTitle" idx="1"/>
          </p:nvPr>
        </p:nvSpPr>
        <p:spPr/>
        <p:txBody>
          <a:bodyPr/>
          <a:lstStyle/>
          <a:p>
            <a:r>
              <a:rPr lang="en-US" altLang="en-US" dirty="0">
                <a:latin typeface="Times New Roman" panose="02020603050405020304" pitchFamily="18" charset="0"/>
                <a:cs typeface="Times New Roman" panose="02020603050405020304" pitchFamily="18" charset="0"/>
              </a:rPr>
              <a:t>Michael T. Goodrich</a:t>
            </a:r>
          </a:p>
          <a:p>
            <a:r>
              <a:rPr lang="en-US" altLang="en-US" dirty="0">
                <a:latin typeface="Times New Roman" panose="02020603050405020304" pitchFamily="18" charset="0"/>
                <a:cs typeface="Times New Roman" panose="02020603050405020304" pitchFamily="18" charset="0"/>
              </a:rPr>
              <a:t>University of California, Irvine</a:t>
            </a:r>
          </a:p>
        </p:txBody>
      </p:sp>
      <p:sp>
        <p:nvSpPr>
          <p:cNvPr id="2" name="TextBox 1">
            <a:extLst>
              <a:ext uri="{FF2B5EF4-FFF2-40B4-BE49-F238E27FC236}">
                <a16:creationId xmlns:a16="http://schemas.microsoft.com/office/drawing/2014/main" id="{ED73D689-2C73-BA4D-9D17-0CCFDB7F0E0A}"/>
              </a:ext>
            </a:extLst>
          </p:cNvPr>
          <p:cNvSpPr txBox="1"/>
          <p:nvPr/>
        </p:nvSpPr>
        <p:spPr>
          <a:xfrm>
            <a:off x="231775" y="6505903"/>
            <a:ext cx="7645747" cy="276999"/>
          </a:xfrm>
          <a:prstGeom prst="rect">
            <a:avLst/>
          </a:prstGeom>
          <a:noFill/>
        </p:spPr>
        <p:txBody>
          <a:bodyPr wrap="none" rtlCol="0">
            <a:spAutoFit/>
          </a:bodyPr>
          <a:lstStyle/>
          <a:p>
            <a:r>
              <a:rPr lang="en-US" sz="1200" dirty="0">
                <a:solidFill>
                  <a:schemeClr val="bg1">
                    <a:lumMod val="65000"/>
                  </a:schemeClr>
                </a:solidFill>
              </a:rPr>
              <a:t>Some slides adapted from https://</a:t>
            </a:r>
            <a:r>
              <a:rPr lang="en-US" sz="1200" dirty="0" err="1">
                <a:solidFill>
                  <a:schemeClr val="bg1">
                    <a:lumMod val="65000"/>
                  </a:schemeClr>
                </a:solidFill>
              </a:rPr>
              <a:t>www.cs.bgu.ac.il</a:t>
            </a:r>
            <a:r>
              <a:rPr lang="en-US" sz="1200" dirty="0">
                <a:solidFill>
                  <a:schemeClr val="bg1">
                    <a:lumMod val="65000"/>
                  </a:schemeClr>
                </a:solidFill>
              </a:rPr>
              <a:t>/~</a:t>
            </a:r>
            <a:r>
              <a:rPr lang="en-US" sz="1200" dirty="0" err="1">
                <a:solidFill>
                  <a:schemeClr val="bg1">
                    <a:lumMod val="65000"/>
                  </a:schemeClr>
                </a:solidFill>
              </a:rPr>
              <a:t>dinitz</a:t>
            </a:r>
            <a:r>
              <a:rPr lang="en-US" sz="1200" dirty="0">
                <a:solidFill>
                  <a:schemeClr val="bg1">
                    <a:lumMod val="65000"/>
                  </a:schemeClr>
                </a:solidFill>
              </a:rPr>
              <a:t>/Course/SS-12/Boyer-Moore-algorithm-</a:t>
            </a:r>
            <a:r>
              <a:rPr lang="en-US" sz="1200" dirty="0" err="1">
                <a:solidFill>
                  <a:schemeClr val="bg1">
                    <a:lumMod val="65000"/>
                  </a:schemeClr>
                </a:solidFill>
              </a:rPr>
              <a:t>Vladimir.pptx</a:t>
            </a:r>
            <a:endParaRPr lang="en-US" sz="1200" dirty="0">
              <a:solidFill>
                <a:schemeClr val="bg1">
                  <a:lumMod val="65000"/>
                </a:schemeClr>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2423-2B54-BA40-BAF5-DC00FF01B609}"/>
              </a:ext>
            </a:extLst>
          </p:cNvPr>
          <p:cNvSpPr>
            <a:spLocks noGrp="1"/>
          </p:cNvSpPr>
          <p:nvPr>
            <p:ph type="title"/>
          </p:nvPr>
        </p:nvSpPr>
        <p:spPr/>
        <p:txBody>
          <a:bodyPr/>
          <a:lstStyle/>
          <a:p>
            <a:r>
              <a:rPr lang="en-US" dirty="0"/>
              <a:t>Using this NFA for Pattern Matching</a:t>
            </a:r>
          </a:p>
        </p:txBody>
      </p:sp>
      <p:sp>
        <p:nvSpPr>
          <p:cNvPr id="3" name="Content Placeholder 2">
            <a:extLst>
              <a:ext uri="{FF2B5EF4-FFF2-40B4-BE49-F238E27FC236}">
                <a16:creationId xmlns:a16="http://schemas.microsoft.com/office/drawing/2014/main" id="{D8CE4DC0-D6C0-6A4D-B1FE-CDC7BFF1A097}"/>
              </a:ext>
            </a:extLst>
          </p:cNvPr>
          <p:cNvSpPr>
            <a:spLocks noGrp="1"/>
          </p:cNvSpPr>
          <p:nvPr>
            <p:ph idx="1"/>
          </p:nvPr>
        </p:nvSpPr>
        <p:spPr>
          <a:xfrm>
            <a:off x="380999" y="1729409"/>
            <a:ext cx="8460581" cy="4701208"/>
          </a:xfrm>
        </p:spPr>
        <p:txBody>
          <a:bodyPr/>
          <a:lstStyle/>
          <a:p>
            <a:r>
              <a:rPr lang="en-US" dirty="0"/>
              <a:t>We can convert this NFA into a DFA that has size O(m</a:t>
            </a:r>
            <a:r>
              <a:rPr lang="en-US" baseline="30000" dirty="0"/>
              <a:t>2</a:t>
            </a:r>
            <a:r>
              <a:rPr lang="en-US" dirty="0"/>
              <a:t> + </a:t>
            </a:r>
            <a:r>
              <a:rPr lang="en-US" dirty="0" err="1"/>
              <a:t>mk</a:t>
            </a:r>
            <a:r>
              <a:rPr lang="en-US" dirty="0"/>
              <a:t>) in this same amount of time. </a:t>
            </a:r>
          </a:p>
          <a:p>
            <a:pPr lvl="1"/>
            <a:r>
              <a:rPr lang="en-US" dirty="0"/>
              <a:t>The subset construction doesn’t take exponential time because the number of states in the DFA is the same as in the NFA. Each DFA state corresponds to all the prefixes of the pattern that match up to a given point. There can be O(m) such prefixes, however, and we need a transition for every character, which is why the conversion takes O(m</a:t>
            </a:r>
            <a:r>
              <a:rPr lang="en-US" baseline="30000" dirty="0"/>
              <a:t>2</a:t>
            </a:r>
            <a:r>
              <a:rPr lang="en-US" dirty="0"/>
              <a:t> + </a:t>
            </a:r>
            <a:r>
              <a:rPr lang="en-US" dirty="0" err="1"/>
              <a:t>mk</a:t>
            </a:r>
            <a:r>
              <a:rPr lang="en-US" dirty="0"/>
              <a:t>) time.</a:t>
            </a:r>
          </a:p>
          <a:p>
            <a:r>
              <a:rPr lang="en-US" dirty="0"/>
              <a:t>With this DFA approach, we can then do pattern matching in O(m</a:t>
            </a:r>
            <a:r>
              <a:rPr lang="en-US" baseline="30000" dirty="0"/>
              <a:t>2</a:t>
            </a:r>
            <a:r>
              <a:rPr lang="en-US" dirty="0"/>
              <a:t> + </a:t>
            </a:r>
            <a:r>
              <a:rPr lang="en-US" dirty="0" err="1"/>
              <a:t>mk</a:t>
            </a:r>
            <a:r>
              <a:rPr lang="en-US" dirty="0"/>
              <a:t> + n) time</a:t>
            </a:r>
          </a:p>
        </p:txBody>
      </p:sp>
    </p:spTree>
    <p:extLst>
      <p:ext uri="{BB962C8B-B14F-4D97-AF65-F5344CB8AC3E}">
        <p14:creationId xmlns:p14="http://schemas.microsoft.com/office/powerpoint/2010/main" val="24826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AD20E4-F271-C647-B877-6A4E7E8C0386}"/>
              </a:ext>
            </a:extLst>
          </p:cNvPr>
          <p:cNvPicPr>
            <a:picLocks noChangeAspect="1"/>
          </p:cNvPicPr>
          <p:nvPr/>
        </p:nvPicPr>
        <p:blipFill>
          <a:blip r:embed="rId2"/>
          <a:stretch>
            <a:fillRect/>
          </a:stretch>
        </p:blipFill>
        <p:spPr>
          <a:xfrm>
            <a:off x="383627" y="1257821"/>
            <a:ext cx="8376745" cy="4342357"/>
          </a:xfrm>
          <a:prstGeom prst="rect">
            <a:avLst/>
          </a:prstGeom>
        </p:spPr>
      </p:pic>
      <p:sp>
        <p:nvSpPr>
          <p:cNvPr id="2" name="Title 1">
            <a:extLst>
              <a:ext uri="{FF2B5EF4-FFF2-40B4-BE49-F238E27FC236}">
                <a16:creationId xmlns:a16="http://schemas.microsoft.com/office/drawing/2014/main" id="{E1BD37C2-272B-424B-A465-A6CB6F49631C}"/>
              </a:ext>
            </a:extLst>
          </p:cNvPr>
          <p:cNvSpPr>
            <a:spLocks noGrp="1"/>
          </p:cNvSpPr>
          <p:nvPr>
            <p:ph type="title"/>
          </p:nvPr>
        </p:nvSpPr>
        <p:spPr/>
        <p:txBody>
          <a:bodyPr/>
          <a:lstStyle/>
          <a:p>
            <a:r>
              <a:rPr lang="en-US" dirty="0"/>
              <a:t>Substring NFA-to-DFA Example</a:t>
            </a:r>
          </a:p>
        </p:txBody>
      </p:sp>
      <p:sp>
        <p:nvSpPr>
          <p:cNvPr id="5" name="TextBox 4">
            <a:extLst>
              <a:ext uri="{FF2B5EF4-FFF2-40B4-BE49-F238E27FC236}">
                <a16:creationId xmlns:a16="http://schemas.microsoft.com/office/drawing/2014/main" id="{A6E6D281-B4ED-074B-B694-7799A3FF51D4}"/>
              </a:ext>
            </a:extLst>
          </p:cNvPr>
          <p:cNvSpPr txBox="1"/>
          <p:nvPr/>
        </p:nvSpPr>
        <p:spPr>
          <a:xfrm>
            <a:off x="0" y="6584731"/>
            <a:ext cx="5023235" cy="276999"/>
          </a:xfrm>
          <a:prstGeom prst="rect">
            <a:avLst/>
          </a:prstGeom>
          <a:noFill/>
        </p:spPr>
        <p:txBody>
          <a:bodyPr wrap="none" rtlCol="0">
            <a:spAutoFit/>
          </a:bodyPr>
          <a:lstStyle/>
          <a:p>
            <a:r>
              <a:rPr lang="en-US" sz="1200" dirty="0">
                <a:solidFill>
                  <a:schemeClr val="bg1">
                    <a:lumMod val="65000"/>
                  </a:schemeClr>
                </a:solidFill>
              </a:rPr>
              <a:t>Image produced using https://</a:t>
            </a:r>
            <a:r>
              <a:rPr lang="en-US" sz="1200" dirty="0" err="1">
                <a:solidFill>
                  <a:schemeClr val="bg1">
                    <a:lumMod val="65000"/>
                  </a:schemeClr>
                </a:solidFill>
              </a:rPr>
              <a:t>hritikbhandari.me</a:t>
            </a:r>
            <a:r>
              <a:rPr lang="en-US" sz="1200" dirty="0">
                <a:solidFill>
                  <a:schemeClr val="bg1">
                    <a:lumMod val="65000"/>
                  </a:schemeClr>
                </a:solidFill>
              </a:rPr>
              <a:t>/NFA-to-DFA-Converter/</a:t>
            </a:r>
          </a:p>
        </p:txBody>
      </p:sp>
      <p:sp>
        <p:nvSpPr>
          <p:cNvPr id="7" name="TextBox 6">
            <a:extLst>
              <a:ext uri="{FF2B5EF4-FFF2-40B4-BE49-F238E27FC236}">
                <a16:creationId xmlns:a16="http://schemas.microsoft.com/office/drawing/2014/main" id="{263FBC12-9875-1A4D-BF86-382EC7EB7C77}"/>
              </a:ext>
            </a:extLst>
          </p:cNvPr>
          <p:cNvSpPr txBox="1"/>
          <p:nvPr/>
        </p:nvSpPr>
        <p:spPr>
          <a:xfrm>
            <a:off x="135431" y="5815744"/>
            <a:ext cx="8472384" cy="707886"/>
          </a:xfrm>
          <a:prstGeom prst="rect">
            <a:avLst/>
          </a:prstGeom>
          <a:noFill/>
        </p:spPr>
        <p:txBody>
          <a:bodyPr wrap="none" rtlCol="0">
            <a:spAutoFit/>
          </a:bodyPr>
          <a:lstStyle/>
          <a:p>
            <a:r>
              <a:rPr lang="en-US" sz="2000" dirty="0"/>
              <a:t>Each state represents all the prefixes of the pattern that match a suffix of </a:t>
            </a:r>
          </a:p>
          <a:p>
            <a:r>
              <a:rPr lang="en-US" sz="2000" dirty="0"/>
              <a:t>the pattern up to a certain point.</a:t>
            </a:r>
          </a:p>
        </p:txBody>
      </p:sp>
    </p:spTree>
    <p:extLst>
      <p:ext uri="{BB962C8B-B14F-4D97-AF65-F5344CB8AC3E}">
        <p14:creationId xmlns:p14="http://schemas.microsoft.com/office/powerpoint/2010/main" val="1204885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AAC84-8D11-9D4F-B7EE-F465FECC183C}"/>
              </a:ext>
            </a:extLst>
          </p:cNvPr>
          <p:cNvSpPr>
            <a:spLocks noGrp="1"/>
          </p:cNvSpPr>
          <p:nvPr>
            <p:ph type="title"/>
          </p:nvPr>
        </p:nvSpPr>
        <p:spPr/>
        <p:txBody>
          <a:bodyPr/>
          <a:lstStyle/>
          <a:p>
            <a:r>
              <a:rPr lang="en-US" dirty="0"/>
              <a:t>Improving Exact Matching</a:t>
            </a:r>
          </a:p>
        </p:txBody>
      </p:sp>
      <p:sp>
        <p:nvSpPr>
          <p:cNvPr id="3" name="Content Placeholder 2">
            <a:extLst>
              <a:ext uri="{FF2B5EF4-FFF2-40B4-BE49-F238E27FC236}">
                <a16:creationId xmlns:a16="http://schemas.microsoft.com/office/drawing/2014/main" id="{9546443D-E520-4946-B672-0A067020B406}"/>
              </a:ext>
            </a:extLst>
          </p:cNvPr>
          <p:cNvSpPr>
            <a:spLocks noGrp="1"/>
          </p:cNvSpPr>
          <p:nvPr>
            <p:ph idx="1"/>
          </p:nvPr>
        </p:nvSpPr>
        <p:spPr/>
        <p:txBody>
          <a:bodyPr/>
          <a:lstStyle/>
          <a:p>
            <a:r>
              <a:rPr lang="en-US" dirty="0"/>
              <a:t>The O(m</a:t>
            </a:r>
            <a:r>
              <a:rPr lang="en-US" baseline="30000" dirty="0"/>
              <a:t>2</a:t>
            </a:r>
            <a:r>
              <a:rPr lang="en-US" dirty="0"/>
              <a:t> + </a:t>
            </a:r>
            <a:r>
              <a:rPr lang="en-US" dirty="0" err="1"/>
              <a:t>mk</a:t>
            </a:r>
            <a:r>
              <a:rPr lang="en-US" dirty="0"/>
              <a:t>) term in the running times for using finite-state machines for exact matching is inefficient. </a:t>
            </a:r>
          </a:p>
          <a:p>
            <a:r>
              <a:rPr lang="en-US" dirty="0"/>
              <a:t>A well-known algorithm that improves the running time for exact matching is the KMP Algorithm, due to Knuth, Morris, and Pratt.</a:t>
            </a:r>
          </a:p>
          <a:p>
            <a:r>
              <a:rPr lang="en-US" dirty="0"/>
              <a:t>Knuth-Morris-Pratt’s algorithm compares the pattern to the text in left-to-right, but shifts the pattern more intelligently than the brute-force algorithm.</a:t>
            </a:r>
          </a:p>
        </p:txBody>
      </p:sp>
    </p:spTree>
    <p:extLst>
      <p:ext uri="{BB962C8B-B14F-4D97-AF65-F5344CB8AC3E}">
        <p14:creationId xmlns:p14="http://schemas.microsoft.com/office/powerpoint/2010/main" val="1563389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40F7A-2E1B-4948-B507-BC3F9CD8459A}"/>
              </a:ext>
            </a:extLst>
          </p:cNvPr>
          <p:cNvSpPr>
            <a:spLocks noGrp="1"/>
          </p:cNvSpPr>
          <p:nvPr>
            <p:ph type="title"/>
          </p:nvPr>
        </p:nvSpPr>
        <p:spPr/>
        <p:txBody>
          <a:bodyPr/>
          <a:lstStyle/>
          <a:p>
            <a:r>
              <a:rPr lang="en-US" dirty="0"/>
              <a:t>Donald Knuth</a:t>
            </a:r>
          </a:p>
        </p:txBody>
      </p:sp>
      <p:sp>
        <p:nvSpPr>
          <p:cNvPr id="3" name="Content Placeholder 2">
            <a:extLst>
              <a:ext uri="{FF2B5EF4-FFF2-40B4-BE49-F238E27FC236}">
                <a16:creationId xmlns:a16="http://schemas.microsoft.com/office/drawing/2014/main" id="{62057755-E2A0-7145-947A-09755FC3FBDC}"/>
              </a:ext>
            </a:extLst>
          </p:cNvPr>
          <p:cNvSpPr>
            <a:spLocks noGrp="1"/>
          </p:cNvSpPr>
          <p:nvPr>
            <p:ph idx="1"/>
          </p:nvPr>
        </p:nvSpPr>
        <p:spPr>
          <a:xfrm>
            <a:off x="213519" y="3173981"/>
            <a:ext cx="8293100" cy="3384129"/>
          </a:xfrm>
        </p:spPr>
        <p:txBody>
          <a:bodyPr/>
          <a:lstStyle/>
          <a:p>
            <a:r>
              <a:rPr lang="en-US" dirty="0"/>
              <a:t>1973: Discovered the KMP algorithm (which was also published in a technical report by Morris and Pratt in 1970—all three published a joint paper describing the algorithm in 1977).</a:t>
            </a:r>
          </a:p>
          <a:p>
            <a:r>
              <a:rPr lang="en-US" dirty="0"/>
              <a:t>1974: Received the Turing Award.</a:t>
            </a:r>
          </a:p>
          <a:p>
            <a:r>
              <a:rPr lang="en-US" dirty="0"/>
              <a:t>He is also known for his book series, “The Art of Computer Programming,” which formalized and popularized algorithm analysis (e.g., the “big O”).</a:t>
            </a:r>
          </a:p>
        </p:txBody>
      </p:sp>
      <p:pic>
        <p:nvPicPr>
          <p:cNvPr id="8194" name="Picture 2">
            <a:extLst>
              <a:ext uri="{FF2B5EF4-FFF2-40B4-BE49-F238E27FC236}">
                <a16:creationId xmlns:a16="http://schemas.microsoft.com/office/drawing/2014/main" id="{F146D2CD-E8F8-9345-851D-5062E980E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538" y="834023"/>
            <a:ext cx="1885381" cy="22290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2946B8-B27C-544C-B55F-555AD2FD1B0B}"/>
              </a:ext>
            </a:extLst>
          </p:cNvPr>
          <p:cNvSpPr txBox="1"/>
          <p:nvPr/>
        </p:nvSpPr>
        <p:spPr>
          <a:xfrm>
            <a:off x="109728" y="6558110"/>
            <a:ext cx="3886000" cy="276999"/>
          </a:xfrm>
          <a:prstGeom prst="rect">
            <a:avLst/>
          </a:prstGeom>
          <a:noFill/>
        </p:spPr>
        <p:txBody>
          <a:bodyPr wrap="none" rtlCol="0">
            <a:spAutoFit/>
          </a:bodyPr>
          <a:lstStyle/>
          <a:p>
            <a:r>
              <a:rPr lang="en-US" sz="1200" dirty="0">
                <a:solidFill>
                  <a:schemeClr val="bg1">
                    <a:lumMod val="65000"/>
                  </a:schemeClr>
                </a:solidFill>
              </a:rPr>
              <a:t>Image from https://</a:t>
            </a:r>
            <a:r>
              <a:rPr lang="en-US" sz="1200" dirty="0" err="1">
                <a:solidFill>
                  <a:schemeClr val="bg1">
                    <a:lumMod val="65000"/>
                  </a:schemeClr>
                </a:solidFill>
              </a:rPr>
              <a:t>en.wikipedia.org</a:t>
            </a:r>
            <a:r>
              <a:rPr lang="en-US" sz="1200" dirty="0">
                <a:solidFill>
                  <a:schemeClr val="bg1">
                    <a:lumMod val="65000"/>
                  </a:schemeClr>
                </a:solidFill>
              </a:rPr>
              <a:t>/wiki/</a:t>
            </a:r>
            <a:r>
              <a:rPr lang="en-US" sz="1200" dirty="0" err="1">
                <a:solidFill>
                  <a:schemeClr val="bg1">
                    <a:lumMod val="65000"/>
                  </a:schemeClr>
                </a:solidFill>
              </a:rPr>
              <a:t>Donald_Knuth</a:t>
            </a:r>
            <a:endParaRPr lang="en-US" sz="1200" dirty="0">
              <a:solidFill>
                <a:schemeClr val="bg1">
                  <a:lumMod val="65000"/>
                </a:schemeClr>
              </a:solidFill>
            </a:endParaRPr>
          </a:p>
        </p:txBody>
      </p:sp>
      <p:pic>
        <p:nvPicPr>
          <p:cNvPr id="8196" name="Picture 4" descr="TAOCP-box">
            <a:extLst>
              <a:ext uri="{FF2B5EF4-FFF2-40B4-BE49-F238E27FC236}">
                <a16:creationId xmlns:a16="http://schemas.microsoft.com/office/drawing/2014/main" id="{250A3DD9-E2BE-BD4A-9E45-9627955A3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8932" y="834022"/>
            <a:ext cx="2780215" cy="206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62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682625" y="654050"/>
            <a:ext cx="8077200" cy="1143000"/>
          </a:xfrm>
        </p:spPr>
        <p:txBody>
          <a:bodyPr/>
          <a:lstStyle/>
          <a:p>
            <a:pPr eaLnBrk="1" hangingPunct="1"/>
            <a:r>
              <a:rPr lang="en-US" dirty="0">
                <a:latin typeface="Tahoma" charset="0"/>
              </a:rPr>
              <a:t>The KMP Algorithm</a:t>
            </a:r>
          </a:p>
        </p:txBody>
      </p:sp>
      <p:sp>
        <p:nvSpPr>
          <p:cNvPr id="25604" name="Rectangle 3" descr="Rectangle: Click to edit Master text styles&#10;Second level&#10;Third level&#10;Fourth level&#10;Fifth level"/>
          <p:cNvSpPr>
            <a:spLocks noGrp="1" noChangeArrowheads="1"/>
          </p:cNvSpPr>
          <p:nvPr>
            <p:ph type="body" idx="1"/>
          </p:nvPr>
        </p:nvSpPr>
        <p:spPr>
          <a:xfrm>
            <a:off x="266700" y="2170113"/>
            <a:ext cx="4038600" cy="4648200"/>
          </a:xfrm>
        </p:spPr>
        <p:txBody>
          <a:bodyPr/>
          <a:lstStyle/>
          <a:p>
            <a:pPr eaLnBrk="1" hangingPunct="1"/>
            <a:r>
              <a:rPr lang="en-US" altLang="ja-JP" sz="2000" dirty="0">
                <a:latin typeface="Tahoma" charset="0"/>
              </a:rPr>
              <a:t>Consider the comparison of a pattern with a text as in the brute-force algorithm. </a:t>
            </a:r>
          </a:p>
          <a:p>
            <a:pPr eaLnBrk="1" hangingPunct="1"/>
            <a:r>
              <a:rPr lang="en-US" sz="2000" dirty="0">
                <a:latin typeface="Tahoma" charset="0"/>
              </a:rPr>
              <a:t>When a mismatch occurs, what is the</a:t>
            </a:r>
            <a:r>
              <a:rPr lang="en-US" sz="2000" b="1" dirty="0">
                <a:latin typeface="Tahoma" charset="0"/>
              </a:rPr>
              <a:t> </a:t>
            </a:r>
            <a:r>
              <a:rPr lang="en-US" sz="2000" b="1" dirty="0">
                <a:solidFill>
                  <a:schemeClr val="tx2"/>
                </a:solidFill>
                <a:latin typeface="Tahoma" charset="0"/>
              </a:rPr>
              <a:t>most</a:t>
            </a:r>
            <a:r>
              <a:rPr lang="en-US" sz="2000" dirty="0">
                <a:latin typeface="Tahoma" charset="0"/>
              </a:rPr>
              <a:t> we can shift the pattern so as to avoid redundant comparisons?</a:t>
            </a:r>
          </a:p>
          <a:p>
            <a:pPr eaLnBrk="1" hangingPunct="1"/>
            <a:r>
              <a:rPr lang="en-US" sz="2000" dirty="0">
                <a:latin typeface="Tahoma" charset="0"/>
              </a:rPr>
              <a:t>Answer: the </a:t>
            </a:r>
            <a:r>
              <a:rPr lang="en-US" sz="2000" b="1" dirty="0">
                <a:latin typeface="Tahoma" charset="0"/>
              </a:rPr>
              <a:t>largest</a:t>
            </a:r>
            <a:r>
              <a:rPr lang="en-US" sz="2000" dirty="0">
                <a:latin typeface="Tahoma" charset="0"/>
              </a:rPr>
              <a:t> prefix of </a:t>
            </a:r>
            <a:r>
              <a:rPr lang="en-US" sz="2000" b="1" i="1" dirty="0">
                <a:latin typeface="Times New Roman" charset="0"/>
              </a:rPr>
              <a:t>P</a:t>
            </a:r>
            <a:r>
              <a:rPr lang="en-US" sz="2000" dirty="0">
                <a:latin typeface="Times New Roman" charset="0"/>
              </a:rPr>
              <a:t>[0..</a:t>
            </a:r>
            <a:r>
              <a:rPr lang="en-US" sz="2000" b="1" i="1" dirty="0">
                <a:latin typeface="Times New Roman" charset="0"/>
              </a:rPr>
              <a:t>j</a:t>
            </a:r>
            <a:r>
              <a:rPr lang="en-US" sz="2000" dirty="0">
                <a:latin typeface="Times New Roman" charset="0"/>
              </a:rPr>
              <a:t>]</a:t>
            </a:r>
            <a:r>
              <a:rPr lang="en-US" sz="2000" b="1" i="1" dirty="0">
                <a:latin typeface="Times New Roman" charset="0"/>
              </a:rPr>
              <a:t> </a:t>
            </a:r>
            <a:r>
              <a:rPr lang="en-US" sz="2000" dirty="0">
                <a:latin typeface="Tahoma" charset="0"/>
              </a:rPr>
              <a:t>that is a suffix of </a:t>
            </a:r>
            <a:r>
              <a:rPr lang="en-US" sz="2000" b="1" i="1" dirty="0">
                <a:latin typeface="Times New Roman" charset="0"/>
              </a:rPr>
              <a:t>P</a:t>
            </a:r>
            <a:r>
              <a:rPr lang="en-US" sz="2000" dirty="0">
                <a:latin typeface="Times New Roman" charset="0"/>
              </a:rPr>
              <a:t>[1..</a:t>
            </a:r>
            <a:r>
              <a:rPr lang="en-US" sz="2000" b="1" i="1" dirty="0">
                <a:latin typeface="Times New Roman" charset="0"/>
              </a:rPr>
              <a:t>j</a:t>
            </a:r>
            <a:r>
              <a:rPr lang="en-US" sz="2000" dirty="0">
                <a:latin typeface="Times New Roman" charset="0"/>
              </a:rPr>
              <a:t>]</a:t>
            </a:r>
          </a:p>
          <a:p>
            <a:pPr eaLnBrk="1" hangingPunct="1"/>
            <a:r>
              <a:rPr lang="en-US" sz="2000" dirty="0">
                <a:latin typeface="Tahoma" charset="0"/>
              </a:rPr>
              <a:t>This approach is similar to the NFA-to-DFA approach, but is implemented more efficiently.</a:t>
            </a:r>
            <a:endParaRPr lang="en-US" sz="2000" dirty="0">
              <a:latin typeface="Times New Roman" charset="0"/>
            </a:endParaRPr>
          </a:p>
        </p:txBody>
      </p:sp>
      <p:sp>
        <p:nvSpPr>
          <p:cNvPr id="25605" name="Rectangle 62"/>
          <p:cNvSpPr>
            <a:spLocks noChangeArrowheads="1"/>
          </p:cNvSpPr>
          <p:nvPr/>
        </p:nvSpPr>
        <p:spPr bwMode="auto">
          <a:xfrm>
            <a:off x="6864350" y="2438400"/>
            <a:ext cx="341313" cy="341313"/>
          </a:xfrm>
          <a:prstGeom prst="rect">
            <a:avLst/>
          </a:prstGeom>
          <a:solidFill>
            <a:srgbClr val="CFD1FD"/>
          </a:solidFill>
          <a:ln w="14288">
            <a:solidFill>
              <a:srgbClr val="40458C"/>
            </a:solidFill>
            <a:miter lim="800000"/>
            <a:headEnd/>
            <a:tailEnd/>
          </a:ln>
        </p:spPr>
        <p:txBody>
          <a:bodyPr/>
          <a:lstStyle/>
          <a:p>
            <a:endParaRPr lang="en-US"/>
          </a:p>
        </p:txBody>
      </p:sp>
      <p:sp>
        <p:nvSpPr>
          <p:cNvPr id="25606" name="Rectangle 63"/>
          <p:cNvSpPr>
            <a:spLocks noChangeArrowheads="1"/>
          </p:cNvSpPr>
          <p:nvPr/>
        </p:nvSpPr>
        <p:spPr bwMode="auto">
          <a:xfrm>
            <a:off x="7024688" y="2451100"/>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40458C"/>
                </a:solidFill>
                <a:latin typeface="Times New Roman" charset="0"/>
              </a:rPr>
              <a:t>x</a:t>
            </a:r>
            <a:endParaRPr lang="en-US"/>
          </a:p>
        </p:txBody>
      </p:sp>
      <p:sp>
        <p:nvSpPr>
          <p:cNvPr id="25607" name="Rectangle 64"/>
          <p:cNvSpPr>
            <a:spLocks noChangeArrowheads="1"/>
          </p:cNvSpPr>
          <p:nvPr/>
        </p:nvSpPr>
        <p:spPr bwMode="auto">
          <a:xfrm>
            <a:off x="7023100" y="3854450"/>
            <a:ext cx="74613"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BE2D00"/>
                </a:solidFill>
                <a:latin typeface="Times New Roman" charset="0"/>
              </a:rPr>
              <a:t>j</a:t>
            </a:r>
            <a:endParaRPr lang="en-US"/>
          </a:p>
        </p:txBody>
      </p:sp>
      <p:sp>
        <p:nvSpPr>
          <p:cNvPr id="25608" name="Line 65"/>
          <p:cNvSpPr>
            <a:spLocks noChangeShapeType="1"/>
          </p:cNvSpPr>
          <p:nvPr/>
        </p:nvSpPr>
        <p:spPr bwMode="auto">
          <a:xfrm>
            <a:off x="6864350" y="2779713"/>
            <a:ext cx="1588" cy="180975"/>
          </a:xfrm>
          <a:prstGeom prst="line">
            <a:avLst/>
          </a:prstGeom>
          <a:noFill/>
          <a:ln w="22225">
            <a:solidFill>
              <a:srgbClr val="BE2D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09" name="Line 66"/>
          <p:cNvSpPr>
            <a:spLocks noChangeShapeType="1"/>
          </p:cNvSpPr>
          <p:nvPr/>
        </p:nvSpPr>
        <p:spPr bwMode="auto">
          <a:xfrm>
            <a:off x="6864350" y="3073400"/>
            <a:ext cx="1588" cy="182563"/>
          </a:xfrm>
          <a:prstGeom prst="line">
            <a:avLst/>
          </a:prstGeom>
          <a:noFill/>
          <a:ln w="22225">
            <a:solidFill>
              <a:srgbClr val="BE2D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10" name="Line 67"/>
          <p:cNvSpPr>
            <a:spLocks noChangeShapeType="1"/>
          </p:cNvSpPr>
          <p:nvPr/>
        </p:nvSpPr>
        <p:spPr bwMode="auto">
          <a:xfrm>
            <a:off x="6864350" y="3368675"/>
            <a:ext cx="1588" cy="182563"/>
          </a:xfrm>
          <a:prstGeom prst="line">
            <a:avLst/>
          </a:prstGeom>
          <a:noFill/>
          <a:ln w="22225">
            <a:solidFill>
              <a:srgbClr val="BE2D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11" name="Line 68"/>
          <p:cNvSpPr>
            <a:spLocks noChangeShapeType="1"/>
          </p:cNvSpPr>
          <p:nvPr/>
        </p:nvSpPr>
        <p:spPr bwMode="auto">
          <a:xfrm>
            <a:off x="6864350" y="3663950"/>
            <a:ext cx="1588" cy="182563"/>
          </a:xfrm>
          <a:prstGeom prst="line">
            <a:avLst/>
          </a:prstGeom>
          <a:noFill/>
          <a:ln w="22225">
            <a:solidFill>
              <a:srgbClr val="BE2D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12" name="Line 69"/>
          <p:cNvSpPr>
            <a:spLocks noChangeShapeType="1"/>
          </p:cNvSpPr>
          <p:nvPr/>
        </p:nvSpPr>
        <p:spPr bwMode="auto">
          <a:xfrm>
            <a:off x="6864350" y="3959225"/>
            <a:ext cx="1588" cy="180975"/>
          </a:xfrm>
          <a:prstGeom prst="line">
            <a:avLst/>
          </a:prstGeom>
          <a:noFill/>
          <a:ln w="22225">
            <a:solidFill>
              <a:srgbClr val="BE2D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13" name="Line 70"/>
          <p:cNvSpPr>
            <a:spLocks noChangeShapeType="1"/>
          </p:cNvSpPr>
          <p:nvPr/>
        </p:nvSpPr>
        <p:spPr bwMode="auto">
          <a:xfrm>
            <a:off x="6864350" y="4254500"/>
            <a:ext cx="1588" cy="180975"/>
          </a:xfrm>
          <a:prstGeom prst="line">
            <a:avLst/>
          </a:prstGeom>
          <a:noFill/>
          <a:ln w="22225">
            <a:solidFill>
              <a:srgbClr val="BE2D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14" name="Line 71"/>
          <p:cNvSpPr>
            <a:spLocks noChangeShapeType="1"/>
          </p:cNvSpPr>
          <p:nvPr/>
        </p:nvSpPr>
        <p:spPr bwMode="auto">
          <a:xfrm>
            <a:off x="6864350" y="4549775"/>
            <a:ext cx="1588" cy="180975"/>
          </a:xfrm>
          <a:prstGeom prst="line">
            <a:avLst/>
          </a:prstGeom>
          <a:noFill/>
          <a:ln w="22225">
            <a:solidFill>
              <a:srgbClr val="BE2D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15" name="Line 72"/>
          <p:cNvSpPr>
            <a:spLocks noChangeShapeType="1"/>
          </p:cNvSpPr>
          <p:nvPr/>
        </p:nvSpPr>
        <p:spPr bwMode="auto">
          <a:xfrm>
            <a:off x="6864350" y="4845050"/>
            <a:ext cx="1588" cy="180975"/>
          </a:xfrm>
          <a:prstGeom prst="line">
            <a:avLst/>
          </a:prstGeom>
          <a:noFill/>
          <a:ln w="22225">
            <a:solidFill>
              <a:srgbClr val="BE2D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16" name="Line 73"/>
          <p:cNvSpPr>
            <a:spLocks noChangeShapeType="1"/>
          </p:cNvSpPr>
          <p:nvPr/>
        </p:nvSpPr>
        <p:spPr bwMode="auto">
          <a:xfrm>
            <a:off x="6864350" y="5140325"/>
            <a:ext cx="1588" cy="180975"/>
          </a:xfrm>
          <a:prstGeom prst="line">
            <a:avLst/>
          </a:prstGeom>
          <a:noFill/>
          <a:ln w="22225">
            <a:solidFill>
              <a:srgbClr val="BE2D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17" name="Line 74"/>
          <p:cNvSpPr>
            <a:spLocks noChangeShapeType="1"/>
          </p:cNvSpPr>
          <p:nvPr/>
        </p:nvSpPr>
        <p:spPr bwMode="auto">
          <a:xfrm>
            <a:off x="6864350" y="5434013"/>
            <a:ext cx="1588" cy="68262"/>
          </a:xfrm>
          <a:prstGeom prst="line">
            <a:avLst/>
          </a:prstGeom>
          <a:noFill/>
          <a:ln w="22225">
            <a:solidFill>
              <a:srgbClr val="BE2D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18" name="Rectangle 75"/>
          <p:cNvSpPr>
            <a:spLocks noChangeArrowheads="1"/>
          </p:cNvSpPr>
          <p:nvPr/>
        </p:nvSpPr>
        <p:spPr bwMode="auto">
          <a:xfrm>
            <a:off x="4471988" y="2438400"/>
            <a:ext cx="341312" cy="341313"/>
          </a:xfrm>
          <a:prstGeom prst="rect">
            <a:avLst/>
          </a:prstGeom>
          <a:noFill/>
          <a:ln w="14288">
            <a:solidFill>
              <a:srgbClr val="40458C"/>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5619" name="Rectangle 76"/>
          <p:cNvSpPr>
            <a:spLocks noChangeArrowheads="1"/>
          </p:cNvSpPr>
          <p:nvPr/>
        </p:nvSpPr>
        <p:spPr bwMode="auto">
          <a:xfrm>
            <a:off x="4659313" y="2470150"/>
            <a:ext cx="571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Times New Roman" charset="0"/>
              </a:rPr>
              <a:t>.</a:t>
            </a:r>
            <a:endParaRPr lang="en-US"/>
          </a:p>
        </p:txBody>
      </p:sp>
      <p:sp>
        <p:nvSpPr>
          <p:cNvPr id="25620" name="Rectangle 77"/>
          <p:cNvSpPr>
            <a:spLocks noChangeArrowheads="1"/>
          </p:cNvSpPr>
          <p:nvPr/>
        </p:nvSpPr>
        <p:spPr bwMode="auto">
          <a:xfrm>
            <a:off x="4813300" y="2438400"/>
            <a:ext cx="341313" cy="341313"/>
          </a:xfrm>
          <a:prstGeom prst="rect">
            <a:avLst/>
          </a:prstGeom>
          <a:noFill/>
          <a:ln w="14288">
            <a:solidFill>
              <a:srgbClr val="40458C"/>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5621" name="Rectangle 78"/>
          <p:cNvSpPr>
            <a:spLocks noChangeArrowheads="1"/>
          </p:cNvSpPr>
          <p:nvPr/>
        </p:nvSpPr>
        <p:spPr bwMode="auto">
          <a:xfrm>
            <a:off x="5000625" y="2470150"/>
            <a:ext cx="571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Times New Roman" charset="0"/>
              </a:rPr>
              <a:t>.</a:t>
            </a:r>
            <a:endParaRPr lang="en-US"/>
          </a:p>
        </p:txBody>
      </p:sp>
      <p:sp>
        <p:nvSpPr>
          <p:cNvPr id="25622" name="Rectangle 79"/>
          <p:cNvSpPr>
            <a:spLocks noChangeArrowheads="1"/>
          </p:cNvSpPr>
          <p:nvPr/>
        </p:nvSpPr>
        <p:spPr bwMode="auto">
          <a:xfrm>
            <a:off x="5154613" y="2438400"/>
            <a:ext cx="342900" cy="341313"/>
          </a:xfrm>
          <a:prstGeom prst="rect">
            <a:avLst/>
          </a:prstGeom>
          <a:solidFill>
            <a:srgbClr val="ECD882"/>
          </a:solidFill>
          <a:ln w="14288">
            <a:solidFill>
              <a:srgbClr val="40458C"/>
            </a:solidFill>
            <a:miter lim="800000"/>
            <a:headEnd/>
            <a:tailEnd/>
          </a:ln>
        </p:spPr>
        <p:txBody>
          <a:bodyPr/>
          <a:lstStyle/>
          <a:p>
            <a:endParaRPr lang="en-US"/>
          </a:p>
        </p:txBody>
      </p:sp>
      <p:sp>
        <p:nvSpPr>
          <p:cNvPr id="25623" name="Rectangle 80"/>
          <p:cNvSpPr>
            <a:spLocks noChangeArrowheads="1"/>
          </p:cNvSpPr>
          <p:nvPr/>
        </p:nvSpPr>
        <p:spPr bwMode="auto">
          <a:xfrm>
            <a:off x="5314950" y="2451100"/>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BE2D00"/>
                </a:solidFill>
                <a:latin typeface="Times New Roman" charset="0"/>
              </a:rPr>
              <a:t>a</a:t>
            </a:r>
            <a:endParaRPr lang="en-US"/>
          </a:p>
        </p:txBody>
      </p:sp>
      <p:sp>
        <p:nvSpPr>
          <p:cNvPr id="25624" name="Rectangle 81"/>
          <p:cNvSpPr>
            <a:spLocks noChangeArrowheads="1"/>
          </p:cNvSpPr>
          <p:nvPr/>
        </p:nvSpPr>
        <p:spPr bwMode="auto">
          <a:xfrm>
            <a:off x="5497513" y="2438400"/>
            <a:ext cx="341312" cy="341313"/>
          </a:xfrm>
          <a:prstGeom prst="rect">
            <a:avLst/>
          </a:prstGeom>
          <a:solidFill>
            <a:srgbClr val="ECD882"/>
          </a:solidFill>
          <a:ln w="14288">
            <a:solidFill>
              <a:srgbClr val="40458C"/>
            </a:solidFill>
            <a:miter lim="800000"/>
            <a:headEnd/>
            <a:tailEnd/>
          </a:ln>
        </p:spPr>
        <p:txBody>
          <a:bodyPr/>
          <a:lstStyle/>
          <a:p>
            <a:endParaRPr lang="en-US"/>
          </a:p>
        </p:txBody>
      </p:sp>
      <p:sp>
        <p:nvSpPr>
          <p:cNvPr id="25625" name="Rectangle 82"/>
          <p:cNvSpPr>
            <a:spLocks noChangeArrowheads="1"/>
          </p:cNvSpPr>
          <p:nvPr/>
        </p:nvSpPr>
        <p:spPr bwMode="auto">
          <a:xfrm>
            <a:off x="5657850" y="2451100"/>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BE2D00"/>
                </a:solidFill>
                <a:latin typeface="Times New Roman" charset="0"/>
              </a:rPr>
              <a:t>b</a:t>
            </a:r>
            <a:endParaRPr lang="en-US"/>
          </a:p>
        </p:txBody>
      </p:sp>
      <p:sp>
        <p:nvSpPr>
          <p:cNvPr id="25626" name="Rectangle 83"/>
          <p:cNvSpPr>
            <a:spLocks noChangeArrowheads="1"/>
          </p:cNvSpPr>
          <p:nvPr/>
        </p:nvSpPr>
        <p:spPr bwMode="auto">
          <a:xfrm>
            <a:off x="5838825" y="2438400"/>
            <a:ext cx="341313" cy="341313"/>
          </a:xfrm>
          <a:prstGeom prst="rect">
            <a:avLst/>
          </a:prstGeom>
          <a:solidFill>
            <a:srgbClr val="ECD882"/>
          </a:solidFill>
          <a:ln w="14288">
            <a:solidFill>
              <a:srgbClr val="40458C"/>
            </a:solidFill>
            <a:miter lim="800000"/>
            <a:headEnd/>
            <a:tailEnd/>
          </a:ln>
        </p:spPr>
        <p:txBody>
          <a:bodyPr/>
          <a:lstStyle/>
          <a:p>
            <a:endParaRPr lang="en-US"/>
          </a:p>
        </p:txBody>
      </p:sp>
      <p:sp>
        <p:nvSpPr>
          <p:cNvPr id="25627" name="Rectangle 84"/>
          <p:cNvSpPr>
            <a:spLocks noChangeArrowheads="1"/>
          </p:cNvSpPr>
          <p:nvPr/>
        </p:nvSpPr>
        <p:spPr bwMode="auto">
          <a:xfrm>
            <a:off x="5999163" y="2451100"/>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BE2D00"/>
                </a:solidFill>
                <a:latin typeface="Times New Roman" charset="0"/>
              </a:rPr>
              <a:t>a</a:t>
            </a:r>
            <a:endParaRPr lang="en-US"/>
          </a:p>
        </p:txBody>
      </p:sp>
      <p:sp>
        <p:nvSpPr>
          <p:cNvPr id="25628" name="Rectangle 85"/>
          <p:cNvSpPr>
            <a:spLocks noChangeArrowheads="1"/>
          </p:cNvSpPr>
          <p:nvPr/>
        </p:nvSpPr>
        <p:spPr bwMode="auto">
          <a:xfrm>
            <a:off x="6180138" y="2438400"/>
            <a:ext cx="341312" cy="341313"/>
          </a:xfrm>
          <a:prstGeom prst="rect">
            <a:avLst/>
          </a:prstGeom>
          <a:solidFill>
            <a:srgbClr val="ECD882"/>
          </a:solidFill>
          <a:ln w="14288">
            <a:solidFill>
              <a:srgbClr val="40458C"/>
            </a:solidFill>
            <a:miter lim="800000"/>
            <a:headEnd/>
            <a:tailEnd/>
          </a:ln>
        </p:spPr>
        <p:txBody>
          <a:bodyPr/>
          <a:lstStyle/>
          <a:p>
            <a:endParaRPr lang="en-US"/>
          </a:p>
        </p:txBody>
      </p:sp>
      <p:sp>
        <p:nvSpPr>
          <p:cNvPr id="25629" name="Rectangle 86"/>
          <p:cNvSpPr>
            <a:spLocks noChangeArrowheads="1"/>
          </p:cNvSpPr>
          <p:nvPr/>
        </p:nvSpPr>
        <p:spPr bwMode="auto">
          <a:xfrm>
            <a:off x="6340475" y="2451100"/>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BE2D00"/>
                </a:solidFill>
                <a:latin typeface="Times New Roman" charset="0"/>
              </a:rPr>
              <a:t>a</a:t>
            </a:r>
            <a:endParaRPr lang="en-US"/>
          </a:p>
        </p:txBody>
      </p:sp>
      <p:sp>
        <p:nvSpPr>
          <p:cNvPr id="25630" name="Rectangle 87"/>
          <p:cNvSpPr>
            <a:spLocks noChangeArrowheads="1"/>
          </p:cNvSpPr>
          <p:nvPr/>
        </p:nvSpPr>
        <p:spPr bwMode="auto">
          <a:xfrm>
            <a:off x="6521450" y="2438400"/>
            <a:ext cx="342900" cy="341313"/>
          </a:xfrm>
          <a:prstGeom prst="rect">
            <a:avLst/>
          </a:prstGeom>
          <a:solidFill>
            <a:srgbClr val="ECD882"/>
          </a:solidFill>
          <a:ln w="14288">
            <a:solidFill>
              <a:srgbClr val="40458C"/>
            </a:solidFill>
            <a:miter lim="800000"/>
            <a:headEnd/>
            <a:tailEnd/>
          </a:ln>
        </p:spPr>
        <p:txBody>
          <a:bodyPr/>
          <a:lstStyle/>
          <a:p>
            <a:endParaRPr lang="en-US"/>
          </a:p>
        </p:txBody>
      </p:sp>
      <p:sp>
        <p:nvSpPr>
          <p:cNvPr id="25631" name="Rectangle 88"/>
          <p:cNvSpPr>
            <a:spLocks noChangeArrowheads="1"/>
          </p:cNvSpPr>
          <p:nvPr/>
        </p:nvSpPr>
        <p:spPr bwMode="auto">
          <a:xfrm>
            <a:off x="6681788" y="2451100"/>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BE2D00"/>
                </a:solidFill>
                <a:latin typeface="Times New Roman" charset="0"/>
              </a:rPr>
              <a:t>b</a:t>
            </a:r>
            <a:endParaRPr lang="en-US"/>
          </a:p>
        </p:txBody>
      </p:sp>
      <p:sp>
        <p:nvSpPr>
          <p:cNvPr id="25632" name="Rectangle 89"/>
          <p:cNvSpPr>
            <a:spLocks noChangeArrowheads="1"/>
          </p:cNvSpPr>
          <p:nvPr/>
        </p:nvSpPr>
        <p:spPr bwMode="auto">
          <a:xfrm>
            <a:off x="7205663" y="2438400"/>
            <a:ext cx="341312" cy="341313"/>
          </a:xfrm>
          <a:prstGeom prst="rect">
            <a:avLst/>
          </a:prstGeom>
          <a:noFill/>
          <a:ln w="14288">
            <a:solidFill>
              <a:srgbClr val="40458C"/>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5633" name="Rectangle 90"/>
          <p:cNvSpPr>
            <a:spLocks noChangeArrowheads="1"/>
          </p:cNvSpPr>
          <p:nvPr/>
        </p:nvSpPr>
        <p:spPr bwMode="auto">
          <a:xfrm>
            <a:off x="7392988" y="2470150"/>
            <a:ext cx="571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Times New Roman" charset="0"/>
              </a:rPr>
              <a:t>.</a:t>
            </a:r>
            <a:endParaRPr lang="en-US"/>
          </a:p>
        </p:txBody>
      </p:sp>
      <p:sp>
        <p:nvSpPr>
          <p:cNvPr id="25634" name="Rectangle 91"/>
          <p:cNvSpPr>
            <a:spLocks noChangeArrowheads="1"/>
          </p:cNvSpPr>
          <p:nvPr/>
        </p:nvSpPr>
        <p:spPr bwMode="auto">
          <a:xfrm>
            <a:off x="7546975" y="2438400"/>
            <a:ext cx="342900" cy="341313"/>
          </a:xfrm>
          <a:prstGeom prst="rect">
            <a:avLst/>
          </a:prstGeom>
          <a:noFill/>
          <a:ln w="14288">
            <a:solidFill>
              <a:srgbClr val="40458C"/>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5635" name="Rectangle 92"/>
          <p:cNvSpPr>
            <a:spLocks noChangeArrowheads="1"/>
          </p:cNvSpPr>
          <p:nvPr/>
        </p:nvSpPr>
        <p:spPr bwMode="auto">
          <a:xfrm>
            <a:off x="7734300" y="2470150"/>
            <a:ext cx="571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Times New Roman" charset="0"/>
              </a:rPr>
              <a:t>.</a:t>
            </a:r>
            <a:endParaRPr lang="en-US"/>
          </a:p>
        </p:txBody>
      </p:sp>
      <p:sp>
        <p:nvSpPr>
          <p:cNvPr id="25636" name="Rectangle 93"/>
          <p:cNvSpPr>
            <a:spLocks noChangeArrowheads="1"/>
          </p:cNvSpPr>
          <p:nvPr/>
        </p:nvSpPr>
        <p:spPr bwMode="auto">
          <a:xfrm>
            <a:off x="7889875" y="2438400"/>
            <a:ext cx="341313" cy="341313"/>
          </a:xfrm>
          <a:prstGeom prst="rect">
            <a:avLst/>
          </a:prstGeom>
          <a:noFill/>
          <a:ln w="14288">
            <a:solidFill>
              <a:srgbClr val="40458C"/>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5637" name="Rectangle 94"/>
          <p:cNvSpPr>
            <a:spLocks noChangeArrowheads="1"/>
          </p:cNvSpPr>
          <p:nvPr/>
        </p:nvSpPr>
        <p:spPr bwMode="auto">
          <a:xfrm>
            <a:off x="8077200" y="2470150"/>
            <a:ext cx="571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Times New Roman" charset="0"/>
              </a:rPr>
              <a:t>.</a:t>
            </a:r>
            <a:endParaRPr lang="en-US"/>
          </a:p>
        </p:txBody>
      </p:sp>
      <p:sp>
        <p:nvSpPr>
          <p:cNvPr id="25638" name="Rectangle 95"/>
          <p:cNvSpPr>
            <a:spLocks noChangeArrowheads="1"/>
          </p:cNvSpPr>
          <p:nvPr/>
        </p:nvSpPr>
        <p:spPr bwMode="auto">
          <a:xfrm>
            <a:off x="8231188" y="2438400"/>
            <a:ext cx="341312" cy="341313"/>
          </a:xfrm>
          <a:prstGeom prst="rect">
            <a:avLst/>
          </a:prstGeom>
          <a:noFill/>
          <a:ln w="14288">
            <a:solidFill>
              <a:srgbClr val="40458C"/>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5639" name="Rectangle 96"/>
          <p:cNvSpPr>
            <a:spLocks noChangeArrowheads="1"/>
          </p:cNvSpPr>
          <p:nvPr/>
        </p:nvSpPr>
        <p:spPr bwMode="auto">
          <a:xfrm>
            <a:off x="8418513" y="2470150"/>
            <a:ext cx="571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Times New Roman" charset="0"/>
              </a:rPr>
              <a:t>.</a:t>
            </a:r>
            <a:endParaRPr lang="en-US"/>
          </a:p>
        </p:txBody>
      </p:sp>
      <p:sp>
        <p:nvSpPr>
          <p:cNvPr id="25640" name="Rectangle 97"/>
          <p:cNvSpPr>
            <a:spLocks noChangeArrowheads="1"/>
          </p:cNvSpPr>
          <p:nvPr/>
        </p:nvSpPr>
        <p:spPr bwMode="auto">
          <a:xfrm>
            <a:off x="8572500" y="2438400"/>
            <a:ext cx="342900" cy="341313"/>
          </a:xfrm>
          <a:prstGeom prst="rect">
            <a:avLst/>
          </a:prstGeom>
          <a:noFill/>
          <a:ln w="14288">
            <a:solidFill>
              <a:srgbClr val="40458C"/>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5641" name="Rectangle 98"/>
          <p:cNvSpPr>
            <a:spLocks noChangeArrowheads="1"/>
          </p:cNvSpPr>
          <p:nvPr/>
        </p:nvSpPr>
        <p:spPr bwMode="auto">
          <a:xfrm>
            <a:off x="8759825" y="2470150"/>
            <a:ext cx="5715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1800">
                <a:solidFill>
                  <a:srgbClr val="000000"/>
                </a:solidFill>
                <a:latin typeface="Times New Roman" charset="0"/>
              </a:rPr>
              <a:t>.</a:t>
            </a:r>
            <a:endParaRPr lang="en-US"/>
          </a:p>
        </p:txBody>
      </p:sp>
      <p:sp>
        <p:nvSpPr>
          <p:cNvPr id="25642" name="Rectangle 99"/>
          <p:cNvSpPr>
            <a:spLocks noChangeArrowheads="1"/>
          </p:cNvSpPr>
          <p:nvPr/>
        </p:nvSpPr>
        <p:spPr bwMode="auto">
          <a:xfrm>
            <a:off x="5154613" y="3459163"/>
            <a:ext cx="342900" cy="341312"/>
          </a:xfrm>
          <a:prstGeom prst="rect">
            <a:avLst/>
          </a:prstGeom>
          <a:solidFill>
            <a:srgbClr val="ECD882"/>
          </a:solidFill>
          <a:ln w="14288">
            <a:solidFill>
              <a:srgbClr val="40458C"/>
            </a:solidFill>
            <a:miter lim="800000"/>
            <a:headEnd/>
            <a:tailEnd/>
          </a:ln>
        </p:spPr>
        <p:txBody>
          <a:bodyPr/>
          <a:lstStyle/>
          <a:p>
            <a:endParaRPr lang="en-US"/>
          </a:p>
        </p:txBody>
      </p:sp>
      <p:sp>
        <p:nvSpPr>
          <p:cNvPr id="25643" name="Rectangle 100"/>
          <p:cNvSpPr>
            <a:spLocks noChangeArrowheads="1"/>
          </p:cNvSpPr>
          <p:nvPr/>
        </p:nvSpPr>
        <p:spPr bwMode="auto">
          <a:xfrm>
            <a:off x="5314950" y="3473450"/>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BE2D00"/>
                </a:solidFill>
                <a:latin typeface="Times New Roman" charset="0"/>
              </a:rPr>
              <a:t>a</a:t>
            </a:r>
            <a:endParaRPr lang="en-US"/>
          </a:p>
        </p:txBody>
      </p:sp>
      <p:sp>
        <p:nvSpPr>
          <p:cNvPr id="25644" name="Rectangle 101"/>
          <p:cNvSpPr>
            <a:spLocks noChangeArrowheads="1"/>
          </p:cNvSpPr>
          <p:nvPr/>
        </p:nvSpPr>
        <p:spPr bwMode="auto">
          <a:xfrm>
            <a:off x="5497513" y="3459163"/>
            <a:ext cx="341312" cy="341312"/>
          </a:xfrm>
          <a:prstGeom prst="rect">
            <a:avLst/>
          </a:prstGeom>
          <a:solidFill>
            <a:srgbClr val="ECD882"/>
          </a:solidFill>
          <a:ln w="14288">
            <a:solidFill>
              <a:srgbClr val="40458C"/>
            </a:solidFill>
            <a:miter lim="800000"/>
            <a:headEnd/>
            <a:tailEnd/>
          </a:ln>
        </p:spPr>
        <p:txBody>
          <a:bodyPr/>
          <a:lstStyle/>
          <a:p>
            <a:endParaRPr lang="en-US"/>
          </a:p>
        </p:txBody>
      </p:sp>
      <p:sp>
        <p:nvSpPr>
          <p:cNvPr id="25645" name="Rectangle 102"/>
          <p:cNvSpPr>
            <a:spLocks noChangeArrowheads="1"/>
          </p:cNvSpPr>
          <p:nvPr/>
        </p:nvSpPr>
        <p:spPr bwMode="auto">
          <a:xfrm>
            <a:off x="5657850" y="3473450"/>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BE2D00"/>
                </a:solidFill>
                <a:latin typeface="Times New Roman" charset="0"/>
              </a:rPr>
              <a:t>b</a:t>
            </a:r>
            <a:endParaRPr lang="en-US"/>
          </a:p>
        </p:txBody>
      </p:sp>
      <p:sp>
        <p:nvSpPr>
          <p:cNvPr id="25646" name="Rectangle 103"/>
          <p:cNvSpPr>
            <a:spLocks noChangeArrowheads="1"/>
          </p:cNvSpPr>
          <p:nvPr/>
        </p:nvSpPr>
        <p:spPr bwMode="auto">
          <a:xfrm>
            <a:off x="5838825" y="3459163"/>
            <a:ext cx="341313" cy="341312"/>
          </a:xfrm>
          <a:prstGeom prst="rect">
            <a:avLst/>
          </a:prstGeom>
          <a:solidFill>
            <a:srgbClr val="ECD882"/>
          </a:solidFill>
          <a:ln w="14288">
            <a:solidFill>
              <a:srgbClr val="40458C"/>
            </a:solidFill>
            <a:miter lim="800000"/>
            <a:headEnd/>
            <a:tailEnd/>
          </a:ln>
        </p:spPr>
        <p:txBody>
          <a:bodyPr/>
          <a:lstStyle/>
          <a:p>
            <a:endParaRPr lang="en-US"/>
          </a:p>
        </p:txBody>
      </p:sp>
      <p:sp>
        <p:nvSpPr>
          <p:cNvPr id="25647" name="Rectangle 104"/>
          <p:cNvSpPr>
            <a:spLocks noChangeArrowheads="1"/>
          </p:cNvSpPr>
          <p:nvPr/>
        </p:nvSpPr>
        <p:spPr bwMode="auto">
          <a:xfrm>
            <a:off x="5999163" y="3473450"/>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BE2D00"/>
                </a:solidFill>
                <a:latin typeface="Times New Roman" charset="0"/>
              </a:rPr>
              <a:t>a</a:t>
            </a:r>
            <a:endParaRPr lang="en-US"/>
          </a:p>
        </p:txBody>
      </p:sp>
      <p:sp>
        <p:nvSpPr>
          <p:cNvPr id="25648" name="Rectangle 105"/>
          <p:cNvSpPr>
            <a:spLocks noChangeArrowheads="1"/>
          </p:cNvSpPr>
          <p:nvPr/>
        </p:nvSpPr>
        <p:spPr bwMode="auto">
          <a:xfrm>
            <a:off x="6180138" y="3459163"/>
            <a:ext cx="341312" cy="341312"/>
          </a:xfrm>
          <a:prstGeom prst="rect">
            <a:avLst/>
          </a:prstGeom>
          <a:solidFill>
            <a:srgbClr val="ECD882"/>
          </a:solidFill>
          <a:ln w="14288">
            <a:solidFill>
              <a:srgbClr val="40458C"/>
            </a:solidFill>
            <a:miter lim="800000"/>
            <a:headEnd/>
            <a:tailEnd/>
          </a:ln>
        </p:spPr>
        <p:txBody>
          <a:bodyPr/>
          <a:lstStyle/>
          <a:p>
            <a:endParaRPr lang="en-US"/>
          </a:p>
        </p:txBody>
      </p:sp>
      <p:sp>
        <p:nvSpPr>
          <p:cNvPr id="25649" name="Rectangle 106"/>
          <p:cNvSpPr>
            <a:spLocks noChangeArrowheads="1"/>
          </p:cNvSpPr>
          <p:nvPr/>
        </p:nvSpPr>
        <p:spPr bwMode="auto">
          <a:xfrm>
            <a:off x="6340475" y="3473450"/>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BE2D00"/>
                </a:solidFill>
                <a:latin typeface="Times New Roman" charset="0"/>
              </a:rPr>
              <a:t>a</a:t>
            </a:r>
            <a:endParaRPr lang="en-US"/>
          </a:p>
        </p:txBody>
      </p:sp>
      <p:sp>
        <p:nvSpPr>
          <p:cNvPr id="25650" name="Rectangle 107"/>
          <p:cNvSpPr>
            <a:spLocks noChangeArrowheads="1"/>
          </p:cNvSpPr>
          <p:nvPr/>
        </p:nvSpPr>
        <p:spPr bwMode="auto">
          <a:xfrm>
            <a:off x="6521450" y="3459163"/>
            <a:ext cx="342900" cy="341312"/>
          </a:xfrm>
          <a:prstGeom prst="rect">
            <a:avLst/>
          </a:prstGeom>
          <a:solidFill>
            <a:srgbClr val="ECD882"/>
          </a:solidFill>
          <a:ln w="14288">
            <a:solidFill>
              <a:srgbClr val="40458C"/>
            </a:solidFill>
            <a:miter lim="800000"/>
            <a:headEnd/>
            <a:tailEnd/>
          </a:ln>
        </p:spPr>
        <p:txBody>
          <a:bodyPr/>
          <a:lstStyle/>
          <a:p>
            <a:endParaRPr lang="en-US"/>
          </a:p>
        </p:txBody>
      </p:sp>
      <p:sp>
        <p:nvSpPr>
          <p:cNvPr id="25651" name="Rectangle 108"/>
          <p:cNvSpPr>
            <a:spLocks noChangeArrowheads="1"/>
          </p:cNvSpPr>
          <p:nvPr/>
        </p:nvSpPr>
        <p:spPr bwMode="auto">
          <a:xfrm>
            <a:off x="6681788" y="3473450"/>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BE2D00"/>
                </a:solidFill>
                <a:latin typeface="Times New Roman" charset="0"/>
              </a:rPr>
              <a:t>b</a:t>
            </a:r>
            <a:endParaRPr lang="en-US"/>
          </a:p>
        </p:txBody>
      </p:sp>
      <p:sp>
        <p:nvSpPr>
          <p:cNvPr id="25652" name="Rectangle 109"/>
          <p:cNvSpPr>
            <a:spLocks noChangeArrowheads="1"/>
          </p:cNvSpPr>
          <p:nvPr/>
        </p:nvSpPr>
        <p:spPr bwMode="auto">
          <a:xfrm>
            <a:off x="6864350" y="3459163"/>
            <a:ext cx="341313" cy="341312"/>
          </a:xfrm>
          <a:prstGeom prst="rect">
            <a:avLst/>
          </a:prstGeom>
          <a:solidFill>
            <a:srgbClr val="CFD1FD"/>
          </a:solidFill>
          <a:ln w="14288">
            <a:solidFill>
              <a:srgbClr val="40458C"/>
            </a:solidFill>
            <a:miter lim="800000"/>
            <a:headEnd/>
            <a:tailEnd/>
          </a:ln>
        </p:spPr>
        <p:txBody>
          <a:bodyPr/>
          <a:lstStyle/>
          <a:p>
            <a:endParaRPr lang="en-US"/>
          </a:p>
        </p:txBody>
      </p:sp>
      <p:sp>
        <p:nvSpPr>
          <p:cNvPr id="25653" name="Rectangle 110"/>
          <p:cNvSpPr>
            <a:spLocks noChangeArrowheads="1"/>
          </p:cNvSpPr>
          <p:nvPr/>
        </p:nvSpPr>
        <p:spPr bwMode="auto">
          <a:xfrm>
            <a:off x="7024688" y="3473450"/>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40458C"/>
                </a:solidFill>
                <a:latin typeface="Times New Roman" charset="0"/>
              </a:rPr>
              <a:t>a</a:t>
            </a:r>
            <a:endParaRPr lang="en-US"/>
          </a:p>
        </p:txBody>
      </p:sp>
      <p:sp>
        <p:nvSpPr>
          <p:cNvPr id="25654" name="Line 111"/>
          <p:cNvSpPr>
            <a:spLocks noChangeShapeType="1"/>
          </p:cNvSpPr>
          <p:nvPr/>
        </p:nvSpPr>
        <p:spPr bwMode="auto">
          <a:xfrm>
            <a:off x="6257925" y="4989513"/>
            <a:ext cx="496888" cy="1587"/>
          </a:xfrm>
          <a:prstGeom prst="line">
            <a:avLst/>
          </a:prstGeom>
          <a:noFill/>
          <a:ln w="22225">
            <a:solidFill>
              <a:srgbClr val="BE2D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655" name="Freeform 112"/>
          <p:cNvSpPr>
            <a:spLocks/>
          </p:cNvSpPr>
          <p:nvPr/>
        </p:nvSpPr>
        <p:spPr bwMode="auto">
          <a:xfrm>
            <a:off x="6148388" y="4921250"/>
            <a:ext cx="141287" cy="141288"/>
          </a:xfrm>
          <a:custGeom>
            <a:avLst/>
            <a:gdLst>
              <a:gd name="T0" fmla="*/ 0 w 89"/>
              <a:gd name="T1" fmla="*/ 108367896 h 89"/>
              <a:gd name="T2" fmla="*/ 224292319 w 89"/>
              <a:gd name="T3" fmla="*/ 0 h 89"/>
              <a:gd name="T4" fmla="*/ 216732671 w 89"/>
              <a:gd name="T5" fmla="*/ 15120991 h 89"/>
              <a:gd name="T6" fmla="*/ 209171435 w 89"/>
              <a:gd name="T7" fmla="*/ 30241982 h 89"/>
              <a:gd name="T8" fmla="*/ 201611787 w 89"/>
              <a:gd name="T9" fmla="*/ 50403303 h 89"/>
              <a:gd name="T10" fmla="*/ 201611787 w 89"/>
              <a:gd name="T11" fmla="*/ 65524294 h 89"/>
              <a:gd name="T12" fmla="*/ 201611787 w 89"/>
              <a:gd name="T13" fmla="*/ 80645285 h 89"/>
              <a:gd name="T14" fmla="*/ 196571492 w 89"/>
              <a:gd name="T15" fmla="*/ 100806607 h 89"/>
              <a:gd name="T16" fmla="*/ 196571492 w 89"/>
              <a:gd name="T17" fmla="*/ 115927598 h 89"/>
              <a:gd name="T18" fmla="*/ 201611787 w 89"/>
              <a:gd name="T19" fmla="*/ 138609878 h 89"/>
              <a:gd name="T20" fmla="*/ 201611787 w 89"/>
              <a:gd name="T21" fmla="*/ 151209910 h 89"/>
              <a:gd name="T22" fmla="*/ 201611787 w 89"/>
              <a:gd name="T23" fmla="*/ 173892190 h 89"/>
              <a:gd name="T24" fmla="*/ 209171435 w 89"/>
              <a:gd name="T25" fmla="*/ 189013181 h 89"/>
              <a:gd name="T26" fmla="*/ 216732671 w 89"/>
              <a:gd name="T27" fmla="*/ 201613213 h 89"/>
              <a:gd name="T28" fmla="*/ 224292319 w 89"/>
              <a:gd name="T29" fmla="*/ 224295494 h 89"/>
              <a:gd name="T30" fmla="*/ 0 w 89"/>
              <a:gd name="T31" fmla="*/ 108367896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89"/>
              <a:gd name="T50" fmla="*/ 89 w 89"/>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89">
                <a:moveTo>
                  <a:pt x="0" y="43"/>
                </a:moveTo>
                <a:lnTo>
                  <a:pt x="89" y="0"/>
                </a:lnTo>
                <a:lnTo>
                  <a:pt x="86" y="6"/>
                </a:lnTo>
                <a:lnTo>
                  <a:pt x="83" y="12"/>
                </a:lnTo>
                <a:lnTo>
                  <a:pt x="80" y="20"/>
                </a:lnTo>
                <a:lnTo>
                  <a:pt x="80" y="26"/>
                </a:lnTo>
                <a:lnTo>
                  <a:pt x="80" y="32"/>
                </a:lnTo>
                <a:lnTo>
                  <a:pt x="78" y="40"/>
                </a:lnTo>
                <a:lnTo>
                  <a:pt x="78" y="46"/>
                </a:lnTo>
                <a:lnTo>
                  <a:pt x="80" y="55"/>
                </a:lnTo>
                <a:lnTo>
                  <a:pt x="80" y="60"/>
                </a:lnTo>
                <a:lnTo>
                  <a:pt x="80" y="69"/>
                </a:lnTo>
                <a:lnTo>
                  <a:pt x="83" y="75"/>
                </a:lnTo>
                <a:lnTo>
                  <a:pt x="86" y="80"/>
                </a:lnTo>
                <a:lnTo>
                  <a:pt x="89" y="89"/>
                </a:lnTo>
                <a:lnTo>
                  <a:pt x="0" y="43"/>
                </a:lnTo>
                <a:close/>
              </a:path>
            </a:pathLst>
          </a:custGeom>
          <a:solidFill>
            <a:srgbClr val="BE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5656" name="Freeform 113"/>
          <p:cNvSpPr>
            <a:spLocks/>
          </p:cNvSpPr>
          <p:nvPr/>
        </p:nvSpPr>
        <p:spPr bwMode="auto">
          <a:xfrm>
            <a:off x="6723063" y="4921250"/>
            <a:ext cx="141287" cy="141288"/>
          </a:xfrm>
          <a:custGeom>
            <a:avLst/>
            <a:gdLst>
              <a:gd name="T0" fmla="*/ 224292319 w 89"/>
              <a:gd name="T1" fmla="*/ 108367896 h 89"/>
              <a:gd name="T2" fmla="*/ 0 w 89"/>
              <a:gd name="T3" fmla="*/ 224295494 h 89"/>
              <a:gd name="T4" fmla="*/ 7559648 w 89"/>
              <a:gd name="T5" fmla="*/ 201613213 h 89"/>
              <a:gd name="T6" fmla="*/ 12599943 w 89"/>
              <a:gd name="T7" fmla="*/ 189013181 h 89"/>
              <a:gd name="T8" fmla="*/ 12599943 w 89"/>
              <a:gd name="T9" fmla="*/ 173892190 h 89"/>
              <a:gd name="T10" fmla="*/ 20161179 w 89"/>
              <a:gd name="T11" fmla="*/ 151209910 h 89"/>
              <a:gd name="T12" fmla="*/ 20161179 w 89"/>
              <a:gd name="T13" fmla="*/ 138609878 h 89"/>
              <a:gd name="T14" fmla="*/ 20161179 w 89"/>
              <a:gd name="T15" fmla="*/ 115927598 h 89"/>
              <a:gd name="T16" fmla="*/ 20161179 w 89"/>
              <a:gd name="T17" fmla="*/ 100806607 h 89"/>
              <a:gd name="T18" fmla="*/ 20161179 w 89"/>
              <a:gd name="T19" fmla="*/ 80645285 h 89"/>
              <a:gd name="T20" fmla="*/ 20161179 w 89"/>
              <a:gd name="T21" fmla="*/ 65524294 h 89"/>
              <a:gd name="T22" fmla="*/ 12599943 w 89"/>
              <a:gd name="T23" fmla="*/ 50403303 h 89"/>
              <a:gd name="T24" fmla="*/ 12599943 w 89"/>
              <a:gd name="T25" fmla="*/ 30241982 h 89"/>
              <a:gd name="T26" fmla="*/ 7559648 w 89"/>
              <a:gd name="T27" fmla="*/ 15120991 h 89"/>
              <a:gd name="T28" fmla="*/ 0 w 89"/>
              <a:gd name="T29" fmla="*/ 0 h 89"/>
              <a:gd name="T30" fmla="*/ 224292319 w 89"/>
              <a:gd name="T31" fmla="*/ 108367896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89"/>
              <a:gd name="T50" fmla="*/ 89 w 89"/>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89">
                <a:moveTo>
                  <a:pt x="89" y="43"/>
                </a:moveTo>
                <a:lnTo>
                  <a:pt x="0" y="89"/>
                </a:lnTo>
                <a:lnTo>
                  <a:pt x="3" y="80"/>
                </a:lnTo>
                <a:lnTo>
                  <a:pt x="5" y="75"/>
                </a:lnTo>
                <a:lnTo>
                  <a:pt x="5" y="69"/>
                </a:lnTo>
                <a:lnTo>
                  <a:pt x="8" y="60"/>
                </a:lnTo>
                <a:lnTo>
                  <a:pt x="8" y="55"/>
                </a:lnTo>
                <a:lnTo>
                  <a:pt x="8" y="46"/>
                </a:lnTo>
                <a:lnTo>
                  <a:pt x="8" y="40"/>
                </a:lnTo>
                <a:lnTo>
                  <a:pt x="8" y="32"/>
                </a:lnTo>
                <a:lnTo>
                  <a:pt x="8" y="26"/>
                </a:lnTo>
                <a:lnTo>
                  <a:pt x="5" y="20"/>
                </a:lnTo>
                <a:lnTo>
                  <a:pt x="5" y="12"/>
                </a:lnTo>
                <a:lnTo>
                  <a:pt x="3" y="6"/>
                </a:lnTo>
                <a:lnTo>
                  <a:pt x="0" y="0"/>
                </a:lnTo>
                <a:lnTo>
                  <a:pt x="89" y="43"/>
                </a:lnTo>
                <a:close/>
              </a:path>
            </a:pathLst>
          </a:custGeom>
          <a:solidFill>
            <a:srgbClr val="BE2D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5657" name="Rectangle 120"/>
          <p:cNvSpPr>
            <a:spLocks noChangeArrowheads="1"/>
          </p:cNvSpPr>
          <p:nvPr/>
        </p:nvSpPr>
        <p:spPr bwMode="auto">
          <a:xfrm>
            <a:off x="6180138" y="4481513"/>
            <a:ext cx="341312" cy="339725"/>
          </a:xfrm>
          <a:prstGeom prst="rect">
            <a:avLst/>
          </a:prstGeom>
          <a:solidFill>
            <a:srgbClr val="ECD882"/>
          </a:solidFill>
          <a:ln w="14288">
            <a:solidFill>
              <a:srgbClr val="40458C"/>
            </a:solidFill>
            <a:miter lim="800000"/>
            <a:headEnd/>
            <a:tailEnd/>
          </a:ln>
        </p:spPr>
        <p:txBody>
          <a:bodyPr/>
          <a:lstStyle/>
          <a:p>
            <a:endParaRPr lang="en-US"/>
          </a:p>
        </p:txBody>
      </p:sp>
      <p:sp>
        <p:nvSpPr>
          <p:cNvPr id="25658" name="Rectangle 121"/>
          <p:cNvSpPr>
            <a:spLocks noChangeArrowheads="1"/>
          </p:cNvSpPr>
          <p:nvPr/>
        </p:nvSpPr>
        <p:spPr bwMode="auto">
          <a:xfrm>
            <a:off x="6340475" y="4494213"/>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BE2D00"/>
                </a:solidFill>
                <a:latin typeface="Times New Roman" charset="0"/>
              </a:rPr>
              <a:t>a</a:t>
            </a:r>
            <a:endParaRPr lang="en-US"/>
          </a:p>
        </p:txBody>
      </p:sp>
      <p:sp>
        <p:nvSpPr>
          <p:cNvPr id="25659" name="Rectangle 122"/>
          <p:cNvSpPr>
            <a:spLocks noChangeArrowheads="1"/>
          </p:cNvSpPr>
          <p:nvPr/>
        </p:nvSpPr>
        <p:spPr bwMode="auto">
          <a:xfrm>
            <a:off x="6521450" y="4481513"/>
            <a:ext cx="342900" cy="339725"/>
          </a:xfrm>
          <a:prstGeom prst="rect">
            <a:avLst/>
          </a:prstGeom>
          <a:solidFill>
            <a:srgbClr val="ECD882"/>
          </a:solidFill>
          <a:ln w="14288">
            <a:solidFill>
              <a:srgbClr val="40458C"/>
            </a:solidFill>
            <a:miter lim="800000"/>
            <a:headEnd/>
            <a:tailEnd/>
          </a:ln>
        </p:spPr>
        <p:txBody>
          <a:bodyPr/>
          <a:lstStyle/>
          <a:p>
            <a:endParaRPr lang="en-US"/>
          </a:p>
        </p:txBody>
      </p:sp>
      <p:sp>
        <p:nvSpPr>
          <p:cNvPr id="25660" name="Rectangle 123"/>
          <p:cNvSpPr>
            <a:spLocks noChangeArrowheads="1"/>
          </p:cNvSpPr>
          <p:nvPr/>
        </p:nvSpPr>
        <p:spPr bwMode="auto">
          <a:xfrm>
            <a:off x="6681788" y="4494213"/>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BE2D00"/>
                </a:solidFill>
                <a:latin typeface="Times New Roman" charset="0"/>
              </a:rPr>
              <a:t>b</a:t>
            </a:r>
            <a:endParaRPr lang="en-US"/>
          </a:p>
        </p:txBody>
      </p:sp>
      <p:sp>
        <p:nvSpPr>
          <p:cNvPr id="25661" name="Rectangle 124"/>
          <p:cNvSpPr>
            <a:spLocks noChangeArrowheads="1"/>
          </p:cNvSpPr>
          <p:nvPr/>
        </p:nvSpPr>
        <p:spPr bwMode="auto">
          <a:xfrm>
            <a:off x="6864350" y="4481513"/>
            <a:ext cx="341313" cy="339725"/>
          </a:xfrm>
          <a:prstGeom prst="rect">
            <a:avLst/>
          </a:prstGeom>
          <a:noFill/>
          <a:ln w="14288">
            <a:solidFill>
              <a:srgbClr val="40458C"/>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5662" name="Rectangle 125"/>
          <p:cNvSpPr>
            <a:spLocks noChangeArrowheads="1"/>
          </p:cNvSpPr>
          <p:nvPr/>
        </p:nvSpPr>
        <p:spPr bwMode="auto">
          <a:xfrm>
            <a:off x="7024688" y="4494213"/>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40458C"/>
                </a:solidFill>
                <a:latin typeface="Times New Roman" charset="0"/>
              </a:rPr>
              <a:t>a</a:t>
            </a:r>
            <a:endParaRPr lang="en-US"/>
          </a:p>
        </p:txBody>
      </p:sp>
      <p:sp>
        <p:nvSpPr>
          <p:cNvPr id="25663" name="Rectangle 126"/>
          <p:cNvSpPr>
            <a:spLocks noChangeArrowheads="1"/>
          </p:cNvSpPr>
          <p:nvPr/>
        </p:nvSpPr>
        <p:spPr bwMode="auto">
          <a:xfrm>
            <a:off x="7205663" y="4481513"/>
            <a:ext cx="341312" cy="339725"/>
          </a:xfrm>
          <a:prstGeom prst="rect">
            <a:avLst/>
          </a:prstGeom>
          <a:noFill/>
          <a:ln w="14288">
            <a:solidFill>
              <a:srgbClr val="40458C"/>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5664" name="Rectangle 127"/>
          <p:cNvSpPr>
            <a:spLocks noChangeArrowheads="1"/>
          </p:cNvSpPr>
          <p:nvPr/>
        </p:nvSpPr>
        <p:spPr bwMode="auto">
          <a:xfrm>
            <a:off x="7366000" y="4494213"/>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40458C"/>
                </a:solidFill>
                <a:latin typeface="Times New Roman" charset="0"/>
              </a:rPr>
              <a:t>a</a:t>
            </a:r>
            <a:endParaRPr lang="en-US"/>
          </a:p>
        </p:txBody>
      </p:sp>
      <p:sp>
        <p:nvSpPr>
          <p:cNvPr id="25665" name="Rectangle 128"/>
          <p:cNvSpPr>
            <a:spLocks noChangeArrowheads="1"/>
          </p:cNvSpPr>
          <p:nvPr/>
        </p:nvSpPr>
        <p:spPr bwMode="auto">
          <a:xfrm>
            <a:off x="7546975" y="4481513"/>
            <a:ext cx="342900" cy="339725"/>
          </a:xfrm>
          <a:prstGeom prst="rect">
            <a:avLst/>
          </a:prstGeom>
          <a:noFill/>
          <a:ln w="14288">
            <a:solidFill>
              <a:srgbClr val="40458C"/>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5666" name="Rectangle 129"/>
          <p:cNvSpPr>
            <a:spLocks noChangeArrowheads="1"/>
          </p:cNvSpPr>
          <p:nvPr/>
        </p:nvSpPr>
        <p:spPr bwMode="auto">
          <a:xfrm>
            <a:off x="7707313" y="4494213"/>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40458C"/>
                </a:solidFill>
                <a:latin typeface="Times New Roman" charset="0"/>
              </a:rPr>
              <a:t>b</a:t>
            </a:r>
            <a:endParaRPr lang="en-US"/>
          </a:p>
        </p:txBody>
      </p:sp>
      <p:sp>
        <p:nvSpPr>
          <p:cNvPr id="25667" name="Rectangle 130"/>
          <p:cNvSpPr>
            <a:spLocks noChangeArrowheads="1"/>
          </p:cNvSpPr>
          <p:nvPr/>
        </p:nvSpPr>
        <p:spPr bwMode="auto">
          <a:xfrm>
            <a:off x="7889875" y="4481513"/>
            <a:ext cx="341313" cy="339725"/>
          </a:xfrm>
          <a:prstGeom prst="rect">
            <a:avLst/>
          </a:prstGeom>
          <a:noFill/>
          <a:ln w="14288">
            <a:solidFill>
              <a:srgbClr val="40458C"/>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25668" name="Rectangle 131"/>
          <p:cNvSpPr>
            <a:spLocks noChangeArrowheads="1"/>
          </p:cNvSpPr>
          <p:nvPr/>
        </p:nvSpPr>
        <p:spPr bwMode="auto">
          <a:xfrm>
            <a:off x="8050213" y="4494213"/>
            <a:ext cx="133350" cy="320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r>
              <a:rPr lang="en-US" sz="2100" b="1" i="1">
                <a:solidFill>
                  <a:srgbClr val="40458C"/>
                </a:solidFill>
                <a:latin typeface="Times New Roman" charset="0"/>
              </a:rPr>
              <a:t>a</a:t>
            </a:r>
            <a:endParaRPr lang="en-US"/>
          </a:p>
        </p:txBody>
      </p:sp>
      <p:sp>
        <p:nvSpPr>
          <p:cNvPr id="25669" name="Text Box 132"/>
          <p:cNvSpPr txBox="1">
            <a:spLocks noChangeArrowheads="1"/>
          </p:cNvSpPr>
          <p:nvPr/>
        </p:nvSpPr>
        <p:spPr bwMode="auto">
          <a:xfrm>
            <a:off x="4800600" y="5181600"/>
            <a:ext cx="1868488"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a:solidFill>
                  <a:schemeClr val="tx2"/>
                </a:solidFill>
              </a:rPr>
              <a:t>No need to</a:t>
            </a:r>
          </a:p>
          <a:p>
            <a:pPr eaLnBrk="1" hangingPunct="1"/>
            <a:r>
              <a:rPr lang="en-US">
                <a:solidFill>
                  <a:schemeClr val="tx2"/>
                </a:solidFill>
              </a:rPr>
              <a:t>repeat these</a:t>
            </a:r>
          </a:p>
          <a:p>
            <a:pPr eaLnBrk="1" hangingPunct="1"/>
            <a:r>
              <a:rPr lang="en-US">
                <a:solidFill>
                  <a:schemeClr val="tx2"/>
                </a:solidFill>
              </a:rPr>
              <a:t>comparisons</a:t>
            </a:r>
          </a:p>
        </p:txBody>
      </p:sp>
      <p:sp>
        <p:nvSpPr>
          <p:cNvPr id="25670" name="Line 133"/>
          <p:cNvSpPr>
            <a:spLocks noChangeShapeType="1"/>
          </p:cNvSpPr>
          <p:nvPr/>
        </p:nvSpPr>
        <p:spPr bwMode="auto">
          <a:xfrm flipV="1">
            <a:off x="6553200" y="5029200"/>
            <a:ext cx="76200" cy="533400"/>
          </a:xfrm>
          <a:prstGeom prst="line">
            <a:avLst/>
          </a:prstGeom>
          <a:noFill/>
          <a:ln w="38100">
            <a:solidFill>
              <a:schemeClr val="tx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5671" name="Text Box 134"/>
          <p:cNvSpPr txBox="1">
            <a:spLocks noChangeArrowheads="1"/>
          </p:cNvSpPr>
          <p:nvPr/>
        </p:nvSpPr>
        <p:spPr bwMode="auto">
          <a:xfrm>
            <a:off x="7315200" y="5257800"/>
            <a:ext cx="1592263"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dirty="0"/>
              <a:t>Resume</a:t>
            </a:r>
          </a:p>
          <a:p>
            <a:pPr eaLnBrk="1" hangingPunct="1"/>
            <a:r>
              <a:rPr lang="en-US" dirty="0"/>
              <a:t>comparing</a:t>
            </a:r>
          </a:p>
          <a:p>
            <a:pPr eaLnBrk="1" hangingPunct="1"/>
            <a:r>
              <a:rPr lang="en-US" dirty="0"/>
              <a:t>here</a:t>
            </a:r>
          </a:p>
        </p:txBody>
      </p:sp>
      <p:sp>
        <p:nvSpPr>
          <p:cNvPr id="25672" name="Line 135"/>
          <p:cNvSpPr>
            <a:spLocks noChangeShapeType="1"/>
          </p:cNvSpPr>
          <p:nvPr/>
        </p:nvSpPr>
        <p:spPr bwMode="auto">
          <a:xfrm flipH="1" flipV="1">
            <a:off x="7086600" y="4953000"/>
            <a:ext cx="304800" cy="6858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6"/>
          <p:cNvSpPr>
            <a:spLocks noGrp="1" noChangeArrowheads="1"/>
          </p:cNvSpPr>
          <p:nvPr>
            <p:ph type="title"/>
          </p:nvPr>
        </p:nvSpPr>
        <p:spPr>
          <a:xfrm>
            <a:off x="648494" y="683490"/>
            <a:ext cx="8077200" cy="954809"/>
          </a:xfrm>
        </p:spPr>
        <p:txBody>
          <a:bodyPr/>
          <a:lstStyle/>
          <a:p>
            <a:pPr eaLnBrk="1" hangingPunct="1"/>
            <a:r>
              <a:rPr lang="en-US" dirty="0">
                <a:latin typeface="Tahoma" charset="0"/>
              </a:rPr>
              <a:t>The KMP Failure Function</a:t>
            </a:r>
          </a:p>
        </p:txBody>
      </p:sp>
      <p:sp>
        <p:nvSpPr>
          <p:cNvPr id="26628" name="Rectangle 1027" descr="Rectangle: Click to edit Master text styles&#10;Second level&#10;Third level&#10;Fourth level&#10;Fifth level"/>
          <p:cNvSpPr>
            <a:spLocks noGrp="1" noChangeArrowheads="1"/>
          </p:cNvSpPr>
          <p:nvPr>
            <p:ph type="body" idx="1"/>
          </p:nvPr>
        </p:nvSpPr>
        <p:spPr>
          <a:xfrm>
            <a:off x="423041" y="1871717"/>
            <a:ext cx="3886200" cy="4648200"/>
          </a:xfrm>
        </p:spPr>
        <p:txBody>
          <a:bodyPr/>
          <a:lstStyle/>
          <a:p>
            <a:pPr eaLnBrk="1" hangingPunct="1"/>
            <a:r>
              <a:rPr lang="en-US" sz="2000" dirty="0">
                <a:latin typeface="Tahoma" charset="0"/>
              </a:rPr>
              <a:t>Knuth-Morris-Pratt</a:t>
            </a:r>
            <a:r>
              <a:rPr lang="ja-JP" altLang="en-US" sz="2000">
                <a:latin typeface="Tahoma" charset="0"/>
              </a:rPr>
              <a:t>’</a:t>
            </a:r>
            <a:r>
              <a:rPr lang="en-US" altLang="ja-JP" sz="2000" dirty="0">
                <a:latin typeface="Tahoma" charset="0"/>
              </a:rPr>
              <a:t>s algorithm preprocesses the pattern to find matches of prefixes of the pattern with the pattern itself</a:t>
            </a:r>
          </a:p>
          <a:p>
            <a:pPr eaLnBrk="1" hangingPunct="1"/>
            <a:r>
              <a:rPr lang="en-US" sz="2000" dirty="0">
                <a:latin typeface="Tahoma" charset="0"/>
              </a:rPr>
              <a:t>The </a:t>
            </a:r>
            <a:r>
              <a:rPr lang="en-US" sz="2000" b="1" dirty="0">
                <a:solidFill>
                  <a:schemeClr val="tx2"/>
                </a:solidFill>
                <a:latin typeface="Tahoma" charset="0"/>
              </a:rPr>
              <a:t>failure function</a:t>
            </a:r>
            <a:r>
              <a:rPr lang="en-US" sz="2000" b="1" dirty="0">
                <a:latin typeface="Tahoma" charset="0"/>
              </a:rPr>
              <a:t> </a:t>
            </a:r>
            <a:r>
              <a:rPr lang="en-US" sz="2000" b="1" i="1" dirty="0">
                <a:latin typeface="Times New Roman" charset="0"/>
              </a:rPr>
              <a:t>F</a:t>
            </a:r>
            <a:r>
              <a:rPr lang="en-US" sz="2000" dirty="0">
                <a:latin typeface="Times New Roman" charset="0"/>
              </a:rPr>
              <a:t>(</a:t>
            </a:r>
            <a:r>
              <a:rPr lang="en-US" sz="2000" b="1" i="1" dirty="0">
                <a:latin typeface="Times New Roman" charset="0"/>
              </a:rPr>
              <a:t>j</a:t>
            </a:r>
            <a:r>
              <a:rPr lang="en-US" sz="2000" dirty="0">
                <a:latin typeface="Times New Roman" charset="0"/>
              </a:rPr>
              <a:t>)</a:t>
            </a:r>
            <a:r>
              <a:rPr lang="en-US" sz="2000" dirty="0">
                <a:latin typeface="Tahoma" charset="0"/>
              </a:rPr>
              <a:t> is defined as the length of the longest prefix of </a:t>
            </a:r>
            <a:r>
              <a:rPr lang="en-US" sz="2000" b="1" i="1" dirty="0">
                <a:latin typeface="Times New Roman" charset="0"/>
              </a:rPr>
              <a:t>P</a:t>
            </a:r>
            <a:r>
              <a:rPr lang="en-US" sz="2000" dirty="0">
                <a:latin typeface="Times New Roman" charset="0"/>
              </a:rPr>
              <a:t>[0..</a:t>
            </a:r>
            <a:r>
              <a:rPr lang="en-US" sz="2000" b="1" i="1" dirty="0">
                <a:latin typeface="Times New Roman" charset="0"/>
              </a:rPr>
              <a:t>j</a:t>
            </a:r>
            <a:r>
              <a:rPr lang="en-US" sz="2000" dirty="0">
                <a:latin typeface="Times New Roman" charset="0"/>
              </a:rPr>
              <a:t>]</a:t>
            </a:r>
            <a:r>
              <a:rPr lang="en-US" sz="2000" b="1" i="1" dirty="0">
                <a:latin typeface="Times New Roman" charset="0"/>
              </a:rPr>
              <a:t> </a:t>
            </a:r>
            <a:r>
              <a:rPr lang="en-US" sz="2000" dirty="0">
                <a:latin typeface="Tahoma" charset="0"/>
              </a:rPr>
              <a:t>that is also a suffix of </a:t>
            </a:r>
            <a:r>
              <a:rPr lang="en-US" sz="2000" b="1" i="1" dirty="0">
                <a:latin typeface="Times New Roman" charset="0"/>
              </a:rPr>
              <a:t>P</a:t>
            </a:r>
            <a:r>
              <a:rPr lang="en-US" sz="2000" dirty="0">
                <a:latin typeface="Times New Roman" charset="0"/>
              </a:rPr>
              <a:t>[1..</a:t>
            </a:r>
            <a:r>
              <a:rPr lang="en-US" sz="2000" b="1" i="1" dirty="0">
                <a:latin typeface="Times New Roman" charset="0"/>
              </a:rPr>
              <a:t>j</a:t>
            </a:r>
            <a:r>
              <a:rPr lang="en-US" sz="2000" dirty="0">
                <a:latin typeface="Times New Roman" charset="0"/>
              </a:rPr>
              <a:t>]</a:t>
            </a:r>
          </a:p>
          <a:p>
            <a:pPr eaLnBrk="1" hangingPunct="1"/>
            <a:r>
              <a:rPr lang="en-US" sz="2000" dirty="0">
                <a:latin typeface="Tahoma" charset="0"/>
              </a:rPr>
              <a:t>Knuth-Morris-Pratt</a:t>
            </a:r>
            <a:r>
              <a:rPr lang="ja-JP" altLang="en-US" sz="2000">
                <a:latin typeface="Tahoma" charset="0"/>
              </a:rPr>
              <a:t>’</a:t>
            </a:r>
            <a:r>
              <a:rPr lang="en-US" altLang="ja-JP" sz="2000" dirty="0">
                <a:latin typeface="Tahoma" charset="0"/>
              </a:rPr>
              <a:t>s algorithm modifies the brute-force algorithm so that if a mismatch occurs at </a:t>
            </a:r>
            <a:r>
              <a:rPr lang="en-US" altLang="ja-JP" sz="2000" b="1" i="1" dirty="0">
                <a:latin typeface="Times New Roman" charset="0"/>
              </a:rPr>
              <a:t>P</a:t>
            </a:r>
            <a:r>
              <a:rPr lang="en-US" altLang="ja-JP" sz="2000" dirty="0">
                <a:latin typeface="Times New Roman" charset="0"/>
              </a:rPr>
              <a:t>[</a:t>
            </a:r>
            <a:r>
              <a:rPr lang="en-US" altLang="ja-JP" sz="2000" b="1" i="1" dirty="0">
                <a:latin typeface="Times New Roman" charset="0"/>
              </a:rPr>
              <a:t>j</a:t>
            </a:r>
            <a:r>
              <a:rPr lang="en-US" altLang="ja-JP" sz="2000" dirty="0">
                <a:latin typeface="Times New Roman" charset="0"/>
              </a:rPr>
              <a:t>]</a:t>
            </a:r>
            <a:r>
              <a:rPr lang="en-US" altLang="ja-JP" sz="2000" dirty="0">
                <a:latin typeface="Symbol" charset="0"/>
              </a:rPr>
              <a:t> </a:t>
            </a:r>
            <a:r>
              <a:rPr lang="en-US" altLang="ja-JP" sz="2000" dirty="0">
                <a:latin typeface="Symbol" charset="0"/>
                <a:sym typeface="Symbol" charset="0"/>
              </a:rPr>
              <a:t> </a:t>
            </a:r>
            <a:r>
              <a:rPr lang="en-US" altLang="ja-JP" sz="2000" b="1" i="1" dirty="0">
                <a:latin typeface="Times New Roman" charset="0"/>
              </a:rPr>
              <a:t>T</a:t>
            </a:r>
            <a:r>
              <a:rPr lang="en-US" altLang="ja-JP" sz="2000" dirty="0">
                <a:latin typeface="Times New Roman" charset="0"/>
              </a:rPr>
              <a:t>[</a:t>
            </a:r>
            <a:r>
              <a:rPr lang="en-US" altLang="ja-JP" sz="2000" b="1" i="1" dirty="0" err="1">
                <a:latin typeface="Times New Roman" charset="0"/>
              </a:rPr>
              <a:t>i</a:t>
            </a:r>
            <a:r>
              <a:rPr lang="en-US" altLang="ja-JP" sz="2000" dirty="0">
                <a:latin typeface="Times New Roman" charset="0"/>
              </a:rPr>
              <a:t>] </a:t>
            </a:r>
            <a:r>
              <a:rPr lang="en-US" altLang="ja-JP" sz="2000" dirty="0"/>
              <a:t>and</a:t>
            </a:r>
            <a:r>
              <a:rPr lang="en-US" altLang="ja-JP" sz="2000" dirty="0">
                <a:latin typeface="Times New Roman" charset="0"/>
              </a:rPr>
              <a:t> </a:t>
            </a:r>
            <a:r>
              <a:rPr lang="en-US" altLang="ja-JP" sz="2000" b="1" i="1" dirty="0">
                <a:latin typeface="Times New Roman" charset="0"/>
              </a:rPr>
              <a:t>j </a:t>
            </a:r>
            <a:r>
              <a:rPr lang="en-US" altLang="ja-JP" sz="2000" dirty="0">
                <a:latin typeface="Times New Roman" charset="0"/>
              </a:rPr>
              <a:t>&gt; 0, </a:t>
            </a:r>
            <a:r>
              <a:rPr lang="en-US" altLang="ja-JP" sz="2000" dirty="0">
                <a:latin typeface="Tahoma" charset="0"/>
              </a:rPr>
              <a:t>we set  </a:t>
            </a:r>
            <a:r>
              <a:rPr lang="en-US" altLang="ja-JP" sz="2000" b="1" i="1" dirty="0">
                <a:latin typeface="Times New Roman" charset="0"/>
              </a:rPr>
              <a:t>j </a:t>
            </a:r>
            <a:r>
              <a:rPr lang="en-US" altLang="ja-JP" sz="2000" dirty="0">
                <a:latin typeface="Times New Roman" charset="0"/>
                <a:sym typeface="Symbol" charset="0"/>
              </a:rPr>
              <a:t> </a:t>
            </a:r>
            <a:r>
              <a:rPr lang="en-US" altLang="ja-JP" sz="2000" b="1" i="1" dirty="0">
                <a:latin typeface="Times New Roman" charset="0"/>
              </a:rPr>
              <a:t>F</a:t>
            </a:r>
            <a:r>
              <a:rPr lang="en-US" altLang="ja-JP" sz="2000" dirty="0">
                <a:latin typeface="Times New Roman" charset="0"/>
              </a:rPr>
              <a:t>(</a:t>
            </a:r>
            <a:r>
              <a:rPr lang="en-US" altLang="ja-JP" sz="2000" b="1" i="1" dirty="0">
                <a:latin typeface="Times New Roman" charset="0"/>
                <a:sym typeface="Symbol" charset="0"/>
              </a:rPr>
              <a:t>j</a:t>
            </a:r>
            <a:r>
              <a:rPr lang="en-US" altLang="ja-JP" sz="2000" b="1" i="1" dirty="0">
                <a:latin typeface="Times New Roman" charset="0"/>
              </a:rPr>
              <a:t> </a:t>
            </a:r>
            <a:r>
              <a:rPr lang="en-US" altLang="ja-JP" sz="2000" dirty="0">
                <a:latin typeface="Symbol" charset="0"/>
                <a:sym typeface="Symbol" charset="0"/>
              </a:rPr>
              <a:t>-</a:t>
            </a:r>
            <a:r>
              <a:rPr lang="en-US" altLang="ja-JP" sz="2000" b="1" i="1" dirty="0">
                <a:latin typeface="Times New Roman" charset="0"/>
              </a:rPr>
              <a:t> </a:t>
            </a:r>
            <a:r>
              <a:rPr lang="en-US" altLang="ja-JP" sz="2000" dirty="0">
                <a:latin typeface="Times New Roman" charset="0"/>
                <a:sym typeface="Symbol" charset="0"/>
              </a:rPr>
              <a:t>1</a:t>
            </a:r>
            <a:r>
              <a:rPr lang="en-US" altLang="ja-JP" sz="2000" dirty="0">
                <a:latin typeface="Times New Roman" charset="0"/>
              </a:rPr>
              <a:t>)</a:t>
            </a:r>
            <a:endParaRPr lang="en-US" sz="2000" dirty="0">
              <a:latin typeface="Times New Roman" charset="0"/>
            </a:endParaRPr>
          </a:p>
        </p:txBody>
      </p:sp>
      <p:graphicFrame>
        <p:nvGraphicFramePr>
          <p:cNvPr id="178180" name="Group 1028"/>
          <p:cNvGraphicFramePr>
            <a:graphicFrameLocks noGrp="1"/>
          </p:cNvGraphicFramePr>
          <p:nvPr/>
        </p:nvGraphicFramePr>
        <p:xfrm>
          <a:off x="5029200" y="1752600"/>
          <a:ext cx="3505200" cy="1189083"/>
        </p:xfrm>
        <a:graphic>
          <a:graphicData uri="http://schemas.openxmlformats.org/drawingml/2006/table">
            <a:tbl>
              <a:tblPr/>
              <a:tblGrid>
                <a:gridCol w="631825">
                  <a:extLst>
                    <a:ext uri="{9D8B030D-6E8A-4147-A177-3AD203B41FA5}">
                      <a16:colId xmlns:a16="http://schemas.microsoft.com/office/drawing/2014/main" val="20000"/>
                    </a:ext>
                  </a:extLst>
                </a:gridCol>
                <a:gridCol w="477838">
                  <a:extLst>
                    <a:ext uri="{9D8B030D-6E8A-4147-A177-3AD203B41FA5}">
                      <a16:colId xmlns:a16="http://schemas.microsoft.com/office/drawing/2014/main" val="20001"/>
                    </a:ext>
                  </a:extLst>
                </a:gridCol>
                <a:gridCol w="479425">
                  <a:extLst>
                    <a:ext uri="{9D8B030D-6E8A-4147-A177-3AD203B41FA5}">
                      <a16:colId xmlns:a16="http://schemas.microsoft.com/office/drawing/2014/main" val="20002"/>
                    </a:ext>
                  </a:extLst>
                </a:gridCol>
                <a:gridCol w="479425">
                  <a:extLst>
                    <a:ext uri="{9D8B030D-6E8A-4147-A177-3AD203B41FA5}">
                      <a16:colId xmlns:a16="http://schemas.microsoft.com/office/drawing/2014/main" val="20003"/>
                    </a:ext>
                  </a:extLst>
                </a:gridCol>
                <a:gridCol w="479425">
                  <a:extLst>
                    <a:ext uri="{9D8B030D-6E8A-4147-A177-3AD203B41FA5}">
                      <a16:colId xmlns:a16="http://schemas.microsoft.com/office/drawing/2014/main" val="20004"/>
                    </a:ext>
                  </a:extLst>
                </a:gridCol>
                <a:gridCol w="477837">
                  <a:extLst>
                    <a:ext uri="{9D8B030D-6E8A-4147-A177-3AD203B41FA5}">
                      <a16:colId xmlns:a16="http://schemas.microsoft.com/office/drawing/2014/main" val="20005"/>
                    </a:ext>
                  </a:extLst>
                </a:gridCol>
                <a:gridCol w="479425">
                  <a:extLst>
                    <a:ext uri="{9D8B030D-6E8A-4147-A177-3AD203B41FA5}">
                      <a16:colId xmlns:a16="http://schemas.microsoft.com/office/drawing/2014/main" val="20006"/>
                    </a:ext>
                  </a:extLst>
                </a:gridCol>
              </a:tblGrid>
              <a:tr h="39617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1" i="1" u="none" strike="noStrike" cap="none" normalizeH="0" baseline="0" dirty="0">
                          <a:ln>
                            <a:noFill/>
                          </a:ln>
                          <a:solidFill>
                            <a:schemeClr val="tx1"/>
                          </a:solidFill>
                          <a:effectLst/>
                          <a:latin typeface="Times New Roman" pitchFamily="18" charset="0"/>
                        </a:rPr>
                        <a:t>j</a:t>
                      </a:r>
                    </a:p>
                  </a:txBody>
                  <a:tcPr marT="45699" marB="4569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0</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1</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2</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3</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4</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Symbol" pitchFamily="18" charset="2"/>
                        </a:rPr>
                        <a:t>5</a:t>
                      </a:r>
                      <a:endParaRPr kumimoji="0" lang="en-US" sz="2000" b="0" i="0" u="none" strike="noStrike" cap="none" normalizeH="0" baseline="0">
                        <a:ln>
                          <a:noFill/>
                        </a:ln>
                        <a:solidFill>
                          <a:schemeClr val="tx1"/>
                        </a:solidFill>
                        <a:effectLst/>
                        <a:latin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17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1" i="1" u="none" strike="noStrike" cap="none" normalizeH="0" baseline="0">
                          <a:ln>
                            <a:noFill/>
                          </a:ln>
                          <a:solidFill>
                            <a:schemeClr val="tx1"/>
                          </a:solidFill>
                          <a:effectLst/>
                          <a:latin typeface="Times New Roman" pitchFamily="18" charset="0"/>
                        </a:rPr>
                        <a:t>P</a:t>
                      </a:r>
                      <a:r>
                        <a:rPr kumimoji="0" lang="en-US" sz="2000" b="0" i="0" u="none" strike="noStrike" cap="none" normalizeH="0" baseline="0">
                          <a:ln>
                            <a:noFill/>
                          </a:ln>
                          <a:solidFill>
                            <a:schemeClr val="tx1"/>
                          </a:solidFill>
                          <a:effectLst/>
                          <a:latin typeface="Times New Roman" pitchFamily="18" charset="0"/>
                        </a:rPr>
                        <a:t>[</a:t>
                      </a:r>
                      <a:r>
                        <a:rPr kumimoji="0" lang="en-US" sz="2000" b="1" i="1" u="none" strike="noStrike" cap="none" normalizeH="0" baseline="0">
                          <a:ln>
                            <a:noFill/>
                          </a:ln>
                          <a:solidFill>
                            <a:schemeClr val="tx1"/>
                          </a:solidFill>
                          <a:effectLst/>
                          <a:latin typeface="Times New Roman" pitchFamily="18" charset="0"/>
                        </a:rPr>
                        <a:t>j</a:t>
                      </a:r>
                      <a:r>
                        <a:rPr kumimoji="0" lang="en-US" sz="2000" b="0" i="0" u="none" strike="noStrike" cap="none" normalizeH="0" baseline="0">
                          <a:ln>
                            <a:noFill/>
                          </a:ln>
                          <a:solidFill>
                            <a:schemeClr val="tx1"/>
                          </a:solidFill>
                          <a:effectLst/>
                          <a:latin typeface="Times New Roman" pitchFamily="18" charset="0"/>
                        </a:rPr>
                        <a:t>]</a:t>
                      </a:r>
                    </a:p>
                  </a:txBody>
                  <a:tcPr marT="45699" marB="4569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1" i="1" u="none" strike="noStrike" cap="none" normalizeH="0" baseline="0">
                          <a:ln>
                            <a:noFill/>
                          </a:ln>
                          <a:solidFill>
                            <a:schemeClr val="tx1"/>
                          </a:solidFill>
                          <a:effectLst/>
                          <a:latin typeface="Times New Roman" pitchFamily="18" charset="0"/>
                        </a:rPr>
                        <a:t>a</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1" i="1" u="none" strike="noStrike" cap="none" normalizeH="0" baseline="0">
                          <a:ln>
                            <a:noFill/>
                          </a:ln>
                          <a:solidFill>
                            <a:schemeClr val="tx1"/>
                          </a:solidFill>
                          <a:effectLst/>
                          <a:latin typeface="Times New Roman" pitchFamily="18" charset="0"/>
                        </a:rPr>
                        <a:t>b</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1" i="1" u="none" strike="noStrike" cap="none" normalizeH="0" baseline="0">
                          <a:ln>
                            <a:noFill/>
                          </a:ln>
                          <a:solidFill>
                            <a:schemeClr val="tx1"/>
                          </a:solidFill>
                          <a:effectLst/>
                          <a:latin typeface="Times New Roman" pitchFamily="18" charset="0"/>
                        </a:rPr>
                        <a:t>a</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1" i="1" u="none" strike="noStrike" cap="none" normalizeH="0" baseline="0">
                          <a:ln>
                            <a:noFill/>
                          </a:ln>
                          <a:solidFill>
                            <a:schemeClr val="tx1"/>
                          </a:solidFill>
                          <a:effectLst/>
                          <a:latin typeface="Times New Roman" pitchFamily="18" charset="0"/>
                        </a:rPr>
                        <a:t>a</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1" i="1" u="none" strike="noStrike" cap="none" normalizeH="0" baseline="0">
                          <a:ln>
                            <a:noFill/>
                          </a:ln>
                          <a:solidFill>
                            <a:schemeClr val="tx1"/>
                          </a:solidFill>
                          <a:effectLst/>
                          <a:latin typeface="Times New Roman" pitchFamily="18" charset="0"/>
                        </a:rPr>
                        <a:t>b</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1" i="1" u="none" strike="noStrike" cap="none" normalizeH="0" baseline="0">
                          <a:ln>
                            <a:noFill/>
                          </a:ln>
                          <a:solidFill>
                            <a:schemeClr val="tx1"/>
                          </a:solidFill>
                          <a:effectLst/>
                          <a:latin typeface="Times New Roman" pitchFamily="18" charset="0"/>
                        </a:rPr>
                        <a:t>a</a:t>
                      </a: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6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1" i="1" u="none" strike="noStrike" cap="none" normalizeH="0" baseline="0">
                          <a:ln>
                            <a:noFill/>
                          </a:ln>
                          <a:solidFill>
                            <a:schemeClr val="tx1"/>
                          </a:solidFill>
                          <a:effectLst/>
                          <a:latin typeface="Times New Roman" pitchFamily="18" charset="0"/>
                        </a:rPr>
                        <a:t>F</a:t>
                      </a:r>
                      <a:r>
                        <a:rPr kumimoji="0" lang="en-US" sz="2000" b="0" i="0" u="none" strike="noStrike" cap="none" normalizeH="0" baseline="0">
                          <a:ln>
                            <a:noFill/>
                          </a:ln>
                          <a:solidFill>
                            <a:schemeClr val="tx1"/>
                          </a:solidFill>
                          <a:effectLst/>
                          <a:latin typeface="Times New Roman" pitchFamily="18" charset="0"/>
                        </a:rPr>
                        <a:t>(</a:t>
                      </a:r>
                      <a:r>
                        <a:rPr kumimoji="0" lang="en-US" sz="2000" b="1" i="1" u="none" strike="noStrike" cap="none" normalizeH="0" baseline="0">
                          <a:ln>
                            <a:noFill/>
                          </a:ln>
                          <a:solidFill>
                            <a:schemeClr val="tx1"/>
                          </a:solidFill>
                          <a:effectLst/>
                          <a:latin typeface="Times New Roman" pitchFamily="18" charset="0"/>
                        </a:rPr>
                        <a:t>j</a:t>
                      </a:r>
                      <a:r>
                        <a:rPr kumimoji="0" lang="en-US" sz="2000" b="0" i="0" u="none" strike="noStrike" cap="none" normalizeH="0" baseline="0">
                          <a:ln>
                            <a:noFill/>
                          </a:ln>
                          <a:solidFill>
                            <a:schemeClr val="tx1"/>
                          </a:solidFill>
                          <a:effectLst/>
                          <a:latin typeface="Times New Roman" pitchFamily="18" charset="0"/>
                        </a:rPr>
                        <a:t>)</a:t>
                      </a:r>
                    </a:p>
                  </a:txBody>
                  <a:tcPr marT="45699" marB="4569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0</a:t>
                      </a:r>
                    </a:p>
                  </a:txBody>
                  <a:tcPr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0</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1</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1</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a:ln>
                            <a:noFill/>
                          </a:ln>
                          <a:solidFill>
                            <a:schemeClr val="tx1"/>
                          </a:solidFill>
                          <a:effectLst/>
                          <a:latin typeface="Times New Roman" pitchFamily="18" charset="0"/>
                        </a:rPr>
                        <a:t>2</a:t>
                      </a:r>
                    </a:p>
                  </a:txBody>
                  <a:tcPr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2000" b="0" i="0" u="none" strike="noStrike" cap="none" normalizeH="0" baseline="0" dirty="0">
                          <a:ln>
                            <a:noFill/>
                          </a:ln>
                          <a:solidFill>
                            <a:schemeClr val="tx1"/>
                          </a:solidFill>
                          <a:effectLst/>
                          <a:latin typeface="Symbol" pitchFamily="18" charset="2"/>
                        </a:rPr>
                        <a:t>3</a:t>
                      </a:r>
                      <a:endParaRPr kumimoji="0" lang="en-US" sz="2000" b="0" i="0" u="none" strike="noStrike" cap="none" normalizeH="0" baseline="0" dirty="0">
                        <a:ln>
                          <a:noFill/>
                        </a:ln>
                        <a:solidFill>
                          <a:schemeClr val="tx1"/>
                        </a:solidFill>
                        <a:effectLst/>
                        <a:latin typeface="Times New Roman" pitchFamily="18" charset="0"/>
                      </a:endParaRPr>
                    </a:p>
                  </a:txBody>
                  <a:tcPr marT="45699" marB="4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26663" name="Object 1062"/>
          <p:cNvGraphicFramePr>
            <a:graphicFrameLocks noChangeAspect="1"/>
          </p:cNvGraphicFramePr>
          <p:nvPr/>
        </p:nvGraphicFramePr>
        <p:xfrm>
          <a:off x="4191000" y="2971800"/>
          <a:ext cx="4648200" cy="3517900"/>
        </p:xfrm>
        <a:graphic>
          <a:graphicData uri="http://schemas.openxmlformats.org/presentationml/2006/ole">
            <mc:AlternateContent xmlns:mc="http://schemas.openxmlformats.org/markup-compatibility/2006">
              <mc:Choice xmlns:v="urn:schemas-microsoft-com:vml" Requires="v">
                <p:oleObj spid="_x0000_s1047" name="VISIO" r:id="rId3" imgW="3111500" imgH="2362200" progId="Visio.Drawing.6">
                  <p:embed/>
                </p:oleObj>
              </mc:Choice>
              <mc:Fallback>
                <p:oleObj name="VISIO" r:id="rId3" imgW="3111500" imgH="2362200" progId="Visio.Drawing.6">
                  <p:embed/>
                  <p:pic>
                    <p:nvPicPr>
                      <p:cNvPr id="26663" name="Object 10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971800"/>
                        <a:ext cx="4648200" cy="3517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a:latin typeface="Tahoma" charset="0"/>
              </a:rPr>
              <a:t>The KMP Algorithm</a:t>
            </a:r>
          </a:p>
        </p:txBody>
      </p:sp>
      <p:sp>
        <p:nvSpPr>
          <p:cNvPr id="27652" name="Rectangle 3" descr="Rectangle: Click to edit Master text styles&#10;Second level&#10;Third level&#10;Fourth level&#10;Fifth level"/>
          <p:cNvSpPr>
            <a:spLocks noGrp="1" noChangeArrowheads="1"/>
          </p:cNvSpPr>
          <p:nvPr>
            <p:ph type="body" idx="1"/>
          </p:nvPr>
        </p:nvSpPr>
        <p:spPr>
          <a:xfrm>
            <a:off x="381000" y="1654831"/>
            <a:ext cx="3962400" cy="4724400"/>
          </a:xfrm>
        </p:spPr>
        <p:txBody>
          <a:bodyPr/>
          <a:lstStyle/>
          <a:p>
            <a:pPr eaLnBrk="1" hangingPunct="1"/>
            <a:r>
              <a:rPr lang="en-US" sz="2000" dirty="0">
                <a:latin typeface="Tahoma" charset="0"/>
              </a:rPr>
              <a:t>The failure function can be represented by an array and can be computed in </a:t>
            </a:r>
            <a:r>
              <a:rPr lang="en-US" sz="2000" b="1" i="1" dirty="0">
                <a:latin typeface="Times New Roman" charset="0"/>
              </a:rPr>
              <a:t>O</a:t>
            </a:r>
            <a:r>
              <a:rPr lang="en-US" sz="2000" dirty="0">
                <a:latin typeface="Times New Roman" charset="0"/>
              </a:rPr>
              <a:t>(</a:t>
            </a:r>
            <a:r>
              <a:rPr lang="en-US" sz="2000" b="1" i="1" dirty="0">
                <a:latin typeface="Times New Roman" charset="0"/>
              </a:rPr>
              <a:t>m</a:t>
            </a:r>
            <a:r>
              <a:rPr lang="en-US" sz="2000" dirty="0">
                <a:latin typeface="Times New Roman" charset="0"/>
              </a:rPr>
              <a:t>)</a:t>
            </a:r>
            <a:r>
              <a:rPr lang="en-US" sz="2000" dirty="0">
                <a:latin typeface="Tahoma" charset="0"/>
              </a:rPr>
              <a:t> time</a:t>
            </a:r>
          </a:p>
          <a:p>
            <a:pPr eaLnBrk="1" hangingPunct="1"/>
            <a:r>
              <a:rPr lang="en-US" sz="2000" dirty="0">
                <a:latin typeface="Tahoma" charset="0"/>
              </a:rPr>
              <a:t>At each iteration of the while-loop, either</a:t>
            </a:r>
          </a:p>
          <a:p>
            <a:pPr lvl="1" eaLnBrk="1" hangingPunct="1"/>
            <a:r>
              <a:rPr lang="en-US" sz="1800" b="1" i="1" dirty="0" err="1">
                <a:latin typeface="Times New Roman" charset="0"/>
              </a:rPr>
              <a:t>i</a:t>
            </a:r>
            <a:r>
              <a:rPr lang="en-US" sz="1800" dirty="0">
                <a:latin typeface="Tahoma" charset="0"/>
              </a:rPr>
              <a:t> increases by one, or</a:t>
            </a:r>
          </a:p>
          <a:p>
            <a:pPr lvl="1" eaLnBrk="1" hangingPunct="1"/>
            <a:r>
              <a:rPr lang="en-US" sz="1800" dirty="0">
                <a:latin typeface="Tahoma" charset="0"/>
              </a:rPr>
              <a:t>the shift amount </a:t>
            </a:r>
            <a:r>
              <a:rPr lang="en-US" sz="1800" b="1" i="1" dirty="0" err="1">
                <a:latin typeface="Times New Roman" charset="0"/>
              </a:rPr>
              <a:t>i</a:t>
            </a:r>
            <a:r>
              <a:rPr lang="en-US" sz="1800" b="1" i="1" dirty="0">
                <a:latin typeface="Times New Roman" charset="0"/>
              </a:rPr>
              <a:t> </a:t>
            </a:r>
            <a:r>
              <a:rPr lang="en-US" sz="1800" dirty="0">
                <a:latin typeface="Symbol" charset="0"/>
              </a:rPr>
              <a:t>-</a:t>
            </a:r>
            <a:r>
              <a:rPr lang="en-US" sz="1800" b="1" i="1" dirty="0">
                <a:latin typeface="Times New Roman" charset="0"/>
              </a:rPr>
              <a:t> j</a:t>
            </a:r>
            <a:r>
              <a:rPr lang="en-US" sz="1800" dirty="0">
                <a:latin typeface="Tahoma" charset="0"/>
              </a:rPr>
              <a:t> increases by at least one (observe that </a:t>
            </a:r>
            <a:r>
              <a:rPr lang="en-US" sz="1800" b="1" i="1" dirty="0">
                <a:latin typeface="Times New Roman" charset="0"/>
              </a:rPr>
              <a:t>F</a:t>
            </a:r>
            <a:r>
              <a:rPr lang="en-US" sz="1800" dirty="0">
                <a:latin typeface="Times New Roman" charset="0"/>
              </a:rPr>
              <a:t>(</a:t>
            </a:r>
            <a:r>
              <a:rPr lang="en-US" sz="1800" b="1" i="1" dirty="0">
                <a:latin typeface="Times New Roman" charset="0"/>
                <a:sym typeface="Symbol" charset="0"/>
              </a:rPr>
              <a:t>j</a:t>
            </a:r>
            <a:r>
              <a:rPr lang="en-US" sz="1800" b="1" i="1" dirty="0">
                <a:latin typeface="Times New Roman" charset="0"/>
              </a:rPr>
              <a:t> </a:t>
            </a:r>
            <a:r>
              <a:rPr lang="en-US" sz="1800" dirty="0">
                <a:latin typeface="Symbol" charset="0"/>
                <a:sym typeface="Symbol" charset="0"/>
              </a:rPr>
              <a:t>-</a:t>
            </a:r>
            <a:r>
              <a:rPr lang="en-US" sz="1800" b="1" i="1" dirty="0">
                <a:latin typeface="Times New Roman" charset="0"/>
              </a:rPr>
              <a:t> </a:t>
            </a:r>
            <a:r>
              <a:rPr lang="en-US" sz="1800" dirty="0">
                <a:latin typeface="Times New Roman" charset="0"/>
                <a:sym typeface="Symbol" charset="0"/>
              </a:rPr>
              <a:t>1</a:t>
            </a:r>
            <a:r>
              <a:rPr lang="en-US" sz="1800" dirty="0">
                <a:latin typeface="Times New Roman" charset="0"/>
              </a:rPr>
              <a:t>)</a:t>
            </a:r>
            <a:r>
              <a:rPr lang="en-US" sz="1800" b="1" i="1" dirty="0">
                <a:latin typeface="Times New Roman" charset="0"/>
              </a:rPr>
              <a:t> </a:t>
            </a:r>
            <a:r>
              <a:rPr lang="en-US" sz="1800" dirty="0">
                <a:latin typeface="Times New Roman" charset="0"/>
                <a:sym typeface="Symbol" charset="0"/>
              </a:rPr>
              <a:t>&lt; </a:t>
            </a:r>
            <a:r>
              <a:rPr lang="en-US" sz="1800" b="1" i="1" dirty="0">
                <a:latin typeface="Times New Roman" charset="0"/>
              </a:rPr>
              <a:t>j</a:t>
            </a:r>
            <a:r>
              <a:rPr lang="en-US" sz="1800" dirty="0">
                <a:latin typeface="Tahoma" charset="0"/>
              </a:rPr>
              <a:t>)</a:t>
            </a:r>
          </a:p>
          <a:p>
            <a:pPr eaLnBrk="1" hangingPunct="1"/>
            <a:r>
              <a:rPr lang="en-US" sz="2000" dirty="0">
                <a:latin typeface="Tahoma" charset="0"/>
              </a:rPr>
              <a:t>Hence, there are no more than </a:t>
            </a:r>
            <a:r>
              <a:rPr lang="en-US" sz="2000" dirty="0">
                <a:latin typeface="Times New Roman" charset="0"/>
              </a:rPr>
              <a:t>2</a:t>
            </a:r>
            <a:r>
              <a:rPr lang="en-US" sz="2000" b="1" i="1" dirty="0">
                <a:latin typeface="Times New Roman" charset="0"/>
              </a:rPr>
              <a:t>n </a:t>
            </a:r>
            <a:r>
              <a:rPr lang="en-US" sz="2000" dirty="0">
                <a:latin typeface="Tahoma" charset="0"/>
              </a:rPr>
              <a:t>iterations of the while-loop</a:t>
            </a:r>
          </a:p>
          <a:p>
            <a:pPr eaLnBrk="1" hangingPunct="1"/>
            <a:r>
              <a:rPr lang="en-US" sz="2000" dirty="0">
                <a:latin typeface="Tahoma" charset="0"/>
              </a:rPr>
              <a:t>Thus, KMP</a:t>
            </a:r>
            <a:r>
              <a:rPr lang="ja-JP" altLang="en-US" sz="2000">
                <a:latin typeface="Tahoma" charset="0"/>
              </a:rPr>
              <a:t>’</a:t>
            </a:r>
            <a:r>
              <a:rPr lang="en-US" altLang="ja-JP" sz="2000" dirty="0">
                <a:latin typeface="Tahoma" charset="0"/>
              </a:rPr>
              <a:t>s algorithm runs in optimal time </a:t>
            </a:r>
            <a:r>
              <a:rPr lang="en-US" altLang="ja-JP" sz="2000" b="1" i="1" dirty="0">
                <a:latin typeface="Times New Roman" charset="0"/>
              </a:rPr>
              <a:t>O</a:t>
            </a:r>
            <a:r>
              <a:rPr lang="en-US" altLang="ja-JP" sz="2000" dirty="0">
                <a:latin typeface="Times New Roman" charset="0"/>
              </a:rPr>
              <a:t>(</a:t>
            </a:r>
            <a:r>
              <a:rPr lang="en-US" altLang="ja-JP" sz="2000" b="1" i="1" dirty="0">
                <a:latin typeface="Times New Roman" charset="0"/>
              </a:rPr>
              <a:t>m </a:t>
            </a:r>
            <a:r>
              <a:rPr lang="en-US" altLang="ja-JP" sz="2000" dirty="0">
                <a:latin typeface="Symbol" charset="0"/>
              </a:rPr>
              <a:t>+</a:t>
            </a:r>
            <a:r>
              <a:rPr lang="en-US" altLang="ja-JP" sz="2000" b="1" i="1" dirty="0">
                <a:latin typeface="Times New Roman" charset="0"/>
              </a:rPr>
              <a:t> n</a:t>
            </a:r>
            <a:r>
              <a:rPr lang="en-US" altLang="ja-JP" sz="2000" dirty="0">
                <a:latin typeface="Times New Roman" charset="0"/>
              </a:rPr>
              <a:t>)</a:t>
            </a:r>
            <a:endParaRPr lang="en-US" sz="2000" dirty="0">
              <a:latin typeface="Times New Roman" charset="0"/>
            </a:endParaRPr>
          </a:p>
        </p:txBody>
      </p:sp>
      <p:sp>
        <p:nvSpPr>
          <p:cNvPr id="27653" name="Text Box 4"/>
          <p:cNvSpPr txBox="1">
            <a:spLocks noChangeArrowheads="1"/>
          </p:cNvSpPr>
          <p:nvPr/>
        </p:nvSpPr>
        <p:spPr bwMode="auto">
          <a:xfrm>
            <a:off x="4876800" y="1600200"/>
            <a:ext cx="3886200" cy="4367213"/>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defTabSz="342900" eaLnBrk="0" hangingPunct="0">
              <a:defRPr sz="2400">
                <a:solidFill>
                  <a:schemeClr val="tx1"/>
                </a:solidFill>
                <a:latin typeface="Tahoma" charset="0"/>
                <a:ea typeface="ＭＳ Ｐゴシック" charset="0"/>
                <a:cs typeface="ＭＳ Ｐゴシック" charset="0"/>
              </a:defRPr>
            </a:lvl1pPr>
            <a:lvl2pPr marL="342900" defTabSz="342900" eaLnBrk="0" hangingPunct="0">
              <a:defRPr sz="2400">
                <a:solidFill>
                  <a:schemeClr val="tx1"/>
                </a:solidFill>
                <a:latin typeface="Tahoma" charset="0"/>
                <a:ea typeface="ＭＳ Ｐゴシック" charset="0"/>
              </a:defRPr>
            </a:lvl2pPr>
            <a:lvl3pPr marL="1143000" indent="-228600" defTabSz="342900" eaLnBrk="0" hangingPunct="0">
              <a:defRPr sz="2400">
                <a:solidFill>
                  <a:schemeClr val="tx1"/>
                </a:solidFill>
                <a:latin typeface="Tahoma" charset="0"/>
                <a:ea typeface="ＭＳ Ｐゴシック" charset="0"/>
              </a:defRPr>
            </a:lvl3pPr>
            <a:lvl4pPr marL="1600200" indent="-228600" defTabSz="342900" eaLnBrk="0" hangingPunct="0">
              <a:defRPr sz="2400">
                <a:solidFill>
                  <a:schemeClr val="tx1"/>
                </a:solidFill>
                <a:latin typeface="Tahoma" charset="0"/>
                <a:ea typeface="ＭＳ Ｐゴシック" charset="0"/>
              </a:defRPr>
            </a:lvl4pPr>
            <a:lvl5pPr marL="2057400" indent="-228600" defTabSz="342900" eaLnBrk="0" hangingPunct="0">
              <a:defRPr sz="2400">
                <a:solidFill>
                  <a:schemeClr val="tx1"/>
                </a:solidFill>
                <a:latin typeface="Tahoma" charset="0"/>
                <a:ea typeface="ＭＳ Ｐゴシック" charset="0"/>
              </a:defRPr>
            </a:lvl5pPr>
            <a:lvl6pPr marL="2514600" indent="-228600" algn="ctr" defTabSz="342900"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defTabSz="342900"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defTabSz="342900"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defTabSz="3429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lnSpc>
                <a:spcPct val="90000"/>
              </a:lnSpc>
              <a:spcAft>
                <a:spcPct val="20000"/>
              </a:spcAft>
              <a:buClr>
                <a:schemeClr val="hlink"/>
              </a:buClr>
              <a:buSzPct val="110000"/>
              <a:buFont typeface="Wingdings" charset="0"/>
              <a:buNone/>
            </a:pPr>
            <a:r>
              <a:rPr lang="en-US" sz="1800" b="1">
                <a:latin typeface="Times New Roman" charset="0"/>
              </a:rPr>
              <a:t>Algorithm</a:t>
            </a:r>
            <a:r>
              <a:rPr lang="en-US" sz="1800">
                <a:latin typeface="Times New Roman" charset="0"/>
              </a:rPr>
              <a:t> </a:t>
            </a:r>
            <a:r>
              <a:rPr lang="en-US" sz="1800" b="1" i="1">
                <a:latin typeface="Times New Roman" charset="0"/>
              </a:rPr>
              <a:t>KMPMatch</a:t>
            </a:r>
            <a:r>
              <a:rPr lang="en-US" sz="1800">
                <a:latin typeface="Times New Roman" charset="0"/>
              </a:rPr>
              <a:t>(</a:t>
            </a:r>
            <a:r>
              <a:rPr lang="en-US" sz="1800" b="1" i="1">
                <a:latin typeface="Times New Roman" charset="0"/>
              </a:rPr>
              <a:t>T, P</a:t>
            </a:r>
            <a:r>
              <a:rPr lang="en-US" sz="1800">
                <a:latin typeface="Times New Roman" charset="0"/>
              </a:rPr>
              <a:t>)</a:t>
            </a:r>
          </a:p>
          <a:p>
            <a:pPr algn="l" eaLnBrk="1" hangingPunct="1">
              <a:lnSpc>
                <a:spcPct val="90000"/>
              </a:lnSpc>
              <a:buClr>
                <a:schemeClr val="hlink"/>
              </a:buClr>
              <a:buSzPct val="110000"/>
              <a:buFont typeface="Wingdings" charset="0"/>
              <a:buNone/>
            </a:pPr>
            <a:r>
              <a:rPr lang="en-US" sz="1800">
                <a:latin typeface="Times New Roman" charset="0"/>
              </a:rPr>
              <a:t>	</a:t>
            </a:r>
            <a:r>
              <a:rPr lang="en-US" sz="1800" b="1" i="1">
                <a:latin typeface="Times New Roman" charset="0"/>
              </a:rPr>
              <a:t>F </a:t>
            </a:r>
            <a:r>
              <a:rPr lang="en-US" sz="1800">
                <a:latin typeface="Times New Roman" charset="0"/>
                <a:sym typeface="Symbol" charset="0"/>
              </a:rPr>
              <a:t> </a:t>
            </a:r>
            <a:r>
              <a:rPr lang="en-US" sz="1800" b="1" i="1">
                <a:latin typeface="Times New Roman" charset="0"/>
                <a:sym typeface="Symbol" charset="0"/>
              </a:rPr>
              <a:t>failureFunction</a:t>
            </a:r>
            <a:r>
              <a:rPr lang="en-US" sz="1800">
                <a:latin typeface="Times New Roman" charset="0"/>
                <a:sym typeface="Symbol" charset="0"/>
              </a:rPr>
              <a:t>(</a:t>
            </a:r>
            <a:r>
              <a:rPr lang="en-US" sz="1800" b="1" i="1">
                <a:latin typeface="Times New Roman" charset="0"/>
                <a:sym typeface="Symbol" charset="0"/>
              </a:rPr>
              <a:t>P</a:t>
            </a:r>
            <a:r>
              <a:rPr lang="en-US" sz="1800">
                <a:latin typeface="Times New Roman" charset="0"/>
                <a:sym typeface="Symbol" charset="0"/>
              </a:rPr>
              <a:t>)</a:t>
            </a:r>
          </a:p>
          <a:p>
            <a:pPr algn="l" eaLnBrk="1" hangingPunct="1">
              <a:lnSpc>
                <a:spcPct val="90000"/>
              </a:lnSpc>
              <a:buClr>
                <a:schemeClr val="hlink"/>
              </a:buClr>
              <a:buSzPct val="110000"/>
              <a:buFont typeface="Wingdings" charset="0"/>
              <a:buNone/>
            </a:pPr>
            <a:r>
              <a:rPr lang="en-US" sz="1800">
                <a:latin typeface="Times New Roman" charset="0"/>
                <a:sym typeface="Symbol" charset="0"/>
              </a:rPr>
              <a:t>	</a:t>
            </a:r>
            <a:r>
              <a:rPr lang="en-US" sz="1800" b="1" i="1">
                <a:latin typeface="Times New Roman" charset="0"/>
              </a:rPr>
              <a:t>i </a:t>
            </a:r>
            <a:r>
              <a:rPr lang="en-US" sz="1800">
                <a:latin typeface="Times New Roman" charset="0"/>
                <a:sym typeface="Symbol" charset="0"/>
              </a:rPr>
              <a:t> 0</a:t>
            </a:r>
            <a:endParaRPr lang="en-US" sz="1800" b="1" i="1">
              <a:latin typeface="Times New Roman" charset="0"/>
            </a:endParaRPr>
          </a:p>
          <a:p>
            <a:pPr algn="l" eaLnBrk="1" hangingPunct="1">
              <a:lnSpc>
                <a:spcPct val="90000"/>
              </a:lnSpc>
              <a:buClr>
                <a:schemeClr val="hlink"/>
              </a:buClr>
              <a:buSzPct val="110000"/>
              <a:buFont typeface="Wingdings" charset="0"/>
              <a:buNone/>
            </a:pPr>
            <a:r>
              <a:rPr lang="en-US" sz="1800">
                <a:latin typeface="Times New Roman" charset="0"/>
                <a:sym typeface="Symbol" charset="0"/>
              </a:rPr>
              <a:t>	</a:t>
            </a:r>
            <a:r>
              <a:rPr lang="en-US" sz="1800" b="1" i="1">
                <a:latin typeface="Times New Roman" charset="0"/>
              </a:rPr>
              <a:t>j </a:t>
            </a:r>
            <a:r>
              <a:rPr lang="en-US" sz="1800">
                <a:latin typeface="Times New Roman" charset="0"/>
                <a:sym typeface="Symbol" charset="0"/>
              </a:rPr>
              <a:t> 0</a:t>
            </a:r>
          </a:p>
          <a:p>
            <a:pPr algn="l" eaLnBrk="1" hangingPunct="1">
              <a:lnSpc>
                <a:spcPct val="90000"/>
              </a:lnSpc>
              <a:buClr>
                <a:schemeClr val="hlink"/>
              </a:buClr>
              <a:buSzPct val="110000"/>
              <a:buFont typeface="Wingdings" charset="0"/>
              <a:buNone/>
            </a:pPr>
            <a:r>
              <a:rPr lang="en-US" sz="1800">
                <a:latin typeface="Times New Roman" charset="0"/>
                <a:sym typeface="Symbol" charset="0"/>
              </a:rPr>
              <a:t>	</a:t>
            </a:r>
            <a:r>
              <a:rPr lang="en-US" sz="1800" b="1">
                <a:latin typeface="Times New Roman" charset="0"/>
              </a:rPr>
              <a:t>while </a:t>
            </a:r>
            <a:r>
              <a:rPr lang="en-US" sz="1800" b="1" i="1">
                <a:latin typeface="Times New Roman" charset="0"/>
              </a:rPr>
              <a:t>i </a:t>
            </a:r>
            <a:r>
              <a:rPr lang="en-US" sz="1800">
                <a:latin typeface="Symbol" charset="0"/>
                <a:sym typeface="Symbol" charset="0"/>
              </a:rPr>
              <a:t>&lt;</a:t>
            </a:r>
            <a:r>
              <a:rPr lang="en-US" sz="1800">
                <a:latin typeface="Times New Roman" charset="0"/>
                <a:sym typeface="Symbol" charset="0"/>
              </a:rPr>
              <a:t> </a:t>
            </a:r>
            <a:r>
              <a:rPr lang="en-US" sz="1800" b="1" i="1">
                <a:latin typeface="Times New Roman" charset="0"/>
                <a:sym typeface="Symbol" charset="0"/>
              </a:rPr>
              <a:t>n</a:t>
            </a:r>
            <a:endParaRPr lang="en-US" sz="1800" b="1" i="1">
              <a:latin typeface="Times New Roman" charset="0"/>
            </a:endParaRPr>
          </a:p>
          <a:p>
            <a:pPr lvl="1" algn="l" eaLnBrk="1" hangingPunct="1">
              <a:lnSpc>
                <a:spcPct val="90000"/>
              </a:lnSpc>
              <a:buClr>
                <a:schemeClr val="hlink"/>
              </a:buClr>
              <a:buSzPct val="110000"/>
              <a:buFont typeface="Wingdings" charset="0"/>
              <a:buNone/>
            </a:pPr>
            <a:r>
              <a:rPr lang="en-US" sz="1800" b="1">
                <a:latin typeface="Times New Roman" charset="0"/>
              </a:rPr>
              <a:t>	if </a:t>
            </a:r>
            <a:r>
              <a:rPr lang="en-US" sz="1800" b="1" i="1">
                <a:latin typeface="Times New Roman" charset="0"/>
              </a:rPr>
              <a:t>T</a:t>
            </a:r>
            <a:r>
              <a:rPr lang="en-US" sz="1800">
                <a:latin typeface="Times New Roman" charset="0"/>
              </a:rPr>
              <a:t>[</a:t>
            </a:r>
            <a:r>
              <a:rPr lang="en-US" sz="1800" b="1" i="1">
                <a:latin typeface="Times New Roman" charset="0"/>
              </a:rPr>
              <a:t>i</a:t>
            </a:r>
            <a:r>
              <a:rPr lang="en-US" sz="1800" u="sng">
                <a:latin typeface="Times New Roman" charset="0"/>
              </a:rPr>
              <a:t>]</a:t>
            </a:r>
            <a:r>
              <a:rPr lang="en-US" sz="1800" b="1" i="1">
                <a:latin typeface="Times New Roman" charset="0"/>
              </a:rPr>
              <a:t> </a:t>
            </a:r>
            <a:r>
              <a:rPr lang="en-US" sz="1800">
                <a:latin typeface="Symbol" charset="0"/>
              </a:rPr>
              <a:t>=</a:t>
            </a:r>
            <a:r>
              <a:rPr lang="en-US" sz="1800" b="1" i="1">
                <a:latin typeface="Times New Roman" charset="0"/>
              </a:rPr>
              <a:t> P</a:t>
            </a:r>
            <a:r>
              <a:rPr lang="en-US" sz="1800">
                <a:latin typeface="Times New Roman" charset="0"/>
              </a:rPr>
              <a:t>[</a:t>
            </a:r>
            <a:r>
              <a:rPr lang="en-US" sz="1800" b="1" i="1">
                <a:latin typeface="Times New Roman" charset="0"/>
              </a:rPr>
              <a:t>j</a:t>
            </a:r>
            <a:r>
              <a:rPr lang="en-US" sz="1800">
                <a:latin typeface="Times New Roman" charset="0"/>
              </a:rPr>
              <a:t>]</a:t>
            </a:r>
          </a:p>
          <a:p>
            <a:pPr lvl="1" algn="l" eaLnBrk="1" hangingPunct="1">
              <a:lnSpc>
                <a:spcPct val="90000"/>
              </a:lnSpc>
              <a:buClr>
                <a:schemeClr val="hlink"/>
              </a:buClr>
              <a:buSzPct val="110000"/>
              <a:buFont typeface="Wingdings" charset="0"/>
              <a:buNone/>
            </a:pPr>
            <a:r>
              <a:rPr lang="en-US" sz="1800">
                <a:latin typeface="Times New Roman" charset="0"/>
              </a:rPr>
              <a:t>		</a:t>
            </a:r>
            <a:r>
              <a:rPr lang="en-US" sz="1800" b="1">
                <a:latin typeface="Times New Roman" charset="0"/>
              </a:rPr>
              <a:t>if  </a:t>
            </a:r>
            <a:r>
              <a:rPr lang="en-US" sz="1800" b="1" i="1">
                <a:latin typeface="Times New Roman" charset="0"/>
              </a:rPr>
              <a:t>j </a:t>
            </a:r>
            <a:r>
              <a:rPr lang="en-US" sz="1800">
                <a:latin typeface="Symbol" charset="0"/>
              </a:rPr>
              <a:t>=</a:t>
            </a:r>
            <a:r>
              <a:rPr lang="en-US" sz="1800" b="1" i="1">
                <a:latin typeface="Times New Roman" charset="0"/>
              </a:rPr>
              <a:t> </a:t>
            </a:r>
            <a:r>
              <a:rPr lang="en-US" sz="1800" b="1" i="1">
                <a:latin typeface="Times New Roman" charset="0"/>
                <a:sym typeface="Symbol" charset="0"/>
              </a:rPr>
              <a:t>m</a:t>
            </a:r>
            <a:r>
              <a:rPr lang="en-US" sz="1800" b="1" i="1">
                <a:latin typeface="Times New Roman" charset="0"/>
              </a:rPr>
              <a:t> </a:t>
            </a:r>
            <a:r>
              <a:rPr lang="en-US" sz="1800">
                <a:latin typeface="Symbol" charset="0"/>
                <a:sym typeface="Symbol" charset="0"/>
              </a:rPr>
              <a:t>-</a:t>
            </a:r>
            <a:r>
              <a:rPr lang="en-US" sz="1800" b="1" i="1">
                <a:latin typeface="Times New Roman" charset="0"/>
              </a:rPr>
              <a:t> </a:t>
            </a:r>
            <a:r>
              <a:rPr lang="en-US" sz="1800">
                <a:latin typeface="Times New Roman" charset="0"/>
                <a:sym typeface="Symbol" charset="0"/>
              </a:rPr>
              <a:t>1</a:t>
            </a:r>
            <a:endParaRPr lang="en-US" sz="1800">
              <a:latin typeface="Times New Roman" charset="0"/>
            </a:endParaRPr>
          </a:p>
          <a:p>
            <a:pPr lvl="1" algn="l" eaLnBrk="1" hangingPunct="1">
              <a:lnSpc>
                <a:spcPct val="90000"/>
              </a:lnSpc>
              <a:buClr>
                <a:schemeClr val="hlink"/>
              </a:buClr>
              <a:buSzPct val="110000"/>
              <a:buFont typeface="Wingdings" charset="0"/>
              <a:buNone/>
            </a:pPr>
            <a:r>
              <a:rPr lang="en-US" sz="1800">
                <a:latin typeface="Times New Roman" charset="0"/>
              </a:rPr>
              <a:t>			</a:t>
            </a:r>
            <a:r>
              <a:rPr lang="en-US" sz="1800" b="1">
                <a:latin typeface="Times New Roman" charset="0"/>
              </a:rPr>
              <a:t>return  </a:t>
            </a:r>
            <a:r>
              <a:rPr lang="en-US" sz="1800" b="1" i="1">
                <a:latin typeface="Times New Roman" charset="0"/>
              </a:rPr>
              <a:t>i </a:t>
            </a:r>
            <a:r>
              <a:rPr lang="en-US" sz="1800">
                <a:latin typeface="Symbol" charset="0"/>
                <a:sym typeface="Symbol" charset="0"/>
              </a:rPr>
              <a:t>-</a:t>
            </a:r>
            <a:r>
              <a:rPr lang="en-US" sz="1800" b="1" i="1">
                <a:latin typeface="Times New Roman" charset="0"/>
              </a:rPr>
              <a:t> </a:t>
            </a:r>
            <a:r>
              <a:rPr lang="en-US" sz="1800" b="1" i="1">
                <a:latin typeface="Times New Roman" charset="0"/>
                <a:sym typeface="Symbol" charset="0"/>
              </a:rPr>
              <a:t>j</a:t>
            </a:r>
            <a:r>
              <a:rPr lang="en-US" sz="1800" b="1" i="1">
                <a:latin typeface="Times New Roman" charset="0"/>
              </a:rPr>
              <a:t> </a:t>
            </a:r>
            <a:r>
              <a:rPr lang="en-US" sz="1800">
                <a:latin typeface="Times New Roman" charset="0"/>
              </a:rPr>
              <a:t>{ match }</a:t>
            </a:r>
          </a:p>
          <a:p>
            <a:pPr lvl="1" algn="l" eaLnBrk="1" hangingPunct="1">
              <a:lnSpc>
                <a:spcPct val="90000"/>
              </a:lnSpc>
              <a:buClr>
                <a:schemeClr val="hlink"/>
              </a:buClr>
              <a:buSzPct val="110000"/>
              <a:buFont typeface="Wingdings" charset="0"/>
              <a:buNone/>
            </a:pPr>
            <a:r>
              <a:rPr lang="en-US" sz="1800">
                <a:latin typeface="Times New Roman" charset="0"/>
              </a:rPr>
              <a:t>		</a:t>
            </a:r>
            <a:r>
              <a:rPr lang="en-US" sz="1800" b="1">
                <a:latin typeface="Times New Roman" charset="0"/>
              </a:rPr>
              <a:t>else</a:t>
            </a:r>
          </a:p>
          <a:p>
            <a:pPr lvl="1" algn="l" eaLnBrk="1" hangingPunct="1">
              <a:lnSpc>
                <a:spcPct val="90000"/>
              </a:lnSpc>
              <a:buClr>
                <a:schemeClr val="hlink"/>
              </a:buClr>
              <a:buSzPct val="110000"/>
              <a:buFont typeface="Wingdings" charset="0"/>
              <a:buNone/>
            </a:pPr>
            <a:r>
              <a:rPr lang="en-US" sz="1800" b="1">
                <a:latin typeface="Times New Roman" charset="0"/>
              </a:rPr>
              <a:t>			</a:t>
            </a:r>
            <a:r>
              <a:rPr lang="en-US" sz="1800" b="1" i="1">
                <a:latin typeface="Times New Roman" charset="0"/>
              </a:rPr>
              <a:t>i </a:t>
            </a:r>
            <a:r>
              <a:rPr lang="en-US" sz="1800">
                <a:latin typeface="Times New Roman" charset="0"/>
                <a:sym typeface="Symbol" charset="0"/>
              </a:rPr>
              <a:t> </a:t>
            </a:r>
            <a:r>
              <a:rPr lang="en-US" sz="1800" b="1" i="1">
                <a:latin typeface="Times New Roman" charset="0"/>
                <a:sym typeface="Symbol" charset="0"/>
              </a:rPr>
              <a:t>i</a:t>
            </a:r>
            <a:r>
              <a:rPr lang="en-US" sz="1800" b="1" i="1">
                <a:latin typeface="Times New Roman" charset="0"/>
              </a:rPr>
              <a:t> </a:t>
            </a:r>
            <a:r>
              <a:rPr lang="en-US" sz="1800">
                <a:latin typeface="Symbol" charset="0"/>
                <a:sym typeface="Symbol" charset="0"/>
              </a:rPr>
              <a:t>+</a:t>
            </a:r>
            <a:r>
              <a:rPr lang="en-US" sz="1800" b="1" i="1">
                <a:latin typeface="Times New Roman" charset="0"/>
              </a:rPr>
              <a:t> </a:t>
            </a:r>
            <a:r>
              <a:rPr lang="en-US" sz="1800">
                <a:latin typeface="Times New Roman" charset="0"/>
                <a:sym typeface="Symbol" charset="0"/>
              </a:rPr>
              <a:t>1</a:t>
            </a:r>
          </a:p>
          <a:p>
            <a:pPr lvl="1" algn="l" eaLnBrk="1" hangingPunct="1">
              <a:lnSpc>
                <a:spcPct val="90000"/>
              </a:lnSpc>
              <a:buClr>
                <a:schemeClr val="hlink"/>
              </a:buClr>
              <a:buSzPct val="110000"/>
              <a:buFont typeface="Wingdings" charset="0"/>
              <a:buNone/>
            </a:pPr>
            <a:r>
              <a:rPr lang="en-US" sz="1800" b="1">
                <a:latin typeface="Times New Roman" charset="0"/>
              </a:rPr>
              <a:t>			</a:t>
            </a:r>
            <a:r>
              <a:rPr lang="en-US" sz="1800" b="1" i="1">
                <a:latin typeface="Times New Roman" charset="0"/>
              </a:rPr>
              <a:t>j </a:t>
            </a:r>
            <a:r>
              <a:rPr lang="en-US" sz="1800">
                <a:latin typeface="Times New Roman" charset="0"/>
                <a:sym typeface="Symbol" charset="0"/>
              </a:rPr>
              <a:t> </a:t>
            </a:r>
            <a:r>
              <a:rPr lang="en-US" sz="1800" b="1" i="1">
                <a:latin typeface="Times New Roman" charset="0"/>
                <a:sym typeface="Symbol" charset="0"/>
              </a:rPr>
              <a:t>j</a:t>
            </a:r>
            <a:r>
              <a:rPr lang="en-US" sz="1800" b="1" i="1">
                <a:latin typeface="Times New Roman" charset="0"/>
              </a:rPr>
              <a:t> </a:t>
            </a:r>
            <a:r>
              <a:rPr lang="en-US" sz="1800">
                <a:latin typeface="Symbol" charset="0"/>
                <a:sym typeface="Symbol" charset="0"/>
              </a:rPr>
              <a:t>+</a:t>
            </a:r>
            <a:r>
              <a:rPr lang="en-US" sz="1800" b="1" i="1">
                <a:latin typeface="Times New Roman" charset="0"/>
              </a:rPr>
              <a:t> </a:t>
            </a:r>
            <a:r>
              <a:rPr lang="en-US" sz="1800">
                <a:latin typeface="Times New Roman" charset="0"/>
                <a:sym typeface="Symbol" charset="0"/>
              </a:rPr>
              <a:t>1</a:t>
            </a:r>
          </a:p>
          <a:p>
            <a:pPr lvl="1" algn="l" eaLnBrk="1" hangingPunct="1">
              <a:lnSpc>
                <a:spcPct val="90000"/>
              </a:lnSpc>
              <a:buClr>
                <a:schemeClr val="hlink"/>
              </a:buClr>
              <a:buSzPct val="110000"/>
              <a:buFont typeface="Wingdings" charset="0"/>
              <a:buNone/>
            </a:pPr>
            <a:r>
              <a:rPr lang="en-US" sz="1800" b="1" i="1">
                <a:latin typeface="Times New Roman" charset="0"/>
              </a:rPr>
              <a:t>	</a:t>
            </a:r>
            <a:r>
              <a:rPr lang="en-US" sz="1800" b="1">
                <a:latin typeface="Times New Roman" charset="0"/>
              </a:rPr>
              <a:t>else</a:t>
            </a:r>
          </a:p>
          <a:p>
            <a:pPr lvl="1" algn="l" eaLnBrk="1" hangingPunct="1">
              <a:lnSpc>
                <a:spcPct val="90000"/>
              </a:lnSpc>
              <a:buClr>
                <a:schemeClr val="hlink"/>
              </a:buClr>
              <a:buSzPct val="110000"/>
              <a:buFont typeface="Wingdings" charset="0"/>
              <a:buNone/>
            </a:pPr>
            <a:r>
              <a:rPr lang="en-US" sz="1800" b="1">
                <a:latin typeface="Times New Roman" charset="0"/>
              </a:rPr>
              <a:t>		if  </a:t>
            </a:r>
            <a:r>
              <a:rPr lang="en-US" sz="1800" b="1" i="1">
                <a:latin typeface="Times New Roman" charset="0"/>
              </a:rPr>
              <a:t>j </a:t>
            </a:r>
            <a:r>
              <a:rPr lang="en-US" sz="1800">
                <a:latin typeface="Symbol" charset="0"/>
                <a:sym typeface="Symbol" charset="0"/>
              </a:rPr>
              <a:t>&gt;</a:t>
            </a:r>
            <a:r>
              <a:rPr lang="en-US" sz="1800">
                <a:latin typeface="Times New Roman" charset="0"/>
                <a:sym typeface="Symbol" charset="0"/>
              </a:rPr>
              <a:t> 0</a:t>
            </a:r>
            <a:endParaRPr lang="en-US" sz="1800" b="1">
              <a:latin typeface="Times New Roman" charset="0"/>
            </a:endParaRPr>
          </a:p>
          <a:p>
            <a:pPr lvl="1" algn="l" eaLnBrk="1" hangingPunct="1">
              <a:lnSpc>
                <a:spcPct val="90000"/>
              </a:lnSpc>
              <a:buClr>
                <a:schemeClr val="hlink"/>
              </a:buClr>
              <a:buSzPct val="110000"/>
              <a:buFont typeface="Wingdings" charset="0"/>
              <a:buNone/>
            </a:pPr>
            <a:r>
              <a:rPr lang="en-US" sz="1800" b="1">
                <a:latin typeface="Times New Roman" charset="0"/>
              </a:rPr>
              <a:t>			</a:t>
            </a:r>
            <a:r>
              <a:rPr lang="en-US" sz="1800" b="1" i="1">
                <a:latin typeface="Times New Roman" charset="0"/>
              </a:rPr>
              <a:t>j </a:t>
            </a:r>
            <a:r>
              <a:rPr lang="en-US" sz="1800">
                <a:latin typeface="Times New Roman" charset="0"/>
                <a:sym typeface="Symbol" charset="0"/>
              </a:rPr>
              <a:t> </a:t>
            </a:r>
            <a:r>
              <a:rPr lang="en-US" sz="1800" b="1" i="1">
                <a:latin typeface="Times New Roman" charset="0"/>
              </a:rPr>
              <a:t>F</a:t>
            </a:r>
            <a:r>
              <a:rPr lang="en-US" sz="1800">
                <a:latin typeface="Times New Roman" charset="0"/>
              </a:rPr>
              <a:t>[</a:t>
            </a:r>
            <a:r>
              <a:rPr lang="en-US" sz="1800" b="1" i="1">
                <a:latin typeface="Times New Roman" charset="0"/>
                <a:sym typeface="Symbol" charset="0"/>
              </a:rPr>
              <a:t>j</a:t>
            </a:r>
            <a:r>
              <a:rPr lang="en-US" sz="1800" b="1" i="1">
                <a:latin typeface="Times New Roman" charset="0"/>
              </a:rPr>
              <a:t> </a:t>
            </a:r>
            <a:r>
              <a:rPr lang="en-US" sz="1800">
                <a:latin typeface="Symbol" charset="0"/>
                <a:sym typeface="Symbol" charset="0"/>
              </a:rPr>
              <a:t>-</a:t>
            </a:r>
            <a:r>
              <a:rPr lang="en-US" sz="1800" b="1" i="1">
                <a:latin typeface="Times New Roman" charset="0"/>
              </a:rPr>
              <a:t> </a:t>
            </a:r>
            <a:r>
              <a:rPr lang="en-US" sz="1800">
                <a:latin typeface="Times New Roman" charset="0"/>
                <a:sym typeface="Symbol" charset="0"/>
              </a:rPr>
              <a:t>1</a:t>
            </a:r>
            <a:r>
              <a:rPr lang="en-US" sz="1800" u="sng">
                <a:latin typeface="Times New Roman" charset="0"/>
              </a:rPr>
              <a:t>]</a:t>
            </a:r>
          </a:p>
          <a:p>
            <a:pPr lvl="1" algn="l" eaLnBrk="1" hangingPunct="1">
              <a:lnSpc>
                <a:spcPct val="90000"/>
              </a:lnSpc>
              <a:buClr>
                <a:schemeClr val="hlink"/>
              </a:buClr>
              <a:buSzPct val="110000"/>
              <a:buFont typeface="Wingdings" charset="0"/>
              <a:buNone/>
            </a:pPr>
            <a:r>
              <a:rPr lang="en-US" sz="1800">
                <a:latin typeface="Times New Roman" charset="0"/>
              </a:rPr>
              <a:t>		</a:t>
            </a:r>
            <a:r>
              <a:rPr lang="en-US" sz="1800" b="1">
                <a:latin typeface="Times New Roman" charset="0"/>
              </a:rPr>
              <a:t>else</a:t>
            </a:r>
            <a:endParaRPr lang="en-US" sz="1800" b="1" i="1">
              <a:latin typeface="Times New Roman" charset="0"/>
            </a:endParaRPr>
          </a:p>
          <a:p>
            <a:pPr lvl="1" algn="l" eaLnBrk="1" hangingPunct="1">
              <a:lnSpc>
                <a:spcPct val="90000"/>
              </a:lnSpc>
              <a:buClr>
                <a:schemeClr val="hlink"/>
              </a:buClr>
              <a:buSzPct val="110000"/>
              <a:buFont typeface="Wingdings" charset="0"/>
              <a:buNone/>
            </a:pPr>
            <a:r>
              <a:rPr lang="en-US" sz="1800" b="1">
                <a:latin typeface="Times New Roman" charset="0"/>
              </a:rPr>
              <a:t>			</a:t>
            </a:r>
            <a:r>
              <a:rPr lang="en-US" sz="1800" b="1" i="1">
                <a:latin typeface="Times New Roman" charset="0"/>
              </a:rPr>
              <a:t>i </a:t>
            </a:r>
            <a:r>
              <a:rPr lang="en-US" sz="1800">
                <a:latin typeface="Times New Roman" charset="0"/>
                <a:sym typeface="Symbol" charset="0"/>
              </a:rPr>
              <a:t> </a:t>
            </a:r>
            <a:r>
              <a:rPr lang="en-US" sz="1800" b="1" i="1">
                <a:latin typeface="Times New Roman" charset="0"/>
                <a:sym typeface="Symbol" charset="0"/>
              </a:rPr>
              <a:t>i</a:t>
            </a:r>
            <a:r>
              <a:rPr lang="en-US" sz="1800" b="1" i="1">
                <a:latin typeface="Times New Roman" charset="0"/>
              </a:rPr>
              <a:t> </a:t>
            </a:r>
            <a:r>
              <a:rPr lang="en-US" sz="1800">
                <a:latin typeface="Symbol" charset="0"/>
                <a:sym typeface="Symbol" charset="0"/>
              </a:rPr>
              <a:t>+</a:t>
            </a:r>
            <a:r>
              <a:rPr lang="en-US" sz="1800" b="1" i="1">
                <a:latin typeface="Times New Roman" charset="0"/>
              </a:rPr>
              <a:t> </a:t>
            </a:r>
            <a:r>
              <a:rPr lang="en-US" sz="1800">
                <a:latin typeface="Times New Roman" charset="0"/>
                <a:sym typeface="Symbol" charset="0"/>
              </a:rPr>
              <a:t>1</a:t>
            </a:r>
          </a:p>
          <a:p>
            <a:pPr lvl="1" algn="l" eaLnBrk="1" hangingPunct="1">
              <a:lnSpc>
                <a:spcPct val="90000"/>
              </a:lnSpc>
              <a:buClr>
                <a:schemeClr val="hlink"/>
              </a:buClr>
              <a:buSzPct val="110000"/>
              <a:buFont typeface="Wingdings" charset="0"/>
              <a:buNone/>
            </a:pPr>
            <a:r>
              <a:rPr lang="en-US" sz="1800" b="1">
                <a:latin typeface="Times New Roman" charset="0"/>
              </a:rPr>
              <a:t>return  </a:t>
            </a:r>
            <a:r>
              <a:rPr lang="en-US" sz="1800">
                <a:latin typeface="Symbol" charset="0"/>
                <a:sym typeface="Symbol" charset="0"/>
              </a:rPr>
              <a:t>-</a:t>
            </a:r>
            <a:r>
              <a:rPr lang="en-US" sz="1800">
                <a:latin typeface="Times New Roman" charset="0"/>
                <a:sym typeface="Symbol" charset="0"/>
              </a:rPr>
              <a:t>1 </a:t>
            </a:r>
            <a:r>
              <a:rPr lang="en-US" sz="1800">
                <a:latin typeface="Times New Roman" charset="0"/>
              </a:rPr>
              <a:t>{ no match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latin typeface="Tahoma" charset="0"/>
              </a:rPr>
              <a:t>Computing the Failure Function</a:t>
            </a:r>
          </a:p>
        </p:txBody>
      </p:sp>
      <p:sp>
        <p:nvSpPr>
          <p:cNvPr id="28676" name="Rectangle 3" descr="Rectangle: Click to edit Master text styles&#10;Second level&#10;Third level&#10;Fourth level&#10;Fifth level"/>
          <p:cNvSpPr>
            <a:spLocks noGrp="1" noChangeArrowheads="1"/>
          </p:cNvSpPr>
          <p:nvPr>
            <p:ph type="body" idx="1"/>
          </p:nvPr>
        </p:nvSpPr>
        <p:spPr>
          <a:xfrm>
            <a:off x="299545" y="1750219"/>
            <a:ext cx="3962400" cy="4724400"/>
          </a:xfrm>
        </p:spPr>
        <p:txBody>
          <a:bodyPr/>
          <a:lstStyle/>
          <a:p>
            <a:pPr eaLnBrk="1" hangingPunct="1"/>
            <a:r>
              <a:rPr lang="en-US" sz="2000" dirty="0">
                <a:latin typeface="Tahoma" charset="0"/>
              </a:rPr>
              <a:t>The failure function can be represented by an array and can be computed in </a:t>
            </a:r>
            <a:r>
              <a:rPr lang="en-US" sz="2000" b="1" i="1" dirty="0">
                <a:latin typeface="Times New Roman" charset="0"/>
              </a:rPr>
              <a:t>O</a:t>
            </a:r>
            <a:r>
              <a:rPr lang="en-US" sz="2000" dirty="0">
                <a:latin typeface="Times New Roman" charset="0"/>
              </a:rPr>
              <a:t>(</a:t>
            </a:r>
            <a:r>
              <a:rPr lang="en-US" sz="2000" b="1" i="1" dirty="0">
                <a:latin typeface="Times New Roman" charset="0"/>
              </a:rPr>
              <a:t>m</a:t>
            </a:r>
            <a:r>
              <a:rPr lang="en-US" sz="2000" dirty="0">
                <a:latin typeface="Times New Roman" charset="0"/>
              </a:rPr>
              <a:t>)</a:t>
            </a:r>
            <a:r>
              <a:rPr lang="en-US" sz="2000" dirty="0">
                <a:latin typeface="Tahoma" charset="0"/>
              </a:rPr>
              <a:t> time</a:t>
            </a:r>
          </a:p>
          <a:p>
            <a:pPr eaLnBrk="1" hangingPunct="1"/>
            <a:r>
              <a:rPr lang="en-US" sz="2000" dirty="0">
                <a:latin typeface="Tahoma" charset="0"/>
              </a:rPr>
              <a:t>The construction is similar to the KMP algorithm itself</a:t>
            </a:r>
          </a:p>
          <a:p>
            <a:pPr eaLnBrk="1" hangingPunct="1"/>
            <a:r>
              <a:rPr lang="en-US" sz="2000" dirty="0">
                <a:latin typeface="Tahoma" charset="0"/>
              </a:rPr>
              <a:t>At each iteration of the while-loop, either</a:t>
            </a:r>
          </a:p>
          <a:p>
            <a:pPr lvl="1" eaLnBrk="1" hangingPunct="1"/>
            <a:r>
              <a:rPr lang="en-US" sz="1800" b="1" i="1" dirty="0" err="1">
                <a:latin typeface="Times New Roman" charset="0"/>
              </a:rPr>
              <a:t>i</a:t>
            </a:r>
            <a:r>
              <a:rPr lang="en-US" sz="1800" dirty="0">
                <a:latin typeface="Tahoma" charset="0"/>
              </a:rPr>
              <a:t> increases by one, or</a:t>
            </a:r>
          </a:p>
          <a:p>
            <a:pPr lvl="1" eaLnBrk="1" hangingPunct="1"/>
            <a:r>
              <a:rPr lang="en-US" sz="1800" dirty="0">
                <a:latin typeface="Tahoma" charset="0"/>
              </a:rPr>
              <a:t>the shift amount </a:t>
            </a:r>
            <a:r>
              <a:rPr lang="en-US" sz="1800" b="1" i="1" dirty="0" err="1">
                <a:latin typeface="Times New Roman" charset="0"/>
              </a:rPr>
              <a:t>i</a:t>
            </a:r>
            <a:r>
              <a:rPr lang="en-US" sz="1800" b="1" i="1" dirty="0">
                <a:latin typeface="Times New Roman" charset="0"/>
              </a:rPr>
              <a:t> </a:t>
            </a:r>
            <a:r>
              <a:rPr lang="en-US" sz="1800" dirty="0">
                <a:latin typeface="Symbol" charset="0"/>
              </a:rPr>
              <a:t>-</a:t>
            </a:r>
            <a:r>
              <a:rPr lang="en-US" sz="1800" b="1" i="1" dirty="0">
                <a:latin typeface="Times New Roman" charset="0"/>
              </a:rPr>
              <a:t> j</a:t>
            </a:r>
            <a:r>
              <a:rPr lang="en-US" sz="1800" dirty="0">
                <a:latin typeface="Tahoma" charset="0"/>
              </a:rPr>
              <a:t> increases by at least one (observe that </a:t>
            </a:r>
            <a:r>
              <a:rPr lang="en-US" sz="1800" b="1" i="1" dirty="0">
                <a:latin typeface="Times New Roman" charset="0"/>
              </a:rPr>
              <a:t>F</a:t>
            </a:r>
            <a:r>
              <a:rPr lang="en-US" sz="1800" dirty="0">
                <a:latin typeface="Times New Roman" charset="0"/>
              </a:rPr>
              <a:t>(</a:t>
            </a:r>
            <a:r>
              <a:rPr lang="en-US" sz="1800" b="1" i="1" dirty="0">
                <a:latin typeface="Times New Roman" charset="0"/>
                <a:sym typeface="Symbol" charset="0"/>
              </a:rPr>
              <a:t>j</a:t>
            </a:r>
            <a:r>
              <a:rPr lang="en-US" sz="1800" b="1" i="1" dirty="0">
                <a:latin typeface="Times New Roman" charset="0"/>
              </a:rPr>
              <a:t> </a:t>
            </a:r>
            <a:r>
              <a:rPr lang="en-US" sz="1800" dirty="0">
                <a:latin typeface="Symbol" charset="0"/>
                <a:sym typeface="Symbol" charset="0"/>
              </a:rPr>
              <a:t>-</a:t>
            </a:r>
            <a:r>
              <a:rPr lang="en-US" sz="1800" b="1" i="1" dirty="0">
                <a:latin typeface="Times New Roman" charset="0"/>
              </a:rPr>
              <a:t> </a:t>
            </a:r>
            <a:r>
              <a:rPr lang="en-US" sz="1800" dirty="0">
                <a:latin typeface="Times New Roman" charset="0"/>
                <a:sym typeface="Symbol" charset="0"/>
              </a:rPr>
              <a:t>1</a:t>
            </a:r>
            <a:r>
              <a:rPr lang="en-US" sz="1800" dirty="0">
                <a:latin typeface="Times New Roman" charset="0"/>
              </a:rPr>
              <a:t>)</a:t>
            </a:r>
            <a:r>
              <a:rPr lang="en-US" sz="1800" b="1" i="1" dirty="0">
                <a:latin typeface="Times New Roman" charset="0"/>
              </a:rPr>
              <a:t> </a:t>
            </a:r>
            <a:r>
              <a:rPr lang="en-US" sz="1800" dirty="0">
                <a:latin typeface="Times New Roman" charset="0"/>
                <a:sym typeface="Symbol" charset="0"/>
              </a:rPr>
              <a:t>&lt; </a:t>
            </a:r>
            <a:r>
              <a:rPr lang="en-US" sz="1800" b="1" i="1" dirty="0">
                <a:latin typeface="Times New Roman" charset="0"/>
              </a:rPr>
              <a:t>j</a:t>
            </a:r>
            <a:r>
              <a:rPr lang="en-US" sz="1800" dirty="0">
                <a:latin typeface="Tahoma" charset="0"/>
              </a:rPr>
              <a:t>)</a:t>
            </a:r>
          </a:p>
          <a:p>
            <a:pPr eaLnBrk="1" hangingPunct="1"/>
            <a:r>
              <a:rPr lang="en-US" sz="2000" dirty="0">
                <a:latin typeface="Tahoma" charset="0"/>
              </a:rPr>
              <a:t>Hence, there are no more than </a:t>
            </a:r>
            <a:r>
              <a:rPr lang="en-US" sz="2000" dirty="0">
                <a:latin typeface="Times New Roman" charset="0"/>
              </a:rPr>
              <a:t>2</a:t>
            </a:r>
            <a:r>
              <a:rPr lang="en-US" sz="2000" b="1" i="1" dirty="0">
                <a:latin typeface="Times New Roman" charset="0"/>
              </a:rPr>
              <a:t>m </a:t>
            </a:r>
            <a:r>
              <a:rPr lang="en-US" sz="2000" dirty="0">
                <a:latin typeface="Tahoma" charset="0"/>
              </a:rPr>
              <a:t>iterations of the while-loop</a:t>
            </a:r>
          </a:p>
        </p:txBody>
      </p:sp>
      <p:sp>
        <p:nvSpPr>
          <p:cNvPr id="28677" name="Text Box 4"/>
          <p:cNvSpPr txBox="1">
            <a:spLocks noChangeArrowheads="1"/>
          </p:cNvSpPr>
          <p:nvPr/>
        </p:nvSpPr>
        <p:spPr bwMode="auto">
          <a:xfrm>
            <a:off x="4648200" y="2052638"/>
            <a:ext cx="4114800" cy="41195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defTabSz="342900" eaLnBrk="0" hangingPunct="0">
              <a:defRPr sz="2400">
                <a:solidFill>
                  <a:schemeClr val="tx1"/>
                </a:solidFill>
                <a:latin typeface="Tahoma" charset="0"/>
                <a:ea typeface="ＭＳ Ｐゴシック" charset="0"/>
                <a:cs typeface="ＭＳ Ｐゴシック" charset="0"/>
              </a:defRPr>
            </a:lvl1pPr>
            <a:lvl2pPr marL="342900" defTabSz="342900" eaLnBrk="0" hangingPunct="0">
              <a:defRPr sz="2400">
                <a:solidFill>
                  <a:schemeClr val="tx1"/>
                </a:solidFill>
                <a:latin typeface="Tahoma" charset="0"/>
                <a:ea typeface="ＭＳ Ｐゴシック" charset="0"/>
              </a:defRPr>
            </a:lvl2pPr>
            <a:lvl3pPr marL="1143000" indent="-228600" defTabSz="342900" eaLnBrk="0" hangingPunct="0">
              <a:defRPr sz="2400">
                <a:solidFill>
                  <a:schemeClr val="tx1"/>
                </a:solidFill>
                <a:latin typeface="Tahoma" charset="0"/>
                <a:ea typeface="ＭＳ Ｐゴシック" charset="0"/>
              </a:defRPr>
            </a:lvl3pPr>
            <a:lvl4pPr marL="1600200" indent="-228600" defTabSz="342900" eaLnBrk="0" hangingPunct="0">
              <a:defRPr sz="2400">
                <a:solidFill>
                  <a:schemeClr val="tx1"/>
                </a:solidFill>
                <a:latin typeface="Tahoma" charset="0"/>
                <a:ea typeface="ＭＳ Ｐゴシック" charset="0"/>
              </a:defRPr>
            </a:lvl4pPr>
            <a:lvl5pPr marL="2057400" indent="-228600" defTabSz="342900" eaLnBrk="0" hangingPunct="0">
              <a:defRPr sz="2400">
                <a:solidFill>
                  <a:schemeClr val="tx1"/>
                </a:solidFill>
                <a:latin typeface="Tahoma" charset="0"/>
                <a:ea typeface="ＭＳ Ｐゴシック" charset="0"/>
              </a:defRPr>
            </a:lvl5pPr>
            <a:lvl6pPr marL="2514600" indent="-228600" algn="ctr" defTabSz="342900"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defTabSz="342900"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defTabSz="342900"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defTabSz="3429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lnSpc>
                <a:spcPct val="90000"/>
              </a:lnSpc>
              <a:spcAft>
                <a:spcPct val="20000"/>
              </a:spcAft>
              <a:buClr>
                <a:schemeClr val="hlink"/>
              </a:buClr>
              <a:buSzPct val="110000"/>
              <a:buFont typeface="Wingdings" charset="0"/>
              <a:buNone/>
            </a:pPr>
            <a:r>
              <a:rPr lang="en-US" sz="1800" b="1">
                <a:latin typeface="Times New Roman" charset="0"/>
              </a:rPr>
              <a:t>Algorithm</a:t>
            </a:r>
            <a:r>
              <a:rPr lang="en-US" sz="1800">
                <a:latin typeface="Times New Roman" charset="0"/>
              </a:rPr>
              <a:t> </a:t>
            </a:r>
            <a:r>
              <a:rPr lang="en-US" sz="1800" b="1" i="1">
                <a:latin typeface="Times New Roman" charset="0"/>
              </a:rPr>
              <a:t>failureFunction</a:t>
            </a:r>
            <a:r>
              <a:rPr lang="en-US" sz="1800">
                <a:latin typeface="Times New Roman" charset="0"/>
              </a:rPr>
              <a:t>(</a:t>
            </a:r>
            <a:r>
              <a:rPr lang="en-US" sz="1800" b="1" i="1">
                <a:latin typeface="Times New Roman" charset="0"/>
              </a:rPr>
              <a:t>P</a:t>
            </a:r>
            <a:r>
              <a:rPr lang="en-US" sz="1800">
                <a:latin typeface="Times New Roman" charset="0"/>
              </a:rPr>
              <a:t>)</a:t>
            </a:r>
          </a:p>
          <a:p>
            <a:pPr algn="l" eaLnBrk="1" hangingPunct="1">
              <a:lnSpc>
                <a:spcPct val="90000"/>
              </a:lnSpc>
              <a:buClr>
                <a:schemeClr val="hlink"/>
              </a:buClr>
              <a:buSzPct val="110000"/>
              <a:buFont typeface="Wingdings" charset="0"/>
              <a:buNone/>
            </a:pPr>
            <a:r>
              <a:rPr lang="en-US" sz="1800">
                <a:latin typeface="Times New Roman" charset="0"/>
              </a:rPr>
              <a:t>	</a:t>
            </a:r>
            <a:r>
              <a:rPr lang="en-US" sz="1800" b="1" i="1">
                <a:latin typeface="Times New Roman" charset="0"/>
              </a:rPr>
              <a:t>F</a:t>
            </a:r>
            <a:r>
              <a:rPr lang="en-US" sz="1800" b="1">
                <a:latin typeface="Times New Roman" charset="0"/>
              </a:rPr>
              <a:t>[</a:t>
            </a:r>
            <a:r>
              <a:rPr lang="en-US" sz="1800">
                <a:latin typeface="Times New Roman" charset="0"/>
              </a:rPr>
              <a:t>0</a:t>
            </a:r>
            <a:r>
              <a:rPr lang="en-US" sz="1800" b="1">
                <a:latin typeface="Times New Roman" charset="0"/>
              </a:rPr>
              <a:t>]</a:t>
            </a:r>
            <a:r>
              <a:rPr lang="en-US" sz="1800" b="1" i="1">
                <a:latin typeface="Times New Roman" charset="0"/>
              </a:rPr>
              <a:t> </a:t>
            </a:r>
            <a:r>
              <a:rPr lang="en-US" sz="1800">
                <a:latin typeface="Times New Roman" charset="0"/>
                <a:sym typeface="Symbol" charset="0"/>
              </a:rPr>
              <a:t> 0</a:t>
            </a:r>
          </a:p>
          <a:p>
            <a:pPr algn="l" eaLnBrk="1" hangingPunct="1">
              <a:lnSpc>
                <a:spcPct val="90000"/>
              </a:lnSpc>
              <a:buClr>
                <a:schemeClr val="hlink"/>
              </a:buClr>
              <a:buSzPct val="110000"/>
              <a:buFont typeface="Wingdings" charset="0"/>
              <a:buNone/>
            </a:pPr>
            <a:r>
              <a:rPr lang="en-US" sz="1800">
                <a:latin typeface="Times New Roman" charset="0"/>
                <a:sym typeface="Symbol" charset="0"/>
              </a:rPr>
              <a:t>	</a:t>
            </a:r>
            <a:r>
              <a:rPr lang="en-US" sz="1800" b="1" i="1">
                <a:latin typeface="Times New Roman" charset="0"/>
              </a:rPr>
              <a:t>i </a:t>
            </a:r>
            <a:r>
              <a:rPr lang="en-US" sz="1800">
                <a:latin typeface="Times New Roman" charset="0"/>
                <a:sym typeface="Symbol" charset="0"/>
              </a:rPr>
              <a:t> 1</a:t>
            </a:r>
            <a:endParaRPr lang="en-US" sz="1800" b="1" i="1">
              <a:latin typeface="Times New Roman" charset="0"/>
            </a:endParaRPr>
          </a:p>
          <a:p>
            <a:pPr algn="l" eaLnBrk="1" hangingPunct="1">
              <a:lnSpc>
                <a:spcPct val="90000"/>
              </a:lnSpc>
              <a:buClr>
                <a:schemeClr val="hlink"/>
              </a:buClr>
              <a:buSzPct val="110000"/>
              <a:buFont typeface="Wingdings" charset="0"/>
              <a:buNone/>
            </a:pPr>
            <a:r>
              <a:rPr lang="en-US" sz="1800">
                <a:latin typeface="Times New Roman" charset="0"/>
                <a:sym typeface="Symbol" charset="0"/>
              </a:rPr>
              <a:t>	</a:t>
            </a:r>
            <a:r>
              <a:rPr lang="en-US" sz="1800" b="1" i="1">
                <a:latin typeface="Times New Roman" charset="0"/>
              </a:rPr>
              <a:t>j </a:t>
            </a:r>
            <a:r>
              <a:rPr lang="en-US" sz="1800">
                <a:latin typeface="Times New Roman" charset="0"/>
                <a:sym typeface="Symbol" charset="0"/>
              </a:rPr>
              <a:t> 0</a:t>
            </a:r>
          </a:p>
          <a:p>
            <a:pPr algn="l" eaLnBrk="1" hangingPunct="1">
              <a:lnSpc>
                <a:spcPct val="90000"/>
              </a:lnSpc>
              <a:buClr>
                <a:schemeClr val="hlink"/>
              </a:buClr>
              <a:buSzPct val="110000"/>
              <a:buFont typeface="Wingdings" charset="0"/>
              <a:buNone/>
            </a:pPr>
            <a:r>
              <a:rPr lang="en-US" sz="1800">
                <a:latin typeface="Times New Roman" charset="0"/>
                <a:sym typeface="Symbol" charset="0"/>
              </a:rPr>
              <a:t>	</a:t>
            </a:r>
            <a:r>
              <a:rPr lang="en-US" sz="1800" b="1">
                <a:latin typeface="Times New Roman" charset="0"/>
              </a:rPr>
              <a:t>while </a:t>
            </a:r>
            <a:r>
              <a:rPr lang="en-US" sz="1800" b="1" i="1">
                <a:latin typeface="Times New Roman" charset="0"/>
              </a:rPr>
              <a:t>i </a:t>
            </a:r>
            <a:r>
              <a:rPr lang="en-US" sz="1800">
                <a:latin typeface="Symbol" charset="0"/>
                <a:sym typeface="Symbol" charset="0"/>
              </a:rPr>
              <a:t>&lt;</a:t>
            </a:r>
            <a:r>
              <a:rPr lang="en-US" sz="1800">
                <a:latin typeface="Times New Roman" charset="0"/>
                <a:sym typeface="Symbol" charset="0"/>
              </a:rPr>
              <a:t> </a:t>
            </a:r>
            <a:r>
              <a:rPr lang="en-US" sz="1800" b="1" i="1">
                <a:latin typeface="Times New Roman" charset="0"/>
                <a:sym typeface="Symbol" charset="0"/>
              </a:rPr>
              <a:t>m</a:t>
            </a:r>
            <a:endParaRPr lang="en-US" sz="1800" b="1" i="1">
              <a:latin typeface="Times New Roman" charset="0"/>
            </a:endParaRPr>
          </a:p>
          <a:p>
            <a:pPr lvl="1" algn="l" eaLnBrk="1" hangingPunct="1">
              <a:lnSpc>
                <a:spcPct val="90000"/>
              </a:lnSpc>
              <a:buClr>
                <a:schemeClr val="hlink"/>
              </a:buClr>
              <a:buSzPct val="110000"/>
              <a:buFont typeface="Wingdings" charset="0"/>
              <a:buNone/>
            </a:pPr>
            <a:r>
              <a:rPr lang="en-US" sz="1800" b="1">
                <a:latin typeface="Times New Roman" charset="0"/>
              </a:rPr>
              <a:t>	if </a:t>
            </a:r>
            <a:r>
              <a:rPr lang="en-US" sz="1800" b="1" i="1">
                <a:latin typeface="Times New Roman" charset="0"/>
              </a:rPr>
              <a:t>P</a:t>
            </a:r>
            <a:r>
              <a:rPr lang="en-US" sz="1800">
                <a:latin typeface="Times New Roman" charset="0"/>
              </a:rPr>
              <a:t>[</a:t>
            </a:r>
            <a:r>
              <a:rPr lang="en-US" sz="1800" b="1" i="1">
                <a:latin typeface="Times New Roman" charset="0"/>
              </a:rPr>
              <a:t>i</a:t>
            </a:r>
            <a:r>
              <a:rPr lang="en-US" sz="1800" u="sng">
                <a:latin typeface="Times New Roman" charset="0"/>
              </a:rPr>
              <a:t>]</a:t>
            </a:r>
            <a:r>
              <a:rPr lang="en-US" sz="1800" b="1" i="1">
                <a:latin typeface="Times New Roman" charset="0"/>
              </a:rPr>
              <a:t> </a:t>
            </a:r>
            <a:r>
              <a:rPr lang="en-US" sz="1800">
                <a:latin typeface="Symbol" charset="0"/>
              </a:rPr>
              <a:t>=</a:t>
            </a:r>
            <a:r>
              <a:rPr lang="en-US" sz="1800" b="1" i="1">
                <a:latin typeface="Times New Roman" charset="0"/>
              </a:rPr>
              <a:t> P</a:t>
            </a:r>
            <a:r>
              <a:rPr lang="en-US" sz="1800">
                <a:latin typeface="Times New Roman" charset="0"/>
              </a:rPr>
              <a:t>[</a:t>
            </a:r>
            <a:r>
              <a:rPr lang="en-US" sz="1800" b="1" i="1">
                <a:latin typeface="Times New Roman" charset="0"/>
              </a:rPr>
              <a:t>j</a:t>
            </a:r>
            <a:r>
              <a:rPr lang="en-US" sz="1800">
                <a:latin typeface="Times New Roman" charset="0"/>
              </a:rPr>
              <a:t>]</a:t>
            </a:r>
          </a:p>
          <a:p>
            <a:pPr lvl="1" algn="l" eaLnBrk="1" hangingPunct="1">
              <a:lnSpc>
                <a:spcPct val="90000"/>
              </a:lnSpc>
              <a:buClr>
                <a:schemeClr val="hlink"/>
              </a:buClr>
              <a:buSzPct val="110000"/>
              <a:buFont typeface="Wingdings" charset="0"/>
              <a:buNone/>
            </a:pPr>
            <a:r>
              <a:rPr lang="en-US" sz="1800">
                <a:latin typeface="Times New Roman" charset="0"/>
              </a:rPr>
              <a:t>		{we have matched </a:t>
            </a:r>
            <a:r>
              <a:rPr lang="en-US" sz="1800" b="1" i="1">
                <a:latin typeface="Times New Roman" charset="0"/>
              </a:rPr>
              <a:t>j </a:t>
            </a:r>
            <a:r>
              <a:rPr lang="en-US" sz="1800">
                <a:latin typeface="Times New Roman" charset="0"/>
              </a:rPr>
              <a:t>+ 1 chars}</a:t>
            </a:r>
          </a:p>
          <a:p>
            <a:pPr lvl="1" algn="l" eaLnBrk="1" hangingPunct="1">
              <a:lnSpc>
                <a:spcPct val="90000"/>
              </a:lnSpc>
              <a:buClr>
                <a:schemeClr val="hlink"/>
              </a:buClr>
              <a:buSzPct val="110000"/>
              <a:buFont typeface="Wingdings" charset="0"/>
              <a:buNone/>
            </a:pPr>
            <a:r>
              <a:rPr lang="en-US" sz="1800">
                <a:latin typeface="Times New Roman" charset="0"/>
              </a:rPr>
              <a:t>		</a:t>
            </a:r>
            <a:r>
              <a:rPr lang="en-US" sz="1800" b="1" i="1">
                <a:latin typeface="Times New Roman" charset="0"/>
              </a:rPr>
              <a:t>F</a:t>
            </a:r>
            <a:r>
              <a:rPr lang="en-US" sz="1800" b="1">
                <a:latin typeface="Times New Roman" charset="0"/>
              </a:rPr>
              <a:t>[</a:t>
            </a:r>
            <a:r>
              <a:rPr lang="en-US" sz="1800" b="1" i="1">
                <a:latin typeface="Times New Roman" charset="0"/>
              </a:rPr>
              <a:t>i</a:t>
            </a:r>
            <a:r>
              <a:rPr lang="en-US" sz="1800" b="1">
                <a:latin typeface="Times New Roman" charset="0"/>
              </a:rPr>
              <a:t>]</a:t>
            </a:r>
            <a:r>
              <a:rPr lang="en-US" sz="1800" b="1" i="1">
                <a:latin typeface="Times New Roman" charset="0"/>
              </a:rPr>
              <a:t> </a:t>
            </a:r>
            <a:r>
              <a:rPr lang="en-US" sz="1800">
                <a:latin typeface="Times New Roman" charset="0"/>
                <a:sym typeface="Symbol" charset="0"/>
              </a:rPr>
              <a:t>  </a:t>
            </a:r>
            <a:r>
              <a:rPr lang="en-US" sz="1800" b="1" i="1">
                <a:latin typeface="Times New Roman" charset="0"/>
                <a:sym typeface="Symbol" charset="0"/>
              </a:rPr>
              <a:t>j</a:t>
            </a:r>
            <a:r>
              <a:rPr lang="en-US" sz="1800" b="1" i="1">
                <a:latin typeface="Times New Roman" charset="0"/>
              </a:rPr>
              <a:t> </a:t>
            </a:r>
            <a:r>
              <a:rPr lang="en-US" sz="1800" b="1">
                <a:latin typeface="Times New Roman" charset="0"/>
              </a:rPr>
              <a:t>+</a:t>
            </a:r>
            <a:r>
              <a:rPr lang="en-US" sz="1800" b="1" i="1">
                <a:latin typeface="Times New Roman" charset="0"/>
              </a:rPr>
              <a:t> </a:t>
            </a:r>
            <a:r>
              <a:rPr lang="en-US" sz="1800">
                <a:latin typeface="Times New Roman" charset="0"/>
              </a:rPr>
              <a:t>1</a:t>
            </a:r>
            <a:endParaRPr lang="en-US" sz="1800" b="1">
              <a:latin typeface="Times New Roman" charset="0"/>
            </a:endParaRPr>
          </a:p>
          <a:p>
            <a:pPr lvl="1" algn="l" eaLnBrk="1" hangingPunct="1">
              <a:lnSpc>
                <a:spcPct val="90000"/>
              </a:lnSpc>
              <a:buClr>
                <a:schemeClr val="hlink"/>
              </a:buClr>
              <a:buSzPct val="110000"/>
              <a:buFont typeface="Wingdings" charset="0"/>
              <a:buNone/>
            </a:pPr>
            <a:r>
              <a:rPr lang="en-US" sz="1800" b="1">
                <a:latin typeface="Times New Roman" charset="0"/>
              </a:rPr>
              <a:t>		</a:t>
            </a:r>
            <a:r>
              <a:rPr lang="en-US" sz="1800" b="1" i="1">
                <a:latin typeface="Times New Roman" charset="0"/>
              </a:rPr>
              <a:t>i </a:t>
            </a:r>
            <a:r>
              <a:rPr lang="en-US" sz="1800">
                <a:latin typeface="Times New Roman" charset="0"/>
                <a:sym typeface="Symbol" charset="0"/>
              </a:rPr>
              <a:t> </a:t>
            </a:r>
            <a:r>
              <a:rPr lang="en-US" sz="1800" b="1" i="1">
                <a:latin typeface="Times New Roman" charset="0"/>
                <a:sym typeface="Symbol" charset="0"/>
              </a:rPr>
              <a:t>i</a:t>
            </a:r>
            <a:r>
              <a:rPr lang="en-US" sz="1800" b="1" i="1">
                <a:latin typeface="Times New Roman" charset="0"/>
              </a:rPr>
              <a:t> </a:t>
            </a:r>
            <a:r>
              <a:rPr lang="en-US" sz="1800">
                <a:latin typeface="Symbol" charset="0"/>
                <a:sym typeface="Symbol" charset="0"/>
              </a:rPr>
              <a:t>+</a:t>
            </a:r>
            <a:r>
              <a:rPr lang="en-US" sz="1800" b="1" i="1">
                <a:latin typeface="Times New Roman" charset="0"/>
              </a:rPr>
              <a:t> </a:t>
            </a:r>
            <a:r>
              <a:rPr lang="en-US" sz="1800">
                <a:latin typeface="Times New Roman" charset="0"/>
                <a:sym typeface="Symbol" charset="0"/>
              </a:rPr>
              <a:t>1</a:t>
            </a:r>
          </a:p>
          <a:p>
            <a:pPr lvl="1" algn="l" eaLnBrk="1" hangingPunct="1">
              <a:lnSpc>
                <a:spcPct val="90000"/>
              </a:lnSpc>
              <a:buClr>
                <a:schemeClr val="hlink"/>
              </a:buClr>
              <a:buSzPct val="110000"/>
              <a:buFont typeface="Wingdings" charset="0"/>
              <a:buNone/>
            </a:pPr>
            <a:r>
              <a:rPr lang="en-US" sz="1800" b="1">
                <a:latin typeface="Times New Roman" charset="0"/>
              </a:rPr>
              <a:t>		</a:t>
            </a:r>
            <a:r>
              <a:rPr lang="en-US" sz="1800" b="1" i="1">
                <a:latin typeface="Times New Roman" charset="0"/>
              </a:rPr>
              <a:t>j </a:t>
            </a:r>
            <a:r>
              <a:rPr lang="en-US" sz="1800">
                <a:latin typeface="Times New Roman" charset="0"/>
                <a:sym typeface="Symbol" charset="0"/>
              </a:rPr>
              <a:t> </a:t>
            </a:r>
            <a:r>
              <a:rPr lang="en-US" sz="1800" b="1" i="1">
                <a:latin typeface="Times New Roman" charset="0"/>
                <a:sym typeface="Symbol" charset="0"/>
              </a:rPr>
              <a:t>j</a:t>
            </a:r>
            <a:r>
              <a:rPr lang="en-US" sz="1800" b="1" i="1">
                <a:latin typeface="Times New Roman" charset="0"/>
              </a:rPr>
              <a:t> </a:t>
            </a:r>
            <a:r>
              <a:rPr lang="en-US" sz="1800">
                <a:latin typeface="Symbol" charset="0"/>
                <a:sym typeface="Symbol" charset="0"/>
              </a:rPr>
              <a:t>+</a:t>
            </a:r>
            <a:r>
              <a:rPr lang="en-US" sz="1800" b="1" i="1">
                <a:latin typeface="Times New Roman" charset="0"/>
              </a:rPr>
              <a:t> </a:t>
            </a:r>
            <a:r>
              <a:rPr lang="en-US" sz="1800">
                <a:latin typeface="Times New Roman" charset="0"/>
                <a:sym typeface="Symbol" charset="0"/>
              </a:rPr>
              <a:t>1</a:t>
            </a:r>
          </a:p>
          <a:p>
            <a:pPr lvl="1" algn="l" eaLnBrk="1" hangingPunct="1">
              <a:lnSpc>
                <a:spcPct val="90000"/>
              </a:lnSpc>
              <a:buClr>
                <a:schemeClr val="hlink"/>
              </a:buClr>
              <a:buSzPct val="110000"/>
              <a:buFont typeface="Wingdings" charset="0"/>
              <a:buNone/>
            </a:pPr>
            <a:r>
              <a:rPr lang="en-US" sz="1800" b="1" i="1">
                <a:latin typeface="Times New Roman" charset="0"/>
              </a:rPr>
              <a:t>	</a:t>
            </a:r>
            <a:r>
              <a:rPr lang="en-US" sz="1800" b="1">
                <a:latin typeface="Times New Roman" charset="0"/>
              </a:rPr>
              <a:t>else if  </a:t>
            </a:r>
            <a:r>
              <a:rPr lang="en-US" sz="1800" b="1" i="1">
                <a:latin typeface="Times New Roman" charset="0"/>
              </a:rPr>
              <a:t>j </a:t>
            </a:r>
            <a:r>
              <a:rPr lang="en-US" sz="1800">
                <a:latin typeface="Symbol" charset="0"/>
                <a:sym typeface="Symbol" charset="0"/>
              </a:rPr>
              <a:t>&gt;</a:t>
            </a:r>
            <a:r>
              <a:rPr lang="en-US" sz="1800">
                <a:latin typeface="Times New Roman" charset="0"/>
                <a:sym typeface="Symbol" charset="0"/>
              </a:rPr>
              <a:t> 0 </a:t>
            </a:r>
            <a:r>
              <a:rPr lang="en-US" sz="1800" b="1">
                <a:latin typeface="Times New Roman" charset="0"/>
              </a:rPr>
              <a:t>then</a:t>
            </a:r>
          </a:p>
          <a:p>
            <a:pPr lvl="1" algn="l" eaLnBrk="1" hangingPunct="1">
              <a:lnSpc>
                <a:spcPct val="90000"/>
              </a:lnSpc>
              <a:buClr>
                <a:schemeClr val="hlink"/>
              </a:buClr>
              <a:buSzPct val="110000"/>
              <a:buFont typeface="Wingdings" charset="0"/>
              <a:buNone/>
            </a:pPr>
            <a:r>
              <a:rPr lang="en-US" sz="1800">
                <a:latin typeface="Times New Roman" charset="0"/>
              </a:rPr>
              <a:t>		{use failure function to shift </a:t>
            </a:r>
            <a:r>
              <a:rPr lang="en-US" sz="1800" b="1" i="1">
                <a:latin typeface="Times New Roman" charset="0"/>
              </a:rPr>
              <a:t>P</a:t>
            </a:r>
            <a:r>
              <a:rPr lang="en-US" sz="1800">
                <a:latin typeface="Times New Roman" charset="0"/>
              </a:rPr>
              <a:t>}</a:t>
            </a:r>
            <a:endParaRPr lang="en-US" sz="1800" b="1">
              <a:latin typeface="Times New Roman" charset="0"/>
            </a:endParaRPr>
          </a:p>
          <a:p>
            <a:pPr lvl="1" algn="l" eaLnBrk="1" hangingPunct="1">
              <a:lnSpc>
                <a:spcPct val="90000"/>
              </a:lnSpc>
              <a:buClr>
                <a:schemeClr val="hlink"/>
              </a:buClr>
              <a:buSzPct val="110000"/>
              <a:buFont typeface="Wingdings" charset="0"/>
              <a:buNone/>
            </a:pPr>
            <a:r>
              <a:rPr lang="en-US" sz="1800" b="1">
                <a:latin typeface="Times New Roman" charset="0"/>
              </a:rPr>
              <a:t>		</a:t>
            </a:r>
            <a:r>
              <a:rPr lang="en-US" sz="1800" b="1" i="1">
                <a:latin typeface="Times New Roman" charset="0"/>
              </a:rPr>
              <a:t>j </a:t>
            </a:r>
            <a:r>
              <a:rPr lang="en-US" sz="1800">
                <a:latin typeface="Times New Roman" charset="0"/>
                <a:sym typeface="Symbol" charset="0"/>
              </a:rPr>
              <a:t> </a:t>
            </a:r>
            <a:r>
              <a:rPr lang="en-US" sz="1800" b="1" i="1">
                <a:latin typeface="Times New Roman" charset="0"/>
              </a:rPr>
              <a:t>F</a:t>
            </a:r>
            <a:r>
              <a:rPr lang="en-US" sz="1800">
                <a:latin typeface="Times New Roman" charset="0"/>
              </a:rPr>
              <a:t>[</a:t>
            </a:r>
            <a:r>
              <a:rPr lang="en-US" sz="1800" b="1" i="1">
                <a:latin typeface="Times New Roman" charset="0"/>
                <a:sym typeface="Symbol" charset="0"/>
              </a:rPr>
              <a:t>j</a:t>
            </a:r>
            <a:r>
              <a:rPr lang="en-US" sz="1800" b="1" i="1">
                <a:latin typeface="Times New Roman" charset="0"/>
              </a:rPr>
              <a:t> </a:t>
            </a:r>
            <a:r>
              <a:rPr lang="en-US" sz="1800">
                <a:latin typeface="Symbol" charset="0"/>
                <a:sym typeface="Symbol" charset="0"/>
              </a:rPr>
              <a:t>-</a:t>
            </a:r>
            <a:r>
              <a:rPr lang="en-US" sz="1800" b="1" i="1">
                <a:latin typeface="Times New Roman" charset="0"/>
              </a:rPr>
              <a:t> </a:t>
            </a:r>
            <a:r>
              <a:rPr lang="en-US" sz="1800">
                <a:latin typeface="Times New Roman" charset="0"/>
                <a:sym typeface="Symbol" charset="0"/>
              </a:rPr>
              <a:t>1</a:t>
            </a:r>
            <a:r>
              <a:rPr lang="en-US" sz="1800" u="sng">
                <a:latin typeface="Times New Roman" charset="0"/>
              </a:rPr>
              <a:t>]</a:t>
            </a:r>
          </a:p>
          <a:p>
            <a:pPr lvl="1" algn="l" eaLnBrk="1" hangingPunct="1">
              <a:lnSpc>
                <a:spcPct val="90000"/>
              </a:lnSpc>
              <a:buClr>
                <a:schemeClr val="hlink"/>
              </a:buClr>
              <a:buSzPct val="110000"/>
              <a:buFont typeface="Wingdings" charset="0"/>
              <a:buNone/>
            </a:pPr>
            <a:r>
              <a:rPr lang="en-US" sz="1800">
                <a:latin typeface="Times New Roman" charset="0"/>
              </a:rPr>
              <a:t>	</a:t>
            </a:r>
            <a:r>
              <a:rPr lang="en-US" sz="1800" b="1">
                <a:latin typeface="Times New Roman" charset="0"/>
              </a:rPr>
              <a:t>else</a:t>
            </a:r>
            <a:endParaRPr lang="en-US" sz="1800" b="1" i="1">
              <a:latin typeface="Times New Roman" charset="0"/>
            </a:endParaRPr>
          </a:p>
          <a:p>
            <a:pPr lvl="1" algn="l" eaLnBrk="1" hangingPunct="1">
              <a:lnSpc>
                <a:spcPct val="90000"/>
              </a:lnSpc>
              <a:buClr>
                <a:schemeClr val="hlink"/>
              </a:buClr>
              <a:buSzPct val="110000"/>
              <a:buFont typeface="Wingdings" charset="0"/>
              <a:buNone/>
            </a:pPr>
            <a:r>
              <a:rPr lang="en-US" sz="1800" b="1">
                <a:latin typeface="Times New Roman" charset="0"/>
              </a:rPr>
              <a:t>		</a:t>
            </a:r>
            <a:r>
              <a:rPr lang="en-US" sz="1800" b="1" i="1">
                <a:latin typeface="Times New Roman" charset="0"/>
              </a:rPr>
              <a:t>F</a:t>
            </a:r>
            <a:r>
              <a:rPr lang="en-US" sz="1800" b="1">
                <a:latin typeface="Times New Roman" charset="0"/>
              </a:rPr>
              <a:t>[</a:t>
            </a:r>
            <a:r>
              <a:rPr lang="en-US" sz="1800" b="1" i="1">
                <a:latin typeface="Times New Roman" charset="0"/>
              </a:rPr>
              <a:t>i</a:t>
            </a:r>
            <a:r>
              <a:rPr lang="en-US" sz="1800" b="1">
                <a:latin typeface="Times New Roman" charset="0"/>
              </a:rPr>
              <a:t>]</a:t>
            </a:r>
            <a:r>
              <a:rPr lang="en-US" sz="1800" b="1" i="1">
                <a:latin typeface="Times New Roman" charset="0"/>
              </a:rPr>
              <a:t> </a:t>
            </a:r>
            <a:r>
              <a:rPr lang="en-US" sz="1800">
                <a:latin typeface="Times New Roman" charset="0"/>
                <a:sym typeface="Symbol" charset="0"/>
              </a:rPr>
              <a:t> 0 </a:t>
            </a:r>
            <a:r>
              <a:rPr lang="en-US" sz="1800">
                <a:latin typeface="Times New Roman" charset="0"/>
              </a:rPr>
              <a:t>{ no match }</a:t>
            </a:r>
            <a:endParaRPr lang="en-US" sz="1800" b="1">
              <a:latin typeface="Times New Roman" charset="0"/>
            </a:endParaRPr>
          </a:p>
          <a:p>
            <a:pPr lvl="1" algn="l" eaLnBrk="1" hangingPunct="1">
              <a:lnSpc>
                <a:spcPct val="90000"/>
              </a:lnSpc>
              <a:buClr>
                <a:schemeClr val="hlink"/>
              </a:buClr>
              <a:buSzPct val="110000"/>
              <a:buFont typeface="Wingdings" charset="0"/>
              <a:buNone/>
            </a:pPr>
            <a:r>
              <a:rPr lang="en-US" sz="1800" b="1">
                <a:latin typeface="Times New Roman" charset="0"/>
              </a:rPr>
              <a:t>		</a:t>
            </a:r>
            <a:r>
              <a:rPr lang="en-US" sz="1800" b="1" i="1">
                <a:latin typeface="Times New Roman" charset="0"/>
              </a:rPr>
              <a:t>i </a:t>
            </a:r>
            <a:r>
              <a:rPr lang="en-US" sz="1800">
                <a:latin typeface="Times New Roman" charset="0"/>
                <a:sym typeface="Symbol" charset="0"/>
              </a:rPr>
              <a:t> </a:t>
            </a:r>
            <a:r>
              <a:rPr lang="en-US" sz="1800" b="1" i="1">
                <a:latin typeface="Times New Roman" charset="0"/>
                <a:sym typeface="Symbol" charset="0"/>
              </a:rPr>
              <a:t>i</a:t>
            </a:r>
            <a:r>
              <a:rPr lang="en-US" sz="1800" b="1" i="1">
                <a:latin typeface="Times New Roman" charset="0"/>
              </a:rPr>
              <a:t> </a:t>
            </a:r>
            <a:r>
              <a:rPr lang="en-US" sz="1800">
                <a:latin typeface="Symbol" charset="0"/>
                <a:sym typeface="Symbol" charset="0"/>
              </a:rPr>
              <a:t>+</a:t>
            </a:r>
            <a:r>
              <a:rPr lang="en-US" sz="1800" b="1" i="1">
                <a:latin typeface="Times New Roman" charset="0"/>
              </a:rPr>
              <a:t> </a:t>
            </a:r>
            <a:r>
              <a:rPr lang="en-US" sz="1800">
                <a:latin typeface="Times New Roman" charset="0"/>
                <a:sym typeface="Symbol" charset="0"/>
              </a:rPr>
              <a:t>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a:latin typeface="Tahoma" charset="0"/>
              </a:rPr>
              <a:t>Example</a:t>
            </a:r>
          </a:p>
        </p:txBody>
      </p:sp>
      <p:graphicFrame>
        <p:nvGraphicFramePr>
          <p:cNvPr id="29700" name="Object 3"/>
          <p:cNvGraphicFramePr>
            <a:graphicFrameLocks noChangeAspect="1"/>
          </p:cNvGraphicFramePr>
          <p:nvPr/>
        </p:nvGraphicFramePr>
        <p:xfrm>
          <a:off x="1066800" y="1752600"/>
          <a:ext cx="7772400" cy="4156075"/>
        </p:xfrm>
        <a:graphic>
          <a:graphicData uri="http://schemas.openxmlformats.org/presentationml/2006/ole">
            <mc:AlternateContent xmlns:mc="http://schemas.openxmlformats.org/markup-compatibility/2006">
              <mc:Choice xmlns:v="urn:schemas-microsoft-com:vml" Requires="v">
                <p:oleObj spid="_x0000_s2071" name="VISIO" r:id="rId3" imgW="4787900" imgH="2565400" progId="Visio.Drawing.6">
                  <p:embed/>
                </p:oleObj>
              </mc:Choice>
              <mc:Fallback>
                <p:oleObj name="VISIO" r:id="rId3" imgW="4787900" imgH="2565400" progId="Visio.Drawing.6">
                  <p:embed/>
                  <p:pic>
                    <p:nvPicPr>
                      <p:cNvPr id="2970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52600"/>
                        <a:ext cx="7772400" cy="4156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90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75108" name="Group 4"/>
          <p:cNvGraphicFramePr>
            <a:graphicFrameLocks noGrp="1"/>
          </p:cNvGraphicFramePr>
          <p:nvPr/>
        </p:nvGraphicFramePr>
        <p:xfrm>
          <a:off x="685800" y="4953000"/>
          <a:ext cx="3505200" cy="1128713"/>
        </p:xfrm>
        <a:graphic>
          <a:graphicData uri="http://schemas.openxmlformats.org/drawingml/2006/table">
            <a:tbl>
              <a:tblPr/>
              <a:tblGrid>
                <a:gridCol w="631825">
                  <a:extLst>
                    <a:ext uri="{9D8B030D-6E8A-4147-A177-3AD203B41FA5}">
                      <a16:colId xmlns:a16="http://schemas.microsoft.com/office/drawing/2014/main" val="20000"/>
                    </a:ext>
                  </a:extLst>
                </a:gridCol>
                <a:gridCol w="477838">
                  <a:extLst>
                    <a:ext uri="{9D8B030D-6E8A-4147-A177-3AD203B41FA5}">
                      <a16:colId xmlns:a16="http://schemas.microsoft.com/office/drawing/2014/main" val="20001"/>
                    </a:ext>
                  </a:extLst>
                </a:gridCol>
                <a:gridCol w="479425">
                  <a:extLst>
                    <a:ext uri="{9D8B030D-6E8A-4147-A177-3AD203B41FA5}">
                      <a16:colId xmlns:a16="http://schemas.microsoft.com/office/drawing/2014/main" val="20002"/>
                    </a:ext>
                  </a:extLst>
                </a:gridCol>
                <a:gridCol w="479425">
                  <a:extLst>
                    <a:ext uri="{9D8B030D-6E8A-4147-A177-3AD203B41FA5}">
                      <a16:colId xmlns:a16="http://schemas.microsoft.com/office/drawing/2014/main" val="20003"/>
                    </a:ext>
                  </a:extLst>
                </a:gridCol>
                <a:gridCol w="479425">
                  <a:extLst>
                    <a:ext uri="{9D8B030D-6E8A-4147-A177-3AD203B41FA5}">
                      <a16:colId xmlns:a16="http://schemas.microsoft.com/office/drawing/2014/main" val="20004"/>
                    </a:ext>
                  </a:extLst>
                </a:gridCol>
                <a:gridCol w="477837">
                  <a:extLst>
                    <a:ext uri="{9D8B030D-6E8A-4147-A177-3AD203B41FA5}">
                      <a16:colId xmlns:a16="http://schemas.microsoft.com/office/drawing/2014/main" val="20005"/>
                    </a:ext>
                  </a:extLst>
                </a:gridCol>
                <a:gridCol w="479425">
                  <a:extLst>
                    <a:ext uri="{9D8B030D-6E8A-4147-A177-3AD203B41FA5}">
                      <a16:colId xmlns:a16="http://schemas.microsoft.com/office/drawing/2014/main" val="20006"/>
                    </a:ext>
                  </a:extLst>
                </a:gridCol>
              </a:tblGrid>
              <a:tr h="365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1" i="1" u="none" strike="noStrike" cap="none" normalizeH="0" baseline="0">
                          <a:ln>
                            <a:noFill/>
                          </a:ln>
                          <a:solidFill>
                            <a:schemeClr val="tx1"/>
                          </a:solidFill>
                          <a:effectLst/>
                          <a:latin typeface="Times New Roman" pitchFamily="18" charset="0"/>
                        </a:rPr>
                        <a:t>j</a:t>
                      </a: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Times New Roman" pitchFamily="18" charset="0"/>
                        </a:rPr>
                        <a:t>0</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Times New Roman" pitchFamily="18" charset="0"/>
                        </a:rPr>
                        <a:t>1</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Times New Roman" pitchFamily="18" charset="0"/>
                        </a:rPr>
                        <a:t>2</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Times New Roman" pitchFamily="18" charset="0"/>
                        </a:rPr>
                        <a:t>3</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Times New Roman" pitchFamily="18" charset="0"/>
                        </a:rPr>
                        <a:t>4</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Symbol" pitchFamily="18" charset="2"/>
                        </a:rPr>
                        <a:t>5</a:t>
                      </a:r>
                      <a:endParaRPr kumimoji="0" lang="en-US" sz="1800" b="0" i="0" u="none" strike="noStrike" cap="none" normalizeH="0" baseline="0">
                        <a:ln>
                          <a:noFill/>
                        </a:ln>
                        <a:solidFill>
                          <a:schemeClr val="tx1"/>
                        </a:solidFill>
                        <a:effectLst/>
                        <a:latin typeface="Times New Roman" pitchFamily="18"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1" i="1" u="none" strike="noStrike" cap="none" normalizeH="0" baseline="0">
                          <a:ln>
                            <a:noFill/>
                          </a:ln>
                          <a:solidFill>
                            <a:schemeClr val="tx1"/>
                          </a:solidFill>
                          <a:effectLst/>
                          <a:latin typeface="Times New Roman" pitchFamily="18" charset="0"/>
                        </a:rPr>
                        <a:t>P</a:t>
                      </a:r>
                      <a:r>
                        <a:rPr kumimoji="0" lang="en-US" sz="1800" b="0" i="0" u="none" strike="noStrike" cap="none" normalizeH="0" baseline="0">
                          <a:ln>
                            <a:noFill/>
                          </a:ln>
                          <a:solidFill>
                            <a:schemeClr val="tx1"/>
                          </a:solidFill>
                          <a:effectLst/>
                          <a:latin typeface="Times New Roman" pitchFamily="18" charset="0"/>
                        </a:rPr>
                        <a:t>[</a:t>
                      </a:r>
                      <a:r>
                        <a:rPr kumimoji="0" lang="en-US" sz="1800" b="1" i="1" u="none" strike="noStrike" cap="none" normalizeH="0" baseline="0">
                          <a:ln>
                            <a:noFill/>
                          </a:ln>
                          <a:solidFill>
                            <a:schemeClr val="tx1"/>
                          </a:solidFill>
                          <a:effectLst/>
                          <a:latin typeface="Times New Roman" pitchFamily="18" charset="0"/>
                        </a:rPr>
                        <a:t>j</a:t>
                      </a:r>
                      <a:r>
                        <a:rPr kumimoji="0" lang="en-US" sz="1800" b="0" i="0" u="none" strike="noStrike" cap="none" normalizeH="0" baseline="0">
                          <a:ln>
                            <a:noFill/>
                          </a:ln>
                          <a:solidFill>
                            <a:schemeClr val="tx1"/>
                          </a:solidFill>
                          <a:effectLst/>
                          <a:latin typeface="Times New Roman" pitchFamily="18" charset="0"/>
                        </a:rPr>
                        <a:t>]</a:t>
                      </a: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1" i="1" u="none" strike="noStrike" cap="none" normalizeH="0" baseline="0">
                          <a:ln>
                            <a:noFill/>
                          </a:ln>
                          <a:solidFill>
                            <a:schemeClr val="tx1"/>
                          </a:solidFill>
                          <a:effectLst/>
                          <a:latin typeface="Times New Roman" pitchFamily="18" charset="0"/>
                        </a:rPr>
                        <a:t>a</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1" i="1" u="none" strike="noStrike" cap="none" normalizeH="0" baseline="0">
                          <a:ln>
                            <a:noFill/>
                          </a:ln>
                          <a:solidFill>
                            <a:schemeClr val="tx1"/>
                          </a:solidFill>
                          <a:effectLst/>
                          <a:latin typeface="Times New Roman" pitchFamily="18" charset="0"/>
                        </a:rPr>
                        <a:t>b</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1" i="1" u="none" strike="noStrike" cap="none" normalizeH="0" baseline="0">
                          <a:ln>
                            <a:noFill/>
                          </a:ln>
                          <a:solidFill>
                            <a:schemeClr val="tx1"/>
                          </a:solidFill>
                          <a:effectLst/>
                          <a:latin typeface="Times New Roman" pitchFamily="18" charset="0"/>
                        </a:rPr>
                        <a:t>a</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1" i="1" u="none" strike="noStrike" cap="none" normalizeH="0" baseline="0">
                          <a:ln>
                            <a:noFill/>
                          </a:ln>
                          <a:solidFill>
                            <a:schemeClr val="tx1"/>
                          </a:solidFill>
                          <a:effectLst/>
                          <a:latin typeface="Times New Roman" pitchFamily="18" charset="0"/>
                        </a:rPr>
                        <a:t>c</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1" i="1" u="none" strike="noStrike" cap="none" normalizeH="0" baseline="0">
                          <a:ln>
                            <a:noFill/>
                          </a:ln>
                          <a:solidFill>
                            <a:schemeClr val="tx1"/>
                          </a:solidFill>
                          <a:effectLst/>
                          <a:latin typeface="Times New Roman" pitchFamily="18" charset="0"/>
                        </a:rPr>
                        <a:t>a</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1" i="1" u="none" strike="noStrike" cap="none" normalizeH="0" baseline="0">
                          <a:ln>
                            <a:noFill/>
                          </a:ln>
                          <a:solidFill>
                            <a:schemeClr val="tx1"/>
                          </a:solidFill>
                          <a:effectLst/>
                          <a:latin typeface="Times New Roman" pitchFamily="18" charset="0"/>
                        </a:rPr>
                        <a:t>b</a:t>
                      </a: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98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1" i="1" u="none" strike="noStrike" cap="none" normalizeH="0" baseline="0">
                          <a:ln>
                            <a:noFill/>
                          </a:ln>
                          <a:solidFill>
                            <a:schemeClr val="tx1"/>
                          </a:solidFill>
                          <a:effectLst/>
                          <a:latin typeface="Times New Roman" pitchFamily="18" charset="0"/>
                        </a:rPr>
                        <a:t>F</a:t>
                      </a:r>
                      <a:r>
                        <a:rPr kumimoji="0" lang="en-US" sz="1800" b="0" i="0" u="none" strike="noStrike" cap="none" normalizeH="0" baseline="0">
                          <a:ln>
                            <a:noFill/>
                          </a:ln>
                          <a:solidFill>
                            <a:schemeClr val="tx1"/>
                          </a:solidFill>
                          <a:effectLst/>
                          <a:latin typeface="Times New Roman" pitchFamily="18" charset="0"/>
                        </a:rPr>
                        <a:t>(</a:t>
                      </a:r>
                      <a:r>
                        <a:rPr kumimoji="0" lang="en-US" sz="1800" b="1" i="1" u="none" strike="noStrike" cap="none" normalizeH="0" baseline="0">
                          <a:ln>
                            <a:noFill/>
                          </a:ln>
                          <a:solidFill>
                            <a:schemeClr val="tx1"/>
                          </a:solidFill>
                          <a:effectLst/>
                          <a:latin typeface="Times New Roman" pitchFamily="18" charset="0"/>
                        </a:rPr>
                        <a:t>j</a:t>
                      </a:r>
                      <a:r>
                        <a:rPr kumimoji="0" lang="en-US" sz="1800" b="0" i="0" u="none" strike="noStrike" cap="none" normalizeH="0" baseline="0">
                          <a:ln>
                            <a:noFill/>
                          </a:ln>
                          <a:solidFill>
                            <a:schemeClr val="tx1"/>
                          </a:solidFill>
                          <a:effectLst/>
                          <a:latin typeface="Times New Roman" pitchFamily="18" charset="0"/>
                        </a:rPr>
                        <a:t>)</a:t>
                      </a:r>
                    </a:p>
                  </a:txBody>
                  <a:tcPr marT="45733" marB="4573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Times New Roman" pitchFamily="18" charset="0"/>
                        </a:rPr>
                        <a:t>0</a:t>
                      </a:r>
                    </a:p>
                  </a:txBody>
                  <a:tcPr marT="45733" marB="457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Times New Roman" pitchFamily="18" charset="0"/>
                        </a:rPr>
                        <a:t>0</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Times New Roman" pitchFamily="18" charset="0"/>
                        </a:rPr>
                        <a:t>1</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Times New Roman" pitchFamily="18" charset="0"/>
                        </a:rPr>
                        <a:t>0</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Times New Roman" pitchFamily="18" charset="0"/>
                        </a:rPr>
                        <a:t>1</a:t>
                      </a:r>
                    </a:p>
                  </a:txBody>
                  <a:tcPr marT="45733" marB="457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Symbol" pitchFamily="18" charset="2"/>
                        </a:rPr>
                        <a:t>2</a:t>
                      </a:r>
                      <a:endParaRPr kumimoji="0" lang="en-US" sz="1800" b="0" i="0" u="none" strike="noStrike" cap="none" normalizeH="0" baseline="0">
                        <a:ln>
                          <a:noFill/>
                        </a:ln>
                        <a:solidFill>
                          <a:schemeClr val="tx1"/>
                        </a:solidFill>
                        <a:effectLst/>
                        <a:latin typeface="Times New Roman" pitchFamily="18" charset="0"/>
                      </a:endParaRPr>
                    </a:p>
                  </a:txBody>
                  <a:tcPr marT="45733" marB="457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1470-7E16-114B-BF42-55B9A69AD9FF}"/>
              </a:ext>
            </a:extLst>
          </p:cNvPr>
          <p:cNvSpPr>
            <a:spLocks noGrp="1"/>
          </p:cNvSpPr>
          <p:nvPr>
            <p:ph type="title"/>
          </p:nvPr>
        </p:nvSpPr>
        <p:spPr/>
        <p:txBody>
          <a:bodyPr/>
          <a:lstStyle/>
          <a:p>
            <a:r>
              <a:rPr lang="en-US" dirty="0"/>
              <a:t>Summary for KMP</a:t>
            </a:r>
          </a:p>
        </p:txBody>
      </p:sp>
      <p:sp>
        <p:nvSpPr>
          <p:cNvPr id="3" name="Content Placeholder 2">
            <a:extLst>
              <a:ext uri="{FF2B5EF4-FFF2-40B4-BE49-F238E27FC236}">
                <a16:creationId xmlns:a16="http://schemas.microsoft.com/office/drawing/2014/main" id="{18074E31-60C2-5A44-90DD-6884D41D9BE7}"/>
              </a:ext>
            </a:extLst>
          </p:cNvPr>
          <p:cNvSpPr>
            <a:spLocks noGrp="1"/>
          </p:cNvSpPr>
          <p:nvPr>
            <p:ph idx="1"/>
          </p:nvPr>
        </p:nvSpPr>
        <p:spPr/>
        <p:txBody>
          <a:bodyPr/>
          <a:lstStyle/>
          <a:p>
            <a:r>
              <a:rPr lang="en-US" dirty="0"/>
              <a:t>Thus, the KMP algorithm runs in O(</a:t>
            </a:r>
            <a:r>
              <a:rPr lang="en-US" dirty="0" err="1"/>
              <a:t>m+n</a:t>
            </a:r>
            <a:r>
              <a:rPr lang="en-US" dirty="0"/>
              <a:t>) time for constant-size alphabets.</a:t>
            </a:r>
          </a:p>
          <a:p>
            <a:r>
              <a:rPr lang="en-US" dirty="0"/>
              <a:t>The KMP algorithm mimics the NFA-to-DFA algorithm but doesn’t have extra preprocessing time because it builds a failure table for the </a:t>
            </a:r>
            <a:r>
              <a:rPr lang="en-US" b="1" dirty="0"/>
              <a:t>longest</a:t>
            </a:r>
            <a:r>
              <a:rPr lang="en-US" dirty="0"/>
              <a:t> prefix that matches a suffix at each pattern position, rather than encoding all prefixes.</a:t>
            </a:r>
          </a:p>
        </p:txBody>
      </p:sp>
      <p:pic>
        <p:nvPicPr>
          <p:cNvPr id="8194" name="Picture 2" descr="KMP-DFA">
            <a:extLst>
              <a:ext uri="{FF2B5EF4-FFF2-40B4-BE49-F238E27FC236}">
                <a16:creationId xmlns:a16="http://schemas.microsoft.com/office/drawing/2014/main" id="{835214AA-990C-BD41-9FDE-242E65C7B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037" y="4499571"/>
            <a:ext cx="5364018" cy="19310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BA92AC-44DC-FA4A-8060-31CF5FC17C4B}"/>
              </a:ext>
            </a:extLst>
          </p:cNvPr>
          <p:cNvSpPr txBox="1"/>
          <p:nvPr/>
        </p:nvSpPr>
        <p:spPr>
          <a:xfrm>
            <a:off x="469900" y="6594764"/>
            <a:ext cx="6599435" cy="276999"/>
          </a:xfrm>
          <a:prstGeom prst="rect">
            <a:avLst/>
          </a:prstGeom>
          <a:noFill/>
        </p:spPr>
        <p:txBody>
          <a:bodyPr wrap="none" rtlCol="0">
            <a:spAutoFit/>
          </a:bodyPr>
          <a:lstStyle/>
          <a:p>
            <a:r>
              <a:rPr lang="en-US" sz="1200" dirty="0">
                <a:solidFill>
                  <a:schemeClr val="bg1">
                    <a:lumMod val="65000"/>
                  </a:schemeClr>
                </a:solidFill>
              </a:rPr>
              <a:t>Image from http://</a:t>
            </a:r>
            <a:r>
              <a:rPr lang="en-US" sz="1200" dirty="0" err="1">
                <a:solidFill>
                  <a:schemeClr val="bg1">
                    <a:lumMod val="65000"/>
                  </a:schemeClr>
                </a:solidFill>
              </a:rPr>
              <a:t>www.zrzahid.com</a:t>
            </a:r>
            <a:r>
              <a:rPr lang="en-US" sz="1200" dirty="0">
                <a:solidFill>
                  <a:schemeClr val="bg1">
                    <a:lumMod val="65000"/>
                  </a:schemeClr>
                </a:solidFill>
              </a:rPr>
              <a:t>/linear-time-string-matching-using-</a:t>
            </a:r>
            <a:r>
              <a:rPr lang="en-US" sz="1200" dirty="0" err="1">
                <a:solidFill>
                  <a:schemeClr val="bg1">
                    <a:lumMod val="65000"/>
                  </a:schemeClr>
                </a:solidFill>
              </a:rPr>
              <a:t>kmp</a:t>
            </a:r>
            <a:r>
              <a:rPr lang="en-US" sz="1200" dirty="0">
                <a:solidFill>
                  <a:schemeClr val="bg1">
                    <a:lumMod val="65000"/>
                  </a:schemeClr>
                </a:solidFill>
              </a:rPr>
              <a:t>-matching-algorithm/</a:t>
            </a:r>
          </a:p>
        </p:txBody>
      </p:sp>
    </p:spTree>
    <p:extLst>
      <p:ext uri="{BB962C8B-B14F-4D97-AF65-F5344CB8AC3E}">
        <p14:creationId xmlns:p14="http://schemas.microsoft.com/office/powerpoint/2010/main" val="405114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211138" y="547169"/>
            <a:ext cx="8628062" cy="994567"/>
          </a:xfrm>
        </p:spPr>
        <p:txBody>
          <a:bodyPr/>
          <a:lstStyle/>
          <a:p>
            <a:pPr eaLnBrk="1" hangingPunct="1"/>
            <a:r>
              <a:rPr lang="en-US" dirty="0">
                <a:latin typeface="Tahoma" charset="0"/>
              </a:rPr>
              <a:t>Review: Strings</a:t>
            </a:r>
          </a:p>
        </p:txBody>
      </p:sp>
      <p:sp>
        <p:nvSpPr>
          <p:cNvPr id="17412" name="Rectangle 3" descr="Rectangle: Click to edit Master text styles&#10;Second level&#10;Third level&#10;Fourth level&#10;Fifth level"/>
          <p:cNvSpPr>
            <a:spLocks noGrp="1" noChangeArrowheads="1"/>
          </p:cNvSpPr>
          <p:nvPr>
            <p:ph type="body" sz="half" idx="1"/>
          </p:nvPr>
        </p:nvSpPr>
        <p:spPr>
          <a:xfrm>
            <a:off x="685800" y="1438274"/>
            <a:ext cx="3886200" cy="5288345"/>
          </a:xfrm>
        </p:spPr>
        <p:txBody>
          <a:bodyPr/>
          <a:lstStyle/>
          <a:p>
            <a:pPr eaLnBrk="1" hangingPunct="1">
              <a:lnSpc>
                <a:spcPct val="90000"/>
              </a:lnSpc>
            </a:pPr>
            <a:r>
              <a:rPr lang="en-US" sz="2000" dirty="0">
                <a:latin typeface="Tahoma" charset="0"/>
              </a:rPr>
              <a:t>A </a:t>
            </a:r>
            <a:r>
              <a:rPr lang="en-US" sz="2000" b="1" dirty="0">
                <a:latin typeface="Tahoma" charset="0"/>
              </a:rPr>
              <a:t>string</a:t>
            </a:r>
            <a:r>
              <a:rPr lang="en-US" sz="2000" dirty="0">
                <a:latin typeface="Tahoma" charset="0"/>
              </a:rPr>
              <a:t> is a sequence of characters (indexed from 0)</a:t>
            </a:r>
            <a:r>
              <a:rPr lang="en-US" sz="2000" dirty="0">
                <a:solidFill>
                  <a:schemeClr val="accent2">
                    <a:lumMod val="50000"/>
                  </a:schemeClr>
                </a:solidFill>
                <a:latin typeface="Tahoma" charset="0"/>
              </a:rPr>
              <a:t>*</a:t>
            </a:r>
          </a:p>
          <a:p>
            <a:pPr eaLnBrk="1" hangingPunct="1">
              <a:lnSpc>
                <a:spcPct val="90000"/>
              </a:lnSpc>
            </a:pPr>
            <a:r>
              <a:rPr lang="en-US" sz="2000" dirty="0">
                <a:latin typeface="Tahoma" charset="0"/>
              </a:rPr>
              <a:t>Examples of strings:</a:t>
            </a:r>
          </a:p>
          <a:p>
            <a:pPr lvl="1" eaLnBrk="1" hangingPunct="1">
              <a:lnSpc>
                <a:spcPct val="90000"/>
              </a:lnSpc>
            </a:pPr>
            <a:r>
              <a:rPr lang="en-US" sz="1800" dirty="0">
                <a:latin typeface="Tahoma" charset="0"/>
              </a:rPr>
              <a:t>Python program</a:t>
            </a:r>
          </a:p>
          <a:p>
            <a:pPr lvl="1" eaLnBrk="1" hangingPunct="1">
              <a:lnSpc>
                <a:spcPct val="90000"/>
              </a:lnSpc>
            </a:pPr>
            <a:r>
              <a:rPr lang="en-US" sz="1800" dirty="0">
                <a:latin typeface="Tahoma" charset="0"/>
              </a:rPr>
              <a:t>HTML document</a:t>
            </a:r>
          </a:p>
          <a:p>
            <a:pPr lvl="1" eaLnBrk="1" hangingPunct="1">
              <a:lnSpc>
                <a:spcPct val="90000"/>
              </a:lnSpc>
            </a:pPr>
            <a:r>
              <a:rPr lang="en-US" sz="1800" dirty="0">
                <a:latin typeface="Tahoma" charset="0"/>
              </a:rPr>
              <a:t>DNA sequence</a:t>
            </a:r>
          </a:p>
          <a:p>
            <a:pPr lvl="1" eaLnBrk="1" hangingPunct="1">
              <a:lnSpc>
                <a:spcPct val="90000"/>
              </a:lnSpc>
            </a:pPr>
            <a:r>
              <a:rPr lang="en-US" sz="1800" dirty="0">
                <a:latin typeface="Tahoma" charset="0"/>
              </a:rPr>
              <a:t>Digitized image</a:t>
            </a:r>
          </a:p>
          <a:p>
            <a:pPr eaLnBrk="1" hangingPunct="1">
              <a:lnSpc>
                <a:spcPct val="90000"/>
              </a:lnSpc>
            </a:pPr>
            <a:r>
              <a:rPr lang="en-US" sz="2000" dirty="0">
                <a:latin typeface="Tahoma" charset="0"/>
              </a:rPr>
              <a:t>An </a:t>
            </a:r>
            <a:r>
              <a:rPr lang="en-US" sz="2000" b="1" dirty="0">
                <a:latin typeface="Tahoma" charset="0"/>
              </a:rPr>
              <a:t>alphabet</a:t>
            </a:r>
            <a:r>
              <a:rPr lang="en-US" sz="2000" dirty="0">
                <a:latin typeface="Tahoma" charset="0"/>
              </a:rPr>
              <a:t> </a:t>
            </a:r>
            <a:r>
              <a:rPr lang="en-US" sz="2400" b="1" i="1" dirty="0">
                <a:latin typeface="Symbol" charset="0"/>
              </a:rPr>
              <a:t>S</a:t>
            </a:r>
            <a:r>
              <a:rPr lang="en-US" sz="2000" dirty="0">
                <a:latin typeface="Tahoma" charset="0"/>
              </a:rPr>
              <a:t> is the set of possible characters for a family of strings</a:t>
            </a:r>
          </a:p>
          <a:p>
            <a:pPr eaLnBrk="1" hangingPunct="1">
              <a:lnSpc>
                <a:spcPct val="90000"/>
              </a:lnSpc>
            </a:pPr>
            <a:r>
              <a:rPr lang="en-US" sz="2000" dirty="0">
                <a:latin typeface="Tahoma" charset="0"/>
              </a:rPr>
              <a:t>Example of alphabets:</a:t>
            </a:r>
          </a:p>
          <a:p>
            <a:pPr lvl="1" eaLnBrk="1" hangingPunct="1">
              <a:lnSpc>
                <a:spcPct val="90000"/>
              </a:lnSpc>
            </a:pPr>
            <a:r>
              <a:rPr lang="en-US" sz="1800" dirty="0">
                <a:latin typeface="Tahoma" charset="0"/>
              </a:rPr>
              <a:t>ASCII or Unicode</a:t>
            </a:r>
          </a:p>
          <a:p>
            <a:pPr lvl="1" eaLnBrk="1" hangingPunct="1">
              <a:lnSpc>
                <a:spcPct val="90000"/>
              </a:lnSpc>
            </a:pPr>
            <a:r>
              <a:rPr lang="en-US" sz="1800" dirty="0">
                <a:latin typeface="Tahoma" charset="0"/>
              </a:rPr>
              <a:t>{0, 1}</a:t>
            </a:r>
          </a:p>
          <a:p>
            <a:pPr lvl="1" eaLnBrk="1" hangingPunct="1">
              <a:lnSpc>
                <a:spcPct val="90000"/>
              </a:lnSpc>
            </a:pPr>
            <a:r>
              <a:rPr lang="en-US" sz="1800" dirty="0">
                <a:latin typeface="Tahoma" charset="0"/>
              </a:rPr>
              <a:t>{A, C, G, T}</a:t>
            </a:r>
          </a:p>
        </p:txBody>
      </p:sp>
      <p:sp>
        <p:nvSpPr>
          <p:cNvPr id="17413" name="Rectangle 4" descr="Rectangle: Click to edit Master text styles&#10;Second level&#10;Third level&#10;Fourth level&#10;Fifth level"/>
          <p:cNvSpPr>
            <a:spLocks noGrp="1" noChangeArrowheads="1"/>
          </p:cNvSpPr>
          <p:nvPr>
            <p:ph type="body" sz="half" idx="2"/>
          </p:nvPr>
        </p:nvSpPr>
        <p:spPr>
          <a:xfrm>
            <a:off x="4648200" y="1438275"/>
            <a:ext cx="4191000" cy="5288346"/>
          </a:xfrm>
        </p:spPr>
        <p:txBody>
          <a:bodyPr/>
          <a:lstStyle/>
          <a:p>
            <a:pPr eaLnBrk="1" hangingPunct="1">
              <a:lnSpc>
                <a:spcPct val="90000"/>
              </a:lnSpc>
            </a:pPr>
            <a:r>
              <a:rPr lang="en-US" sz="2000" dirty="0">
                <a:latin typeface="Tahoma" charset="0"/>
              </a:rPr>
              <a:t>Let </a:t>
            </a:r>
            <a:r>
              <a:rPr lang="en-US" sz="2000" b="1" i="1" dirty="0">
                <a:latin typeface="Times New Roman" charset="0"/>
              </a:rPr>
              <a:t>P</a:t>
            </a:r>
            <a:r>
              <a:rPr lang="en-US" sz="2000" dirty="0">
                <a:latin typeface="Tahoma" charset="0"/>
              </a:rPr>
              <a:t> be a string of size </a:t>
            </a:r>
            <a:r>
              <a:rPr lang="en-US" sz="2000" b="1" i="1" dirty="0">
                <a:latin typeface="Times New Roman" charset="0"/>
              </a:rPr>
              <a:t>m</a:t>
            </a:r>
            <a:r>
              <a:rPr lang="en-US" sz="2000" dirty="0">
                <a:latin typeface="Tahoma" charset="0"/>
              </a:rPr>
              <a:t> </a:t>
            </a:r>
          </a:p>
          <a:p>
            <a:pPr lvl="1" eaLnBrk="1" hangingPunct="1">
              <a:lnSpc>
                <a:spcPct val="90000"/>
              </a:lnSpc>
            </a:pPr>
            <a:r>
              <a:rPr lang="en-US" sz="1800" dirty="0">
                <a:latin typeface="Tahoma" charset="0"/>
              </a:rPr>
              <a:t>A </a:t>
            </a:r>
            <a:r>
              <a:rPr lang="en-US" sz="1800" b="1" dirty="0">
                <a:latin typeface="Tahoma" charset="0"/>
              </a:rPr>
              <a:t>substring</a:t>
            </a:r>
            <a:r>
              <a:rPr lang="en-US" sz="1800" dirty="0">
                <a:latin typeface="Tahoma" charset="0"/>
              </a:rPr>
              <a:t> </a:t>
            </a:r>
            <a:r>
              <a:rPr lang="en-US" sz="1800" b="1" i="1" dirty="0">
                <a:latin typeface="Times New Roman" charset="0"/>
              </a:rPr>
              <a:t>P</a:t>
            </a:r>
            <a:r>
              <a:rPr lang="en-US" sz="1800" dirty="0">
                <a:latin typeface="Times New Roman" charset="0"/>
              </a:rPr>
              <a:t>[</a:t>
            </a:r>
            <a:r>
              <a:rPr lang="en-US" sz="1800" b="1" i="1" dirty="0" err="1">
                <a:latin typeface="Times New Roman" charset="0"/>
              </a:rPr>
              <a:t>i</a:t>
            </a:r>
            <a:r>
              <a:rPr lang="en-US" sz="1800" b="1" i="1" dirty="0">
                <a:latin typeface="Times New Roman" charset="0"/>
              </a:rPr>
              <a:t> : j</a:t>
            </a:r>
            <a:r>
              <a:rPr lang="en-US" sz="1800" dirty="0">
                <a:latin typeface="Times New Roman" charset="0"/>
              </a:rPr>
              <a:t>]</a:t>
            </a:r>
            <a:r>
              <a:rPr lang="en-US" sz="1800" dirty="0">
                <a:latin typeface="Tahoma" charset="0"/>
              </a:rPr>
              <a:t> of </a:t>
            </a:r>
            <a:r>
              <a:rPr lang="en-US" sz="1800" b="1" i="1" dirty="0">
                <a:latin typeface="Times New Roman" charset="0"/>
              </a:rPr>
              <a:t>P</a:t>
            </a:r>
            <a:r>
              <a:rPr lang="en-US" sz="1800" dirty="0">
                <a:latin typeface="Tahoma" charset="0"/>
              </a:rPr>
              <a:t> is the subsequence of </a:t>
            </a:r>
            <a:r>
              <a:rPr lang="en-US" sz="1800" b="1" i="1" dirty="0">
                <a:latin typeface="Times New Roman" charset="0"/>
              </a:rPr>
              <a:t>P</a:t>
            </a:r>
            <a:r>
              <a:rPr lang="en-US" sz="1800" dirty="0">
                <a:latin typeface="Tahoma" charset="0"/>
              </a:rPr>
              <a:t> consisting of the characters with ranks between </a:t>
            </a:r>
            <a:r>
              <a:rPr lang="en-US" sz="1800" b="1" i="1" dirty="0" err="1">
                <a:latin typeface="Times New Roman" charset="0"/>
              </a:rPr>
              <a:t>i</a:t>
            </a:r>
            <a:r>
              <a:rPr lang="en-US" sz="1800" b="1" i="1" dirty="0">
                <a:latin typeface="Times New Roman" charset="0"/>
              </a:rPr>
              <a:t> </a:t>
            </a:r>
            <a:r>
              <a:rPr lang="en-US" sz="1800" dirty="0">
                <a:latin typeface="Tahoma" charset="0"/>
              </a:rPr>
              <a:t>and </a:t>
            </a:r>
            <a:r>
              <a:rPr lang="en-US" sz="1800" b="1" i="1" dirty="0">
                <a:latin typeface="Times New Roman" charset="0"/>
              </a:rPr>
              <a:t>j</a:t>
            </a:r>
          </a:p>
          <a:p>
            <a:pPr lvl="1" eaLnBrk="1" hangingPunct="1">
              <a:lnSpc>
                <a:spcPct val="90000"/>
              </a:lnSpc>
            </a:pPr>
            <a:r>
              <a:rPr lang="en-US" sz="1800" dirty="0">
                <a:latin typeface="Tahoma" charset="0"/>
              </a:rPr>
              <a:t>A </a:t>
            </a:r>
            <a:r>
              <a:rPr lang="en-US" sz="1800" b="1" dirty="0">
                <a:latin typeface="Tahoma" charset="0"/>
              </a:rPr>
              <a:t>prefix</a:t>
            </a:r>
            <a:r>
              <a:rPr lang="en-US" sz="1800" dirty="0">
                <a:latin typeface="Tahoma" charset="0"/>
              </a:rPr>
              <a:t> of </a:t>
            </a:r>
            <a:r>
              <a:rPr lang="en-US" sz="1800" b="1" i="1" dirty="0">
                <a:latin typeface="Times New Roman" charset="0"/>
              </a:rPr>
              <a:t>P</a:t>
            </a:r>
            <a:r>
              <a:rPr lang="en-US" sz="1800" dirty="0">
                <a:latin typeface="Tahoma" charset="0"/>
              </a:rPr>
              <a:t> is a substring of the type </a:t>
            </a:r>
            <a:r>
              <a:rPr lang="en-US" sz="1800" b="1" i="1" dirty="0">
                <a:latin typeface="Times New Roman" charset="0"/>
              </a:rPr>
              <a:t>P</a:t>
            </a:r>
            <a:r>
              <a:rPr lang="en-US" sz="1800" dirty="0">
                <a:latin typeface="Times New Roman" charset="0"/>
              </a:rPr>
              <a:t>[0 </a:t>
            </a:r>
            <a:r>
              <a:rPr lang="en-US" sz="1800" b="1" i="1" dirty="0">
                <a:latin typeface="Times New Roman" charset="0"/>
              </a:rPr>
              <a:t>: </a:t>
            </a:r>
            <a:r>
              <a:rPr lang="en-US" sz="1800" b="1" i="1" dirty="0" err="1">
                <a:latin typeface="Times New Roman" charset="0"/>
              </a:rPr>
              <a:t>i</a:t>
            </a:r>
            <a:r>
              <a:rPr lang="en-US" sz="1800" dirty="0">
                <a:latin typeface="Times New Roman" charset="0"/>
              </a:rPr>
              <a:t>]</a:t>
            </a:r>
          </a:p>
          <a:p>
            <a:pPr lvl="1" eaLnBrk="1" hangingPunct="1">
              <a:lnSpc>
                <a:spcPct val="90000"/>
              </a:lnSpc>
            </a:pPr>
            <a:r>
              <a:rPr lang="en-US" sz="1800" dirty="0">
                <a:latin typeface="Tahoma" charset="0"/>
              </a:rPr>
              <a:t>A </a:t>
            </a:r>
            <a:r>
              <a:rPr lang="en-US" sz="1800" b="1" dirty="0">
                <a:latin typeface="Tahoma" charset="0"/>
              </a:rPr>
              <a:t>suffix</a:t>
            </a:r>
            <a:r>
              <a:rPr lang="en-US" sz="1800" dirty="0">
                <a:latin typeface="Tahoma" charset="0"/>
              </a:rPr>
              <a:t> of </a:t>
            </a:r>
            <a:r>
              <a:rPr lang="en-US" sz="1800" b="1" i="1" dirty="0">
                <a:latin typeface="Times New Roman" charset="0"/>
              </a:rPr>
              <a:t>P</a:t>
            </a:r>
            <a:r>
              <a:rPr lang="en-US" sz="1800" dirty="0">
                <a:latin typeface="Tahoma" charset="0"/>
              </a:rPr>
              <a:t> is a substring of the type </a:t>
            </a:r>
            <a:r>
              <a:rPr lang="en-US" sz="1800" b="1" i="1" dirty="0">
                <a:latin typeface="Times New Roman" charset="0"/>
              </a:rPr>
              <a:t>P</a:t>
            </a:r>
            <a:r>
              <a:rPr lang="en-US" sz="1800" dirty="0">
                <a:latin typeface="Times New Roman" charset="0"/>
              </a:rPr>
              <a:t>[</a:t>
            </a:r>
            <a:r>
              <a:rPr lang="en-US" sz="1800" b="1" i="1" dirty="0" err="1">
                <a:latin typeface="Times New Roman" charset="0"/>
              </a:rPr>
              <a:t>i</a:t>
            </a:r>
            <a:r>
              <a:rPr lang="en-US" sz="1800" b="1" i="1" dirty="0">
                <a:latin typeface="Times New Roman" charset="0"/>
              </a:rPr>
              <a:t> : m </a:t>
            </a:r>
            <a:r>
              <a:rPr lang="en-US" sz="1800" dirty="0">
                <a:latin typeface="Symbol" charset="0"/>
              </a:rPr>
              <a:t>-</a:t>
            </a:r>
            <a:r>
              <a:rPr lang="en-US" sz="1800" b="1" i="1" dirty="0">
                <a:latin typeface="Times New Roman" charset="0"/>
              </a:rPr>
              <a:t> </a:t>
            </a:r>
            <a:r>
              <a:rPr lang="en-US" sz="1800" dirty="0">
                <a:latin typeface="Times New Roman" charset="0"/>
              </a:rPr>
              <a:t>1] </a:t>
            </a:r>
          </a:p>
          <a:p>
            <a:pPr eaLnBrk="1" hangingPunct="1">
              <a:lnSpc>
                <a:spcPct val="90000"/>
              </a:lnSpc>
            </a:pPr>
            <a:r>
              <a:rPr lang="en-US" sz="2000" dirty="0">
                <a:latin typeface="Tahoma" charset="0"/>
              </a:rPr>
              <a:t>Given strings </a:t>
            </a:r>
            <a:r>
              <a:rPr lang="en-US" sz="2000" b="1" i="1" dirty="0">
                <a:latin typeface="Times New Roman" charset="0"/>
              </a:rPr>
              <a:t>T</a:t>
            </a:r>
            <a:r>
              <a:rPr lang="en-US" sz="2000" dirty="0">
                <a:latin typeface="Tahoma" charset="0"/>
              </a:rPr>
              <a:t> (text) and </a:t>
            </a:r>
            <a:r>
              <a:rPr lang="en-US" sz="2000" b="1" i="1" dirty="0">
                <a:latin typeface="Times New Roman" charset="0"/>
              </a:rPr>
              <a:t>P</a:t>
            </a:r>
            <a:r>
              <a:rPr lang="en-US" sz="2000" dirty="0">
                <a:latin typeface="Tahoma" charset="0"/>
              </a:rPr>
              <a:t> (pattern), the pattern matching problem consists of finding a substring of </a:t>
            </a:r>
            <a:r>
              <a:rPr lang="en-US" sz="2000" b="1" i="1" dirty="0">
                <a:latin typeface="Times New Roman" charset="0"/>
              </a:rPr>
              <a:t>T</a:t>
            </a:r>
            <a:r>
              <a:rPr lang="en-US" sz="2000" dirty="0">
                <a:latin typeface="Tahoma" charset="0"/>
              </a:rPr>
              <a:t> equal to </a:t>
            </a:r>
            <a:r>
              <a:rPr lang="en-US" sz="2000" b="1" i="1" dirty="0">
                <a:latin typeface="Times New Roman" charset="0"/>
              </a:rPr>
              <a:t>P</a:t>
            </a:r>
          </a:p>
          <a:p>
            <a:pPr eaLnBrk="1" hangingPunct="1">
              <a:lnSpc>
                <a:spcPct val="90000"/>
              </a:lnSpc>
            </a:pPr>
            <a:r>
              <a:rPr lang="en-US" sz="2000" dirty="0">
                <a:latin typeface="Tahoma" charset="0"/>
              </a:rPr>
              <a:t>Applications:</a:t>
            </a:r>
          </a:p>
          <a:p>
            <a:pPr lvl="1" eaLnBrk="1" hangingPunct="1">
              <a:lnSpc>
                <a:spcPct val="90000"/>
              </a:lnSpc>
            </a:pPr>
            <a:r>
              <a:rPr lang="en-US" sz="1800" dirty="0">
                <a:latin typeface="Tahoma" charset="0"/>
              </a:rPr>
              <a:t>Text editors</a:t>
            </a:r>
          </a:p>
          <a:p>
            <a:pPr lvl="1" eaLnBrk="1" hangingPunct="1">
              <a:lnSpc>
                <a:spcPct val="90000"/>
              </a:lnSpc>
            </a:pPr>
            <a:r>
              <a:rPr lang="en-US" sz="1800" dirty="0">
                <a:latin typeface="Tahoma" charset="0"/>
              </a:rPr>
              <a:t>Search engines</a:t>
            </a:r>
          </a:p>
          <a:p>
            <a:pPr lvl="1" eaLnBrk="1" hangingPunct="1">
              <a:lnSpc>
                <a:spcPct val="90000"/>
              </a:lnSpc>
            </a:pPr>
            <a:r>
              <a:rPr lang="en-US" sz="1800" dirty="0">
                <a:latin typeface="Tahoma" charset="0"/>
              </a:rPr>
              <a:t>Biological research</a:t>
            </a:r>
          </a:p>
        </p:txBody>
      </p:sp>
      <p:sp>
        <p:nvSpPr>
          <p:cNvPr id="2" name="TextBox 1">
            <a:extLst>
              <a:ext uri="{FF2B5EF4-FFF2-40B4-BE49-F238E27FC236}">
                <a16:creationId xmlns:a16="http://schemas.microsoft.com/office/drawing/2014/main" id="{7557D442-4260-CF4E-B59C-89056E33C73F}"/>
              </a:ext>
            </a:extLst>
          </p:cNvPr>
          <p:cNvSpPr txBox="1"/>
          <p:nvPr/>
        </p:nvSpPr>
        <p:spPr>
          <a:xfrm>
            <a:off x="685800" y="6457890"/>
            <a:ext cx="4554452" cy="400110"/>
          </a:xfrm>
          <a:prstGeom prst="rect">
            <a:avLst/>
          </a:prstGeom>
          <a:noFill/>
        </p:spPr>
        <p:txBody>
          <a:bodyPr wrap="none" rtlCol="0">
            <a:spAutoFit/>
          </a:bodyPr>
          <a:lstStyle/>
          <a:p>
            <a:r>
              <a:rPr lang="en-US" sz="2000" b="1" dirty="0">
                <a:solidFill>
                  <a:schemeClr val="accent2">
                    <a:lumMod val="50000"/>
                  </a:schemeClr>
                </a:solidFill>
              </a:rPr>
              <a:t>*Some people index starting from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04800" y="557048"/>
            <a:ext cx="8534400" cy="1143000"/>
          </a:xfrm>
        </p:spPr>
        <p:txBody>
          <a:bodyPr/>
          <a:lstStyle/>
          <a:p>
            <a:pPr eaLnBrk="1" hangingPunct="1"/>
            <a:r>
              <a:rPr lang="en-US" sz="4000" dirty="0">
                <a:latin typeface="Tahoma" charset="0"/>
              </a:rPr>
              <a:t>The Boyer-Moore-</a:t>
            </a:r>
            <a:r>
              <a:rPr lang="en-US" sz="4000" dirty="0" err="1">
                <a:latin typeface="Tahoma" charset="0"/>
              </a:rPr>
              <a:t>Horspool</a:t>
            </a:r>
            <a:r>
              <a:rPr lang="en-US" sz="4000" dirty="0">
                <a:latin typeface="Tahoma" charset="0"/>
              </a:rPr>
              <a:t> Algorithm</a:t>
            </a:r>
          </a:p>
        </p:txBody>
      </p:sp>
      <p:sp>
        <p:nvSpPr>
          <p:cNvPr id="19460" name="Rectangle 3" descr="Rectangle: Click to edit Master text styles&#10;Second level&#10;Third level&#10;Fourth level&#10;Fifth level"/>
          <p:cNvSpPr>
            <a:spLocks noGrp="1" noChangeArrowheads="1"/>
          </p:cNvSpPr>
          <p:nvPr>
            <p:ph type="body" idx="1"/>
          </p:nvPr>
        </p:nvSpPr>
        <p:spPr>
          <a:xfrm>
            <a:off x="685800" y="1505806"/>
            <a:ext cx="8153400" cy="3147291"/>
          </a:xfrm>
          <a:noFill/>
        </p:spPr>
        <p:txBody>
          <a:bodyPr/>
          <a:lstStyle/>
          <a:p>
            <a:pPr eaLnBrk="1" hangingPunct="1">
              <a:lnSpc>
                <a:spcPct val="90000"/>
              </a:lnSpc>
            </a:pPr>
            <a:r>
              <a:rPr lang="en-US" sz="2000" dirty="0">
                <a:latin typeface="Tahoma" charset="0"/>
              </a:rPr>
              <a:t>The Boyer-Moore-</a:t>
            </a:r>
            <a:r>
              <a:rPr lang="en-US" sz="2000" dirty="0" err="1">
                <a:latin typeface="Tahoma" charset="0"/>
              </a:rPr>
              <a:t>Horspool</a:t>
            </a:r>
            <a:r>
              <a:rPr lang="en-US" altLang="ja-JP" sz="2000" dirty="0">
                <a:latin typeface="Tahoma" charset="0"/>
              </a:rPr>
              <a:t> algorithm for pattern matching a pattern P of length m in a text of length n is based on the following two simple heuristics:</a:t>
            </a:r>
          </a:p>
          <a:p>
            <a:pPr eaLnBrk="1" hangingPunct="1">
              <a:lnSpc>
                <a:spcPct val="90000"/>
              </a:lnSpc>
              <a:buFont typeface="Wingdings" charset="0"/>
              <a:buNone/>
            </a:pPr>
            <a:r>
              <a:rPr lang="en-US" sz="2000" dirty="0">
                <a:solidFill>
                  <a:schemeClr val="tx2"/>
                </a:solidFill>
                <a:latin typeface="Tahoma" charset="0"/>
              </a:rPr>
              <a:t>	</a:t>
            </a:r>
            <a:r>
              <a:rPr lang="en-US" sz="2000" b="1" dirty="0">
                <a:solidFill>
                  <a:schemeClr val="tx2"/>
                </a:solidFill>
                <a:latin typeface="Tahoma" charset="0"/>
              </a:rPr>
              <a:t>Reverse-match </a:t>
            </a:r>
            <a:r>
              <a:rPr lang="en-US" sz="2000" dirty="0">
                <a:solidFill>
                  <a:schemeClr val="tx2"/>
                </a:solidFill>
                <a:latin typeface="Tahoma" charset="0"/>
              </a:rPr>
              <a:t>heuristic:</a:t>
            </a:r>
            <a:r>
              <a:rPr lang="en-US" sz="2000" dirty="0">
                <a:latin typeface="Tahoma" charset="0"/>
              </a:rPr>
              <a:t> Compare </a:t>
            </a:r>
            <a:r>
              <a:rPr lang="en-US" sz="2000" b="1" i="1" dirty="0">
                <a:latin typeface="Times New Roman" charset="0"/>
              </a:rPr>
              <a:t>P</a:t>
            </a:r>
            <a:r>
              <a:rPr lang="en-US" sz="2000" dirty="0">
                <a:latin typeface="Tahoma" charset="0"/>
              </a:rPr>
              <a:t> with a subsequence of </a:t>
            </a:r>
            <a:r>
              <a:rPr lang="en-US" sz="2000" b="1" i="1" dirty="0">
                <a:latin typeface="Times New Roman" charset="0"/>
              </a:rPr>
              <a:t>T</a:t>
            </a:r>
            <a:r>
              <a:rPr lang="en-US" sz="2000" dirty="0">
                <a:latin typeface="Tahoma" charset="0"/>
              </a:rPr>
              <a:t> moving backwards</a:t>
            </a:r>
          </a:p>
          <a:p>
            <a:pPr eaLnBrk="1" hangingPunct="1">
              <a:lnSpc>
                <a:spcPct val="90000"/>
              </a:lnSpc>
              <a:buFont typeface="Wingdings" charset="0"/>
              <a:buNone/>
            </a:pPr>
            <a:r>
              <a:rPr lang="en-US" sz="2000" dirty="0">
                <a:solidFill>
                  <a:schemeClr val="tx2"/>
                </a:solidFill>
                <a:latin typeface="Tahoma" charset="0"/>
              </a:rPr>
              <a:t>	</a:t>
            </a:r>
            <a:r>
              <a:rPr lang="en-US" sz="2000" b="1" dirty="0">
                <a:solidFill>
                  <a:schemeClr val="tx2"/>
                </a:solidFill>
                <a:latin typeface="Tahoma" charset="0"/>
              </a:rPr>
              <a:t>Bad-character</a:t>
            </a:r>
            <a:r>
              <a:rPr lang="en-US" sz="2000" dirty="0">
                <a:solidFill>
                  <a:schemeClr val="tx2"/>
                </a:solidFill>
                <a:latin typeface="Tahoma" charset="0"/>
              </a:rPr>
              <a:t> heuristic:</a:t>
            </a:r>
            <a:r>
              <a:rPr lang="en-US" sz="2000" dirty="0">
                <a:latin typeface="Tahoma" charset="0"/>
              </a:rPr>
              <a:t> When a mismatch occurs at </a:t>
            </a:r>
            <a:r>
              <a:rPr lang="en-US" sz="2000" b="1" i="1" dirty="0">
                <a:latin typeface="Times New Roman" charset="0"/>
              </a:rPr>
              <a:t>T</a:t>
            </a:r>
            <a:r>
              <a:rPr lang="en-US" sz="2000" dirty="0">
                <a:latin typeface="Times New Roman" charset="0"/>
              </a:rPr>
              <a:t>[</a:t>
            </a:r>
            <a:r>
              <a:rPr lang="en-US" sz="2000" b="1" i="1" dirty="0" err="1">
                <a:latin typeface="Times New Roman" charset="0"/>
              </a:rPr>
              <a:t>i</a:t>
            </a:r>
            <a:r>
              <a:rPr lang="en-US" sz="2000" dirty="0">
                <a:latin typeface="Times New Roman" charset="0"/>
              </a:rPr>
              <a:t>] </a:t>
            </a:r>
            <a:r>
              <a:rPr lang="en-US" sz="2000" dirty="0">
                <a:latin typeface="Symbol" charset="0"/>
              </a:rPr>
              <a:t>=</a:t>
            </a:r>
            <a:r>
              <a:rPr lang="en-US" sz="2000" b="1" i="1" dirty="0">
                <a:latin typeface="Times New Roman" charset="0"/>
              </a:rPr>
              <a:t> c</a:t>
            </a:r>
            <a:r>
              <a:rPr lang="en-US" sz="2000" dirty="0">
                <a:latin typeface="Tahoma" charset="0"/>
              </a:rPr>
              <a:t> </a:t>
            </a:r>
            <a:endParaRPr lang="en-US" sz="2000" b="1" i="1" dirty="0">
              <a:latin typeface="Times New Roman" charset="0"/>
            </a:endParaRPr>
          </a:p>
          <a:p>
            <a:pPr lvl="1" eaLnBrk="1" hangingPunct="1">
              <a:lnSpc>
                <a:spcPct val="90000"/>
              </a:lnSpc>
            </a:pPr>
            <a:r>
              <a:rPr lang="en-US" sz="1800" dirty="0">
                <a:latin typeface="Tahoma" charset="0"/>
              </a:rPr>
              <a:t>If </a:t>
            </a:r>
            <a:r>
              <a:rPr lang="en-US" sz="1800" b="1" i="1" dirty="0">
                <a:latin typeface="Times New Roman" charset="0"/>
              </a:rPr>
              <a:t>P </a:t>
            </a:r>
            <a:r>
              <a:rPr lang="en-US" sz="1800" dirty="0">
                <a:latin typeface="Tahoma" charset="0"/>
              </a:rPr>
              <a:t>contains </a:t>
            </a:r>
            <a:r>
              <a:rPr lang="en-US" sz="1800" b="1" i="1" dirty="0">
                <a:latin typeface="Times New Roman" charset="0"/>
              </a:rPr>
              <a:t>c</a:t>
            </a:r>
            <a:r>
              <a:rPr lang="en-US" sz="1800" dirty="0">
                <a:latin typeface="Tahoma" charset="0"/>
              </a:rPr>
              <a:t>, shift </a:t>
            </a:r>
            <a:r>
              <a:rPr lang="en-US" sz="1800" b="1" i="1" dirty="0">
                <a:latin typeface="Times New Roman" charset="0"/>
              </a:rPr>
              <a:t>P</a:t>
            </a:r>
            <a:r>
              <a:rPr lang="en-US" sz="1800" dirty="0">
                <a:latin typeface="Tahoma" charset="0"/>
              </a:rPr>
              <a:t> to align the last occurrence of </a:t>
            </a:r>
            <a:r>
              <a:rPr lang="en-US" sz="1800" b="1" i="1" dirty="0">
                <a:latin typeface="Times New Roman" charset="0"/>
              </a:rPr>
              <a:t>c </a:t>
            </a:r>
            <a:r>
              <a:rPr lang="en-US" sz="1800" dirty="0">
                <a:latin typeface="Tahoma" charset="0"/>
              </a:rPr>
              <a:t>in </a:t>
            </a:r>
            <a:r>
              <a:rPr lang="en-US" sz="1800" b="1" i="1" dirty="0">
                <a:latin typeface="Times New Roman" charset="0"/>
              </a:rPr>
              <a:t>P </a:t>
            </a:r>
            <a:r>
              <a:rPr lang="en-US" sz="1800" dirty="0">
                <a:latin typeface="Tahoma" charset="0"/>
              </a:rPr>
              <a:t>with </a:t>
            </a:r>
            <a:r>
              <a:rPr lang="en-US" sz="1800" b="1" i="1" dirty="0">
                <a:latin typeface="Times New Roman" charset="0"/>
              </a:rPr>
              <a:t>T</a:t>
            </a:r>
            <a:r>
              <a:rPr lang="en-US" sz="1800" dirty="0">
                <a:latin typeface="Times New Roman" charset="0"/>
              </a:rPr>
              <a:t>[</a:t>
            </a:r>
            <a:r>
              <a:rPr lang="en-US" sz="1800" b="1" i="1" dirty="0" err="1">
                <a:latin typeface="Times New Roman" charset="0"/>
              </a:rPr>
              <a:t>i</a:t>
            </a:r>
            <a:r>
              <a:rPr lang="en-US" sz="1800" dirty="0">
                <a:latin typeface="Times New Roman" charset="0"/>
              </a:rPr>
              <a:t>] </a:t>
            </a:r>
            <a:endParaRPr lang="en-US" sz="1800" b="1" i="1" dirty="0">
              <a:latin typeface="Times New Roman" charset="0"/>
            </a:endParaRPr>
          </a:p>
          <a:p>
            <a:pPr lvl="1" eaLnBrk="1" hangingPunct="1">
              <a:lnSpc>
                <a:spcPct val="90000"/>
              </a:lnSpc>
            </a:pPr>
            <a:r>
              <a:rPr lang="en-US" sz="1800" dirty="0">
                <a:latin typeface="Tahoma" charset="0"/>
              </a:rPr>
              <a:t>Else, shift </a:t>
            </a:r>
            <a:r>
              <a:rPr lang="en-US" sz="1800" b="1" i="1" dirty="0">
                <a:latin typeface="Times New Roman" charset="0"/>
              </a:rPr>
              <a:t>P</a:t>
            </a:r>
            <a:r>
              <a:rPr lang="en-US" sz="1800" dirty="0">
                <a:latin typeface="Tahoma" charset="0"/>
              </a:rPr>
              <a:t> to align </a:t>
            </a:r>
            <a:r>
              <a:rPr lang="en-US" sz="1800" b="1" i="1" dirty="0">
                <a:latin typeface="Times New Roman" charset="0"/>
              </a:rPr>
              <a:t>P</a:t>
            </a:r>
            <a:r>
              <a:rPr lang="en-US" sz="1800" dirty="0">
                <a:latin typeface="Times New Roman" charset="0"/>
              </a:rPr>
              <a:t>[0]</a:t>
            </a:r>
            <a:r>
              <a:rPr lang="en-US" sz="1800" dirty="0">
                <a:latin typeface="Tahoma" charset="0"/>
              </a:rPr>
              <a:t> with </a:t>
            </a:r>
            <a:r>
              <a:rPr lang="en-US" sz="1800" b="1" i="1" dirty="0">
                <a:latin typeface="Times New Roman" charset="0"/>
              </a:rPr>
              <a:t>T</a:t>
            </a:r>
            <a:r>
              <a:rPr lang="en-US" sz="1800" dirty="0">
                <a:latin typeface="Times New Roman" charset="0"/>
              </a:rPr>
              <a:t>[</a:t>
            </a:r>
            <a:r>
              <a:rPr lang="en-US" sz="1800" b="1" i="1" dirty="0" err="1">
                <a:latin typeface="Times New Roman" charset="0"/>
              </a:rPr>
              <a:t>i</a:t>
            </a:r>
            <a:r>
              <a:rPr lang="en-US" sz="1800" b="1" i="1" dirty="0">
                <a:latin typeface="Times New Roman" charset="0"/>
              </a:rPr>
              <a:t> </a:t>
            </a:r>
            <a:r>
              <a:rPr lang="en-US" sz="1800" dirty="0">
                <a:latin typeface="Symbol" charset="0"/>
              </a:rPr>
              <a:t>+</a:t>
            </a:r>
            <a:r>
              <a:rPr lang="en-US" sz="1800" dirty="0">
                <a:latin typeface="Times New Roman" charset="0"/>
              </a:rPr>
              <a:t> 1]</a:t>
            </a:r>
          </a:p>
          <a:p>
            <a:pPr eaLnBrk="1" hangingPunct="1">
              <a:lnSpc>
                <a:spcPct val="90000"/>
              </a:lnSpc>
            </a:pPr>
            <a:r>
              <a:rPr lang="en-US" sz="2000" dirty="0">
                <a:latin typeface="Tahoma" charset="0"/>
              </a:rPr>
              <a:t>Example: </a:t>
            </a:r>
          </a:p>
        </p:txBody>
      </p:sp>
      <p:graphicFrame>
        <p:nvGraphicFramePr>
          <p:cNvPr id="19461" name="Object 4"/>
          <p:cNvGraphicFramePr>
            <a:graphicFrameLocks noChangeAspect="1"/>
          </p:cNvGraphicFramePr>
          <p:nvPr>
            <p:extLst>
              <p:ext uri="{D42A27DB-BD31-4B8C-83A1-F6EECF244321}">
                <p14:modId xmlns:p14="http://schemas.microsoft.com/office/powerpoint/2010/main" val="325607699"/>
              </p:ext>
            </p:extLst>
          </p:nvPr>
        </p:nvGraphicFramePr>
        <p:xfrm>
          <a:off x="685800" y="4458855"/>
          <a:ext cx="8029575" cy="2209800"/>
        </p:xfrm>
        <a:graphic>
          <a:graphicData uri="http://schemas.openxmlformats.org/presentationml/2006/ole">
            <mc:AlternateContent xmlns:mc="http://schemas.openxmlformats.org/markup-compatibility/2006">
              <mc:Choice xmlns:v="urn:schemas-microsoft-com:vml" Requires="v">
                <p:oleObj spid="_x0000_s4114" name="VISIO" r:id="rId3" imgW="6451600" imgH="1841500" progId="Visio.Drawing.6">
                  <p:embed/>
                </p:oleObj>
              </mc:Choice>
              <mc:Fallback>
                <p:oleObj name="VISIO" r:id="rId3" imgW="6451600" imgH="1841500" progId="Visio.Drawing.6">
                  <p:embed/>
                  <p:pic>
                    <p:nvPicPr>
                      <p:cNvPr id="1946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458855"/>
                        <a:ext cx="8029575" cy="2209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latin typeface="Tahoma" charset="0"/>
              </a:rPr>
              <a:t>Last-Occurrence Function</a:t>
            </a:r>
          </a:p>
        </p:txBody>
      </p:sp>
      <p:sp>
        <p:nvSpPr>
          <p:cNvPr id="20484" name="Rectangle 3" descr="Rectangle: Click to edit Master text styles&#10;Second level&#10;Third level&#10;Fourth level&#10;Fifth level"/>
          <p:cNvSpPr>
            <a:spLocks noGrp="1" noChangeArrowheads="1"/>
          </p:cNvSpPr>
          <p:nvPr>
            <p:ph type="body" idx="1"/>
          </p:nvPr>
        </p:nvSpPr>
        <p:spPr>
          <a:xfrm>
            <a:off x="838200" y="1752600"/>
            <a:ext cx="7848600" cy="4343400"/>
          </a:xfrm>
        </p:spPr>
        <p:txBody>
          <a:bodyPr/>
          <a:lstStyle/>
          <a:p>
            <a:pPr eaLnBrk="1" hangingPunct="1">
              <a:lnSpc>
                <a:spcPct val="90000"/>
              </a:lnSpc>
            </a:pPr>
            <a:r>
              <a:rPr lang="en-US" sz="2000" dirty="0">
                <a:latin typeface="Tahoma" charset="0"/>
              </a:rPr>
              <a:t>The Boyer-Moore-</a:t>
            </a:r>
            <a:r>
              <a:rPr lang="en-US" sz="2000" dirty="0" err="1">
                <a:latin typeface="Tahoma" charset="0"/>
              </a:rPr>
              <a:t>Horspool</a:t>
            </a:r>
            <a:r>
              <a:rPr lang="en-US" altLang="ja-JP" sz="2000" dirty="0">
                <a:latin typeface="Tahoma" charset="0"/>
              </a:rPr>
              <a:t> algorithm preprocesses the pattern </a:t>
            </a:r>
            <a:r>
              <a:rPr lang="en-US" altLang="ja-JP" sz="2000" b="1" i="1" dirty="0">
                <a:latin typeface="Times New Roman" charset="0"/>
              </a:rPr>
              <a:t>P</a:t>
            </a:r>
            <a:r>
              <a:rPr lang="en-US" altLang="ja-JP" sz="2000" dirty="0">
                <a:latin typeface="Tahoma" charset="0"/>
              </a:rPr>
              <a:t> and the alphabet </a:t>
            </a:r>
            <a:r>
              <a:rPr lang="en-US" altLang="ja-JP" sz="2000" b="1" dirty="0">
                <a:latin typeface="Symbol" charset="0"/>
              </a:rPr>
              <a:t>S</a:t>
            </a:r>
            <a:r>
              <a:rPr lang="en-US" altLang="ja-JP" sz="2000" dirty="0">
                <a:latin typeface="Tahoma" charset="0"/>
              </a:rPr>
              <a:t> to build the last-occurrence function </a:t>
            </a:r>
            <a:r>
              <a:rPr lang="en-US" altLang="ja-JP" sz="2000" b="1" i="1" dirty="0">
                <a:latin typeface="Times New Roman" charset="0"/>
              </a:rPr>
              <a:t>L</a:t>
            </a:r>
            <a:r>
              <a:rPr lang="en-US" altLang="ja-JP" sz="2000" dirty="0">
                <a:latin typeface="Tahoma" charset="0"/>
              </a:rPr>
              <a:t> mapping </a:t>
            </a:r>
            <a:r>
              <a:rPr lang="en-US" altLang="ja-JP" sz="2000" b="1" dirty="0">
                <a:latin typeface="Symbol" charset="0"/>
              </a:rPr>
              <a:t>S</a:t>
            </a:r>
            <a:r>
              <a:rPr lang="en-US" altLang="ja-JP" sz="2000" dirty="0">
                <a:latin typeface="Tahoma" charset="0"/>
              </a:rPr>
              <a:t> to integers, where </a:t>
            </a:r>
            <a:r>
              <a:rPr lang="en-US" altLang="ja-JP" sz="2000" b="1" i="1" dirty="0">
                <a:latin typeface="Times New Roman" charset="0"/>
              </a:rPr>
              <a:t>L</a:t>
            </a:r>
            <a:r>
              <a:rPr lang="en-US" altLang="ja-JP" sz="2000" dirty="0">
                <a:latin typeface="Times New Roman" charset="0"/>
              </a:rPr>
              <a:t>(</a:t>
            </a:r>
            <a:r>
              <a:rPr lang="en-US" altLang="ja-JP" sz="2000" b="1" i="1" dirty="0">
                <a:latin typeface="Times New Roman" charset="0"/>
              </a:rPr>
              <a:t>c</a:t>
            </a:r>
            <a:r>
              <a:rPr lang="en-US" altLang="ja-JP" sz="2000" dirty="0">
                <a:latin typeface="Times New Roman" charset="0"/>
              </a:rPr>
              <a:t>)</a:t>
            </a:r>
            <a:r>
              <a:rPr lang="en-US" altLang="ja-JP" sz="2000" dirty="0">
                <a:latin typeface="Tahoma" charset="0"/>
              </a:rPr>
              <a:t> is defined as</a:t>
            </a:r>
          </a:p>
          <a:p>
            <a:pPr lvl="1" eaLnBrk="1" hangingPunct="1">
              <a:lnSpc>
                <a:spcPct val="90000"/>
              </a:lnSpc>
            </a:pPr>
            <a:r>
              <a:rPr lang="en-US" sz="1800" dirty="0">
                <a:latin typeface="Tahoma" charset="0"/>
              </a:rPr>
              <a:t>the largest index </a:t>
            </a:r>
            <a:r>
              <a:rPr lang="en-US" sz="1800" b="1" i="1" dirty="0" err="1">
                <a:latin typeface="Times New Roman" charset="0"/>
              </a:rPr>
              <a:t>i</a:t>
            </a:r>
            <a:r>
              <a:rPr lang="en-US" sz="1800" dirty="0">
                <a:latin typeface="Tahoma" charset="0"/>
              </a:rPr>
              <a:t> such that </a:t>
            </a:r>
            <a:r>
              <a:rPr lang="en-US" sz="1800" b="1" i="1" dirty="0">
                <a:latin typeface="Times New Roman" charset="0"/>
              </a:rPr>
              <a:t>P</a:t>
            </a:r>
            <a:r>
              <a:rPr lang="en-US" sz="1800" dirty="0">
                <a:latin typeface="Times New Roman" charset="0"/>
              </a:rPr>
              <a:t>[</a:t>
            </a:r>
            <a:r>
              <a:rPr lang="en-US" sz="1800" b="1" i="1" dirty="0" err="1">
                <a:latin typeface="Times New Roman" charset="0"/>
              </a:rPr>
              <a:t>i</a:t>
            </a:r>
            <a:r>
              <a:rPr lang="en-US" sz="1800" dirty="0">
                <a:latin typeface="Times New Roman" charset="0"/>
              </a:rPr>
              <a:t>]</a:t>
            </a:r>
            <a:r>
              <a:rPr lang="en-US" sz="1800" dirty="0">
                <a:latin typeface="Tahoma" charset="0"/>
              </a:rPr>
              <a:t> </a:t>
            </a:r>
            <a:r>
              <a:rPr lang="en-US" sz="1800" dirty="0">
                <a:latin typeface="Symbol" charset="0"/>
              </a:rPr>
              <a:t>=</a:t>
            </a:r>
            <a:r>
              <a:rPr lang="en-US" sz="1800" dirty="0">
                <a:latin typeface="Times New Roman" charset="0"/>
              </a:rPr>
              <a:t> </a:t>
            </a:r>
            <a:r>
              <a:rPr lang="en-US" sz="1800" b="1" i="1" dirty="0">
                <a:latin typeface="Times New Roman" charset="0"/>
              </a:rPr>
              <a:t>c </a:t>
            </a:r>
            <a:r>
              <a:rPr lang="en-US" sz="1800" dirty="0">
                <a:latin typeface="Tahoma" charset="0"/>
              </a:rPr>
              <a:t>or</a:t>
            </a:r>
          </a:p>
          <a:p>
            <a:pPr lvl="1" eaLnBrk="1" hangingPunct="1">
              <a:lnSpc>
                <a:spcPct val="90000"/>
              </a:lnSpc>
            </a:pPr>
            <a:r>
              <a:rPr lang="en-US" sz="1800" dirty="0">
                <a:latin typeface="Symbol" charset="0"/>
              </a:rPr>
              <a:t>-</a:t>
            </a:r>
            <a:r>
              <a:rPr lang="en-US" sz="1800" dirty="0">
                <a:latin typeface="Times New Roman" charset="0"/>
              </a:rPr>
              <a:t>1</a:t>
            </a:r>
            <a:r>
              <a:rPr lang="en-US" sz="1800" dirty="0">
                <a:latin typeface="Tahoma" charset="0"/>
              </a:rPr>
              <a:t> if no such index exists </a:t>
            </a:r>
            <a:endParaRPr lang="en-US" sz="1800" b="1" i="1" dirty="0">
              <a:latin typeface="Times New Roman" charset="0"/>
            </a:endParaRPr>
          </a:p>
          <a:p>
            <a:pPr eaLnBrk="1" hangingPunct="1">
              <a:lnSpc>
                <a:spcPct val="90000"/>
              </a:lnSpc>
            </a:pPr>
            <a:r>
              <a:rPr lang="en-US" sz="2000" dirty="0">
                <a:latin typeface="Tahoma" charset="0"/>
              </a:rPr>
              <a:t>Example:</a:t>
            </a:r>
          </a:p>
          <a:p>
            <a:pPr lvl="1" eaLnBrk="1" hangingPunct="1">
              <a:lnSpc>
                <a:spcPct val="90000"/>
              </a:lnSpc>
            </a:pPr>
            <a:r>
              <a:rPr lang="en-US" sz="1800" b="1" dirty="0">
                <a:latin typeface="Symbol" charset="0"/>
              </a:rPr>
              <a:t>S </a:t>
            </a:r>
            <a:r>
              <a:rPr lang="en-US" sz="1800" dirty="0">
                <a:latin typeface="Symbol" charset="0"/>
              </a:rPr>
              <a:t>=</a:t>
            </a:r>
            <a:r>
              <a:rPr lang="en-US" sz="1800" dirty="0">
                <a:latin typeface="Times New Roman" charset="0"/>
              </a:rPr>
              <a:t> {</a:t>
            </a:r>
            <a:r>
              <a:rPr lang="en-US" sz="1800" b="1" i="1" dirty="0">
                <a:latin typeface="Times New Roman" charset="0"/>
              </a:rPr>
              <a:t>a, b, c, d</a:t>
            </a:r>
            <a:r>
              <a:rPr lang="en-US" sz="1800" dirty="0">
                <a:latin typeface="Times New Roman" charset="0"/>
              </a:rPr>
              <a:t>}</a:t>
            </a:r>
          </a:p>
          <a:p>
            <a:pPr lvl="1" eaLnBrk="1" hangingPunct="1">
              <a:lnSpc>
                <a:spcPct val="90000"/>
              </a:lnSpc>
            </a:pPr>
            <a:r>
              <a:rPr lang="en-US" sz="1800" b="1" i="1" dirty="0">
                <a:latin typeface="Times New Roman" charset="0"/>
              </a:rPr>
              <a:t>P</a:t>
            </a:r>
            <a:r>
              <a:rPr lang="en-US" sz="1800" b="1" i="1" dirty="0">
                <a:latin typeface="Symbol" charset="0"/>
              </a:rPr>
              <a:t> </a:t>
            </a:r>
            <a:r>
              <a:rPr lang="en-US" sz="1800" dirty="0">
                <a:latin typeface="Symbol" charset="0"/>
              </a:rPr>
              <a:t>=</a:t>
            </a:r>
            <a:r>
              <a:rPr lang="en-US" sz="1800" dirty="0">
                <a:latin typeface="Times New Roman" charset="0"/>
              </a:rPr>
              <a:t> </a:t>
            </a:r>
            <a:r>
              <a:rPr lang="en-US" sz="1800" b="1" i="1" dirty="0" err="1">
                <a:latin typeface="Times New Roman" charset="0"/>
              </a:rPr>
              <a:t>abacab</a:t>
            </a:r>
            <a:endParaRPr lang="en-US" sz="1800" b="1" i="1" dirty="0">
              <a:latin typeface="Times New Roman" charset="0"/>
            </a:endParaRPr>
          </a:p>
          <a:p>
            <a:pPr lvl="1" eaLnBrk="1" hangingPunct="1">
              <a:lnSpc>
                <a:spcPct val="90000"/>
              </a:lnSpc>
            </a:pPr>
            <a:endParaRPr lang="en-US" sz="1800" b="1" i="1" dirty="0">
              <a:latin typeface="Times New Roman" charset="0"/>
            </a:endParaRPr>
          </a:p>
          <a:p>
            <a:pPr eaLnBrk="1" hangingPunct="1">
              <a:lnSpc>
                <a:spcPct val="90000"/>
              </a:lnSpc>
            </a:pPr>
            <a:r>
              <a:rPr lang="en-US" sz="2000" dirty="0">
                <a:latin typeface="Tahoma" charset="0"/>
              </a:rPr>
              <a:t>The last-occurrence function can be represented by an array indexed by the numeric codes of the characters</a:t>
            </a:r>
          </a:p>
          <a:p>
            <a:pPr eaLnBrk="1" hangingPunct="1">
              <a:lnSpc>
                <a:spcPct val="90000"/>
              </a:lnSpc>
            </a:pPr>
            <a:r>
              <a:rPr lang="en-US" sz="2000" dirty="0">
                <a:latin typeface="Tahoma" charset="0"/>
              </a:rPr>
              <a:t>The last-occurrence function can be computed in time </a:t>
            </a:r>
            <a:r>
              <a:rPr lang="en-US" sz="2000" b="1" i="1" dirty="0">
                <a:latin typeface="Times New Roman" charset="0"/>
              </a:rPr>
              <a:t>O</a:t>
            </a:r>
            <a:r>
              <a:rPr lang="en-US" sz="2000" dirty="0">
                <a:latin typeface="Times New Roman" charset="0"/>
              </a:rPr>
              <a:t>(</a:t>
            </a:r>
            <a:r>
              <a:rPr lang="en-US" sz="2000" b="1" i="1" dirty="0">
                <a:latin typeface="Times New Roman" charset="0"/>
              </a:rPr>
              <a:t>m </a:t>
            </a:r>
            <a:r>
              <a:rPr lang="en-US" sz="2000" dirty="0">
                <a:latin typeface="Symbol" charset="0"/>
              </a:rPr>
              <a:t>+</a:t>
            </a:r>
            <a:r>
              <a:rPr lang="en-US" sz="2000" b="1" i="1" dirty="0">
                <a:latin typeface="Times New Roman" charset="0"/>
              </a:rPr>
              <a:t> k</a:t>
            </a:r>
            <a:r>
              <a:rPr lang="en-US" sz="2000" dirty="0">
                <a:latin typeface="Times New Roman" charset="0"/>
              </a:rPr>
              <a:t>)</a:t>
            </a:r>
            <a:r>
              <a:rPr lang="en-US" sz="2000" dirty="0">
                <a:latin typeface="Tahoma" charset="0"/>
              </a:rPr>
              <a:t>, where </a:t>
            </a:r>
            <a:r>
              <a:rPr lang="en-US" sz="2000" b="1" i="1" dirty="0">
                <a:latin typeface="Times New Roman" charset="0"/>
              </a:rPr>
              <a:t>m</a:t>
            </a:r>
            <a:r>
              <a:rPr lang="en-US" sz="2000" dirty="0">
                <a:latin typeface="Tahoma" charset="0"/>
              </a:rPr>
              <a:t> is the size of </a:t>
            </a:r>
            <a:r>
              <a:rPr lang="en-US" sz="2000" b="1" i="1" dirty="0">
                <a:latin typeface="Times New Roman" charset="0"/>
              </a:rPr>
              <a:t>P</a:t>
            </a:r>
            <a:r>
              <a:rPr lang="en-US" sz="2000" dirty="0">
                <a:latin typeface="Tahoma" charset="0"/>
              </a:rPr>
              <a:t> and </a:t>
            </a:r>
            <a:r>
              <a:rPr lang="en-US" sz="2000" b="1" i="1" dirty="0">
                <a:latin typeface="Times New Roman" charset="0"/>
              </a:rPr>
              <a:t>k</a:t>
            </a:r>
            <a:r>
              <a:rPr lang="en-US" sz="2000" dirty="0">
                <a:latin typeface="Tahoma" charset="0"/>
              </a:rPr>
              <a:t> is the size of </a:t>
            </a:r>
            <a:r>
              <a:rPr lang="en-US" sz="2000" b="1" dirty="0">
                <a:latin typeface="Symbol" charset="0"/>
              </a:rPr>
              <a:t>S. </a:t>
            </a:r>
            <a:r>
              <a:rPr lang="en-US" sz="2000" b="1" dirty="0"/>
              <a:t>How?</a:t>
            </a:r>
            <a:endParaRPr lang="en-US" sz="2000" b="1" dirty="0">
              <a:latin typeface="Symbol" charset="0"/>
            </a:endParaRPr>
          </a:p>
          <a:p>
            <a:pPr eaLnBrk="1" hangingPunct="1">
              <a:lnSpc>
                <a:spcPct val="90000"/>
              </a:lnSpc>
            </a:pPr>
            <a:endParaRPr lang="en-US" sz="2000" b="1" i="1" dirty="0">
              <a:latin typeface="Symbol" charset="0"/>
            </a:endParaRPr>
          </a:p>
        </p:txBody>
      </p:sp>
      <p:graphicFrame>
        <p:nvGraphicFramePr>
          <p:cNvPr id="169032" name="Group 72"/>
          <p:cNvGraphicFramePr>
            <a:graphicFrameLocks noGrp="1"/>
          </p:cNvGraphicFramePr>
          <p:nvPr/>
        </p:nvGraphicFramePr>
        <p:xfrm>
          <a:off x="3581400" y="3429000"/>
          <a:ext cx="4648200" cy="762029"/>
        </p:xfrm>
        <a:graphic>
          <a:graphicData uri="http://schemas.openxmlformats.org/drawingml/2006/table">
            <a:tbl>
              <a:tblPr/>
              <a:tblGrid>
                <a:gridCol w="930275">
                  <a:extLst>
                    <a:ext uri="{9D8B030D-6E8A-4147-A177-3AD203B41FA5}">
                      <a16:colId xmlns:a16="http://schemas.microsoft.com/office/drawing/2014/main" val="20000"/>
                    </a:ext>
                  </a:extLst>
                </a:gridCol>
                <a:gridCol w="930275">
                  <a:extLst>
                    <a:ext uri="{9D8B030D-6E8A-4147-A177-3AD203B41FA5}">
                      <a16:colId xmlns:a16="http://schemas.microsoft.com/office/drawing/2014/main" val="20001"/>
                    </a:ext>
                  </a:extLst>
                </a:gridCol>
                <a:gridCol w="927100">
                  <a:extLst>
                    <a:ext uri="{9D8B030D-6E8A-4147-A177-3AD203B41FA5}">
                      <a16:colId xmlns:a16="http://schemas.microsoft.com/office/drawing/2014/main" val="20002"/>
                    </a:ext>
                  </a:extLst>
                </a:gridCol>
                <a:gridCol w="930275">
                  <a:extLst>
                    <a:ext uri="{9D8B030D-6E8A-4147-A177-3AD203B41FA5}">
                      <a16:colId xmlns:a16="http://schemas.microsoft.com/office/drawing/2014/main" val="20003"/>
                    </a:ext>
                  </a:extLst>
                </a:gridCol>
                <a:gridCol w="930275">
                  <a:extLst>
                    <a:ext uri="{9D8B030D-6E8A-4147-A177-3AD203B41FA5}">
                      <a16:colId xmlns:a16="http://schemas.microsoft.com/office/drawing/2014/main" val="20004"/>
                    </a:ext>
                  </a:extLst>
                </a:gridCol>
              </a:tblGrid>
              <a:tr h="36561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1" i="1" u="none" strike="noStrike" cap="none" normalizeH="0" baseline="0">
                          <a:ln>
                            <a:noFill/>
                          </a:ln>
                          <a:solidFill>
                            <a:schemeClr val="tx1"/>
                          </a:solidFill>
                          <a:effectLst/>
                          <a:latin typeface="Times New Roman" pitchFamily="18" charset="0"/>
                        </a:rPr>
                        <a:t>c</a:t>
                      </a:r>
                    </a:p>
                  </a:txBody>
                  <a:tcPr marT="45663" marB="4566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1" i="1" u="none" strike="noStrike" cap="none" normalizeH="0" baseline="0">
                          <a:ln>
                            <a:noFill/>
                          </a:ln>
                          <a:solidFill>
                            <a:schemeClr val="tx1"/>
                          </a:solidFill>
                          <a:effectLst/>
                          <a:latin typeface="Times New Roman" pitchFamily="18" charset="0"/>
                        </a:rPr>
                        <a:t>a</a:t>
                      </a:r>
                    </a:p>
                  </a:txBody>
                  <a:tcPr marT="45663" marB="456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1" i="1" u="none" strike="noStrike" cap="none" normalizeH="0" baseline="0">
                          <a:ln>
                            <a:noFill/>
                          </a:ln>
                          <a:solidFill>
                            <a:schemeClr val="tx1"/>
                          </a:solidFill>
                          <a:effectLst/>
                          <a:latin typeface="Times New Roman" pitchFamily="18" charset="0"/>
                        </a:rPr>
                        <a:t>b</a:t>
                      </a:r>
                    </a:p>
                  </a:txBody>
                  <a:tcPr marT="45663" marB="456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1" i="1" u="none" strike="noStrike" cap="none" normalizeH="0" baseline="0">
                          <a:ln>
                            <a:noFill/>
                          </a:ln>
                          <a:solidFill>
                            <a:schemeClr val="tx1"/>
                          </a:solidFill>
                          <a:effectLst/>
                          <a:latin typeface="Times New Roman" pitchFamily="18" charset="0"/>
                        </a:rPr>
                        <a:t>c</a:t>
                      </a:r>
                    </a:p>
                  </a:txBody>
                  <a:tcPr marT="45663" marB="456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1" i="1" u="none" strike="noStrike" cap="none" normalizeH="0" baseline="0">
                          <a:ln>
                            <a:noFill/>
                          </a:ln>
                          <a:solidFill>
                            <a:schemeClr val="tx1"/>
                          </a:solidFill>
                          <a:effectLst/>
                          <a:latin typeface="Times New Roman" pitchFamily="18" charset="0"/>
                        </a:rPr>
                        <a:t>d</a:t>
                      </a:r>
                    </a:p>
                  </a:txBody>
                  <a:tcPr marT="45663" marB="456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38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1" i="1" u="none" strike="noStrike" cap="none" normalizeH="0" baseline="0">
                          <a:ln>
                            <a:noFill/>
                          </a:ln>
                          <a:solidFill>
                            <a:schemeClr val="tx1"/>
                          </a:solidFill>
                          <a:effectLst/>
                          <a:latin typeface="Times New Roman" pitchFamily="18" charset="0"/>
                        </a:rPr>
                        <a:t>L</a:t>
                      </a:r>
                      <a:r>
                        <a:rPr kumimoji="0" lang="en-US" sz="1800" b="0" i="0" u="none" strike="noStrike" cap="none" normalizeH="0" baseline="0">
                          <a:ln>
                            <a:noFill/>
                          </a:ln>
                          <a:solidFill>
                            <a:schemeClr val="tx1"/>
                          </a:solidFill>
                          <a:effectLst/>
                          <a:latin typeface="Times New Roman" pitchFamily="18" charset="0"/>
                        </a:rPr>
                        <a:t>(</a:t>
                      </a:r>
                      <a:r>
                        <a:rPr kumimoji="0" lang="en-US" sz="1800" b="1" i="1" u="none" strike="noStrike" cap="none" normalizeH="0" baseline="0">
                          <a:ln>
                            <a:noFill/>
                          </a:ln>
                          <a:solidFill>
                            <a:schemeClr val="tx1"/>
                          </a:solidFill>
                          <a:effectLst/>
                          <a:latin typeface="Times New Roman" pitchFamily="18" charset="0"/>
                        </a:rPr>
                        <a:t>c</a:t>
                      </a:r>
                      <a:r>
                        <a:rPr kumimoji="0" lang="en-US" sz="1800" b="0" i="0" u="none" strike="noStrike" cap="none" normalizeH="0" baseline="0">
                          <a:ln>
                            <a:noFill/>
                          </a:ln>
                          <a:solidFill>
                            <a:schemeClr val="tx1"/>
                          </a:solidFill>
                          <a:effectLst/>
                          <a:latin typeface="Times New Roman" pitchFamily="18" charset="0"/>
                        </a:rPr>
                        <a:t>)</a:t>
                      </a:r>
                    </a:p>
                  </a:txBody>
                  <a:tcPr marT="45663" marB="4566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Times New Roman" pitchFamily="18" charset="0"/>
                        </a:rPr>
                        <a:t>4</a:t>
                      </a:r>
                    </a:p>
                  </a:txBody>
                  <a:tcPr marT="45663" marB="4566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Times New Roman" pitchFamily="18" charset="0"/>
                        </a:rPr>
                        <a:t>5</a:t>
                      </a:r>
                    </a:p>
                  </a:txBody>
                  <a:tcPr marT="45663" marB="456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Times New Roman" pitchFamily="18" charset="0"/>
                        </a:rPr>
                        <a:t>3</a:t>
                      </a:r>
                    </a:p>
                  </a:txBody>
                  <a:tcPr marT="45663" marB="456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en-US" sz="1800" b="0" i="0" u="none" strike="noStrike" cap="none" normalizeH="0" baseline="0">
                          <a:ln>
                            <a:noFill/>
                          </a:ln>
                          <a:solidFill>
                            <a:schemeClr val="tx1"/>
                          </a:solidFill>
                          <a:effectLst/>
                          <a:latin typeface="Symbol" pitchFamily="18" charset="2"/>
                        </a:rPr>
                        <a:t>-</a:t>
                      </a:r>
                      <a:r>
                        <a:rPr kumimoji="0" lang="en-US" sz="1800" b="0" i="0" u="none" strike="noStrike" cap="none" normalizeH="0" baseline="0">
                          <a:ln>
                            <a:noFill/>
                          </a:ln>
                          <a:solidFill>
                            <a:schemeClr val="tx1"/>
                          </a:solidFill>
                          <a:effectLst/>
                          <a:latin typeface="Times New Roman" pitchFamily="18" charset="0"/>
                        </a:rPr>
                        <a:t>1</a:t>
                      </a:r>
                    </a:p>
                  </a:txBody>
                  <a:tcPr marT="45663" marB="4566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10" name="Group 10"/>
          <p:cNvGrpSpPr>
            <a:grpSpLocks/>
          </p:cNvGrpSpPr>
          <p:nvPr/>
        </p:nvGrpSpPr>
        <p:grpSpPr bwMode="auto">
          <a:xfrm>
            <a:off x="4724400" y="3979863"/>
            <a:ext cx="4114800" cy="2573337"/>
            <a:chOff x="2976" y="1019"/>
            <a:chExt cx="2592" cy="1621"/>
          </a:xfrm>
        </p:grpSpPr>
        <p:graphicFrame>
          <p:nvGraphicFramePr>
            <p:cNvPr id="21511" name="Object 6"/>
            <p:cNvGraphicFramePr>
              <a:graphicFrameLocks noChangeAspect="1"/>
            </p:cNvGraphicFramePr>
            <p:nvPr/>
          </p:nvGraphicFramePr>
          <p:xfrm>
            <a:off x="3480" y="1269"/>
            <a:ext cx="2088" cy="1371"/>
          </p:xfrm>
          <a:graphic>
            <a:graphicData uri="http://schemas.openxmlformats.org/presentationml/2006/ole">
              <mc:AlternateContent xmlns:mc="http://schemas.openxmlformats.org/markup-compatibility/2006">
                <mc:Choice xmlns:v="urn:schemas-microsoft-com:vml" Requires="v">
                  <p:oleObj spid="_x0000_s5155" name="VISIO" r:id="rId3" imgW="3111500" imgH="2044700" progId="Visio.Drawing.6">
                    <p:embed/>
                  </p:oleObj>
                </mc:Choice>
                <mc:Fallback>
                  <p:oleObj name="VISIO" r:id="rId3" imgW="3111500" imgH="2044700" progId="Visio.Drawing.6">
                    <p:embed/>
                    <p:pic>
                      <p:nvPicPr>
                        <p:cNvPr id="21511"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 y="1269"/>
                          <a:ext cx="2088" cy="13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512" name="Text Box 8"/>
            <p:cNvSpPr txBox="1">
              <a:spLocks noChangeArrowheads="1"/>
            </p:cNvSpPr>
            <p:nvPr/>
          </p:nvSpPr>
          <p:spPr bwMode="auto">
            <a:xfrm>
              <a:off x="2976" y="1019"/>
              <a:ext cx="132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t>Case 2: </a:t>
              </a:r>
              <a:r>
                <a:rPr lang="en-US" sz="2000">
                  <a:solidFill>
                    <a:schemeClr val="tx2"/>
                  </a:solidFill>
                  <a:latin typeface="Times New Roman" charset="0"/>
                  <a:sym typeface="Symbol" charset="0"/>
                </a:rPr>
                <a:t>1</a:t>
              </a:r>
              <a:r>
                <a:rPr lang="en-US" sz="2000">
                  <a:solidFill>
                    <a:schemeClr val="tx2"/>
                  </a:solidFill>
                  <a:latin typeface="Symbol" charset="0"/>
                  <a:sym typeface="Symbol" charset="0"/>
                </a:rPr>
                <a:t> </a:t>
              </a:r>
              <a:r>
                <a:rPr lang="en-US" sz="2000">
                  <a:solidFill>
                    <a:schemeClr val="tx2"/>
                  </a:solidFill>
                  <a:latin typeface="Symbol" charset="0"/>
                </a:rPr>
                <a:t>+</a:t>
              </a:r>
              <a:r>
                <a:rPr lang="en-US" sz="2000">
                  <a:solidFill>
                    <a:schemeClr val="tx2"/>
                  </a:solidFill>
                  <a:latin typeface="Symbol" charset="0"/>
                  <a:sym typeface="Symbol" charset="0"/>
                </a:rPr>
                <a:t> </a:t>
              </a:r>
              <a:r>
                <a:rPr lang="en-US" sz="2000" b="1" i="1">
                  <a:solidFill>
                    <a:schemeClr val="tx2"/>
                  </a:solidFill>
                  <a:latin typeface="Times New Roman" charset="0"/>
                  <a:sym typeface="Symbol" charset="0"/>
                </a:rPr>
                <a:t>l</a:t>
              </a:r>
              <a:r>
                <a:rPr lang="en-US" sz="2000" b="1">
                  <a:solidFill>
                    <a:schemeClr val="tx2"/>
                  </a:solidFill>
                  <a:latin typeface="Symbol" charset="0"/>
                </a:rPr>
                <a:t> </a:t>
              </a:r>
              <a:r>
                <a:rPr lang="en-US" sz="2000">
                  <a:solidFill>
                    <a:schemeClr val="tx2"/>
                  </a:solidFill>
                  <a:latin typeface="Symbol" charset="0"/>
                  <a:sym typeface="Symbol" charset="0"/>
                </a:rPr>
                <a:t> </a:t>
              </a:r>
              <a:r>
                <a:rPr lang="en-US" sz="2000" b="1" i="1">
                  <a:solidFill>
                    <a:schemeClr val="tx2"/>
                  </a:solidFill>
                  <a:latin typeface="Times New Roman" charset="0"/>
                </a:rPr>
                <a:t>j</a:t>
              </a:r>
              <a:endParaRPr lang="en-US" sz="2000" b="1" i="1">
                <a:solidFill>
                  <a:schemeClr val="tx2"/>
                </a:solidFill>
                <a:latin typeface="Times New Roman" charset="0"/>
                <a:sym typeface="Symbol" charset="0"/>
              </a:endParaRPr>
            </a:p>
          </p:txBody>
        </p:sp>
      </p:grpSp>
      <p:grpSp>
        <p:nvGrpSpPr>
          <p:cNvPr id="21507" name="Group 11"/>
          <p:cNvGrpSpPr>
            <a:grpSpLocks/>
          </p:cNvGrpSpPr>
          <p:nvPr/>
        </p:nvGrpSpPr>
        <p:grpSpPr bwMode="auto">
          <a:xfrm>
            <a:off x="4724400" y="1447800"/>
            <a:ext cx="4114800" cy="2557463"/>
            <a:chOff x="2976" y="2517"/>
            <a:chExt cx="2592" cy="1611"/>
          </a:xfrm>
        </p:grpSpPr>
        <p:graphicFrame>
          <p:nvGraphicFramePr>
            <p:cNvPr id="21513" name="Object 7"/>
            <p:cNvGraphicFramePr>
              <a:graphicFrameLocks noChangeAspect="1"/>
            </p:cNvGraphicFramePr>
            <p:nvPr/>
          </p:nvGraphicFramePr>
          <p:xfrm>
            <a:off x="3480" y="2757"/>
            <a:ext cx="2088" cy="1371"/>
          </p:xfrm>
          <a:graphic>
            <a:graphicData uri="http://schemas.openxmlformats.org/presentationml/2006/ole">
              <mc:AlternateContent xmlns:mc="http://schemas.openxmlformats.org/markup-compatibility/2006">
                <mc:Choice xmlns:v="urn:schemas-microsoft-com:vml" Requires="v">
                  <p:oleObj spid="_x0000_s5156" name="VISIO" r:id="rId5" imgW="3111500" imgH="2044700" progId="Visio.Drawing.6">
                    <p:embed/>
                  </p:oleObj>
                </mc:Choice>
                <mc:Fallback>
                  <p:oleObj name="VISIO" r:id="rId5" imgW="3111500" imgH="2044700" progId="Visio.Drawing.6">
                    <p:embed/>
                    <p:pic>
                      <p:nvPicPr>
                        <p:cNvPr id="2151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0" y="2757"/>
                          <a:ext cx="2088" cy="13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514" name="Text Box 9"/>
            <p:cNvSpPr txBox="1">
              <a:spLocks noChangeArrowheads="1"/>
            </p:cNvSpPr>
            <p:nvPr/>
          </p:nvSpPr>
          <p:spPr bwMode="auto">
            <a:xfrm>
              <a:off x="2976" y="2517"/>
              <a:ext cx="132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2000"/>
                <a:t>Case 1: </a:t>
              </a:r>
              <a:r>
                <a:rPr lang="en-US" sz="2000" b="1">
                  <a:solidFill>
                    <a:srgbClr val="000000"/>
                  </a:solidFill>
                  <a:latin typeface="Times New Roman" charset="0"/>
                </a:rPr>
                <a:t> </a:t>
              </a:r>
              <a:r>
                <a:rPr lang="en-US" sz="2000" b="1" i="1">
                  <a:solidFill>
                    <a:schemeClr val="tx2"/>
                  </a:solidFill>
                  <a:latin typeface="Times New Roman" charset="0"/>
                </a:rPr>
                <a:t>j </a:t>
              </a:r>
              <a:r>
                <a:rPr lang="en-US" sz="2000">
                  <a:solidFill>
                    <a:schemeClr val="tx2"/>
                  </a:solidFill>
                  <a:latin typeface="Symbol" charset="0"/>
                  <a:sym typeface="Symbol" charset="0"/>
                </a:rPr>
                <a:t></a:t>
              </a:r>
              <a:r>
                <a:rPr lang="en-US" sz="2000">
                  <a:solidFill>
                    <a:schemeClr val="tx2"/>
                  </a:solidFill>
                  <a:latin typeface="Times New Roman" charset="0"/>
                  <a:sym typeface="Symbol" charset="0"/>
                </a:rPr>
                <a:t> 1</a:t>
              </a:r>
              <a:r>
                <a:rPr lang="en-US" sz="2000">
                  <a:solidFill>
                    <a:schemeClr val="tx2"/>
                  </a:solidFill>
                  <a:latin typeface="Symbol" charset="0"/>
                  <a:sym typeface="Symbol" charset="0"/>
                </a:rPr>
                <a:t> </a:t>
              </a:r>
              <a:r>
                <a:rPr lang="en-US" sz="2000">
                  <a:solidFill>
                    <a:schemeClr val="tx2"/>
                  </a:solidFill>
                  <a:latin typeface="Symbol" charset="0"/>
                </a:rPr>
                <a:t>+</a:t>
              </a:r>
              <a:r>
                <a:rPr lang="en-US" sz="2000">
                  <a:solidFill>
                    <a:schemeClr val="tx2"/>
                  </a:solidFill>
                  <a:latin typeface="Symbol" charset="0"/>
                  <a:sym typeface="Symbol" charset="0"/>
                </a:rPr>
                <a:t> </a:t>
              </a:r>
              <a:r>
                <a:rPr lang="en-US" sz="2000" b="1" i="1">
                  <a:solidFill>
                    <a:schemeClr val="tx2"/>
                  </a:solidFill>
                  <a:latin typeface="Times New Roman" charset="0"/>
                  <a:sym typeface="Symbol" charset="0"/>
                </a:rPr>
                <a:t>l</a:t>
              </a:r>
            </a:p>
          </p:txBody>
        </p:sp>
      </p:grpSp>
      <p:sp>
        <p:nvSpPr>
          <p:cNvPr id="21508" name="Rectangle 2"/>
          <p:cNvSpPr>
            <a:spLocks noGrp="1" noChangeArrowheads="1"/>
          </p:cNvSpPr>
          <p:nvPr>
            <p:ph type="title"/>
          </p:nvPr>
        </p:nvSpPr>
        <p:spPr/>
        <p:txBody>
          <a:bodyPr/>
          <a:lstStyle/>
          <a:p>
            <a:pPr eaLnBrk="1" hangingPunct="1"/>
            <a:r>
              <a:rPr lang="en-US" dirty="0">
                <a:latin typeface="Tahoma" charset="0"/>
              </a:rPr>
              <a:t>The Boyer-Moore-</a:t>
            </a:r>
            <a:r>
              <a:rPr lang="en-US" dirty="0" err="1">
                <a:latin typeface="Tahoma" charset="0"/>
              </a:rPr>
              <a:t>Horspool</a:t>
            </a:r>
            <a:r>
              <a:rPr lang="en-US" dirty="0">
                <a:latin typeface="Tahoma" charset="0"/>
              </a:rPr>
              <a:t> Algorithm</a:t>
            </a:r>
          </a:p>
        </p:txBody>
      </p:sp>
      <p:sp>
        <p:nvSpPr>
          <p:cNvPr id="21509" name="Text Box 5"/>
          <p:cNvSpPr txBox="1">
            <a:spLocks noChangeArrowheads="1"/>
          </p:cNvSpPr>
          <p:nvPr/>
        </p:nvSpPr>
        <p:spPr bwMode="auto">
          <a:xfrm>
            <a:off x="444843" y="1600200"/>
            <a:ext cx="4127157" cy="463511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defTabSz="342900" eaLnBrk="0" hangingPunct="0">
              <a:defRPr sz="2400">
                <a:solidFill>
                  <a:schemeClr val="tx1"/>
                </a:solidFill>
                <a:latin typeface="Tahoma" charset="0"/>
                <a:ea typeface="ＭＳ Ｐゴシック" charset="0"/>
                <a:cs typeface="ＭＳ Ｐゴシック" charset="0"/>
              </a:defRPr>
            </a:lvl1pPr>
            <a:lvl2pPr marL="342900" defTabSz="342900" eaLnBrk="0" hangingPunct="0">
              <a:defRPr sz="2400">
                <a:solidFill>
                  <a:schemeClr val="tx1"/>
                </a:solidFill>
                <a:latin typeface="Tahoma" charset="0"/>
                <a:ea typeface="ＭＳ Ｐゴシック" charset="0"/>
              </a:defRPr>
            </a:lvl2pPr>
            <a:lvl3pPr marL="1143000" indent="-228600" defTabSz="342900" eaLnBrk="0" hangingPunct="0">
              <a:defRPr sz="2400">
                <a:solidFill>
                  <a:schemeClr val="tx1"/>
                </a:solidFill>
                <a:latin typeface="Tahoma" charset="0"/>
                <a:ea typeface="ＭＳ Ｐゴシック" charset="0"/>
              </a:defRPr>
            </a:lvl3pPr>
            <a:lvl4pPr marL="1600200" indent="-228600" defTabSz="342900" eaLnBrk="0" hangingPunct="0">
              <a:defRPr sz="2400">
                <a:solidFill>
                  <a:schemeClr val="tx1"/>
                </a:solidFill>
                <a:latin typeface="Tahoma" charset="0"/>
                <a:ea typeface="ＭＳ Ｐゴシック" charset="0"/>
              </a:defRPr>
            </a:lvl4pPr>
            <a:lvl5pPr marL="2057400" indent="-228600" defTabSz="342900" eaLnBrk="0" hangingPunct="0">
              <a:defRPr sz="2400">
                <a:solidFill>
                  <a:schemeClr val="tx1"/>
                </a:solidFill>
                <a:latin typeface="Tahoma" charset="0"/>
                <a:ea typeface="ＭＳ Ｐゴシック" charset="0"/>
              </a:defRPr>
            </a:lvl5pPr>
            <a:lvl6pPr marL="2514600" indent="-228600" algn="ctr" defTabSz="342900"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defTabSz="342900"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defTabSz="342900"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defTabSz="3429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lnSpc>
                <a:spcPct val="90000"/>
              </a:lnSpc>
              <a:spcAft>
                <a:spcPct val="20000"/>
              </a:spcAft>
              <a:buClr>
                <a:schemeClr val="hlink"/>
              </a:buClr>
              <a:buSzPct val="110000"/>
              <a:buFont typeface="Wingdings" charset="0"/>
              <a:buNone/>
            </a:pPr>
            <a:r>
              <a:rPr lang="en-US" sz="1800" b="1" dirty="0">
                <a:latin typeface="Times New Roman" charset="0"/>
              </a:rPr>
              <a:t>Algorithm</a:t>
            </a:r>
            <a:r>
              <a:rPr lang="en-US" sz="1800" dirty="0">
                <a:latin typeface="Times New Roman" charset="0"/>
              </a:rPr>
              <a:t> </a:t>
            </a:r>
            <a:r>
              <a:rPr lang="en-US" sz="1800" b="1" i="1" dirty="0" err="1">
                <a:latin typeface="Times New Roman" charset="0"/>
              </a:rPr>
              <a:t>BoyerMooreHorspool</a:t>
            </a:r>
            <a:r>
              <a:rPr lang="en-US" sz="1800" dirty="0">
                <a:latin typeface="Times New Roman" charset="0"/>
              </a:rPr>
              <a:t>(</a:t>
            </a:r>
            <a:r>
              <a:rPr lang="en-US" sz="1800" b="1" i="1" dirty="0">
                <a:latin typeface="Times New Roman" charset="0"/>
              </a:rPr>
              <a:t>T, P, </a:t>
            </a:r>
            <a:r>
              <a:rPr lang="en-US" sz="1800" b="1" i="1" dirty="0">
                <a:latin typeface="Symbol" charset="0"/>
              </a:rPr>
              <a:t>S</a:t>
            </a:r>
            <a:r>
              <a:rPr lang="en-US" sz="1800" dirty="0">
                <a:latin typeface="Times New Roman" charset="0"/>
              </a:rPr>
              <a:t>)</a:t>
            </a:r>
          </a:p>
          <a:p>
            <a:pPr algn="l" eaLnBrk="1" hangingPunct="1">
              <a:lnSpc>
                <a:spcPct val="90000"/>
              </a:lnSpc>
              <a:buClr>
                <a:schemeClr val="hlink"/>
              </a:buClr>
              <a:buSzPct val="110000"/>
              <a:buFont typeface="Wingdings" charset="0"/>
              <a:buNone/>
            </a:pPr>
            <a:r>
              <a:rPr lang="en-US" sz="1800" dirty="0">
                <a:latin typeface="Times New Roman" charset="0"/>
              </a:rPr>
              <a:t>	</a:t>
            </a:r>
            <a:r>
              <a:rPr lang="en-US" sz="1800" b="1" i="1" dirty="0">
                <a:latin typeface="Times New Roman" charset="0"/>
              </a:rPr>
              <a:t>L </a:t>
            </a:r>
            <a:r>
              <a:rPr lang="en-US" sz="1800" dirty="0">
                <a:latin typeface="Times New Roman" charset="0"/>
                <a:sym typeface="Symbol" charset="0"/>
              </a:rPr>
              <a:t> </a:t>
            </a:r>
            <a:r>
              <a:rPr lang="en-US" sz="1800" b="1" i="1" dirty="0" err="1">
                <a:latin typeface="Times New Roman" charset="0"/>
                <a:sym typeface="Symbol" charset="0"/>
              </a:rPr>
              <a:t>lastOccurenceFunction</a:t>
            </a:r>
            <a:r>
              <a:rPr lang="en-US" sz="1800" dirty="0">
                <a:latin typeface="Times New Roman" charset="0"/>
                <a:sym typeface="Symbol" charset="0"/>
              </a:rPr>
              <a:t>(</a:t>
            </a:r>
            <a:r>
              <a:rPr lang="en-US" sz="1800" b="1" i="1" dirty="0">
                <a:latin typeface="Times New Roman" charset="0"/>
                <a:sym typeface="Symbol" charset="0"/>
              </a:rPr>
              <a:t>P, </a:t>
            </a:r>
            <a:r>
              <a:rPr lang="en-US" sz="1800" b="1" i="1" dirty="0">
                <a:latin typeface="Symbol" charset="0"/>
              </a:rPr>
              <a:t>S </a:t>
            </a:r>
            <a:r>
              <a:rPr lang="en-US" sz="1800" dirty="0">
                <a:latin typeface="Times New Roman" charset="0"/>
                <a:sym typeface="Symbol" charset="0"/>
              </a:rPr>
              <a:t>)</a:t>
            </a:r>
          </a:p>
          <a:p>
            <a:pPr algn="l" eaLnBrk="1" hangingPunct="1">
              <a:lnSpc>
                <a:spcPct val="90000"/>
              </a:lnSpc>
              <a:buClr>
                <a:schemeClr val="hlink"/>
              </a:buClr>
              <a:buSzPct val="110000"/>
              <a:buFont typeface="Wingdings" charset="0"/>
              <a:buNone/>
            </a:pPr>
            <a:r>
              <a:rPr lang="en-US" sz="1800" dirty="0">
                <a:latin typeface="Times New Roman" charset="0"/>
                <a:sym typeface="Symbol" charset="0"/>
              </a:rPr>
              <a:t>	</a:t>
            </a:r>
            <a:r>
              <a:rPr lang="en-US" sz="1800" b="1" i="1" dirty="0" err="1">
                <a:latin typeface="Times New Roman" charset="0"/>
              </a:rPr>
              <a:t>i</a:t>
            </a:r>
            <a:r>
              <a:rPr lang="en-US" sz="1800" b="1" i="1" dirty="0">
                <a:latin typeface="Times New Roman" charset="0"/>
              </a:rPr>
              <a:t> </a:t>
            </a:r>
            <a:r>
              <a:rPr lang="en-US" sz="1800" dirty="0">
                <a:latin typeface="Times New Roman" charset="0"/>
                <a:sym typeface="Symbol" charset="0"/>
              </a:rPr>
              <a:t> </a:t>
            </a:r>
            <a:r>
              <a:rPr lang="en-US" sz="1800" b="1" i="1" dirty="0">
                <a:latin typeface="Times New Roman" charset="0"/>
                <a:sym typeface="Symbol" charset="0"/>
              </a:rPr>
              <a:t>m</a:t>
            </a:r>
            <a:r>
              <a:rPr lang="en-US" sz="1800" b="1" i="1" dirty="0">
                <a:latin typeface="Times New Roman" charset="0"/>
              </a:rPr>
              <a:t> </a:t>
            </a:r>
            <a:r>
              <a:rPr lang="en-US" sz="1800" dirty="0">
                <a:latin typeface="Symbol" charset="0"/>
                <a:sym typeface="Symbol" charset="0"/>
              </a:rPr>
              <a:t>-</a:t>
            </a:r>
            <a:r>
              <a:rPr lang="en-US" sz="1800" b="1" i="1" dirty="0">
                <a:latin typeface="Times New Roman" charset="0"/>
              </a:rPr>
              <a:t> </a:t>
            </a:r>
            <a:r>
              <a:rPr lang="en-US" sz="1800" dirty="0">
                <a:latin typeface="Times New Roman" charset="0"/>
                <a:sym typeface="Symbol" charset="0"/>
              </a:rPr>
              <a:t>1</a:t>
            </a:r>
            <a:endParaRPr lang="en-US" sz="1800" b="1" i="1" dirty="0">
              <a:latin typeface="Times New Roman" charset="0"/>
            </a:endParaRPr>
          </a:p>
          <a:p>
            <a:pPr algn="l" eaLnBrk="1" hangingPunct="1">
              <a:lnSpc>
                <a:spcPct val="90000"/>
              </a:lnSpc>
              <a:buClr>
                <a:schemeClr val="hlink"/>
              </a:buClr>
              <a:buSzPct val="110000"/>
              <a:buFont typeface="Wingdings" charset="0"/>
              <a:buNone/>
            </a:pPr>
            <a:r>
              <a:rPr lang="en-US" sz="1800" dirty="0">
                <a:latin typeface="Times New Roman" charset="0"/>
                <a:sym typeface="Symbol" charset="0"/>
              </a:rPr>
              <a:t>	</a:t>
            </a:r>
            <a:r>
              <a:rPr lang="en-US" sz="1800" b="1" i="1" dirty="0">
                <a:latin typeface="Times New Roman" charset="0"/>
              </a:rPr>
              <a:t>j </a:t>
            </a:r>
            <a:r>
              <a:rPr lang="en-US" sz="1800" dirty="0">
                <a:latin typeface="Times New Roman" charset="0"/>
                <a:sym typeface="Symbol" charset="0"/>
              </a:rPr>
              <a:t> </a:t>
            </a:r>
            <a:r>
              <a:rPr lang="en-US" sz="1800" b="1" i="1" dirty="0">
                <a:latin typeface="Times New Roman" charset="0"/>
                <a:sym typeface="Symbol" charset="0"/>
              </a:rPr>
              <a:t>m</a:t>
            </a:r>
            <a:r>
              <a:rPr lang="en-US" sz="1800" b="1" i="1" dirty="0">
                <a:latin typeface="Times New Roman" charset="0"/>
              </a:rPr>
              <a:t> </a:t>
            </a:r>
            <a:r>
              <a:rPr lang="en-US" sz="1800" dirty="0">
                <a:latin typeface="Symbol" charset="0"/>
                <a:sym typeface="Symbol" charset="0"/>
              </a:rPr>
              <a:t>-</a:t>
            </a:r>
            <a:r>
              <a:rPr lang="en-US" sz="1800" b="1" i="1" dirty="0">
                <a:latin typeface="Times New Roman" charset="0"/>
              </a:rPr>
              <a:t> </a:t>
            </a:r>
            <a:r>
              <a:rPr lang="en-US" sz="1800" dirty="0">
                <a:latin typeface="Times New Roman" charset="0"/>
                <a:sym typeface="Symbol" charset="0"/>
              </a:rPr>
              <a:t>1</a:t>
            </a:r>
          </a:p>
          <a:p>
            <a:pPr algn="l" eaLnBrk="1" hangingPunct="1">
              <a:lnSpc>
                <a:spcPct val="90000"/>
              </a:lnSpc>
              <a:buClr>
                <a:schemeClr val="hlink"/>
              </a:buClr>
              <a:buSzPct val="110000"/>
              <a:buFont typeface="Wingdings" charset="0"/>
              <a:buNone/>
            </a:pPr>
            <a:r>
              <a:rPr lang="en-US" sz="1800" dirty="0">
                <a:latin typeface="Times New Roman" charset="0"/>
                <a:sym typeface="Symbol" charset="0"/>
              </a:rPr>
              <a:t>	</a:t>
            </a:r>
            <a:r>
              <a:rPr lang="en-US" sz="1800" b="1" dirty="0">
                <a:latin typeface="Times New Roman" charset="0"/>
              </a:rPr>
              <a:t>repeat </a:t>
            </a:r>
            <a:endParaRPr lang="en-US" sz="1800" b="1" i="1" dirty="0">
              <a:latin typeface="Times New Roman" charset="0"/>
            </a:endParaRPr>
          </a:p>
          <a:p>
            <a:pPr lvl="1" algn="l" eaLnBrk="1" hangingPunct="1">
              <a:lnSpc>
                <a:spcPct val="90000"/>
              </a:lnSpc>
              <a:buClr>
                <a:schemeClr val="hlink"/>
              </a:buClr>
              <a:buSzPct val="110000"/>
              <a:buFont typeface="Wingdings" charset="0"/>
              <a:buNone/>
            </a:pPr>
            <a:r>
              <a:rPr lang="en-US" sz="1800" b="1" dirty="0">
                <a:latin typeface="Times New Roman" charset="0"/>
              </a:rPr>
              <a:t>	if </a:t>
            </a:r>
            <a:r>
              <a:rPr lang="en-US" sz="1800" b="1" i="1" dirty="0">
                <a:latin typeface="Times New Roman" charset="0"/>
              </a:rPr>
              <a:t>T</a:t>
            </a:r>
            <a:r>
              <a:rPr lang="en-US" sz="1800" dirty="0">
                <a:latin typeface="Times New Roman" charset="0"/>
              </a:rPr>
              <a:t>[</a:t>
            </a:r>
            <a:r>
              <a:rPr lang="en-US" sz="1800" b="1" i="1" dirty="0" err="1">
                <a:latin typeface="Times New Roman" charset="0"/>
              </a:rPr>
              <a:t>i</a:t>
            </a:r>
            <a:r>
              <a:rPr lang="en-US" sz="1800" u="sng" dirty="0">
                <a:latin typeface="Times New Roman" charset="0"/>
              </a:rPr>
              <a:t>]</a:t>
            </a:r>
            <a:r>
              <a:rPr lang="en-US" sz="1800" b="1" i="1" dirty="0">
                <a:latin typeface="Times New Roman" charset="0"/>
              </a:rPr>
              <a:t> </a:t>
            </a:r>
            <a:r>
              <a:rPr lang="en-US" sz="1800" dirty="0">
                <a:latin typeface="Symbol" charset="0"/>
              </a:rPr>
              <a:t>=</a:t>
            </a:r>
            <a:r>
              <a:rPr lang="en-US" sz="1800" b="1" i="1" dirty="0">
                <a:latin typeface="Times New Roman" charset="0"/>
              </a:rPr>
              <a:t> P</a:t>
            </a:r>
            <a:r>
              <a:rPr lang="en-US" sz="1800" dirty="0">
                <a:latin typeface="Times New Roman" charset="0"/>
              </a:rPr>
              <a:t>[</a:t>
            </a:r>
            <a:r>
              <a:rPr lang="en-US" sz="1800" b="1" i="1" dirty="0">
                <a:latin typeface="Times New Roman" charset="0"/>
              </a:rPr>
              <a:t>j</a:t>
            </a:r>
            <a:r>
              <a:rPr lang="en-US" sz="1800" dirty="0">
                <a:latin typeface="Times New Roman" charset="0"/>
              </a:rPr>
              <a:t>]</a:t>
            </a:r>
          </a:p>
          <a:p>
            <a:pPr lvl="1" algn="l" eaLnBrk="1" hangingPunct="1">
              <a:lnSpc>
                <a:spcPct val="90000"/>
              </a:lnSpc>
              <a:buClr>
                <a:schemeClr val="hlink"/>
              </a:buClr>
              <a:buSzPct val="110000"/>
              <a:buFont typeface="Wingdings" charset="0"/>
              <a:buNone/>
            </a:pPr>
            <a:r>
              <a:rPr lang="en-US" sz="1800" dirty="0">
                <a:latin typeface="Times New Roman" charset="0"/>
              </a:rPr>
              <a:t>		</a:t>
            </a:r>
            <a:r>
              <a:rPr lang="en-US" sz="1800" b="1" dirty="0">
                <a:latin typeface="Times New Roman" charset="0"/>
              </a:rPr>
              <a:t>if  </a:t>
            </a:r>
            <a:r>
              <a:rPr lang="en-US" sz="1800" b="1" i="1" dirty="0">
                <a:latin typeface="Times New Roman" charset="0"/>
              </a:rPr>
              <a:t>j </a:t>
            </a:r>
            <a:r>
              <a:rPr lang="en-US" sz="1800" dirty="0">
                <a:latin typeface="Symbol" charset="0"/>
              </a:rPr>
              <a:t>=</a:t>
            </a:r>
            <a:r>
              <a:rPr lang="en-US" sz="1800" b="1" i="1" dirty="0">
                <a:latin typeface="Times New Roman" charset="0"/>
              </a:rPr>
              <a:t> </a:t>
            </a:r>
            <a:r>
              <a:rPr lang="en-US" sz="1800" dirty="0">
                <a:latin typeface="Times New Roman" charset="0"/>
              </a:rPr>
              <a:t>0</a:t>
            </a:r>
          </a:p>
          <a:p>
            <a:pPr lvl="1" algn="l" eaLnBrk="1" hangingPunct="1">
              <a:lnSpc>
                <a:spcPct val="90000"/>
              </a:lnSpc>
              <a:buClr>
                <a:schemeClr val="hlink"/>
              </a:buClr>
              <a:buSzPct val="110000"/>
              <a:buFont typeface="Wingdings" charset="0"/>
              <a:buNone/>
            </a:pPr>
            <a:r>
              <a:rPr lang="en-US" sz="1800" dirty="0">
                <a:latin typeface="Times New Roman" charset="0"/>
              </a:rPr>
              <a:t>			</a:t>
            </a:r>
            <a:r>
              <a:rPr lang="en-US" sz="1800" b="1" dirty="0">
                <a:latin typeface="Times New Roman" charset="0"/>
              </a:rPr>
              <a:t>return  </a:t>
            </a:r>
            <a:r>
              <a:rPr lang="en-US" sz="1800" b="1" i="1" dirty="0" err="1">
                <a:latin typeface="Times New Roman" charset="0"/>
              </a:rPr>
              <a:t>i</a:t>
            </a:r>
            <a:r>
              <a:rPr lang="en-US" sz="1800" b="1" i="1" dirty="0">
                <a:latin typeface="Times New Roman" charset="0"/>
              </a:rPr>
              <a:t>  </a:t>
            </a:r>
            <a:r>
              <a:rPr lang="en-US" sz="1800" dirty="0">
                <a:latin typeface="Times New Roman" charset="0"/>
              </a:rPr>
              <a:t>{ match at </a:t>
            </a:r>
            <a:r>
              <a:rPr lang="en-US" sz="1800" b="1" i="1" dirty="0" err="1">
                <a:latin typeface="Times New Roman" charset="0"/>
              </a:rPr>
              <a:t>i</a:t>
            </a:r>
            <a:r>
              <a:rPr lang="en-US" sz="1800" dirty="0">
                <a:latin typeface="Times New Roman" charset="0"/>
              </a:rPr>
              <a:t> }</a:t>
            </a:r>
          </a:p>
          <a:p>
            <a:pPr lvl="1" algn="l" eaLnBrk="1" hangingPunct="1">
              <a:lnSpc>
                <a:spcPct val="90000"/>
              </a:lnSpc>
              <a:buClr>
                <a:schemeClr val="hlink"/>
              </a:buClr>
              <a:buSzPct val="110000"/>
              <a:buFont typeface="Wingdings" charset="0"/>
              <a:buNone/>
            </a:pPr>
            <a:r>
              <a:rPr lang="en-US" sz="1800" dirty="0">
                <a:latin typeface="Times New Roman" charset="0"/>
              </a:rPr>
              <a:t>		</a:t>
            </a:r>
            <a:r>
              <a:rPr lang="en-US" sz="1800" b="1" dirty="0">
                <a:latin typeface="Times New Roman" charset="0"/>
              </a:rPr>
              <a:t>else</a:t>
            </a:r>
          </a:p>
          <a:p>
            <a:pPr lvl="1" algn="l" eaLnBrk="1" hangingPunct="1">
              <a:lnSpc>
                <a:spcPct val="90000"/>
              </a:lnSpc>
              <a:buClr>
                <a:schemeClr val="hlink"/>
              </a:buClr>
              <a:buSzPct val="110000"/>
              <a:buFont typeface="Wingdings" charset="0"/>
              <a:buNone/>
            </a:pPr>
            <a:r>
              <a:rPr lang="en-US" sz="1800" b="1" dirty="0">
                <a:latin typeface="Times New Roman" charset="0"/>
              </a:rPr>
              <a:t>			</a:t>
            </a:r>
            <a:r>
              <a:rPr lang="en-US" sz="1800" b="1" i="1" dirty="0" err="1">
                <a:latin typeface="Times New Roman" charset="0"/>
              </a:rPr>
              <a:t>i</a:t>
            </a:r>
            <a:r>
              <a:rPr lang="en-US" sz="1800" b="1" i="1" dirty="0">
                <a:latin typeface="Times New Roman" charset="0"/>
              </a:rPr>
              <a:t> </a:t>
            </a:r>
            <a:r>
              <a:rPr lang="en-US" sz="1800" dirty="0">
                <a:latin typeface="Times New Roman" charset="0"/>
                <a:sym typeface="Symbol" charset="0"/>
              </a:rPr>
              <a:t> </a:t>
            </a:r>
            <a:r>
              <a:rPr lang="en-US" sz="1800" b="1" i="1" dirty="0" err="1">
                <a:latin typeface="Times New Roman" charset="0"/>
                <a:sym typeface="Symbol" charset="0"/>
              </a:rPr>
              <a:t>i</a:t>
            </a:r>
            <a:r>
              <a:rPr lang="en-US" sz="1800" b="1" i="1" dirty="0">
                <a:latin typeface="Times New Roman" charset="0"/>
              </a:rPr>
              <a:t> </a:t>
            </a:r>
            <a:r>
              <a:rPr lang="en-US" sz="1800" dirty="0">
                <a:latin typeface="Symbol" charset="0"/>
                <a:sym typeface="Symbol" charset="0"/>
              </a:rPr>
              <a:t>-</a:t>
            </a:r>
            <a:r>
              <a:rPr lang="en-US" sz="1800" b="1" i="1" dirty="0">
                <a:latin typeface="Times New Roman" charset="0"/>
              </a:rPr>
              <a:t> </a:t>
            </a:r>
            <a:r>
              <a:rPr lang="en-US" sz="1800" dirty="0">
                <a:latin typeface="Times New Roman" charset="0"/>
                <a:sym typeface="Symbol" charset="0"/>
              </a:rPr>
              <a:t>1</a:t>
            </a:r>
          </a:p>
          <a:p>
            <a:pPr lvl="1" algn="l" eaLnBrk="1" hangingPunct="1">
              <a:lnSpc>
                <a:spcPct val="90000"/>
              </a:lnSpc>
              <a:buClr>
                <a:schemeClr val="hlink"/>
              </a:buClr>
              <a:buSzPct val="110000"/>
              <a:buFont typeface="Wingdings" charset="0"/>
              <a:buNone/>
            </a:pPr>
            <a:r>
              <a:rPr lang="en-US" sz="1800" b="1" dirty="0">
                <a:latin typeface="Times New Roman" charset="0"/>
              </a:rPr>
              <a:t>			</a:t>
            </a:r>
            <a:r>
              <a:rPr lang="en-US" sz="1800" b="1" i="1" dirty="0">
                <a:latin typeface="Times New Roman" charset="0"/>
              </a:rPr>
              <a:t>j </a:t>
            </a:r>
            <a:r>
              <a:rPr lang="en-US" sz="1800" dirty="0">
                <a:latin typeface="Times New Roman" charset="0"/>
                <a:sym typeface="Symbol" charset="0"/>
              </a:rPr>
              <a:t> </a:t>
            </a:r>
            <a:r>
              <a:rPr lang="en-US" sz="1800" b="1" i="1" dirty="0">
                <a:latin typeface="Times New Roman" charset="0"/>
                <a:sym typeface="Symbol" charset="0"/>
              </a:rPr>
              <a:t>j</a:t>
            </a:r>
            <a:r>
              <a:rPr lang="en-US" sz="1800" b="1" i="1" dirty="0">
                <a:latin typeface="Times New Roman" charset="0"/>
              </a:rPr>
              <a:t> </a:t>
            </a:r>
            <a:r>
              <a:rPr lang="en-US" sz="1800" dirty="0">
                <a:latin typeface="Symbol" charset="0"/>
                <a:sym typeface="Symbol" charset="0"/>
              </a:rPr>
              <a:t>-</a:t>
            </a:r>
            <a:r>
              <a:rPr lang="en-US" sz="1800" b="1" i="1" dirty="0">
                <a:latin typeface="Times New Roman" charset="0"/>
              </a:rPr>
              <a:t> </a:t>
            </a:r>
            <a:r>
              <a:rPr lang="en-US" sz="1800" dirty="0">
                <a:latin typeface="Times New Roman" charset="0"/>
                <a:sym typeface="Symbol" charset="0"/>
              </a:rPr>
              <a:t>1</a:t>
            </a:r>
          </a:p>
          <a:p>
            <a:pPr lvl="1" algn="l" eaLnBrk="1" hangingPunct="1">
              <a:lnSpc>
                <a:spcPct val="90000"/>
              </a:lnSpc>
              <a:buClr>
                <a:schemeClr val="hlink"/>
              </a:buClr>
              <a:buSzPct val="110000"/>
              <a:buFont typeface="Wingdings" charset="0"/>
              <a:buNone/>
            </a:pPr>
            <a:r>
              <a:rPr lang="en-US" sz="1800" b="1" i="1" dirty="0">
                <a:latin typeface="Times New Roman" charset="0"/>
              </a:rPr>
              <a:t>	</a:t>
            </a:r>
            <a:r>
              <a:rPr lang="en-US" sz="1800" b="1" dirty="0">
                <a:latin typeface="Times New Roman" charset="0"/>
              </a:rPr>
              <a:t>else</a:t>
            </a:r>
          </a:p>
          <a:p>
            <a:pPr lvl="1" algn="l" eaLnBrk="1" hangingPunct="1">
              <a:lnSpc>
                <a:spcPct val="90000"/>
              </a:lnSpc>
              <a:buClr>
                <a:schemeClr val="hlink"/>
              </a:buClr>
              <a:buSzPct val="110000"/>
              <a:buFont typeface="Wingdings" charset="0"/>
              <a:buNone/>
            </a:pPr>
            <a:r>
              <a:rPr lang="en-US" sz="1800" b="1" dirty="0">
                <a:latin typeface="Times New Roman" charset="0"/>
              </a:rPr>
              <a:t>		</a:t>
            </a:r>
            <a:r>
              <a:rPr lang="en-US" sz="1800" dirty="0">
                <a:latin typeface="Times New Roman" charset="0"/>
              </a:rPr>
              <a:t>{ bad-character-jump }</a:t>
            </a:r>
            <a:endParaRPr lang="en-US" sz="1800" b="1" dirty="0">
              <a:latin typeface="Times New Roman" charset="0"/>
            </a:endParaRPr>
          </a:p>
          <a:p>
            <a:pPr lvl="1" algn="l" eaLnBrk="1" hangingPunct="1">
              <a:lnSpc>
                <a:spcPct val="90000"/>
              </a:lnSpc>
              <a:buClr>
                <a:schemeClr val="hlink"/>
              </a:buClr>
              <a:buSzPct val="110000"/>
              <a:buFont typeface="Wingdings" charset="0"/>
              <a:buNone/>
            </a:pPr>
            <a:r>
              <a:rPr lang="en-US" sz="1800" b="1" dirty="0">
                <a:latin typeface="Times New Roman" charset="0"/>
              </a:rPr>
              <a:t>		</a:t>
            </a:r>
            <a:r>
              <a:rPr lang="en-US" sz="1800" b="1" i="1" dirty="0">
                <a:latin typeface="Times New Roman" charset="0"/>
              </a:rPr>
              <a:t>l </a:t>
            </a:r>
            <a:r>
              <a:rPr lang="en-US" sz="1800" dirty="0">
                <a:latin typeface="Times New Roman" charset="0"/>
                <a:sym typeface="Symbol" charset="0"/>
              </a:rPr>
              <a:t> </a:t>
            </a:r>
            <a:r>
              <a:rPr lang="en-US" sz="1800" b="1" i="1" dirty="0">
                <a:latin typeface="Times New Roman" charset="0"/>
              </a:rPr>
              <a:t>L</a:t>
            </a:r>
            <a:r>
              <a:rPr lang="en-US" sz="1800" dirty="0">
                <a:latin typeface="Times New Roman" charset="0"/>
              </a:rPr>
              <a:t>[</a:t>
            </a:r>
            <a:r>
              <a:rPr lang="en-US" sz="1800" b="1" i="1" dirty="0">
                <a:latin typeface="Times New Roman" charset="0"/>
              </a:rPr>
              <a:t>T</a:t>
            </a:r>
            <a:r>
              <a:rPr lang="en-US" sz="1800" dirty="0">
                <a:latin typeface="Times New Roman" charset="0"/>
              </a:rPr>
              <a:t>[</a:t>
            </a:r>
            <a:r>
              <a:rPr lang="en-US" sz="1800" b="1" i="1" dirty="0" err="1">
                <a:latin typeface="Times New Roman" charset="0"/>
              </a:rPr>
              <a:t>i</a:t>
            </a:r>
            <a:r>
              <a:rPr lang="en-US" sz="1800" u="sng" dirty="0">
                <a:latin typeface="Times New Roman" charset="0"/>
              </a:rPr>
              <a:t>]]</a:t>
            </a:r>
            <a:r>
              <a:rPr lang="en-US" sz="1800" dirty="0">
                <a:latin typeface="Times New Roman" charset="0"/>
                <a:sym typeface="Symbol" charset="0"/>
              </a:rPr>
              <a:t>	</a:t>
            </a:r>
            <a:endParaRPr lang="en-US" sz="1800" b="1" i="1" dirty="0">
              <a:latin typeface="Times New Roman" charset="0"/>
            </a:endParaRPr>
          </a:p>
          <a:p>
            <a:pPr lvl="1" algn="l" eaLnBrk="1" hangingPunct="1">
              <a:lnSpc>
                <a:spcPct val="90000"/>
              </a:lnSpc>
              <a:buClr>
                <a:schemeClr val="hlink"/>
              </a:buClr>
              <a:buSzPct val="110000"/>
              <a:buFont typeface="Wingdings" charset="0"/>
              <a:buNone/>
            </a:pPr>
            <a:r>
              <a:rPr lang="en-US" sz="1800" b="1" dirty="0">
                <a:latin typeface="Times New Roman" charset="0"/>
              </a:rPr>
              <a:t>		</a:t>
            </a:r>
            <a:r>
              <a:rPr lang="en-US" sz="1800" b="1" i="1" dirty="0" err="1">
                <a:latin typeface="Times New Roman" charset="0"/>
              </a:rPr>
              <a:t>i</a:t>
            </a:r>
            <a:r>
              <a:rPr lang="en-US" sz="1800" b="1" i="1" dirty="0">
                <a:latin typeface="Times New Roman" charset="0"/>
              </a:rPr>
              <a:t> </a:t>
            </a:r>
            <a:r>
              <a:rPr lang="en-US" sz="1800" dirty="0">
                <a:latin typeface="Times New Roman" charset="0"/>
                <a:sym typeface="Symbol" charset="0"/>
              </a:rPr>
              <a:t> </a:t>
            </a:r>
            <a:r>
              <a:rPr lang="en-US" sz="1800" b="1" i="1" dirty="0" err="1">
                <a:latin typeface="Times New Roman" charset="0"/>
                <a:sym typeface="Symbol" charset="0"/>
              </a:rPr>
              <a:t>i</a:t>
            </a:r>
            <a:r>
              <a:rPr lang="en-US" sz="1800" b="1" i="1" dirty="0">
                <a:latin typeface="Times New Roman" charset="0"/>
              </a:rPr>
              <a:t> </a:t>
            </a:r>
            <a:r>
              <a:rPr lang="en-US" sz="1800" dirty="0">
                <a:latin typeface="Symbol" charset="0"/>
              </a:rPr>
              <a:t>+</a:t>
            </a:r>
            <a:r>
              <a:rPr lang="en-US" sz="1800" b="1" i="1" dirty="0">
                <a:latin typeface="Times New Roman" charset="0"/>
              </a:rPr>
              <a:t> m </a:t>
            </a:r>
            <a:r>
              <a:rPr lang="en-US" sz="1800" dirty="0">
                <a:latin typeface="Times New Roman" charset="0"/>
                <a:sym typeface="Symbol" charset="0"/>
              </a:rPr>
              <a:t>– </a:t>
            </a:r>
            <a:r>
              <a:rPr lang="en-US" sz="1800" dirty="0">
                <a:latin typeface="Times New Roman" charset="0"/>
              </a:rPr>
              <a:t>min(</a:t>
            </a:r>
            <a:r>
              <a:rPr lang="en-US" sz="1800" b="1" i="1" dirty="0">
                <a:latin typeface="Times New Roman" charset="0"/>
              </a:rPr>
              <a:t>j</a:t>
            </a:r>
            <a:r>
              <a:rPr lang="en-US" sz="1800" dirty="0">
                <a:latin typeface="Times New Roman" charset="0"/>
              </a:rPr>
              <a:t>, 1</a:t>
            </a:r>
            <a:r>
              <a:rPr lang="en-US" sz="1800" dirty="0">
                <a:latin typeface="Symbol" charset="0"/>
              </a:rPr>
              <a:t> + </a:t>
            </a:r>
            <a:r>
              <a:rPr lang="en-US" sz="1800" b="1" i="1" dirty="0">
                <a:latin typeface="Times New Roman" charset="0"/>
              </a:rPr>
              <a:t>l</a:t>
            </a:r>
            <a:r>
              <a:rPr lang="en-US" sz="1800" dirty="0">
                <a:latin typeface="Times New Roman" charset="0"/>
              </a:rPr>
              <a:t>)</a:t>
            </a:r>
            <a:endParaRPr lang="en-US" sz="1800" b="1" i="1" dirty="0">
              <a:latin typeface="Times New Roman" charset="0"/>
            </a:endParaRPr>
          </a:p>
          <a:p>
            <a:pPr lvl="1" algn="l" eaLnBrk="1" hangingPunct="1">
              <a:lnSpc>
                <a:spcPct val="90000"/>
              </a:lnSpc>
              <a:buClr>
                <a:schemeClr val="hlink"/>
              </a:buClr>
              <a:buSzPct val="110000"/>
              <a:buFont typeface="Wingdings" charset="0"/>
              <a:buNone/>
            </a:pPr>
            <a:r>
              <a:rPr lang="en-US" sz="1800" b="1" dirty="0">
                <a:latin typeface="Times New Roman" charset="0"/>
              </a:rPr>
              <a:t>		</a:t>
            </a:r>
            <a:r>
              <a:rPr lang="en-US" sz="1800" b="1" i="1" dirty="0">
                <a:latin typeface="Times New Roman" charset="0"/>
              </a:rPr>
              <a:t>j </a:t>
            </a:r>
            <a:r>
              <a:rPr lang="en-US" sz="1800" dirty="0">
                <a:latin typeface="Times New Roman" charset="0"/>
                <a:sym typeface="Symbol" charset="0"/>
              </a:rPr>
              <a:t> </a:t>
            </a:r>
            <a:r>
              <a:rPr lang="en-US" sz="1800" b="1" i="1" dirty="0">
                <a:latin typeface="Times New Roman" charset="0"/>
                <a:sym typeface="Symbol" charset="0"/>
              </a:rPr>
              <a:t>m</a:t>
            </a:r>
            <a:r>
              <a:rPr lang="en-US" sz="1800" b="1" i="1" dirty="0">
                <a:latin typeface="Times New Roman" charset="0"/>
              </a:rPr>
              <a:t> </a:t>
            </a:r>
            <a:r>
              <a:rPr lang="en-US" sz="1800" dirty="0">
                <a:latin typeface="Symbol" charset="0"/>
                <a:sym typeface="Symbol" charset="0"/>
              </a:rPr>
              <a:t>-</a:t>
            </a:r>
            <a:r>
              <a:rPr lang="en-US" sz="1800" b="1" i="1" dirty="0">
                <a:latin typeface="Times New Roman" charset="0"/>
              </a:rPr>
              <a:t> </a:t>
            </a:r>
            <a:r>
              <a:rPr lang="en-US" sz="1800" dirty="0">
                <a:latin typeface="Times New Roman" charset="0"/>
                <a:sym typeface="Symbol" charset="0"/>
              </a:rPr>
              <a:t>1</a:t>
            </a:r>
          </a:p>
          <a:p>
            <a:pPr lvl="1" algn="l" eaLnBrk="1" hangingPunct="1">
              <a:lnSpc>
                <a:spcPct val="90000"/>
              </a:lnSpc>
              <a:buClr>
                <a:schemeClr val="hlink"/>
              </a:buClr>
              <a:buSzPct val="110000"/>
              <a:buFont typeface="Wingdings" charset="0"/>
              <a:buNone/>
            </a:pPr>
            <a:r>
              <a:rPr lang="en-US" sz="1800" b="1" dirty="0">
                <a:latin typeface="Times New Roman" charset="0"/>
              </a:rPr>
              <a:t>until  </a:t>
            </a:r>
            <a:r>
              <a:rPr lang="en-US" sz="1800" b="1" i="1" dirty="0" err="1">
                <a:latin typeface="Times New Roman" charset="0"/>
              </a:rPr>
              <a:t>i</a:t>
            </a:r>
            <a:r>
              <a:rPr lang="en-US" sz="1800" b="1" i="1" dirty="0">
                <a:latin typeface="Times New Roman" charset="0"/>
              </a:rPr>
              <a:t> </a:t>
            </a:r>
            <a:r>
              <a:rPr lang="en-US" sz="1800" dirty="0">
                <a:latin typeface="Symbol" charset="0"/>
                <a:sym typeface="Symbol" charset="0"/>
              </a:rPr>
              <a:t>&gt;</a:t>
            </a:r>
            <a:r>
              <a:rPr lang="en-US" sz="1800" dirty="0">
                <a:latin typeface="Times New Roman" charset="0"/>
                <a:sym typeface="Symbol" charset="0"/>
              </a:rPr>
              <a:t> </a:t>
            </a:r>
            <a:r>
              <a:rPr lang="en-US" sz="1800" b="1" i="1" dirty="0">
                <a:latin typeface="Times New Roman" charset="0"/>
                <a:sym typeface="Symbol" charset="0"/>
              </a:rPr>
              <a:t>n</a:t>
            </a:r>
            <a:r>
              <a:rPr lang="en-US" sz="1800" b="1" i="1" dirty="0">
                <a:latin typeface="Times New Roman" charset="0"/>
              </a:rPr>
              <a:t> </a:t>
            </a:r>
            <a:r>
              <a:rPr lang="en-US" sz="1800" dirty="0">
                <a:latin typeface="Symbol" charset="0"/>
                <a:sym typeface="Symbol" charset="0"/>
              </a:rPr>
              <a:t>-</a:t>
            </a:r>
            <a:r>
              <a:rPr lang="en-US" sz="1800" b="1" i="1" dirty="0">
                <a:latin typeface="Times New Roman" charset="0"/>
              </a:rPr>
              <a:t> </a:t>
            </a:r>
            <a:r>
              <a:rPr lang="en-US" sz="1800" dirty="0">
                <a:latin typeface="Times New Roman" charset="0"/>
                <a:sym typeface="Symbol" charset="0"/>
              </a:rPr>
              <a:t>1</a:t>
            </a:r>
          </a:p>
          <a:p>
            <a:pPr lvl="1" algn="l" eaLnBrk="1" hangingPunct="1">
              <a:lnSpc>
                <a:spcPct val="90000"/>
              </a:lnSpc>
              <a:buClr>
                <a:schemeClr val="hlink"/>
              </a:buClr>
              <a:buSzPct val="110000"/>
              <a:buFont typeface="Wingdings" charset="0"/>
              <a:buNone/>
            </a:pPr>
            <a:r>
              <a:rPr lang="en-US" sz="1800" b="1" dirty="0">
                <a:latin typeface="Times New Roman" charset="0"/>
              </a:rPr>
              <a:t>return  </a:t>
            </a:r>
            <a:r>
              <a:rPr lang="en-US" sz="1800" dirty="0">
                <a:latin typeface="Symbol" charset="0"/>
                <a:sym typeface="Symbol" charset="0"/>
              </a:rPr>
              <a:t>-</a:t>
            </a:r>
            <a:r>
              <a:rPr lang="en-US" sz="1800" dirty="0">
                <a:latin typeface="Times New Roman" charset="0"/>
                <a:sym typeface="Symbol" charset="0"/>
              </a:rPr>
              <a:t>1 </a:t>
            </a:r>
            <a:r>
              <a:rPr lang="en-US" sz="1800" dirty="0">
                <a:latin typeface="Times New Roman" charset="0"/>
              </a:rPr>
              <a:t>{ no match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latin typeface="Tahoma" charset="0"/>
              </a:rPr>
              <a:t>Example</a:t>
            </a:r>
          </a:p>
        </p:txBody>
      </p:sp>
      <p:graphicFrame>
        <p:nvGraphicFramePr>
          <p:cNvPr id="22532" name="Object 3"/>
          <p:cNvGraphicFramePr>
            <a:graphicFrameLocks noChangeAspect="1"/>
          </p:cNvGraphicFramePr>
          <p:nvPr/>
        </p:nvGraphicFramePr>
        <p:xfrm>
          <a:off x="1066800" y="2092325"/>
          <a:ext cx="7848600" cy="3698875"/>
        </p:xfrm>
        <a:graphic>
          <a:graphicData uri="http://schemas.openxmlformats.org/presentationml/2006/ole">
            <mc:AlternateContent xmlns:mc="http://schemas.openxmlformats.org/markup-compatibility/2006">
              <mc:Choice xmlns:v="urn:schemas-microsoft-com:vml" Requires="v">
                <p:oleObj spid="_x0000_s6162" name="VISIO" r:id="rId3" imgW="4800600" imgH="2273300" progId="Visio.Drawing.6">
                  <p:embed/>
                </p:oleObj>
              </mc:Choice>
              <mc:Fallback>
                <p:oleObj name="VISIO" r:id="rId3" imgW="4800600" imgH="2273300" progId="Visio.Drawing.6">
                  <p:embed/>
                  <p:pic>
                    <p:nvPicPr>
                      <p:cNvPr id="2253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092325"/>
                        <a:ext cx="7848600" cy="369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atin typeface="Tahoma" charset="0"/>
              </a:rPr>
              <a:t>Analysis</a:t>
            </a:r>
          </a:p>
        </p:txBody>
      </p:sp>
      <p:sp>
        <p:nvSpPr>
          <p:cNvPr id="23556" name="Rectangle 3" descr="Rectangle: Click to edit Master text styles&#10;Second level&#10;Third level&#10;Fourth level&#10;Fifth level"/>
          <p:cNvSpPr>
            <a:spLocks noGrp="1" noChangeArrowheads="1"/>
          </p:cNvSpPr>
          <p:nvPr>
            <p:ph type="body" sz="half" idx="1"/>
          </p:nvPr>
        </p:nvSpPr>
        <p:spPr>
          <a:xfrm>
            <a:off x="838200" y="1752599"/>
            <a:ext cx="3810000" cy="4463255"/>
          </a:xfrm>
        </p:spPr>
        <p:txBody>
          <a:bodyPr/>
          <a:lstStyle/>
          <a:p>
            <a:pPr eaLnBrk="1" hangingPunct="1"/>
            <a:r>
              <a:rPr lang="en-US" sz="2000" dirty="0">
                <a:latin typeface="Tahoma" charset="0"/>
              </a:rPr>
              <a:t>The Boyer-Moore-</a:t>
            </a:r>
            <a:r>
              <a:rPr lang="en-US" sz="2000" dirty="0" err="1">
                <a:latin typeface="Tahoma" charset="0"/>
              </a:rPr>
              <a:t>Horspool</a:t>
            </a:r>
            <a:r>
              <a:rPr lang="en-US" altLang="ja-JP" sz="2000" dirty="0">
                <a:latin typeface="Tahoma" charset="0"/>
              </a:rPr>
              <a:t> algorithm runs in </a:t>
            </a:r>
            <a:r>
              <a:rPr lang="en-US" altLang="ja-JP" sz="2000" b="1" i="1" dirty="0">
                <a:latin typeface="Times New Roman" charset="0"/>
              </a:rPr>
              <a:t>O</a:t>
            </a:r>
            <a:r>
              <a:rPr lang="en-US" altLang="ja-JP" sz="2000" dirty="0">
                <a:latin typeface="Times New Roman" charset="0"/>
              </a:rPr>
              <a:t>(</a:t>
            </a:r>
            <a:r>
              <a:rPr lang="en-US" altLang="ja-JP" sz="2000" b="1" i="1" dirty="0">
                <a:latin typeface="Times New Roman" charset="0"/>
              </a:rPr>
              <a:t>nm </a:t>
            </a:r>
            <a:r>
              <a:rPr lang="en-US" altLang="ja-JP" sz="2000" dirty="0">
                <a:latin typeface="Symbol" charset="0"/>
              </a:rPr>
              <a:t>+</a:t>
            </a:r>
            <a:r>
              <a:rPr lang="en-US" altLang="ja-JP" sz="2000" b="1" i="1" dirty="0">
                <a:latin typeface="Times New Roman" charset="0"/>
              </a:rPr>
              <a:t> k</a:t>
            </a:r>
            <a:r>
              <a:rPr lang="en-US" altLang="ja-JP" sz="2000" dirty="0">
                <a:latin typeface="Times New Roman" charset="0"/>
              </a:rPr>
              <a:t>) </a:t>
            </a:r>
            <a:r>
              <a:rPr lang="en-US" altLang="ja-JP" sz="2000" dirty="0"/>
              <a:t>time in the </a:t>
            </a:r>
            <a:r>
              <a:rPr lang="en-US" altLang="ja-JP" sz="2000" b="1" dirty="0"/>
              <a:t>worst</a:t>
            </a:r>
            <a:r>
              <a:rPr lang="en-US" altLang="ja-JP" sz="2000" dirty="0"/>
              <a:t> </a:t>
            </a:r>
            <a:r>
              <a:rPr lang="en-US" altLang="ja-JP" sz="2000" b="1" dirty="0"/>
              <a:t>case</a:t>
            </a:r>
          </a:p>
          <a:p>
            <a:pPr eaLnBrk="1" hangingPunct="1"/>
            <a:r>
              <a:rPr lang="en-US" sz="2000" dirty="0">
                <a:latin typeface="Tahoma" charset="0"/>
              </a:rPr>
              <a:t>Example of worst case:</a:t>
            </a:r>
          </a:p>
          <a:p>
            <a:pPr lvl="1" eaLnBrk="1" hangingPunct="1"/>
            <a:r>
              <a:rPr lang="en-US" sz="1800" b="1" i="1" dirty="0">
                <a:latin typeface="Times New Roman" charset="0"/>
              </a:rPr>
              <a:t>T </a:t>
            </a:r>
            <a:r>
              <a:rPr lang="en-US" sz="1800" dirty="0">
                <a:latin typeface="Symbol" charset="0"/>
              </a:rPr>
              <a:t>=</a:t>
            </a:r>
            <a:r>
              <a:rPr lang="en-US" sz="1800" b="1" i="1" dirty="0">
                <a:latin typeface="Times New Roman" charset="0"/>
              </a:rPr>
              <a:t> </a:t>
            </a:r>
            <a:r>
              <a:rPr lang="en-US" sz="1800" b="1" i="1" dirty="0" err="1">
                <a:latin typeface="Times New Roman" charset="0"/>
              </a:rPr>
              <a:t>aaa</a:t>
            </a:r>
            <a:r>
              <a:rPr lang="en-US" sz="1800" b="1" i="1" dirty="0">
                <a:latin typeface="Times New Roman" charset="0"/>
              </a:rPr>
              <a:t> … a</a:t>
            </a:r>
          </a:p>
          <a:p>
            <a:pPr lvl="1" eaLnBrk="1" hangingPunct="1"/>
            <a:r>
              <a:rPr lang="en-US" sz="1800" b="1" i="1" dirty="0">
                <a:latin typeface="Times New Roman" charset="0"/>
              </a:rPr>
              <a:t>P </a:t>
            </a:r>
            <a:r>
              <a:rPr lang="en-US" sz="1800" dirty="0">
                <a:latin typeface="Symbol" charset="0"/>
              </a:rPr>
              <a:t>=</a:t>
            </a:r>
            <a:r>
              <a:rPr lang="en-US" sz="1800" b="1" i="1" dirty="0">
                <a:latin typeface="Times New Roman" charset="0"/>
              </a:rPr>
              <a:t> </a:t>
            </a:r>
            <a:r>
              <a:rPr lang="en-US" sz="1800" b="1" i="1" dirty="0" err="1">
                <a:latin typeface="Times New Roman" charset="0"/>
              </a:rPr>
              <a:t>baaa</a:t>
            </a:r>
            <a:endParaRPr lang="en-US" sz="1800" b="1" i="1" dirty="0">
              <a:latin typeface="Times New Roman" charset="0"/>
            </a:endParaRPr>
          </a:p>
          <a:p>
            <a:pPr eaLnBrk="1" hangingPunct="1"/>
            <a:r>
              <a:rPr lang="en-US" sz="2000" dirty="0">
                <a:latin typeface="Tahoma" charset="0"/>
              </a:rPr>
              <a:t>The worst case may occur in images and DNA sequences but is unlikely in English text</a:t>
            </a:r>
          </a:p>
          <a:p>
            <a:pPr eaLnBrk="1" hangingPunct="1"/>
            <a:r>
              <a:rPr lang="en-US" sz="2000" dirty="0">
                <a:latin typeface="Tahoma" charset="0"/>
              </a:rPr>
              <a:t>The Boyer-Moore-</a:t>
            </a:r>
            <a:r>
              <a:rPr lang="en-US" sz="2000" dirty="0" err="1">
                <a:latin typeface="Tahoma" charset="0"/>
              </a:rPr>
              <a:t>Horspool</a:t>
            </a:r>
            <a:r>
              <a:rPr lang="en-US" altLang="ja-JP" sz="2000" dirty="0">
                <a:latin typeface="Tahoma" charset="0"/>
              </a:rPr>
              <a:t> algorithm can skip over some comparisons</a:t>
            </a:r>
          </a:p>
          <a:p>
            <a:pPr eaLnBrk="1" hangingPunct="1"/>
            <a:r>
              <a:rPr lang="en-US" sz="2000" dirty="0">
                <a:latin typeface="Tahoma" charset="0"/>
              </a:rPr>
              <a:t>It runs in O(n/m + m) time in the best case.</a:t>
            </a:r>
          </a:p>
        </p:txBody>
      </p:sp>
      <p:graphicFrame>
        <p:nvGraphicFramePr>
          <p:cNvPr id="23557" name="Object 7"/>
          <p:cNvGraphicFramePr>
            <a:graphicFrameLocks noChangeAspect="1"/>
          </p:cNvGraphicFramePr>
          <p:nvPr/>
        </p:nvGraphicFramePr>
        <p:xfrm>
          <a:off x="4572000" y="1828800"/>
          <a:ext cx="4103688" cy="3948113"/>
        </p:xfrm>
        <a:graphic>
          <a:graphicData uri="http://schemas.openxmlformats.org/presentationml/2006/ole">
            <mc:AlternateContent xmlns:mc="http://schemas.openxmlformats.org/markup-compatibility/2006">
              <mc:Choice xmlns:v="urn:schemas-microsoft-com:vml" Requires="v">
                <p:oleObj spid="_x0000_s7186" name="VISIO" r:id="rId3" imgW="2349500" imgH="2273300" progId="Visio.Drawing.6">
                  <p:embed/>
                </p:oleObj>
              </mc:Choice>
              <mc:Fallback>
                <p:oleObj name="VISIO" r:id="rId3" imgW="2349500" imgH="2273300" progId="Visio.Drawing.6">
                  <p:embed/>
                  <p:pic>
                    <p:nvPicPr>
                      <p:cNvPr id="2355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28800"/>
                        <a:ext cx="4103688" cy="3948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EE75AD-B56A-E647-919A-FF908D813C77}"/>
              </a:ext>
            </a:extLst>
          </p:cNvPr>
          <p:cNvSpPr>
            <a:spLocks noGrp="1"/>
          </p:cNvSpPr>
          <p:nvPr>
            <p:ph idx="1"/>
          </p:nvPr>
        </p:nvSpPr>
        <p:spPr/>
        <p:txBody>
          <a:bodyPr/>
          <a:lstStyle/>
          <a:p>
            <a:r>
              <a:rPr lang="en-US" dirty="0"/>
              <a:t>The original Boyer-Moore has another heuristic, the </a:t>
            </a:r>
            <a:r>
              <a:rPr lang="en-US" b="1" dirty="0"/>
              <a:t>good suffix rule:</a:t>
            </a:r>
            <a:endParaRPr lang="en-US" dirty="0"/>
          </a:p>
          <a:p>
            <a:endParaRPr lang="en-US" dirty="0"/>
          </a:p>
          <a:p>
            <a:endParaRPr lang="en-US" dirty="0"/>
          </a:p>
          <a:p>
            <a:endParaRPr lang="en-US" dirty="0"/>
          </a:p>
          <a:p>
            <a:endParaRPr lang="en-US" dirty="0"/>
          </a:p>
          <a:p>
            <a:pPr marL="0" indent="0">
              <a:buNone/>
            </a:pPr>
            <a:endParaRPr lang="en-US" dirty="0"/>
          </a:p>
          <a:p>
            <a:r>
              <a:rPr lang="en-US" dirty="0"/>
              <a:t>When a mismatch occurs, we take the biggest shift possible using the bad character and good suffix rules</a:t>
            </a:r>
          </a:p>
          <a:p>
            <a:endParaRPr lang="en-US" dirty="0"/>
          </a:p>
        </p:txBody>
      </p:sp>
      <p:pic>
        <p:nvPicPr>
          <p:cNvPr id="5" name="Picture 4">
            <a:extLst>
              <a:ext uri="{FF2B5EF4-FFF2-40B4-BE49-F238E27FC236}">
                <a16:creationId xmlns:a16="http://schemas.microsoft.com/office/drawing/2014/main" id="{AE9277D9-8AEB-B54D-867C-3433535E2C19}"/>
              </a:ext>
            </a:extLst>
          </p:cNvPr>
          <p:cNvPicPr>
            <a:picLocks noChangeAspect="1"/>
          </p:cNvPicPr>
          <p:nvPr/>
        </p:nvPicPr>
        <p:blipFill>
          <a:blip r:embed="rId2"/>
          <a:stretch>
            <a:fillRect/>
          </a:stretch>
        </p:blipFill>
        <p:spPr>
          <a:xfrm>
            <a:off x="2052205" y="2527256"/>
            <a:ext cx="4544290" cy="2633140"/>
          </a:xfrm>
          <a:prstGeom prst="rect">
            <a:avLst/>
          </a:prstGeom>
        </p:spPr>
      </p:pic>
      <p:sp>
        <p:nvSpPr>
          <p:cNvPr id="2" name="Title 1">
            <a:extLst>
              <a:ext uri="{FF2B5EF4-FFF2-40B4-BE49-F238E27FC236}">
                <a16:creationId xmlns:a16="http://schemas.microsoft.com/office/drawing/2014/main" id="{58BFA6CD-57B6-7E4F-A021-7FC32ED73C31}"/>
              </a:ext>
            </a:extLst>
          </p:cNvPr>
          <p:cNvSpPr>
            <a:spLocks noGrp="1"/>
          </p:cNvSpPr>
          <p:nvPr>
            <p:ph type="title"/>
          </p:nvPr>
        </p:nvSpPr>
        <p:spPr/>
        <p:txBody>
          <a:bodyPr/>
          <a:lstStyle/>
          <a:p>
            <a:r>
              <a:rPr lang="en-US" dirty="0"/>
              <a:t>The Boyer-Moore Algorithm</a:t>
            </a:r>
          </a:p>
        </p:txBody>
      </p:sp>
      <p:sp>
        <p:nvSpPr>
          <p:cNvPr id="6" name="TextBox 5">
            <a:extLst>
              <a:ext uri="{FF2B5EF4-FFF2-40B4-BE49-F238E27FC236}">
                <a16:creationId xmlns:a16="http://schemas.microsoft.com/office/drawing/2014/main" id="{C529D3CF-F3A4-504E-970F-DADAA246EE2A}"/>
              </a:ext>
            </a:extLst>
          </p:cNvPr>
          <p:cNvSpPr txBox="1"/>
          <p:nvPr/>
        </p:nvSpPr>
        <p:spPr>
          <a:xfrm>
            <a:off x="213519" y="6523314"/>
            <a:ext cx="4790094" cy="276999"/>
          </a:xfrm>
          <a:prstGeom prst="rect">
            <a:avLst/>
          </a:prstGeom>
          <a:noFill/>
        </p:spPr>
        <p:txBody>
          <a:bodyPr wrap="none" rtlCol="0">
            <a:spAutoFit/>
          </a:bodyPr>
          <a:lstStyle/>
          <a:p>
            <a:r>
              <a:rPr lang="en-US" sz="1200" dirty="0">
                <a:solidFill>
                  <a:schemeClr val="bg1">
                    <a:lumMod val="65000"/>
                  </a:schemeClr>
                </a:solidFill>
              </a:rPr>
              <a:t>Image from https://</a:t>
            </a:r>
            <a:r>
              <a:rPr lang="en-US" sz="1200" dirty="0" err="1">
                <a:solidFill>
                  <a:schemeClr val="bg1">
                    <a:lumMod val="65000"/>
                  </a:schemeClr>
                </a:solidFill>
              </a:rPr>
              <a:t>eecs.wsu.edu</a:t>
            </a:r>
            <a:r>
              <a:rPr lang="en-US" sz="1200" dirty="0">
                <a:solidFill>
                  <a:schemeClr val="bg1">
                    <a:lumMod val="65000"/>
                  </a:schemeClr>
                </a:solidFill>
              </a:rPr>
              <a:t>/~cook/aa/lectures/l24/node16.html</a:t>
            </a:r>
          </a:p>
        </p:txBody>
      </p:sp>
    </p:spTree>
    <p:extLst>
      <p:ext uri="{BB962C8B-B14F-4D97-AF65-F5344CB8AC3E}">
        <p14:creationId xmlns:p14="http://schemas.microsoft.com/office/powerpoint/2010/main" val="3365491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EBB8-EA31-484F-B12B-C962FA8DF1F0}"/>
              </a:ext>
            </a:extLst>
          </p:cNvPr>
          <p:cNvSpPr>
            <a:spLocks noGrp="1"/>
          </p:cNvSpPr>
          <p:nvPr>
            <p:ph type="title"/>
          </p:nvPr>
        </p:nvSpPr>
        <p:spPr/>
        <p:txBody>
          <a:bodyPr/>
          <a:lstStyle/>
          <a:p>
            <a:r>
              <a:rPr lang="en-US" dirty="0"/>
              <a:t>Case 1 for the good suffix rule</a:t>
            </a:r>
          </a:p>
        </p:txBody>
      </p:sp>
      <p:sp>
        <p:nvSpPr>
          <p:cNvPr id="3" name="Content Placeholder 2">
            <a:extLst>
              <a:ext uri="{FF2B5EF4-FFF2-40B4-BE49-F238E27FC236}">
                <a16:creationId xmlns:a16="http://schemas.microsoft.com/office/drawing/2014/main" id="{2A762351-BB0A-1940-BE39-A9690F669D04}"/>
              </a:ext>
            </a:extLst>
          </p:cNvPr>
          <p:cNvSpPr>
            <a:spLocks noGrp="1"/>
          </p:cNvSpPr>
          <p:nvPr>
            <p:ph idx="1"/>
          </p:nvPr>
        </p:nvSpPr>
        <p:spPr/>
        <p:txBody>
          <a:bodyPr/>
          <a:lstStyle/>
          <a:p>
            <a:r>
              <a:rPr lang="en-US" dirty="0"/>
              <a:t>Suppose we have already matched a suffix, u, of P, and u appears in P. Then we want a shift that is guaranteed to match u and requires the mismatching character to be different: </a:t>
            </a:r>
          </a:p>
        </p:txBody>
      </p:sp>
      <p:sp>
        <p:nvSpPr>
          <p:cNvPr id="5" name="TextBox 4">
            <a:extLst>
              <a:ext uri="{FF2B5EF4-FFF2-40B4-BE49-F238E27FC236}">
                <a16:creationId xmlns:a16="http://schemas.microsoft.com/office/drawing/2014/main" id="{ED502B51-38C6-1C42-B69F-9E0846A68391}"/>
              </a:ext>
            </a:extLst>
          </p:cNvPr>
          <p:cNvSpPr txBox="1"/>
          <p:nvPr/>
        </p:nvSpPr>
        <p:spPr>
          <a:xfrm>
            <a:off x="213519" y="6551720"/>
            <a:ext cx="4243469" cy="276999"/>
          </a:xfrm>
          <a:prstGeom prst="rect">
            <a:avLst/>
          </a:prstGeom>
          <a:noFill/>
        </p:spPr>
        <p:txBody>
          <a:bodyPr wrap="none" rtlCol="0">
            <a:spAutoFit/>
          </a:bodyPr>
          <a:lstStyle/>
          <a:p>
            <a:r>
              <a:rPr lang="en-US" sz="1200" dirty="0">
                <a:solidFill>
                  <a:schemeClr val="bg1">
                    <a:lumMod val="65000"/>
                  </a:schemeClr>
                </a:solidFill>
              </a:rPr>
              <a:t>Image from https://</a:t>
            </a:r>
            <a:r>
              <a:rPr lang="en-US" sz="1200" dirty="0" err="1">
                <a:solidFill>
                  <a:schemeClr val="bg1">
                    <a:lumMod val="65000"/>
                  </a:schemeClr>
                </a:solidFill>
              </a:rPr>
              <a:t>doi.org</a:t>
            </a:r>
            <a:r>
              <a:rPr lang="en-US" sz="1200" dirty="0">
                <a:solidFill>
                  <a:schemeClr val="bg1">
                    <a:lumMod val="65000"/>
                  </a:schemeClr>
                </a:solidFill>
              </a:rPr>
              <a:t>/10.1016/S1570-8667(03)00005-4</a:t>
            </a:r>
          </a:p>
        </p:txBody>
      </p:sp>
      <p:pic>
        <p:nvPicPr>
          <p:cNvPr id="6" name="Picture 5">
            <a:extLst>
              <a:ext uri="{FF2B5EF4-FFF2-40B4-BE49-F238E27FC236}">
                <a16:creationId xmlns:a16="http://schemas.microsoft.com/office/drawing/2014/main" id="{355AF04E-FF98-804C-8EE5-7D5718C30471}"/>
              </a:ext>
            </a:extLst>
          </p:cNvPr>
          <p:cNvPicPr>
            <a:picLocks noChangeAspect="1"/>
          </p:cNvPicPr>
          <p:nvPr/>
        </p:nvPicPr>
        <p:blipFill rotWithShape="1">
          <a:blip r:embed="rId2"/>
          <a:srcRect l="8316" b="22319"/>
          <a:stretch/>
        </p:blipFill>
        <p:spPr>
          <a:xfrm>
            <a:off x="1191490" y="4080013"/>
            <a:ext cx="7435397" cy="2114759"/>
          </a:xfrm>
          <a:prstGeom prst="rect">
            <a:avLst/>
          </a:prstGeom>
        </p:spPr>
      </p:pic>
      <p:sp>
        <p:nvSpPr>
          <p:cNvPr id="7" name="TextBox 6">
            <a:extLst>
              <a:ext uri="{FF2B5EF4-FFF2-40B4-BE49-F238E27FC236}">
                <a16:creationId xmlns:a16="http://schemas.microsoft.com/office/drawing/2014/main" id="{77B54339-426E-114D-8375-FD77B412593B}"/>
              </a:ext>
            </a:extLst>
          </p:cNvPr>
          <p:cNvSpPr txBox="1"/>
          <p:nvPr/>
        </p:nvSpPr>
        <p:spPr>
          <a:xfrm>
            <a:off x="692727" y="4378037"/>
            <a:ext cx="344646" cy="338554"/>
          </a:xfrm>
          <a:prstGeom prst="rect">
            <a:avLst/>
          </a:prstGeom>
          <a:noFill/>
        </p:spPr>
        <p:txBody>
          <a:bodyPr wrap="none" rtlCol="0">
            <a:spAutoFit/>
          </a:bodyPr>
          <a:lstStyle/>
          <a:p>
            <a:r>
              <a:rPr lang="en-US" dirty="0"/>
              <a:t>T:</a:t>
            </a:r>
          </a:p>
        </p:txBody>
      </p:sp>
      <p:sp>
        <p:nvSpPr>
          <p:cNvPr id="8" name="TextBox 7">
            <a:extLst>
              <a:ext uri="{FF2B5EF4-FFF2-40B4-BE49-F238E27FC236}">
                <a16:creationId xmlns:a16="http://schemas.microsoft.com/office/drawing/2014/main" id="{3A0AEEB5-FEF9-704C-8FA8-B126764613FF}"/>
              </a:ext>
            </a:extLst>
          </p:cNvPr>
          <p:cNvSpPr txBox="1"/>
          <p:nvPr/>
        </p:nvSpPr>
        <p:spPr>
          <a:xfrm>
            <a:off x="1436255" y="5042006"/>
            <a:ext cx="378630" cy="338554"/>
          </a:xfrm>
          <a:prstGeom prst="rect">
            <a:avLst/>
          </a:prstGeom>
          <a:noFill/>
        </p:spPr>
        <p:txBody>
          <a:bodyPr wrap="none" rtlCol="0">
            <a:spAutoFit/>
          </a:bodyPr>
          <a:lstStyle/>
          <a:p>
            <a:r>
              <a:rPr lang="en-US" dirty="0"/>
              <a:t>P:</a:t>
            </a:r>
          </a:p>
        </p:txBody>
      </p:sp>
      <p:sp>
        <p:nvSpPr>
          <p:cNvPr id="9" name="TextBox 8">
            <a:extLst>
              <a:ext uri="{FF2B5EF4-FFF2-40B4-BE49-F238E27FC236}">
                <a16:creationId xmlns:a16="http://schemas.microsoft.com/office/drawing/2014/main" id="{F0671645-FB35-204C-970A-ED69CBCD1ED6}"/>
              </a:ext>
            </a:extLst>
          </p:cNvPr>
          <p:cNvSpPr txBox="1"/>
          <p:nvPr/>
        </p:nvSpPr>
        <p:spPr>
          <a:xfrm>
            <a:off x="2335253" y="5643419"/>
            <a:ext cx="378630" cy="338554"/>
          </a:xfrm>
          <a:prstGeom prst="rect">
            <a:avLst/>
          </a:prstGeom>
          <a:noFill/>
        </p:spPr>
        <p:txBody>
          <a:bodyPr wrap="none" rtlCol="0">
            <a:spAutoFit/>
          </a:bodyPr>
          <a:lstStyle/>
          <a:p>
            <a:r>
              <a:rPr lang="en-US" dirty="0"/>
              <a:t>P:</a:t>
            </a:r>
          </a:p>
        </p:txBody>
      </p:sp>
    </p:spTree>
    <p:extLst>
      <p:ext uri="{BB962C8B-B14F-4D97-AF65-F5344CB8AC3E}">
        <p14:creationId xmlns:p14="http://schemas.microsoft.com/office/powerpoint/2010/main" val="3260063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EBB8-EA31-484F-B12B-C962FA8DF1F0}"/>
              </a:ext>
            </a:extLst>
          </p:cNvPr>
          <p:cNvSpPr>
            <a:spLocks noGrp="1"/>
          </p:cNvSpPr>
          <p:nvPr>
            <p:ph type="title"/>
          </p:nvPr>
        </p:nvSpPr>
        <p:spPr/>
        <p:txBody>
          <a:bodyPr/>
          <a:lstStyle/>
          <a:p>
            <a:r>
              <a:rPr lang="en-US" dirty="0"/>
              <a:t>Case 2 for the good suffix rule</a:t>
            </a:r>
          </a:p>
        </p:txBody>
      </p:sp>
      <p:sp>
        <p:nvSpPr>
          <p:cNvPr id="3" name="Content Placeholder 2">
            <a:extLst>
              <a:ext uri="{FF2B5EF4-FFF2-40B4-BE49-F238E27FC236}">
                <a16:creationId xmlns:a16="http://schemas.microsoft.com/office/drawing/2014/main" id="{2A762351-BB0A-1940-BE39-A9690F669D04}"/>
              </a:ext>
            </a:extLst>
          </p:cNvPr>
          <p:cNvSpPr>
            <a:spLocks noGrp="1"/>
          </p:cNvSpPr>
          <p:nvPr>
            <p:ph idx="1"/>
          </p:nvPr>
        </p:nvSpPr>
        <p:spPr/>
        <p:txBody>
          <a:bodyPr/>
          <a:lstStyle/>
          <a:p>
            <a:r>
              <a:rPr lang="en-US" dirty="0"/>
              <a:t>Suppose we have already matched a suffix, u, of P, and u does not appear in P. Then we want a shift such that a prefix v is a suffix of u: </a:t>
            </a:r>
          </a:p>
        </p:txBody>
      </p:sp>
      <p:sp>
        <p:nvSpPr>
          <p:cNvPr id="5" name="TextBox 4">
            <a:extLst>
              <a:ext uri="{FF2B5EF4-FFF2-40B4-BE49-F238E27FC236}">
                <a16:creationId xmlns:a16="http://schemas.microsoft.com/office/drawing/2014/main" id="{ED502B51-38C6-1C42-B69F-9E0846A68391}"/>
              </a:ext>
            </a:extLst>
          </p:cNvPr>
          <p:cNvSpPr txBox="1"/>
          <p:nvPr/>
        </p:nvSpPr>
        <p:spPr>
          <a:xfrm>
            <a:off x="213519" y="6551720"/>
            <a:ext cx="4243469" cy="276999"/>
          </a:xfrm>
          <a:prstGeom prst="rect">
            <a:avLst/>
          </a:prstGeom>
          <a:noFill/>
        </p:spPr>
        <p:txBody>
          <a:bodyPr wrap="none" rtlCol="0">
            <a:spAutoFit/>
          </a:bodyPr>
          <a:lstStyle/>
          <a:p>
            <a:r>
              <a:rPr lang="en-US" sz="1200" dirty="0">
                <a:solidFill>
                  <a:schemeClr val="bg1">
                    <a:lumMod val="65000"/>
                  </a:schemeClr>
                </a:solidFill>
              </a:rPr>
              <a:t>Image from https://</a:t>
            </a:r>
            <a:r>
              <a:rPr lang="en-US" sz="1200" dirty="0" err="1">
                <a:solidFill>
                  <a:schemeClr val="bg1">
                    <a:lumMod val="65000"/>
                  </a:schemeClr>
                </a:solidFill>
              </a:rPr>
              <a:t>doi.org</a:t>
            </a:r>
            <a:r>
              <a:rPr lang="en-US" sz="1200" dirty="0">
                <a:solidFill>
                  <a:schemeClr val="bg1">
                    <a:lumMod val="65000"/>
                  </a:schemeClr>
                </a:solidFill>
              </a:rPr>
              <a:t>/10.1016/S1570-8667(03)00005-4</a:t>
            </a:r>
          </a:p>
        </p:txBody>
      </p:sp>
      <p:pic>
        <p:nvPicPr>
          <p:cNvPr id="4" name="Picture 3">
            <a:extLst>
              <a:ext uri="{FF2B5EF4-FFF2-40B4-BE49-F238E27FC236}">
                <a16:creationId xmlns:a16="http://schemas.microsoft.com/office/drawing/2014/main" id="{54A23AA2-5D90-AF46-ABA8-79E15F371C2C}"/>
              </a:ext>
            </a:extLst>
          </p:cNvPr>
          <p:cNvPicPr>
            <a:picLocks noChangeAspect="1"/>
          </p:cNvPicPr>
          <p:nvPr/>
        </p:nvPicPr>
        <p:blipFill rotWithShape="1">
          <a:blip r:embed="rId2"/>
          <a:srcRect l="8154"/>
          <a:stretch/>
        </p:blipFill>
        <p:spPr>
          <a:xfrm>
            <a:off x="1154544" y="3843423"/>
            <a:ext cx="7711901" cy="2128090"/>
          </a:xfrm>
          <a:prstGeom prst="rect">
            <a:avLst/>
          </a:prstGeom>
        </p:spPr>
      </p:pic>
      <p:sp>
        <p:nvSpPr>
          <p:cNvPr id="7" name="TextBox 6">
            <a:extLst>
              <a:ext uri="{FF2B5EF4-FFF2-40B4-BE49-F238E27FC236}">
                <a16:creationId xmlns:a16="http://schemas.microsoft.com/office/drawing/2014/main" id="{552D9F7F-817C-CC48-9819-57E611D0EF8A}"/>
              </a:ext>
            </a:extLst>
          </p:cNvPr>
          <p:cNvSpPr txBox="1"/>
          <p:nvPr/>
        </p:nvSpPr>
        <p:spPr>
          <a:xfrm>
            <a:off x="683490" y="4156364"/>
            <a:ext cx="344646" cy="338554"/>
          </a:xfrm>
          <a:prstGeom prst="rect">
            <a:avLst/>
          </a:prstGeom>
          <a:noFill/>
        </p:spPr>
        <p:txBody>
          <a:bodyPr wrap="none" rtlCol="0">
            <a:spAutoFit/>
          </a:bodyPr>
          <a:lstStyle/>
          <a:p>
            <a:r>
              <a:rPr lang="en-US" dirty="0"/>
              <a:t>T:</a:t>
            </a:r>
          </a:p>
        </p:txBody>
      </p:sp>
      <p:sp>
        <p:nvSpPr>
          <p:cNvPr id="8" name="TextBox 7">
            <a:extLst>
              <a:ext uri="{FF2B5EF4-FFF2-40B4-BE49-F238E27FC236}">
                <a16:creationId xmlns:a16="http://schemas.microsoft.com/office/drawing/2014/main" id="{C03F5F54-25D3-7E4F-B98C-4A5BD2FA246A}"/>
              </a:ext>
            </a:extLst>
          </p:cNvPr>
          <p:cNvSpPr txBox="1"/>
          <p:nvPr/>
        </p:nvSpPr>
        <p:spPr>
          <a:xfrm>
            <a:off x="1427018" y="4820333"/>
            <a:ext cx="378630" cy="338554"/>
          </a:xfrm>
          <a:prstGeom prst="rect">
            <a:avLst/>
          </a:prstGeom>
          <a:noFill/>
        </p:spPr>
        <p:txBody>
          <a:bodyPr wrap="none" rtlCol="0">
            <a:spAutoFit/>
          </a:bodyPr>
          <a:lstStyle/>
          <a:p>
            <a:r>
              <a:rPr lang="en-US" dirty="0"/>
              <a:t>P:</a:t>
            </a:r>
          </a:p>
        </p:txBody>
      </p:sp>
      <p:sp>
        <p:nvSpPr>
          <p:cNvPr id="9" name="TextBox 8">
            <a:extLst>
              <a:ext uri="{FF2B5EF4-FFF2-40B4-BE49-F238E27FC236}">
                <a16:creationId xmlns:a16="http://schemas.microsoft.com/office/drawing/2014/main" id="{B6AA6ADE-9BE6-1644-9785-5AD16D67E1DE}"/>
              </a:ext>
            </a:extLst>
          </p:cNvPr>
          <p:cNvSpPr txBox="1"/>
          <p:nvPr/>
        </p:nvSpPr>
        <p:spPr>
          <a:xfrm>
            <a:off x="3535980" y="5449455"/>
            <a:ext cx="378630" cy="338554"/>
          </a:xfrm>
          <a:prstGeom prst="rect">
            <a:avLst/>
          </a:prstGeom>
          <a:noFill/>
        </p:spPr>
        <p:txBody>
          <a:bodyPr wrap="none" rtlCol="0">
            <a:spAutoFit/>
          </a:bodyPr>
          <a:lstStyle/>
          <a:p>
            <a:r>
              <a:rPr lang="en-US" dirty="0"/>
              <a:t>P:</a:t>
            </a:r>
          </a:p>
        </p:txBody>
      </p:sp>
    </p:spTree>
    <p:extLst>
      <p:ext uri="{BB962C8B-B14F-4D97-AF65-F5344CB8AC3E}">
        <p14:creationId xmlns:p14="http://schemas.microsoft.com/office/powerpoint/2010/main" val="517374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385460" y="832918"/>
            <a:ext cx="8228160" cy="691202"/>
          </a:xfrm>
        </p:spPr>
        <p:txBody>
          <a:bodyPr vert="horz" wrap="square" lIns="80400" tIns="35268" rIns="80400" bIns="40200" numCol="1" anchor="ctr" anchorCtr="0" compatLnSpc="1">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Good Suffix Rule</a:t>
            </a:r>
          </a:p>
        </p:txBody>
      </p:sp>
      <mc:AlternateContent xmlns:mc="http://schemas.openxmlformats.org/markup-compatibility/2006" xmlns:a14="http://schemas.microsoft.com/office/drawing/2010/main">
        <mc:Choice Requires="a14">
          <p:sp>
            <p:nvSpPr>
              <p:cNvPr id="13315" name="Rectangle 2"/>
              <p:cNvSpPr>
                <a:spLocks noGrp="1" noChangeArrowheads="1"/>
              </p:cNvSpPr>
              <p:nvPr>
                <p:ph type="body" idx="1"/>
              </p:nvPr>
            </p:nvSpPr>
            <p:spPr>
              <a:xfrm>
                <a:off x="456481" y="1604521"/>
                <a:ext cx="8228160" cy="4525920"/>
              </a:xfrm>
            </p:spPr>
            <p:txBody>
              <a:bodyPr vert="horz" wrap="square" lIns="80400" tIns="19267" rIns="80400" bIns="40200" numCol="1" anchor="t" anchorCtr="0" compatLnSpc="1">
                <a:prstTxWarp prst="textNoShape">
                  <a:avLst/>
                </a:prstTxWarp>
              </a:bodyPr>
              <a:lstStyle/>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177" i="1" dirty="0"/>
                  <a:t>Definition: </a:t>
                </a:r>
                <a:r>
                  <a:rPr lang="en-US" sz="2177" dirty="0"/>
                  <a:t>Suppose for a given alignment of </a:t>
                </a:r>
                <a14:m>
                  <m:oMath xmlns:m="http://schemas.openxmlformats.org/officeDocument/2006/math">
                    <m:r>
                      <a:rPr lang="en-US" sz="2177" i="1" dirty="0">
                        <a:latin typeface="Cambria Math"/>
                      </a:rPr>
                      <m:t>𝑃</m:t>
                    </m:r>
                  </m:oMath>
                </a14:m>
                <a:r>
                  <a:rPr lang="en-US" sz="2177" dirty="0"/>
                  <a:t> and </a:t>
                </a:r>
                <a14:m>
                  <m:oMath xmlns:m="http://schemas.openxmlformats.org/officeDocument/2006/math">
                    <m:r>
                      <a:rPr lang="en-US" sz="2177" i="1" dirty="0">
                        <a:latin typeface="Cambria Math"/>
                      </a:rPr>
                      <m:t>𝑇</m:t>
                    </m:r>
                  </m:oMath>
                </a14:m>
                <a:r>
                  <a:rPr lang="en-US" sz="2177" dirty="0"/>
                  <a:t>, a substring </a:t>
                </a:r>
                <a14:m>
                  <m:oMath xmlns:m="http://schemas.openxmlformats.org/officeDocument/2006/math">
                    <m:r>
                      <a:rPr lang="en-US" sz="2177" i="1" dirty="0">
                        <a:latin typeface="Cambria Math"/>
                      </a:rPr>
                      <m:t>𝑡</m:t>
                    </m:r>
                  </m:oMath>
                </a14:m>
                <a:r>
                  <a:rPr lang="en-US" sz="2177" dirty="0"/>
                  <a:t> of </a:t>
                </a:r>
                <a14:m>
                  <m:oMath xmlns:m="http://schemas.openxmlformats.org/officeDocument/2006/math">
                    <m:r>
                      <a:rPr lang="en-US" sz="2177" i="1" dirty="0">
                        <a:latin typeface="Cambria Math"/>
                      </a:rPr>
                      <m:t>𝑇</m:t>
                    </m:r>
                  </m:oMath>
                </a14:m>
                <a:r>
                  <a:rPr lang="en-US" sz="2177" dirty="0"/>
                  <a:t> matches a suffix of </a:t>
                </a:r>
                <a14:m>
                  <m:oMath xmlns:m="http://schemas.openxmlformats.org/officeDocument/2006/math">
                    <m:r>
                      <a:rPr lang="en-US" sz="2177" i="1" dirty="0">
                        <a:latin typeface="Cambria Math"/>
                      </a:rPr>
                      <m:t>𝑃</m:t>
                    </m:r>
                  </m:oMath>
                </a14:m>
                <a:r>
                  <a:rPr lang="en-US" sz="2177" dirty="0"/>
                  <a:t>, but a mismatch occurs to the next character to the left. Then find, if exists, the </a:t>
                </a:r>
                <a:r>
                  <a:rPr lang="en-US" sz="2177" b="1" dirty="0"/>
                  <a:t>rightmost</a:t>
                </a:r>
                <a:r>
                  <a:rPr lang="en-US" sz="2177" dirty="0"/>
                  <a:t> copy </a:t>
                </a:r>
                <a14:m>
                  <m:oMath xmlns:m="http://schemas.openxmlformats.org/officeDocument/2006/math">
                    <m:r>
                      <a:rPr lang="en-US" sz="2177" i="1" dirty="0">
                        <a:latin typeface="Cambria Math"/>
                      </a:rPr>
                      <m:t>𝑡</m:t>
                    </m:r>
                    <m:r>
                      <a:rPr lang="en-US" sz="2177" i="1" dirty="0">
                        <a:latin typeface="Cambria Math"/>
                      </a:rPr>
                      <m:t>′</m:t>
                    </m:r>
                  </m:oMath>
                </a14:m>
                <a:r>
                  <a:rPr lang="en-US" sz="2177" dirty="0"/>
                  <a:t> of </a:t>
                </a:r>
                <a14:m>
                  <m:oMath xmlns:m="http://schemas.openxmlformats.org/officeDocument/2006/math">
                    <m:r>
                      <a:rPr lang="en-US" sz="2177" i="1" dirty="0">
                        <a:latin typeface="Cambria Math"/>
                      </a:rPr>
                      <m:t>𝑡</m:t>
                    </m:r>
                  </m:oMath>
                </a14:m>
                <a:r>
                  <a:rPr lang="en-US" sz="2177" dirty="0"/>
                  <a:t> in </a:t>
                </a:r>
                <a14:m>
                  <m:oMath xmlns:m="http://schemas.openxmlformats.org/officeDocument/2006/math">
                    <m:r>
                      <a:rPr lang="en-US" sz="2177" i="1" dirty="0">
                        <a:latin typeface="Cambria Math"/>
                      </a:rPr>
                      <m:t>𝑃</m:t>
                    </m:r>
                  </m:oMath>
                </a14:m>
                <a:r>
                  <a:rPr lang="en-US" sz="2177" dirty="0"/>
                  <a:t>, such as </a:t>
                </a:r>
                <a14:m>
                  <m:oMath xmlns:m="http://schemas.openxmlformats.org/officeDocument/2006/math">
                    <m:r>
                      <a:rPr lang="en-US" sz="2177" i="1" dirty="0">
                        <a:latin typeface="Cambria Math"/>
                      </a:rPr>
                      <m:t>𝑡</m:t>
                    </m:r>
                    <m:r>
                      <a:rPr lang="en-US" sz="2177" i="1" dirty="0">
                        <a:latin typeface="Cambria Math"/>
                      </a:rPr>
                      <m:t>′</m:t>
                    </m:r>
                  </m:oMath>
                </a14:m>
                <a:r>
                  <a:rPr lang="en-US" sz="2177" dirty="0"/>
                  <a:t> is not a suffix of </a:t>
                </a:r>
                <a14:m>
                  <m:oMath xmlns:m="http://schemas.openxmlformats.org/officeDocument/2006/math">
                    <m:r>
                      <a:rPr lang="en-US" sz="2177" i="1" dirty="0">
                        <a:latin typeface="Cambria Math"/>
                      </a:rPr>
                      <m:t>𝑃</m:t>
                    </m:r>
                  </m:oMath>
                </a14:m>
                <a:r>
                  <a:rPr lang="en-US" sz="2177" dirty="0"/>
                  <a:t> and the character to the left of t' in P differs from the character to the left of t in P. Shift </a:t>
                </a:r>
                <a14:m>
                  <m:oMath xmlns:m="http://schemas.openxmlformats.org/officeDocument/2006/math">
                    <m:r>
                      <a:rPr lang="en-US" sz="2177" i="1" dirty="0">
                        <a:latin typeface="Cambria Math"/>
                      </a:rPr>
                      <m:t>𝑃</m:t>
                    </m:r>
                  </m:oMath>
                </a14:m>
                <a:r>
                  <a:rPr lang="en-US" sz="2177" dirty="0"/>
                  <a:t> to the right, so that substring </a:t>
                </a:r>
                <a14:m>
                  <m:oMath xmlns:m="http://schemas.openxmlformats.org/officeDocument/2006/math">
                    <m:r>
                      <a:rPr lang="en-US" sz="2177" i="1" dirty="0">
                        <a:latin typeface="Cambria Math"/>
                      </a:rPr>
                      <m:t>𝑡</m:t>
                    </m:r>
                    <m:r>
                      <a:rPr lang="en-US" sz="2177" i="1" dirty="0">
                        <a:latin typeface="Cambria Math"/>
                      </a:rPr>
                      <m:t>′</m:t>
                    </m:r>
                  </m:oMath>
                </a14:m>
                <a:r>
                  <a:rPr lang="en-US" sz="2177" dirty="0"/>
                  <a:t> in </a:t>
                </a:r>
                <a14:m>
                  <m:oMath xmlns:m="http://schemas.openxmlformats.org/officeDocument/2006/math">
                    <m:r>
                      <a:rPr lang="en-US" sz="2177" i="1" dirty="0">
                        <a:latin typeface="Cambria Math"/>
                      </a:rPr>
                      <m:t>𝑃</m:t>
                    </m:r>
                  </m:oMath>
                </a14:m>
                <a:r>
                  <a:rPr lang="en-US" sz="2177" dirty="0"/>
                  <a:t> is below substring </a:t>
                </a:r>
                <a14:m>
                  <m:oMath xmlns:m="http://schemas.openxmlformats.org/officeDocument/2006/math">
                    <m:r>
                      <a:rPr lang="en-US" sz="2177" i="1" dirty="0">
                        <a:latin typeface="Cambria Math"/>
                      </a:rPr>
                      <m:t>𝑡</m:t>
                    </m:r>
                  </m:oMath>
                </a14:m>
                <a:r>
                  <a:rPr lang="en-US" sz="2177" dirty="0"/>
                  <a:t> in </a:t>
                </a:r>
                <a14:m>
                  <m:oMath xmlns:m="http://schemas.openxmlformats.org/officeDocument/2006/math">
                    <m:r>
                      <a:rPr lang="en-US" sz="2177" i="1" dirty="0">
                        <a:latin typeface="Cambria Math"/>
                      </a:rPr>
                      <m:t>𝑇</m:t>
                    </m:r>
                  </m:oMath>
                </a14:m>
                <a:r>
                  <a:rPr lang="en-US" sz="2177" dirty="0"/>
                  <a:t>.</a:t>
                </a:r>
              </a:p>
            </p:txBody>
          </p:sp>
        </mc:Choice>
        <mc:Fallback xmlns="">
          <p:sp>
            <p:nvSpPr>
              <p:cNvPr id="13315" name="Rectangle 2"/>
              <p:cNvSpPr>
                <a:spLocks noGrp="1" noRot="1" noChangeAspect="1" noMove="1" noResize="1" noEditPoints="1" noAdjustHandles="1" noChangeArrowheads="1" noChangeShapeType="1" noTextEdit="1"/>
              </p:cNvSpPr>
              <p:nvPr>
                <p:ph type="body" idx="1"/>
              </p:nvPr>
            </p:nvSpPr>
            <p:spPr>
              <a:xfrm>
                <a:off x="456481" y="1604521"/>
                <a:ext cx="8228160" cy="4525920"/>
              </a:xfrm>
              <a:blipFill>
                <a:blip r:embed="rId3"/>
                <a:stretch>
                  <a:fillRect t="-2521"/>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C2E1571-5FDC-EC42-B0E8-E636E5F04DE7}"/>
              </a:ext>
            </a:extLst>
          </p:cNvPr>
          <p:cNvPicPr>
            <a:picLocks noChangeAspect="1"/>
          </p:cNvPicPr>
          <p:nvPr/>
        </p:nvPicPr>
        <p:blipFill rotWithShape="1">
          <a:blip r:embed="rId4"/>
          <a:srcRect t="23546"/>
          <a:stretch/>
        </p:blipFill>
        <p:spPr>
          <a:xfrm>
            <a:off x="1394526" y="3740728"/>
            <a:ext cx="6991797" cy="2733963"/>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32C6F600-F66E-C847-BDCD-A831E249C4A9}"/>
              </a:ext>
            </a:extLst>
          </p:cNvPr>
          <p:cNvSpPr txBox="1"/>
          <p:nvPr/>
        </p:nvSpPr>
        <p:spPr>
          <a:xfrm>
            <a:off x="277091" y="6613236"/>
            <a:ext cx="6373861" cy="276999"/>
          </a:xfrm>
          <a:prstGeom prst="rect">
            <a:avLst/>
          </a:prstGeom>
          <a:noFill/>
        </p:spPr>
        <p:txBody>
          <a:bodyPr wrap="none" rtlCol="0">
            <a:spAutoFit/>
          </a:bodyPr>
          <a:lstStyle/>
          <a:p>
            <a:r>
              <a:rPr lang="en-US" sz="1200" dirty="0">
                <a:solidFill>
                  <a:schemeClr val="bg1">
                    <a:lumMod val="65000"/>
                  </a:schemeClr>
                </a:solidFill>
              </a:rPr>
              <a:t>Image from https://</a:t>
            </a:r>
            <a:r>
              <a:rPr lang="en-US" sz="1200" dirty="0" err="1">
                <a:solidFill>
                  <a:schemeClr val="bg1">
                    <a:lumMod val="65000"/>
                  </a:schemeClr>
                </a:solidFill>
              </a:rPr>
              <a:t>en.wikipedia.org</a:t>
            </a:r>
            <a:r>
              <a:rPr lang="en-US" sz="1200" dirty="0">
                <a:solidFill>
                  <a:schemeClr val="bg1">
                    <a:lumMod val="65000"/>
                  </a:schemeClr>
                </a:solidFill>
              </a:rPr>
              <a:t>/wiki/Boyer%E2%80%93Moore_string-search_algorithm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382591" y="727559"/>
            <a:ext cx="8228160" cy="790688"/>
          </a:xfrm>
        </p:spPr>
        <p:txBody>
          <a:bodyPr vert="horz" wrap="square" lIns="80400" tIns="35268" rIns="80400" bIns="40200" numCol="1" anchor="ctr" anchorCtr="0" compatLnSpc="1">
            <a:prstTxWarp prst="textNoShape">
              <a:avLst/>
            </a:prstTxWarp>
          </a:bodyPr>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dirty="0"/>
              <a:t>Good suffix rule (cont'd)</a:t>
            </a:r>
          </a:p>
        </p:txBody>
      </p:sp>
      <mc:AlternateContent xmlns:mc="http://schemas.openxmlformats.org/markup-compatibility/2006" xmlns:a14="http://schemas.microsoft.com/office/drawing/2010/main">
        <mc:Choice Requires="a14">
          <p:sp>
            <p:nvSpPr>
              <p:cNvPr id="15363" name="Rectangle 2"/>
              <p:cNvSpPr>
                <a:spLocks noGrp="1" noChangeArrowheads="1"/>
              </p:cNvSpPr>
              <p:nvPr>
                <p:ph type="body" idx="1"/>
              </p:nvPr>
            </p:nvSpPr>
            <p:spPr>
              <a:xfrm>
                <a:off x="456481" y="1604521"/>
                <a:ext cx="8228160" cy="4525920"/>
              </a:xfrm>
            </p:spPr>
            <p:txBody>
              <a:bodyPr vert="horz" wrap="square" lIns="80400" tIns="19267" rIns="80400" bIns="40200" numCol="1" anchor="t" anchorCtr="0" compatLnSpc="1">
                <a:prstTxWarp prst="textNoShape">
                  <a:avLst/>
                </a:prstTxWarp>
              </a:bodyPr>
              <a:lstStyle/>
              <a:p>
                <a:pPr marL="390246" indent="-293764">
                  <a:buSzPct val="45000"/>
                  <a:buFont typeface="Wingdings" pitchFamily="2" charset="2"/>
                  <a:buChar char=""/>
                  <a:tabLst>
                    <a:tab pos="390246" algn="l"/>
                    <a:tab pos="492487" algn="l"/>
                    <a:tab pos="907213" algn="l"/>
                    <a:tab pos="1321940" algn="l"/>
                    <a:tab pos="1736666" algn="l"/>
                    <a:tab pos="2151392" algn="l"/>
                    <a:tab pos="2566118" algn="l"/>
                    <a:tab pos="2980844" algn="l"/>
                    <a:tab pos="3395570" algn="l"/>
                    <a:tab pos="3810296" algn="l"/>
                    <a:tab pos="4225022" algn="l"/>
                    <a:tab pos="4639748" algn="l"/>
                    <a:tab pos="5054475" algn="l"/>
                    <a:tab pos="5469201" algn="l"/>
                    <a:tab pos="5883927" algn="l"/>
                    <a:tab pos="6298653" algn="l"/>
                    <a:tab pos="6713379" algn="l"/>
                    <a:tab pos="7128105" algn="l"/>
                    <a:tab pos="7542831" algn="l"/>
                    <a:tab pos="7957557" algn="l"/>
                    <a:tab pos="8372284" algn="l"/>
                  </a:tabLst>
                </a:pPr>
                <a:r>
                  <a:rPr lang="en-US" sz="2177" dirty="0"/>
                  <a:t>If </a:t>
                </a:r>
                <a14:m>
                  <m:oMath xmlns:m="http://schemas.openxmlformats.org/officeDocument/2006/math">
                    <m:r>
                      <a:rPr lang="en-US" sz="2177" i="1" dirty="0">
                        <a:latin typeface="Cambria Math"/>
                      </a:rPr>
                      <m:t>𝑡</m:t>
                    </m:r>
                    <m:r>
                      <a:rPr lang="en-US" sz="2177" i="1" dirty="0">
                        <a:latin typeface="Cambria Math"/>
                      </a:rPr>
                      <m:t>′</m:t>
                    </m:r>
                  </m:oMath>
                </a14:m>
                <a:r>
                  <a:rPr lang="en-US" sz="2177" dirty="0"/>
                  <a:t> does not exist, then shift the left end of </a:t>
                </a:r>
                <a14:m>
                  <m:oMath xmlns:m="http://schemas.openxmlformats.org/officeDocument/2006/math">
                    <m:r>
                      <a:rPr lang="en-US" sz="2177" i="1" dirty="0">
                        <a:latin typeface="Cambria Math"/>
                      </a:rPr>
                      <m:t>𝑃</m:t>
                    </m:r>
                  </m:oMath>
                </a14:m>
                <a:r>
                  <a:rPr lang="en-US" sz="2177" dirty="0"/>
                  <a:t> past the left end of </a:t>
                </a:r>
                <a14:m>
                  <m:oMath xmlns:m="http://schemas.openxmlformats.org/officeDocument/2006/math">
                    <m:r>
                      <a:rPr lang="en-US" sz="2177" i="1" dirty="0">
                        <a:latin typeface="Cambria Math"/>
                      </a:rPr>
                      <m:t>𝑡</m:t>
                    </m:r>
                  </m:oMath>
                </a14:m>
                <a:r>
                  <a:rPr lang="en-US" sz="2177" dirty="0"/>
                  <a:t> in </a:t>
                </a:r>
                <a14:m>
                  <m:oMath xmlns:m="http://schemas.openxmlformats.org/officeDocument/2006/math">
                    <m:r>
                      <a:rPr lang="en-US" sz="2177" i="1" dirty="0">
                        <a:latin typeface="Cambria Math"/>
                      </a:rPr>
                      <m:t>𝑇</m:t>
                    </m:r>
                  </m:oMath>
                </a14:m>
                <a:r>
                  <a:rPr lang="en-US" sz="2177" dirty="0"/>
                  <a:t> by the </a:t>
                </a:r>
                <a:r>
                  <a:rPr lang="en-US" sz="2177" b="1" dirty="0"/>
                  <a:t>least</a:t>
                </a:r>
                <a:r>
                  <a:rPr lang="en-US" sz="2177" dirty="0"/>
                  <a:t> amount, so that a prefix of </a:t>
                </a:r>
                <a14:m>
                  <m:oMath xmlns:m="http://schemas.openxmlformats.org/officeDocument/2006/math">
                    <m:r>
                      <a:rPr lang="en-US" sz="2177" i="1" dirty="0">
                        <a:latin typeface="Cambria Math"/>
                      </a:rPr>
                      <m:t>𝑃</m:t>
                    </m:r>
                  </m:oMath>
                </a14:m>
                <a:r>
                  <a:rPr lang="en-US" sz="2177" dirty="0"/>
                  <a:t> matches a suffix of t in </a:t>
                </a:r>
                <a14:m>
                  <m:oMath xmlns:m="http://schemas.openxmlformats.org/officeDocument/2006/math">
                    <m:r>
                      <a:rPr lang="en-US" sz="2177" i="1" dirty="0">
                        <a:latin typeface="Cambria Math"/>
                      </a:rPr>
                      <m:t>𝑇</m:t>
                    </m:r>
                  </m:oMath>
                </a14:m>
                <a:r>
                  <a:rPr lang="en-US" sz="2177" dirty="0"/>
                  <a:t>. If no such shift is possible then shift </a:t>
                </a:r>
                <a14:m>
                  <m:oMath xmlns:m="http://schemas.openxmlformats.org/officeDocument/2006/math">
                    <m:r>
                      <a:rPr lang="en-US" sz="2177" i="1" dirty="0">
                        <a:latin typeface="Cambria Math"/>
                      </a:rPr>
                      <m:t>𝑃</m:t>
                    </m:r>
                  </m:oMath>
                </a14:m>
                <a:r>
                  <a:rPr lang="en-US" sz="2177" dirty="0"/>
                  <a:t> by m places to the right.</a:t>
                </a:r>
                <a:r>
                  <a:rPr lang="en-US" dirty="0"/>
                  <a:t> </a:t>
                </a:r>
              </a:p>
            </p:txBody>
          </p:sp>
        </mc:Choice>
        <mc:Fallback xmlns="">
          <p:sp>
            <p:nvSpPr>
              <p:cNvPr id="15363" name="Rectangle 2"/>
              <p:cNvSpPr>
                <a:spLocks noGrp="1" noRot="1" noChangeAspect="1" noMove="1" noResize="1" noEditPoints="1" noAdjustHandles="1" noChangeArrowheads="1" noChangeShapeType="1" noTextEdit="1"/>
              </p:cNvSpPr>
              <p:nvPr>
                <p:ph type="body" idx="1"/>
              </p:nvPr>
            </p:nvSpPr>
            <p:spPr>
              <a:xfrm>
                <a:off x="456481" y="1604521"/>
                <a:ext cx="8228160" cy="4525920"/>
              </a:xfrm>
              <a:blipFill>
                <a:blip r:embed="rId3"/>
                <a:stretch>
                  <a:fillRect t="-2521"/>
                </a:stretch>
              </a:blipFill>
            </p:spPr>
            <p:txBody>
              <a:bodyPr/>
              <a:lstStyle/>
              <a:p>
                <a:r>
                  <a:rPr lang="en-US">
                    <a:noFill/>
                  </a:rPr>
                  <a:t> </a:t>
                </a:r>
              </a:p>
            </p:txBody>
          </p:sp>
        </mc:Fallback>
      </mc:AlternateContent>
      <p:pic>
        <p:nvPicPr>
          <p:cNvPr id="153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7441" y="3005641"/>
            <a:ext cx="3399840" cy="35222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E57C7-3490-D947-881F-01EA32AFDDDD}"/>
              </a:ext>
            </a:extLst>
          </p:cNvPr>
          <p:cNvSpPr>
            <a:spLocks noGrp="1"/>
          </p:cNvSpPr>
          <p:nvPr>
            <p:ph type="title"/>
          </p:nvPr>
        </p:nvSpPr>
        <p:spPr/>
        <p:txBody>
          <a:bodyPr/>
          <a:lstStyle/>
          <a:p>
            <a:r>
              <a:rPr lang="en-US" dirty="0"/>
              <a:t>Application: </a:t>
            </a:r>
            <a:r>
              <a:rPr lang="en-US" dirty="0" err="1"/>
              <a:t>fgrep</a:t>
            </a:r>
            <a:endParaRPr lang="en-US" dirty="0"/>
          </a:p>
        </p:txBody>
      </p:sp>
      <p:sp>
        <p:nvSpPr>
          <p:cNvPr id="3" name="Content Placeholder 2">
            <a:extLst>
              <a:ext uri="{FF2B5EF4-FFF2-40B4-BE49-F238E27FC236}">
                <a16:creationId xmlns:a16="http://schemas.microsoft.com/office/drawing/2014/main" id="{05004FDE-54E7-4445-8251-46622D41274C}"/>
              </a:ext>
            </a:extLst>
          </p:cNvPr>
          <p:cNvSpPr>
            <a:spLocks noGrp="1"/>
          </p:cNvSpPr>
          <p:nvPr>
            <p:ph idx="1"/>
          </p:nvPr>
        </p:nvSpPr>
        <p:spPr>
          <a:xfrm>
            <a:off x="380999" y="1729409"/>
            <a:ext cx="8460581" cy="4701208"/>
          </a:xfrm>
        </p:spPr>
        <p:txBody>
          <a:bodyPr/>
          <a:lstStyle/>
          <a:p>
            <a:r>
              <a:rPr lang="en-US" dirty="0"/>
              <a:t>Recall that </a:t>
            </a:r>
            <a:r>
              <a:rPr lang="en-US" b="1" dirty="0" err="1"/>
              <a:t>fgrep</a:t>
            </a:r>
            <a:r>
              <a:rPr lang="en-US" dirty="0"/>
              <a:t> looks for an exact match of a text string in a file.</a:t>
            </a:r>
          </a:p>
          <a:p>
            <a:r>
              <a:rPr lang="en-US" dirty="0"/>
              <a:t>So we are interested in fast algorithms for the </a:t>
            </a:r>
            <a:r>
              <a:rPr lang="en-US" b="1" dirty="0"/>
              <a:t>exact match</a:t>
            </a:r>
            <a:r>
              <a:rPr lang="en-US" dirty="0"/>
              <a:t> problem:</a:t>
            </a:r>
          </a:p>
          <a:p>
            <a:pPr lvl="1"/>
            <a:r>
              <a:rPr lang="en-US" dirty="0"/>
              <a:t>Given a text string, T, of length n, and a pattern string, P, of length m, over an alphabet of size k, find the first (or all) places where a substring of T matches P.</a:t>
            </a:r>
          </a:p>
          <a:p>
            <a:endParaRPr lang="en-US" dirty="0"/>
          </a:p>
        </p:txBody>
      </p:sp>
      <p:pic>
        <p:nvPicPr>
          <p:cNvPr id="1026" name="Picture 2" descr="String matching sample">
            <a:extLst>
              <a:ext uri="{FF2B5EF4-FFF2-40B4-BE49-F238E27FC236}">
                <a16:creationId xmlns:a16="http://schemas.microsoft.com/office/drawing/2014/main" id="{A5F9D82F-8942-5F41-BF0F-27CC9FF9651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829"/>
                    </a14:imgEffect>
                    <a14:imgEffect>
                      <a14:saturation sat="0"/>
                    </a14:imgEffect>
                    <a14:imgEffect>
                      <a14:brightnessContrast bright="-48000" contrast="100000"/>
                    </a14:imgEffect>
                  </a14:imgLayer>
                </a14:imgProps>
              </a:ext>
              <a:ext uri="{28A0092B-C50C-407E-A947-70E740481C1C}">
                <a14:useLocalDpi xmlns:a14="http://schemas.microsoft.com/office/drawing/2010/main" val="0"/>
              </a:ext>
            </a:extLst>
          </a:blip>
          <a:srcRect/>
          <a:stretch>
            <a:fillRect/>
          </a:stretch>
        </p:blipFill>
        <p:spPr bwMode="auto">
          <a:xfrm>
            <a:off x="1564508" y="4532272"/>
            <a:ext cx="5926083" cy="21227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BB96BF5-3ECC-8640-BA22-9709273F8088}"/>
              </a:ext>
            </a:extLst>
          </p:cNvPr>
          <p:cNvSpPr txBox="1"/>
          <p:nvPr/>
        </p:nvSpPr>
        <p:spPr>
          <a:xfrm>
            <a:off x="213519" y="6523314"/>
            <a:ext cx="6288453" cy="276999"/>
          </a:xfrm>
          <a:prstGeom prst="rect">
            <a:avLst/>
          </a:prstGeom>
          <a:noFill/>
        </p:spPr>
        <p:txBody>
          <a:bodyPr wrap="none" rtlCol="0">
            <a:spAutoFit/>
          </a:bodyPr>
          <a:lstStyle/>
          <a:p>
            <a:r>
              <a:rPr lang="en-US" sz="1200" dirty="0">
                <a:solidFill>
                  <a:schemeClr val="bg1">
                    <a:lumMod val="65000"/>
                  </a:schemeClr>
                </a:solidFill>
              </a:rPr>
              <a:t>Image from https://</a:t>
            </a:r>
            <a:r>
              <a:rPr lang="en-US" sz="1200" dirty="0" err="1">
                <a:solidFill>
                  <a:schemeClr val="bg1">
                    <a:lumMod val="65000"/>
                  </a:schemeClr>
                </a:solidFill>
              </a:rPr>
              <a:t>www.hackerearth.com</a:t>
            </a:r>
            <a:r>
              <a:rPr lang="en-US" sz="1200" dirty="0">
                <a:solidFill>
                  <a:schemeClr val="bg1">
                    <a:lumMod val="65000"/>
                  </a:schemeClr>
                </a:solidFill>
              </a:rPr>
              <a:t>/practice/notes/exact-string-matching-algorithms/</a:t>
            </a:r>
          </a:p>
        </p:txBody>
      </p:sp>
    </p:spTree>
    <p:extLst>
      <p:ext uri="{BB962C8B-B14F-4D97-AF65-F5344CB8AC3E}">
        <p14:creationId xmlns:p14="http://schemas.microsoft.com/office/powerpoint/2010/main" val="647151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C6445-4C06-5145-B8B7-98E0C9EAFCFE}"/>
              </a:ext>
            </a:extLst>
          </p:cNvPr>
          <p:cNvSpPr>
            <a:spLocks noGrp="1"/>
          </p:cNvSpPr>
          <p:nvPr>
            <p:ph type="title"/>
          </p:nvPr>
        </p:nvSpPr>
        <p:spPr/>
        <p:txBody>
          <a:bodyPr/>
          <a:lstStyle/>
          <a:p>
            <a:r>
              <a:rPr lang="en-US" dirty="0"/>
              <a:t>The good suffix shift table</a:t>
            </a:r>
          </a:p>
        </p:txBody>
      </p:sp>
      <p:sp>
        <p:nvSpPr>
          <p:cNvPr id="3" name="Content Placeholder 2">
            <a:extLst>
              <a:ext uri="{FF2B5EF4-FFF2-40B4-BE49-F238E27FC236}">
                <a16:creationId xmlns:a16="http://schemas.microsoft.com/office/drawing/2014/main" id="{EB6F8FF5-83AC-964F-851C-A4AB4E5B5CBB}"/>
              </a:ext>
            </a:extLst>
          </p:cNvPr>
          <p:cNvSpPr>
            <a:spLocks noGrp="1"/>
          </p:cNvSpPr>
          <p:nvPr>
            <p:ph idx="1"/>
          </p:nvPr>
        </p:nvSpPr>
        <p:spPr>
          <a:xfrm>
            <a:off x="147782" y="1729409"/>
            <a:ext cx="8861280" cy="4701208"/>
          </a:xfrm>
        </p:spPr>
        <p:txBody>
          <a:bodyPr/>
          <a:lstStyle/>
          <a:p>
            <a:r>
              <a:rPr lang="en-US" dirty="0"/>
              <a:t>Define a shift table, MATCH(</a:t>
            </a:r>
            <a:r>
              <a:rPr lang="en-US" dirty="0" err="1"/>
              <a:t>i</a:t>
            </a:r>
            <a:r>
              <a:rPr lang="en-US" dirty="0"/>
              <a:t>), that encodes the good suffix shifts for a pattern, x, of length m.</a:t>
            </a:r>
          </a:p>
          <a:p>
            <a:pPr lvl="1"/>
            <a:r>
              <a:rPr lang="en-US" dirty="0"/>
              <a:t>MATCH(</a:t>
            </a:r>
            <a:r>
              <a:rPr lang="en-US" dirty="0" err="1"/>
              <a:t>i</a:t>
            </a:r>
            <a:r>
              <a:rPr lang="en-US" dirty="0"/>
              <a:t>) = min. s such that Cs(</a:t>
            </a:r>
            <a:r>
              <a:rPr lang="en-US" dirty="0" err="1"/>
              <a:t>i,s</a:t>
            </a:r>
            <a:r>
              <a:rPr lang="en-US" dirty="0"/>
              <a:t>) and Cos(</a:t>
            </a:r>
            <a:r>
              <a:rPr lang="en-US" dirty="0" err="1"/>
              <a:t>i,s</a:t>
            </a:r>
            <a:r>
              <a:rPr lang="en-US" dirty="0"/>
              <a:t>) hold:</a:t>
            </a:r>
          </a:p>
        </p:txBody>
      </p:sp>
      <p:pic>
        <p:nvPicPr>
          <p:cNvPr id="4" name="Picture 3">
            <a:extLst>
              <a:ext uri="{FF2B5EF4-FFF2-40B4-BE49-F238E27FC236}">
                <a16:creationId xmlns:a16="http://schemas.microsoft.com/office/drawing/2014/main" id="{68265632-D23C-2B45-A857-95909136EDE0}"/>
              </a:ext>
            </a:extLst>
          </p:cNvPr>
          <p:cNvPicPr>
            <a:picLocks noChangeAspect="1"/>
          </p:cNvPicPr>
          <p:nvPr/>
        </p:nvPicPr>
        <p:blipFill>
          <a:blip r:embed="rId2"/>
          <a:stretch>
            <a:fillRect/>
          </a:stretch>
        </p:blipFill>
        <p:spPr>
          <a:xfrm>
            <a:off x="452964" y="3270827"/>
            <a:ext cx="8586784" cy="1532082"/>
          </a:xfrm>
          <a:prstGeom prst="rect">
            <a:avLst/>
          </a:prstGeom>
        </p:spPr>
      </p:pic>
      <p:pic>
        <p:nvPicPr>
          <p:cNvPr id="5" name="Picture 4">
            <a:extLst>
              <a:ext uri="{FF2B5EF4-FFF2-40B4-BE49-F238E27FC236}">
                <a16:creationId xmlns:a16="http://schemas.microsoft.com/office/drawing/2014/main" id="{1E6F2353-2ADD-0947-91BF-875C3C5F1F3C}"/>
              </a:ext>
            </a:extLst>
          </p:cNvPr>
          <p:cNvPicPr>
            <a:picLocks noChangeAspect="1"/>
          </p:cNvPicPr>
          <p:nvPr/>
        </p:nvPicPr>
        <p:blipFill>
          <a:blip r:embed="rId3"/>
          <a:stretch>
            <a:fillRect/>
          </a:stretch>
        </p:blipFill>
        <p:spPr>
          <a:xfrm>
            <a:off x="1315027" y="4802909"/>
            <a:ext cx="5983030" cy="1448721"/>
          </a:xfrm>
          <a:prstGeom prst="rect">
            <a:avLst/>
          </a:prstGeom>
        </p:spPr>
      </p:pic>
      <p:sp>
        <p:nvSpPr>
          <p:cNvPr id="6" name="TextBox 5">
            <a:extLst>
              <a:ext uri="{FF2B5EF4-FFF2-40B4-BE49-F238E27FC236}">
                <a16:creationId xmlns:a16="http://schemas.microsoft.com/office/drawing/2014/main" id="{7910264A-8397-BF47-8109-45AFB89A6F54}"/>
              </a:ext>
            </a:extLst>
          </p:cNvPr>
          <p:cNvSpPr txBox="1"/>
          <p:nvPr/>
        </p:nvSpPr>
        <p:spPr>
          <a:xfrm>
            <a:off x="213519" y="6551720"/>
            <a:ext cx="4320413" cy="276999"/>
          </a:xfrm>
          <a:prstGeom prst="rect">
            <a:avLst/>
          </a:prstGeom>
          <a:noFill/>
        </p:spPr>
        <p:txBody>
          <a:bodyPr wrap="none" rtlCol="0">
            <a:spAutoFit/>
          </a:bodyPr>
          <a:lstStyle/>
          <a:p>
            <a:r>
              <a:rPr lang="en-US" sz="1200" dirty="0">
                <a:solidFill>
                  <a:schemeClr val="bg1">
                    <a:lumMod val="65000"/>
                  </a:schemeClr>
                </a:solidFill>
              </a:rPr>
              <a:t>Images from https://</a:t>
            </a:r>
            <a:r>
              <a:rPr lang="en-US" sz="1200" dirty="0" err="1">
                <a:solidFill>
                  <a:schemeClr val="bg1">
                    <a:lumMod val="65000"/>
                  </a:schemeClr>
                </a:solidFill>
              </a:rPr>
              <a:t>doi.org</a:t>
            </a:r>
            <a:r>
              <a:rPr lang="en-US" sz="1200" dirty="0">
                <a:solidFill>
                  <a:schemeClr val="bg1">
                    <a:lumMod val="65000"/>
                  </a:schemeClr>
                </a:solidFill>
              </a:rPr>
              <a:t>/10.1016/S1570-8667(03)00005-4</a:t>
            </a:r>
          </a:p>
        </p:txBody>
      </p:sp>
    </p:spTree>
    <p:extLst>
      <p:ext uri="{BB962C8B-B14F-4D97-AF65-F5344CB8AC3E}">
        <p14:creationId xmlns:p14="http://schemas.microsoft.com/office/powerpoint/2010/main" val="3801345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EB8D6-5463-254D-8EC5-231639F393B9}"/>
              </a:ext>
            </a:extLst>
          </p:cNvPr>
          <p:cNvSpPr>
            <a:spLocks noGrp="1"/>
          </p:cNvSpPr>
          <p:nvPr>
            <p:ph type="title"/>
          </p:nvPr>
        </p:nvSpPr>
        <p:spPr>
          <a:xfrm>
            <a:off x="336160" y="890721"/>
            <a:ext cx="8628062" cy="680628"/>
          </a:xfrm>
        </p:spPr>
        <p:txBody>
          <a:bodyPr/>
          <a:lstStyle/>
          <a:p>
            <a:r>
              <a:rPr lang="en-US" dirty="0"/>
              <a:t>The bad character shift table</a:t>
            </a:r>
          </a:p>
        </p:txBody>
      </p:sp>
      <p:sp>
        <p:nvSpPr>
          <p:cNvPr id="3" name="Content Placeholder 2">
            <a:extLst>
              <a:ext uri="{FF2B5EF4-FFF2-40B4-BE49-F238E27FC236}">
                <a16:creationId xmlns:a16="http://schemas.microsoft.com/office/drawing/2014/main" id="{652D9DAF-C52D-A641-87C0-AE0D896E53B6}"/>
              </a:ext>
            </a:extLst>
          </p:cNvPr>
          <p:cNvSpPr>
            <a:spLocks noGrp="1"/>
          </p:cNvSpPr>
          <p:nvPr>
            <p:ph idx="1"/>
          </p:nvPr>
        </p:nvSpPr>
        <p:spPr>
          <a:xfrm>
            <a:off x="380999" y="1802167"/>
            <a:ext cx="8514425" cy="4628450"/>
          </a:xfrm>
        </p:spPr>
        <p:txBody>
          <a:bodyPr/>
          <a:lstStyle/>
          <a:p>
            <a:r>
              <a:rPr lang="en-US" dirty="0"/>
              <a:t>Let x be a pattern of length m.</a:t>
            </a:r>
          </a:p>
          <a:p>
            <a:r>
              <a:rPr lang="en-US" dirty="0"/>
              <a:t>Define a bad-character shift table, occ[a], for each character, a, in the alphabet for x:</a:t>
            </a:r>
          </a:p>
          <a:p>
            <a:endParaRPr lang="en-US" dirty="0"/>
          </a:p>
          <a:p>
            <a:endParaRPr lang="en-US" dirty="0"/>
          </a:p>
          <a:p>
            <a:endParaRPr lang="en-US" dirty="0"/>
          </a:p>
          <a:p>
            <a:r>
              <a:rPr lang="en-US" dirty="0"/>
              <a:t>This is just the last occurrence function, L, indexed slightly differently.</a:t>
            </a:r>
          </a:p>
          <a:p>
            <a:pPr lvl="1"/>
            <a:r>
              <a:rPr lang="en-US" dirty="0"/>
              <a:t>It can be computed in the same way as L. </a:t>
            </a:r>
          </a:p>
        </p:txBody>
      </p:sp>
      <p:pic>
        <p:nvPicPr>
          <p:cNvPr id="4" name="Picture 3">
            <a:extLst>
              <a:ext uri="{FF2B5EF4-FFF2-40B4-BE49-F238E27FC236}">
                <a16:creationId xmlns:a16="http://schemas.microsoft.com/office/drawing/2014/main" id="{592146CD-B3EE-A845-94C4-855F39E58451}"/>
              </a:ext>
            </a:extLst>
          </p:cNvPr>
          <p:cNvPicPr>
            <a:picLocks noChangeAspect="1"/>
          </p:cNvPicPr>
          <p:nvPr/>
        </p:nvPicPr>
        <p:blipFill>
          <a:blip r:embed="rId2"/>
          <a:stretch>
            <a:fillRect/>
          </a:stretch>
        </p:blipFill>
        <p:spPr>
          <a:xfrm>
            <a:off x="541538" y="3348339"/>
            <a:ext cx="8422684" cy="999301"/>
          </a:xfrm>
          <a:prstGeom prst="rect">
            <a:avLst/>
          </a:prstGeom>
        </p:spPr>
      </p:pic>
      <p:sp>
        <p:nvSpPr>
          <p:cNvPr id="5" name="TextBox 4">
            <a:extLst>
              <a:ext uri="{FF2B5EF4-FFF2-40B4-BE49-F238E27FC236}">
                <a16:creationId xmlns:a16="http://schemas.microsoft.com/office/drawing/2014/main" id="{85CB4740-F202-F945-907D-C4B38F949AEB}"/>
              </a:ext>
            </a:extLst>
          </p:cNvPr>
          <p:cNvSpPr txBox="1"/>
          <p:nvPr/>
        </p:nvSpPr>
        <p:spPr>
          <a:xfrm>
            <a:off x="213519" y="6551720"/>
            <a:ext cx="4320413" cy="276999"/>
          </a:xfrm>
          <a:prstGeom prst="rect">
            <a:avLst/>
          </a:prstGeom>
          <a:noFill/>
        </p:spPr>
        <p:txBody>
          <a:bodyPr wrap="none" rtlCol="0">
            <a:spAutoFit/>
          </a:bodyPr>
          <a:lstStyle/>
          <a:p>
            <a:r>
              <a:rPr lang="en-US" sz="1200" dirty="0">
                <a:solidFill>
                  <a:schemeClr val="bg1">
                    <a:lumMod val="65000"/>
                  </a:schemeClr>
                </a:solidFill>
              </a:rPr>
              <a:t>Image from https://</a:t>
            </a:r>
            <a:r>
              <a:rPr lang="en-US" sz="1200" dirty="0" err="1">
                <a:solidFill>
                  <a:schemeClr val="bg1">
                    <a:lumMod val="65000"/>
                  </a:schemeClr>
                </a:solidFill>
              </a:rPr>
              <a:t>doi.org</a:t>
            </a:r>
            <a:r>
              <a:rPr lang="en-US" sz="1200" dirty="0">
                <a:solidFill>
                  <a:schemeClr val="bg1">
                    <a:lumMod val="65000"/>
                  </a:schemeClr>
                </a:solidFill>
              </a:rPr>
              <a:t>/10.1016/S1570-8667(03)00005-4</a:t>
            </a:r>
          </a:p>
        </p:txBody>
      </p:sp>
    </p:spTree>
    <p:extLst>
      <p:ext uri="{BB962C8B-B14F-4D97-AF65-F5344CB8AC3E}">
        <p14:creationId xmlns:p14="http://schemas.microsoft.com/office/powerpoint/2010/main" val="1062256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F295-C68A-6F43-AF71-8155834788B1}"/>
              </a:ext>
            </a:extLst>
          </p:cNvPr>
          <p:cNvSpPr>
            <a:spLocks noGrp="1"/>
          </p:cNvSpPr>
          <p:nvPr>
            <p:ph type="title"/>
          </p:nvPr>
        </p:nvSpPr>
        <p:spPr>
          <a:xfrm>
            <a:off x="213519" y="831273"/>
            <a:ext cx="8628062" cy="805439"/>
          </a:xfrm>
        </p:spPr>
        <p:txBody>
          <a:bodyPr/>
          <a:lstStyle/>
          <a:p>
            <a:r>
              <a:rPr lang="en-US" dirty="0"/>
              <a:t>The Boyer-Moore Algorithm</a:t>
            </a:r>
          </a:p>
        </p:txBody>
      </p:sp>
      <p:sp>
        <p:nvSpPr>
          <p:cNvPr id="3" name="Content Placeholder 2">
            <a:extLst>
              <a:ext uri="{FF2B5EF4-FFF2-40B4-BE49-F238E27FC236}">
                <a16:creationId xmlns:a16="http://schemas.microsoft.com/office/drawing/2014/main" id="{0B468820-FA28-BC48-9BAB-CA60855150A7}"/>
              </a:ext>
            </a:extLst>
          </p:cNvPr>
          <p:cNvSpPr>
            <a:spLocks noGrp="1"/>
          </p:cNvSpPr>
          <p:nvPr>
            <p:ph idx="1"/>
          </p:nvPr>
        </p:nvSpPr>
        <p:spPr/>
        <p:txBody>
          <a:bodyPr/>
          <a:lstStyle/>
          <a:p>
            <a:r>
              <a:rPr lang="en-US" dirty="0"/>
              <a:t>Let x be a pattern of length m and y a text of length n.</a:t>
            </a:r>
          </a:p>
          <a:p>
            <a:pPr lvl="1"/>
            <a:r>
              <a:rPr lang="en-US" dirty="0"/>
              <a:t>j is the location of a possible match.</a:t>
            </a:r>
          </a:p>
        </p:txBody>
      </p:sp>
      <p:sp>
        <p:nvSpPr>
          <p:cNvPr id="4" name="TextBox 3">
            <a:extLst>
              <a:ext uri="{FF2B5EF4-FFF2-40B4-BE49-F238E27FC236}">
                <a16:creationId xmlns:a16="http://schemas.microsoft.com/office/drawing/2014/main" id="{491AFEFD-2B18-7C4A-86C2-663534E829E1}"/>
              </a:ext>
            </a:extLst>
          </p:cNvPr>
          <p:cNvSpPr txBox="1"/>
          <p:nvPr/>
        </p:nvSpPr>
        <p:spPr>
          <a:xfrm>
            <a:off x="213519" y="6551720"/>
            <a:ext cx="5205271" cy="276999"/>
          </a:xfrm>
          <a:prstGeom prst="rect">
            <a:avLst/>
          </a:prstGeom>
          <a:noFill/>
        </p:spPr>
        <p:txBody>
          <a:bodyPr wrap="none" rtlCol="0">
            <a:spAutoFit/>
          </a:bodyPr>
          <a:lstStyle/>
          <a:p>
            <a:r>
              <a:rPr lang="en-US" sz="1200" dirty="0">
                <a:solidFill>
                  <a:schemeClr val="bg1">
                    <a:lumMod val="65000"/>
                  </a:schemeClr>
                </a:solidFill>
              </a:rPr>
              <a:t>Algorithm description from https://</a:t>
            </a:r>
            <a:r>
              <a:rPr lang="en-US" sz="1200" dirty="0" err="1">
                <a:solidFill>
                  <a:schemeClr val="bg1">
                    <a:lumMod val="65000"/>
                  </a:schemeClr>
                </a:solidFill>
              </a:rPr>
              <a:t>doi.org</a:t>
            </a:r>
            <a:r>
              <a:rPr lang="en-US" sz="1200" dirty="0">
                <a:solidFill>
                  <a:schemeClr val="bg1">
                    <a:lumMod val="65000"/>
                  </a:schemeClr>
                </a:solidFill>
              </a:rPr>
              <a:t>/10.1016/S1570-8667(03)00005-4</a:t>
            </a:r>
          </a:p>
        </p:txBody>
      </p:sp>
      <p:pic>
        <p:nvPicPr>
          <p:cNvPr id="5" name="Picture 4">
            <a:extLst>
              <a:ext uri="{FF2B5EF4-FFF2-40B4-BE49-F238E27FC236}">
                <a16:creationId xmlns:a16="http://schemas.microsoft.com/office/drawing/2014/main" id="{85222A83-E969-E543-BD74-0972059FF9BD}"/>
              </a:ext>
            </a:extLst>
          </p:cNvPr>
          <p:cNvPicPr>
            <a:picLocks noChangeAspect="1"/>
          </p:cNvPicPr>
          <p:nvPr/>
        </p:nvPicPr>
        <p:blipFill>
          <a:blip r:embed="rId2"/>
          <a:stretch>
            <a:fillRect/>
          </a:stretch>
        </p:blipFill>
        <p:spPr>
          <a:xfrm>
            <a:off x="569402" y="3001818"/>
            <a:ext cx="8272180" cy="3325092"/>
          </a:xfrm>
          <a:prstGeom prst="rect">
            <a:avLst/>
          </a:prstGeom>
        </p:spPr>
      </p:pic>
      <p:sp>
        <p:nvSpPr>
          <p:cNvPr id="7" name="TextBox 6">
            <a:extLst>
              <a:ext uri="{FF2B5EF4-FFF2-40B4-BE49-F238E27FC236}">
                <a16:creationId xmlns:a16="http://schemas.microsoft.com/office/drawing/2014/main" id="{90577EB9-483C-8145-A4F8-884D21E9B3AF}"/>
              </a:ext>
            </a:extLst>
          </p:cNvPr>
          <p:cNvSpPr txBox="1"/>
          <p:nvPr/>
        </p:nvSpPr>
        <p:spPr>
          <a:xfrm>
            <a:off x="4719782" y="5541819"/>
            <a:ext cx="659965" cy="338554"/>
          </a:xfrm>
          <a:prstGeom prst="rect">
            <a:avLst/>
          </a:prstGeom>
          <a:solidFill>
            <a:schemeClr val="bg1"/>
          </a:solidFill>
        </p:spPr>
        <p:txBody>
          <a:bodyPr wrap="square" rtlCol="0">
            <a:spAutoFit/>
          </a:bodyPr>
          <a:lstStyle/>
          <a:p>
            <a:r>
              <a:rPr lang="en-US" dirty="0"/>
              <a:t>)     </a:t>
            </a:r>
          </a:p>
        </p:txBody>
      </p:sp>
      <p:sp>
        <p:nvSpPr>
          <p:cNvPr id="8" name="TextBox 7">
            <a:extLst>
              <a:ext uri="{FF2B5EF4-FFF2-40B4-BE49-F238E27FC236}">
                <a16:creationId xmlns:a16="http://schemas.microsoft.com/office/drawing/2014/main" id="{2A92CE77-B496-2B42-8700-C7468F8CE836}"/>
              </a:ext>
            </a:extLst>
          </p:cNvPr>
          <p:cNvSpPr txBox="1"/>
          <p:nvPr/>
        </p:nvSpPr>
        <p:spPr>
          <a:xfrm>
            <a:off x="5324332" y="5832199"/>
            <a:ext cx="383742" cy="338554"/>
          </a:xfrm>
          <a:prstGeom prst="rect">
            <a:avLst/>
          </a:prstGeom>
          <a:solidFill>
            <a:schemeClr val="bg1"/>
          </a:solidFill>
        </p:spPr>
        <p:txBody>
          <a:bodyPr wrap="square" rtlCol="0">
            <a:spAutoFit/>
          </a:bodyPr>
          <a:lstStyle/>
          <a:p>
            <a:r>
              <a:rPr lang="en-US" dirty="0"/>
              <a:t>) , </a:t>
            </a:r>
          </a:p>
        </p:txBody>
      </p:sp>
    </p:spTree>
    <p:extLst>
      <p:ext uri="{BB962C8B-B14F-4D97-AF65-F5344CB8AC3E}">
        <p14:creationId xmlns:p14="http://schemas.microsoft.com/office/powerpoint/2010/main" val="23947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85E587-BF61-7D46-A0F5-D6780FFCF4EF}"/>
              </a:ext>
            </a:extLst>
          </p:cNvPr>
          <p:cNvPicPr>
            <a:picLocks noChangeAspect="1"/>
          </p:cNvPicPr>
          <p:nvPr/>
        </p:nvPicPr>
        <p:blipFill>
          <a:blip r:embed="rId2"/>
          <a:stretch>
            <a:fillRect/>
          </a:stretch>
        </p:blipFill>
        <p:spPr>
          <a:xfrm>
            <a:off x="1866900" y="3063035"/>
            <a:ext cx="5261869" cy="3076749"/>
          </a:xfrm>
          <a:prstGeom prst="rect">
            <a:avLst/>
          </a:prstGeom>
        </p:spPr>
      </p:pic>
      <p:pic>
        <p:nvPicPr>
          <p:cNvPr id="6" name="Picture 5">
            <a:extLst>
              <a:ext uri="{FF2B5EF4-FFF2-40B4-BE49-F238E27FC236}">
                <a16:creationId xmlns:a16="http://schemas.microsoft.com/office/drawing/2014/main" id="{63B575AC-E22E-424F-ACC0-A1F862DF555A}"/>
              </a:ext>
            </a:extLst>
          </p:cNvPr>
          <p:cNvPicPr>
            <a:picLocks noChangeAspect="1"/>
          </p:cNvPicPr>
          <p:nvPr/>
        </p:nvPicPr>
        <p:blipFill rotWithShape="1">
          <a:blip r:embed="rId3"/>
          <a:srcRect t="20282"/>
          <a:stretch/>
        </p:blipFill>
        <p:spPr>
          <a:xfrm>
            <a:off x="1096454" y="5996865"/>
            <a:ext cx="6311900" cy="820061"/>
          </a:xfrm>
          <a:prstGeom prst="rect">
            <a:avLst/>
          </a:prstGeom>
        </p:spPr>
      </p:pic>
      <p:sp>
        <p:nvSpPr>
          <p:cNvPr id="2" name="Title 1">
            <a:extLst>
              <a:ext uri="{FF2B5EF4-FFF2-40B4-BE49-F238E27FC236}">
                <a16:creationId xmlns:a16="http://schemas.microsoft.com/office/drawing/2014/main" id="{D032AD0E-6BF1-6042-A8BA-AEC1ECBCD28F}"/>
              </a:ext>
            </a:extLst>
          </p:cNvPr>
          <p:cNvSpPr>
            <a:spLocks noGrp="1"/>
          </p:cNvSpPr>
          <p:nvPr>
            <p:ph type="title"/>
          </p:nvPr>
        </p:nvSpPr>
        <p:spPr>
          <a:xfrm>
            <a:off x="213519" y="861134"/>
            <a:ext cx="8628062" cy="577049"/>
          </a:xfrm>
        </p:spPr>
        <p:txBody>
          <a:bodyPr/>
          <a:lstStyle/>
          <a:p>
            <a:r>
              <a:rPr lang="en-US" dirty="0"/>
              <a:t>Computing the Suffix table</a:t>
            </a:r>
          </a:p>
        </p:txBody>
      </p:sp>
      <p:sp>
        <p:nvSpPr>
          <p:cNvPr id="3" name="Content Placeholder 2">
            <a:extLst>
              <a:ext uri="{FF2B5EF4-FFF2-40B4-BE49-F238E27FC236}">
                <a16:creationId xmlns:a16="http://schemas.microsoft.com/office/drawing/2014/main" id="{DFAA120B-4437-074C-9459-D86D0948E108}"/>
              </a:ext>
            </a:extLst>
          </p:cNvPr>
          <p:cNvSpPr>
            <a:spLocks noGrp="1"/>
          </p:cNvSpPr>
          <p:nvPr>
            <p:ph idx="1"/>
          </p:nvPr>
        </p:nvSpPr>
        <p:spPr>
          <a:xfrm>
            <a:off x="380999" y="1526960"/>
            <a:ext cx="8460581" cy="4903658"/>
          </a:xfrm>
        </p:spPr>
        <p:txBody>
          <a:bodyPr/>
          <a:lstStyle/>
          <a:p>
            <a:r>
              <a:rPr lang="en-US" dirty="0"/>
              <a:t>Compute a table, </a:t>
            </a:r>
            <a:r>
              <a:rPr lang="en-US" dirty="0" err="1"/>
              <a:t>suf</a:t>
            </a:r>
            <a:r>
              <a:rPr lang="en-US" dirty="0"/>
              <a:t>, such that </a:t>
            </a:r>
            <a:r>
              <a:rPr lang="en-US" dirty="0" err="1"/>
              <a:t>suf</a:t>
            </a:r>
            <a:r>
              <a:rPr lang="en-US" dirty="0"/>
              <a:t>[</a:t>
            </a:r>
            <a:r>
              <a:rPr lang="en-US" dirty="0" err="1"/>
              <a:t>i</a:t>
            </a:r>
            <a:r>
              <a:rPr lang="en-US" dirty="0"/>
              <a:t>] is the length of the longest suffix of x ending at position </a:t>
            </a:r>
            <a:r>
              <a:rPr lang="en-US" dirty="0" err="1"/>
              <a:t>i</a:t>
            </a:r>
            <a:r>
              <a:rPr lang="en-US" dirty="0"/>
              <a:t> in x.</a:t>
            </a:r>
          </a:p>
          <a:p>
            <a:pPr lvl="1"/>
            <a:r>
              <a:rPr lang="en-US" dirty="0"/>
              <a:t>We can compute the </a:t>
            </a:r>
            <a:r>
              <a:rPr lang="en-US" dirty="0" err="1"/>
              <a:t>suf</a:t>
            </a:r>
            <a:r>
              <a:rPr lang="en-US" dirty="0"/>
              <a:t> table like the KMP Failure function, but in reverse (j = g+m-1-f):</a:t>
            </a:r>
          </a:p>
        </p:txBody>
      </p:sp>
      <p:sp>
        <p:nvSpPr>
          <p:cNvPr id="5" name="TextBox 4">
            <a:extLst>
              <a:ext uri="{FF2B5EF4-FFF2-40B4-BE49-F238E27FC236}">
                <a16:creationId xmlns:a16="http://schemas.microsoft.com/office/drawing/2014/main" id="{F2055495-9519-4C46-AAE9-B172350A68F7}"/>
              </a:ext>
            </a:extLst>
          </p:cNvPr>
          <p:cNvSpPr txBox="1"/>
          <p:nvPr/>
        </p:nvSpPr>
        <p:spPr>
          <a:xfrm>
            <a:off x="0" y="6622951"/>
            <a:ext cx="5205271" cy="276999"/>
          </a:xfrm>
          <a:prstGeom prst="rect">
            <a:avLst/>
          </a:prstGeom>
          <a:noFill/>
        </p:spPr>
        <p:txBody>
          <a:bodyPr wrap="none" rtlCol="0">
            <a:spAutoFit/>
          </a:bodyPr>
          <a:lstStyle/>
          <a:p>
            <a:r>
              <a:rPr lang="en-US" sz="1200" dirty="0">
                <a:solidFill>
                  <a:schemeClr val="bg1">
                    <a:lumMod val="65000"/>
                  </a:schemeClr>
                </a:solidFill>
              </a:rPr>
              <a:t>Algorithm description from https://</a:t>
            </a:r>
            <a:r>
              <a:rPr lang="en-US" sz="1200" dirty="0" err="1">
                <a:solidFill>
                  <a:schemeClr val="bg1">
                    <a:lumMod val="65000"/>
                  </a:schemeClr>
                </a:solidFill>
              </a:rPr>
              <a:t>doi.org</a:t>
            </a:r>
            <a:r>
              <a:rPr lang="en-US" sz="1200" dirty="0">
                <a:solidFill>
                  <a:schemeClr val="bg1">
                    <a:lumMod val="65000"/>
                  </a:schemeClr>
                </a:solidFill>
              </a:rPr>
              <a:t>/10.1016/S1570-8667(03)00005-4</a:t>
            </a:r>
          </a:p>
        </p:txBody>
      </p:sp>
    </p:spTree>
    <p:extLst>
      <p:ext uri="{BB962C8B-B14F-4D97-AF65-F5344CB8AC3E}">
        <p14:creationId xmlns:p14="http://schemas.microsoft.com/office/powerpoint/2010/main" val="783285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5F6D-1C30-804B-92DC-CC3923F5B449}"/>
              </a:ext>
            </a:extLst>
          </p:cNvPr>
          <p:cNvSpPr>
            <a:spLocks noGrp="1"/>
          </p:cNvSpPr>
          <p:nvPr>
            <p:ph type="title"/>
          </p:nvPr>
        </p:nvSpPr>
        <p:spPr/>
        <p:txBody>
          <a:bodyPr/>
          <a:lstStyle/>
          <a:p>
            <a:r>
              <a:rPr lang="en-US" dirty="0"/>
              <a:t>Computing the MATCH table</a:t>
            </a:r>
          </a:p>
        </p:txBody>
      </p:sp>
      <p:sp>
        <p:nvSpPr>
          <p:cNvPr id="3" name="Content Placeholder 2">
            <a:extLst>
              <a:ext uri="{FF2B5EF4-FFF2-40B4-BE49-F238E27FC236}">
                <a16:creationId xmlns:a16="http://schemas.microsoft.com/office/drawing/2014/main" id="{FA5B6155-F740-2346-9DE4-48B5E6DD7AEA}"/>
              </a:ext>
            </a:extLst>
          </p:cNvPr>
          <p:cNvSpPr>
            <a:spLocks noGrp="1"/>
          </p:cNvSpPr>
          <p:nvPr>
            <p:ph idx="1"/>
          </p:nvPr>
        </p:nvSpPr>
        <p:spPr/>
        <p:txBody>
          <a:bodyPr/>
          <a:lstStyle/>
          <a:p>
            <a:r>
              <a:rPr lang="en-US" dirty="0"/>
              <a:t>Given the suffix table, </a:t>
            </a:r>
            <a:r>
              <a:rPr lang="en-US" dirty="0" err="1"/>
              <a:t>suf</a:t>
            </a:r>
            <a:r>
              <a:rPr lang="en-US" dirty="0"/>
              <a:t>, we compute MATCH to be </a:t>
            </a:r>
            <a:r>
              <a:rPr lang="en-US" dirty="0" err="1"/>
              <a:t>sMatch</a:t>
            </a:r>
            <a:r>
              <a:rPr lang="en-US" dirty="0"/>
              <a:t> in the following algorithm:</a:t>
            </a:r>
          </a:p>
        </p:txBody>
      </p:sp>
      <p:pic>
        <p:nvPicPr>
          <p:cNvPr id="4" name="Picture 3">
            <a:extLst>
              <a:ext uri="{FF2B5EF4-FFF2-40B4-BE49-F238E27FC236}">
                <a16:creationId xmlns:a16="http://schemas.microsoft.com/office/drawing/2014/main" id="{C0F410DF-3F40-8448-8C59-2368AAFE053F}"/>
              </a:ext>
            </a:extLst>
          </p:cNvPr>
          <p:cNvPicPr>
            <a:picLocks noChangeAspect="1"/>
          </p:cNvPicPr>
          <p:nvPr/>
        </p:nvPicPr>
        <p:blipFill>
          <a:blip r:embed="rId2"/>
          <a:stretch>
            <a:fillRect/>
          </a:stretch>
        </p:blipFill>
        <p:spPr>
          <a:xfrm>
            <a:off x="1572489" y="2778262"/>
            <a:ext cx="5408659" cy="3114537"/>
          </a:xfrm>
          <a:prstGeom prst="rect">
            <a:avLst/>
          </a:prstGeom>
        </p:spPr>
      </p:pic>
      <p:sp>
        <p:nvSpPr>
          <p:cNvPr id="5" name="TextBox 4">
            <a:extLst>
              <a:ext uri="{FF2B5EF4-FFF2-40B4-BE49-F238E27FC236}">
                <a16:creationId xmlns:a16="http://schemas.microsoft.com/office/drawing/2014/main" id="{8476F7EF-76BB-694B-B350-45395B8246B1}"/>
              </a:ext>
            </a:extLst>
          </p:cNvPr>
          <p:cNvSpPr txBox="1"/>
          <p:nvPr/>
        </p:nvSpPr>
        <p:spPr>
          <a:xfrm>
            <a:off x="213519" y="6551720"/>
            <a:ext cx="5205271" cy="276999"/>
          </a:xfrm>
          <a:prstGeom prst="rect">
            <a:avLst/>
          </a:prstGeom>
          <a:noFill/>
        </p:spPr>
        <p:txBody>
          <a:bodyPr wrap="none" rtlCol="0">
            <a:spAutoFit/>
          </a:bodyPr>
          <a:lstStyle/>
          <a:p>
            <a:r>
              <a:rPr lang="en-US" sz="1200" dirty="0">
                <a:solidFill>
                  <a:schemeClr val="bg1">
                    <a:lumMod val="65000"/>
                  </a:schemeClr>
                </a:solidFill>
              </a:rPr>
              <a:t>Algorithm description from https://</a:t>
            </a:r>
            <a:r>
              <a:rPr lang="en-US" sz="1200" dirty="0" err="1">
                <a:solidFill>
                  <a:schemeClr val="bg1">
                    <a:lumMod val="65000"/>
                  </a:schemeClr>
                </a:solidFill>
              </a:rPr>
              <a:t>doi.org</a:t>
            </a:r>
            <a:r>
              <a:rPr lang="en-US" sz="1200" dirty="0">
                <a:solidFill>
                  <a:schemeClr val="bg1">
                    <a:lumMod val="65000"/>
                  </a:schemeClr>
                </a:solidFill>
              </a:rPr>
              <a:t>/10.1016/S1570-8667(03)00005-4</a:t>
            </a:r>
          </a:p>
        </p:txBody>
      </p:sp>
    </p:spTree>
    <p:extLst>
      <p:ext uri="{BB962C8B-B14F-4D97-AF65-F5344CB8AC3E}">
        <p14:creationId xmlns:p14="http://schemas.microsoft.com/office/powerpoint/2010/main" val="3981833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27F4-F32C-4946-9257-95A873018A0C}"/>
              </a:ext>
            </a:extLst>
          </p:cNvPr>
          <p:cNvSpPr>
            <a:spLocks noGrp="1"/>
          </p:cNvSpPr>
          <p:nvPr>
            <p:ph type="title"/>
          </p:nvPr>
        </p:nvSpPr>
        <p:spPr>
          <a:xfrm>
            <a:off x="164464" y="852457"/>
            <a:ext cx="8815071" cy="994567"/>
          </a:xfrm>
        </p:spPr>
        <p:txBody>
          <a:bodyPr/>
          <a:lstStyle/>
          <a:p>
            <a:r>
              <a:rPr lang="en-US" dirty="0"/>
              <a:t>Summary for the Boyer-Moore Algorithm</a:t>
            </a:r>
          </a:p>
        </p:txBody>
      </p:sp>
      <p:sp>
        <p:nvSpPr>
          <p:cNvPr id="3" name="Content Placeholder 2">
            <a:extLst>
              <a:ext uri="{FF2B5EF4-FFF2-40B4-BE49-F238E27FC236}">
                <a16:creationId xmlns:a16="http://schemas.microsoft.com/office/drawing/2014/main" id="{84440E50-6FF3-B149-8424-62D09525C45D}"/>
              </a:ext>
            </a:extLst>
          </p:cNvPr>
          <p:cNvSpPr>
            <a:spLocks noGrp="1"/>
          </p:cNvSpPr>
          <p:nvPr>
            <p:ph idx="1"/>
          </p:nvPr>
        </p:nvSpPr>
        <p:spPr>
          <a:xfrm>
            <a:off x="380999" y="2660903"/>
            <a:ext cx="8460581" cy="3769713"/>
          </a:xfrm>
        </p:spPr>
        <p:txBody>
          <a:bodyPr/>
          <a:lstStyle/>
          <a:p>
            <a:r>
              <a:rPr lang="en-US" dirty="0"/>
              <a:t>The Boyer-Moore algorithm runs in O(n + m) time in the worst case.</a:t>
            </a:r>
          </a:p>
          <a:p>
            <a:r>
              <a:rPr lang="en-US" dirty="0"/>
              <a:t>It runs in O(n/m + m) time in the best case.</a:t>
            </a:r>
          </a:p>
          <a:p>
            <a:r>
              <a:rPr lang="en-US" dirty="0"/>
              <a:t>It can be further optimized to find all occurrences of a pattern in a text using at most 1.5n character comparisons.</a:t>
            </a:r>
          </a:p>
        </p:txBody>
      </p:sp>
    </p:spTree>
    <p:extLst>
      <p:ext uri="{BB962C8B-B14F-4D97-AF65-F5344CB8AC3E}">
        <p14:creationId xmlns:p14="http://schemas.microsoft.com/office/powerpoint/2010/main" val="3882132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4DA7-A9D4-974F-9AD9-E83F3239BBE4}"/>
              </a:ext>
            </a:extLst>
          </p:cNvPr>
          <p:cNvSpPr>
            <a:spLocks noGrp="1"/>
          </p:cNvSpPr>
          <p:nvPr>
            <p:ph type="title"/>
          </p:nvPr>
        </p:nvSpPr>
        <p:spPr/>
        <p:txBody>
          <a:bodyPr/>
          <a:lstStyle/>
          <a:p>
            <a:r>
              <a:rPr lang="en-US" dirty="0"/>
              <a:t>Experimental Analysis</a:t>
            </a:r>
          </a:p>
        </p:txBody>
      </p:sp>
      <p:sp>
        <p:nvSpPr>
          <p:cNvPr id="3" name="Content Placeholder 2">
            <a:extLst>
              <a:ext uri="{FF2B5EF4-FFF2-40B4-BE49-F238E27FC236}">
                <a16:creationId xmlns:a16="http://schemas.microsoft.com/office/drawing/2014/main" id="{04F92E87-F5BA-9142-8F5D-3BB468058828}"/>
              </a:ext>
            </a:extLst>
          </p:cNvPr>
          <p:cNvSpPr>
            <a:spLocks noGrp="1"/>
          </p:cNvSpPr>
          <p:nvPr>
            <p:ph idx="1"/>
          </p:nvPr>
        </p:nvSpPr>
        <p:spPr>
          <a:xfrm>
            <a:off x="380999" y="1729409"/>
            <a:ext cx="8460581" cy="4701208"/>
          </a:xfrm>
        </p:spPr>
        <p:txBody>
          <a:bodyPr/>
          <a:lstStyle/>
          <a:p>
            <a:r>
              <a:rPr lang="en-US" dirty="0"/>
              <a:t>Since completely random strings are not useful for analyzing exact string-matching algorithms, we need alternatives:</a:t>
            </a:r>
          </a:p>
          <a:p>
            <a:pPr lvl="1"/>
            <a:r>
              <a:rPr lang="en-US" b="1" dirty="0"/>
              <a:t>Seeded random strings</a:t>
            </a:r>
            <a:r>
              <a:rPr lang="en-US" dirty="0"/>
              <a:t>: Create a random text string, T, of length n (e.g., n=1,000,000), and a random pattern, P, of length m (e.g., m=5, 10, 20, …). Then insert P into T at 1 to100 random locations.</a:t>
            </a:r>
          </a:p>
          <a:p>
            <a:pPr lvl="1"/>
            <a:r>
              <a:rPr lang="en-US" b="1" dirty="0"/>
              <a:t>English text</a:t>
            </a:r>
            <a:r>
              <a:rPr lang="en-US" dirty="0"/>
              <a:t>: Use a corpus of large English text (e.g., emails) and search for patterns of various lengths (e.g., email addresses, English words, English phrases).</a:t>
            </a:r>
            <a:endParaRPr lang="en-US" b="1" dirty="0"/>
          </a:p>
        </p:txBody>
      </p:sp>
    </p:spTree>
    <p:extLst>
      <p:ext uri="{BB962C8B-B14F-4D97-AF65-F5344CB8AC3E}">
        <p14:creationId xmlns:p14="http://schemas.microsoft.com/office/powerpoint/2010/main" val="3556491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BE9B-9E67-D74B-8EF3-BE674FF22982}"/>
              </a:ext>
            </a:extLst>
          </p:cNvPr>
          <p:cNvSpPr>
            <a:spLocks noGrp="1"/>
          </p:cNvSpPr>
          <p:nvPr>
            <p:ph type="title"/>
          </p:nvPr>
        </p:nvSpPr>
        <p:spPr/>
        <p:txBody>
          <a:bodyPr/>
          <a:lstStyle/>
          <a:p>
            <a:r>
              <a:rPr lang="en-US" dirty="0"/>
              <a:t>Varying the Pattern Length</a:t>
            </a:r>
          </a:p>
        </p:txBody>
      </p:sp>
      <p:sp>
        <p:nvSpPr>
          <p:cNvPr id="3" name="Content Placeholder 2">
            <a:extLst>
              <a:ext uri="{FF2B5EF4-FFF2-40B4-BE49-F238E27FC236}">
                <a16:creationId xmlns:a16="http://schemas.microsoft.com/office/drawing/2014/main" id="{4040F26D-CAF0-5E43-B4C1-4B77BE61ADD7}"/>
              </a:ext>
            </a:extLst>
          </p:cNvPr>
          <p:cNvSpPr>
            <a:spLocks noGrp="1"/>
          </p:cNvSpPr>
          <p:nvPr>
            <p:ph idx="1"/>
          </p:nvPr>
        </p:nvSpPr>
        <p:spPr/>
        <p:txBody>
          <a:bodyPr/>
          <a:lstStyle/>
          <a:p>
            <a:r>
              <a:rPr lang="en-US" dirty="0"/>
              <a:t>One type of experiment: Keep the text size fixed at a reasonably large amount and vary the pattern size.</a:t>
            </a:r>
          </a:p>
        </p:txBody>
      </p:sp>
      <p:pic>
        <p:nvPicPr>
          <p:cNvPr id="4" name="Picture 3">
            <a:extLst>
              <a:ext uri="{FF2B5EF4-FFF2-40B4-BE49-F238E27FC236}">
                <a16:creationId xmlns:a16="http://schemas.microsoft.com/office/drawing/2014/main" id="{1289E417-F001-7F47-8A13-8FA08315BDE9}"/>
              </a:ext>
            </a:extLst>
          </p:cNvPr>
          <p:cNvPicPr>
            <a:picLocks noChangeAspect="1"/>
          </p:cNvPicPr>
          <p:nvPr/>
        </p:nvPicPr>
        <p:blipFill>
          <a:blip r:embed="rId2"/>
          <a:stretch>
            <a:fillRect/>
          </a:stretch>
        </p:blipFill>
        <p:spPr>
          <a:xfrm>
            <a:off x="4572000" y="2536531"/>
            <a:ext cx="3502278" cy="3986783"/>
          </a:xfrm>
          <a:prstGeom prst="rect">
            <a:avLst/>
          </a:prstGeom>
        </p:spPr>
      </p:pic>
      <p:sp>
        <p:nvSpPr>
          <p:cNvPr id="5" name="TextBox 4">
            <a:extLst>
              <a:ext uri="{FF2B5EF4-FFF2-40B4-BE49-F238E27FC236}">
                <a16:creationId xmlns:a16="http://schemas.microsoft.com/office/drawing/2014/main" id="{3EFDA7F9-1028-FE48-9090-A26A86D28483}"/>
              </a:ext>
            </a:extLst>
          </p:cNvPr>
          <p:cNvSpPr txBox="1"/>
          <p:nvPr/>
        </p:nvSpPr>
        <p:spPr>
          <a:xfrm>
            <a:off x="82296" y="6638544"/>
            <a:ext cx="7093160" cy="276999"/>
          </a:xfrm>
          <a:prstGeom prst="rect">
            <a:avLst/>
          </a:prstGeom>
          <a:noFill/>
        </p:spPr>
        <p:txBody>
          <a:bodyPr wrap="none" rtlCol="0">
            <a:spAutoFit/>
          </a:bodyPr>
          <a:lstStyle/>
          <a:p>
            <a:r>
              <a:rPr lang="en-US" sz="1200" dirty="0">
                <a:solidFill>
                  <a:schemeClr val="bg1">
                    <a:lumMod val="65000"/>
                  </a:schemeClr>
                </a:solidFill>
              </a:rPr>
              <a:t>Images from https://</a:t>
            </a:r>
            <a:r>
              <a:rPr lang="en-US" sz="1200" dirty="0" err="1">
                <a:solidFill>
                  <a:schemeClr val="bg1">
                    <a:lumMod val="65000"/>
                  </a:schemeClr>
                </a:solidFill>
              </a:rPr>
              <a:t>dearxxj.github.io</a:t>
            </a:r>
            <a:r>
              <a:rPr lang="en-US" sz="1200" dirty="0">
                <a:solidFill>
                  <a:schemeClr val="bg1">
                    <a:lumMod val="65000"/>
                  </a:schemeClr>
                </a:solidFill>
              </a:rPr>
              <a:t>/post/4/, http://</a:t>
            </a:r>
            <a:r>
              <a:rPr lang="en-US" sz="1200" dirty="0" err="1">
                <a:solidFill>
                  <a:schemeClr val="bg1">
                    <a:lumMod val="65000"/>
                  </a:schemeClr>
                </a:solidFill>
              </a:rPr>
              <a:t>orion.lcg.ufrj.br</a:t>
            </a:r>
            <a:r>
              <a:rPr lang="en-US" sz="1200" dirty="0">
                <a:solidFill>
                  <a:schemeClr val="bg1">
                    <a:lumMod val="65000"/>
                  </a:schemeClr>
                </a:solidFill>
              </a:rPr>
              <a:t>/</a:t>
            </a:r>
            <a:r>
              <a:rPr lang="en-US" sz="1200" dirty="0" err="1">
                <a:solidFill>
                  <a:schemeClr val="bg1">
                    <a:lumMod val="65000"/>
                  </a:schemeClr>
                </a:solidFill>
              </a:rPr>
              <a:t>Dr.Dobbs</a:t>
            </a:r>
            <a:r>
              <a:rPr lang="en-US" sz="1200" dirty="0">
                <a:solidFill>
                  <a:schemeClr val="bg1">
                    <a:lumMod val="65000"/>
                  </a:schemeClr>
                </a:solidFill>
              </a:rPr>
              <a:t>/books/book5/chap10.htm</a:t>
            </a:r>
          </a:p>
        </p:txBody>
      </p:sp>
      <p:pic>
        <p:nvPicPr>
          <p:cNvPr id="9218" name="Picture 2" descr="Figure 1">
            <a:extLst>
              <a:ext uri="{FF2B5EF4-FFF2-40B4-BE49-F238E27FC236}">
                <a16:creationId xmlns:a16="http://schemas.microsoft.com/office/drawing/2014/main" id="{4A8692CE-1215-2C46-929B-372ADA578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0"/>
            <a:ext cx="3864356" cy="262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334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63F26-51A6-8A4A-8119-9778E49DCB1A}"/>
              </a:ext>
            </a:extLst>
          </p:cNvPr>
          <p:cNvSpPr>
            <a:spLocks noGrp="1"/>
          </p:cNvSpPr>
          <p:nvPr>
            <p:ph type="title"/>
          </p:nvPr>
        </p:nvSpPr>
        <p:spPr/>
        <p:txBody>
          <a:bodyPr/>
          <a:lstStyle/>
          <a:p>
            <a:r>
              <a:rPr lang="en-US" dirty="0"/>
              <a:t>Varying the Text Length</a:t>
            </a:r>
          </a:p>
        </p:txBody>
      </p:sp>
      <p:pic>
        <p:nvPicPr>
          <p:cNvPr id="10242" name="Picture 2" descr="A comparison of the convolution, KMP and Boyer-Moore algorithms for the exact matching problem. ">
            <a:extLst>
              <a:ext uri="{FF2B5EF4-FFF2-40B4-BE49-F238E27FC236}">
                <a16:creationId xmlns:a16="http://schemas.microsoft.com/office/drawing/2014/main" id="{C11A83E0-3F8B-C24B-B00F-D464B7C8C7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822" b="5932"/>
          <a:stretch/>
        </p:blipFill>
        <p:spPr bwMode="auto">
          <a:xfrm>
            <a:off x="1271016" y="2969190"/>
            <a:ext cx="6186932" cy="36031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F88C0D7-C9EE-374D-8B97-9BE0B24A48CD}"/>
              </a:ext>
            </a:extLst>
          </p:cNvPr>
          <p:cNvSpPr>
            <a:spLocks noGrp="1"/>
          </p:cNvSpPr>
          <p:nvPr>
            <p:ph idx="1"/>
          </p:nvPr>
        </p:nvSpPr>
        <p:spPr>
          <a:xfrm>
            <a:off x="381000" y="1729409"/>
            <a:ext cx="8525256" cy="1205815"/>
          </a:xfrm>
        </p:spPr>
        <p:txBody>
          <a:bodyPr/>
          <a:lstStyle/>
          <a:p>
            <a:r>
              <a:rPr lang="en-US" dirty="0"/>
              <a:t>Another type of experiment: Vary the text length, n, with certain pattern lengths (e.g., m=10, 20, 100) or as a function of n (e.g., m=n</a:t>
            </a:r>
            <a:r>
              <a:rPr lang="en-US" baseline="30000" dirty="0"/>
              <a:t>1/2</a:t>
            </a:r>
            <a:r>
              <a:rPr lang="en-US" dirty="0"/>
              <a:t> or m=n/8).</a:t>
            </a:r>
          </a:p>
        </p:txBody>
      </p:sp>
      <p:sp>
        <p:nvSpPr>
          <p:cNvPr id="4" name="TextBox 3">
            <a:extLst>
              <a:ext uri="{FF2B5EF4-FFF2-40B4-BE49-F238E27FC236}">
                <a16:creationId xmlns:a16="http://schemas.microsoft.com/office/drawing/2014/main" id="{296AC492-8224-B94F-A3DC-2D4474BA45D4}"/>
              </a:ext>
            </a:extLst>
          </p:cNvPr>
          <p:cNvSpPr txBox="1"/>
          <p:nvPr/>
        </p:nvSpPr>
        <p:spPr>
          <a:xfrm>
            <a:off x="99536" y="6606277"/>
            <a:ext cx="9044464" cy="246221"/>
          </a:xfrm>
          <a:prstGeom prst="rect">
            <a:avLst/>
          </a:prstGeom>
          <a:noFill/>
        </p:spPr>
        <p:txBody>
          <a:bodyPr wrap="none" rtlCol="0">
            <a:spAutoFit/>
          </a:bodyPr>
          <a:lstStyle/>
          <a:p>
            <a:r>
              <a:rPr lang="en-US" sz="1000" dirty="0">
                <a:solidFill>
                  <a:schemeClr val="bg1">
                    <a:lumMod val="65000"/>
                  </a:schemeClr>
                </a:solidFill>
              </a:rPr>
              <a:t>Image from https://</a:t>
            </a:r>
            <a:r>
              <a:rPr lang="en-US" sz="1000" dirty="0" err="1">
                <a:solidFill>
                  <a:schemeClr val="bg1">
                    <a:lumMod val="65000"/>
                  </a:schemeClr>
                </a:solidFill>
              </a:rPr>
              <a:t>www.researchgate.net</a:t>
            </a:r>
            <a:r>
              <a:rPr lang="en-US" sz="1000" dirty="0">
                <a:solidFill>
                  <a:schemeClr val="bg1">
                    <a:lumMod val="65000"/>
                  </a:schemeClr>
                </a:solidFill>
              </a:rPr>
              <a:t>/figure/A-comparison-of-the-convolution-KMP-and-Boyer-Moore-algorithms-for-the-exact-matching_fig2_220444712</a:t>
            </a:r>
          </a:p>
        </p:txBody>
      </p:sp>
    </p:spTree>
    <p:extLst>
      <p:ext uri="{BB962C8B-B14F-4D97-AF65-F5344CB8AC3E}">
        <p14:creationId xmlns:p14="http://schemas.microsoft.com/office/powerpoint/2010/main" val="2724945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592B-1DF2-5347-B735-04218ADC732D}"/>
              </a:ext>
            </a:extLst>
          </p:cNvPr>
          <p:cNvSpPr>
            <a:spLocks noGrp="1"/>
          </p:cNvSpPr>
          <p:nvPr>
            <p:ph type="title"/>
          </p:nvPr>
        </p:nvSpPr>
        <p:spPr>
          <a:xfrm>
            <a:off x="4919471" y="0"/>
            <a:ext cx="3821525" cy="585152"/>
          </a:xfrm>
        </p:spPr>
        <p:txBody>
          <a:bodyPr/>
          <a:lstStyle/>
          <a:p>
            <a:r>
              <a:rPr lang="en-US" dirty="0">
                <a:solidFill>
                  <a:schemeClr val="bg1"/>
                </a:solidFill>
              </a:rPr>
              <a:t>Log-Log Plots</a:t>
            </a:r>
          </a:p>
        </p:txBody>
      </p:sp>
      <p:sp>
        <p:nvSpPr>
          <p:cNvPr id="3" name="Content Placeholder 2">
            <a:extLst>
              <a:ext uri="{FF2B5EF4-FFF2-40B4-BE49-F238E27FC236}">
                <a16:creationId xmlns:a16="http://schemas.microsoft.com/office/drawing/2014/main" id="{0BDEBD9C-F9B0-6D46-928D-BC0A0B7816B0}"/>
              </a:ext>
            </a:extLst>
          </p:cNvPr>
          <p:cNvSpPr>
            <a:spLocks noGrp="1"/>
          </p:cNvSpPr>
          <p:nvPr>
            <p:ph idx="1"/>
          </p:nvPr>
        </p:nvSpPr>
        <p:spPr>
          <a:xfrm>
            <a:off x="326136" y="787577"/>
            <a:ext cx="8293100" cy="867487"/>
          </a:xfrm>
        </p:spPr>
        <p:txBody>
          <a:bodyPr/>
          <a:lstStyle/>
          <a:p>
            <a:r>
              <a:rPr lang="en-US" dirty="0"/>
              <a:t>Log-log plots can be useful for experiments involving polynomial running times.</a:t>
            </a:r>
          </a:p>
        </p:txBody>
      </p:sp>
      <p:pic>
        <p:nvPicPr>
          <p:cNvPr id="4" name="Picture 3">
            <a:extLst>
              <a:ext uri="{FF2B5EF4-FFF2-40B4-BE49-F238E27FC236}">
                <a16:creationId xmlns:a16="http://schemas.microsoft.com/office/drawing/2014/main" id="{CC8D0E08-C6BF-164B-A823-928FB85548A2}"/>
              </a:ext>
            </a:extLst>
          </p:cNvPr>
          <p:cNvPicPr>
            <a:picLocks noChangeAspect="1"/>
          </p:cNvPicPr>
          <p:nvPr/>
        </p:nvPicPr>
        <p:blipFill>
          <a:blip r:embed="rId2"/>
          <a:stretch>
            <a:fillRect/>
          </a:stretch>
        </p:blipFill>
        <p:spPr>
          <a:xfrm>
            <a:off x="425450" y="1586960"/>
            <a:ext cx="8463360" cy="5271040"/>
          </a:xfrm>
          <a:prstGeom prst="rect">
            <a:avLst/>
          </a:prstGeom>
        </p:spPr>
      </p:pic>
    </p:spTree>
    <p:extLst>
      <p:ext uri="{BB962C8B-B14F-4D97-AF65-F5344CB8AC3E}">
        <p14:creationId xmlns:p14="http://schemas.microsoft.com/office/powerpoint/2010/main" val="90705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BCA6-62C5-8141-B6C0-338D38D495DE}"/>
              </a:ext>
            </a:extLst>
          </p:cNvPr>
          <p:cNvSpPr>
            <a:spLocks noGrp="1"/>
          </p:cNvSpPr>
          <p:nvPr>
            <p:ph type="title"/>
          </p:nvPr>
        </p:nvSpPr>
        <p:spPr>
          <a:xfrm>
            <a:off x="256033" y="748941"/>
            <a:ext cx="5522976" cy="994567"/>
          </a:xfrm>
        </p:spPr>
        <p:txBody>
          <a:bodyPr/>
          <a:lstStyle/>
          <a:p>
            <a:r>
              <a:rPr lang="en-US" dirty="0"/>
              <a:t>Alfred </a:t>
            </a:r>
            <a:r>
              <a:rPr lang="en-US" dirty="0" err="1"/>
              <a:t>Aho</a:t>
            </a:r>
            <a:endParaRPr lang="en-US" dirty="0"/>
          </a:p>
        </p:txBody>
      </p:sp>
      <p:sp>
        <p:nvSpPr>
          <p:cNvPr id="3" name="Content Placeholder 2">
            <a:extLst>
              <a:ext uri="{FF2B5EF4-FFF2-40B4-BE49-F238E27FC236}">
                <a16:creationId xmlns:a16="http://schemas.microsoft.com/office/drawing/2014/main" id="{C5D06022-04D7-2D49-A03D-4A7A0E117253}"/>
              </a:ext>
            </a:extLst>
          </p:cNvPr>
          <p:cNvSpPr>
            <a:spLocks noGrp="1"/>
          </p:cNvSpPr>
          <p:nvPr>
            <p:ph idx="1"/>
          </p:nvPr>
        </p:nvSpPr>
        <p:spPr>
          <a:xfrm>
            <a:off x="127058" y="2040973"/>
            <a:ext cx="5709082" cy="4142231"/>
          </a:xfrm>
        </p:spPr>
        <p:txBody>
          <a:bodyPr/>
          <a:lstStyle/>
          <a:p>
            <a:r>
              <a:rPr lang="en-US" dirty="0"/>
              <a:t>1975: Invented </a:t>
            </a:r>
            <a:r>
              <a:rPr lang="en-US" b="1" dirty="0" err="1"/>
              <a:t>fgrep</a:t>
            </a:r>
            <a:endParaRPr lang="en-US" b="1" dirty="0"/>
          </a:p>
          <a:p>
            <a:r>
              <a:rPr lang="en-US" dirty="0"/>
              <a:t>…*</a:t>
            </a:r>
          </a:p>
          <a:p>
            <a:r>
              <a:rPr lang="en-US" dirty="0"/>
              <a:t>2020: received the Turing Award </a:t>
            </a:r>
          </a:p>
          <a:p>
            <a:pPr marL="0" indent="0">
              <a:buNone/>
            </a:pPr>
            <a:endParaRPr lang="en-US" dirty="0"/>
          </a:p>
          <a:p>
            <a:pPr marL="0" indent="0">
              <a:buNone/>
            </a:pPr>
            <a:endParaRPr lang="en-US" dirty="0"/>
          </a:p>
          <a:p>
            <a:pPr marL="0" indent="0">
              <a:buNone/>
            </a:pPr>
            <a:r>
              <a:rPr lang="en-US" sz="2000" dirty="0"/>
              <a:t>* Also invented text processing techniques used in every modern source-code compiler and co-authored two influential textbooks.</a:t>
            </a:r>
          </a:p>
          <a:p>
            <a:endParaRPr lang="en-US" dirty="0"/>
          </a:p>
        </p:txBody>
      </p:sp>
      <p:pic>
        <p:nvPicPr>
          <p:cNvPr id="8194" name="Picture 2" descr="photo">
            <a:extLst>
              <a:ext uri="{FF2B5EF4-FFF2-40B4-BE49-F238E27FC236}">
                <a16:creationId xmlns:a16="http://schemas.microsoft.com/office/drawing/2014/main" id="{80FE22D4-CB18-254E-A3F6-A33BB1E7E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600" y="1174677"/>
            <a:ext cx="2589954" cy="29374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F96E54-0D56-3E44-AB8D-B45D877230D2}"/>
              </a:ext>
            </a:extLst>
          </p:cNvPr>
          <p:cNvSpPr txBox="1"/>
          <p:nvPr/>
        </p:nvSpPr>
        <p:spPr>
          <a:xfrm>
            <a:off x="5102352" y="6522790"/>
            <a:ext cx="3881191" cy="276999"/>
          </a:xfrm>
          <a:prstGeom prst="rect">
            <a:avLst/>
          </a:prstGeom>
          <a:noFill/>
        </p:spPr>
        <p:txBody>
          <a:bodyPr wrap="none" rtlCol="0">
            <a:spAutoFit/>
          </a:bodyPr>
          <a:lstStyle/>
          <a:p>
            <a:r>
              <a:rPr lang="en-US" sz="1200" dirty="0">
                <a:solidFill>
                  <a:schemeClr val="bg1">
                    <a:lumMod val="65000"/>
                  </a:schemeClr>
                </a:solidFill>
              </a:rPr>
              <a:t>Images from https://</a:t>
            </a:r>
            <a:r>
              <a:rPr lang="en-US" sz="1200" dirty="0" err="1">
                <a:solidFill>
                  <a:schemeClr val="bg1">
                    <a:lumMod val="65000"/>
                  </a:schemeClr>
                </a:solidFill>
              </a:rPr>
              <a:t>awards.acm.org</a:t>
            </a:r>
            <a:r>
              <a:rPr lang="en-US" sz="1200" dirty="0">
                <a:solidFill>
                  <a:schemeClr val="bg1">
                    <a:lumMod val="65000"/>
                  </a:schemeClr>
                </a:solidFill>
              </a:rPr>
              <a:t>/about/2020-turing</a:t>
            </a:r>
          </a:p>
        </p:txBody>
      </p:sp>
      <p:pic>
        <p:nvPicPr>
          <p:cNvPr id="8196" name="Picture 4">
            <a:extLst>
              <a:ext uri="{FF2B5EF4-FFF2-40B4-BE49-F238E27FC236}">
                <a16:creationId xmlns:a16="http://schemas.microsoft.com/office/drawing/2014/main" id="{73A891B0-2F6C-4B47-8209-B9CDBAC6B511}"/>
              </a:ext>
            </a:extLst>
          </p:cNvPr>
          <p:cNvPicPr>
            <a:picLocks noChangeAspect="1" noChangeArrowheads="1"/>
          </p:cNvPicPr>
          <p:nvPr/>
        </p:nvPicPr>
        <p:blipFill rotWithShape="1">
          <a:blip r:embed="rId3">
            <a:clrChange>
              <a:clrFrom>
                <a:srgbClr val="F5F9F8"/>
              </a:clrFrom>
              <a:clrTo>
                <a:srgbClr val="F5F9F8">
                  <a:alpha val="0"/>
                </a:srgbClr>
              </a:clrTo>
            </a:clrChange>
            <a:extLst>
              <a:ext uri="{28A0092B-C50C-407E-A947-70E740481C1C}">
                <a14:useLocalDpi xmlns:a14="http://schemas.microsoft.com/office/drawing/2010/main" val="0"/>
              </a:ext>
            </a:extLst>
          </a:blip>
          <a:srcRect l="12472" r="12063"/>
          <a:stretch/>
        </p:blipFill>
        <p:spPr bwMode="auto">
          <a:xfrm>
            <a:off x="5964105" y="4207276"/>
            <a:ext cx="2980944" cy="222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899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dirty="0">
                <a:latin typeface="Tahoma" charset="0"/>
              </a:rPr>
              <a:t>Big-Oh Notation and Log-Log Plots</a:t>
            </a:r>
          </a:p>
        </p:txBody>
      </p:sp>
      <p:sp>
        <p:nvSpPr>
          <p:cNvPr id="28676" name="Rectangle 3" descr="Rectangle: Click to edit Master text styles&#10;Second level&#10;Third level&#10;Fourth level&#10;Fifth level"/>
          <p:cNvSpPr>
            <a:spLocks noGrp="1" noChangeArrowheads="1"/>
          </p:cNvSpPr>
          <p:nvPr>
            <p:ph type="body" idx="1"/>
          </p:nvPr>
        </p:nvSpPr>
        <p:spPr>
          <a:xfrm>
            <a:off x="609599" y="1600200"/>
            <a:ext cx="8231981" cy="1417320"/>
          </a:xfrm>
        </p:spPr>
        <p:txBody>
          <a:bodyPr/>
          <a:lstStyle/>
          <a:p>
            <a:pPr eaLnBrk="1" hangingPunct="1"/>
            <a:r>
              <a:rPr lang="en-US" sz="2400" dirty="0">
                <a:latin typeface="Tahoma" charset="0"/>
              </a:rPr>
              <a:t>Given functions </a:t>
            </a:r>
            <a:r>
              <a:rPr lang="en-US" sz="2400" b="1" i="1" dirty="0">
                <a:latin typeface="Times New Roman" charset="0"/>
                <a:sym typeface="Symbol" charset="0"/>
              </a:rPr>
              <a:t>f</a:t>
            </a:r>
            <a:r>
              <a:rPr lang="en-US" sz="2400" dirty="0">
                <a:latin typeface="Times New Roman" charset="0"/>
                <a:sym typeface="Symbol" charset="0"/>
              </a:rPr>
              <a:t>(</a:t>
            </a:r>
            <a:r>
              <a:rPr lang="en-US" sz="2400" b="1" i="1" dirty="0">
                <a:latin typeface="Times New Roman" charset="0"/>
                <a:sym typeface="Symbol" charset="0"/>
              </a:rPr>
              <a:t>n</a:t>
            </a:r>
            <a:r>
              <a:rPr lang="en-US" sz="2400" dirty="0">
                <a:latin typeface="Times New Roman" charset="0"/>
                <a:sym typeface="Symbol" charset="0"/>
              </a:rPr>
              <a:t>) </a:t>
            </a:r>
            <a:r>
              <a:rPr lang="en-US" sz="2400" dirty="0">
                <a:latin typeface="Tahoma" charset="0"/>
              </a:rPr>
              <a:t>and </a:t>
            </a:r>
            <a:r>
              <a:rPr lang="en-US" sz="2400" b="1" i="1" dirty="0">
                <a:latin typeface="Times New Roman" charset="0"/>
                <a:sym typeface="Symbol" charset="0"/>
              </a:rPr>
              <a:t>g</a:t>
            </a:r>
            <a:r>
              <a:rPr lang="en-US" sz="2400" dirty="0">
                <a:latin typeface="Times New Roman" charset="0"/>
                <a:sym typeface="Symbol" charset="0"/>
              </a:rPr>
              <a:t>(</a:t>
            </a:r>
            <a:r>
              <a:rPr lang="en-US" sz="2400" b="1" i="1" dirty="0">
                <a:latin typeface="Times New Roman" charset="0"/>
                <a:sym typeface="Symbol" charset="0"/>
              </a:rPr>
              <a:t>n</a:t>
            </a:r>
            <a:r>
              <a:rPr lang="en-US" sz="2400" dirty="0">
                <a:latin typeface="Times New Roman" charset="0"/>
                <a:sym typeface="Symbol" charset="0"/>
              </a:rPr>
              <a:t>)</a:t>
            </a:r>
            <a:r>
              <a:rPr lang="en-US" sz="2400" dirty="0">
                <a:latin typeface="Tahoma" charset="0"/>
                <a:sym typeface="Symbol" charset="0"/>
              </a:rPr>
              <a:t>, </a:t>
            </a:r>
            <a:r>
              <a:rPr lang="en-US" sz="2400" dirty="0">
                <a:latin typeface="Tahoma" charset="0"/>
              </a:rPr>
              <a:t>we say that </a:t>
            </a:r>
            <a:r>
              <a:rPr lang="en-US" sz="2400" b="1" i="1" dirty="0">
                <a:latin typeface="Times New Roman" charset="0"/>
                <a:sym typeface="Symbol" charset="0"/>
              </a:rPr>
              <a:t>f</a:t>
            </a:r>
            <a:r>
              <a:rPr lang="en-US" sz="2400" dirty="0">
                <a:latin typeface="Times New Roman" charset="0"/>
                <a:sym typeface="Symbol" charset="0"/>
              </a:rPr>
              <a:t>(</a:t>
            </a:r>
            <a:r>
              <a:rPr lang="en-US" sz="2400" b="1" i="1" dirty="0">
                <a:latin typeface="Times New Roman" charset="0"/>
                <a:sym typeface="Symbol" charset="0"/>
              </a:rPr>
              <a:t>n</a:t>
            </a:r>
            <a:r>
              <a:rPr lang="en-US" sz="2400" dirty="0">
                <a:latin typeface="Times New Roman" charset="0"/>
                <a:sym typeface="Symbol" charset="0"/>
              </a:rPr>
              <a:t>) </a:t>
            </a:r>
            <a:r>
              <a:rPr lang="en-US" sz="2400" dirty="0">
                <a:latin typeface="Tahoma" charset="0"/>
              </a:rPr>
              <a:t>is </a:t>
            </a:r>
            <a:r>
              <a:rPr lang="en-US" sz="2400" b="1" i="1" dirty="0">
                <a:latin typeface="Times New Roman" charset="0"/>
                <a:sym typeface="Symbol" charset="0"/>
              </a:rPr>
              <a:t>O</a:t>
            </a:r>
            <a:r>
              <a:rPr lang="en-US" sz="2400" dirty="0">
                <a:latin typeface="Times New Roman" charset="0"/>
                <a:sym typeface="Symbol" charset="0"/>
              </a:rPr>
              <a:t>(</a:t>
            </a:r>
            <a:r>
              <a:rPr lang="en-US" sz="2400" b="1" i="1" dirty="0">
                <a:latin typeface="Times New Roman" charset="0"/>
                <a:sym typeface="Symbol" charset="0"/>
              </a:rPr>
              <a:t>g</a:t>
            </a:r>
            <a:r>
              <a:rPr lang="en-US" sz="2400" dirty="0">
                <a:latin typeface="Times New Roman" charset="0"/>
                <a:sym typeface="Symbol" charset="0"/>
              </a:rPr>
              <a:t>(</a:t>
            </a:r>
            <a:r>
              <a:rPr lang="en-US" sz="2400" b="1" i="1" dirty="0">
                <a:latin typeface="Times New Roman" charset="0"/>
                <a:sym typeface="Symbol" charset="0"/>
              </a:rPr>
              <a:t>n</a:t>
            </a:r>
            <a:r>
              <a:rPr lang="en-US" sz="2400" dirty="0">
                <a:latin typeface="Times New Roman" charset="0"/>
                <a:sym typeface="Symbol" charset="0"/>
              </a:rPr>
              <a:t>))</a:t>
            </a:r>
            <a:r>
              <a:rPr lang="en-US" sz="2400" dirty="0">
                <a:latin typeface="Tahoma" charset="0"/>
                <a:sym typeface="Symbol" charset="0"/>
              </a:rPr>
              <a:t> </a:t>
            </a:r>
            <a:r>
              <a:rPr lang="en-US" sz="2400" dirty="0">
                <a:latin typeface="Tahoma" charset="0"/>
              </a:rPr>
              <a:t>if there are positive constants </a:t>
            </a:r>
            <a:r>
              <a:rPr lang="en-US" sz="2400" b="1" i="1" dirty="0">
                <a:latin typeface="Times New Roman" charset="0"/>
                <a:sym typeface="Symbol" charset="0"/>
              </a:rPr>
              <a:t>c</a:t>
            </a:r>
            <a:r>
              <a:rPr lang="en-US" sz="2400" dirty="0">
                <a:latin typeface="Tahoma" charset="0"/>
              </a:rPr>
              <a:t> and </a:t>
            </a:r>
            <a:r>
              <a:rPr lang="en-US" sz="2400" b="1" i="1" dirty="0">
                <a:latin typeface="Times New Roman" charset="0"/>
                <a:sym typeface="Symbol" charset="0"/>
              </a:rPr>
              <a:t>n</a:t>
            </a:r>
            <a:r>
              <a:rPr lang="en-US" sz="2400" b="1" baseline="-25000" dirty="0">
                <a:latin typeface="Times New Roman" charset="0"/>
                <a:sym typeface="Symbol" charset="0"/>
              </a:rPr>
              <a:t>0</a:t>
            </a:r>
            <a:r>
              <a:rPr lang="en-US" sz="2400" dirty="0">
                <a:latin typeface="Tahoma" charset="0"/>
              </a:rPr>
              <a:t> such that</a:t>
            </a:r>
          </a:p>
          <a:p>
            <a:pPr eaLnBrk="1" hangingPunct="1">
              <a:buFont typeface="Wingdings" charset="0"/>
              <a:buNone/>
            </a:pPr>
            <a:r>
              <a:rPr lang="en-US" sz="2800" b="1" i="1" dirty="0">
                <a:latin typeface="Times New Roman" charset="0"/>
                <a:sym typeface="Symbol" charset="0"/>
              </a:rPr>
              <a:t>				</a:t>
            </a:r>
            <a:r>
              <a:rPr lang="en-US" sz="2400" b="1" i="1" dirty="0">
                <a:latin typeface="Times New Roman" charset="0"/>
                <a:sym typeface="Symbol" charset="0"/>
              </a:rPr>
              <a:t>f</a:t>
            </a:r>
            <a:r>
              <a:rPr lang="en-US" sz="2400" dirty="0">
                <a:latin typeface="Times New Roman" charset="0"/>
                <a:sym typeface="Symbol" charset="0"/>
              </a:rPr>
              <a:t>(</a:t>
            </a:r>
            <a:r>
              <a:rPr lang="en-US" sz="2400" b="1" i="1" dirty="0">
                <a:latin typeface="Times New Roman" charset="0"/>
                <a:sym typeface="Symbol" charset="0"/>
              </a:rPr>
              <a:t>n</a:t>
            </a:r>
            <a:r>
              <a:rPr lang="en-US" sz="2400" dirty="0">
                <a:latin typeface="Times New Roman" charset="0"/>
                <a:sym typeface="Symbol" charset="0"/>
              </a:rPr>
              <a:t>)</a:t>
            </a:r>
            <a:r>
              <a:rPr lang="en-US" sz="2400" dirty="0">
                <a:latin typeface="Tahoma" charset="0"/>
              </a:rPr>
              <a:t> </a:t>
            </a:r>
            <a:r>
              <a:rPr lang="en-US" sz="2400" dirty="0">
                <a:latin typeface="Symbol" charset="0"/>
                <a:sym typeface="Symbol" charset="0"/>
              </a:rPr>
              <a:t></a:t>
            </a:r>
            <a:r>
              <a:rPr lang="en-US" sz="2400" dirty="0">
                <a:latin typeface="Tahoma" charset="0"/>
              </a:rPr>
              <a:t> </a:t>
            </a:r>
            <a:r>
              <a:rPr lang="en-US" sz="2400" b="1" i="1" dirty="0">
                <a:latin typeface="Times New Roman" charset="0"/>
                <a:sym typeface="Symbol" charset="0"/>
              </a:rPr>
              <a:t>cg</a:t>
            </a:r>
            <a:r>
              <a:rPr lang="en-US" sz="2400" dirty="0">
                <a:latin typeface="Times New Roman" charset="0"/>
                <a:sym typeface="Symbol" charset="0"/>
              </a:rPr>
              <a:t>(</a:t>
            </a:r>
            <a:r>
              <a:rPr lang="en-US" sz="2400" b="1" i="1" dirty="0">
                <a:latin typeface="Times New Roman" charset="0"/>
                <a:sym typeface="Symbol" charset="0"/>
              </a:rPr>
              <a:t>n</a:t>
            </a:r>
            <a:r>
              <a:rPr lang="en-US" sz="2400" dirty="0">
                <a:latin typeface="Times New Roman" charset="0"/>
                <a:sym typeface="Symbol" charset="0"/>
              </a:rPr>
              <a:t>)  </a:t>
            </a:r>
            <a:r>
              <a:rPr lang="en-US" sz="2400" dirty="0">
                <a:latin typeface="Tahoma" charset="0"/>
              </a:rPr>
              <a:t>for </a:t>
            </a:r>
            <a:r>
              <a:rPr lang="en-US" sz="2400" b="1" i="1" dirty="0">
                <a:latin typeface="Times New Roman" charset="0"/>
                <a:sym typeface="Symbol" charset="0"/>
              </a:rPr>
              <a:t>n </a:t>
            </a:r>
            <a:r>
              <a:rPr lang="en-US" sz="2400" dirty="0">
                <a:latin typeface="Symbol" charset="0"/>
                <a:sym typeface="Symbol" charset="0"/>
              </a:rPr>
              <a:t></a:t>
            </a:r>
            <a:r>
              <a:rPr lang="en-US" sz="2400" dirty="0">
                <a:latin typeface="Tahoma" charset="0"/>
              </a:rPr>
              <a:t> </a:t>
            </a:r>
            <a:r>
              <a:rPr lang="en-US" sz="2400" b="1" i="1" dirty="0">
                <a:latin typeface="Times New Roman" charset="0"/>
                <a:sym typeface="Symbol" charset="0"/>
              </a:rPr>
              <a:t>n</a:t>
            </a:r>
            <a:r>
              <a:rPr lang="en-US" sz="2400" b="1" baseline="-25000" dirty="0">
                <a:latin typeface="Times New Roman" charset="0"/>
                <a:sym typeface="Symbol" charset="0"/>
              </a:rPr>
              <a:t>0</a:t>
            </a:r>
          </a:p>
        </p:txBody>
      </p:sp>
      <p:pic>
        <p:nvPicPr>
          <p:cNvPr id="2" name="Picture 1">
            <a:extLst>
              <a:ext uri="{FF2B5EF4-FFF2-40B4-BE49-F238E27FC236}">
                <a16:creationId xmlns:a16="http://schemas.microsoft.com/office/drawing/2014/main" id="{5A777912-978B-474B-BFB8-8948B00E541B}"/>
              </a:ext>
            </a:extLst>
          </p:cNvPr>
          <p:cNvPicPr>
            <a:picLocks noChangeAspect="1"/>
          </p:cNvPicPr>
          <p:nvPr/>
        </p:nvPicPr>
        <p:blipFill>
          <a:blip r:embed="rId2"/>
          <a:stretch>
            <a:fillRect/>
          </a:stretch>
        </p:blipFill>
        <p:spPr>
          <a:xfrm>
            <a:off x="2195138" y="3017520"/>
            <a:ext cx="4150798" cy="37984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1026"/>
          <p:cNvSpPr>
            <a:spLocks noGrp="1" noChangeArrowheads="1"/>
          </p:cNvSpPr>
          <p:nvPr>
            <p:ph type="title"/>
          </p:nvPr>
        </p:nvSpPr>
        <p:spPr>
          <a:xfrm>
            <a:off x="609600" y="525517"/>
            <a:ext cx="7010400" cy="1143000"/>
          </a:xfrm>
        </p:spPr>
        <p:txBody>
          <a:bodyPr>
            <a:normAutofit/>
          </a:bodyPr>
          <a:lstStyle/>
          <a:p>
            <a:pPr eaLnBrk="1" hangingPunct="1">
              <a:defRPr/>
            </a:pPr>
            <a:r>
              <a:rPr lang="en-US" dirty="0">
                <a:ea typeface="+mj-ea"/>
                <a:cs typeface="+mj-cs"/>
              </a:rPr>
              <a:t>Brute-force Pattern Matching</a:t>
            </a:r>
          </a:p>
        </p:txBody>
      </p:sp>
      <p:sp>
        <p:nvSpPr>
          <p:cNvPr id="18436" name="Rectangle 1027" descr="Rectangle: Click to edit Master text styles&#10;Second level&#10;Third level&#10;Fourth level&#10;Fifth level"/>
          <p:cNvSpPr>
            <a:spLocks noGrp="1" noChangeArrowheads="1"/>
          </p:cNvSpPr>
          <p:nvPr>
            <p:ph type="body" idx="1"/>
          </p:nvPr>
        </p:nvSpPr>
        <p:spPr>
          <a:xfrm>
            <a:off x="123825" y="1728861"/>
            <a:ext cx="4448175" cy="4801038"/>
          </a:xfrm>
        </p:spPr>
        <p:txBody>
          <a:bodyPr/>
          <a:lstStyle/>
          <a:p>
            <a:pPr eaLnBrk="1" hangingPunct="1">
              <a:lnSpc>
                <a:spcPct val="90000"/>
              </a:lnSpc>
            </a:pPr>
            <a:r>
              <a:rPr lang="en-US" sz="2000" dirty="0">
                <a:latin typeface="Tahoma" charset="0"/>
              </a:rPr>
              <a:t>The Brute-force (Naïve) pattern matching algorithm compares the pattern </a:t>
            </a:r>
            <a:r>
              <a:rPr lang="en-US" sz="2000" b="1" i="1" dirty="0">
                <a:latin typeface="Times New Roman" charset="0"/>
              </a:rPr>
              <a:t>P</a:t>
            </a:r>
            <a:r>
              <a:rPr lang="en-US" sz="2000" dirty="0">
                <a:latin typeface="Tahoma" charset="0"/>
              </a:rPr>
              <a:t> with the text </a:t>
            </a:r>
            <a:r>
              <a:rPr lang="en-US" sz="2000" b="1" i="1" dirty="0">
                <a:latin typeface="Times New Roman" charset="0"/>
              </a:rPr>
              <a:t>T</a:t>
            </a:r>
            <a:r>
              <a:rPr lang="en-US" sz="2000" dirty="0">
                <a:latin typeface="Tahoma" charset="0"/>
              </a:rPr>
              <a:t> for each possible shift of </a:t>
            </a:r>
            <a:r>
              <a:rPr lang="en-US" sz="2000" b="1" i="1" dirty="0">
                <a:latin typeface="Times New Roman" charset="0"/>
              </a:rPr>
              <a:t>P</a:t>
            </a:r>
            <a:r>
              <a:rPr lang="en-US" sz="2000" dirty="0">
                <a:latin typeface="Tahoma" charset="0"/>
              </a:rPr>
              <a:t> relative to </a:t>
            </a:r>
            <a:r>
              <a:rPr lang="en-US" sz="2000" b="1" i="1" dirty="0">
                <a:latin typeface="Times New Roman" charset="0"/>
              </a:rPr>
              <a:t>T</a:t>
            </a:r>
            <a:r>
              <a:rPr lang="en-US" sz="2000" dirty="0">
                <a:latin typeface="Tahoma" charset="0"/>
              </a:rPr>
              <a:t>, until either</a:t>
            </a:r>
          </a:p>
          <a:p>
            <a:pPr lvl="1" eaLnBrk="1" hangingPunct="1">
              <a:lnSpc>
                <a:spcPct val="90000"/>
              </a:lnSpc>
            </a:pPr>
            <a:r>
              <a:rPr lang="en-US" sz="1800" dirty="0">
                <a:latin typeface="Tahoma" charset="0"/>
              </a:rPr>
              <a:t>a match is found, or</a:t>
            </a:r>
          </a:p>
          <a:p>
            <a:pPr lvl="1" eaLnBrk="1" hangingPunct="1">
              <a:lnSpc>
                <a:spcPct val="90000"/>
              </a:lnSpc>
            </a:pPr>
            <a:r>
              <a:rPr lang="en-US" sz="1800" dirty="0">
                <a:latin typeface="Tahoma" charset="0"/>
              </a:rPr>
              <a:t>all placements of the pattern have been tried</a:t>
            </a:r>
          </a:p>
          <a:p>
            <a:pPr eaLnBrk="1" hangingPunct="1">
              <a:lnSpc>
                <a:spcPct val="90000"/>
              </a:lnSpc>
            </a:pPr>
            <a:r>
              <a:rPr lang="en-US" sz="2000" dirty="0">
                <a:latin typeface="Tahoma" charset="0"/>
              </a:rPr>
              <a:t>Brute-force pattern matching runs in time </a:t>
            </a:r>
            <a:r>
              <a:rPr lang="en-US" sz="2000" b="1" i="1" dirty="0">
                <a:latin typeface="Times New Roman" charset="0"/>
              </a:rPr>
              <a:t>O</a:t>
            </a:r>
            <a:r>
              <a:rPr lang="en-US" sz="2000" dirty="0">
                <a:latin typeface="Times New Roman" charset="0"/>
              </a:rPr>
              <a:t>(</a:t>
            </a:r>
            <a:r>
              <a:rPr lang="en-US" sz="2000" b="1" i="1" dirty="0">
                <a:latin typeface="Times New Roman" charset="0"/>
              </a:rPr>
              <a:t>nm</a:t>
            </a:r>
            <a:r>
              <a:rPr lang="en-US" sz="2000" dirty="0">
                <a:latin typeface="Times New Roman" charset="0"/>
              </a:rPr>
              <a:t>)</a:t>
            </a:r>
            <a:r>
              <a:rPr lang="en-US" sz="2000" dirty="0">
                <a:latin typeface="Tahoma" charset="0"/>
              </a:rPr>
              <a:t> </a:t>
            </a:r>
          </a:p>
          <a:p>
            <a:pPr eaLnBrk="1" hangingPunct="1">
              <a:lnSpc>
                <a:spcPct val="90000"/>
              </a:lnSpc>
            </a:pPr>
            <a:r>
              <a:rPr lang="en-US" sz="2000" dirty="0">
                <a:latin typeface="Tahoma" charset="0"/>
              </a:rPr>
              <a:t>Example of worst case:</a:t>
            </a:r>
          </a:p>
          <a:p>
            <a:pPr lvl="1" eaLnBrk="1" hangingPunct="1">
              <a:lnSpc>
                <a:spcPct val="90000"/>
              </a:lnSpc>
            </a:pPr>
            <a:r>
              <a:rPr lang="en-US" sz="1800" b="1" i="1" dirty="0">
                <a:latin typeface="Times New Roman" charset="0"/>
              </a:rPr>
              <a:t>T </a:t>
            </a:r>
            <a:r>
              <a:rPr lang="en-US" sz="1800" dirty="0">
                <a:latin typeface="Symbol" charset="0"/>
              </a:rPr>
              <a:t>=</a:t>
            </a:r>
            <a:r>
              <a:rPr lang="en-US" sz="1800" b="1" i="1" dirty="0">
                <a:latin typeface="Times New Roman" charset="0"/>
              </a:rPr>
              <a:t> </a:t>
            </a:r>
            <a:r>
              <a:rPr lang="en-US" sz="1800" b="1" i="1" dirty="0" err="1">
                <a:latin typeface="Times New Roman" charset="0"/>
              </a:rPr>
              <a:t>aaa</a:t>
            </a:r>
            <a:r>
              <a:rPr lang="en-US" sz="1800" b="1" i="1" dirty="0">
                <a:latin typeface="Times New Roman" charset="0"/>
              </a:rPr>
              <a:t> … ah</a:t>
            </a:r>
          </a:p>
          <a:p>
            <a:pPr lvl="1" eaLnBrk="1" hangingPunct="1">
              <a:lnSpc>
                <a:spcPct val="90000"/>
              </a:lnSpc>
            </a:pPr>
            <a:r>
              <a:rPr lang="en-US" sz="1800" b="1" i="1" dirty="0">
                <a:latin typeface="Times New Roman" charset="0"/>
              </a:rPr>
              <a:t>P </a:t>
            </a:r>
            <a:r>
              <a:rPr lang="en-US" sz="1800" dirty="0">
                <a:latin typeface="Symbol" charset="0"/>
              </a:rPr>
              <a:t>=</a:t>
            </a:r>
            <a:r>
              <a:rPr lang="en-US" sz="1800" b="1" i="1" dirty="0">
                <a:latin typeface="Times New Roman" charset="0"/>
              </a:rPr>
              <a:t> </a:t>
            </a:r>
            <a:r>
              <a:rPr lang="en-US" sz="1800" b="1" i="1" dirty="0" err="1">
                <a:latin typeface="Times New Roman" charset="0"/>
              </a:rPr>
              <a:t>aaah</a:t>
            </a:r>
            <a:endParaRPr lang="en-US" sz="1800" b="1" i="1" dirty="0">
              <a:latin typeface="Times New Roman" charset="0"/>
            </a:endParaRPr>
          </a:p>
          <a:p>
            <a:pPr lvl="1" eaLnBrk="1" hangingPunct="1">
              <a:lnSpc>
                <a:spcPct val="90000"/>
              </a:lnSpc>
            </a:pPr>
            <a:r>
              <a:rPr lang="en-US" sz="1800" dirty="0">
                <a:latin typeface="Tahoma" charset="0"/>
              </a:rPr>
              <a:t>may occur in images and DNA sequences</a:t>
            </a:r>
          </a:p>
        </p:txBody>
      </p:sp>
      <p:sp>
        <p:nvSpPr>
          <p:cNvPr id="18437" name="Text Box 1028"/>
          <p:cNvSpPr txBox="1">
            <a:spLocks noChangeArrowheads="1"/>
          </p:cNvSpPr>
          <p:nvPr/>
        </p:nvSpPr>
        <p:spPr bwMode="auto">
          <a:xfrm>
            <a:off x="4572000" y="1573486"/>
            <a:ext cx="4419600" cy="501675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defTabSz="342900" eaLnBrk="0" hangingPunct="0">
              <a:defRPr sz="2400">
                <a:solidFill>
                  <a:schemeClr val="tx1"/>
                </a:solidFill>
                <a:latin typeface="Tahoma" charset="0"/>
                <a:ea typeface="ＭＳ Ｐゴシック" charset="0"/>
                <a:cs typeface="ＭＳ Ｐゴシック" charset="0"/>
              </a:defRPr>
            </a:lvl1pPr>
            <a:lvl2pPr marL="342900" defTabSz="342900" eaLnBrk="0" hangingPunct="0">
              <a:defRPr sz="2400">
                <a:solidFill>
                  <a:schemeClr val="tx1"/>
                </a:solidFill>
                <a:latin typeface="Tahoma" charset="0"/>
                <a:ea typeface="ＭＳ Ｐゴシック" charset="0"/>
              </a:defRPr>
            </a:lvl2pPr>
            <a:lvl3pPr marL="1143000" indent="-228600" defTabSz="342900" eaLnBrk="0" hangingPunct="0">
              <a:defRPr sz="2400">
                <a:solidFill>
                  <a:schemeClr val="tx1"/>
                </a:solidFill>
                <a:latin typeface="Tahoma" charset="0"/>
                <a:ea typeface="ＭＳ Ｐゴシック" charset="0"/>
              </a:defRPr>
            </a:lvl3pPr>
            <a:lvl4pPr marL="1600200" indent="-228600" defTabSz="342900" eaLnBrk="0" hangingPunct="0">
              <a:defRPr sz="2400">
                <a:solidFill>
                  <a:schemeClr val="tx1"/>
                </a:solidFill>
                <a:latin typeface="Tahoma" charset="0"/>
                <a:ea typeface="ＭＳ Ｐゴシック" charset="0"/>
              </a:defRPr>
            </a:lvl4pPr>
            <a:lvl5pPr marL="2057400" indent="-228600" defTabSz="342900" eaLnBrk="0" hangingPunct="0">
              <a:defRPr sz="2400">
                <a:solidFill>
                  <a:schemeClr val="tx1"/>
                </a:solidFill>
                <a:latin typeface="Tahoma" charset="0"/>
                <a:ea typeface="ＭＳ Ｐゴシック" charset="0"/>
              </a:defRPr>
            </a:lvl5pPr>
            <a:lvl6pPr marL="2514600" indent="-228600" algn="ctr" defTabSz="342900"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defTabSz="342900"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defTabSz="342900"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defTabSz="3429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lnSpc>
                <a:spcPct val="85000"/>
              </a:lnSpc>
              <a:spcBef>
                <a:spcPct val="20000"/>
              </a:spcBef>
              <a:buClr>
                <a:schemeClr val="hlink"/>
              </a:buClr>
              <a:buSzPct val="110000"/>
              <a:buFont typeface="Wingdings" charset="0"/>
              <a:buNone/>
            </a:pPr>
            <a:r>
              <a:rPr lang="en-US" sz="2000" b="1">
                <a:latin typeface="Times New Roman" charset="0"/>
              </a:rPr>
              <a:t>Algorithm</a:t>
            </a:r>
            <a:r>
              <a:rPr lang="en-US" sz="2000">
                <a:latin typeface="Times New Roman" charset="0"/>
              </a:rPr>
              <a:t> </a:t>
            </a:r>
            <a:r>
              <a:rPr lang="en-US" sz="2000" b="1" i="1">
                <a:latin typeface="Times New Roman" charset="0"/>
              </a:rPr>
              <a:t>BruteForceMatch</a:t>
            </a:r>
            <a:r>
              <a:rPr lang="en-US" sz="2000">
                <a:latin typeface="Times New Roman" charset="0"/>
              </a:rPr>
              <a:t>(</a:t>
            </a:r>
            <a:r>
              <a:rPr lang="en-US" sz="2000" b="1" i="1">
                <a:latin typeface="Times New Roman" charset="0"/>
              </a:rPr>
              <a:t>T, P</a:t>
            </a:r>
            <a:r>
              <a:rPr lang="en-US" sz="2000">
                <a:latin typeface="Times New Roman" charset="0"/>
              </a:rPr>
              <a:t>)</a:t>
            </a:r>
          </a:p>
          <a:p>
            <a:pPr algn="l" eaLnBrk="1" hangingPunct="1">
              <a:lnSpc>
                <a:spcPct val="85000"/>
              </a:lnSpc>
              <a:spcBef>
                <a:spcPct val="20000"/>
              </a:spcBef>
              <a:buClr>
                <a:schemeClr val="hlink"/>
              </a:buClr>
              <a:buSzPct val="110000"/>
              <a:buFont typeface="Wingdings" charset="0"/>
              <a:buNone/>
            </a:pPr>
            <a:r>
              <a:rPr lang="en-US" sz="2000">
                <a:latin typeface="Times New Roman" charset="0"/>
              </a:rPr>
              <a:t>	</a:t>
            </a:r>
            <a:r>
              <a:rPr lang="en-US" sz="2000" b="1">
                <a:latin typeface="Times New Roman" charset="0"/>
              </a:rPr>
              <a:t>Input</a:t>
            </a:r>
            <a:r>
              <a:rPr lang="en-US" sz="2000">
                <a:latin typeface="Times New Roman" charset="0"/>
              </a:rPr>
              <a:t> text </a:t>
            </a:r>
            <a:r>
              <a:rPr lang="en-US" sz="2000" b="1" i="1">
                <a:latin typeface="Times New Roman" charset="0"/>
              </a:rPr>
              <a:t>T </a:t>
            </a:r>
            <a:r>
              <a:rPr lang="en-US" sz="2000">
                <a:latin typeface="Times New Roman" charset="0"/>
              </a:rPr>
              <a:t>of size </a:t>
            </a:r>
            <a:r>
              <a:rPr lang="en-US" sz="2000" b="1" i="1">
                <a:latin typeface="Times New Roman" charset="0"/>
              </a:rPr>
              <a:t>n</a:t>
            </a:r>
            <a:r>
              <a:rPr lang="en-US" sz="2000">
                <a:latin typeface="Times New Roman" charset="0"/>
              </a:rPr>
              <a:t> and pattern </a:t>
            </a:r>
            <a:br>
              <a:rPr lang="en-US" sz="2000">
                <a:latin typeface="Times New Roman" charset="0"/>
              </a:rPr>
            </a:br>
            <a:r>
              <a:rPr lang="en-US" sz="2000">
                <a:latin typeface="Times New Roman" charset="0"/>
              </a:rPr>
              <a:t>		</a:t>
            </a:r>
            <a:r>
              <a:rPr lang="en-US" sz="2000" b="1" i="1">
                <a:latin typeface="Times New Roman" charset="0"/>
              </a:rPr>
              <a:t>P </a:t>
            </a:r>
            <a:r>
              <a:rPr lang="en-US" sz="2000">
                <a:latin typeface="Times New Roman" charset="0"/>
              </a:rPr>
              <a:t>of size </a:t>
            </a:r>
            <a:r>
              <a:rPr lang="en-US" sz="2000" b="1" i="1">
                <a:latin typeface="Times New Roman" charset="0"/>
              </a:rPr>
              <a:t>m</a:t>
            </a:r>
            <a:endParaRPr lang="en-US" sz="2000">
              <a:latin typeface="Times New Roman" charset="0"/>
            </a:endParaRPr>
          </a:p>
          <a:p>
            <a:pPr algn="l" eaLnBrk="1" hangingPunct="1">
              <a:lnSpc>
                <a:spcPct val="85000"/>
              </a:lnSpc>
              <a:spcBef>
                <a:spcPct val="20000"/>
              </a:spcBef>
              <a:buClr>
                <a:schemeClr val="hlink"/>
              </a:buClr>
              <a:buSzPct val="110000"/>
              <a:buFont typeface="Wingdings" charset="0"/>
              <a:buNone/>
            </a:pPr>
            <a:r>
              <a:rPr lang="en-US" sz="2000">
                <a:latin typeface="Times New Roman" charset="0"/>
              </a:rPr>
              <a:t>	</a:t>
            </a:r>
            <a:r>
              <a:rPr lang="en-US" sz="2000" b="1">
                <a:latin typeface="Times New Roman" charset="0"/>
              </a:rPr>
              <a:t>Output</a:t>
            </a:r>
            <a:r>
              <a:rPr lang="en-US" sz="2000">
                <a:latin typeface="Times New Roman" charset="0"/>
              </a:rPr>
              <a:t> starting index of a </a:t>
            </a:r>
            <a:br>
              <a:rPr lang="en-US" sz="2000">
                <a:latin typeface="Times New Roman" charset="0"/>
              </a:rPr>
            </a:br>
            <a:r>
              <a:rPr lang="en-US" sz="2000">
                <a:latin typeface="Times New Roman" charset="0"/>
              </a:rPr>
              <a:t>		substring of </a:t>
            </a:r>
            <a:r>
              <a:rPr lang="en-US" sz="2000" b="1" i="1">
                <a:latin typeface="Times New Roman" charset="0"/>
              </a:rPr>
              <a:t>T</a:t>
            </a:r>
            <a:r>
              <a:rPr lang="en-US" sz="2000">
                <a:latin typeface="Times New Roman" charset="0"/>
              </a:rPr>
              <a:t> equal to </a:t>
            </a:r>
            <a:r>
              <a:rPr lang="en-US" sz="2000" b="1" i="1">
                <a:latin typeface="Times New Roman" charset="0"/>
              </a:rPr>
              <a:t>P </a:t>
            </a:r>
            <a:r>
              <a:rPr lang="en-US" sz="2000">
                <a:latin typeface="Times New Roman" charset="0"/>
              </a:rPr>
              <a:t>or </a:t>
            </a:r>
            <a:r>
              <a:rPr lang="en-US" sz="2000">
                <a:latin typeface="Symbol" charset="0"/>
                <a:sym typeface="Symbol" charset="0"/>
              </a:rPr>
              <a:t>-</a:t>
            </a:r>
            <a:r>
              <a:rPr lang="en-US" sz="2000">
                <a:latin typeface="Times New Roman" charset="0"/>
                <a:sym typeface="Symbol" charset="0"/>
              </a:rPr>
              <a:t>1</a:t>
            </a:r>
            <a:r>
              <a:rPr lang="en-US" sz="2000">
                <a:latin typeface="Times New Roman" charset="0"/>
              </a:rPr>
              <a:t> </a:t>
            </a:r>
            <a:br>
              <a:rPr lang="en-US" sz="2000">
                <a:latin typeface="Times New Roman" charset="0"/>
              </a:rPr>
            </a:br>
            <a:r>
              <a:rPr lang="en-US" sz="2000">
                <a:latin typeface="Times New Roman" charset="0"/>
              </a:rPr>
              <a:t>		if no such substring exists </a:t>
            </a:r>
          </a:p>
          <a:p>
            <a:pPr lvl="1" algn="l" eaLnBrk="1" hangingPunct="1">
              <a:lnSpc>
                <a:spcPct val="85000"/>
              </a:lnSpc>
              <a:spcBef>
                <a:spcPct val="20000"/>
              </a:spcBef>
              <a:buClr>
                <a:schemeClr val="hlink"/>
              </a:buClr>
              <a:buSzPct val="110000"/>
              <a:buFont typeface="Wingdings" charset="0"/>
              <a:buNone/>
            </a:pPr>
            <a:r>
              <a:rPr lang="en-US" sz="2000" b="1">
                <a:latin typeface="Times New Roman" charset="0"/>
              </a:rPr>
              <a:t>for </a:t>
            </a:r>
            <a:r>
              <a:rPr lang="en-US" sz="2000">
                <a:latin typeface="Times New Roman" charset="0"/>
              </a:rPr>
              <a:t> </a:t>
            </a:r>
            <a:r>
              <a:rPr lang="en-US" sz="2000" b="1" i="1">
                <a:latin typeface="Times New Roman" charset="0"/>
              </a:rPr>
              <a:t>i </a:t>
            </a:r>
            <a:r>
              <a:rPr lang="en-US" sz="2000">
                <a:latin typeface="Times New Roman" charset="0"/>
                <a:sym typeface="Symbol" charset="0"/>
              </a:rPr>
              <a:t> 0 </a:t>
            </a:r>
            <a:r>
              <a:rPr lang="en-US" sz="2000" b="1">
                <a:latin typeface="Times New Roman" charset="0"/>
              </a:rPr>
              <a:t>to </a:t>
            </a:r>
            <a:r>
              <a:rPr lang="en-US" sz="2000" b="1" i="1">
                <a:latin typeface="Times New Roman" charset="0"/>
              </a:rPr>
              <a:t>n </a:t>
            </a:r>
            <a:r>
              <a:rPr lang="en-US" sz="2000">
                <a:latin typeface="Symbol" charset="0"/>
                <a:sym typeface="Symbol" charset="0"/>
              </a:rPr>
              <a:t>-</a:t>
            </a:r>
            <a:r>
              <a:rPr lang="en-US" sz="2000" b="1" i="1">
                <a:latin typeface="Times New Roman" charset="0"/>
              </a:rPr>
              <a:t> m</a:t>
            </a:r>
          </a:p>
          <a:p>
            <a:pPr lvl="1" algn="l" eaLnBrk="1" hangingPunct="1">
              <a:lnSpc>
                <a:spcPct val="85000"/>
              </a:lnSpc>
              <a:spcBef>
                <a:spcPct val="20000"/>
              </a:spcBef>
              <a:buClr>
                <a:schemeClr val="hlink"/>
              </a:buClr>
              <a:buSzPct val="110000"/>
              <a:buFont typeface="Wingdings" charset="0"/>
              <a:buNone/>
            </a:pPr>
            <a:r>
              <a:rPr lang="en-US" sz="2000" b="1" i="1">
                <a:latin typeface="Times New Roman" charset="0"/>
              </a:rPr>
              <a:t>	</a:t>
            </a:r>
            <a:r>
              <a:rPr lang="en-US" sz="2000">
                <a:latin typeface="Times New Roman" charset="0"/>
              </a:rPr>
              <a:t>{ test shift </a:t>
            </a:r>
            <a:r>
              <a:rPr lang="en-US" sz="2000" b="1" i="1">
                <a:latin typeface="Times New Roman" charset="0"/>
              </a:rPr>
              <a:t>i</a:t>
            </a:r>
            <a:r>
              <a:rPr lang="en-US" sz="2000">
                <a:latin typeface="Times New Roman" charset="0"/>
              </a:rPr>
              <a:t> of the pattern }</a:t>
            </a:r>
          </a:p>
          <a:p>
            <a:pPr lvl="1" algn="l" eaLnBrk="1" hangingPunct="1">
              <a:lnSpc>
                <a:spcPct val="85000"/>
              </a:lnSpc>
              <a:spcBef>
                <a:spcPct val="20000"/>
              </a:spcBef>
              <a:buClr>
                <a:schemeClr val="hlink"/>
              </a:buClr>
              <a:buSzPct val="110000"/>
              <a:buFont typeface="Wingdings" charset="0"/>
              <a:buNone/>
            </a:pPr>
            <a:r>
              <a:rPr lang="en-US" sz="2000">
                <a:latin typeface="Times New Roman" charset="0"/>
              </a:rPr>
              <a:t>	</a:t>
            </a:r>
            <a:r>
              <a:rPr lang="en-US" sz="2000" b="1" i="1">
                <a:latin typeface="Times New Roman" charset="0"/>
              </a:rPr>
              <a:t>j </a:t>
            </a:r>
            <a:r>
              <a:rPr lang="en-US" sz="2000">
                <a:latin typeface="Times New Roman" charset="0"/>
                <a:sym typeface="Symbol" charset="0"/>
              </a:rPr>
              <a:t> 0</a:t>
            </a:r>
            <a:endParaRPr lang="en-US" sz="2000">
              <a:latin typeface="Times New Roman" charset="0"/>
            </a:endParaRPr>
          </a:p>
          <a:p>
            <a:pPr lvl="1" algn="l" eaLnBrk="1" hangingPunct="1">
              <a:lnSpc>
                <a:spcPct val="85000"/>
              </a:lnSpc>
              <a:spcBef>
                <a:spcPct val="20000"/>
              </a:spcBef>
              <a:buClr>
                <a:schemeClr val="hlink"/>
              </a:buClr>
              <a:buSzPct val="110000"/>
              <a:buFont typeface="Wingdings" charset="0"/>
              <a:buNone/>
            </a:pPr>
            <a:r>
              <a:rPr lang="en-US" sz="2000">
                <a:latin typeface="Times New Roman" charset="0"/>
              </a:rPr>
              <a:t>	</a:t>
            </a:r>
            <a:r>
              <a:rPr lang="en-US" sz="2000" b="1">
                <a:latin typeface="Times New Roman" charset="0"/>
              </a:rPr>
              <a:t>while </a:t>
            </a:r>
            <a:r>
              <a:rPr lang="en-US" sz="2000" b="1" i="1">
                <a:latin typeface="Times New Roman" charset="0"/>
              </a:rPr>
              <a:t>j </a:t>
            </a:r>
            <a:r>
              <a:rPr lang="en-US" sz="2000">
                <a:latin typeface="Symbol" charset="0"/>
                <a:sym typeface="Symbol" charset="0"/>
              </a:rPr>
              <a:t>&lt;</a:t>
            </a:r>
            <a:r>
              <a:rPr lang="en-US" sz="2000" b="1" i="1">
                <a:latin typeface="Times New Roman" charset="0"/>
              </a:rPr>
              <a:t> m </a:t>
            </a:r>
            <a:r>
              <a:rPr lang="en-US" sz="2000" b="1">
                <a:latin typeface="Symbol" charset="0"/>
                <a:sym typeface="Symbol" charset="0"/>
              </a:rPr>
              <a:t></a:t>
            </a:r>
            <a:r>
              <a:rPr lang="en-US" sz="2000" b="1" i="1">
                <a:latin typeface="Times New Roman" charset="0"/>
              </a:rPr>
              <a:t> T</a:t>
            </a:r>
            <a:r>
              <a:rPr lang="en-US" sz="2000">
                <a:latin typeface="Times New Roman" charset="0"/>
              </a:rPr>
              <a:t>[</a:t>
            </a:r>
            <a:r>
              <a:rPr lang="en-US" sz="2000" b="1" i="1">
                <a:latin typeface="Times New Roman" charset="0"/>
              </a:rPr>
              <a:t>i </a:t>
            </a:r>
            <a:r>
              <a:rPr lang="en-US" sz="2000">
                <a:latin typeface="Symbol" charset="0"/>
              </a:rPr>
              <a:t>+</a:t>
            </a:r>
            <a:r>
              <a:rPr lang="en-US" sz="2000" b="1" i="1">
                <a:latin typeface="Times New Roman" charset="0"/>
              </a:rPr>
              <a:t> j</a:t>
            </a:r>
            <a:r>
              <a:rPr lang="en-US" sz="2000" u="sng">
                <a:latin typeface="Times New Roman" charset="0"/>
              </a:rPr>
              <a:t>]</a:t>
            </a:r>
            <a:r>
              <a:rPr lang="en-US" sz="2000" b="1" i="1">
                <a:latin typeface="Times New Roman" charset="0"/>
              </a:rPr>
              <a:t> </a:t>
            </a:r>
            <a:r>
              <a:rPr lang="en-US" sz="2000">
                <a:latin typeface="Symbol" charset="0"/>
              </a:rPr>
              <a:t>=</a:t>
            </a:r>
            <a:r>
              <a:rPr lang="en-US" sz="2000" b="1" i="1">
                <a:latin typeface="Times New Roman" charset="0"/>
              </a:rPr>
              <a:t> P</a:t>
            </a:r>
            <a:r>
              <a:rPr lang="en-US" sz="2000">
                <a:latin typeface="Times New Roman" charset="0"/>
              </a:rPr>
              <a:t>[</a:t>
            </a:r>
            <a:r>
              <a:rPr lang="en-US" sz="2000" b="1" i="1">
                <a:latin typeface="Times New Roman" charset="0"/>
              </a:rPr>
              <a:t>j</a:t>
            </a:r>
            <a:r>
              <a:rPr lang="en-US" sz="2000">
                <a:latin typeface="Times New Roman" charset="0"/>
              </a:rPr>
              <a:t>]</a:t>
            </a:r>
            <a:endParaRPr lang="en-US" sz="2000">
              <a:latin typeface="Times New Roman" charset="0"/>
              <a:sym typeface="Symbol" charset="0"/>
            </a:endParaRPr>
          </a:p>
          <a:p>
            <a:pPr lvl="1" algn="l" eaLnBrk="1" hangingPunct="1">
              <a:lnSpc>
                <a:spcPct val="85000"/>
              </a:lnSpc>
              <a:spcBef>
                <a:spcPct val="20000"/>
              </a:spcBef>
              <a:buClr>
                <a:schemeClr val="hlink"/>
              </a:buClr>
              <a:buSzPct val="110000"/>
              <a:buFont typeface="Wingdings" charset="0"/>
              <a:buNone/>
            </a:pPr>
            <a:r>
              <a:rPr lang="en-US" sz="2000">
                <a:latin typeface="Times New Roman" charset="0"/>
                <a:sym typeface="Symbol" charset="0"/>
              </a:rPr>
              <a:t>		</a:t>
            </a:r>
            <a:r>
              <a:rPr lang="en-US" sz="2000" b="1" i="1">
                <a:latin typeface="Times New Roman" charset="0"/>
              </a:rPr>
              <a:t>j </a:t>
            </a:r>
            <a:r>
              <a:rPr lang="en-US" sz="2000">
                <a:latin typeface="Times New Roman" charset="0"/>
                <a:sym typeface="Symbol" charset="0"/>
              </a:rPr>
              <a:t> </a:t>
            </a:r>
            <a:r>
              <a:rPr lang="en-US" sz="2000" b="1" i="1">
                <a:latin typeface="Times New Roman" charset="0"/>
              </a:rPr>
              <a:t>j </a:t>
            </a:r>
            <a:r>
              <a:rPr lang="en-US" sz="2000">
                <a:latin typeface="Symbol" charset="0"/>
                <a:sym typeface="Symbol" charset="0"/>
              </a:rPr>
              <a:t>+</a:t>
            </a:r>
            <a:r>
              <a:rPr lang="en-US" sz="2000" b="1" i="1">
                <a:latin typeface="Times New Roman" charset="0"/>
              </a:rPr>
              <a:t> </a:t>
            </a:r>
            <a:r>
              <a:rPr lang="en-US" sz="2000">
                <a:latin typeface="Times New Roman" charset="0"/>
                <a:sym typeface="Symbol" charset="0"/>
              </a:rPr>
              <a:t>1</a:t>
            </a:r>
          </a:p>
          <a:p>
            <a:pPr lvl="1" algn="l" eaLnBrk="1" hangingPunct="1">
              <a:lnSpc>
                <a:spcPct val="85000"/>
              </a:lnSpc>
              <a:spcBef>
                <a:spcPct val="20000"/>
              </a:spcBef>
              <a:buClr>
                <a:schemeClr val="hlink"/>
              </a:buClr>
              <a:buSzPct val="110000"/>
              <a:buFont typeface="Wingdings" charset="0"/>
              <a:buNone/>
            </a:pPr>
            <a:r>
              <a:rPr lang="en-US" sz="2000" b="1">
                <a:latin typeface="Times New Roman" charset="0"/>
              </a:rPr>
              <a:t>	if  </a:t>
            </a:r>
            <a:r>
              <a:rPr lang="en-US" sz="2000" b="1" i="1">
                <a:latin typeface="Times New Roman" charset="0"/>
              </a:rPr>
              <a:t>j </a:t>
            </a:r>
            <a:r>
              <a:rPr lang="en-US" sz="2000">
                <a:latin typeface="Symbol" charset="0"/>
              </a:rPr>
              <a:t>=</a:t>
            </a:r>
            <a:r>
              <a:rPr lang="en-US" sz="2000" b="1" i="1">
                <a:latin typeface="Times New Roman" charset="0"/>
              </a:rPr>
              <a:t> m</a:t>
            </a:r>
          </a:p>
          <a:p>
            <a:pPr lvl="1" algn="l" eaLnBrk="1" hangingPunct="1">
              <a:lnSpc>
                <a:spcPct val="85000"/>
              </a:lnSpc>
              <a:spcBef>
                <a:spcPct val="20000"/>
              </a:spcBef>
              <a:buClr>
                <a:schemeClr val="hlink"/>
              </a:buClr>
              <a:buSzPct val="110000"/>
              <a:buFont typeface="Wingdings" charset="0"/>
              <a:buNone/>
            </a:pPr>
            <a:r>
              <a:rPr lang="en-US" sz="2000" b="1" i="1">
                <a:latin typeface="Times New Roman" charset="0"/>
              </a:rPr>
              <a:t>		</a:t>
            </a:r>
            <a:r>
              <a:rPr lang="en-US" sz="2000" b="1">
                <a:latin typeface="Times New Roman" charset="0"/>
              </a:rPr>
              <a:t>return  </a:t>
            </a:r>
            <a:r>
              <a:rPr lang="en-US" sz="2000" b="1" i="1">
                <a:latin typeface="Times New Roman" charset="0"/>
              </a:rPr>
              <a:t>i </a:t>
            </a:r>
            <a:r>
              <a:rPr lang="en-US" sz="2000">
                <a:latin typeface="Times New Roman" charset="0"/>
              </a:rPr>
              <a:t>{match at </a:t>
            </a:r>
            <a:r>
              <a:rPr lang="en-US" sz="2000" b="1" i="1">
                <a:latin typeface="Times New Roman" charset="0"/>
              </a:rPr>
              <a:t>i</a:t>
            </a:r>
            <a:r>
              <a:rPr lang="en-US" sz="2000">
                <a:latin typeface="Times New Roman" charset="0"/>
              </a:rPr>
              <a:t>}</a:t>
            </a:r>
            <a:endParaRPr lang="en-US" sz="2000" b="1" i="1">
              <a:latin typeface="Times New Roman" charset="0"/>
            </a:endParaRPr>
          </a:p>
          <a:p>
            <a:pPr lvl="1" algn="l" eaLnBrk="1" hangingPunct="1">
              <a:lnSpc>
                <a:spcPct val="85000"/>
              </a:lnSpc>
              <a:spcBef>
                <a:spcPct val="20000"/>
              </a:spcBef>
              <a:buClr>
                <a:schemeClr val="hlink"/>
              </a:buClr>
              <a:buSzPct val="110000"/>
              <a:buFont typeface="Wingdings" charset="0"/>
              <a:buNone/>
            </a:pPr>
            <a:r>
              <a:rPr lang="en-US" sz="2000" b="1" i="1">
                <a:latin typeface="Times New Roman" charset="0"/>
              </a:rPr>
              <a:t>	</a:t>
            </a:r>
            <a:r>
              <a:rPr lang="en-US" sz="2000" b="1">
                <a:latin typeface="Times New Roman" charset="0"/>
              </a:rPr>
              <a:t>else</a:t>
            </a:r>
          </a:p>
          <a:p>
            <a:pPr lvl="1" algn="l" eaLnBrk="1" hangingPunct="1">
              <a:lnSpc>
                <a:spcPct val="85000"/>
              </a:lnSpc>
              <a:spcBef>
                <a:spcPct val="20000"/>
              </a:spcBef>
              <a:buClr>
                <a:schemeClr val="hlink"/>
              </a:buClr>
              <a:buSzPct val="110000"/>
              <a:buFont typeface="Wingdings" charset="0"/>
              <a:buNone/>
            </a:pPr>
            <a:r>
              <a:rPr lang="en-US" sz="2000" b="1">
                <a:latin typeface="Times New Roman" charset="0"/>
              </a:rPr>
              <a:t>		break </a:t>
            </a:r>
            <a:r>
              <a:rPr lang="en-US" sz="2000">
                <a:latin typeface="Times New Roman" charset="0"/>
                <a:sym typeface="Symbol" charset="0"/>
              </a:rPr>
              <a:t>while loop </a:t>
            </a:r>
            <a:r>
              <a:rPr lang="en-US" sz="2000">
                <a:latin typeface="Times New Roman" charset="0"/>
              </a:rPr>
              <a:t>{mismatch}</a:t>
            </a:r>
          </a:p>
          <a:p>
            <a:pPr lvl="1" algn="l" eaLnBrk="1" hangingPunct="1">
              <a:lnSpc>
                <a:spcPct val="85000"/>
              </a:lnSpc>
              <a:spcBef>
                <a:spcPct val="20000"/>
              </a:spcBef>
              <a:buClr>
                <a:schemeClr val="hlink"/>
              </a:buClr>
              <a:buSzPct val="110000"/>
              <a:buFont typeface="Wingdings" charset="0"/>
              <a:buNone/>
            </a:pPr>
            <a:r>
              <a:rPr lang="en-US" sz="2000" b="1">
                <a:latin typeface="Times New Roman" charset="0"/>
              </a:rPr>
              <a:t>return  -1</a:t>
            </a:r>
            <a:r>
              <a:rPr lang="en-US" sz="2000" b="1" i="1">
                <a:latin typeface="Times New Roman" charset="0"/>
              </a:rPr>
              <a:t> </a:t>
            </a:r>
            <a:r>
              <a:rPr lang="en-US" sz="2000">
                <a:latin typeface="Times New Roman" charset="0"/>
              </a:rPr>
              <a:t>{no match anywhere}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F6FBF-4EA1-FE44-BAF6-81974AFA3856}"/>
              </a:ext>
            </a:extLst>
          </p:cNvPr>
          <p:cNvSpPr>
            <a:spLocks noGrp="1"/>
          </p:cNvSpPr>
          <p:nvPr>
            <p:ph type="title"/>
          </p:nvPr>
        </p:nvSpPr>
        <p:spPr/>
        <p:txBody>
          <a:bodyPr/>
          <a:lstStyle/>
          <a:p>
            <a:r>
              <a:rPr lang="en-US" dirty="0"/>
              <a:t>Brute-Force Matching Example</a:t>
            </a:r>
          </a:p>
        </p:txBody>
      </p:sp>
      <p:sp>
        <p:nvSpPr>
          <p:cNvPr id="3" name="Content Placeholder 2">
            <a:extLst>
              <a:ext uri="{FF2B5EF4-FFF2-40B4-BE49-F238E27FC236}">
                <a16:creationId xmlns:a16="http://schemas.microsoft.com/office/drawing/2014/main" id="{ACFA522C-C03D-9245-96CB-6BF901270C6A}"/>
              </a:ext>
            </a:extLst>
          </p:cNvPr>
          <p:cNvSpPr>
            <a:spLocks noGrp="1"/>
          </p:cNvSpPr>
          <p:nvPr>
            <p:ph idx="1"/>
          </p:nvPr>
        </p:nvSpPr>
        <p:spPr>
          <a:xfrm>
            <a:off x="380999" y="1729409"/>
            <a:ext cx="8460581" cy="4701208"/>
          </a:xfrm>
        </p:spPr>
        <p:txBody>
          <a:bodyPr/>
          <a:lstStyle/>
          <a:p>
            <a:r>
              <a:rPr lang="en-US" dirty="0"/>
              <a:t>Trying every possible position for a match:</a:t>
            </a:r>
          </a:p>
        </p:txBody>
      </p:sp>
      <p:pic>
        <p:nvPicPr>
          <p:cNvPr id="4" name="Picture 3">
            <a:extLst>
              <a:ext uri="{FF2B5EF4-FFF2-40B4-BE49-F238E27FC236}">
                <a16:creationId xmlns:a16="http://schemas.microsoft.com/office/drawing/2014/main" id="{DEDAAF23-86E6-3446-870C-1704750E96D1}"/>
              </a:ext>
            </a:extLst>
          </p:cNvPr>
          <p:cNvPicPr>
            <a:picLocks noChangeAspect="1"/>
          </p:cNvPicPr>
          <p:nvPr/>
        </p:nvPicPr>
        <p:blipFill>
          <a:blip r:embed="rId2"/>
          <a:stretch>
            <a:fillRect/>
          </a:stretch>
        </p:blipFill>
        <p:spPr>
          <a:xfrm>
            <a:off x="1366344" y="2312569"/>
            <a:ext cx="6699907" cy="4440108"/>
          </a:xfrm>
          <a:prstGeom prst="rect">
            <a:avLst/>
          </a:prstGeom>
        </p:spPr>
      </p:pic>
    </p:spTree>
    <p:extLst>
      <p:ext uri="{BB962C8B-B14F-4D97-AF65-F5344CB8AC3E}">
        <p14:creationId xmlns:p14="http://schemas.microsoft.com/office/powerpoint/2010/main" val="175367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9A325-52A9-9844-8246-832F0C3513DC}"/>
              </a:ext>
            </a:extLst>
          </p:cNvPr>
          <p:cNvSpPr>
            <a:spLocks noGrp="1"/>
          </p:cNvSpPr>
          <p:nvPr>
            <p:ph type="title"/>
          </p:nvPr>
        </p:nvSpPr>
        <p:spPr/>
        <p:txBody>
          <a:bodyPr/>
          <a:lstStyle/>
          <a:p>
            <a:r>
              <a:rPr lang="en-US" dirty="0"/>
              <a:t>Expected-case Analysis for Brute-force</a:t>
            </a:r>
          </a:p>
        </p:txBody>
      </p:sp>
      <p:sp>
        <p:nvSpPr>
          <p:cNvPr id="3" name="Content Placeholder 2">
            <a:extLst>
              <a:ext uri="{FF2B5EF4-FFF2-40B4-BE49-F238E27FC236}">
                <a16:creationId xmlns:a16="http://schemas.microsoft.com/office/drawing/2014/main" id="{E2155966-A7FC-154A-A67C-F2FBF2C67E09}"/>
              </a:ext>
            </a:extLst>
          </p:cNvPr>
          <p:cNvSpPr>
            <a:spLocks noGrp="1"/>
          </p:cNvSpPr>
          <p:nvPr>
            <p:ph idx="1"/>
          </p:nvPr>
        </p:nvSpPr>
        <p:spPr>
          <a:xfrm>
            <a:off x="213519" y="1636712"/>
            <a:ext cx="8795541" cy="5018232"/>
          </a:xfrm>
        </p:spPr>
        <p:txBody>
          <a:bodyPr/>
          <a:lstStyle/>
          <a:p>
            <a:r>
              <a:rPr lang="en-US" sz="2400" dirty="0"/>
              <a:t>The worst-case running time for Brute-force algorithm O(</a:t>
            </a:r>
            <a:r>
              <a:rPr lang="en-US" sz="2400" dirty="0" err="1"/>
              <a:t>mn</a:t>
            </a:r>
            <a:r>
              <a:rPr lang="en-US" sz="2400" dirty="0"/>
              <a:t>), but it runs in expected linear time for random strings.</a:t>
            </a:r>
          </a:p>
          <a:p>
            <a:r>
              <a:rPr lang="en-US" sz="2400" dirty="0"/>
              <a:t>Suppose P and T are strings of m and n characters respectively chosen uniformly and independently at random from an alphabet of size k.</a:t>
            </a:r>
          </a:p>
          <a:p>
            <a:r>
              <a:rPr lang="en-US" sz="2400" dirty="0"/>
              <a:t>Let X</a:t>
            </a:r>
            <a:r>
              <a:rPr lang="en-US" sz="2400" baseline="-25000" dirty="0"/>
              <a:t>i,j </a:t>
            </a:r>
            <a:r>
              <a:rPr lang="en-US" sz="2400" dirty="0"/>
              <a:t>be a random variable that is 1 if and only if P[</a:t>
            </a:r>
            <a:r>
              <a:rPr lang="en-US" sz="2400" dirty="0" err="1"/>
              <a:t>i</a:t>
            </a:r>
            <a:r>
              <a:rPr lang="en-US" sz="2400" dirty="0"/>
              <a:t>] is compared to T[j], and note that probability X</a:t>
            </a:r>
            <a:r>
              <a:rPr lang="en-US" sz="2400" baseline="-25000" dirty="0"/>
              <a:t>i,j </a:t>
            </a:r>
            <a:r>
              <a:rPr lang="en-US" sz="2400" dirty="0"/>
              <a:t>is 1 is 1/</a:t>
            </a:r>
            <a:r>
              <a:rPr lang="en-US" sz="2400" dirty="0" err="1"/>
              <a:t>k</a:t>
            </a:r>
            <a:r>
              <a:rPr lang="en-US" sz="2400" baseline="30000" dirty="0" err="1"/>
              <a:t>i</a:t>
            </a:r>
            <a:r>
              <a:rPr lang="en-US" sz="2400" baseline="30000" dirty="0"/>
              <a:t> </a:t>
            </a:r>
            <a:r>
              <a:rPr lang="en-US" sz="2400" dirty="0"/>
              <a:t> because this occurs when we have </a:t>
            </a:r>
            <a:r>
              <a:rPr lang="en-US" sz="2400" dirty="0" err="1"/>
              <a:t>i</a:t>
            </a:r>
            <a:r>
              <a:rPr lang="en-US" sz="2400" dirty="0"/>
              <a:t> character matches.</a:t>
            </a:r>
          </a:p>
          <a:p>
            <a:r>
              <a:rPr lang="en-US" sz="2400" dirty="0"/>
              <a:t>By the linearity of expectation, the expected number of comparisons for any T[j] is therefore</a:t>
            </a:r>
          </a:p>
          <a:p>
            <a:pPr marL="0" indent="0">
              <a:buNone/>
            </a:pPr>
            <a:r>
              <a:rPr lang="en-US" sz="2400" dirty="0"/>
              <a:t>	1/k + 1/k</a:t>
            </a:r>
            <a:r>
              <a:rPr lang="en-US" sz="2400" baseline="30000" dirty="0"/>
              <a:t>2</a:t>
            </a:r>
            <a:r>
              <a:rPr lang="en-US" sz="2400" dirty="0"/>
              <a:t> + 1/k</a:t>
            </a:r>
            <a:r>
              <a:rPr lang="en-US" sz="2400" baseline="30000" dirty="0"/>
              <a:t>3</a:t>
            </a:r>
            <a:r>
              <a:rPr lang="en-US" sz="2400" dirty="0"/>
              <a:t> + … + 1/k</a:t>
            </a:r>
            <a:r>
              <a:rPr lang="en-US" sz="2400" baseline="30000" dirty="0"/>
              <a:t>m</a:t>
            </a:r>
            <a:r>
              <a:rPr lang="en-US" sz="2400" dirty="0"/>
              <a:t>,</a:t>
            </a:r>
          </a:p>
          <a:p>
            <a:pPr marL="0" indent="0">
              <a:buNone/>
            </a:pPr>
            <a:r>
              <a:rPr lang="en-US" sz="2400" dirty="0"/>
              <a:t>     which is at most 2.</a:t>
            </a:r>
          </a:p>
          <a:p>
            <a:r>
              <a:rPr lang="en-US" sz="2400" dirty="0"/>
              <a:t>Thus, the expected number of comparisons is at most 2n.</a:t>
            </a:r>
          </a:p>
          <a:p>
            <a:endParaRPr lang="en-US" sz="2400" dirty="0"/>
          </a:p>
        </p:txBody>
      </p:sp>
    </p:spTree>
    <p:extLst>
      <p:ext uri="{BB962C8B-B14F-4D97-AF65-F5344CB8AC3E}">
        <p14:creationId xmlns:p14="http://schemas.microsoft.com/office/powerpoint/2010/main" val="11703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ust Say &amp;#39;No&amp;#39; – The Mayfield Crier">
            <a:extLst>
              <a:ext uri="{FF2B5EF4-FFF2-40B4-BE49-F238E27FC236}">
                <a16:creationId xmlns:a16="http://schemas.microsoft.com/office/drawing/2014/main" id="{8C2C55DD-6D61-044C-AE85-37B22400FA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717" y="4329042"/>
            <a:ext cx="2528958" cy="25289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988E33-2A51-214F-BD1A-FF6454125281}"/>
              </a:ext>
            </a:extLst>
          </p:cNvPr>
          <p:cNvSpPr>
            <a:spLocks noGrp="1"/>
          </p:cNvSpPr>
          <p:nvPr>
            <p:ph type="title"/>
          </p:nvPr>
        </p:nvSpPr>
        <p:spPr>
          <a:xfrm>
            <a:off x="257969" y="852353"/>
            <a:ext cx="8628062" cy="994567"/>
          </a:xfrm>
        </p:spPr>
        <p:txBody>
          <a:bodyPr/>
          <a:lstStyle/>
          <a:p>
            <a:r>
              <a:rPr lang="en-US" dirty="0"/>
              <a:t>Expected-case Analysis for Exact String Matching is </a:t>
            </a:r>
            <a:r>
              <a:rPr lang="en-US" b="1" dirty="0"/>
              <a:t>Problematic</a:t>
            </a:r>
          </a:p>
        </p:txBody>
      </p:sp>
      <p:sp>
        <p:nvSpPr>
          <p:cNvPr id="3" name="Content Placeholder 2">
            <a:extLst>
              <a:ext uri="{FF2B5EF4-FFF2-40B4-BE49-F238E27FC236}">
                <a16:creationId xmlns:a16="http://schemas.microsoft.com/office/drawing/2014/main" id="{541653B2-FA6C-4142-9D7C-F080CBE5C715}"/>
              </a:ext>
            </a:extLst>
          </p:cNvPr>
          <p:cNvSpPr>
            <a:spLocks noGrp="1"/>
          </p:cNvSpPr>
          <p:nvPr>
            <p:ph idx="1"/>
          </p:nvPr>
        </p:nvSpPr>
        <p:spPr>
          <a:xfrm>
            <a:off x="257969" y="1888960"/>
            <a:ext cx="8751092" cy="4381100"/>
          </a:xfrm>
        </p:spPr>
        <p:txBody>
          <a:bodyPr/>
          <a:lstStyle/>
          <a:p>
            <a:r>
              <a:rPr lang="en-US" sz="2400" dirty="0"/>
              <a:t>If a pattern string P and text string T are strings of characters chosen uniformly and independently at random from an alphabet of size k, then the probability that P appears anywhere in T is at most n/k</a:t>
            </a:r>
            <a:r>
              <a:rPr lang="en-US" sz="2400" baseline="30000" dirty="0"/>
              <a:t>m</a:t>
            </a:r>
            <a:r>
              <a:rPr lang="en-US" sz="2400" dirty="0"/>
              <a:t>.</a:t>
            </a:r>
          </a:p>
          <a:p>
            <a:r>
              <a:rPr lang="en-US" sz="2400" dirty="0"/>
              <a:t>For example, if n=1000, m=10, and k=50, then the probability of a match of P in T is about 1 in 10 trillion!</a:t>
            </a:r>
          </a:p>
          <a:p>
            <a:r>
              <a:rPr lang="en-US" sz="2400" dirty="0"/>
              <a:t>In this case, a fast (and very accurate) exact matching algorithm is:</a:t>
            </a:r>
          </a:p>
        </p:txBody>
      </p:sp>
    </p:spTree>
    <p:extLst>
      <p:ext uri="{BB962C8B-B14F-4D97-AF65-F5344CB8AC3E}">
        <p14:creationId xmlns:p14="http://schemas.microsoft.com/office/powerpoint/2010/main" val="300578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6182-FA09-864F-9CE7-0B1295A0EE49}"/>
              </a:ext>
            </a:extLst>
          </p:cNvPr>
          <p:cNvSpPr>
            <a:spLocks noGrp="1"/>
          </p:cNvSpPr>
          <p:nvPr>
            <p:ph type="title"/>
          </p:nvPr>
        </p:nvSpPr>
        <p:spPr/>
        <p:txBody>
          <a:bodyPr/>
          <a:lstStyle/>
          <a:p>
            <a:r>
              <a:rPr lang="en-US" dirty="0"/>
              <a:t>The NFA Approach</a:t>
            </a:r>
          </a:p>
        </p:txBody>
      </p:sp>
      <p:sp>
        <p:nvSpPr>
          <p:cNvPr id="3" name="Content Placeholder 2">
            <a:extLst>
              <a:ext uri="{FF2B5EF4-FFF2-40B4-BE49-F238E27FC236}">
                <a16:creationId xmlns:a16="http://schemas.microsoft.com/office/drawing/2014/main" id="{B63D4984-7172-AF40-BBDA-0490ADB57100}"/>
              </a:ext>
            </a:extLst>
          </p:cNvPr>
          <p:cNvSpPr>
            <a:spLocks noGrp="1"/>
          </p:cNvSpPr>
          <p:nvPr>
            <p:ph idx="1"/>
          </p:nvPr>
        </p:nvSpPr>
        <p:spPr>
          <a:xfrm>
            <a:off x="341709" y="1514647"/>
            <a:ext cx="8628062" cy="4907174"/>
          </a:xfrm>
        </p:spPr>
        <p:txBody>
          <a:bodyPr/>
          <a:lstStyle/>
          <a:p>
            <a:r>
              <a:rPr lang="en-US" dirty="0"/>
              <a:t>We can define a simple nondeterministic finite automaton (NFA) for matching a given pattern, P:</a:t>
            </a:r>
          </a:p>
          <a:p>
            <a:endParaRPr lang="en-US" dirty="0"/>
          </a:p>
          <a:p>
            <a:endParaRPr lang="en-US" dirty="0"/>
          </a:p>
          <a:p>
            <a:pPr marL="0" indent="0">
              <a:buNone/>
            </a:pPr>
            <a:endParaRPr lang="en-US" dirty="0"/>
          </a:p>
          <a:p>
            <a:pPr marL="0" indent="0">
              <a:buNone/>
            </a:pPr>
            <a:endParaRPr lang="en-US" dirty="0"/>
          </a:p>
          <a:p>
            <a:r>
              <a:rPr lang="en-US" dirty="0"/>
              <a:t>Processing the text string, T, with this NFA finds the first (or all) places where the pattern string matches a substring of T.</a:t>
            </a:r>
          </a:p>
          <a:p>
            <a:r>
              <a:rPr lang="en-US" dirty="0"/>
              <a:t>We can simulate this NFA in </a:t>
            </a:r>
            <a:r>
              <a:rPr lang="en-US" b="1" i="1" dirty="0">
                <a:latin typeface="Times New Roman" panose="02020603050405020304" pitchFamily="18" charset="0"/>
                <a:cs typeface="Times New Roman" panose="02020603050405020304" pitchFamily="18" charset="0"/>
              </a:rPr>
              <a:t>O</a:t>
            </a:r>
            <a:r>
              <a:rPr lang="en-US" dirty="0">
                <a:latin typeface="Times New Roman" panose="02020603050405020304" pitchFamily="18" charset="0"/>
                <a:cs typeface="Times New Roman" panose="02020603050405020304" pitchFamily="18" charset="0"/>
              </a:rPr>
              <a:t>(</a:t>
            </a:r>
            <a:r>
              <a:rPr lang="en-US" b="1" i="1" dirty="0" err="1">
                <a:latin typeface="Times New Roman" panose="02020603050405020304" pitchFamily="18" charset="0"/>
                <a:cs typeface="Times New Roman" panose="02020603050405020304" pitchFamily="18" charset="0"/>
              </a:rPr>
              <a:t>mn</a:t>
            </a:r>
            <a:r>
              <a:rPr lang="en-US" dirty="0">
                <a:latin typeface="Times New Roman" panose="02020603050405020304" pitchFamily="18" charset="0"/>
                <a:cs typeface="Times New Roman" panose="02020603050405020304" pitchFamily="18" charset="0"/>
              </a:rPr>
              <a:t>)</a:t>
            </a:r>
            <a:r>
              <a:rPr lang="en-US" dirty="0"/>
              <a:t> time, which is no better than the brute-force method!</a:t>
            </a:r>
          </a:p>
          <a:p>
            <a:endParaRPr lang="en-US" dirty="0"/>
          </a:p>
        </p:txBody>
      </p:sp>
      <p:pic>
        <p:nvPicPr>
          <p:cNvPr id="2050" name="Picture 2">
            <a:extLst>
              <a:ext uri="{FF2B5EF4-FFF2-40B4-BE49-F238E27FC236}">
                <a16:creationId xmlns:a16="http://schemas.microsoft.com/office/drawing/2014/main" id="{D3B6A711-BB90-064A-B7F6-C2C99CAB7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33334"/>
            <a:ext cx="8040414" cy="15913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DA0AE2-379F-9740-9ECC-7F8C6D390345}"/>
              </a:ext>
            </a:extLst>
          </p:cNvPr>
          <p:cNvSpPr txBox="1"/>
          <p:nvPr/>
        </p:nvSpPr>
        <p:spPr>
          <a:xfrm>
            <a:off x="192499" y="6568967"/>
            <a:ext cx="6471643" cy="276999"/>
          </a:xfrm>
          <a:prstGeom prst="rect">
            <a:avLst/>
          </a:prstGeom>
          <a:noFill/>
        </p:spPr>
        <p:txBody>
          <a:bodyPr wrap="none" rtlCol="0">
            <a:spAutoFit/>
          </a:bodyPr>
          <a:lstStyle/>
          <a:p>
            <a:r>
              <a:rPr lang="en-US" sz="1200" dirty="0">
                <a:solidFill>
                  <a:schemeClr val="bg1">
                    <a:lumMod val="65000"/>
                  </a:schemeClr>
                </a:solidFill>
              </a:rPr>
              <a:t>Image from https://</a:t>
            </a:r>
            <a:r>
              <a:rPr lang="en-US" sz="1200" dirty="0" err="1">
                <a:solidFill>
                  <a:schemeClr val="bg1">
                    <a:lumMod val="65000"/>
                  </a:schemeClr>
                </a:solidFill>
              </a:rPr>
              <a:t>commons.wikimedia.org</a:t>
            </a:r>
            <a:r>
              <a:rPr lang="en-US" sz="1200" dirty="0">
                <a:solidFill>
                  <a:schemeClr val="bg1">
                    <a:lumMod val="65000"/>
                  </a:schemeClr>
                </a:solidFill>
              </a:rPr>
              <a:t>/wiki/</a:t>
            </a:r>
            <a:r>
              <a:rPr lang="en-US" sz="1200" dirty="0" err="1">
                <a:solidFill>
                  <a:schemeClr val="bg1">
                    <a:lumMod val="65000"/>
                  </a:schemeClr>
                </a:solidFill>
              </a:rPr>
              <a:t>File:Bitap_exact_matching_nfa_diagram.svg</a:t>
            </a:r>
            <a:endParaRPr lang="en-US" sz="1200" dirty="0">
              <a:solidFill>
                <a:schemeClr val="bg1">
                  <a:lumMod val="65000"/>
                </a:schemeClr>
              </a:solidFill>
            </a:endParaRPr>
          </a:p>
        </p:txBody>
      </p:sp>
    </p:spTree>
    <p:extLst>
      <p:ext uri="{BB962C8B-B14F-4D97-AF65-F5344CB8AC3E}">
        <p14:creationId xmlns:p14="http://schemas.microsoft.com/office/powerpoint/2010/main" val="397893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ART"/>
  <p:tag name="FORCE_OPTION" val="0"/>
  <p:tag name="ARTICULATE_REFERENCE_TYPE_2" val="0"/>
  <p:tag name="ARTICULATE_REFERENCE_TITLE_2" val="UCI Student Counseling Center"/>
  <p:tag name="ARTICULATE_REFERENCE_2" val="http://www.counseling.uci.edu/"/>
  <p:tag name="ARTICULATE_REFERENCE_TYPE_3" val="0"/>
  <p:tag name="ARTICULATE_REFERENCE_TITLE_3" val="UCI Faculty and Staff Counseling Center"/>
  <p:tag name="ARTICULATE_REFERENCE_3" val="http://snap.uci.edu/viewXmlFile.jsp?resourceID=224"/>
  <p:tag name="ARTICULATE_REFERENCE_TYPE_4" val="0"/>
  <p:tag name="ARTICULATE_REFERENCE_TITLE_4" val="Schedule a Workplace Violence Workshop for Your Department"/>
  <p:tag name="ARTICULATE_REFERENCE_4" val="http://snap.uci.edu/viewXmlFile.jsp?resourceID=1566"/>
  <p:tag name="ARTICULATE_REFERENCE_TYPE_5" val="0"/>
  <p:tag name="LOGO_PIC_2" val="C:\Documents and Settings\Bonni Frazee\Desktop\Articulate UCI Template\Articulate Template\Articulate logo.jpg"/>
  <p:tag name="PRESENTER_PIC_MODE" val="0"/>
  <p:tag name="LOGO_PIC_MODE" val="1"/>
  <p:tag name="PRESENTATION_TITLE" val="Workplace Violence"/>
  <p:tag name="PRESENTATION_DESC" val="version 4"/>
  <p:tag name="LMS_QUIZ_INSERT" val="1"/>
  <p:tag name="LMS_COMPLETION_TITLE" val="Change Title"/>
  <p:tag name="LMS_COMPLETION_ID" val="Change_Title"/>
  <p:tag name="LMS_COMPLETION_VERSION" val="1.0"/>
  <p:tag name="LMS_COMPLETION_DURATION" val="01:00:00"/>
  <p:tag name="LMS_COMPLETION_SCO_TITLE" val="Change Title"/>
  <p:tag name="LMS_COMPLETION_SCO_ID" val="Change_Title"/>
  <p:tag name="LMS_COMPLETION_THRESHOLD" val="3"/>
  <p:tag name="LMS_COMPLETION_METHOD" val="VIEW"/>
  <p:tag name="LMS_REPORTING" val="0"/>
  <p:tag name="LMS_DATA_SCORM" val="Yes"/>
  <p:tag name="PUBLISH_TITLE" val="Change Title"/>
  <p:tag name="ARTICULATE_PUBLISH_PATH" val="X:\eLearning_Sources\eLearning_other\UCI_eLearning\elearning Creation\Published"/>
  <p:tag name="ARTICULATE_LOGO" val="UCI_logo.jpg"/>
  <p:tag name="ARTICULATE_PRESENTER" val="(None selected)"/>
  <p:tag name="ARTICULATE_LMS" val="0"/>
  <p:tag name="LMS_PUBLISH" val="Yes"/>
  <p:tag name="LMS_PROTOCOL_METHOD" val="SCORM"/>
  <p:tag name="LMS_PROTOCOL_VERSION" val="1.2"/>
  <p:tag name="ARTICULATE_TEMPLATE" val="UCI White"/>
  <p:tag name="PLAYERLOGOHEIGHT" val="41"/>
  <p:tag name="PLAYERLOGOWIDTH" val="244"/>
  <p:tag name="LASTPUBLISHED" val="X:\eLearning_Sources\eLearning_other\UCI_eLearning\elearning Creation\CoursePrep\Published\Course Preparation\player.html"/>
  <p:tag name="ARTICULATE_REFERENCE_COUNT" val="1"/>
  <p:tag name="ARTICULATE_REFERENCE_TYPE_1" val="0"/>
</p:tagLst>
</file>

<file path=ppt/tags/tag2.xml><?xml version="1.0" encoding="utf-8"?>
<p:tagLst xmlns:a="http://schemas.openxmlformats.org/drawingml/2006/main" xmlns:r="http://schemas.openxmlformats.org/officeDocument/2006/relationships" xmlns:p="http://schemas.openxmlformats.org/presentationml/2006/main">
  <p:tag name="ELAPSEDTIME" val="23.968"/>
</p:tagLst>
</file>

<file path=ppt/theme/theme1.xml><?xml version="1.0" encoding="utf-8"?>
<a:theme xmlns:a="http://schemas.openxmlformats.org/drawingml/2006/main" name="UCI Master">
  <a:themeElements>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UCI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03275"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UCI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I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I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I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I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I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I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I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I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I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I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I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3967</TotalTime>
  <Words>3449</Words>
  <Application>Microsoft Macintosh PowerPoint</Application>
  <PresentationFormat>On-screen Show (4:3)</PresentationFormat>
  <Paragraphs>367</Paragraphs>
  <Slides>40</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Cambria Math</vt:lpstr>
      <vt:lpstr>Symbol</vt:lpstr>
      <vt:lpstr>Tahoma</vt:lpstr>
      <vt:lpstr>Times New Roman</vt:lpstr>
      <vt:lpstr>Wingdings</vt:lpstr>
      <vt:lpstr>UCI Master</vt:lpstr>
      <vt:lpstr>VISIO</vt:lpstr>
      <vt:lpstr>Exact Matching Algorithms</vt:lpstr>
      <vt:lpstr>Review: Strings</vt:lpstr>
      <vt:lpstr>Application: fgrep</vt:lpstr>
      <vt:lpstr>Alfred Aho</vt:lpstr>
      <vt:lpstr>Brute-force Pattern Matching</vt:lpstr>
      <vt:lpstr>Brute-Force Matching Example</vt:lpstr>
      <vt:lpstr>Expected-case Analysis for Brute-force</vt:lpstr>
      <vt:lpstr>Expected-case Analysis for Exact String Matching is Problematic</vt:lpstr>
      <vt:lpstr>The NFA Approach</vt:lpstr>
      <vt:lpstr>Using this NFA for Pattern Matching</vt:lpstr>
      <vt:lpstr>Substring NFA-to-DFA Example</vt:lpstr>
      <vt:lpstr>Improving Exact Matching</vt:lpstr>
      <vt:lpstr>Donald Knuth</vt:lpstr>
      <vt:lpstr>The KMP Algorithm</vt:lpstr>
      <vt:lpstr>The KMP Failure Function</vt:lpstr>
      <vt:lpstr>The KMP Algorithm</vt:lpstr>
      <vt:lpstr>Computing the Failure Function</vt:lpstr>
      <vt:lpstr>Example</vt:lpstr>
      <vt:lpstr>Summary for KMP</vt:lpstr>
      <vt:lpstr>The Boyer-Moore-Horspool Algorithm</vt:lpstr>
      <vt:lpstr>Last-Occurrence Function</vt:lpstr>
      <vt:lpstr>The Boyer-Moore-Horspool Algorithm</vt:lpstr>
      <vt:lpstr>Example</vt:lpstr>
      <vt:lpstr>Analysis</vt:lpstr>
      <vt:lpstr>The Boyer-Moore Algorithm</vt:lpstr>
      <vt:lpstr>Case 1 for the good suffix rule</vt:lpstr>
      <vt:lpstr>Case 2 for the good suffix rule</vt:lpstr>
      <vt:lpstr>Good Suffix Rule</vt:lpstr>
      <vt:lpstr>Good suffix rule (cont'd)</vt:lpstr>
      <vt:lpstr>The good suffix shift table</vt:lpstr>
      <vt:lpstr>The bad character shift table</vt:lpstr>
      <vt:lpstr>The Boyer-Moore Algorithm</vt:lpstr>
      <vt:lpstr>Computing the Suffix table</vt:lpstr>
      <vt:lpstr>Computing the MATCH table</vt:lpstr>
      <vt:lpstr>Summary for the Boyer-Moore Algorithm</vt:lpstr>
      <vt:lpstr>Experimental Analysis</vt:lpstr>
      <vt:lpstr>Varying the Pattern Length</vt:lpstr>
      <vt:lpstr>Varying the Text Length</vt:lpstr>
      <vt:lpstr>Log-Log Plots</vt:lpstr>
      <vt:lpstr>Big-Oh Notation and Log-Log Plots</vt:lpstr>
    </vt:vector>
  </TitlesOfParts>
  <Manager/>
  <Company>University California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dc:description/>
  <cp:lastModifiedBy>Michael Goodrich</cp:lastModifiedBy>
  <cp:revision>151</cp:revision>
  <dcterms:created xsi:type="dcterms:W3CDTF">2002-12-30T18:35:41Z</dcterms:created>
  <dcterms:modified xsi:type="dcterms:W3CDTF">2022-03-15T18:36:30Z</dcterms:modified>
</cp:coreProperties>
</file>