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5"/>
  </p:notesMasterIdLst>
  <p:sldIdLst>
    <p:sldId id="256" r:id="rId2"/>
    <p:sldId id="409" r:id="rId3"/>
    <p:sldId id="401" r:id="rId4"/>
    <p:sldId id="429" r:id="rId5"/>
    <p:sldId id="410" r:id="rId6"/>
    <p:sldId id="403" r:id="rId7"/>
    <p:sldId id="405" r:id="rId8"/>
    <p:sldId id="263" r:id="rId9"/>
    <p:sldId id="412" r:id="rId10"/>
    <p:sldId id="417" r:id="rId11"/>
    <p:sldId id="413" r:id="rId12"/>
    <p:sldId id="411" r:id="rId13"/>
    <p:sldId id="414" r:id="rId14"/>
    <p:sldId id="415" r:id="rId15"/>
    <p:sldId id="416" r:id="rId16"/>
    <p:sldId id="430" r:id="rId17"/>
    <p:sldId id="419" r:id="rId18"/>
    <p:sldId id="425" r:id="rId19"/>
    <p:sldId id="421" r:id="rId20"/>
    <p:sldId id="422" r:id="rId21"/>
    <p:sldId id="426" r:id="rId22"/>
    <p:sldId id="427" r:id="rId23"/>
    <p:sldId id="428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>
      <p:cViewPr varScale="1">
        <p:scale>
          <a:sx n="121" d="100"/>
          <a:sy n="121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5468529-623D-774E-8C94-AEBAA54A5A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A6B6FAC-02EE-E54A-94F0-174D35BBF4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AED2FCA3-D04E-384D-A102-EEEA3AB2F4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00977F41-4A6D-8547-84F6-4ED2DFF8EE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AF15641-4CA0-5844-B746-F8464C2F07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064D596C-057A-7949-B6C3-084F77894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ECB797-135A-B645-BA1F-2FB8F3B1BA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14FDCFB-E8EC-A64E-BB7B-737E930B96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11F23-A958-B542-9B83-C7083E876BA9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DB2780BD-8694-3D47-9738-517A4DD2F6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BE57E19-9754-9043-9D06-53870FF813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12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CB797-135A-B645-BA1F-2FB8F3B1BA85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52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C5EA430B-A23C-654A-9017-8877A907905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31775" y="2089150"/>
            <a:ext cx="8574088" cy="1554163"/>
          </a:xfrm>
          <a:extLst>
            <a:ext uri="{AF507438-7753-43E0-B8FC-AC1667EBCBE1}">
              <a14:hiddenEffects xmlns:a14="http://schemas.microsoft.com/office/drawing/2010/main">
                <a:effectLst>
                  <a:outerShdw dist="63500" dir="2212194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0000"/>
              </a:lnSpc>
              <a:defRPr sz="4600"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4E6056C4-BBE0-EE49-84C0-4785ABA032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31775" y="4035425"/>
            <a:ext cx="8574088" cy="137795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4D4D4D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spcBef>
                <a:spcPct val="30000"/>
              </a:spcBef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76484" name="Rectangle 4">
            <a:extLst>
              <a:ext uri="{FF2B5EF4-FFF2-40B4-BE49-F238E27FC236}">
                <a16:creationId xmlns:a16="http://schemas.microsoft.com/office/drawing/2014/main" id="{53A6680A-44D4-784D-9BED-FCD0AFCA29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505200" y="6216650"/>
            <a:ext cx="2133600" cy="4778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5" name="Rectangle 5">
            <a:extLst>
              <a:ext uri="{FF2B5EF4-FFF2-40B4-BE49-F238E27FC236}">
                <a16:creationId xmlns:a16="http://schemas.microsoft.com/office/drawing/2014/main" id="{7730C9A1-9743-0442-AC9B-A553B02271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125413" y="6223000"/>
            <a:ext cx="214312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276486" name="Rectangle 6">
            <a:extLst>
              <a:ext uri="{FF2B5EF4-FFF2-40B4-BE49-F238E27FC236}">
                <a16:creationId xmlns:a16="http://schemas.microsoft.com/office/drawing/2014/main" id="{662610D4-07B6-AB4C-898B-69863F851A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175625" y="6329363"/>
            <a:ext cx="844550" cy="4778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39BD475-42A0-B047-BB4B-3E80637FDA2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9" name="Picture 13">
            <a:extLst>
              <a:ext uri="{FF2B5EF4-FFF2-40B4-BE49-F238E27FC236}">
                <a16:creationId xmlns:a16="http://schemas.microsoft.com/office/drawing/2014/main" id="{984F57BE-DD12-3143-8358-96282ABC094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46B57-7AD2-9F4E-9B07-E57C3A62A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767E9-E7A9-2746-83DD-012ABF0F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905AE-718F-0842-A2DE-0DD675D1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A2715E-4066-4C4B-84EC-C6D410C0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DB70F-3E45-694D-9BAF-1764AD63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E570EA2-3E0E-D643-9853-B9E68D8F73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5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DE783C-00AF-1441-9CCE-3D48FD071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54800" y="828675"/>
            <a:ext cx="2155825" cy="4608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81B2C-CDFC-5F46-96E6-EB67C8D4D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82563" y="828675"/>
            <a:ext cx="6319837" cy="4608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EC27-BE5C-7149-9AD5-C3574B60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CBFB-7145-1D4A-ADB0-0E6E58339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40486-9D88-A94C-89E2-BA9B9214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C8E93A-BE18-F44D-99BA-E3CD60E7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89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F3877-B09C-634E-B282-99CAEB15B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8A096-D484-CE46-B649-808738555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60E63-FF17-BB4E-B0E9-8E921DADF3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6BE0E-FDFD-184F-8292-0794BDF10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3EB63-C8AA-5548-BC21-D76D531C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AD0E2FB-4BD6-D04C-8788-6E6E545732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0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6F126-141D-7143-B910-01E0DC1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B4DEF-436B-0941-938E-0FBA1CD1E8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15FC0-6DC4-E241-BD16-E052EEF2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53B08-5386-7E4E-B514-057CAB4E6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7D636-4746-494A-B6B3-E87FC2C59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09FAAF-8198-654D-B057-0FEDDFD1B4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40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C5AF-C8E8-D649-AC10-858CE6767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10C06-DAC1-3943-89E8-92FE8B1227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3228-1F02-4040-A415-67A82BC7B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3750" y="2189163"/>
            <a:ext cx="4070350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4FE66-1994-9643-B419-0CE1210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3882F-2037-B94C-AA2D-02ACA4E86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CB84A-E874-164B-84DF-D76543E9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07DBE27-472C-D245-BFBD-66B721222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56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73269-8405-D944-B5E1-007EEDEB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8970B-264C-CF4E-B109-41616066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5FB5-5FBF-4A4F-A703-FB3453EF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897C3E-1BF4-4B48-A913-B44E92E378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2020AD-CD2C-DE49-A833-6F39BE34C4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21536-18DA-1845-B460-DE7D1D9C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1BB82-C304-9644-8829-29B02E27B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3DB1E9-C764-3149-B90E-7A31CD98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BFCA45-A96D-154E-94E5-31BEFCD900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76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0525-4E50-A341-A1A2-98A781C4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6D01A-EA0B-D24C-94CE-78E9FFB4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0FF9A5-8A05-8A4B-AAA8-F31D45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21B49-BBA3-C244-A06B-9DB8613A4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16F6FF6-D854-804B-BE3C-88B0DE1D2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11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BD7E4B-3F89-3249-B301-66D3772F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DC236-885A-8341-A199-9F203FF8D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1B2BB-5A6B-6F4A-B973-FDCDEA8C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7EC12F-0B5D-1743-AA59-B04720612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51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F0461-BA43-8245-B4AD-D3B95D5CE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C137-925C-0448-92F0-DEFF69E16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78220-608C-564D-8451-CC496F993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2AA24-B55A-454B-8613-3CEBF27A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14F91-05CC-AD42-9327-CE9D743F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F482B-16B0-9245-9119-97E8640F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DE07BE-A102-1145-9B3C-33C4280BF5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07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630EA-EF7E-BD4A-97FA-F10C80F4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F6B317-BB57-D249-B0DD-2E1D4B6697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045A8-D207-5D49-B335-EAC6A11E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2BCB5-C9B2-DC41-8A22-F39F01D9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413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44263-6D27-084D-99B3-6AE26B2CA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C2FDB-BBAD-E44A-8251-5E4944BD7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1213" y="6245225"/>
            <a:ext cx="588962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C81A3F4-2594-204E-8E09-4A0AEB6AC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1511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9" name="Picture 13">
            <a:extLst>
              <a:ext uri="{FF2B5EF4-FFF2-40B4-BE49-F238E27FC236}">
                <a16:creationId xmlns:a16="http://schemas.microsoft.com/office/drawing/2014/main" id="{631473C5-AADA-BE4A-A54F-6BA9F99669D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7"/>
          <a:stretch/>
        </p:blipFill>
        <p:spPr bwMode="auto">
          <a:xfrm>
            <a:off x="0" y="0"/>
            <a:ext cx="91440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3DDDC3D2-CABD-414D-BAF3-6C3945626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3519" y="642145"/>
            <a:ext cx="8628062" cy="9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66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F5A74A2D-18EB-EE4C-8A74-73B30EDF2E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29409"/>
            <a:ext cx="8293100" cy="47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80400" tIns="40200" rIns="80400" bIns="40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2pPr>
      <a:lvl3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3pPr>
      <a:lvl4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4pPr>
      <a:lvl5pPr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5pPr>
      <a:lvl6pPr marL="4572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6pPr>
      <a:lvl7pPr marL="9144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7pPr>
      <a:lvl8pPr marL="13716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8pPr>
      <a:lvl9pPr marL="1828800" algn="ctr" defTabSz="803275" rtl="0" fontAlgn="base">
        <a:lnSpc>
          <a:spcPct val="85000"/>
        </a:lnSpc>
        <a:spcBef>
          <a:spcPct val="20000"/>
        </a:spcBef>
        <a:spcAft>
          <a:spcPct val="0"/>
        </a:spcAft>
        <a:defRPr sz="38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6075" indent="-3460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0988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0938" indent="-295275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8138" indent="-3429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838" indent="-279400" algn="l" defTabSz="803275" rtl="0" fontAlgn="base">
        <a:lnSpc>
          <a:spcPct val="85000"/>
        </a:lnSpc>
        <a:spcBef>
          <a:spcPct val="35000"/>
        </a:spcBef>
        <a:spcAft>
          <a:spcPct val="0"/>
        </a:spcAft>
        <a:buClr>
          <a:srgbClr val="000066"/>
        </a:buClr>
        <a:buSzPct val="70000"/>
        <a:buFont typeface="Wingdings" pitchFamily="2" charset="2"/>
        <a:buChar char="m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8" name="Rectangle 14">
            <a:extLst>
              <a:ext uri="{FF2B5EF4-FFF2-40B4-BE49-F238E27FC236}">
                <a16:creationId xmlns:a16="http://schemas.microsoft.com/office/drawing/2014/main" id="{898B42E1-8805-4648-A5B4-2C2E98B7D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5000" dirty="0"/>
              <a:t>Numerical Exact Matching Algorithms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D829BBBC-DE0A-7E45-A9E7-5BC79B60C1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Michael T. Goodrich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California, Irvine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06048-F57E-E343-8258-4D4AAEC0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2EA87-B10D-7F4F-AB49-EF7385EFC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Bitwise operations:</a:t>
            </a:r>
          </a:p>
        </p:txBody>
      </p:sp>
      <p:pic>
        <p:nvPicPr>
          <p:cNvPr id="1026" name="Picture 2" descr="Bitwise Calculator - Master Bitwise AND, OR, and XOR">
            <a:extLst>
              <a:ext uri="{FF2B5EF4-FFF2-40B4-BE49-F238E27FC236}">
                <a16:creationId xmlns:a16="http://schemas.microsoft.com/office/drawing/2014/main" id="{A2A47DB9-8578-0345-92DE-37E2EE3B1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0" y="2630308"/>
            <a:ext cx="3827791" cy="244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ircular Shift Left | Technology Tutorials">
            <a:extLst>
              <a:ext uri="{FF2B5EF4-FFF2-40B4-BE49-F238E27FC236}">
                <a16:creationId xmlns:a16="http://schemas.microsoft.com/office/drawing/2014/main" id="{318B85D8-852A-3F44-8773-D84157A13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27" y="2787851"/>
            <a:ext cx="3426373" cy="2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44958B-C6D1-6A48-B48D-3963FCE0AE2E}"/>
              </a:ext>
            </a:extLst>
          </p:cNvPr>
          <p:cNvSpPr txBox="1"/>
          <p:nvPr/>
        </p:nvSpPr>
        <p:spPr>
          <a:xfrm>
            <a:off x="5375313" y="2168643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Cyclic shift by 1 bit: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04A91-5FC5-2040-A13E-6E260675B312}"/>
              </a:ext>
            </a:extLst>
          </p:cNvPr>
          <p:cNvSpPr txBox="1"/>
          <p:nvPr/>
        </p:nvSpPr>
        <p:spPr>
          <a:xfrm>
            <a:off x="1635724" y="5196163"/>
            <a:ext cx="27190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Note the following: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X AND X =X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X OR X = 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X XOR X =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7D187-E526-AC4F-A1AD-90370CA9CD45}"/>
              </a:ext>
            </a:extLst>
          </p:cNvPr>
          <p:cNvSpPr txBox="1"/>
          <p:nvPr/>
        </p:nvSpPr>
        <p:spPr>
          <a:xfrm>
            <a:off x="5026421" y="5786400"/>
            <a:ext cx="3871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Note that bit vectors are indexed</a:t>
            </a:r>
          </a:p>
          <a:p>
            <a:r>
              <a:rPr lang="en-US" sz="2000" dirty="0"/>
              <a:t>from right to left.</a:t>
            </a:r>
          </a:p>
        </p:txBody>
      </p:sp>
    </p:spTree>
    <p:extLst>
      <p:ext uri="{BB962C8B-B14F-4D97-AF65-F5344CB8AC3E}">
        <p14:creationId xmlns:p14="http://schemas.microsoft.com/office/powerpoint/2010/main" val="381989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B2E6-BA2C-4A45-9FE9-530E7F34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Syntax for Cyclic Shift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71289-C853-7749-A0D2-5D63569B8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9" y="1636712"/>
            <a:ext cx="8736478" cy="1431062"/>
          </a:xfrm>
        </p:spPr>
        <p:txBody>
          <a:bodyPr/>
          <a:lstStyle/>
          <a:p>
            <a:r>
              <a:rPr lang="en-US" sz="2400" dirty="0"/>
              <a:t>To do a cyclic shift by k bits in C (assumes k &lt; </a:t>
            </a:r>
            <a:r>
              <a:rPr lang="en-US" sz="2400" dirty="0" err="1"/>
              <a:t>Integer.SIZE</a:t>
            </a:r>
            <a:r>
              <a:rPr lang="en-US" sz="2400" dirty="0"/>
              <a:t>):</a:t>
            </a:r>
          </a:p>
          <a:p>
            <a:pPr lvl="1"/>
            <a:r>
              <a:rPr lang="en-US" sz="2400" dirty="0"/>
              <a:t>return (bits &lt;&lt; k &amp; MASK) | (bits &gt;&gt; (</a:t>
            </a:r>
            <a:r>
              <a:rPr lang="en-US" sz="2400" dirty="0" err="1"/>
              <a:t>Integer.SIZE</a:t>
            </a:r>
            <a:r>
              <a:rPr lang="en-US" sz="2400" dirty="0"/>
              <a:t> - k))</a:t>
            </a:r>
          </a:p>
          <a:p>
            <a:pPr lvl="1"/>
            <a:endParaRPr lang="en-US" sz="2400" dirty="0"/>
          </a:p>
        </p:txBody>
      </p:sp>
      <p:pic>
        <p:nvPicPr>
          <p:cNvPr id="3074" name="Picture 2" descr="Circular Shift Left | Technology Tutorials">
            <a:extLst>
              <a:ext uri="{FF2B5EF4-FFF2-40B4-BE49-F238E27FC236}">
                <a16:creationId xmlns:a16="http://schemas.microsoft.com/office/drawing/2014/main" id="{07BB21D8-56D2-214A-BE01-EDF189284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859" y="3225317"/>
            <a:ext cx="3426373" cy="27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0A5598-A269-4C4F-A156-229B38B0F5DE}"/>
              </a:ext>
            </a:extLst>
          </p:cNvPr>
          <p:cNvSpPr txBox="1"/>
          <p:nvPr/>
        </p:nvSpPr>
        <p:spPr>
          <a:xfrm>
            <a:off x="3302445" y="2606109"/>
            <a:ext cx="3089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Cyclic shift by 1 bit: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33B5F-3B70-0C42-8731-588F4E519F85}"/>
              </a:ext>
            </a:extLst>
          </p:cNvPr>
          <p:cNvSpPr txBox="1"/>
          <p:nvPr/>
        </p:nvSpPr>
        <p:spPr>
          <a:xfrm>
            <a:off x="2273227" y="5884488"/>
            <a:ext cx="4288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Console" panose="020B0609040504020204" pitchFamily="49" charset="0"/>
              </a:rPr>
              <a:t>MASK:  1  1</a:t>
            </a:r>
            <a:r>
              <a:rPr lang="en-US" sz="1400" dirty="0">
                <a:latin typeface="Lucida Console" panose="020B0609040504020204" pitchFamily="49" charset="0"/>
              </a:rPr>
              <a:t> </a:t>
            </a:r>
            <a:r>
              <a:rPr lang="en-US" sz="1100" dirty="0">
                <a:latin typeface="Lucida Console" panose="020B0609040504020204" pitchFamily="49" charset="0"/>
              </a:rPr>
              <a:t>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1</a:t>
            </a:r>
            <a:r>
              <a:rPr lang="en-US" sz="1400" dirty="0">
                <a:latin typeface="Lucida Console" panose="020B0609040504020204" pitchFamily="49" charset="0"/>
              </a:rPr>
              <a:t>  </a:t>
            </a:r>
            <a:r>
              <a:rPr lang="en-US" sz="2000" dirty="0">
                <a:latin typeface="Lucida Console" panose="020B0609040504020204" pitchFamily="49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9703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EBE7-A2A3-F646-A556-408AD3287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Cyclic Polynomial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38289-E911-D546-A022-DC60B0B32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10" y="1502579"/>
            <a:ext cx="8628061" cy="4944660"/>
          </a:xfrm>
        </p:spPr>
        <p:txBody>
          <a:bodyPr/>
          <a:lstStyle/>
          <a:p>
            <a:r>
              <a:rPr lang="en-US" dirty="0"/>
              <a:t>Let the function s be a cyclic binary rotation (or circular shift): it rotates the bits by 1 to the left, pushing the leftmost bit around to the first position. </a:t>
            </a:r>
          </a:p>
          <a:p>
            <a:pPr lvl="1"/>
            <a:r>
              <a:rPr lang="en-US" dirty="0"/>
              <a:t>E.g., s(101)=011, s(101)=011. </a:t>
            </a:r>
          </a:p>
          <a:p>
            <a:r>
              <a:rPr lang="en-US" dirty="0"/>
              <a:t>Define the hash H as follows, where ⊕ is XOR and h is a random hash function (or lookup table):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new hash value (2 shifts and 2 XORs):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39AA5D-BAA1-7E40-8E07-2473FBC0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32" y="4101033"/>
            <a:ext cx="8170136" cy="754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5ED7C0-0405-724C-A3A9-6ECCF2BAA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977" y="5427105"/>
            <a:ext cx="5573551" cy="12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06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8C75-DAA6-414E-9FFF-768C208A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9" y="593377"/>
            <a:ext cx="8628062" cy="994567"/>
          </a:xfrm>
        </p:spPr>
        <p:txBody>
          <a:bodyPr/>
          <a:lstStyle/>
          <a:p>
            <a:r>
              <a:rPr lang="en-US" dirty="0"/>
              <a:t>The Rabin-Karp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955C0-0CB9-7946-8ACD-1810A9305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387364"/>
            <a:ext cx="8549481" cy="5470635"/>
          </a:xfrm>
        </p:spPr>
        <p:txBody>
          <a:bodyPr/>
          <a:lstStyle/>
          <a:p>
            <a:r>
              <a:rPr lang="en-US" sz="2000" dirty="0"/>
              <a:t>Assumes a </a:t>
            </a:r>
            <a:r>
              <a:rPr lang="en-US" sz="2000" dirty="0" err="1"/>
              <a:t>shiftHash</a:t>
            </a:r>
            <a:r>
              <a:rPr lang="en-US" sz="2000" dirty="0"/>
              <a:t>(f, T, </a:t>
            </a:r>
            <a:r>
              <a:rPr lang="en-US" sz="2000" dirty="0" err="1"/>
              <a:t>i</a:t>
            </a:r>
            <a:r>
              <a:rPr lang="en-US" sz="2000" dirty="0"/>
              <a:t>) function for computing a shifted rolling hash value for position </a:t>
            </a:r>
            <a:r>
              <a:rPr lang="en-US" sz="2000" dirty="0" err="1"/>
              <a:t>i</a:t>
            </a:r>
            <a:r>
              <a:rPr lang="en-US" sz="2000" dirty="0"/>
              <a:t> in T given the hash value, f, for position i-1 in T.</a:t>
            </a:r>
          </a:p>
          <a:p>
            <a:pPr marL="0" indent="0">
              <a:buNone/>
            </a:pPr>
            <a:r>
              <a:rPr lang="en-US" sz="2000" b="1" dirty="0"/>
              <a:t>Let</a:t>
            </a:r>
            <a:r>
              <a:rPr lang="en-US" sz="2000" dirty="0"/>
              <a:t> H be the hash of the pattern, i.e., H = h(P)</a:t>
            </a:r>
          </a:p>
          <a:p>
            <a:pPr marL="0" indent="0">
              <a:buNone/>
            </a:pPr>
            <a:r>
              <a:rPr lang="en-US" sz="2000" b="1" dirty="0"/>
              <a:t>for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← 0 to n − m do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= 0 </a:t>
            </a:r>
            <a:r>
              <a:rPr lang="en-US" sz="2000" b="1" dirty="0"/>
              <a:t>then</a:t>
            </a:r>
            <a:r>
              <a:rPr lang="en-US" sz="2000" dirty="0"/>
              <a:t>           // initial hash</a:t>
            </a:r>
          </a:p>
          <a:p>
            <a:pPr marL="0" indent="0">
              <a:buNone/>
            </a:pPr>
            <a:r>
              <a:rPr lang="en-US" sz="2000" dirty="0"/>
              <a:t>		f ← h(T</a:t>
            </a:r>
            <a:r>
              <a:rPr lang="en-US" sz="2000"/>
              <a:t>[0 : m </a:t>
            </a:r>
            <a:r>
              <a:rPr lang="en-US" sz="2000" dirty="0"/>
              <a:t>− 1])</a:t>
            </a:r>
          </a:p>
          <a:p>
            <a:pPr marL="0" indent="0">
              <a:buNone/>
            </a:pPr>
            <a:r>
              <a:rPr lang="en-US" sz="2000" dirty="0"/>
              <a:t>            </a:t>
            </a:r>
            <a:r>
              <a:rPr lang="en-US" sz="2000" b="1" dirty="0"/>
              <a:t>else</a:t>
            </a:r>
          </a:p>
          <a:p>
            <a:pPr marL="0" indent="0">
              <a:buNone/>
            </a:pPr>
            <a:r>
              <a:rPr lang="en-US" sz="2000" dirty="0"/>
              <a:t>		f ← </a:t>
            </a:r>
            <a:r>
              <a:rPr lang="en-US" sz="2000" dirty="0" err="1"/>
              <a:t>shiftHash</a:t>
            </a:r>
            <a:r>
              <a:rPr lang="en-US" sz="2000" dirty="0"/>
              <a:t>(f, T, </a:t>
            </a:r>
            <a:r>
              <a:rPr lang="en-US" sz="2000" dirty="0" err="1"/>
              <a:t>i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if</a:t>
            </a:r>
            <a:r>
              <a:rPr lang="en-US" sz="2000" dirty="0"/>
              <a:t> f == H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			// check P against T[</a:t>
            </a:r>
            <a:r>
              <a:rPr lang="en-US" sz="2000" dirty="0" err="1"/>
              <a:t>i</a:t>
            </a:r>
            <a:r>
              <a:rPr lang="en-US" sz="2000" dirty="0"/>
              <a:t> : </a:t>
            </a:r>
            <a:r>
              <a:rPr lang="en-US" sz="2000" dirty="0" err="1"/>
              <a:t>i</a:t>
            </a:r>
            <a:r>
              <a:rPr lang="en-US" sz="2000" dirty="0"/>
              <a:t> + m − 1]</a:t>
            </a:r>
          </a:p>
          <a:p>
            <a:pPr marL="0" indent="0">
              <a:buNone/>
            </a:pPr>
            <a:r>
              <a:rPr lang="en-US" sz="2000" dirty="0"/>
              <a:t>			j ← 0</a:t>
            </a:r>
          </a:p>
          <a:p>
            <a:pPr marL="0" indent="0">
              <a:buNone/>
            </a:pPr>
            <a:r>
              <a:rPr lang="en-US" sz="2000" dirty="0"/>
              <a:t>			</a:t>
            </a:r>
            <a:r>
              <a:rPr lang="en-US" sz="2000" b="1" dirty="0"/>
              <a:t>while</a:t>
            </a:r>
            <a:r>
              <a:rPr lang="en-US" sz="2000" dirty="0"/>
              <a:t> j &lt; m </a:t>
            </a:r>
            <a:r>
              <a:rPr lang="en-US" sz="2000" b="1" dirty="0"/>
              <a:t>and</a:t>
            </a:r>
            <a:r>
              <a:rPr lang="en-US" sz="2000" dirty="0"/>
              <a:t> T[</a:t>
            </a:r>
            <a:r>
              <a:rPr lang="en-US" sz="2000" dirty="0" err="1"/>
              <a:t>i</a:t>
            </a:r>
            <a:r>
              <a:rPr lang="en-US" sz="2000" dirty="0"/>
              <a:t> + j] = Pk[j] </a:t>
            </a:r>
            <a:r>
              <a:rPr lang="en-US" sz="2000" b="1" dirty="0"/>
              <a:t>do</a:t>
            </a:r>
          </a:p>
          <a:p>
            <a:pPr marL="0" indent="0">
              <a:buNone/>
            </a:pPr>
            <a:r>
              <a:rPr lang="en-US" sz="2000" dirty="0"/>
              <a:t>				j ← j + 1</a:t>
            </a:r>
          </a:p>
          <a:p>
            <a:pPr marL="0" indent="0">
              <a:buNone/>
            </a:pPr>
            <a:r>
              <a:rPr lang="en-US" sz="2000" dirty="0"/>
              <a:t>				</a:t>
            </a:r>
            <a:r>
              <a:rPr lang="en-US" sz="2000" b="1" dirty="0"/>
              <a:t>if</a:t>
            </a:r>
            <a:r>
              <a:rPr lang="en-US" sz="2000" dirty="0"/>
              <a:t> j = m </a:t>
            </a:r>
            <a:r>
              <a:rPr lang="en-US" sz="2000" b="1" dirty="0"/>
              <a:t>then</a:t>
            </a:r>
          </a:p>
          <a:p>
            <a:pPr marL="0" indent="0">
              <a:buNone/>
            </a:pPr>
            <a:r>
              <a:rPr lang="en-US" sz="2000" dirty="0"/>
              <a:t>					</a:t>
            </a:r>
            <a:r>
              <a:rPr lang="en-US" sz="2000" b="1" dirty="0"/>
              <a:t>return</a:t>
            </a:r>
            <a:r>
              <a:rPr lang="en-US" sz="2000" dirty="0"/>
              <a:t> j as a match location</a:t>
            </a:r>
          </a:p>
        </p:txBody>
      </p:sp>
    </p:spTree>
    <p:extLst>
      <p:ext uri="{BB962C8B-B14F-4D97-AF65-F5344CB8AC3E}">
        <p14:creationId xmlns:p14="http://schemas.microsoft.com/office/powerpoint/2010/main" val="3804824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D9E02-1AAA-9F4E-80B8-3C857E09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the Rabin-Karp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9FCAB-35D1-2247-A223-224A6FCE0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0" y="2248199"/>
            <a:ext cx="8293100" cy="3021267"/>
          </a:xfrm>
        </p:spPr>
        <p:txBody>
          <a:bodyPr/>
          <a:lstStyle/>
          <a:p>
            <a:r>
              <a:rPr lang="en-US" dirty="0"/>
              <a:t>We are given a test of length n and a pattern of length m.</a:t>
            </a:r>
          </a:p>
          <a:p>
            <a:r>
              <a:rPr lang="en-US" dirty="0"/>
              <a:t>Use a hash function that is random enough so the probability of a false match is at most 1/m.</a:t>
            </a:r>
          </a:p>
          <a:p>
            <a:r>
              <a:rPr lang="en-US" dirty="0"/>
              <a:t>Then the expected running time to find a first match for the pattern (if it exists) is O(</a:t>
            </a:r>
            <a:r>
              <a:rPr lang="en-US" dirty="0" err="1"/>
              <a:t>n+m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65334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4E58-7698-E34C-A22B-DBFAB00C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Bitap</a:t>
            </a:r>
            <a:r>
              <a:rPr lang="en-US" dirty="0"/>
              <a:t> (Shift-Or)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27FF-68EF-664B-BEDE-CBB1765C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1508690"/>
            <a:ext cx="8930480" cy="2558813"/>
          </a:xfrm>
        </p:spPr>
        <p:txBody>
          <a:bodyPr/>
          <a:lstStyle/>
          <a:p>
            <a:r>
              <a:rPr lang="en-US" dirty="0"/>
              <a:t>Described by Ricardo </a:t>
            </a:r>
            <a:r>
              <a:rPr lang="en-US" dirty="0" err="1"/>
              <a:t>Baeza</a:t>
            </a:r>
            <a:r>
              <a:rPr lang="en-US" dirty="0"/>
              <a:t>-Yates and Gaston </a:t>
            </a:r>
            <a:r>
              <a:rPr lang="en-US" dirty="0" err="1"/>
              <a:t>Gonnet</a:t>
            </a:r>
            <a:r>
              <a:rPr lang="en-US" dirty="0"/>
              <a:t> in 1992.</a:t>
            </a:r>
          </a:p>
          <a:p>
            <a:pPr lvl="1"/>
            <a:r>
              <a:rPr lang="en-US" dirty="0"/>
              <a:t>Uses bit-parallel operations to implement the approach of the brute-force algorithm more efficiently for cases when the alphabet and pattern are relatively small.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C7AD4-7020-5F4E-8996-711AA0AE8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193" y="3429000"/>
            <a:ext cx="2886315" cy="3066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A87957-153F-EC41-80A3-CEAD667DA0B4}"/>
              </a:ext>
            </a:extLst>
          </p:cNvPr>
          <p:cNvSpPr txBox="1"/>
          <p:nvPr/>
        </p:nvSpPr>
        <p:spPr>
          <a:xfrm>
            <a:off x="213519" y="6632028"/>
            <a:ext cx="7553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Ricardo_Baeza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-Yates,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Gaston_Gonnet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E6C59A-E40A-1F45-A54B-90E6C16BF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776" y="3428999"/>
            <a:ext cx="2638031" cy="306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52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54E58-7698-E34C-A22B-DBFAB00CA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Bitap</a:t>
            </a:r>
            <a:r>
              <a:rPr lang="en-US" dirty="0"/>
              <a:t> (Shift-Or)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427FF-68EF-664B-BEDE-CBB1765C4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19" y="1508690"/>
            <a:ext cx="8628061" cy="5128591"/>
          </a:xfrm>
        </p:spPr>
        <p:txBody>
          <a:bodyPr/>
          <a:lstStyle/>
          <a:p>
            <a:r>
              <a:rPr lang="en-US" dirty="0"/>
              <a:t>Given a text, T, of length n and a pattern, P, of length m, the </a:t>
            </a:r>
            <a:r>
              <a:rPr lang="en-US" dirty="0" err="1"/>
              <a:t>bitap</a:t>
            </a:r>
            <a:r>
              <a:rPr lang="en-US" dirty="0"/>
              <a:t> (Shift-Or) algorithm performs a type of brute-force search implemented using bitwise operations.</a:t>
            </a:r>
          </a:p>
          <a:p>
            <a:r>
              <a:rPr lang="en-US" dirty="0"/>
              <a:t>If m &lt; word length, w, and the alphabet is relatively small, then the </a:t>
            </a:r>
            <a:r>
              <a:rPr lang="en-US" dirty="0" err="1"/>
              <a:t>bitap</a:t>
            </a:r>
            <a:r>
              <a:rPr lang="en-US" dirty="0"/>
              <a:t> algorithm is fast.</a:t>
            </a:r>
          </a:p>
          <a:p>
            <a:pPr lvl="1"/>
            <a:r>
              <a:rPr lang="en-US" dirty="0"/>
              <a:t>The word length, w, for a modern computer is typically 32 or 64, but some processors have specialized registers with word lengths of 128, 256, or even 512.</a:t>
            </a:r>
          </a:p>
          <a:p>
            <a:r>
              <a:rPr lang="en-US" dirty="0"/>
              <a:t>If m is much larger than the word length and/or the alphabet is large, then the </a:t>
            </a:r>
            <a:r>
              <a:rPr lang="en-US" dirty="0" err="1"/>
              <a:t>bitap</a:t>
            </a:r>
            <a:r>
              <a:rPr lang="en-US" dirty="0"/>
              <a:t> algorithm may perform no better than the brute-force algorithm (possibly slower, due to preprocessing steps).</a:t>
            </a:r>
          </a:p>
        </p:txBody>
      </p:sp>
    </p:spTree>
    <p:extLst>
      <p:ext uri="{BB962C8B-B14F-4D97-AF65-F5344CB8AC3E}">
        <p14:creationId xmlns:p14="http://schemas.microsoft.com/office/powerpoint/2010/main" val="708429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3DF2-0CAD-4046-9D19-3DB59DD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Brute-Force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50F1-D16D-9040-A638-2050AB6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8"/>
            <a:ext cx="8293100" cy="1534511"/>
          </a:xfrm>
        </p:spPr>
        <p:txBody>
          <a:bodyPr/>
          <a:lstStyle/>
          <a:p>
            <a:r>
              <a:rPr lang="en-US" sz="2400" dirty="0"/>
              <a:t>Consider a version of the brute-force matching algorithm where we keep doing comparisons even after finding mismatches, and we use an indicator variable, X, that is initially 0 and we set X to 1 if there is ever a mismatch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DE275-DE00-CF41-9726-B104D767DFD5}"/>
              </a:ext>
            </a:extLst>
          </p:cNvPr>
          <p:cNvSpPr txBox="1"/>
          <p:nvPr/>
        </p:nvSpPr>
        <p:spPr>
          <a:xfrm>
            <a:off x="1103668" y="300595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A3EE8-79E4-5448-8508-6CF08DF4CC79}"/>
              </a:ext>
            </a:extLst>
          </p:cNvPr>
          <p:cNvSpPr txBox="1"/>
          <p:nvPr/>
        </p:nvSpPr>
        <p:spPr>
          <a:xfrm>
            <a:off x="1126110" y="3530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CC55B-5E74-4C49-BF06-CAC088D0CD42}"/>
              </a:ext>
            </a:extLst>
          </p:cNvPr>
          <p:cNvSpPr txBox="1"/>
          <p:nvPr/>
        </p:nvSpPr>
        <p:spPr>
          <a:xfrm>
            <a:off x="1126110" y="50296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82C77-A987-9B40-94E5-E0A316F84605}"/>
              </a:ext>
            </a:extLst>
          </p:cNvPr>
          <p:cNvSpPr txBox="1"/>
          <p:nvPr/>
        </p:nvSpPr>
        <p:spPr>
          <a:xfrm>
            <a:off x="1114889" y="4567123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0C2C-077F-C54B-AC73-118F5ED5E4D1}"/>
              </a:ext>
            </a:extLst>
          </p:cNvPr>
          <p:cNvSpPr txBox="1"/>
          <p:nvPr/>
        </p:nvSpPr>
        <p:spPr>
          <a:xfrm>
            <a:off x="1114889" y="40570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D83733-3076-8D4D-915D-F7C88FA76B4A}"/>
              </a:ext>
            </a:extLst>
          </p:cNvPr>
          <p:cNvGrpSpPr/>
          <p:nvPr/>
        </p:nvGrpSpPr>
        <p:grpSpPr>
          <a:xfrm>
            <a:off x="1786427" y="3073351"/>
            <a:ext cx="5571146" cy="3142504"/>
            <a:chOff x="1503797" y="2642999"/>
            <a:chExt cx="6135431" cy="35728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0ED144-E1B9-674A-890D-3B1A33456C07}"/>
                </a:ext>
              </a:extLst>
            </p:cNvPr>
            <p:cNvGrpSpPr/>
            <p:nvPr/>
          </p:nvGrpSpPr>
          <p:grpSpPr>
            <a:xfrm>
              <a:off x="1504772" y="2642999"/>
              <a:ext cx="6134456" cy="350378"/>
              <a:chOff x="1546787" y="2972512"/>
              <a:chExt cx="6134456" cy="3503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7AC06C-C059-8944-B06D-C90782BC85C6}"/>
                  </a:ext>
                </a:extLst>
              </p:cNvPr>
              <p:cNvSpPr/>
              <p:nvPr/>
            </p:nvSpPr>
            <p:spPr bwMode="auto">
              <a:xfrm>
                <a:off x="154678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D44040-692F-A941-9CDA-72E76F34D194}"/>
                  </a:ext>
                </a:extLst>
              </p:cNvPr>
              <p:cNvSpPr/>
              <p:nvPr/>
            </p:nvSpPr>
            <p:spPr bwMode="auto">
              <a:xfrm>
                <a:off x="185346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94E4765-180F-DC44-9607-92FAD5CDF880}"/>
                  </a:ext>
                </a:extLst>
              </p:cNvPr>
              <p:cNvSpPr/>
              <p:nvPr/>
            </p:nvSpPr>
            <p:spPr bwMode="auto">
              <a:xfrm>
                <a:off x="216013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03CC8F-0939-DD41-AF80-2AD2D1C3386B}"/>
                  </a:ext>
                </a:extLst>
              </p:cNvPr>
              <p:cNvSpPr/>
              <p:nvPr/>
            </p:nvSpPr>
            <p:spPr bwMode="auto">
              <a:xfrm>
                <a:off x="246680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2AE05CE-A2E7-634E-BBDD-931B8D0CBECF}"/>
                  </a:ext>
                </a:extLst>
              </p:cNvPr>
              <p:cNvSpPr/>
              <p:nvPr/>
            </p:nvSpPr>
            <p:spPr bwMode="auto">
              <a:xfrm>
                <a:off x="277348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480EDE-AA91-894B-97FF-D67B4816F443}"/>
                  </a:ext>
                </a:extLst>
              </p:cNvPr>
              <p:cNvSpPr/>
              <p:nvPr/>
            </p:nvSpPr>
            <p:spPr bwMode="auto">
              <a:xfrm>
                <a:off x="308015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45E883-B666-A846-88BF-90608291B278}"/>
                  </a:ext>
                </a:extLst>
              </p:cNvPr>
              <p:cNvSpPr/>
              <p:nvPr/>
            </p:nvSpPr>
            <p:spPr bwMode="auto">
              <a:xfrm>
                <a:off x="338683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A3515AD-08F8-E849-B1CF-6AC4A57F915A}"/>
                  </a:ext>
                </a:extLst>
              </p:cNvPr>
              <p:cNvSpPr/>
              <p:nvPr/>
            </p:nvSpPr>
            <p:spPr bwMode="auto">
              <a:xfrm>
                <a:off x="369350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431756-B292-9B4E-895B-7204F37707D1}"/>
                  </a:ext>
                </a:extLst>
              </p:cNvPr>
              <p:cNvSpPr/>
              <p:nvPr/>
            </p:nvSpPr>
            <p:spPr bwMode="auto">
              <a:xfrm>
                <a:off x="400017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502CC40-7127-2F47-83D4-C532CE14D1AC}"/>
                  </a:ext>
                </a:extLst>
              </p:cNvPr>
              <p:cNvSpPr/>
              <p:nvPr/>
            </p:nvSpPr>
            <p:spPr bwMode="auto">
              <a:xfrm>
                <a:off x="430685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2C42073-9A15-D940-A595-4089F11B382E}"/>
                  </a:ext>
                </a:extLst>
              </p:cNvPr>
              <p:cNvSpPr/>
              <p:nvPr/>
            </p:nvSpPr>
            <p:spPr bwMode="auto">
              <a:xfrm>
                <a:off x="461352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3BDD5-2801-DB49-8E60-C79A4140D69D}"/>
                  </a:ext>
                </a:extLst>
              </p:cNvPr>
              <p:cNvSpPr/>
              <p:nvPr/>
            </p:nvSpPr>
            <p:spPr bwMode="auto">
              <a:xfrm>
                <a:off x="492020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70E514-5071-5945-9D32-2C600B12AA73}"/>
                  </a:ext>
                </a:extLst>
              </p:cNvPr>
              <p:cNvSpPr/>
              <p:nvPr/>
            </p:nvSpPr>
            <p:spPr bwMode="auto">
              <a:xfrm>
                <a:off x="522687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516326-5824-4A4C-AFE2-68A3C4E46B29}"/>
                  </a:ext>
                </a:extLst>
              </p:cNvPr>
              <p:cNvSpPr/>
              <p:nvPr/>
            </p:nvSpPr>
            <p:spPr bwMode="auto">
              <a:xfrm>
                <a:off x="553354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CD93A5-2E79-EB4E-A051-099AE6F25A66}"/>
                  </a:ext>
                </a:extLst>
              </p:cNvPr>
              <p:cNvSpPr/>
              <p:nvPr/>
            </p:nvSpPr>
            <p:spPr bwMode="auto">
              <a:xfrm>
                <a:off x="584022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12D2FDB-1DC7-6246-81AD-E763DEE86A44}"/>
                  </a:ext>
                </a:extLst>
              </p:cNvPr>
              <p:cNvSpPr/>
              <p:nvPr/>
            </p:nvSpPr>
            <p:spPr bwMode="auto">
              <a:xfrm>
                <a:off x="614689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C91D0B6-0B1F-1645-ACFE-8DE9D433F5DB}"/>
                  </a:ext>
                </a:extLst>
              </p:cNvPr>
              <p:cNvSpPr/>
              <p:nvPr/>
            </p:nvSpPr>
            <p:spPr bwMode="auto">
              <a:xfrm>
                <a:off x="645357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5DE3E53-3B1C-E045-BC31-85EDF157E89A}"/>
                  </a:ext>
                </a:extLst>
              </p:cNvPr>
              <p:cNvSpPr/>
              <p:nvPr/>
            </p:nvSpPr>
            <p:spPr bwMode="auto">
              <a:xfrm>
                <a:off x="676024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7C782A1-2FE8-364E-9F66-DE1E15541F1D}"/>
                  </a:ext>
                </a:extLst>
              </p:cNvPr>
              <p:cNvSpPr/>
              <p:nvPr/>
            </p:nvSpPr>
            <p:spPr bwMode="auto">
              <a:xfrm>
                <a:off x="706691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840ACA1-1F4A-1E42-8785-E330527AF0D6}"/>
                  </a:ext>
                </a:extLst>
              </p:cNvPr>
              <p:cNvSpPr/>
              <p:nvPr/>
            </p:nvSpPr>
            <p:spPr bwMode="auto">
              <a:xfrm>
                <a:off x="7373594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5492A4-395D-344E-9E8E-F59C595989EE}"/>
                </a:ext>
              </a:extLst>
            </p:cNvPr>
            <p:cNvGrpSpPr/>
            <p:nvPr/>
          </p:nvGrpSpPr>
          <p:grpSpPr>
            <a:xfrm>
              <a:off x="1503797" y="3204634"/>
              <a:ext cx="1841019" cy="350378"/>
              <a:chOff x="1545812" y="3534147"/>
              <a:chExt cx="1841019" cy="3503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8AF005-11C7-A841-BC2D-2C98B2EF75DE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A89A03-6D74-2742-A50B-1BF38691C78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237117A-8F9D-2543-AFEE-F8606593ED4E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6F7209C-41A9-5147-AC31-BD08674107A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1990DC-EEB1-0049-A7D6-7F51A3DA5B51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0644568-0058-C943-9265-12912C03D5CA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E19FF8-AE6F-D946-954B-A383B0230902}"/>
                </a:ext>
              </a:extLst>
            </p:cNvPr>
            <p:cNvGrpSpPr/>
            <p:nvPr/>
          </p:nvGrpSpPr>
          <p:grpSpPr>
            <a:xfrm>
              <a:off x="1810471" y="3760070"/>
              <a:ext cx="1841019" cy="350378"/>
              <a:chOff x="1545812" y="3534147"/>
              <a:chExt cx="1841019" cy="35037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02EE65B-DEB3-3343-9A9B-B64B267E015B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820DB51-0A3F-FC4A-8BC7-1A00E51365B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04BD8A0-DCC8-B44B-9674-E971FFC1CC96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220D038-C5DF-DA4F-B05F-49E71536966F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4DD758-B5BC-154F-81F0-ACDC108AAB18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0F43568-6607-234E-808B-F9B1922F1449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1C1B8D-2FD7-E440-962F-9A625E13A574}"/>
                </a:ext>
              </a:extLst>
            </p:cNvPr>
            <p:cNvGrpSpPr/>
            <p:nvPr/>
          </p:nvGrpSpPr>
          <p:grpSpPr>
            <a:xfrm>
              <a:off x="2116695" y="4277593"/>
              <a:ext cx="1841019" cy="350378"/>
              <a:chOff x="1545812" y="3534147"/>
              <a:chExt cx="1841019" cy="35037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2FDF5-669D-CE40-BC8C-616A222A0365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C2CE6A-2FC1-8E40-8AA9-3AE850098B00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806024-9461-254F-A81A-F744D5C909E4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9C4310D-8DB9-3B4B-8FB5-F0AD3CBA720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4C46B0-8036-1947-8647-0CE7E3ACC854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E65B7C-BE45-F04C-814C-F5FDC28478A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2D207C-E4FA-184D-9CA5-F9DC34DC188E}"/>
                </a:ext>
              </a:extLst>
            </p:cNvPr>
            <p:cNvGrpSpPr/>
            <p:nvPr/>
          </p:nvGrpSpPr>
          <p:grpSpPr>
            <a:xfrm>
              <a:off x="2421945" y="4867965"/>
              <a:ext cx="1841019" cy="350378"/>
              <a:chOff x="1545812" y="3534147"/>
              <a:chExt cx="1841019" cy="35037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D60D5F-7AC9-C34F-856A-27194BCB0CC2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4E555B-9A6C-5F42-8055-50C6BD885ABE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9A860E-B0D4-734E-9E9E-AAD27F82E0D1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49637A-428E-E442-B7B0-7975C9C2A1BD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0F18F1-6E9A-8D45-B2F6-5FDE921F6F6E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6F0553A-2573-3E40-BC6A-AEA20EEE4E91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6194E8-6DEE-C845-BFBC-197575C7B58E}"/>
                </a:ext>
              </a:extLst>
            </p:cNvPr>
            <p:cNvGrpSpPr/>
            <p:nvPr/>
          </p:nvGrpSpPr>
          <p:grpSpPr>
            <a:xfrm>
              <a:off x="2729594" y="5347954"/>
              <a:ext cx="1841019" cy="350378"/>
              <a:chOff x="1545812" y="3534147"/>
              <a:chExt cx="1841019" cy="35037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93CE02-2FE8-604E-82D9-A18F83F2263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2CEF80-4DD6-0745-8DA9-479E9CD87993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63DAA-360B-404E-91AD-D49FB46DF6E5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EE8EC0-4DA5-2A49-ACF6-4A7D9BA42805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D21B1F-9990-6743-963C-84D2D7D4ECAF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A17F3B-DE13-AB47-B076-CF0766A80254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6E521-5D6E-B64B-8827-CEBA53132A82}"/>
                </a:ext>
              </a:extLst>
            </p:cNvPr>
            <p:cNvGrpSpPr/>
            <p:nvPr/>
          </p:nvGrpSpPr>
          <p:grpSpPr>
            <a:xfrm>
              <a:off x="3038592" y="5865477"/>
              <a:ext cx="1841019" cy="350378"/>
              <a:chOff x="1545812" y="3534147"/>
              <a:chExt cx="1841019" cy="35037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C6F0FBE-3735-1D4F-A770-82C3C161EBC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FE97A0C-B29B-D941-9A23-7DF1617D4F7D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3960E8-FABB-964C-BD65-0BF9FCBE613D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CC8CA4-4336-864F-AF8D-AABFA8CDC4D3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696D49-6659-EE45-8725-6FFE3CAA5BA9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C840F8-6231-984E-A5CE-CAE1C40981B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992F5-FAF3-4A44-ABEA-8B5DC4BEED79}"/>
              </a:ext>
            </a:extLst>
          </p:cNvPr>
          <p:cNvCxnSpPr/>
          <p:nvPr/>
        </p:nvCxnSpPr>
        <p:spPr bwMode="auto">
          <a:xfrm flipH="1">
            <a:off x="3177070" y="2907918"/>
            <a:ext cx="7924" cy="35656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21465C2-9E3E-EF4E-A460-83689C70CB99}"/>
              </a:ext>
            </a:extLst>
          </p:cNvPr>
          <p:cNvSpPr txBox="1"/>
          <p:nvPr/>
        </p:nvSpPr>
        <p:spPr>
          <a:xfrm>
            <a:off x="1103668" y="54515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EB0773-5E48-A44B-A347-AC7718DEA2F1}"/>
              </a:ext>
            </a:extLst>
          </p:cNvPr>
          <p:cNvSpPr txBox="1"/>
          <p:nvPr/>
        </p:nvSpPr>
        <p:spPr>
          <a:xfrm>
            <a:off x="1107337" y="58924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33903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3DF2-0CAD-4046-9D19-3DB59DD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Brute-Force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50F1-D16D-9040-A638-2050AB6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8"/>
            <a:ext cx="8293100" cy="1534511"/>
          </a:xfrm>
        </p:spPr>
        <p:txBody>
          <a:bodyPr/>
          <a:lstStyle/>
          <a:p>
            <a:r>
              <a:rPr lang="en-US" sz="2400" dirty="0"/>
              <a:t>Consider a version of the brute-force matching algorithm where we keep doing comparisons even after finding mismatches, and we use an indicator variable, X, that is initially 0 and we set X to 1 if there is ever a mismatch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DE275-DE00-CF41-9726-B104D767DFD5}"/>
              </a:ext>
            </a:extLst>
          </p:cNvPr>
          <p:cNvSpPr txBox="1"/>
          <p:nvPr/>
        </p:nvSpPr>
        <p:spPr>
          <a:xfrm>
            <a:off x="656855" y="3005959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6A3EE8-79E4-5448-8508-6CF08DF4CC79}"/>
              </a:ext>
            </a:extLst>
          </p:cNvPr>
          <p:cNvSpPr txBox="1"/>
          <p:nvPr/>
        </p:nvSpPr>
        <p:spPr>
          <a:xfrm>
            <a:off x="679297" y="353023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CC55B-5E74-4C49-BF06-CAC088D0CD42}"/>
              </a:ext>
            </a:extLst>
          </p:cNvPr>
          <p:cNvSpPr txBox="1"/>
          <p:nvPr/>
        </p:nvSpPr>
        <p:spPr>
          <a:xfrm>
            <a:off x="679297" y="502966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82C77-A987-9B40-94E5-E0A316F84605}"/>
              </a:ext>
            </a:extLst>
          </p:cNvPr>
          <p:cNvSpPr txBox="1"/>
          <p:nvPr/>
        </p:nvSpPr>
        <p:spPr>
          <a:xfrm>
            <a:off x="668076" y="4567123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EE0C2C-077F-C54B-AC73-118F5ED5E4D1}"/>
              </a:ext>
            </a:extLst>
          </p:cNvPr>
          <p:cNvSpPr txBox="1"/>
          <p:nvPr/>
        </p:nvSpPr>
        <p:spPr>
          <a:xfrm>
            <a:off x="668076" y="40570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D83733-3076-8D4D-915D-F7C88FA76B4A}"/>
              </a:ext>
            </a:extLst>
          </p:cNvPr>
          <p:cNvGrpSpPr/>
          <p:nvPr/>
        </p:nvGrpSpPr>
        <p:grpSpPr>
          <a:xfrm>
            <a:off x="1786427" y="3073351"/>
            <a:ext cx="5571146" cy="3142504"/>
            <a:chOff x="1503797" y="2642999"/>
            <a:chExt cx="6135431" cy="357285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0ED144-E1B9-674A-890D-3B1A33456C07}"/>
                </a:ext>
              </a:extLst>
            </p:cNvPr>
            <p:cNvGrpSpPr/>
            <p:nvPr/>
          </p:nvGrpSpPr>
          <p:grpSpPr>
            <a:xfrm>
              <a:off x="1504772" y="2642999"/>
              <a:ext cx="6134456" cy="350378"/>
              <a:chOff x="1546787" y="2972512"/>
              <a:chExt cx="6134456" cy="350378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17AC06C-C059-8944-B06D-C90782BC85C6}"/>
                  </a:ext>
                </a:extLst>
              </p:cNvPr>
              <p:cNvSpPr/>
              <p:nvPr/>
            </p:nvSpPr>
            <p:spPr bwMode="auto">
              <a:xfrm>
                <a:off x="154678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7D44040-692F-A941-9CDA-72E76F34D194}"/>
                  </a:ext>
                </a:extLst>
              </p:cNvPr>
              <p:cNvSpPr/>
              <p:nvPr/>
            </p:nvSpPr>
            <p:spPr bwMode="auto">
              <a:xfrm>
                <a:off x="185346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94E4765-180F-DC44-9607-92FAD5CDF880}"/>
                  </a:ext>
                </a:extLst>
              </p:cNvPr>
              <p:cNvSpPr/>
              <p:nvPr/>
            </p:nvSpPr>
            <p:spPr bwMode="auto">
              <a:xfrm>
                <a:off x="216013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203CC8F-0939-DD41-AF80-2AD2D1C3386B}"/>
                  </a:ext>
                </a:extLst>
              </p:cNvPr>
              <p:cNvSpPr/>
              <p:nvPr/>
            </p:nvSpPr>
            <p:spPr bwMode="auto">
              <a:xfrm>
                <a:off x="246680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C2AE05CE-A2E7-634E-BBDD-931B8D0CBECF}"/>
                  </a:ext>
                </a:extLst>
              </p:cNvPr>
              <p:cNvSpPr/>
              <p:nvPr/>
            </p:nvSpPr>
            <p:spPr bwMode="auto">
              <a:xfrm>
                <a:off x="277348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1480EDE-AA91-894B-97FF-D67B4816F443}"/>
                  </a:ext>
                </a:extLst>
              </p:cNvPr>
              <p:cNvSpPr/>
              <p:nvPr/>
            </p:nvSpPr>
            <p:spPr bwMode="auto">
              <a:xfrm>
                <a:off x="308015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45E883-B666-A846-88BF-90608291B278}"/>
                  </a:ext>
                </a:extLst>
              </p:cNvPr>
              <p:cNvSpPr/>
              <p:nvPr/>
            </p:nvSpPr>
            <p:spPr bwMode="auto">
              <a:xfrm>
                <a:off x="338683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A3515AD-08F8-E849-B1CF-6AC4A57F915A}"/>
                  </a:ext>
                </a:extLst>
              </p:cNvPr>
              <p:cNvSpPr/>
              <p:nvPr/>
            </p:nvSpPr>
            <p:spPr bwMode="auto">
              <a:xfrm>
                <a:off x="369350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3431756-B292-9B4E-895B-7204F37707D1}"/>
                  </a:ext>
                </a:extLst>
              </p:cNvPr>
              <p:cNvSpPr/>
              <p:nvPr/>
            </p:nvSpPr>
            <p:spPr bwMode="auto">
              <a:xfrm>
                <a:off x="400017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502CC40-7127-2F47-83D4-C532CE14D1AC}"/>
                  </a:ext>
                </a:extLst>
              </p:cNvPr>
              <p:cNvSpPr/>
              <p:nvPr/>
            </p:nvSpPr>
            <p:spPr bwMode="auto">
              <a:xfrm>
                <a:off x="430685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2C42073-9A15-D940-A595-4089F11B382E}"/>
                  </a:ext>
                </a:extLst>
              </p:cNvPr>
              <p:cNvSpPr/>
              <p:nvPr/>
            </p:nvSpPr>
            <p:spPr bwMode="auto">
              <a:xfrm>
                <a:off x="461352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EE3BDD5-2801-DB49-8E60-C79A4140D69D}"/>
                  </a:ext>
                </a:extLst>
              </p:cNvPr>
              <p:cNvSpPr/>
              <p:nvPr/>
            </p:nvSpPr>
            <p:spPr bwMode="auto">
              <a:xfrm>
                <a:off x="492020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C70E514-5071-5945-9D32-2C600B12AA73}"/>
                  </a:ext>
                </a:extLst>
              </p:cNvPr>
              <p:cNvSpPr/>
              <p:nvPr/>
            </p:nvSpPr>
            <p:spPr bwMode="auto">
              <a:xfrm>
                <a:off x="522687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A516326-5824-4A4C-AFE2-68A3C4E46B29}"/>
                  </a:ext>
                </a:extLst>
              </p:cNvPr>
              <p:cNvSpPr/>
              <p:nvPr/>
            </p:nvSpPr>
            <p:spPr bwMode="auto">
              <a:xfrm>
                <a:off x="553354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CD93A5-2E79-EB4E-A051-099AE6F25A66}"/>
                  </a:ext>
                </a:extLst>
              </p:cNvPr>
              <p:cNvSpPr/>
              <p:nvPr/>
            </p:nvSpPr>
            <p:spPr bwMode="auto">
              <a:xfrm>
                <a:off x="5840223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912D2FDB-1DC7-6246-81AD-E763DEE86A44}"/>
                  </a:ext>
                </a:extLst>
              </p:cNvPr>
              <p:cNvSpPr/>
              <p:nvPr/>
            </p:nvSpPr>
            <p:spPr bwMode="auto">
              <a:xfrm>
                <a:off x="6146897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C91D0B6-0B1F-1645-ACFE-8DE9D433F5DB}"/>
                  </a:ext>
                </a:extLst>
              </p:cNvPr>
              <p:cNvSpPr/>
              <p:nvPr/>
            </p:nvSpPr>
            <p:spPr bwMode="auto">
              <a:xfrm>
                <a:off x="6453571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5DE3E53-3B1C-E045-BC31-85EDF157E89A}"/>
                  </a:ext>
                </a:extLst>
              </p:cNvPr>
              <p:cNvSpPr/>
              <p:nvPr/>
            </p:nvSpPr>
            <p:spPr bwMode="auto">
              <a:xfrm>
                <a:off x="6760245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7C782A1-2FE8-364E-9F66-DE1E15541F1D}"/>
                  </a:ext>
                </a:extLst>
              </p:cNvPr>
              <p:cNvSpPr/>
              <p:nvPr/>
            </p:nvSpPr>
            <p:spPr bwMode="auto">
              <a:xfrm>
                <a:off x="7066919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840ACA1-1F4A-1E42-8785-E330527AF0D6}"/>
                  </a:ext>
                </a:extLst>
              </p:cNvPr>
              <p:cNvSpPr/>
              <p:nvPr/>
            </p:nvSpPr>
            <p:spPr bwMode="auto">
              <a:xfrm>
                <a:off x="7373594" y="2972512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E5492A4-395D-344E-9E8E-F59C595989EE}"/>
                </a:ext>
              </a:extLst>
            </p:cNvPr>
            <p:cNvGrpSpPr/>
            <p:nvPr/>
          </p:nvGrpSpPr>
          <p:grpSpPr>
            <a:xfrm>
              <a:off x="1503797" y="3204634"/>
              <a:ext cx="1841019" cy="350378"/>
              <a:chOff x="1545812" y="3534147"/>
              <a:chExt cx="1841019" cy="350378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8AF005-11C7-A841-BC2D-2C98B2EF75DE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3A89A03-6D74-2742-A50B-1BF38691C78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237117A-8F9D-2543-AFEE-F8606593ED4E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6F7209C-41A9-5147-AC31-BD08674107A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F1990DC-EEB1-0049-A7D6-7F51A3DA5B51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0644568-0058-C943-9265-12912C03D5CA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E19FF8-AE6F-D946-954B-A383B0230902}"/>
                </a:ext>
              </a:extLst>
            </p:cNvPr>
            <p:cNvGrpSpPr/>
            <p:nvPr/>
          </p:nvGrpSpPr>
          <p:grpSpPr>
            <a:xfrm>
              <a:off x="1810471" y="3760070"/>
              <a:ext cx="1841019" cy="350378"/>
              <a:chOff x="1545812" y="3534147"/>
              <a:chExt cx="1841019" cy="350378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02EE65B-DEB3-3343-9A9B-B64B267E015B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820DB51-0A3F-FC4A-8BC7-1A00E51365B5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04BD8A0-DCC8-B44B-9674-E971FFC1CC96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220D038-C5DF-DA4F-B05F-49E71536966F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64DD758-B5BC-154F-81F0-ACDC108AAB18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0F43568-6607-234E-808B-F9B1922F1449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1C1B8D-2FD7-E440-962F-9A625E13A574}"/>
                </a:ext>
              </a:extLst>
            </p:cNvPr>
            <p:cNvGrpSpPr/>
            <p:nvPr/>
          </p:nvGrpSpPr>
          <p:grpSpPr>
            <a:xfrm>
              <a:off x="2116695" y="4277593"/>
              <a:ext cx="1841019" cy="350378"/>
              <a:chOff x="1545812" y="3534147"/>
              <a:chExt cx="1841019" cy="350378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802FDF5-669D-CE40-BC8C-616A222A0365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DC2CE6A-2FC1-8E40-8AA9-3AE850098B00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3806024-9461-254F-A81A-F744D5C909E4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9C4310D-8DB9-3B4B-8FB5-F0AD3CBA720A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F4C46B0-8036-1947-8647-0CE7E3ACC854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CE65B7C-BE45-F04C-814C-F5FDC28478A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C2D207C-E4FA-184D-9CA5-F9DC34DC188E}"/>
                </a:ext>
              </a:extLst>
            </p:cNvPr>
            <p:cNvGrpSpPr/>
            <p:nvPr/>
          </p:nvGrpSpPr>
          <p:grpSpPr>
            <a:xfrm>
              <a:off x="2421945" y="4867965"/>
              <a:ext cx="1841019" cy="350378"/>
              <a:chOff x="1545812" y="3534147"/>
              <a:chExt cx="1841019" cy="350378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5D60D5F-7AC9-C34F-856A-27194BCB0CC2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44E555B-9A6C-5F42-8055-50C6BD885ABE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E9A860E-B0D4-734E-9E9E-AAD27F82E0D1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B49637A-428E-E442-B7B0-7975C9C2A1BD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C0F18F1-6E9A-8D45-B2F6-5FDE921F6F6E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66F0553A-2573-3E40-BC6A-AEA20EEE4E91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D6194E8-6DEE-C845-BFBC-197575C7B58E}"/>
                </a:ext>
              </a:extLst>
            </p:cNvPr>
            <p:cNvGrpSpPr/>
            <p:nvPr/>
          </p:nvGrpSpPr>
          <p:grpSpPr>
            <a:xfrm>
              <a:off x="2729594" y="5347954"/>
              <a:ext cx="1841019" cy="350378"/>
              <a:chOff x="1545812" y="3534147"/>
              <a:chExt cx="1841019" cy="350378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93CE02-2FE8-604E-82D9-A18F83F2263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42CEF80-4DD6-0745-8DA9-479E9CD87993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B63DAA-360B-404E-91AD-D49FB46DF6E5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DEE8EC0-4DA5-2A49-ACF6-4A7D9BA42805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AD21B1F-9990-6743-963C-84D2D7D4ECAF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6A17F3B-DE13-AB47-B076-CF0766A80254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6E521-5D6E-B64B-8827-CEBA53132A82}"/>
                </a:ext>
              </a:extLst>
            </p:cNvPr>
            <p:cNvGrpSpPr/>
            <p:nvPr/>
          </p:nvGrpSpPr>
          <p:grpSpPr>
            <a:xfrm>
              <a:off x="3038592" y="5865477"/>
              <a:ext cx="1841019" cy="350378"/>
              <a:chOff x="1545812" y="3534147"/>
              <a:chExt cx="1841019" cy="35037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C6F0FBE-3735-1D4F-A770-82C3C161EBC8}"/>
                  </a:ext>
                </a:extLst>
              </p:cNvPr>
              <p:cNvSpPr/>
              <p:nvPr/>
            </p:nvSpPr>
            <p:spPr bwMode="auto">
              <a:xfrm>
                <a:off x="154581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FE97A0C-B29B-D941-9A23-7DF1617D4F7D}"/>
                  </a:ext>
                </a:extLst>
              </p:cNvPr>
              <p:cNvSpPr/>
              <p:nvPr/>
            </p:nvSpPr>
            <p:spPr bwMode="auto">
              <a:xfrm>
                <a:off x="1852486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43960E8-FABB-964C-BD65-0BF9FCBE613D}"/>
                  </a:ext>
                </a:extLst>
              </p:cNvPr>
              <p:cNvSpPr/>
              <p:nvPr/>
            </p:nvSpPr>
            <p:spPr bwMode="auto">
              <a:xfrm>
                <a:off x="2159160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1CC8CA4-4336-864F-AF8D-AABFA8CDC4D3}"/>
                  </a:ext>
                </a:extLst>
              </p:cNvPr>
              <p:cNvSpPr/>
              <p:nvPr/>
            </p:nvSpPr>
            <p:spPr bwMode="auto">
              <a:xfrm>
                <a:off x="2465834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696D49-6659-EE45-8725-6FFE3CAA5BA9}"/>
                  </a:ext>
                </a:extLst>
              </p:cNvPr>
              <p:cNvSpPr/>
              <p:nvPr/>
            </p:nvSpPr>
            <p:spPr bwMode="auto">
              <a:xfrm>
                <a:off x="2772508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C840F8-6231-984E-A5CE-CAE1C40981BB}"/>
                  </a:ext>
                </a:extLst>
              </p:cNvPr>
              <p:cNvSpPr/>
              <p:nvPr/>
            </p:nvSpPr>
            <p:spPr bwMode="auto">
              <a:xfrm>
                <a:off x="3079182" y="3534147"/>
                <a:ext cx="307649" cy="35037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80327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</a:t>
                </a:r>
              </a:p>
            </p:txBody>
          </p:sp>
        </p:grp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992F5-FAF3-4A44-ABEA-8B5DC4BEED79}"/>
              </a:ext>
            </a:extLst>
          </p:cNvPr>
          <p:cNvCxnSpPr/>
          <p:nvPr/>
        </p:nvCxnSpPr>
        <p:spPr bwMode="auto">
          <a:xfrm flipH="1">
            <a:off x="3455537" y="2882335"/>
            <a:ext cx="7924" cy="356561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C21465C2-9E3E-EF4E-A460-83689C70CB99}"/>
              </a:ext>
            </a:extLst>
          </p:cNvPr>
          <p:cNvSpPr txBox="1"/>
          <p:nvPr/>
        </p:nvSpPr>
        <p:spPr>
          <a:xfrm>
            <a:off x="656855" y="545155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7EB0773-5E48-A44B-A347-AC7718DEA2F1}"/>
              </a:ext>
            </a:extLst>
          </p:cNvPr>
          <p:cNvSpPr txBox="1"/>
          <p:nvPr/>
        </p:nvSpPr>
        <p:spPr>
          <a:xfrm>
            <a:off x="660524" y="589249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5C580BA-7277-D54D-8094-0A5C48E6AD6B}"/>
              </a:ext>
            </a:extLst>
          </p:cNvPr>
          <p:cNvSpPr txBox="1"/>
          <p:nvPr/>
        </p:nvSpPr>
        <p:spPr>
          <a:xfrm>
            <a:off x="1152158" y="3002494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F09598-BC8B-8842-84DF-2159CC0B8DAF}"/>
              </a:ext>
            </a:extLst>
          </p:cNvPr>
          <p:cNvSpPr txBox="1"/>
          <p:nvPr/>
        </p:nvSpPr>
        <p:spPr>
          <a:xfrm>
            <a:off x="1174600" y="352676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ABE957-D398-D443-9475-519027EF3C98}"/>
              </a:ext>
            </a:extLst>
          </p:cNvPr>
          <p:cNvSpPr txBox="1"/>
          <p:nvPr/>
        </p:nvSpPr>
        <p:spPr>
          <a:xfrm>
            <a:off x="1174600" y="502619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2B3C59-0350-9141-9AD3-A5388EA27210}"/>
              </a:ext>
            </a:extLst>
          </p:cNvPr>
          <p:cNvSpPr txBox="1"/>
          <p:nvPr/>
        </p:nvSpPr>
        <p:spPr>
          <a:xfrm>
            <a:off x="1163379" y="4563658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C2DEC5-351D-B74F-AAD5-0B82724527AA}"/>
              </a:ext>
            </a:extLst>
          </p:cNvPr>
          <p:cNvSpPr txBox="1"/>
          <p:nvPr/>
        </p:nvSpPr>
        <p:spPr>
          <a:xfrm>
            <a:off x="1163379" y="405362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26D290-C118-BE42-827B-9C01174E9730}"/>
              </a:ext>
            </a:extLst>
          </p:cNvPr>
          <p:cNvSpPr txBox="1"/>
          <p:nvPr/>
        </p:nvSpPr>
        <p:spPr>
          <a:xfrm>
            <a:off x="1152158" y="54480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D16B9F-8DD1-7E4F-971E-14F1C74BB484}"/>
              </a:ext>
            </a:extLst>
          </p:cNvPr>
          <p:cNvSpPr txBox="1"/>
          <p:nvPr/>
        </p:nvSpPr>
        <p:spPr>
          <a:xfrm>
            <a:off x="1155827" y="588902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22567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6592-A3C3-C54C-BD87-3E0AC2D50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Bitap</a:t>
            </a:r>
            <a:r>
              <a:rPr lang="en-US" dirty="0"/>
              <a:t> (Shift-Or) State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2C56-3A9F-4F48-A9A4-7412A5430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729409"/>
            <a:ext cx="8628061" cy="4701208"/>
          </a:xfrm>
        </p:spPr>
        <p:txBody>
          <a:bodyPr/>
          <a:lstStyle/>
          <a:p>
            <a:r>
              <a:rPr lang="en-US" dirty="0"/>
              <a:t>At each stage, j, of the algorithm, we maintain a bit-vector,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, such stat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= 0 </a:t>
            </a:r>
            <a:r>
              <a:rPr lang="en-US" dirty="0" err="1"/>
              <a:t>iff</a:t>
            </a:r>
            <a:r>
              <a:rPr lang="en-US" dirty="0"/>
              <a:t>  there are no mismatches between P[0:i] and T[</a:t>
            </a:r>
            <a:r>
              <a:rPr lang="en-US" dirty="0" err="1"/>
              <a:t>j-i:j</a:t>
            </a:r>
            <a:r>
              <a:rPr lang="en-US" dirty="0"/>
              <a:t>], and otherwise it is 1.</a:t>
            </a:r>
          </a:p>
          <a:p>
            <a:pPr lvl="1"/>
            <a:r>
              <a:rPr lang="en-US" dirty="0"/>
              <a:t> So there is a match at j if </a:t>
            </a:r>
            <a:r>
              <a:rPr lang="en-US" dirty="0" err="1"/>
              <a:t>X</a:t>
            </a:r>
            <a:r>
              <a:rPr lang="en-US" baseline="-25000" dirty="0" err="1"/>
              <a:t>j</a:t>
            </a:r>
            <a:r>
              <a:rPr lang="en-US" dirty="0"/>
              <a:t>[m-1] = 0.</a:t>
            </a:r>
          </a:p>
          <a:p>
            <a:r>
              <a:rPr lang="en-US" dirty="0"/>
              <a:t>For each character, a, in the alphabet, we build a comparison vector, C[a], where C[a][</a:t>
            </a:r>
            <a:r>
              <a:rPr lang="en-US" dirty="0" err="1"/>
              <a:t>i</a:t>
            </a:r>
            <a:r>
              <a:rPr lang="en-US" dirty="0"/>
              <a:t>] = 0 </a:t>
            </a:r>
            <a:r>
              <a:rPr lang="en-US" dirty="0" err="1"/>
              <a:t>iff</a:t>
            </a:r>
            <a:r>
              <a:rPr lang="en-US" dirty="0"/>
              <a:t> P[</a:t>
            </a:r>
            <a:r>
              <a:rPr lang="en-US" dirty="0" err="1"/>
              <a:t>i</a:t>
            </a:r>
            <a:r>
              <a:rPr lang="en-US" dirty="0"/>
              <a:t>]=a. </a:t>
            </a:r>
          </a:p>
          <a:p>
            <a:r>
              <a:rPr lang="en-US" dirty="0"/>
              <a:t>C[a] shows the result of all the comparisons that would occur in the brute-force algorithm if the next text character is a.</a:t>
            </a:r>
          </a:p>
        </p:txBody>
      </p:sp>
    </p:spTree>
    <p:extLst>
      <p:ext uri="{BB962C8B-B14F-4D97-AF65-F5344CB8AC3E}">
        <p14:creationId xmlns:p14="http://schemas.microsoft.com/office/powerpoint/2010/main" val="278123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E3E86-42EF-5047-B7DD-ACBC5E19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Duality Principle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13178-F5F2-AE4A-B712-82F35C388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Rather than rely only on comparing characters, numerical matching algorithms take advantage of the fact that characters in a string can also be viewed as (binary) numbers.</a:t>
            </a:r>
          </a:p>
          <a:p>
            <a:r>
              <a:rPr lang="en-US" dirty="0"/>
              <a:t>This concept is often referred to as </a:t>
            </a:r>
            <a:r>
              <a:rPr lang="en-US" b="1" dirty="0"/>
              <a:t>duality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54B9A7-940E-754E-909F-0BB6289A3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54" y="3857551"/>
            <a:ext cx="4824249" cy="2646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D16274-7576-C34A-895D-ADD03C54A4FA}"/>
              </a:ext>
            </a:extLst>
          </p:cNvPr>
          <p:cNvSpPr txBox="1"/>
          <p:nvPr/>
        </p:nvSpPr>
        <p:spPr>
          <a:xfrm>
            <a:off x="160969" y="6579477"/>
            <a:ext cx="38903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www.javatpoint.com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/java-char-to-int</a:t>
            </a:r>
          </a:p>
        </p:txBody>
      </p:sp>
    </p:spTree>
    <p:extLst>
      <p:ext uri="{BB962C8B-B14F-4D97-AF65-F5344CB8AC3E}">
        <p14:creationId xmlns:p14="http://schemas.microsoft.com/office/powerpoint/2010/main" val="662609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A24-DCA6-C54F-81A6-F7BE77A4E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" y="748938"/>
            <a:ext cx="8628062" cy="757146"/>
          </a:xfrm>
        </p:spPr>
        <p:txBody>
          <a:bodyPr/>
          <a:lstStyle/>
          <a:p>
            <a:r>
              <a:rPr lang="en-US" dirty="0"/>
              <a:t>Comparison Vector Preprocessing Alg.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444FD-7106-0E41-8C82-04AD53690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436914"/>
            <a:ext cx="8460581" cy="499370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C[a] = 111…1 (of length m) for each a in alphabet</a:t>
            </a:r>
          </a:p>
          <a:p>
            <a:pPr marL="0" indent="0">
              <a:buNone/>
            </a:pPr>
            <a:r>
              <a:rPr lang="en-US" dirty="0"/>
              <a:t>	For </a:t>
            </a:r>
            <a:r>
              <a:rPr lang="en-US" dirty="0" err="1"/>
              <a:t>i</a:t>
            </a:r>
            <a:r>
              <a:rPr lang="en-US" dirty="0"/>
              <a:t> = 0 to m-1:</a:t>
            </a:r>
          </a:p>
          <a:p>
            <a:pPr marL="0" indent="0">
              <a:buNone/>
            </a:pPr>
            <a:r>
              <a:rPr lang="en-US" dirty="0"/>
              <a:t>		C[P[</a:t>
            </a:r>
            <a:r>
              <a:rPr lang="en-US" dirty="0" err="1"/>
              <a:t>i</a:t>
            </a:r>
            <a:r>
              <a:rPr lang="en-US" dirty="0"/>
              <a:t>]][</a:t>
            </a:r>
            <a:r>
              <a:rPr lang="en-US" dirty="0" err="1"/>
              <a:t>i</a:t>
            </a:r>
            <a:r>
              <a:rPr lang="en-US" dirty="0"/>
              <a:t>] = 0</a:t>
            </a:r>
          </a:p>
          <a:p>
            <a:r>
              <a:rPr lang="en-US" dirty="0"/>
              <a:t>Suppose P=</a:t>
            </a:r>
            <a:r>
              <a:rPr lang="en-US" dirty="0" err="1"/>
              <a:t>abacab</a:t>
            </a:r>
            <a:r>
              <a:rPr lang="en-US" dirty="0"/>
              <a:t> and the alphabet is {</a:t>
            </a:r>
            <a:r>
              <a:rPr lang="en-US" dirty="0" err="1"/>
              <a:t>a,b,c,d</a:t>
            </a:r>
            <a:r>
              <a:rPr lang="en-US" dirty="0"/>
              <a:t>}.</a:t>
            </a:r>
          </a:p>
          <a:p>
            <a:r>
              <a:rPr lang="en-US" dirty="0"/>
              <a:t>Then we have the following comparison vectors (recall that bit-vectors are indexed right to left):</a:t>
            </a:r>
          </a:p>
          <a:p>
            <a:pPr lvl="1"/>
            <a:r>
              <a:rPr lang="en-US" dirty="0"/>
              <a:t>C[a] = </a:t>
            </a:r>
            <a:r>
              <a:rPr lang="en-US" dirty="0">
                <a:latin typeface="Lucida Console" panose="020B0609040504020204" pitchFamily="49" charset="0"/>
              </a:rPr>
              <a:t>101010</a:t>
            </a:r>
          </a:p>
          <a:p>
            <a:pPr lvl="1"/>
            <a:r>
              <a:rPr lang="en-US" dirty="0"/>
              <a:t>C[b] = </a:t>
            </a:r>
            <a:r>
              <a:rPr lang="en-US" dirty="0">
                <a:latin typeface="Lucida Console" panose="020B0609040504020204" pitchFamily="49" charset="0"/>
              </a:rPr>
              <a:t>011101</a:t>
            </a:r>
          </a:p>
          <a:p>
            <a:pPr lvl="1"/>
            <a:r>
              <a:rPr lang="en-US" dirty="0"/>
              <a:t>C[c] = </a:t>
            </a:r>
            <a:r>
              <a:rPr lang="en-US" dirty="0">
                <a:latin typeface="Lucida Console" panose="020B0609040504020204" pitchFamily="49" charset="0"/>
              </a:rPr>
              <a:t>110111</a:t>
            </a:r>
          </a:p>
          <a:p>
            <a:pPr lvl="1"/>
            <a:r>
              <a:rPr lang="en-US" dirty="0"/>
              <a:t>C[d] = </a:t>
            </a:r>
            <a:r>
              <a:rPr lang="en-US" dirty="0">
                <a:latin typeface="Lucida Console" panose="020B0609040504020204" pitchFamily="49" charset="0"/>
              </a:rPr>
              <a:t>111111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70057B2-23C8-CC47-8A16-0CCEE08C0173}"/>
              </a:ext>
            </a:extLst>
          </p:cNvPr>
          <p:cNvGrpSpPr/>
          <p:nvPr/>
        </p:nvGrpSpPr>
        <p:grpSpPr>
          <a:xfrm>
            <a:off x="1941194" y="6211991"/>
            <a:ext cx="1671698" cy="308175"/>
            <a:chOff x="1545812" y="3534147"/>
            <a:chExt cx="1841019" cy="35037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9949C7-BAB5-5C48-8A01-01887B99C78D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4CE42BC-0A0D-D040-8233-995AA1F1651F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/>
                <a:t>a</a:t>
              </a:r>
              <a:endParaRPr kumimoji="0" lang="en-US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35AB766-C3B0-614D-9534-22702EF74E6C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B3A142E-5E13-894F-84DF-64BBE488B40A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1CBF31-F4EF-AB40-8E32-7B02C322DB79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B04657A-E0D7-944A-A2CD-FC10369A6C4F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AE6CBAB-6A4A-3B49-8D01-0BBC2EEDAC5B}"/>
              </a:ext>
            </a:extLst>
          </p:cNvPr>
          <p:cNvSpPr txBox="1"/>
          <p:nvPr/>
        </p:nvSpPr>
        <p:spPr>
          <a:xfrm>
            <a:off x="3977342" y="6120056"/>
            <a:ext cx="2773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(the pattern in reverse)</a:t>
            </a:r>
          </a:p>
        </p:txBody>
      </p:sp>
    </p:spTree>
    <p:extLst>
      <p:ext uri="{BB962C8B-B14F-4D97-AF65-F5344CB8AC3E}">
        <p14:creationId xmlns:p14="http://schemas.microsoft.com/office/powerpoint/2010/main" val="343773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3DF2-0CAD-4046-9D19-3DB59DD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Shift-Or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50F1-D16D-9040-A638-2050AB6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8"/>
            <a:ext cx="8293100" cy="1534511"/>
          </a:xfrm>
        </p:spPr>
        <p:txBody>
          <a:bodyPr/>
          <a:lstStyle/>
          <a:p>
            <a:r>
              <a:rPr lang="en-US" sz="2400" dirty="0"/>
              <a:t>Each comparison can be done with a shift and an OR.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ED144-E1B9-674A-890D-3B1A33456C07}"/>
              </a:ext>
            </a:extLst>
          </p:cNvPr>
          <p:cNvGrpSpPr/>
          <p:nvPr/>
        </p:nvGrpSpPr>
        <p:grpSpPr>
          <a:xfrm>
            <a:off x="1880830" y="2244048"/>
            <a:ext cx="5570261" cy="308175"/>
            <a:chOff x="1546787" y="2972512"/>
            <a:chExt cx="6134456" cy="35037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7AC06C-C059-8944-B06D-C90782BC85C6}"/>
                </a:ext>
              </a:extLst>
            </p:cNvPr>
            <p:cNvSpPr/>
            <p:nvPr/>
          </p:nvSpPr>
          <p:spPr bwMode="auto">
            <a:xfrm>
              <a:off x="154678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D44040-692F-A941-9CDA-72E76F34D194}"/>
                </a:ext>
              </a:extLst>
            </p:cNvPr>
            <p:cNvSpPr/>
            <p:nvPr/>
          </p:nvSpPr>
          <p:spPr bwMode="auto">
            <a:xfrm>
              <a:off x="185346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4E4765-180F-DC44-9607-92FAD5CDF880}"/>
                </a:ext>
              </a:extLst>
            </p:cNvPr>
            <p:cNvSpPr/>
            <p:nvPr/>
          </p:nvSpPr>
          <p:spPr bwMode="auto">
            <a:xfrm>
              <a:off x="216013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03CC8F-0939-DD41-AF80-2AD2D1C3386B}"/>
                </a:ext>
              </a:extLst>
            </p:cNvPr>
            <p:cNvSpPr/>
            <p:nvPr/>
          </p:nvSpPr>
          <p:spPr bwMode="auto">
            <a:xfrm>
              <a:off x="246680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2AE05CE-A2E7-634E-BBDD-931B8D0CBECF}"/>
                </a:ext>
              </a:extLst>
            </p:cNvPr>
            <p:cNvSpPr/>
            <p:nvPr/>
          </p:nvSpPr>
          <p:spPr bwMode="auto">
            <a:xfrm>
              <a:off x="2773483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480EDE-AA91-894B-97FF-D67B4816F443}"/>
                </a:ext>
              </a:extLst>
            </p:cNvPr>
            <p:cNvSpPr/>
            <p:nvPr/>
          </p:nvSpPr>
          <p:spPr bwMode="auto">
            <a:xfrm>
              <a:off x="308015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E45E883-B666-A846-88BF-90608291B278}"/>
                </a:ext>
              </a:extLst>
            </p:cNvPr>
            <p:cNvSpPr/>
            <p:nvPr/>
          </p:nvSpPr>
          <p:spPr bwMode="auto">
            <a:xfrm>
              <a:off x="338683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3515AD-08F8-E849-B1CF-6AC4A57F915A}"/>
                </a:ext>
              </a:extLst>
            </p:cNvPr>
            <p:cNvSpPr/>
            <p:nvPr/>
          </p:nvSpPr>
          <p:spPr bwMode="auto">
            <a:xfrm>
              <a:off x="369350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3431756-B292-9B4E-895B-7204F37707D1}"/>
                </a:ext>
              </a:extLst>
            </p:cNvPr>
            <p:cNvSpPr/>
            <p:nvPr/>
          </p:nvSpPr>
          <p:spPr bwMode="auto">
            <a:xfrm>
              <a:off x="400017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02CC40-7127-2F47-83D4-C532CE14D1AC}"/>
                </a:ext>
              </a:extLst>
            </p:cNvPr>
            <p:cNvSpPr/>
            <p:nvPr/>
          </p:nvSpPr>
          <p:spPr bwMode="auto">
            <a:xfrm>
              <a:off x="4306853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2C42073-9A15-D940-A595-4089F11B382E}"/>
                </a:ext>
              </a:extLst>
            </p:cNvPr>
            <p:cNvSpPr/>
            <p:nvPr/>
          </p:nvSpPr>
          <p:spPr bwMode="auto">
            <a:xfrm>
              <a:off x="461352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E3BDD5-2801-DB49-8E60-C79A4140D69D}"/>
                </a:ext>
              </a:extLst>
            </p:cNvPr>
            <p:cNvSpPr/>
            <p:nvPr/>
          </p:nvSpPr>
          <p:spPr bwMode="auto">
            <a:xfrm>
              <a:off x="492020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70E514-5071-5945-9D32-2C600B12AA73}"/>
                </a:ext>
              </a:extLst>
            </p:cNvPr>
            <p:cNvSpPr/>
            <p:nvPr/>
          </p:nvSpPr>
          <p:spPr bwMode="auto">
            <a:xfrm>
              <a:off x="522687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516326-5824-4A4C-AFE2-68A3C4E46B29}"/>
                </a:ext>
              </a:extLst>
            </p:cNvPr>
            <p:cNvSpPr/>
            <p:nvPr/>
          </p:nvSpPr>
          <p:spPr bwMode="auto">
            <a:xfrm>
              <a:off x="553354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D93A5-2E79-EB4E-A051-099AE6F25A66}"/>
                </a:ext>
              </a:extLst>
            </p:cNvPr>
            <p:cNvSpPr/>
            <p:nvPr/>
          </p:nvSpPr>
          <p:spPr bwMode="auto">
            <a:xfrm>
              <a:off x="5840223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12D2FDB-1DC7-6246-81AD-E763DEE86A44}"/>
                </a:ext>
              </a:extLst>
            </p:cNvPr>
            <p:cNvSpPr/>
            <p:nvPr/>
          </p:nvSpPr>
          <p:spPr bwMode="auto">
            <a:xfrm>
              <a:off x="614689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91D0B6-0B1F-1645-ACFE-8DE9D433F5DB}"/>
                </a:ext>
              </a:extLst>
            </p:cNvPr>
            <p:cNvSpPr/>
            <p:nvPr/>
          </p:nvSpPr>
          <p:spPr bwMode="auto">
            <a:xfrm>
              <a:off x="645357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5DE3E53-3B1C-E045-BC31-85EDF157E89A}"/>
                </a:ext>
              </a:extLst>
            </p:cNvPr>
            <p:cNvSpPr/>
            <p:nvPr/>
          </p:nvSpPr>
          <p:spPr bwMode="auto">
            <a:xfrm>
              <a:off x="676024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7C782A1-2FE8-364E-9F66-DE1E15541F1D}"/>
                </a:ext>
              </a:extLst>
            </p:cNvPr>
            <p:cNvSpPr/>
            <p:nvPr/>
          </p:nvSpPr>
          <p:spPr bwMode="auto">
            <a:xfrm>
              <a:off x="706691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40ACA1-1F4A-1E42-8785-E330527AF0D6}"/>
                </a:ext>
              </a:extLst>
            </p:cNvPr>
            <p:cNvSpPr/>
            <p:nvPr/>
          </p:nvSpPr>
          <p:spPr bwMode="auto">
            <a:xfrm>
              <a:off x="7373594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5492A4-395D-344E-9E8E-F59C595989EE}"/>
              </a:ext>
            </a:extLst>
          </p:cNvPr>
          <p:cNvGrpSpPr/>
          <p:nvPr/>
        </p:nvGrpSpPr>
        <p:grpSpPr>
          <a:xfrm>
            <a:off x="1879945" y="2738034"/>
            <a:ext cx="1671698" cy="308175"/>
            <a:chOff x="1545812" y="3534147"/>
            <a:chExt cx="1841019" cy="35037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8AF005-11C7-A841-BC2D-2C98B2EF75DE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A89A03-6D74-2742-A50B-1BF38691C785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237117A-8F9D-2543-AFEE-F8606593ED4E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F7209C-41A9-5147-AC31-BD08674107AA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F1990DC-EEB1-0049-A7D6-7F51A3DA5B51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644568-0058-C943-9265-12912C03D5CA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E19FF8-AE6F-D946-954B-A383B0230902}"/>
              </a:ext>
            </a:extLst>
          </p:cNvPr>
          <p:cNvGrpSpPr/>
          <p:nvPr/>
        </p:nvGrpSpPr>
        <p:grpSpPr>
          <a:xfrm>
            <a:off x="2158414" y="3226567"/>
            <a:ext cx="1671698" cy="308175"/>
            <a:chOff x="1545812" y="3534147"/>
            <a:chExt cx="1841019" cy="35037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02EE65B-DEB3-3343-9A9B-B64B267E015B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820DB51-0A3F-FC4A-8BC7-1A00E51365B5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4BD8A0-DCC8-B44B-9674-E971FFC1CC96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20D038-C5DF-DA4F-B05F-49E71536966F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4DD758-B5BC-154F-81F0-ACDC108AAB18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F43568-6607-234E-808B-F9B1922F1449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1C1B8D-2FD7-E440-962F-9A625E13A574}"/>
              </a:ext>
            </a:extLst>
          </p:cNvPr>
          <p:cNvGrpSpPr/>
          <p:nvPr/>
        </p:nvGrpSpPr>
        <p:grpSpPr>
          <a:xfrm>
            <a:off x="2436474" y="3681754"/>
            <a:ext cx="1671698" cy="308175"/>
            <a:chOff x="1545812" y="3534147"/>
            <a:chExt cx="1841019" cy="35037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02FDF5-669D-CE40-BC8C-616A222A0365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C2CE6A-2FC1-8E40-8AA9-3AE850098B00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3806024-9461-254F-A81A-F744D5C909E4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C4310D-8DB9-3B4B-8FB5-F0AD3CBA720A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4C46B0-8036-1947-8647-0CE7E3ACC854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E65B7C-BE45-F04C-814C-F5FDC28478AB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2D207C-E4FA-184D-9CA5-F9DC34DC188E}"/>
              </a:ext>
            </a:extLst>
          </p:cNvPr>
          <p:cNvGrpSpPr/>
          <p:nvPr/>
        </p:nvGrpSpPr>
        <p:grpSpPr>
          <a:xfrm>
            <a:off x="2713650" y="4201016"/>
            <a:ext cx="1671698" cy="308175"/>
            <a:chOff x="1545812" y="3534147"/>
            <a:chExt cx="1841019" cy="3503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D60D5F-7AC9-C34F-856A-27194BCB0CC2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4E555B-9A6C-5F42-8055-50C6BD885ABE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9A860E-B0D4-734E-9E9E-AAD27F82E0D1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49637A-428E-E442-B7B0-7975C9C2A1BD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0F18F1-6E9A-8D45-B2F6-5FDE921F6F6E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F0553A-2573-3E40-BC6A-AEA20EEE4E91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6194E8-6DEE-C845-BFBC-197575C7B58E}"/>
              </a:ext>
            </a:extLst>
          </p:cNvPr>
          <p:cNvGrpSpPr/>
          <p:nvPr/>
        </p:nvGrpSpPr>
        <p:grpSpPr>
          <a:xfrm>
            <a:off x="2993004" y="4623190"/>
            <a:ext cx="1671698" cy="308175"/>
            <a:chOff x="1545812" y="3534147"/>
            <a:chExt cx="1841019" cy="35037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93CE02-2FE8-604E-82D9-A18F83F22638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2CEF80-4DD6-0745-8DA9-479E9CD87993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B63DAA-360B-404E-91AD-D49FB46DF6E5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EE8EC0-4DA5-2A49-ACF6-4A7D9BA42805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D21B1F-9990-6743-963C-84D2D7D4ECAF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A17F3B-DE13-AB47-B076-CF0766A80254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6E521-5D6E-B64B-8827-CEBA53132A82}"/>
              </a:ext>
            </a:extLst>
          </p:cNvPr>
          <p:cNvGrpSpPr/>
          <p:nvPr/>
        </p:nvGrpSpPr>
        <p:grpSpPr>
          <a:xfrm>
            <a:off x="3273583" y="5078377"/>
            <a:ext cx="1671698" cy="308175"/>
            <a:chOff x="1545812" y="3534147"/>
            <a:chExt cx="1841019" cy="3503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6F0FBE-3735-1D4F-A770-82C3C161EBC8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E97A0C-B29B-D941-9A23-7DF1617D4F7D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3960E8-FABB-964C-BD65-0BF9FCBE613D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C8CA4-4336-864F-AF8D-AABFA8CDC4D3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696D49-6659-EE45-8725-6FFE3CAA5BA9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C840F8-6231-984E-A5CE-CAE1C40981BB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5C580BA-7277-D54D-8094-0A5C48E6AD6B}"/>
              </a:ext>
            </a:extLst>
          </p:cNvPr>
          <p:cNvSpPr txBox="1"/>
          <p:nvPr/>
        </p:nvSpPr>
        <p:spPr>
          <a:xfrm>
            <a:off x="643000" y="217319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F09598-BC8B-8842-84DF-2159CC0B8DAF}"/>
              </a:ext>
            </a:extLst>
          </p:cNvPr>
          <p:cNvSpPr txBox="1"/>
          <p:nvPr/>
        </p:nvSpPr>
        <p:spPr>
          <a:xfrm>
            <a:off x="665442" y="26974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ABE957-D398-D443-9475-519027EF3C98}"/>
              </a:ext>
            </a:extLst>
          </p:cNvPr>
          <p:cNvSpPr txBox="1"/>
          <p:nvPr/>
        </p:nvSpPr>
        <p:spPr>
          <a:xfrm>
            <a:off x="665442" y="419689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2B3C59-0350-9141-9AD3-A5388EA27210}"/>
              </a:ext>
            </a:extLst>
          </p:cNvPr>
          <p:cNvSpPr txBox="1"/>
          <p:nvPr/>
        </p:nvSpPr>
        <p:spPr>
          <a:xfrm>
            <a:off x="654221" y="3734355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C2DEC5-351D-B74F-AAD5-0B82724527AA}"/>
              </a:ext>
            </a:extLst>
          </p:cNvPr>
          <p:cNvSpPr txBox="1"/>
          <p:nvPr/>
        </p:nvSpPr>
        <p:spPr>
          <a:xfrm>
            <a:off x="654221" y="32243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26D290-C118-BE42-827B-9C01174E9730}"/>
              </a:ext>
            </a:extLst>
          </p:cNvPr>
          <p:cNvSpPr txBox="1"/>
          <p:nvPr/>
        </p:nvSpPr>
        <p:spPr>
          <a:xfrm>
            <a:off x="643000" y="46187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D16B9F-8DD1-7E4F-971E-14F1C74BB484}"/>
              </a:ext>
            </a:extLst>
          </p:cNvPr>
          <p:cNvSpPr txBox="1"/>
          <p:nvPr/>
        </p:nvSpPr>
        <p:spPr>
          <a:xfrm>
            <a:off x="646669" y="50597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70F93B-2C98-DE41-BE75-9CF452C64E6C}"/>
              </a:ext>
            </a:extLst>
          </p:cNvPr>
          <p:cNvGrpSpPr/>
          <p:nvPr/>
        </p:nvGrpSpPr>
        <p:grpSpPr>
          <a:xfrm>
            <a:off x="3560989" y="5550160"/>
            <a:ext cx="1671698" cy="308175"/>
            <a:chOff x="1545812" y="3534147"/>
            <a:chExt cx="1841019" cy="35037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FE63C4-D9C6-0D4F-B684-AC74E33D8594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28CB1A9-9ECC-3248-A36E-6FDE20F7F6B7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A3AC4A0-4360-3B49-8B7E-75D7FB57AEA4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BF9C8F-9697-494C-BEED-649AF2FAF203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B7099E8-B3D3-1A40-AA6E-CE9B9AB06AFB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0C94A43-83C9-C643-A6F2-3426C3C75BEF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992F5-FAF3-4A44-ABEA-8B5DC4BEED79}"/>
              </a:ext>
            </a:extLst>
          </p:cNvPr>
          <p:cNvCxnSpPr/>
          <p:nvPr/>
        </p:nvCxnSpPr>
        <p:spPr bwMode="auto">
          <a:xfrm>
            <a:off x="3556979" y="2053032"/>
            <a:ext cx="0" cy="42438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67546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3DF2-0CAD-4046-9D19-3DB59DD65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Shift-Or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50F1-D16D-9040-A638-2050AB688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71448"/>
            <a:ext cx="8293100" cy="1534511"/>
          </a:xfrm>
        </p:spPr>
        <p:txBody>
          <a:bodyPr/>
          <a:lstStyle/>
          <a:p>
            <a:r>
              <a:rPr lang="en-US" sz="2400" dirty="0"/>
              <a:t>Each comparison can be done with a shift and an OR.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A0ED144-E1B9-674A-890D-3B1A33456C07}"/>
              </a:ext>
            </a:extLst>
          </p:cNvPr>
          <p:cNvGrpSpPr/>
          <p:nvPr/>
        </p:nvGrpSpPr>
        <p:grpSpPr>
          <a:xfrm>
            <a:off x="1880830" y="2244048"/>
            <a:ext cx="5570261" cy="308175"/>
            <a:chOff x="1546787" y="2972512"/>
            <a:chExt cx="6134456" cy="35037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17AC06C-C059-8944-B06D-C90782BC85C6}"/>
                </a:ext>
              </a:extLst>
            </p:cNvPr>
            <p:cNvSpPr/>
            <p:nvPr/>
          </p:nvSpPr>
          <p:spPr bwMode="auto">
            <a:xfrm>
              <a:off x="154678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97D44040-692F-A941-9CDA-72E76F34D194}"/>
                </a:ext>
              </a:extLst>
            </p:cNvPr>
            <p:cNvSpPr/>
            <p:nvPr/>
          </p:nvSpPr>
          <p:spPr bwMode="auto">
            <a:xfrm>
              <a:off x="185346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94E4765-180F-DC44-9607-92FAD5CDF880}"/>
                </a:ext>
              </a:extLst>
            </p:cNvPr>
            <p:cNvSpPr/>
            <p:nvPr/>
          </p:nvSpPr>
          <p:spPr bwMode="auto">
            <a:xfrm>
              <a:off x="216013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203CC8F-0939-DD41-AF80-2AD2D1C3386B}"/>
                </a:ext>
              </a:extLst>
            </p:cNvPr>
            <p:cNvSpPr/>
            <p:nvPr/>
          </p:nvSpPr>
          <p:spPr bwMode="auto">
            <a:xfrm>
              <a:off x="246680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2AE05CE-A2E7-634E-BBDD-931B8D0CBECF}"/>
                </a:ext>
              </a:extLst>
            </p:cNvPr>
            <p:cNvSpPr/>
            <p:nvPr/>
          </p:nvSpPr>
          <p:spPr bwMode="auto">
            <a:xfrm>
              <a:off x="2773483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1480EDE-AA91-894B-97FF-D67B4816F443}"/>
                </a:ext>
              </a:extLst>
            </p:cNvPr>
            <p:cNvSpPr/>
            <p:nvPr/>
          </p:nvSpPr>
          <p:spPr bwMode="auto">
            <a:xfrm>
              <a:off x="308015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E45E883-B666-A846-88BF-90608291B278}"/>
                </a:ext>
              </a:extLst>
            </p:cNvPr>
            <p:cNvSpPr/>
            <p:nvPr/>
          </p:nvSpPr>
          <p:spPr bwMode="auto">
            <a:xfrm>
              <a:off x="338683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3515AD-08F8-E849-B1CF-6AC4A57F915A}"/>
                </a:ext>
              </a:extLst>
            </p:cNvPr>
            <p:cNvSpPr/>
            <p:nvPr/>
          </p:nvSpPr>
          <p:spPr bwMode="auto">
            <a:xfrm>
              <a:off x="369350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3431756-B292-9B4E-895B-7204F37707D1}"/>
                </a:ext>
              </a:extLst>
            </p:cNvPr>
            <p:cNvSpPr/>
            <p:nvPr/>
          </p:nvSpPr>
          <p:spPr bwMode="auto">
            <a:xfrm>
              <a:off x="400017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502CC40-7127-2F47-83D4-C532CE14D1AC}"/>
                </a:ext>
              </a:extLst>
            </p:cNvPr>
            <p:cNvSpPr/>
            <p:nvPr/>
          </p:nvSpPr>
          <p:spPr bwMode="auto">
            <a:xfrm>
              <a:off x="4306853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2C42073-9A15-D940-A595-4089F11B382E}"/>
                </a:ext>
              </a:extLst>
            </p:cNvPr>
            <p:cNvSpPr/>
            <p:nvPr/>
          </p:nvSpPr>
          <p:spPr bwMode="auto">
            <a:xfrm>
              <a:off x="461352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E3BDD5-2801-DB49-8E60-C79A4140D69D}"/>
                </a:ext>
              </a:extLst>
            </p:cNvPr>
            <p:cNvSpPr/>
            <p:nvPr/>
          </p:nvSpPr>
          <p:spPr bwMode="auto">
            <a:xfrm>
              <a:off x="492020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C70E514-5071-5945-9D32-2C600B12AA73}"/>
                </a:ext>
              </a:extLst>
            </p:cNvPr>
            <p:cNvSpPr/>
            <p:nvPr/>
          </p:nvSpPr>
          <p:spPr bwMode="auto">
            <a:xfrm>
              <a:off x="522687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A516326-5824-4A4C-AFE2-68A3C4E46B29}"/>
                </a:ext>
              </a:extLst>
            </p:cNvPr>
            <p:cNvSpPr/>
            <p:nvPr/>
          </p:nvSpPr>
          <p:spPr bwMode="auto">
            <a:xfrm>
              <a:off x="553354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6CD93A5-2E79-EB4E-A051-099AE6F25A66}"/>
                </a:ext>
              </a:extLst>
            </p:cNvPr>
            <p:cNvSpPr/>
            <p:nvPr/>
          </p:nvSpPr>
          <p:spPr bwMode="auto">
            <a:xfrm>
              <a:off x="5840223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12D2FDB-1DC7-6246-81AD-E763DEE86A44}"/>
                </a:ext>
              </a:extLst>
            </p:cNvPr>
            <p:cNvSpPr/>
            <p:nvPr/>
          </p:nvSpPr>
          <p:spPr bwMode="auto">
            <a:xfrm>
              <a:off x="6146897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91D0B6-0B1F-1645-ACFE-8DE9D433F5DB}"/>
                </a:ext>
              </a:extLst>
            </p:cNvPr>
            <p:cNvSpPr/>
            <p:nvPr/>
          </p:nvSpPr>
          <p:spPr bwMode="auto">
            <a:xfrm>
              <a:off x="6453571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5DE3E53-3B1C-E045-BC31-85EDF157E89A}"/>
                </a:ext>
              </a:extLst>
            </p:cNvPr>
            <p:cNvSpPr/>
            <p:nvPr/>
          </p:nvSpPr>
          <p:spPr bwMode="auto">
            <a:xfrm>
              <a:off x="6760245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7C782A1-2FE8-364E-9F66-DE1E15541F1D}"/>
                </a:ext>
              </a:extLst>
            </p:cNvPr>
            <p:cNvSpPr/>
            <p:nvPr/>
          </p:nvSpPr>
          <p:spPr bwMode="auto">
            <a:xfrm>
              <a:off x="7066919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840ACA1-1F4A-1E42-8785-E330527AF0D6}"/>
                </a:ext>
              </a:extLst>
            </p:cNvPr>
            <p:cNvSpPr/>
            <p:nvPr/>
          </p:nvSpPr>
          <p:spPr bwMode="auto">
            <a:xfrm>
              <a:off x="7373594" y="2972512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5492A4-395D-344E-9E8E-F59C595989EE}"/>
              </a:ext>
            </a:extLst>
          </p:cNvPr>
          <p:cNvGrpSpPr/>
          <p:nvPr/>
        </p:nvGrpSpPr>
        <p:grpSpPr>
          <a:xfrm>
            <a:off x="1879945" y="2738034"/>
            <a:ext cx="1671698" cy="308175"/>
            <a:chOff x="1545812" y="3534147"/>
            <a:chExt cx="1841019" cy="35037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8AF005-11C7-A841-BC2D-2C98B2EF75DE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3A89A03-6D74-2742-A50B-1BF38691C785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237117A-8F9D-2543-AFEE-F8606593ED4E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F7209C-41A9-5147-AC31-BD08674107AA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F1990DC-EEB1-0049-A7D6-7F51A3DA5B51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644568-0058-C943-9265-12912C03D5CA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E19FF8-AE6F-D946-954B-A383B0230902}"/>
              </a:ext>
            </a:extLst>
          </p:cNvPr>
          <p:cNvGrpSpPr/>
          <p:nvPr/>
        </p:nvGrpSpPr>
        <p:grpSpPr>
          <a:xfrm>
            <a:off x="2158414" y="3226567"/>
            <a:ext cx="1671698" cy="308175"/>
            <a:chOff x="1545812" y="3534147"/>
            <a:chExt cx="1841019" cy="350378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02EE65B-DEB3-3343-9A9B-B64B267E015B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820DB51-0A3F-FC4A-8BC7-1A00E51365B5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04BD8A0-DCC8-B44B-9674-E971FFC1CC96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20D038-C5DF-DA4F-B05F-49E71536966F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64DD758-B5BC-154F-81F0-ACDC108AAB18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F43568-6607-234E-808B-F9B1922F1449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1C1B8D-2FD7-E440-962F-9A625E13A574}"/>
              </a:ext>
            </a:extLst>
          </p:cNvPr>
          <p:cNvGrpSpPr/>
          <p:nvPr/>
        </p:nvGrpSpPr>
        <p:grpSpPr>
          <a:xfrm>
            <a:off x="2436474" y="3681754"/>
            <a:ext cx="1671698" cy="308175"/>
            <a:chOff x="1545812" y="3534147"/>
            <a:chExt cx="1841019" cy="35037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02FDF5-669D-CE40-BC8C-616A222A0365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DC2CE6A-2FC1-8E40-8AA9-3AE850098B00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3806024-9461-254F-A81A-F744D5C909E4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9C4310D-8DB9-3B4B-8FB5-F0AD3CBA720A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4C46B0-8036-1947-8647-0CE7E3ACC854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CE65B7C-BE45-F04C-814C-F5FDC28478AB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2D207C-E4FA-184D-9CA5-F9DC34DC188E}"/>
              </a:ext>
            </a:extLst>
          </p:cNvPr>
          <p:cNvGrpSpPr/>
          <p:nvPr/>
        </p:nvGrpSpPr>
        <p:grpSpPr>
          <a:xfrm>
            <a:off x="2713650" y="4201016"/>
            <a:ext cx="1671698" cy="308175"/>
            <a:chOff x="1545812" y="3534147"/>
            <a:chExt cx="1841019" cy="350378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5D60D5F-7AC9-C34F-856A-27194BCB0CC2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4E555B-9A6C-5F42-8055-50C6BD885ABE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E9A860E-B0D4-734E-9E9E-AAD27F82E0D1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B49637A-428E-E442-B7B0-7975C9C2A1BD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C0F18F1-6E9A-8D45-B2F6-5FDE921F6F6E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6F0553A-2573-3E40-BC6A-AEA20EEE4E91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D6194E8-6DEE-C845-BFBC-197575C7B58E}"/>
              </a:ext>
            </a:extLst>
          </p:cNvPr>
          <p:cNvGrpSpPr/>
          <p:nvPr/>
        </p:nvGrpSpPr>
        <p:grpSpPr>
          <a:xfrm>
            <a:off x="2993004" y="4623190"/>
            <a:ext cx="1671698" cy="308175"/>
            <a:chOff x="1545812" y="3534147"/>
            <a:chExt cx="1841019" cy="35037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93CE02-2FE8-604E-82D9-A18F83F22638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42CEF80-4DD6-0745-8DA9-479E9CD87993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0B63DAA-360B-404E-91AD-D49FB46DF6E5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DEE8EC0-4DA5-2A49-ACF6-4A7D9BA42805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AD21B1F-9990-6743-963C-84D2D7D4ECAF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6A17F3B-DE13-AB47-B076-CF0766A80254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E96E521-5D6E-B64B-8827-CEBA53132A82}"/>
              </a:ext>
            </a:extLst>
          </p:cNvPr>
          <p:cNvGrpSpPr/>
          <p:nvPr/>
        </p:nvGrpSpPr>
        <p:grpSpPr>
          <a:xfrm>
            <a:off x="3273583" y="5078377"/>
            <a:ext cx="1671698" cy="308175"/>
            <a:chOff x="1545812" y="3534147"/>
            <a:chExt cx="1841019" cy="35037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6F0FBE-3735-1D4F-A770-82C3C161EBC8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FE97A0C-B29B-D941-9A23-7DF1617D4F7D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3960E8-FABB-964C-BD65-0BF9FCBE613D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CC8CA4-4336-864F-AF8D-AABFA8CDC4D3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8696D49-6659-EE45-8725-6FFE3CAA5BA9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EC840F8-6231-984E-A5CE-CAE1C40981BB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65C580BA-7277-D54D-8094-0A5C48E6AD6B}"/>
              </a:ext>
            </a:extLst>
          </p:cNvPr>
          <p:cNvSpPr txBox="1"/>
          <p:nvPr/>
        </p:nvSpPr>
        <p:spPr>
          <a:xfrm>
            <a:off x="181834" y="2173191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X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F09598-BC8B-8842-84DF-2159CC0B8DAF}"/>
              </a:ext>
            </a:extLst>
          </p:cNvPr>
          <p:cNvSpPr txBox="1"/>
          <p:nvPr/>
        </p:nvSpPr>
        <p:spPr>
          <a:xfrm>
            <a:off x="204276" y="26974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CABE957-D398-D443-9475-519027EF3C98}"/>
              </a:ext>
            </a:extLst>
          </p:cNvPr>
          <p:cNvSpPr txBox="1"/>
          <p:nvPr/>
        </p:nvSpPr>
        <p:spPr>
          <a:xfrm>
            <a:off x="204276" y="419689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2B3C59-0350-9141-9AD3-A5388EA27210}"/>
              </a:ext>
            </a:extLst>
          </p:cNvPr>
          <p:cNvSpPr txBox="1"/>
          <p:nvPr/>
        </p:nvSpPr>
        <p:spPr>
          <a:xfrm>
            <a:off x="193055" y="3734355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6C2DEC5-351D-B74F-AAD5-0B82724527AA}"/>
              </a:ext>
            </a:extLst>
          </p:cNvPr>
          <p:cNvSpPr txBox="1"/>
          <p:nvPr/>
        </p:nvSpPr>
        <p:spPr>
          <a:xfrm>
            <a:off x="193055" y="322432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D26D290-C118-BE42-827B-9C01174E9730}"/>
              </a:ext>
            </a:extLst>
          </p:cNvPr>
          <p:cNvSpPr txBox="1"/>
          <p:nvPr/>
        </p:nvSpPr>
        <p:spPr>
          <a:xfrm>
            <a:off x="181834" y="46187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CD16B9F-8DD1-7E4F-971E-14F1C74BB484}"/>
              </a:ext>
            </a:extLst>
          </p:cNvPr>
          <p:cNvSpPr txBox="1"/>
          <p:nvPr/>
        </p:nvSpPr>
        <p:spPr>
          <a:xfrm>
            <a:off x="185503" y="505972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0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70F93B-2C98-DE41-BE75-9CF452C64E6C}"/>
              </a:ext>
            </a:extLst>
          </p:cNvPr>
          <p:cNvGrpSpPr/>
          <p:nvPr/>
        </p:nvGrpSpPr>
        <p:grpSpPr>
          <a:xfrm>
            <a:off x="3560989" y="5550160"/>
            <a:ext cx="1671698" cy="308175"/>
            <a:chOff x="1545812" y="3534147"/>
            <a:chExt cx="1841019" cy="350378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FE63C4-D9C6-0D4F-B684-AC74E33D8594}"/>
                </a:ext>
              </a:extLst>
            </p:cNvPr>
            <p:cNvSpPr/>
            <p:nvPr/>
          </p:nvSpPr>
          <p:spPr bwMode="auto">
            <a:xfrm>
              <a:off x="154581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28CB1A9-9ECC-3248-A36E-6FDE20F7F6B7}"/>
                </a:ext>
              </a:extLst>
            </p:cNvPr>
            <p:cNvSpPr/>
            <p:nvPr/>
          </p:nvSpPr>
          <p:spPr bwMode="auto">
            <a:xfrm>
              <a:off x="1852486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DA3AC4A0-4360-3B49-8B7E-75D7FB57AEA4}"/>
                </a:ext>
              </a:extLst>
            </p:cNvPr>
            <p:cNvSpPr/>
            <p:nvPr/>
          </p:nvSpPr>
          <p:spPr bwMode="auto">
            <a:xfrm>
              <a:off x="2159160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8BF9C8F-9697-494C-BEED-649AF2FAF203}"/>
                </a:ext>
              </a:extLst>
            </p:cNvPr>
            <p:cNvSpPr/>
            <p:nvPr/>
          </p:nvSpPr>
          <p:spPr bwMode="auto">
            <a:xfrm>
              <a:off x="2465834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B7099E8-B3D3-1A40-AA6E-CE9B9AB06AFB}"/>
                </a:ext>
              </a:extLst>
            </p:cNvPr>
            <p:cNvSpPr/>
            <p:nvPr/>
          </p:nvSpPr>
          <p:spPr bwMode="auto">
            <a:xfrm>
              <a:off x="2772508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0C94A43-83C9-C643-A6F2-3426C3C75BEF}"/>
                </a:ext>
              </a:extLst>
            </p:cNvPr>
            <p:cNvSpPr/>
            <p:nvPr/>
          </p:nvSpPr>
          <p:spPr bwMode="auto">
            <a:xfrm>
              <a:off x="3079182" y="3534147"/>
              <a:ext cx="307649" cy="35037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80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b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D992F5-FAF3-4A44-ABEA-8B5DC4BEED79}"/>
              </a:ext>
            </a:extLst>
          </p:cNvPr>
          <p:cNvCxnSpPr/>
          <p:nvPr/>
        </p:nvCxnSpPr>
        <p:spPr bwMode="auto">
          <a:xfrm>
            <a:off x="3837840" y="2074963"/>
            <a:ext cx="0" cy="424385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E3DC0DF3-D19B-3748-8D78-CD19DE45851C}"/>
              </a:ext>
            </a:extLst>
          </p:cNvPr>
          <p:cNvSpPr txBox="1"/>
          <p:nvPr/>
        </p:nvSpPr>
        <p:spPr>
          <a:xfrm>
            <a:off x="730752" y="41830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24F844C-A45D-724E-AF88-C12521331DF1}"/>
              </a:ext>
            </a:extLst>
          </p:cNvPr>
          <p:cNvSpPr txBox="1"/>
          <p:nvPr/>
        </p:nvSpPr>
        <p:spPr>
          <a:xfrm>
            <a:off x="719531" y="3720499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23306E3-2836-1143-BCC2-02EA997FCD3B}"/>
              </a:ext>
            </a:extLst>
          </p:cNvPr>
          <p:cNvSpPr txBox="1"/>
          <p:nvPr/>
        </p:nvSpPr>
        <p:spPr>
          <a:xfrm>
            <a:off x="719531" y="32104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4830621-E288-6046-A85D-EEAEDC0C1775}"/>
              </a:ext>
            </a:extLst>
          </p:cNvPr>
          <p:cNvSpPr txBox="1"/>
          <p:nvPr/>
        </p:nvSpPr>
        <p:spPr>
          <a:xfrm>
            <a:off x="708310" y="460493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D4DF711-FD4F-4E40-91F0-81D40CBA0B28}"/>
              </a:ext>
            </a:extLst>
          </p:cNvPr>
          <p:cNvSpPr txBox="1"/>
          <p:nvPr/>
        </p:nvSpPr>
        <p:spPr>
          <a:xfrm>
            <a:off x="711979" y="50458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7315030-3ECC-3440-89EB-BC497DFE7D45}"/>
              </a:ext>
            </a:extLst>
          </p:cNvPr>
          <p:cNvSpPr txBox="1"/>
          <p:nvPr/>
        </p:nvSpPr>
        <p:spPr>
          <a:xfrm>
            <a:off x="719531" y="55730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6BEA78-6ABC-8E45-BE84-7DFCB91E03A1}"/>
              </a:ext>
            </a:extLst>
          </p:cNvPr>
          <p:cNvCxnSpPr/>
          <p:nvPr/>
        </p:nvCxnSpPr>
        <p:spPr bwMode="auto">
          <a:xfrm>
            <a:off x="513587" y="2860644"/>
            <a:ext cx="205554" cy="2262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0E15A7F-3B20-3444-AA61-66D43463D73B}"/>
              </a:ext>
            </a:extLst>
          </p:cNvPr>
          <p:cNvSpPr txBox="1"/>
          <p:nvPr/>
        </p:nvSpPr>
        <p:spPr>
          <a:xfrm>
            <a:off x="557586" y="2666071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shift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334BED1-8F26-2D46-BE37-DDA7CD9D22AD}"/>
              </a:ext>
            </a:extLst>
          </p:cNvPr>
          <p:cNvSpPr txBox="1"/>
          <p:nvPr/>
        </p:nvSpPr>
        <p:spPr>
          <a:xfrm>
            <a:off x="1182545" y="41830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EBD6F3BC-1C49-D248-8FB0-CBA60746AF8F}"/>
              </a:ext>
            </a:extLst>
          </p:cNvPr>
          <p:cNvSpPr txBox="1"/>
          <p:nvPr/>
        </p:nvSpPr>
        <p:spPr>
          <a:xfrm>
            <a:off x="1171324" y="3720499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4501545-C9C0-6B4B-B45E-C208848F6D9D}"/>
              </a:ext>
            </a:extLst>
          </p:cNvPr>
          <p:cNvSpPr txBox="1"/>
          <p:nvPr/>
        </p:nvSpPr>
        <p:spPr>
          <a:xfrm>
            <a:off x="1171324" y="32104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4DE3E01-04C5-DB4B-95BE-1E42795CC10A}"/>
              </a:ext>
            </a:extLst>
          </p:cNvPr>
          <p:cNvSpPr txBox="1"/>
          <p:nvPr/>
        </p:nvSpPr>
        <p:spPr>
          <a:xfrm>
            <a:off x="1160103" y="460493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147E83A-70B1-C44E-B2C5-10BEF915BB61}"/>
              </a:ext>
            </a:extLst>
          </p:cNvPr>
          <p:cNvSpPr txBox="1"/>
          <p:nvPr/>
        </p:nvSpPr>
        <p:spPr>
          <a:xfrm>
            <a:off x="1163772" y="50458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012C5E9-BA32-6648-85AA-78D5C4364DE2}"/>
              </a:ext>
            </a:extLst>
          </p:cNvPr>
          <p:cNvSpPr txBox="1"/>
          <p:nvPr/>
        </p:nvSpPr>
        <p:spPr>
          <a:xfrm>
            <a:off x="1171324" y="55730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8FFB6F5-5494-2843-9463-7D1E9D464122}"/>
              </a:ext>
            </a:extLst>
          </p:cNvPr>
          <p:cNvSpPr txBox="1"/>
          <p:nvPr/>
        </p:nvSpPr>
        <p:spPr>
          <a:xfrm>
            <a:off x="1620589" y="41830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C157253-538F-174E-8BDC-8B0C58AA1627}"/>
              </a:ext>
            </a:extLst>
          </p:cNvPr>
          <p:cNvSpPr txBox="1"/>
          <p:nvPr/>
        </p:nvSpPr>
        <p:spPr>
          <a:xfrm>
            <a:off x="1609368" y="3720499"/>
            <a:ext cx="29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00834DB-2680-3749-A895-60D5DD20958B}"/>
              </a:ext>
            </a:extLst>
          </p:cNvPr>
          <p:cNvSpPr txBox="1"/>
          <p:nvPr/>
        </p:nvSpPr>
        <p:spPr>
          <a:xfrm>
            <a:off x="1609368" y="3210464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6F61F4F-22DF-A14E-BB83-C294B421A65C}"/>
              </a:ext>
            </a:extLst>
          </p:cNvPr>
          <p:cNvSpPr txBox="1"/>
          <p:nvPr/>
        </p:nvSpPr>
        <p:spPr>
          <a:xfrm>
            <a:off x="1598147" y="460493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6A36016-9B22-A94A-BA81-738D49256E04}"/>
              </a:ext>
            </a:extLst>
          </p:cNvPr>
          <p:cNvSpPr txBox="1"/>
          <p:nvPr/>
        </p:nvSpPr>
        <p:spPr>
          <a:xfrm>
            <a:off x="1601816" y="504586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1F73007-80EE-1A4D-BCB6-F74657265612}"/>
              </a:ext>
            </a:extLst>
          </p:cNvPr>
          <p:cNvSpPr txBox="1"/>
          <p:nvPr/>
        </p:nvSpPr>
        <p:spPr>
          <a:xfrm>
            <a:off x="1609368" y="557308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7AA1B31-2B54-4C49-B9BD-86E34BDDA050}"/>
              </a:ext>
            </a:extLst>
          </p:cNvPr>
          <p:cNvCxnSpPr/>
          <p:nvPr/>
        </p:nvCxnSpPr>
        <p:spPr bwMode="auto">
          <a:xfrm>
            <a:off x="1469804" y="3379741"/>
            <a:ext cx="1395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2563D5E9-5340-AB47-B61C-B06E031CF7EA}"/>
              </a:ext>
            </a:extLst>
          </p:cNvPr>
          <p:cNvCxnSpPr/>
          <p:nvPr/>
        </p:nvCxnSpPr>
        <p:spPr bwMode="auto">
          <a:xfrm>
            <a:off x="1469804" y="3891385"/>
            <a:ext cx="1395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93CE9A76-BBB5-8641-B4F6-E82B2E50BC30}"/>
              </a:ext>
            </a:extLst>
          </p:cNvPr>
          <p:cNvCxnSpPr/>
          <p:nvPr/>
        </p:nvCxnSpPr>
        <p:spPr bwMode="auto">
          <a:xfrm>
            <a:off x="1469804" y="4387964"/>
            <a:ext cx="1395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65D31B05-E74D-FB4A-88DE-83F235A8003A}"/>
              </a:ext>
            </a:extLst>
          </p:cNvPr>
          <p:cNvCxnSpPr/>
          <p:nvPr/>
        </p:nvCxnSpPr>
        <p:spPr bwMode="auto">
          <a:xfrm>
            <a:off x="1469804" y="4788066"/>
            <a:ext cx="1395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0A43FD3-343E-4F40-851B-7CECBFD1F10C}"/>
              </a:ext>
            </a:extLst>
          </p:cNvPr>
          <p:cNvCxnSpPr/>
          <p:nvPr/>
        </p:nvCxnSpPr>
        <p:spPr bwMode="auto">
          <a:xfrm>
            <a:off x="1469804" y="5228999"/>
            <a:ext cx="1395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96E8B42-8A08-8641-9BA3-58664D54E991}"/>
              </a:ext>
            </a:extLst>
          </p:cNvPr>
          <p:cNvCxnSpPr/>
          <p:nvPr/>
        </p:nvCxnSpPr>
        <p:spPr bwMode="auto">
          <a:xfrm>
            <a:off x="1469804" y="5747533"/>
            <a:ext cx="1395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FDDC4BC-AEA9-1249-B8B0-2EC611DD9954}"/>
              </a:ext>
            </a:extLst>
          </p:cNvPr>
          <p:cNvSpPr txBox="1"/>
          <p:nvPr/>
        </p:nvSpPr>
        <p:spPr>
          <a:xfrm>
            <a:off x="1052862" y="2880991"/>
            <a:ext cx="561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C[b]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C9976E0E-CA43-B649-8A34-B98FB583FA88}"/>
              </a:ext>
            </a:extLst>
          </p:cNvPr>
          <p:cNvSpPr txBox="1"/>
          <p:nvPr/>
        </p:nvSpPr>
        <p:spPr>
          <a:xfrm>
            <a:off x="1595803" y="288576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A16C7D-0A4E-AA4B-96FC-5DD0CC94D1F9}"/>
              </a:ext>
            </a:extLst>
          </p:cNvPr>
          <p:cNvSpPr txBox="1"/>
          <p:nvPr/>
        </p:nvSpPr>
        <p:spPr>
          <a:xfrm>
            <a:off x="857550" y="6016170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(+)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23317-BEF4-CB40-8B86-912E63AF927D}"/>
              </a:ext>
            </a:extLst>
          </p:cNvPr>
          <p:cNvSpPr txBox="1"/>
          <p:nvPr/>
        </p:nvSpPr>
        <p:spPr>
          <a:xfrm>
            <a:off x="927795" y="3220697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8D8CF80-B7CD-CF40-857A-E8B2F9291145}"/>
              </a:ext>
            </a:extLst>
          </p:cNvPr>
          <p:cNvSpPr txBox="1"/>
          <p:nvPr/>
        </p:nvSpPr>
        <p:spPr>
          <a:xfrm>
            <a:off x="927795" y="3708795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F258D79-B103-324B-A213-FD3D3AC6AC28}"/>
              </a:ext>
            </a:extLst>
          </p:cNvPr>
          <p:cNvSpPr txBox="1"/>
          <p:nvPr/>
        </p:nvSpPr>
        <p:spPr>
          <a:xfrm>
            <a:off x="927795" y="4196893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5DC486C8-F997-7D49-85B1-A86E8CF9C1F6}"/>
              </a:ext>
            </a:extLst>
          </p:cNvPr>
          <p:cNvSpPr txBox="1"/>
          <p:nvPr/>
        </p:nvSpPr>
        <p:spPr>
          <a:xfrm>
            <a:off x="927795" y="461543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FD073B2A-9C1F-AE48-96DC-364846FDBFC5}"/>
              </a:ext>
            </a:extLst>
          </p:cNvPr>
          <p:cNvSpPr txBox="1"/>
          <p:nvPr/>
        </p:nvSpPr>
        <p:spPr>
          <a:xfrm>
            <a:off x="927795" y="5042088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374DE31-F263-EA48-83DD-7CE3B5F583A5}"/>
              </a:ext>
            </a:extLst>
          </p:cNvPr>
          <p:cNvSpPr txBox="1"/>
          <p:nvPr/>
        </p:nvSpPr>
        <p:spPr>
          <a:xfrm>
            <a:off x="927795" y="555598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72100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A5C4-6EAE-CA4B-80A7-EBE104665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60" y="553655"/>
            <a:ext cx="8628062" cy="994567"/>
          </a:xfrm>
        </p:spPr>
        <p:txBody>
          <a:bodyPr/>
          <a:lstStyle/>
          <a:p>
            <a:r>
              <a:rPr lang="en-US" dirty="0"/>
              <a:t>The Shift-Or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1629-5CB3-ED45-BA26-0E0E3F8F6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3" y="1425676"/>
            <a:ext cx="8910737" cy="527992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X = 0; MASK = 111…1 (of length m)</a:t>
            </a:r>
          </a:p>
          <a:p>
            <a:pPr marL="0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For</a:t>
            </a:r>
            <a:r>
              <a:rPr lang="en-US" dirty="0">
                <a:latin typeface="Lucida Console" panose="020B0609040504020204" pitchFamily="49" charset="0"/>
              </a:rPr>
              <a:t> j = 0 to n-m:</a:t>
            </a:r>
          </a:p>
          <a:p>
            <a:pPr marL="65087" indent="0">
              <a:buNone/>
            </a:pPr>
            <a:r>
              <a:rPr lang="en-US" b="1" dirty="0">
                <a:latin typeface="Lucida Console" panose="020B0609040504020204" pitchFamily="49" charset="0"/>
              </a:rPr>
              <a:t>	</a:t>
            </a:r>
            <a:r>
              <a:rPr lang="en-US" dirty="0">
                <a:latin typeface="Lucida Console" panose="020B0609040504020204" pitchFamily="49" charset="0"/>
              </a:rPr>
              <a:t>X = ((X &lt;&lt; 1) &amp; MASK) | C[T[j]]</a:t>
            </a:r>
          </a:p>
          <a:p>
            <a:pPr marL="65087" indent="0">
              <a:buNone/>
            </a:pPr>
            <a:r>
              <a:rPr lang="en-US" dirty="0">
                <a:latin typeface="Lucida Console" panose="020B0609040504020204" pitchFamily="49" charset="0"/>
              </a:rPr>
              <a:t>	if (X[m-1] == 0) and (j &gt;= m-1) then</a:t>
            </a:r>
          </a:p>
          <a:p>
            <a:pPr marL="65087" indent="0">
              <a:buNone/>
            </a:pPr>
            <a:r>
              <a:rPr lang="en-US" dirty="0">
                <a:latin typeface="Lucida Console" panose="020B0609040504020204" pitchFamily="49" charset="0"/>
              </a:rPr>
              <a:t>		</a:t>
            </a:r>
            <a:r>
              <a:rPr lang="en-US" b="1" dirty="0">
                <a:latin typeface="Lucida Console" panose="020B0609040504020204" pitchFamily="49" charset="0"/>
              </a:rPr>
              <a:t>output</a:t>
            </a:r>
            <a:r>
              <a:rPr lang="en-US" dirty="0">
                <a:latin typeface="Lucida Console" panose="020B0609040504020204" pitchFamily="49" charset="0"/>
              </a:rPr>
              <a:t> j-m+1 as a match</a:t>
            </a:r>
          </a:p>
          <a:p>
            <a:pPr marL="522287" indent="-457200"/>
            <a:r>
              <a:rPr lang="en-US" dirty="0"/>
              <a:t>The running time for preprocessing is O([m/w]</a:t>
            </a:r>
            <a:r>
              <a:rPr lang="en-US" dirty="0" err="1"/>
              <a:t>k+m</a:t>
            </a:r>
            <a:r>
              <a:rPr lang="en-US" dirty="0"/>
              <a:t>), where k is the size of the alphabet and [*] is the ceiling function.</a:t>
            </a:r>
          </a:p>
          <a:p>
            <a:pPr marL="522287" indent="-457200"/>
            <a:r>
              <a:rPr lang="en-US" dirty="0"/>
              <a:t>The running time for the main loop is O(n[m/w]), where w is the word size.</a:t>
            </a:r>
          </a:p>
          <a:p>
            <a:pPr marL="522287" indent="-457200"/>
            <a:r>
              <a:rPr lang="en-US" dirty="0"/>
              <a:t>Total time is O((</a:t>
            </a:r>
            <a:r>
              <a:rPr lang="en-US" dirty="0" err="1"/>
              <a:t>n+k</a:t>
            </a:r>
            <a:r>
              <a:rPr lang="en-US" dirty="0"/>
              <a:t>)[m/w]+m).</a:t>
            </a:r>
          </a:p>
        </p:txBody>
      </p:sp>
    </p:spTree>
    <p:extLst>
      <p:ext uri="{BB962C8B-B14F-4D97-AF65-F5344CB8AC3E}">
        <p14:creationId xmlns:p14="http://schemas.microsoft.com/office/powerpoint/2010/main" val="3841216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0"/>
            <a:ext cx="7772400" cy="1143000"/>
          </a:xfrm>
        </p:spPr>
        <p:txBody>
          <a:bodyPr/>
          <a:lstStyle/>
          <a:p>
            <a:r>
              <a:rPr lang="en-US" altLang="en-US" dirty="0"/>
              <a:t>The Rabin-Karp Algorithm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199"/>
            <a:ext cx="8763000" cy="4989787"/>
          </a:xfrm>
        </p:spPr>
        <p:txBody>
          <a:bodyPr/>
          <a:lstStyle/>
          <a:p>
            <a:r>
              <a:rPr lang="en-US" altLang="en-US" sz="2400" dirty="0"/>
              <a:t>The Rabin-Karp string searching algorithm calculates a </a:t>
            </a:r>
            <a:r>
              <a:rPr lang="en-US" altLang="en-US" sz="2400" b="1" dirty="0"/>
              <a:t>hash value</a:t>
            </a:r>
            <a:r>
              <a:rPr lang="en-US" altLang="en-US" sz="2400" dirty="0"/>
              <a:t> for the pattern, and for each M-character substring of text to be compared.</a:t>
            </a:r>
          </a:p>
          <a:p>
            <a:r>
              <a:rPr lang="en-US" altLang="en-US" sz="2400" dirty="0"/>
              <a:t>If the hash values are unequal, the algorithm will calculate the hash value for next M-character sequence.</a:t>
            </a:r>
          </a:p>
          <a:p>
            <a:r>
              <a:rPr lang="en-US" altLang="en-US" sz="2400" dirty="0"/>
              <a:t>If the hash values are equal, the algorithm will do a Brute Force comparison between the pattern and the M-character sequence at this location (in case of a hash value collision causing a false match).</a:t>
            </a:r>
          </a:p>
          <a:p>
            <a:r>
              <a:rPr lang="en-US" altLang="en-US" sz="2400" dirty="0"/>
              <a:t>In this way, there is only one comparison per text subsequence, and Brute Force is only needed when hash values match.</a:t>
            </a:r>
          </a:p>
          <a:p>
            <a:r>
              <a:rPr lang="en-US" altLang="en-US" sz="2400" dirty="0"/>
              <a:t>(Recall that we highlighted Michael Rabin in a previous lecture.)</a:t>
            </a:r>
          </a:p>
        </p:txBody>
      </p:sp>
    </p:spTree>
    <p:extLst>
      <p:ext uri="{BB962C8B-B14F-4D97-AF65-F5344CB8AC3E}">
        <p14:creationId xmlns:p14="http://schemas.microsoft.com/office/powerpoint/2010/main" val="421251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B6010-859E-5245-8F10-C3CC3BEA1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Richard Karp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C33A-D588-F241-818B-C564789A9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9" y="2999364"/>
            <a:ext cx="8293100" cy="3374145"/>
          </a:xfrm>
        </p:spPr>
        <p:txBody>
          <a:bodyPr/>
          <a:lstStyle/>
          <a:p>
            <a:r>
              <a:rPr lang="en-US" dirty="0"/>
              <a:t>1985: Received the Turing Award.</a:t>
            </a:r>
          </a:p>
          <a:p>
            <a:r>
              <a:rPr lang="en-US" dirty="0"/>
              <a:t>1987: Developed the Rabin-Karp string searching algorithm with Michael Rabin.</a:t>
            </a:r>
          </a:p>
          <a:p>
            <a:r>
              <a:rPr lang="en-US" dirty="0"/>
              <a:t>He is also known for publishing a landmark paper proving 21 problems to be NP-complete.</a:t>
            </a:r>
          </a:p>
          <a:p>
            <a:r>
              <a:rPr lang="en-US" dirty="0"/>
              <a:t>He was also the PhD advisor to Dan </a:t>
            </a:r>
            <a:r>
              <a:rPr lang="en-US" dirty="0" err="1"/>
              <a:t>Gusfield</a:t>
            </a:r>
            <a:r>
              <a:rPr lang="en-US" dirty="0"/>
              <a:t> (author of this course’s recommend textbook) and UCI Professor Sandy Irani.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ACB77E-BBA0-2B4D-B8D2-E0637DA7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58" y="927073"/>
            <a:ext cx="2425727" cy="24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5A3E2C-EFA0-3F46-9C90-712C944E9F46}"/>
              </a:ext>
            </a:extLst>
          </p:cNvPr>
          <p:cNvSpPr txBox="1"/>
          <p:nvPr/>
        </p:nvSpPr>
        <p:spPr>
          <a:xfrm>
            <a:off x="108415" y="6524017"/>
            <a:ext cx="41088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en.wikipedia.org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/wiki/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Richard_M._Karp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97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AE57-7627-E746-A854-EE94251C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Rabin-Karp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4104-53EF-EE4B-BEE0-629F8CC79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729409"/>
            <a:ext cx="8293100" cy="1297570"/>
          </a:xfrm>
        </p:spPr>
        <p:txBody>
          <a:bodyPr/>
          <a:lstStyle/>
          <a:p>
            <a:r>
              <a:rPr lang="en-US" dirty="0"/>
              <a:t>Text T = </a:t>
            </a:r>
            <a:r>
              <a:rPr lang="en-US" dirty="0" err="1"/>
              <a:t>cbabacabb</a:t>
            </a:r>
            <a:endParaRPr lang="en-US" dirty="0"/>
          </a:p>
          <a:p>
            <a:r>
              <a:rPr lang="en-US" dirty="0"/>
              <a:t>Pattern P = abaca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B13D5D-50FC-6D45-96CB-807D2F8B1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68" y="2628060"/>
            <a:ext cx="6604381" cy="40407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E887CB-96E3-354F-98C8-8AD0A9757E3F}"/>
              </a:ext>
            </a:extLst>
          </p:cNvPr>
          <p:cNvSpPr/>
          <p:nvPr/>
        </p:nvSpPr>
        <p:spPr bwMode="auto">
          <a:xfrm>
            <a:off x="4754880" y="5254752"/>
            <a:ext cx="3133344" cy="13045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19D096-DD7A-244D-B280-B1A29E68242B}"/>
              </a:ext>
            </a:extLst>
          </p:cNvPr>
          <p:cNvSpPr/>
          <p:nvPr/>
        </p:nvSpPr>
        <p:spPr bwMode="auto">
          <a:xfrm>
            <a:off x="4527550" y="5254752"/>
            <a:ext cx="313334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CAA703-5AFE-A14C-A688-EAF637E7BDC4}"/>
              </a:ext>
            </a:extLst>
          </p:cNvPr>
          <p:cNvSpPr/>
          <p:nvPr/>
        </p:nvSpPr>
        <p:spPr bwMode="auto">
          <a:xfrm>
            <a:off x="2663807" y="5750593"/>
            <a:ext cx="16027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66EF8C-46BB-2142-9F89-AE35CF2AA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240036"/>
            <a:ext cx="889000" cy="2413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5634DD3-76F5-7D42-A016-DC8E3F4BD560}"/>
              </a:ext>
            </a:extLst>
          </p:cNvPr>
          <p:cNvSpPr/>
          <p:nvPr/>
        </p:nvSpPr>
        <p:spPr bwMode="auto">
          <a:xfrm>
            <a:off x="2360186" y="5502672"/>
            <a:ext cx="160274" cy="4958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0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7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069" y="609600"/>
            <a:ext cx="7772400" cy="1143000"/>
          </a:xfrm>
        </p:spPr>
        <p:txBody>
          <a:bodyPr/>
          <a:lstStyle/>
          <a:p>
            <a:r>
              <a:rPr lang="en-US" altLang="en-US" dirty="0"/>
              <a:t>Rabin-Karp Algorithm (High Level)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175" y="1636985"/>
            <a:ext cx="8763000" cy="486891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text is n characters long, pattern</a:t>
            </a:r>
            <a:r>
              <a:rPr lang="en-US" altLang="en-US" sz="2000" i="1" dirty="0"/>
              <a:t> </a:t>
            </a:r>
            <a:r>
              <a:rPr lang="en-US" altLang="en-US" sz="2000" dirty="0"/>
              <a:t>is m characters long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hash_p</a:t>
            </a:r>
            <a:r>
              <a:rPr lang="en-US" altLang="en-US" sz="2000" dirty="0"/>
              <a:t>=hash value of pattern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 err="1"/>
              <a:t>hash_t</a:t>
            </a:r>
            <a:r>
              <a:rPr lang="en-US" altLang="en-US" sz="2000" dirty="0"/>
              <a:t>=hash value of first m letters in text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repeat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	if</a:t>
            </a:r>
            <a:r>
              <a:rPr lang="en-US" altLang="en-US" sz="2000" dirty="0"/>
              <a:t> (</a:t>
            </a:r>
            <a:r>
              <a:rPr lang="en-US" altLang="en-US" sz="2000" dirty="0" err="1"/>
              <a:t>hash_p</a:t>
            </a:r>
            <a:r>
              <a:rPr lang="en-US" altLang="en-US" sz="2000" dirty="0"/>
              <a:t> == </a:t>
            </a:r>
            <a:r>
              <a:rPr lang="en-US" altLang="en-US" sz="2000" dirty="0" err="1"/>
              <a:t>hash_t</a:t>
            </a:r>
            <a:r>
              <a:rPr lang="en-US" altLang="en-US" sz="2000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	do brute force comparison of pattern and selected section of text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dirty="0"/>
              <a:t>	</a:t>
            </a:r>
            <a:r>
              <a:rPr lang="en-US" altLang="en-US" sz="2000" dirty="0" err="1"/>
              <a:t>hash_t</a:t>
            </a:r>
            <a:r>
              <a:rPr lang="en-US" altLang="en-US" sz="2000" dirty="0"/>
              <a:t> = hash value of next section of text, one character over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/>
              <a:t>until</a:t>
            </a:r>
            <a:r>
              <a:rPr lang="en-US" altLang="en-US" sz="2000" dirty="0"/>
              <a:t> (end of text </a:t>
            </a:r>
            <a:r>
              <a:rPr lang="en-US" altLang="en-US" sz="2000" b="1" dirty="0"/>
              <a:t>or </a:t>
            </a:r>
            <a:r>
              <a:rPr lang="en-US" altLang="en-US" sz="2000" dirty="0"/>
              <a:t>brute force comparison == true)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Running time is O(nm) if we recompute </a:t>
            </a:r>
            <a:r>
              <a:rPr lang="en-US" altLang="en-US" sz="2400" dirty="0" err="1"/>
              <a:t>hash_t</a:t>
            </a:r>
            <a:r>
              <a:rPr lang="en-US" altLang="en-US" sz="2400" dirty="0"/>
              <a:t> for each substring of m characters in the text, which is no better than brute-force matching!</a:t>
            </a:r>
          </a:p>
        </p:txBody>
      </p:sp>
    </p:spTree>
    <p:extLst>
      <p:ext uri="{BB962C8B-B14F-4D97-AF65-F5344CB8AC3E}">
        <p14:creationId xmlns:p14="http://schemas.microsoft.com/office/powerpoint/2010/main" val="212660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19" y="652655"/>
            <a:ext cx="8628062" cy="994567"/>
          </a:xfrm>
        </p:spPr>
        <p:txBody>
          <a:bodyPr/>
          <a:lstStyle/>
          <a:p>
            <a:r>
              <a:rPr lang="en-US" altLang="en-US" dirty="0"/>
              <a:t>Rabin-Karp Rolling Hash Function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18161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We can do better by using a rolling hash function, which allows us to compute each hash value from the previous hash value. 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Consider an m-character sequence as an m-digit number in base b, where b is the number of letters in the alphabet.  The text subsequence t[</a:t>
            </a:r>
            <a:r>
              <a:rPr lang="en-US" altLang="en-US" sz="2400" dirty="0" err="1"/>
              <a:t>i</a:t>
            </a:r>
            <a:r>
              <a:rPr lang="en-US" altLang="en-US" sz="2400" dirty="0"/>
              <a:t> : i+m-1] is mapped to the number</a:t>
            </a:r>
            <a:endParaRPr lang="en-US" altLang="en-US" sz="2800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13519" y="4269583"/>
            <a:ext cx="8751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800" dirty="0"/>
              <a:t>Given x(</a:t>
            </a:r>
            <a:r>
              <a:rPr lang="en-US" sz="1800" dirty="0" err="1"/>
              <a:t>i</a:t>
            </a:r>
            <a:r>
              <a:rPr lang="en-US" sz="1800" dirty="0"/>
              <a:t>) we can compute x(i+1) for the next substring  t[i+1 : </a:t>
            </a:r>
            <a:r>
              <a:rPr lang="en-US" sz="1800" dirty="0" err="1"/>
              <a:t>i+M</a:t>
            </a:r>
            <a:r>
              <a:rPr lang="en-US" sz="1800" dirty="0"/>
              <a:t>] in constant time: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2" y="3609183"/>
            <a:ext cx="53721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42" y="4806950"/>
            <a:ext cx="6248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25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57C7-3490-D947-881F-01EA32AF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Polynomial Rolling Hash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4FDE-54E7-4445-8251-46622D412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original Rabin-Karp algorithm used the a standard polynomial hash function: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This requires 2 multiplications and an addition and subtraction to compute each new hash value.</a:t>
            </a:r>
          </a:p>
          <a:p>
            <a:r>
              <a:rPr lang="en-US" dirty="0"/>
              <a:t>Multiplications are generally slower than comparing characters, and these multiplications are in the “inner loop” of the algorithm.</a:t>
            </a:r>
          </a:p>
          <a:p>
            <a:r>
              <a:rPr lang="en-US" dirty="0"/>
              <a:t>So it may be helpful to have a different hash function.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CE670-F44F-A54A-A331-E5A4A246B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243" y="2535621"/>
            <a:ext cx="5896707" cy="106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1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3915-8DC0-F044-B933-C79DE74E8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Bitwise Operators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68D8-2F40-DB46-9027-0BE4931B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built-in bitwise (bit-parallel) operators, which are faster  than multiplication: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D2331-017E-7140-AAF1-E64ECDF64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007" y="2490952"/>
            <a:ext cx="6106512" cy="4088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E8EEBA-E1F6-C249-A9B5-32C21FA33687}"/>
              </a:ext>
            </a:extLst>
          </p:cNvPr>
          <p:cNvSpPr txBox="1"/>
          <p:nvPr/>
        </p:nvSpPr>
        <p:spPr>
          <a:xfrm>
            <a:off x="97906" y="6519446"/>
            <a:ext cx="4281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 from https://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realpython.com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/python-bitwise-operators/</a:t>
            </a:r>
          </a:p>
        </p:txBody>
      </p:sp>
    </p:spTree>
    <p:extLst>
      <p:ext uri="{BB962C8B-B14F-4D97-AF65-F5344CB8AC3E}">
        <p14:creationId xmlns:p14="http://schemas.microsoft.com/office/powerpoint/2010/main" val="39976396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CTUREPATH" val="ART"/>
  <p:tag name="FORCE_OPTION" val="0"/>
  <p:tag name="ARTICULATE_REFERENCE_TYPE_2" val="0"/>
  <p:tag name="ARTICULATE_REFERENCE_TITLE_2" val="UCI Student Counseling Center"/>
  <p:tag name="ARTICULATE_REFERENCE_2" val="http://www.counseling.uci.edu/"/>
  <p:tag name="ARTICULATE_REFERENCE_TYPE_3" val="0"/>
  <p:tag name="ARTICULATE_REFERENCE_TITLE_3" val="UCI Faculty and Staff Counseling Center"/>
  <p:tag name="ARTICULATE_REFERENCE_3" val="http://snap.uci.edu/viewXmlFile.jsp?resourceID=224"/>
  <p:tag name="ARTICULATE_REFERENCE_TYPE_4" val="0"/>
  <p:tag name="ARTICULATE_REFERENCE_TITLE_4" val="Schedule a Workplace Violence Workshop for Your Department"/>
  <p:tag name="ARTICULATE_REFERENCE_4" val="http://snap.uci.edu/viewXmlFile.jsp?resourceID=1566"/>
  <p:tag name="ARTICULATE_REFERENCE_TYPE_5" val="0"/>
  <p:tag name="LOGO_PIC_2" val="C:\Documents and Settings\Bonni Frazee\Desktop\Articulate UCI Template\Articulate Template\Articulate logo.jpg"/>
  <p:tag name="PRESENTER_PIC_MODE" val="0"/>
  <p:tag name="LOGO_PIC_MODE" val="1"/>
  <p:tag name="PRESENTATION_TITLE" val="Workplace Violence"/>
  <p:tag name="PRESENTATION_DESC" val="version 4"/>
  <p:tag name="LMS_QUIZ_INSERT" val="1"/>
  <p:tag name="LMS_COMPLETION_TITLE" val="Change Title"/>
  <p:tag name="LMS_COMPLETION_ID" val="Change_Title"/>
  <p:tag name="LMS_COMPLETION_VERSION" val="1.0"/>
  <p:tag name="LMS_COMPLETION_DURATION" val="01:00:00"/>
  <p:tag name="LMS_COMPLETION_SCO_TITLE" val="Change Title"/>
  <p:tag name="LMS_COMPLETION_SCO_ID" val="Change_Title"/>
  <p:tag name="LMS_COMPLETION_THRESHOLD" val="3"/>
  <p:tag name="LMS_COMPLETION_METHOD" val="VIEW"/>
  <p:tag name="LMS_REPORTING" val="0"/>
  <p:tag name="LMS_DATA_SCORM" val="Yes"/>
  <p:tag name="PUBLISH_TITLE" val="Change Title"/>
  <p:tag name="ARTICULATE_PUBLISH_PATH" val="X:\eLearning_Sources\eLearning_other\UCI_eLearning\elearning Creation\Published"/>
  <p:tag name="ARTICULATE_LOGO" val="UCI_logo.jpg"/>
  <p:tag name="ARTICULATE_PRESENTER" val="(None selected)"/>
  <p:tag name="ARTICULATE_LMS" val="0"/>
  <p:tag name="LMS_PUBLISH" val="Yes"/>
  <p:tag name="LMS_PROTOCOL_METHOD" val="SCORM"/>
  <p:tag name="LMS_PROTOCOL_VERSION" val="1.2"/>
  <p:tag name="ARTICULATE_TEMPLATE" val="UCI White"/>
  <p:tag name="PLAYERLOGOHEIGHT" val="41"/>
  <p:tag name="PLAYERLOGOWIDTH" val="244"/>
  <p:tag name="LASTPUBLISHED" val="X:\eLearning_Sources\eLearning_other\UCI_eLearning\elearning Creation\CoursePrep\Published\Course Preparation\player.html"/>
  <p:tag name="ARTICULATE_REFERENCE_COUNT" val="1"/>
  <p:tag name="ARTICULATE_REFERENCE_TYPE_1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3.968"/>
</p:tagLst>
</file>

<file path=ppt/theme/theme1.xml><?xml version="1.0" encoding="utf-8"?>
<a:theme xmlns:a="http://schemas.openxmlformats.org/drawingml/2006/main" name="UCI Master">
  <a:themeElements>
    <a:clrScheme name="UCI Master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UCI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0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UCI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I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I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1975</TotalTime>
  <Words>2036</Words>
  <Application>Microsoft Macintosh PowerPoint</Application>
  <PresentationFormat>On-screen Show (4:3)</PresentationFormat>
  <Paragraphs>439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Lucida Console</vt:lpstr>
      <vt:lpstr>Times New Roman</vt:lpstr>
      <vt:lpstr>Wingdings</vt:lpstr>
      <vt:lpstr>UCI Master</vt:lpstr>
      <vt:lpstr>Numerical Exact Matching Algorithms</vt:lpstr>
      <vt:lpstr>The Duality Principle</vt:lpstr>
      <vt:lpstr>The Rabin-Karp Algorithm</vt:lpstr>
      <vt:lpstr>Richard Karp</vt:lpstr>
      <vt:lpstr>Rabin-Karp Example</vt:lpstr>
      <vt:lpstr>Rabin-Karp Algorithm (High Level)</vt:lpstr>
      <vt:lpstr>Rabin-Karp Rolling Hash Function</vt:lpstr>
      <vt:lpstr>Polynomial Rolling Hash Function</vt:lpstr>
      <vt:lpstr>Bitwise Operators </vt:lpstr>
      <vt:lpstr>Examples</vt:lpstr>
      <vt:lpstr>Typical Syntax for Cyclic Shift</vt:lpstr>
      <vt:lpstr>Cyclic Polynomial Hash Function</vt:lpstr>
      <vt:lpstr>The Rabin-Karp Algorithm</vt:lpstr>
      <vt:lpstr>Analysis of the Rabin-Karp Algorithm</vt:lpstr>
      <vt:lpstr>The Bitap (Shift-Or) Algorithm</vt:lpstr>
      <vt:lpstr>The Bitap (Shift-Or) Algorithm</vt:lpstr>
      <vt:lpstr>Intuition: Brute-Force Matching</vt:lpstr>
      <vt:lpstr>Intuition: Brute-Force Matching</vt:lpstr>
      <vt:lpstr>Bitap (Shift-Or) State Vector</vt:lpstr>
      <vt:lpstr>Comparison Vector Preprocessing Alg.</vt:lpstr>
      <vt:lpstr>Shift-Or Matching</vt:lpstr>
      <vt:lpstr>Shift-Or Matching</vt:lpstr>
      <vt:lpstr>The Shift-Or Algorithm</vt:lpstr>
    </vt:vector>
  </TitlesOfParts>
  <Manager/>
  <Company>University California Irvine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dc:description/>
  <cp:lastModifiedBy>Michael Goodrich</cp:lastModifiedBy>
  <cp:revision>140</cp:revision>
  <dcterms:created xsi:type="dcterms:W3CDTF">2002-12-30T18:35:41Z</dcterms:created>
  <dcterms:modified xsi:type="dcterms:W3CDTF">2022-03-15T19:07:00Z</dcterms:modified>
</cp:coreProperties>
</file>