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0"/>
  </p:notesMasterIdLst>
  <p:sldIdLst>
    <p:sldId id="256" r:id="rId2"/>
    <p:sldId id="263" r:id="rId3"/>
    <p:sldId id="277" r:id="rId4"/>
    <p:sldId id="279" r:id="rId5"/>
    <p:sldId id="278" r:id="rId6"/>
    <p:sldId id="419" r:id="rId7"/>
    <p:sldId id="429" r:id="rId8"/>
    <p:sldId id="421" r:id="rId9"/>
    <p:sldId id="422" r:id="rId10"/>
    <p:sldId id="428" r:id="rId11"/>
    <p:sldId id="430" r:id="rId12"/>
    <p:sldId id="458" r:id="rId13"/>
    <p:sldId id="457" r:id="rId14"/>
    <p:sldId id="459" r:id="rId15"/>
    <p:sldId id="431" r:id="rId16"/>
    <p:sldId id="453" r:id="rId17"/>
    <p:sldId id="454" r:id="rId18"/>
    <p:sldId id="455" r:id="rId19"/>
    <p:sldId id="45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6"/>
    <p:restoredTop sz="94694"/>
  </p:normalViewPr>
  <p:slideViewPr>
    <p:cSldViewPr snapToGrid="0">
      <p:cViewPr varScale="1">
        <p:scale>
          <a:sx n="117" d="100"/>
          <a:sy n="117" d="100"/>
        </p:scale>
        <p:origin x="19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2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Pattern Matching with Wildcards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ADACD-9398-2B78-182D-FA89B69DE77C}"/>
              </a:ext>
            </a:extLst>
          </p:cNvPr>
          <p:cNvSpPr txBox="1"/>
          <p:nvPr/>
        </p:nvSpPr>
        <p:spPr>
          <a:xfrm>
            <a:off x="137181" y="6463864"/>
            <a:ext cx="748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Some slides are adapted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www.cs.princeton.edu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/courses/archive/spr05/cos423/lectures/05fft.pdf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A5C4-6EAE-CA4B-80A7-EBE10466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60" y="553655"/>
            <a:ext cx="8628062" cy="994567"/>
          </a:xfrm>
        </p:spPr>
        <p:txBody>
          <a:bodyPr/>
          <a:lstStyle/>
          <a:p>
            <a:r>
              <a:rPr lang="en-US" dirty="0"/>
              <a:t>The Shift-Or Algorithm w/ 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1629-5CB3-ED45-BA26-0E0E3F8F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425676"/>
            <a:ext cx="8910737" cy="52799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X = 0; MASK = 111…1 (of length m)</a:t>
            </a:r>
          </a:p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For</a:t>
            </a:r>
            <a:r>
              <a:rPr lang="en-US" dirty="0">
                <a:latin typeface="Lucida Console" panose="020B0609040504020204" pitchFamily="49" charset="0"/>
              </a:rPr>
              <a:t> j = 0 to n-m:</a:t>
            </a:r>
          </a:p>
          <a:p>
            <a:pPr marL="65087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	</a:t>
            </a:r>
            <a:r>
              <a:rPr lang="en-US" dirty="0">
                <a:latin typeface="Lucida Console" panose="020B0609040504020204" pitchFamily="49" charset="0"/>
              </a:rPr>
              <a:t>X = ((X &lt;&lt; 1) &amp; MASK) | C[T[j]]</a:t>
            </a:r>
          </a:p>
          <a:p>
            <a:pPr marL="65087" indent="0">
              <a:buNone/>
            </a:pPr>
            <a:r>
              <a:rPr lang="en-US" dirty="0">
                <a:latin typeface="Lucida Console" panose="020B0609040504020204" pitchFamily="49" charset="0"/>
              </a:rPr>
              <a:t>	if (X[m-1] == 0) and (j &gt;= m-1) then</a:t>
            </a:r>
          </a:p>
          <a:p>
            <a:pPr marL="65087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b="1" dirty="0">
                <a:latin typeface="Lucida Console" panose="020B0609040504020204" pitchFamily="49" charset="0"/>
              </a:rPr>
              <a:t>output</a:t>
            </a:r>
            <a:r>
              <a:rPr lang="en-US" dirty="0">
                <a:latin typeface="Lucida Console" panose="020B0609040504020204" pitchFamily="49" charset="0"/>
              </a:rPr>
              <a:t> j-m+1 as a match</a:t>
            </a:r>
          </a:p>
          <a:p>
            <a:pPr marL="522287" indent="-457200"/>
            <a:r>
              <a:rPr lang="en-US" dirty="0"/>
              <a:t>The running time for preprocessing is O([m/w]</a:t>
            </a:r>
            <a:r>
              <a:rPr lang="en-US" dirty="0" err="1"/>
              <a:t>k+m</a:t>
            </a:r>
            <a:r>
              <a:rPr lang="en-US" dirty="0"/>
              <a:t>), where k is the size of the alphabet and [*] is the ceiling function (If you first set the 0’s for wildcards).</a:t>
            </a:r>
          </a:p>
          <a:p>
            <a:pPr marL="522287" indent="-457200"/>
            <a:r>
              <a:rPr lang="en-US" dirty="0"/>
              <a:t>The running time for the main loop is O(n[m/w]), where w is the word size.</a:t>
            </a:r>
          </a:p>
          <a:p>
            <a:pPr marL="522287" indent="-457200"/>
            <a:r>
              <a:rPr lang="en-US" dirty="0"/>
              <a:t>Total time is O((</a:t>
            </a:r>
            <a:r>
              <a:rPr lang="en-US" dirty="0" err="1"/>
              <a:t>n+k</a:t>
            </a:r>
            <a:r>
              <a:rPr lang="en-US" dirty="0"/>
              <a:t>)[m/w]+m).</a:t>
            </a:r>
          </a:p>
        </p:txBody>
      </p:sp>
    </p:spTree>
    <p:extLst>
      <p:ext uri="{BB962C8B-B14F-4D97-AF65-F5344CB8AC3E}">
        <p14:creationId xmlns:p14="http://schemas.microsoft.com/office/powerpoint/2010/main" val="384121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8232-F12A-210F-225E-E9EB3776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 in Text and/or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6DA4-A19A-5923-124E-AF828B74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066314" cy="4701208"/>
          </a:xfrm>
        </p:spPr>
        <p:txBody>
          <a:bodyPr/>
          <a:lstStyle/>
          <a:p>
            <a:r>
              <a:rPr lang="en-US" dirty="0"/>
              <a:t>There is a surprising algorithm based on the Fast Fourier Transform (FFT).</a:t>
            </a:r>
          </a:p>
          <a:p>
            <a:r>
              <a:rPr lang="en-US" dirty="0"/>
              <a:t>This requires us thinking of strings as being vectors of numbers via duality (again).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F7341-A044-3132-BB7D-53D87A79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49" y="3647344"/>
            <a:ext cx="4824249" cy="26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A2CA3-E934-5654-3115-160013607CBE}"/>
              </a:ext>
            </a:extLst>
          </p:cNvPr>
          <p:cNvSpPr txBox="1"/>
          <p:nvPr/>
        </p:nvSpPr>
        <p:spPr>
          <a:xfrm>
            <a:off x="160969" y="6579477"/>
            <a:ext cx="389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www.javatpoint.com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/java-char-to-int</a:t>
            </a:r>
          </a:p>
        </p:txBody>
      </p:sp>
    </p:spTree>
    <p:extLst>
      <p:ext uri="{BB962C8B-B14F-4D97-AF65-F5344CB8AC3E}">
        <p14:creationId xmlns:p14="http://schemas.microsoft.com/office/powerpoint/2010/main" val="238130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90B5-DA96-1CF2-00FD-C69CA52C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831331"/>
            <a:ext cx="8628062" cy="994567"/>
          </a:xfrm>
        </p:spPr>
        <p:txBody>
          <a:bodyPr/>
          <a:lstStyle/>
          <a:p>
            <a:r>
              <a:rPr lang="en-US" dirty="0"/>
              <a:t>Pattern Matching as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8803-5D52-5CA6-4C8F-8D872851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880" y="5307723"/>
            <a:ext cx="3782601" cy="13752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T x P</a:t>
            </a:r>
            <a:r>
              <a:rPr lang="en-US" baseline="30000" dirty="0"/>
              <a:t>R</a:t>
            </a:r>
            <a:r>
              <a:rPr lang="en-US" dirty="0"/>
              <a:t>[</a:t>
            </a:r>
            <a:r>
              <a:rPr lang="en-US" dirty="0" err="1"/>
              <a:t>i+m</a:t>
            </a:r>
            <a:r>
              <a:rPr lang="en-US" dirty="0"/>
              <a:t>] = 0     </a:t>
            </a:r>
            <a:r>
              <a:rPr lang="en-US" dirty="0" err="1"/>
              <a:t>iff</a:t>
            </a:r>
            <a:r>
              <a:rPr lang="en-US" dirty="0"/>
              <a:t> P matches T in location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11EAF-5F0E-D6BF-B90C-8FFC0177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924"/>
            <a:ext cx="5147880" cy="4903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17BA5-1F4C-85C6-F156-D3C981F8EF76}"/>
              </a:ext>
            </a:extLst>
          </p:cNvPr>
          <p:cNvSpPr txBox="1"/>
          <p:nvPr/>
        </p:nvSpPr>
        <p:spPr>
          <a:xfrm>
            <a:off x="6133338" y="3429000"/>
            <a:ext cx="2607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pad P</a:t>
            </a:r>
            <a:r>
              <a:rPr lang="en-US" sz="2000" baseline="30000" dirty="0"/>
              <a:t>R</a:t>
            </a:r>
            <a:r>
              <a:rPr lang="en-US" sz="2000" dirty="0"/>
              <a:t> with zeros so that it is the same length as 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FD1298-7335-61FC-D542-494BE6AA35B3}"/>
              </a:ext>
            </a:extLst>
          </p:cNvPr>
          <p:cNvCxnSpPr>
            <a:stCxn id="5" idx="2"/>
          </p:cNvCxnSpPr>
          <p:nvPr/>
        </p:nvCxnSpPr>
        <p:spPr bwMode="auto">
          <a:xfrm flipH="1">
            <a:off x="7136524" y="4444663"/>
            <a:ext cx="300793" cy="863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40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B0C4-36E9-6E27-C4D9-C47D6614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this to Wildcard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D762-0F0B-1F3B-1404-2A40223D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text and patten as vectors of non-negative numbers, where characters are positive numbers and wildcards are 0. Then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D5E60-2566-82B4-BB56-AA594A65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6" y="2850971"/>
            <a:ext cx="8856061" cy="1649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16FFB-8F87-75AE-6D09-6F3487F5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3" y="4371685"/>
            <a:ext cx="8766515" cy="2188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E32F1-9459-0C22-0AE9-0B03D2541DD2}"/>
              </a:ext>
            </a:extLst>
          </p:cNvPr>
          <p:cNvSpPr txBox="1"/>
          <p:nvPr/>
        </p:nvSpPr>
        <p:spPr>
          <a:xfrm>
            <a:off x="0" y="6523314"/>
            <a:ext cx="8671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Clifford, P., &amp; Clifford, R. (2007). Simple deterministic wildcard matching. Information Processing Letters, 101(2), 53-54.</a:t>
            </a:r>
          </a:p>
        </p:txBody>
      </p:sp>
    </p:spTree>
    <p:extLst>
      <p:ext uri="{BB962C8B-B14F-4D97-AF65-F5344CB8AC3E}">
        <p14:creationId xmlns:p14="http://schemas.microsoft.com/office/powerpoint/2010/main" val="27517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C9BD-2C71-DFC9-E1F3-CE874EFD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1" y="915640"/>
            <a:ext cx="8628062" cy="994567"/>
          </a:xfrm>
        </p:spPr>
        <p:txBody>
          <a:bodyPr/>
          <a:lstStyle/>
          <a:p>
            <a:r>
              <a:rPr lang="en-US" dirty="0"/>
              <a:t>Pattern Matching w/ Wildcards using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9952-A474-BA63-181A-C63C2CC6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75113"/>
            <a:ext cx="8293100" cy="4155503"/>
          </a:xfrm>
        </p:spPr>
        <p:txBody>
          <a:bodyPr/>
          <a:lstStyle/>
          <a:p>
            <a:r>
              <a:rPr lang="en-US" dirty="0"/>
              <a:t>Each of the terms can be computed by  multiplication: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5F427-519D-CDDE-A495-A0DA2EF5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3784982"/>
            <a:ext cx="8766515" cy="21880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3F25C5-E4D9-FC5F-AB1F-C5D3B73D4A66}"/>
              </a:ext>
            </a:extLst>
          </p:cNvPr>
          <p:cNvSpPr/>
          <p:nvPr/>
        </p:nvSpPr>
        <p:spPr bwMode="auto">
          <a:xfrm>
            <a:off x="1132114" y="4878997"/>
            <a:ext cx="1590066" cy="1094015"/>
          </a:xfrm>
          <a:prstGeom prst="ellipse">
            <a:avLst/>
          </a:prstGeom>
          <a:noFill/>
          <a:ln w="603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0EEE6E-D4FF-5311-6300-FC9A831FB9F8}"/>
              </a:ext>
            </a:extLst>
          </p:cNvPr>
          <p:cNvSpPr/>
          <p:nvPr/>
        </p:nvSpPr>
        <p:spPr bwMode="auto">
          <a:xfrm>
            <a:off x="3026230" y="4955198"/>
            <a:ext cx="1415142" cy="1110512"/>
          </a:xfrm>
          <a:prstGeom prst="ellipse">
            <a:avLst/>
          </a:prstGeom>
          <a:noFill/>
          <a:ln w="603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D5A8C1-9734-468A-0A29-7B748F9734E8}"/>
              </a:ext>
            </a:extLst>
          </p:cNvPr>
          <p:cNvSpPr/>
          <p:nvPr/>
        </p:nvSpPr>
        <p:spPr bwMode="auto">
          <a:xfrm>
            <a:off x="4608853" y="4878997"/>
            <a:ext cx="1508918" cy="1170215"/>
          </a:xfrm>
          <a:prstGeom prst="ellipse">
            <a:avLst/>
          </a:prstGeom>
          <a:noFill/>
          <a:ln w="603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2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Polynomials</a:t>
            </a:r>
          </a:p>
        </p:txBody>
      </p:sp>
      <p:sp>
        <p:nvSpPr>
          <p:cNvPr id="210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3657600"/>
          </a:xfrm>
        </p:spPr>
        <p:txBody>
          <a:bodyPr/>
          <a:lstStyle/>
          <a:p>
            <a:r>
              <a:rPr lang="en-US" sz="2000"/>
              <a:t>Polynomial:</a:t>
            </a:r>
          </a:p>
          <a:p>
            <a:pPr>
              <a:buFont typeface="Wingdings" charset="0"/>
              <a:buNone/>
            </a:pPr>
            <a:endParaRPr lang="en-US" sz="2000"/>
          </a:p>
          <a:p>
            <a:pPr>
              <a:buFont typeface="Wingdings" charset="0"/>
              <a:buNone/>
            </a:pPr>
            <a:endParaRPr lang="en-US" sz="2000"/>
          </a:p>
          <a:p>
            <a:r>
              <a:rPr lang="en-US" sz="2000"/>
              <a:t>In general,</a:t>
            </a:r>
          </a:p>
          <a:p>
            <a:pPr>
              <a:buFont typeface="Wingdings" charset="0"/>
              <a:buNone/>
            </a:pPr>
            <a:endParaRPr lang="en-US" sz="2000"/>
          </a:p>
        </p:txBody>
      </p:sp>
      <p:graphicFrame>
        <p:nvGraphicFramePr>
          <p:cNvPr id="210965" name="Object 21"/>
          <p:cNvGraphicFramePr>
            <a:graphicFrameLocks noChangeAspect="1"/>
          </p:cNvGraphicFramePr>
          <p:nvPr/>
        </p:nvGraphicFramePr>
        <p:xfrm>
          <a:off x="1676400" y="1905000"/>
          <a:ext cx="46164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917360" imgH="228600" progId="Equation.3">
                  <p:embed/>
                </p:oleObj>
              </mc:Choice>
              <mc:Fallback>
                <p:oleObj name="Equation" r:id="rId3" imgW="1917360" imgH="228600" progId="Equation.3">
                  <p:embed/>
                  <p:pic>
                    <p:nvPicPr>
                      <p:cNvPr id="2109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46164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6" name="Object 22"/>
          <p:cNvGraphicFramePr>
            <a:graphicFrameLocks noChangeAspect="1"/>
          </p:cNvGraphicFramePr>
          <p:nvPr/>
        </p:nvGraphicFramePr>
        <p:xfrm>
          <a:off x="1371600" y="3276600"/>
          <a:ext cx="6110288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222280" imgH="914400" progId="Equation.3">
                  <p:embed/>
                </p:oleObj>
              </mc:Choice>
              <mc:Fallback>
                <p:oleObj name="Equation" r:id="rId5" imgW="2222280" imgH="914400" progId="Equation.3">
                  <p:embed/>
                  <p:pic>
                    <p:nvPicPr>
                      <p:cNvPr id="2109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76600"/>
                        <a:ext cx="6110288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3DD8-D6E7-AA3A-660E-24EE0E52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2B417-DE44-9B4B-1236-296BB07D6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98" y="1515679"/>
            <a:ext cx="6671122" cy="53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3DD8-D6E7-AA3A-660E-24EE0E52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Point-Value Representation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A08C4-6245-E8B8-88AA-9DD07A9C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412108"/>
            <a:ext cx="70231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3DD8-D6E7-AA3A-660E-24EE0E52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Point-Value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0A3F1-96FB-F48C-643C-8F141502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09" y="1406730"/>
            <a:ext cx="6073137" cy="54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23E2-AC88-7958-EAB8-04E662A7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of Both 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675B-8DE2-DDDC-BB34-5E46E9DD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have our cake and eat it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F0865-45AF-A079-9AE4-BD36C900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00" y="2156792"/>
            <a:ext cx="6626020" cy="47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pattern matching problem: Given a text, T, of n characters and a pattern, P, of m characters, find all places where P occurs as a substring in T.</a:t>
            </a:r>
          </a:p>
          <a:p>
            <a:r>
              <a:rPr lang="en-US" dirty="0"/>
              <a:t>Suppose now that T and/or P can contain a wildcard symbol, ”.”, which matches any other character, as in regular expression matching (except we don’t allow repetition, like the *).</a:t>
            </a:r>
          </a:p>
        </p:txBody>
      </p:sp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2033"/>
            <a:ext cx="7848600" cy="1143000"/>
          </a:xfrm>
        </p:spPr>
        <p:txBody>
          <a:bodyPr/>
          <a:lstStyle/>
          <a:p>
            <a:r>
              <a:rPr lang="en-US" dirty="0"/>
              <a:t>Polynomial Multiplication Problem</a:t>
            </a:r>
          </a:p>
        </p:txBody>
      </p:sp>
      <p:sp>
        <p:nvSpPr>
          <p:cNvPr id="228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7772400" cy="4953000"/>
          </a:xfrm>
        </p:spPr>
        <p:txBody>
          <a:bodyPr/>
          <a:lstStyle/>
          <a:p>
            <a:r>
              <a:rPr lang="en-US" sz="2000" dirty="0"/>
              <a:t>Given coefficients (a</a:t>
            </a:r>
            <a:r>
              <a:rPr lang="en-US" sz="2000" baseline="-25000" dirty="0"/>
              <a:t>0</a:t>
            </a:r>
            <a:r>
              <a:rPr lang="en-US" sz="2000" dirty="0"/>
              <a:t>,a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,…,a</a:t>
            </a:r>
            <a:r>
              <a:rPr lang="en-US" sz="2000" baseline="-25000" dirty="0"/>
              <a:t>n-1</a:t>
            </a:r>
            <a:r>
              <a:rPr lang="en-US" sz="2000" dirty="0"/>
              <a:t>) and (b</a:t>
            </a:r>
            <a:r>
              <a:rPr lang="en-US" sz="2000" baseline="-25000" dirty="0"/>
              <a:t>0</a:t>
            </a:r>
            <a:r>
              <a:rPr lang="en-US" sz="2000" dirty="0"/>
              <a:t>,b</a:t>
            </a:r>
            <a:r>
              <a:rPr lang="en-US" sz="2000" baseline="-25000" dirty="0"/>
              <a:t>1</a:t>
            </a:r>
            <a:r>
              <a:rPr lang="en-US" sz="2000" dirty="0"/>
              <a:t>,b</a:t>
            </a:r>
            <a:r>
              <a:rPr lang="en-US" sz="2000" baseline="-25000" dirty="0"/>
              <a:t>2</a:t>
            </a:r>
            <a:r>
              <a:rPr lang="en-US" sz="2000" dirty="0"/>
              <a:t>,…,b</a:t>
            </a:r>
            <a:r>
              <a:rPr lang="en-US" sz="2000" baseline="-25000" dirty="0"/>
              <a:t>n-1</a:t>
            </a:r>
            <a:r>
              <a:rPr lang="en-US" sz="2000" dirty="0"/>
              <a:t>) defining two polynomials, p() and q(), and number x, compute p(x)q(x).</a:t>
            </a:r>
          </a:p>
          <a:p>
            <a:endParaRPr lang="en-US" sz="2000" dirty="0"/>
          </a:p>
          <a:p>
            <a:r>
              <a:rPr lang="en-US" sz="2000" dirty="0"/>
              <a:t>Horner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 dirty="0"/>
              <a:t>s rule </a:t>
            </a:r>
            <a:r>
              <a:rPr lang="en-US" sz="2000" dirty="0" err="1"/>
              <a:t>doesn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 dirty="0"/>
              <a:t>t help, since</a:t>
            </a:r>
          </a:p>
          <a:p>
            <a:endParaRPr lang="en-US" sz="20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pPr lvl="1">
              <a:buFont typeface="Wingdings" charset="0"/>
              <a:buNone/>
            </a:pPr>
            <a:endParaRPr lang="en-US" sz="1800" dirty="0"/>
          </a:p>
          <a:p>
            <a:pPr lvl="1">
              <a:buFont typeface="Wingdings" charset="0"/>
              <a:buNone/>
            </a:pPr>
            <a:r>
              <a:rPr lang="en-US" sz="1800" dirty="0"/>
              <a:t>where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r>
              <a:rPr lang="en-US" sz="2000" dirty="0"/>
              <a:t>A straightforward evaluation would take O(n</a:t>
            </a:r>
            <a:r>
              <a:rPr lang="en-US" sz="2000" baseline="30000" dirty="0"/>
              <a:t>2</a:t>
            </a:r>
            <a:r>
              <a:rPr lang="en-US" sz="2000" dirty="0"/>
              <a:t>) time. The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 dirty="0"/>
              <a:t>magical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 dirty="0"/>
              <a:t> FFT will do it in O(n log n) time.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2590800" y="2895600"/>
          <a:ext cx="34290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228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34290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2971800" y="4114800"/>
          <a:ext cx="247173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838080" imgH="444240" progId="Equation.3">
                  <p:embed/>
                </p:oleObj>
              </mc:Choice>
              <mc:Fallback>
                <p:oleObj name="Equation" r:id="rId5" imgW="838080" imgH="444240" progId="Equation.3">
                  <p:embed/>
                  <p:pic>
                    <p:nvPicPr>
                      <p:cNvPr id="2283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471738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57237"/>
            <a:ext cx="8077200" cy="1143000"/>
          </a:xfrm>
        </p:spPr>
        <p:txBody>
          <a:bodyPr/>
          <a:lstStyle/>
          <a:p>
            <a:r>
              <a:rPr lang="en-US" dirty="0"/>
              <a:t>Polynomial Interpolation &amp; Polynomial Multiplication</a:t>
            </a:r>
          </a:p>
        </p:txBody>
      </p:sp>
      <p:sp>
        <p:nvSpPr>
          <p:cNvPr id="229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r>
              <a:rPr lang="en-US" sz="2000" dirty="0"/>
              <a:t>Given a set of n points in the plane with distinct x-coordinates, there is </a:t>
            </a:r>
            <a:r>
              <a:rPr lang="en-US" sz="2000" b="1" dirty="0">
                <a:solidFill>
                  <a:schemeClr val="tx2"/>
                </a:solidFill>
              </a:rPr>
              <a:t>exactly one</a:t>
            </a:r>
            <a:r>
              <a:rPr lang="en-US" sz="2000" dirty="0"/>
              <a:t> (n-1)-degree polynomial going through all these points.</a:t>
            </a:r>
          </a:p>
          <a:p>
            <a:r>
              <a:rPr lang="en-US" sz="2000" dirty="0"/>
              <a:t>Alternate approach to computing </a:t>
            </a:r>
            <a:r>
              <a:rPr lang="en-US" sz="2000" dirty="0">
                <a:solidFill>
                  <a:schemeClr val="tx2"/>
                </a:solidFill>
              </a:rPr>
              <a:t>p(x)q(x)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Calculate p() on 2n x-values, </a:t>
            </a:r>
            <a:r>
              <a:rPr lang="en-US" sz="1800" dirty="0">
                <a:solidFill>
                  <a:schemeClr val="tx2"/>
                </a:solidFill>
              </a:rPr>
              <a:t>x</a:t>
            </a:r>
            <a:r>
              <a:rPr lang="en-US" sz="1800" baseline="-25000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,x</a:t>
            </a:r>
            <a:r>
              <a:rPr lang="en-US" sz="1800" baseline="-25000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,…,x</a:t>
            </a:r>
            <a:r>
              <a:rPr lang="en-US" sz="1800" baseline="-25000" dirty="0">
                <a:solidFill>
                  <a:schemeClr val="tx2"/>
                </a:solidFill>
              </a:rPr>
              <a:t>2n-1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Calculate q() on the same 2n x values.</a:t>
            </a:r>
          </a:p>
          <a:p>
            <a:pPr lvl="1"/>
            <a:r>
              <a:rPr lang="en-US" sz="1800" dirty="0"/>
              <a:t>Find the (2n-1)-degree polynomial that goes through the points </a:t>
            </a:r>
            <a:r>
              <a:rPr lang="en-US" sz="1800" dirty="0">
                <a:solidFill>
                  <a:schemeClr val="tx2"/>
                </a:solidFill>
              </a:rPr>
              <a:t>{(x</a:t>
            </a:r>
            <a:r>
              <a:rPr lang="en-US" sz="1800" baseline="-25000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,p(x</a:t>
            </a:r>
            <a:r>
              <a:rPr lang="en-US" sz="1800" baseline="-25000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)q(x</a:t>
            </a:r>
            <a:r>
              <a:rPr lang="en-US" sz="1800" baseline="-25000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)), (x</a:t>
            </a:r>
            <a:r>
              <a:rPr lang="en-US" sz="1800" baseline="-25000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,p(x</a:t>
            </a:r>
            <a:r>
              <a:rPr lang="en-US" sz="1800" baseline="-25000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)q(x</a:t>
            </a:r>
            <a:r>
              <a:rPr lang="en-US" sz="1800" baseline="-25000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)), …, (x</a:t>
            </a:r>
            <a:r>
              <a:rPr lang="en-US" sz="1800" baseline="-25000" dirty="0">
                <a:solidFill>
                  <a:schemeClr val="tx2"/>
                </a:solidFill>
              </a:rPr>
              <a:t>2n-1</a:t>
            </a:r>
            <a:r>
              <a:rPr lang="en-US" sz="1800" dirty="0">
                <a:solidFill>
                  <a:schemeClr val="tx2"/>
                </a:solidFill>
              </a:rPr>
              <a:t>,p(x</a:t>
            </a:r>
            <a:r>
              <a:rPr lang="en-US" sz="1800" baseline="-25000" dirty="0">
                <a:solidFill>
                  <a:schemeClr val="tx2"/>
                </a:solidFill>
              </a:rPr>
              <a:t>2n-1</a:t>
            </a:r>
            <a:r>
              <a:rPr lang="en-US" sz="1800" dirty="0">
                <a:solidFill>
                  <a:schemeClr val="tx2"/>
                </a:solidFill>
              </a:rPr>
              <a:t>)q(x</a:t>
            </a:r>
            <a:r>
              <a:rPr lang="en-US" sz="1800" baseline="-25000" dirty="0">
                <a:solidFill>
                  <a:schemeClr val="tx2"/>
                </a:solidFill>
              </a:rPr>
              <a:t>2n-1</a:t>
            </a:r>
            <a:r>
              <a:rPr lang="en-US" sz="1800" dirty="0">
                <a:solidFill>
                  <a:schemeClr val="tx2"/>
                </a:solidFill>
              </a:rPr>
              <a:t>))}</a:t>
            </a:r>
            <a:r>
              <a:rPr lang="en-US" sz="1800" dirty="0"/>
              <a:t>.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r>
              <a:rPr lang="en-US" sz="2000" dirty="0"/>
              <a:t>Unfortunately, a straightforward evaluation would still take O(n</a:t>
            </a:r>
            <a:r>
              <a:rPr lang="en-US" sz="2000" baseline="30000" dirty="0"/>
              <a:t>2</a:t>
            </a:r>
            <a:r>
              <a:rPr lang="en-US" sz="2000" dirty="0"/>
              <a:t>) time, as we would need to apply an O(n)-time Horner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 dirty="0"/>
              <a:t>s Rule evaluation to 2n different points. </a:t>
            </a:r>
          </a:p>
          <a:p>
            <a:r>
              <a:rPr lang="en-US" sz="2000" dirty="0"/>
              <a:t>The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 dirty="0"/>
              <a:t>magical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 dirty="0"/>
              <a:t> FFT will do it in O(n log n) time, by picking 2n </a:t>
            </a:r>
            <a:r>
              <a:rPr lang="en-US" sz="2000" dirty="0">
                <a:solidFill>
                  <a:schemeClr val="tx2"/>
                </a:solidFill>
              </a:rPr>
              <a:t>points that are easy to evaluate</a:t>
            </a:r>
            <a:r>
              <a:rPr lang="en-US" sz="2000" dirty="0"/>
              <a:t>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20725"/>
            <a:ext cx="8077200" cy="685800"/>
          </a:xfrm>
        </p:spPr>
        <p:txBody>
          <a:bodyPr/>
          <a:lstStyle/>
          <a:p>
            <a:r>
              <a:rPr lang="en-US" dirty="0"/>
              <a:t>Primitive Roots of Unity</a:t>
            </a:r>
          </a:p>
        </p:txBody>
      </p:sp>
      <p:sp>
        <p:nvSpPr>
          <p:cNvPr id="230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00352"/>
            <a:ext cx="7924800" cy="5257800"/>
          </a:xfrm>
        </p:spPr>
        <p:txBody>
          <a:bodyPr/>
          <a:lstStyle/>
          <a:p>
            <a:pPr marL="533400" indent="-533400"/>
            <a:r>
              <a:rPr lang="en-US" sz="2000" dirty="0"/>
              <a:t>A number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dirty="0"/>
              <a:t> is a </a:t>
            </a:r>
            <a:r>
              <a:rPr lang="en-US" sz="2000" b="1" i="1" dirty="0">
                <a:solidFill>
                  <a:schemeClr val="tx2"/>
                </a:solidFill>
              </a:rPr>
              <a:t>primitive n-</a:t>
            </a:r>
            <a:r>
              <a:rPr lang="en-US" sz="2000" b="1" i="1" dirty="0" err="1">
                <a:solidFill>
                  <a:schemeClr val="tx2"/>
                </a:solidFill>
              </a:rPr>
              <a:t>th</a:t>
            </a:r>
            <a:r>
              <a:rPr lang="en-US" sz="2000" b="1" i="1" dirty="0">
                <a:solidFill>
                  <a:schemeClr val="tx2"/>
                </a:solidFill>
              </a:rPr>
              <a:t> root of unity</a:t>
            </a:r>
            <a:r>
              <a:rPr lang="en-US" sz="2000" dirty="0"/>
              <a:t>, for n&gt;1, if</a:t>
            </a:r>
          </a:p>
          <a:p>
            <a:pPr marL="914400" lvl="1" indent="-457200"/>
            <a:r>
              <a:rPr lang="en-US" sz="1800" dirty="0" err="1">
                <a:latin typeface="Symbol" charset="0"/>
              </a:rPr>
              <a:t>w</a:t>
            </a:r>
            <a:r>
              <a:rPr lang="en-US" sz="1800" baseline="30000" dirty="0" err="1"/>
              <a:t>n</a:t>
            </a:r>
            <a:r>
              <a:rPr lang="en-US" sz="1800" baseline="30000" dirty="0"/>
              <a:t> </a:t>
            </a:r>
            <a:r>
              <a:rPr lang="en-US" sz="1800" dirty="0"/>
              <a:t>= 1</a:t>
            </a:r>
          </a:p>
          <a:p>
            <a:pPr marL="914400" lvl="1" indent="-457200"/>
            <a:r>
              <a:rPr lang="en-US" sz="1800" dirty="0"/>
              <a:t>The numbers 1, 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dirty="0"/>
              <a:t>, 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, …, 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n-1</a:t>
            </a:r>
            <a:r>
              <a:rPr lang="en-US" sz="1800" dirty="0"/>
              <a:t> are all distinct</a:t>
            </a:r>
          </a:p>
          <a:p>
            <a:pPr marL="533400" indent="-533400"/>
            <a:r>
              <a:rPr lang="en-US" sz="2000" dirty="0"/>
              <a:t>Example 1:</a:t>
            </a:r>
          </a:p>
          <a:p>
            <a:pPr marL="914400" lvl="1" indent="-457200"/>
            <a:r>
              <a:rPr lang="en-US" sz="1800" dirty="0"/>
              <a:t>Z</a:t>
            </a:r>
            <a:r>
              <a:rPr lang="en-US" sz="1800" baseline="30000" dirty="0"/>
              <a:t>*</a:t>
            </a:r>
            <a:r>
              <a:rPr lang="en-US" sz="1800" baseline="-25000" dirty="0"/>
              <a:t>11</a:t>
            </a:r>
            <a:r>
              <a:rPr lang="en-US" sz="1800" dirty="0"/>
              <a:t>:</a:t>
            </a:r>
          </a:p>
          <a:p>
            <a:pPr marL="533400" indent="-533400"/>
            <a:endParaRPr lang="en-US" sz="2000" dirty="0"/>
          </a:p>
          <a:p>
            <a:pPr marL="533400" indent="-533400"/>
            <a:endParaRPr lang="en-US" sz="2000" dirty="0"/>
          </a:p>
          <a:p>
            <a:pPr marL="533400" indent="-533400"/>
            <a:endParaRPr lang="en-US" sz="2000" dirty="0"/>
          </a:p>
          <a:p>
            <a:pPr marL="533400" indent="-533400"/>
            <a:endParaRPr lang="en-US" sz="2000" dirty="0"/>
          </a:p>
          <a:p>
            <a:pPr marL="533400" indent="-533400"/>
            <a:endParaRPr lang="en-US" sz="2000" dirty="0"/>
          </a:p>
          <a:p>
            <a:pPr marL="914400" lvl="1" indent="-457200"/>
            <a:r>
              <a:rPr lang="en-US" sz="1800" dirty="0"/>
              <a:t>2, 6, 7, 8 are 10-th roots of unity in Z</a:t>
            </a:r>
            <a:r>
              <a:rPr lang="en-US" sz="1800" baseline="30000" dirty="0"/>
              <a:t>*</a:t>
            </a:r>
            <a:r>
              <a:rPr lang="en-US" sz="1800" baseline="-25000" dirty="0"/>
              <a:t>11</a:t>
            </a:r>
            <a:r>
              <a:rPr lang="en-US" sz="1800" dirty="0"/>
              <a:t> </a:t>
            </a:r>
          </a:p>
          <a:p>
            <a:pPr marL="914400" lvl="1" indent="-457200"/>
            <a:r>
              <a:rPr lang="en-US" sz="1800" dirty="0"/>
              <a:t>2</a:t>
            </a:r>
            <a:r>
              <a:rPr lang="en-US" sz="1800" baseline="30000" dirty="0"/>
              <a:t>2</a:t>
            </a:r>
            <a:r>
              <a:rPr lang="en-US" sz="1800" dirty="0"/>
              <a:t>=4, 6</a:t>
            </a:r>
            <a:r>
              <a:rPr lang="en-US" sz="1800" baseline="30000" dirty="0"/>
              <a:t>2</a:t>
            </a:r>
            <a:r>
              <a:rPr lang="en-US" sz="1800" dirty="0"/>
              <a:t>=3, 7</a:t>
            </a:r>
            <a:r>
              <a:rPr lang="en-US" sz="1800" baseline="30000" dirty="0"/>
              <a:t>2</a:t>
            </a:r>
            <a:r>
              <a:rPr lang="en-US" sz="1800" dirty="0"/>
              <a:t>=5, 8</a:t>
            </a:r>
            <a:r>
              <a:rPr lang="en-US" sz="1800" baseline="30000" dirty="0"/>
              <a:t>2</a:t>
            </a:r>
            <a:r>
              <a:rPr lang="en-US" sz="1800" dirty="0"/>
              <a:t>=9 are 5-th roots of unity in Z</a:t>
            </a:r>
            <a:r>
              <a:rPr lang="en-US" sz="1800" baseline="30000" dirty="0"/>
              <a:t>*</a:t>
            </a:r>
            <a:r>
              <a:rPr lang="en-US" sz="1800" baseline="-25000" dirty="0"/>
              <a:t>11</a:t>
            </a:r>
            <a:endParaRPr lang="en-US" sz="1800" dirty="0"/>
          </a:p>
          <a:p>
            <a:pPr marL="914400" lvl="1" indent="-457200"/>
            <a:r>
              <a:rPr lang="en-US" sz="1800" dirty="0"/>
              <a:t>2</a:t>
            </a:r>
            <a:r>
              <a:rPr lang="en-US" sz="1800" baseline="30000" dirty="0"/>
              <a:t>-1</a:t>
            </a:r>
            <a:r>
              <a:rPr lang="en-US" sz="1800" dirty="0"/>
              <a:t>=6, 3</a:t>
            </a:r>
            <a:r>
              <a:rPr lang="en-US" sz="1800" baseline="30000" dirty="0"/>
              <a:t>-1</a:t>
            </a:r>
            <a:r>
              <a:rPr lang="en-US" sz="1800" dirty="0"/>
              <a:t>=4, 4</a:t>
            </a:r>
            <a:r>
              <a:rPr lang="en-US" sz="1800" baseline="30000" dirty="0"/>
              <a:t>-1</a:t>
            </a:r>
            <a:r>
              <a:rPr lang="en-US" sz="1800" dirty="0"/>
              <a:t>=3, 5</a:t>
            </a:r>
            <a:r>
              <a:rPr lang="en-US" sz="1800" baseline="30000" dirty="0"/>
              <a:t>-1</a:t>
            </a:r>
            <a:r>
              <a:rPr lang="en-US" sz="1800" dirty="0"/>
              <a:t>=9, 6</a:t>
            </a:r>
            <a:r>
              <a:rPr lang="en-US" sz="1800" baseline="30000" dirty="0"/>
              <a:t>-1</a:t>
            </a:r>
            <a:r>
              <a:rPr lang="en-US" sz="1800" dirty="0"/>
              <a:t>=2, 7</a:t>
            </a:r>
            <a:r>
              <a:rPr lang="en-US" sz="1800" baseline="30000" dirty="0"/>
              <a:t>-1</a:t>
            </a:r>
            <a:r>
              <a:rPr lang="en-US" sz="1800" dirty="0"/>
              <a:t>=8, 8</a:t>
            </a:r>
            <a:r>
              <a:rPr lang="en-US" sz="1800" baseline="30000" dirty="0"/>
              <a:t>-1</a:t>
            </a:r>
            <a:r>
              <a:rPr lang="en-US" sz="1800" dirty="0"/>
              <a:t>=7, 9</a:t>
            </a:r>
            <a:r>
              <a:rPr lang="en-US" sz="1800" baseline="30000" dirty="0"/>
              <a:t>-1</a:t>
            </a:r>
            <a:r>
              <a:rPr lang="en-US" sz="1800" dirty="0"/>
              <a:t>=5</a:t>
            </a:r>
          </a:p>
          <a:p>
            <a:pPr marL="533400" indent="-533400"/>
            <a:r>
              <a:rPr lang="en-US" sz="2000" dirty="0"/>
              <a:t>Example 2: The complex number </a:t>
            </a:r>
            <a:r>
              <a:rPr lang="en-US" sz="2000" dirty="0">
                <a:latin typeface="Times New Roman" charset="0"/>
              </a:rPr>
              <a:t>e</a:t>
            </a:r>
            <a:r>
              <a:rPr lang="en-US" sz="2000" baseline="30000" dirty="0">
                <a:latin typeface="Times New Roman" charset="0"/>
              </a:rPr>
              <a:t>2</a:t>
            </a:r>
            <a:r>
              <a:rPr lang="en-US" sz="2000" baseline="30000" dirty="0">
                <a:latin typeface="Symbol" charset="0"/>
              </a:rPr>
              <a:t>p</a:t>
            </a:r>
            <a:r>
              <a:rPr lang="en-US" sz="2000" b="1" baseline="30000" dirty="0">
                <a:latin typeface="Times New Roman" charset="0"/>
              </a:rPr>
              <a:t>i</a:t>
            </a:r>
            <a:r>
              <a:rPr lang="en-US" sz="2000" baseline="30000" dirty="0">
                <a:latin typeface="Times New Roman" charset="0"/>
              </a:rPr>
              <a:t>/</a:t>
            </a:r>
            <a:r>
              <a:rPr lang="en-US" sz="2000" i="1" baseline="30000" dirty="0">
                <a:latin typeface="Times New Roman" charset="0"/>
              </a:rPr>
              <a:t>n </a:t>
            </a:r>
            <a:r>
              <a:rPr lang="en-US" sz="2000" dirty="0"/>
              <a:t>is a primitive n-</a:t>
            </a:r>
            <a:r>
              <a:rPr lang="en-US" sz="2000" dirty="0" err="1"/>
              <a:t>th</a:t>
            </a:r>
            <a:r>
              <a:rPr lang="en-US" sz="2000" dirty="0"/>
              <a:t> root of unity, where </a:t>
            </a:r>
            <a:endParaRPr lang="en-US" sz="2000" i="1" dirty="0">
              <a:latin typeface="Times New Roman" charset="0"/>
            </a:endParaRPr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2743200" y="2590800"/>
          <a:ext cx="51816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3" imgW="4259885" imgH="1851884" progId="Excel.Sheet.8">
                  <p:embed/>
                </p:oleObj>
              </mc:Choice>
              <mc:Fallback>
                <p:oleObj name="Worksheet" r:id="rId3" imgW="4259885" imgH="1851884" progId="Excel.Sheet.8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90800"/>
                        <a:ext cx="518160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2819400" y="6324600"/>
          <a:ext cx="8382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533160" imgH="215640" progId="Equation.3">
                  <p:embed/>
                </p:oleObj>
              </mc:Choice>
              <mc:Fallback>
                <p:oleObj name="Equation" r:id="rId5" imgW="533160" imgH="215640" progId="Equation.3">
                  <p:embed/>
                  <p:pic>
                    <p:nvPicPr>
                      <p:cNvPr id="230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324600"/>
                        <a:ext cx="8382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Primitive Roots of Unity</a:t>
            </a:r>
          </a:p>
        </p:txBody>
      </p:sp>
      <p:sp>
        <p:nvSpPr>
          <p:cNvPr id="231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1163" y="1521372"/>
            <a:ext cx="8305800" cy="5181600"/>
          </a:xfrm>
        </p:spPr>
        <p:txBody>
          <a:bodyPr/>
          <a:lstStyle/>
          <a:p>
            <a:pPr marL="533400" indent="-533400"/>
            <a:r>
              <a:rPr lang="en-US" sz="2000" b="1" dirty="0"/>
              <a:t>Inverse Property:</a:t>
            </a:r>
            <a:r>
              <a:rPr lang="en-US" sz="2000" dirty="0"/>
              <a:t> If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dirty="0"/>
              <a:t> is a primitive root of unity, then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baseline="30000" dirty="0"/>
              <a:t> -1</a:t>
            </a:r>
            <a:r>
              <a:rPr lang="en-US" sz="2000" dirty="0"/>
              <a:t>=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baseline="30000" dirty="0"/>
              <a:t>n-1</a:t>
            </a:r>
            <a:endParaRPr lang="en-US" sz="2000" dirty="0"/>
          </a:p>
          <a:p>
            <a:pPr marL="914400" lvl="1" indent="-457200"/>
            <a:r>
              <a:rPr lang="en-US" sz="1800" dirty="0"/>
              <a:t>Proof: </a:t>
            </a:r>
            <a:r>
              <a:rPr lang="en-US" sz="1800" dirty="0">
                <a:latin typeface="Symbol" charset="0"/>
              </a:rPr>
              <a:t>ww</a:t>
            </a:r>
            <a:r>
              <a:rPr lang="en-US" sz="1800" baseline="30000" dirty="0"/>
              <a:t>n-1</a:t>
            </a:r>
            <a:r>
              <a:rPr lang="en-US" sz="1800" dirty="0"/>
              <a:t>=</a:t>
            </a:r>
            <a:r>
              <a:rPr lang="en-US" sz="1800" dirty="0" err="1">
                <a:latin typeface="Symbol" charset="0"/>
              </a:rPr>
              <a:t>w</a:t>
            </a:r>
            <a:r>
              <a:rPr lang="en-US" sz="1800" baseline="30000" dirty="0" err="1"/>
              <a:t>n</a:t>
            </a:r>
            <a:r>
              <a:rPr lang="en-US" sz="1800" dirty="0"/>
              <a:t>=1</a:t>
            </a:r>
          </a:p>
          <a:p>
            <a:pPr marL="533400" indent="-533400"/>
            <a:r>
              <a:rPr lang="en-US" sz="2000" b="1" dirty="0"/>
              <a:t>Cancellation Property:</a:t>
            </a:r>
            <a:r>
              <a:rPr lang="en-US" sz="2000" dirty="0"/>
              <a:t> For non-zero -n&lt;k&lt;n,</a:t>
            </a:r>
          </a:p>
          <a:p>
            <a:pPr marL="914400" lvl="1" indent="-457200"/>
            <a:r>
              <a:rPr lang="en-US" sz="1800" dirty="0"/>
              <a:t>Proof:</a:t>
            </a:r>
          </a:p>
          <a:p>
            <a:pPr marL="914400" lvl="1" indent="-457200"/>
            <a:endParaRPr lang="en-US" sz="1800" dirty="0"/>
          </a:p>
          <a:p>
            <a:pPr marL="533400" indent="-533400">
              <a:buFont typeface="Wingdings" charset="0"/>
              <a:buNone/>
            </a:pPr>
            <a:endParaRPr lang="en-US" sz="2000" b="1" dirty="0"/>
          </a:p>
          <a:p>
            <a:pPr marL="533400" indent="-533400"/>
            <a:r>
              <a:rPr lang="en-US" sz="2000" b="1" dirty="0"/>
              <a:t>Reduction Property: </a:t>
            </a:r>
            <a:r>
              <a:rPr lang="en-US" sz="2000" dirty="0"/>
              <a:t>If w is a </a:t>
            </a:r>
            <a:r>
              <a:rPr lang="en-US" sz="2000" dirty="0" err="1"/>
              <a:t>primitve</a:t>
            </a:r>
            <a:r>
              <a:rPr lang="en-US" sz="2000" dirty="0"/>
              <a:t> (2n)-</a:t>
            </a:r>
            <a:r>
              <a:rPr lang="en-US" sz="2000" dirty="0" err="1"/>
              <a:t>th</a:t>
            </a:r>
            <a:r>
              <a:rPr lang="en-US" sz="2000" dirty="0"/>
              <a:t> root of unity, then 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baseline="30000" dirty="0"/>
              <a:t>2</a:t>
            </a:r>
            <a:r>
              <a:rPr lang="en-US" sz="2000" dirty="0"/>
              <a:t> is a primitive n-</a:t>
            </a:r>
            <a:r>
              <a:rPr lang="en-US" sz="2000" dirty="0" err="1"/>
              <a:t>th</a:t>
            </a:r>
            <a:r>
              <a:rPr lang="en-US" sz="2000" dirty="0"/>
              <a:t> root of unity.</a:t>
            </a:r>
          </a:p>
          <a:p>
            <a:pPr marL="914400" lvl="1" indent="-457200"/>
            <a:r>
              <a:rPr lang="en-US" sz="1800" dirty="0"/>
              <a:t>Proof: If 1,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dirty="0"/>
              <a:t>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,…,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2n-1</a:t>
            </a:r>
            <a:r>
              <a:rPr lang="en-US" sz="1800" dirty="0"/>
              <a:t> are all distinct, so are 1,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,(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,…,(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)</a:t>
            </a:r>
            <a:r>
              <a:rPr lang="en-US" sz="1800" baseline="30000" dirty="0"/>
              <a:t>n-1</a:t>
            </a:r>
          </a:p>
          <a:p>
            <a:pPr marL="914400" lvl="1" indent="-457200">
              <a:buFont typeface="Wingdings" charset="0"/>
              <a:buNone/>
            </a:pPr>
            <a:endParaRPr lang="en-US" sz="1800" dirty="0"/>
          </a:p>
          <a:p>
            <a:pPr marL="533400" indent="-533400"/>
            <a:r>
              <a:rPr lang="en-US" sz="2000" b="1" dirty="0"/>
              <a:t>Reflective Property: </a:t>
            </a:r>
            <a:r>
              <a:rPr lang="en-US" sz="2000" dirty="0"/>
              <a:t>If n is even, then </a:t>
            </a:r>
            <a:r>
              <a:rPr lang="en-US" sz="2000" dirty="0" err="1">
                <a:latin typeface="Symbol" charset="0"/>
              </a:rPr>
              <a:t>w</a:t>
            </a:r>
            <a:r>
              <a:rPr lang="en-US" sz="2000" baseline="30000" dirty="0" err="1"/>
              <a:t>n</a:t>
            </a:r>
            <a:r>
              <a:rPr lang="en-US" sz="2000" baseline="30000" dirty="0"/>
              <a:t>/2 </a:t>
            </a:r>
            <a:r>
              <a:rPr lang="en-US" sz="2000" dirty="0"/>
              <a:t>= -1.</a:t>
            </a:r>
          </a:p>
          <a:p>
            <a:pPr marL="914400" lvl="1" indent="-457200"/>
            <a:r>
              <a:rPr lang="en-US" sz="1800" dirty="0"/>
              <a:t>Proof: By the cancellation property, for k=n/2:</a:t>
            </a:r>
          </a:p>
          <a:p>
            <a:pPr marL="914400" lvl="1" indent="-457200"/>
            <a:endParaRPr lang="en-US" sz="1800" dirty="0"/>
          </a:p>
          <a:p>
            <a:pPr marL="914400" lvl="1" indent="-457200"/>
            <a:endParaRPr lang="en-US" sz="1800" dirty="0"/>
          </a:p>
          <a:p>
            <a:pPr marL="914400" lvl="1" indent="-457200"/>
            <a:r>
              <a:rPr lang="en-US" sz="1800" dirty="0"/>
              <a:t>Corollary: </a:t>
            </a:r>
            <a:r>
              <a:rPr lang="en-US" sz="1800" dirty="0" err="1">
                <a:latin typeface="Symbol" charset="0"/>
              </a:rPr>
              <a:t>w</a:t>
            </a:r>
            <a:r>
              <a:rPr lang="en-US" sz="1800" baseline="30000" dirty="0" err="1"/>
              <a:t>k+n</a:t>
            </a:r>
            <a:r>
              <a:rPr lang="en-US" sz="1800" baseline="30000" dirty="0"/>
              <a:t>/2</a:t>
            </a:r>
            <a:r>
              <a:rPr lang="en-US" sz="1800" dirty="0"/>
              <a:t>= -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k</a:t>
            </a:r>
            <a:r>
              <a:rPr lang="en-US" sz="1800" dirty="0"/>
              <a:t>.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6705600" y="1981200"/>
          <a:ext cx="10096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647640" imgH="444240" progId="Equation.3">
                  <p:embed/>
                </p:oleObj>
              </mc:Choice>
              <mc:Fallback>
                <p:oleObj name="Equation" r:id="rId3" imgW="647640" imgH="444240" progId="Equation.3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81200"/>
                        <a:ext cx="10096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2514600" y="2667000"/>
          <a:ext cx="59658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3225600" imgH="457200" progId="Equation.3">
                  <p:embed/>
                </p:oleObj>
              </mc:Choice>
              <mc:Fallback>
                <p:oleObj name="Equation" r:id="rId5" imgW="3225600" imgH="457200" progId="Equation.3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59658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1371600" y="5486400"/>
          <a:ext cx="74342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4368600" imgH="444240" progId="Equation.3">
                  <p:embed/>
                </p:oleObj>
              </mc:Choice>
              <mc:Fallback>
                <p:oleObj name="Equation" r:id="rId7" imgW="4368600" imgH="444240" progId="Equation.3">
                  <p:embed/>
                  <p:pic>
                    <p:nvPicPr>
                      <p:cNvPr id="231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74342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3556"/>
            <a:ext cx="8077200" cy="1143000"/>
          </a:xfrm>
        </p:spPr>
        <p:txBody>
          <a:bodyPr/>
          <a:lstStyle/>
          <a:p>
            <a:r>
              <a:rPr lang="en-US" dirty="0"/>
              <a:t>The Discrete Fourier Transform</a:t>
            </a:r>
          </a:p>
        </p:txBody>
      </p:sp>
      <p:sp>
        <p:nvSpPr>
          <p:cNvPr id="232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78372" y="1908804"/>
            <a:ext cx="8660524" cy="5029200"/>
          </a:xfrm>
        </p:spPr>
        <p:txBody>
          <a:bodyPr/>
          <a:lstStyle/>
          <a:p>
            <a:pPr marL="533400" indent="-533400"/>
            <a:r>
              <a:rPr lang="en-US" sz="2000" dirty="0"/>
              <a:t>Given coefficients (a</a:t>
            </a:r>
            <a:r>
              <a:rPr lang="en-US" sz="2000" baseline="-25000" dirty="0"/>
              <a:t>0</a:t>
            </a:r>
            <a:r>
              <a:rPr lang="en-US" sz="2000" dirty="0"/>
              <a:t>,a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,…,a</a:t>
            </a:r>
            <a:r>
              <a:rPr lang="en-US" sz="2000" baseline="-25000" dirty="0"/>
              <a:t>n-1</a:t>
            </a:r>
            <a:r>
              <a:rPr lang="en-US" sz="2000" dirty="0"/>
              <a:t>) for an (n-1)-degree polynomial p(x)</a:t>
            </a:r>
          </a:p>
          <a:p>
            <a:pPr marL="533400" indent="-533400"/>
            <a:r>
              <a:rPr lang="en-US" sz="2000" dirty="0"/>
              <a:t>The </a:t>
            </a:r>
            <a:r>
              <a:rPr lang="en-US" sz="2000" b="1" dirty="0"/>
              <a:t>Discrete Fourier Transform</a:t>
            </a:r>
            <a:r>
              <a:rPr lang="en-US" sz="2000" dirty="0"/>
              <a:t> is to evaluate p at the values</a:t>
            </a:r>
          </a:p>
          <a:p>
            <a:pPr marL="914400" lvl="1" indent="-457200"/>
            <a:r>
              <a:rPr lang="en-US" sz="1800" dirty="0"/>
              <a:t>1,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dirty="0"/>
              <a:t>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2</a:t>
            </a:r>
            <a:r>
              <a:rPr lang="en-US" sz="1800" dirty="0"/>
              <a:t>,…,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n-1</a:t>
            </a:r>
          </a:p>
          <a:p>
            <a:pPr marL="914400" lvl="1" indent="-457200"/>
            <a:r>
              <a:rPr lang="en-US" sz="1800" dirty="0"/>
              <a:t>We produce (y</a:t>
            </a:r>
            <a:r>
              <a:rPr lang="en-US" sz="1800" baseline="-25000" dirty="0"/>
              <a:t>0</a:t>
            </a:r>
            <a:r>
              <a:rPr lang="en-US" sz="1800" dirty="0"/>
              <a:t>,y</a:t>
            </a:r>
            <a:r>
              <a:rPr lang="en-US" sz="1800" baseline="-25000" dirty="0"/>
              <a:t>1</a:t>
            </a:r>
            <a:r>
              <a:rPr lang="en-US" sz="1800" dirty="0"/>
              <a:t>,y</a:t>
            </a:r>
            <a:r>
              <a:rPr lang="en-US" sz="1800" baseline="-25000" dirty="0"/>
              <a:t>2</a:t>
            </a:r>
            <a:r>
              <a:rPr lang="en-US" sz="1800" dirty="0"/>
              <a:t>,…,y</a:t>
            </a:r>
            <a:r>
              <a:rPr lang="en-US" sz="1800" baseline="-25000" dirty="0"/>
              <a:t>n-1</a:t>
            </a:r>
            <a:r>
              <a:rPr lang="en-US" sz="1800" dirty="0"/>
              <a:t>), where </a:t>
            </a:r>
            <a:r>
              <a:rPr lang="en-US" sz="1800" dirty="0" err="1"/>
              <a:t>y</a:t>
            </a:r>
            <a:r>
              <a:rPr lang="en-US" sz="1800" baseline="-25000" dirty="0" err="1"/>
              <a:t>j</a:t>
            </a:r>
            <a:r>
              <a:rPr lang="en-US" sz="1800" dirty="0"/>
              <a:t>=p(</a:t>
            </a:r>
            <a:r>
              <a:rPr lang="en-US" sz="1800" dirty="0" err="1">
                <a:latin typeface="Symbol" charset="0"/>
              </a:rPr>
              <a:t>w</a:t>
            </a:r>
            <a:r>
              <a:rPr lang="en-US" sz="1800" baseline="30000" dirty="0" err="1"/>
              <a:t>j</a:t>
            </a:r>
            <a:r>
              <a:rPr lang="en-US" sz="1800" dirty="0"/>
              <a:t>)</a:t>
            </a:r>
          </a:p>
          <a:p>
            <a:pPr marL="914400" lvl="1" indent="-457200"/>
            <a:r>
              <a:rPr lang="en-US" sz="1800" dirty="0"/>
              <a:t>That is, </a:t>
            </a:r>
          </a:p>
          <a:p>
            <a:pPr marL="914400" lvl="1" indent="-457200">
              <a:buFont typeface="Wingdings" charset="0"/>
              <a:buNone/>
            </a:pPr>
            <a:endParaRPr lang="en-US" sz="1800" dirty="0"/>
          </a:p>
          <a:p>
            <a:pPr marL="914400" lvl="1" indent="-457200"/>
            <a:r>
              <a:rPr lang="en-US" sz="1800" dirty="0"/>
              <a:t>Matrix form: </a:t>
            </a:r>
            <a:r>
              <a:rPr lang="en-US" sz="1800" b="1" dirty="0"/>
              <a:t>y=Fa, </a:t>
            </a:r>
            <a:r>
              <a:rPr lang="en-US" sz="1800" dirty="0"/>
              <a:t>where </a:t>
            </a:r>
            <a:r>
              <a:rPr lang="en-US" sz="1800" b="1" dirty="0"/>
              <a:t>F</a:t>
            </a:r>
            <a:r>
              <a:rPr lang="en-US" sz="1800" dirty="0"/>
              <a:t>[</a:t>
            </a:r>
            <a:r>
              <a:rPr lang="en-US" sz="1800" dirty="0" err="1"/>
              <a:t>i,j</a:t>
            </a:r>
            <a:r>
              <a:rPr lang="en-US" sz="1800" dirty="0"/>
              <a:t>]=</a:t>
            </a:r>
            <a:r>
              <a:rPr lang="en-US" sz="1800" dirty="0" err="1">
                <a:latin typeface="Symbol" charset="0"/>
              </a:rPr>
              <a:t>w</a:t>
            </a:r>
            <a:r>
              <a:rPr lang="en-US" sz="1800" baseline="30000" dirty="0" err="1"/>
              <a:t>ij</a:t>
            </a:r>
            <a:r>
              <a:rPr lang="en-US" sz="18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/>
            <a:r>
              <a:rPr lang="en-US" sz="2000" dirty="0"/>
              <a:t>The </a:t>
            </a:r>
            <a:r>
              <a:rPr lang="en-US" sz="2000" b="1" dirty="0"/>
              <a:t>Inverse Discrete Fourier Transform</a:t>
            </a:r>
            <a:r>
              <a:rPr lang="en-US" sz="2000" dirty="0"/>
              <a:t> recovers the coefficients of an (n-1)-degree polynomial given its values at 1,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dirty="0"/>
              <a:t>,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baseline="30000" dirty="0"/>
              <a:t>2</a:t>
            </a:r>
            <a:r>
              <a:rPr lang="en-US" sz="2000" dirty="0"/>
              <a:t>,…,</a:t>
            </a:r>
            <a:r>
              <a:rPr lang="en-US" sz="2000" dirty="0">
                <a:latin typeface="Symbol" charset="0"/>
              </a:rPr>
              <a:t>w</a:t>
            </a:r>
            <a:r>
              <a:rPr lang="en-US" sz="2000" baseline="30000" dirty="0"/>
              <a:t>n-1</a:t>
            </a:r>
          </a:p>
          <a:p>
            <a:pPr marL="914400" lvl="1" indent="-457200"/>
            <a:r>
              <a:rPr lang="en-US" sz="1800" dirty="0"/>
              <a:t>Matrix form: </a:t>
            </a:r>
            <a:r>
              <a:rPr lang="en-US" sz="1800" b="1" dirty="0"/>
              <a:t>a=F</a:t>
            </a:r>
            <a:r>
              <a:rPr lang="en-US" sz="1800" b="1" baseline="30000" dirty="0"/>
              <a:t> -1</a:t>
            </a:r>
            <a:r>
              <a:rPr lang="en-US" sz="1800" b="1" dirty="0"/>
              <a:t>y</a:t>
            </a:r>
            <a:r>
              <a:rPr lang="en-US" sz="1800" dirty="0"/>
              <a:t>, where </a:t>
            </a:r>
            <a:r>
              <a:rPr lang="en-US" sz="1800" b="1" dirty="0"/>
              <a:t>F</a:t>
            </a:r>
            <a:r>
              <a:rPr lang="en-US" sz="1800" b="1" baseline="30000" dirty="0"/>
              <a:t> -1</a:t>
            </a:r>
            <a:r>
              <a:rPr lang="en-US" sz="1800" dirty="0"/>
              <a:t>[</a:t>
            </a:r>
            <a:r>
              <a:rPr lang="en-US" sz="1800" dirty="0" err="1"/>
              <a:t>i,j</a:t>
            </a:r>
            <a:r>
              <a:rPr lang="en-US" sz="1800" dirty="0"/>
              <a:t>]=</a:t>
            </a:r>
            <a:r>
              <a:rPr lang="en-US" sz="1800" dirty="0">
                <a:latin typeface="Symbol" charset="0"/>
              </a:rPr>
              <a:t>w</a:t>
            </a:r>
            <a:r>
              <a:rPr lang="en-US" sz="1800" baseline="30000" dirty="0"/>
              <a:t>-</a:t>
            </a:r>
            <a:r>
              <a:rPr lang="en-US" sz="1800" baseline="30000" dirty="0" err="1"/>
              <a:t>ij</a:t>
            </a:r>
            <a:r>
              <a:rPr lang="en-US" sz="1800" dirty="0"/>
              <a:t>/n.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2590800" y="3200400"/>
          <a:ext cx="1447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232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1447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0537"/>
            <a:ext cx="7493876" cy="1143000"/>
          </a:xfrm>
        </p:spPr>
        <p:txBody>
          <a:bodyPr/>
          <a:lstStyle/>
          <a:p>
            <a:r>
              <a:rPr lang="en-US" dirty="0"/>
              <a:t>Correctness of the inverse DFT</a:t>
            </a:r>
          </a:p>
        </p:txBody>
      </p:sp>
      <p:sp>
        <p:nvSpPr>
          <p:cNvPr id="233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029200"/>
          </a:xfrm>
        </p:spPr>
        <p:txBody>
          <a:bodyPr/>
          <a:lstStyle/>
          <a:p>
            <a:pPr marL="533400" indent="-533400"/>
            <a:r>
              <a:rPr lang="en-US" sz="2000"/>
              <a:t>The DFT and inverse DFT really are inverse operations</a:t>
            </a:r>
          </a:p>
          <a:p>
            <a:pPr marL="533400" indent="-533400"/>
            <a:r>
              <a:rPr lang="en-US" sz="2000"/>
              <a:t>Proof: Let </a:t>
            </a:r>
            <a:r>
              <a:rPr lang="en-US" sz="2000" b="1"/>
              <a:t>A=F</a:t>
            </a:r>
            <a:r>
              <a:rPr lang="en-US" sz="2000" b="1" baseline="30000"/>
              <a:t> -1</a:t>
            </a:r>
            <a:r>
              <a:rPr lang="en-US" sz="2000" b="1"/>
              <a:t>F</a:t>
            </a:r>
            <a:r>
              <a:rPr lang="en-US" sz="2000"/>
              <a:t>.  We want to show that </a:t>
            </a:r>
            <a:r>
              <a:rPr lang="en-US" sz="2000" b="1"/>
              <a:t>A=I</a:t>
            </a:r>
            <a:r>
              <a:rPr lang="en-US" sz="2000"/>
              <a:t>, where</a:t>
            </a:r>
          </a:p>
          <a:p>
            <a:pPr marL="533400" indent="-533400"/>
            <a:endParaRPr lang="en-US" sz="2000"/>
          </a:p>
          <a:p>
            <a:pPr marL="533400" indent="-533400"/>
            <a:endParaRPr lang="en-US" sz="2000"/>
          </a:p>
          <a:p>
            <a:pPr marL="533400" indent="-533400"/>
            <a:r>
              <a:rPr lang="en-US" sz="2000"/>
              <a:t>If i=j, then</a:t>
            </a:r>
          </a:p>
          <a:p>
            <a:pPr marL="533400" indent="-533400"/>
            <a:endParaRPr lang="en-US" sz="2000"/>
          </a:p>
          <a:p>
            <a:pPr marL="533400" indent="-533400"/>
            <a:endParaRPr lang="en-US" sz="2000"/>
          </a:p>
          <a:p>
            <a:pPr marL="533400" indent="-533400"/>
            <a:endParaRPr lang="en-US" sz="2000"/>
          </a:p>
          <a:p>
            <a:pPr marL="533400" indent="-533400"/>
            <a:r>
              <a:rPr lang="en-US" sz="2000"/>
              <a:t>If i and j are different, then</a:t>
            </a:r>
          </a:p>
          <a:p>
            <a:pPr marL="533400" indent="-533400">
              <a:buFont typeface="Wingdings" charset="0"/>
              <a:buNone/>
            </a:pPr>
            <a:endParaRPr lang="en-US" sz="2000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2895600" y="2286000"/>
          <a:ext cx="23288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307880" imgH="431640" progId="Equation.3">
                  <p:embed/>
                </p:oleObj>
              </mc:Choice>
              <mc:Fallback>
                <p:oleObj name="Equation" r:id="rId3" imgW="1307880" imgH="431640" progId="Equation.3">
                  <p:embed/>
                  <p:pic>
                    <p:nvPicPr>
                      <p:cNvPr id="233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23288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2249488" y="5029200"/>
          <a:ext cx="59674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3352680" imgH="431640" progId="Equation.3">
                  <p:embed/>
                </p:oleObj>
              </mc:Choice>
              <mc:Fallback>
                <p:oleObj name="Equation" r:id="rId5" imgW="3352680" imgH="431640" progId="Equation.3">
                  <p:embed/>
                  <p:pic>
                    <p:nvPicPr>
                      <p:cNvPr id="2334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5029200"/>
                        <a:ext cx="59674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2057400" y="3352800"/>
          <a:ext cx="43862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7" imgW="2463480" imgH="431640" progId="Equation.3">
                  <p:embed/>
                </p:oleObj>
              </mc:Choice>
              <mc:Fallback>
                <p:oleObj name="Equation" r:id="rId7" imgW="2463480" imgH="431640" progId="Equation.3">
                  <p:embed/>
                  <p:pic>
                    <p:nvPicPr>
                      <p:cNvPr id="233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43862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34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3429000" cy="5029200"/>
          </a:xfrm>
        </p:spPr>
        <p:txBody>
          <a:bodyPr/>
          <a:lstStyle/>
          <a:p>
            <a:pPr marL="533400" indent="-533400"/>
            <a:r>
              <a:rPr lang="en-US" sz="2000"/>
              <a:t>The DFT and the inverse DFT can be used to multiply two polynomials</a:t>
            </a:r>
          </a:p>
          <a:p>
            <a:pPr marL="533400" indent="-533400"/>
            <a:endParaRPr lang="en-US" sz="2000"/>
          </a:p>
          <a:p>
            <a:pPr marL="533400" indent="-533400"/>
            <a:endParaRPr lang="en-US" sz="2000"/>
          </a:p>
          <a:p>
            <a:pPr marL="533400" indent="-533400"/>
            <a:r>
              <a:rPr lang="en-US" sz="2000"/>
              <a:t>So we can get the coefficients of the product polynomial quickly if we can compute the DFT (and its inverse) quickly…</a:t>
            </a:r>
          </a:p>
        </p:txBody>
      </p:sp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0950"/>
            <a:ext cx="4916488" cy="537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77200" cy="1143000"/>
          </a:xfrm>
        </p:spPr>
        <p:txBody>
          <a:bodyPr/>
          <a:lstStyle/>
          <a:p>
            <a:r>
              <a:rPr lang="en-US" dirty="0"/>
              <a:t>The Fast Fourier Transform</a:t>
            </a:r>
          </a:p>
        </p:txBody>
      </p:sp>
      <p:sp>
        <p:nvSpPr>
          <p:cNvPr id="235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3657600"/>
          </a:xfrm>
        </p:spPr>
        <p:txBody>
          <a:bodyPr/>
          <a:lstStyle/>
          <a:p>
            <a:pPr marL="533400" indent="-533400"/>
            <a:r>
              <a:rPr lang="en-US" sz="2000"/>
              <a:t>The FFT is an efficient algorithm for computing the DFT</a:t>
            </a:r>
          </a:p>
          <a:p>
            <a:pPr marL="533400" indent="-533400"/>
            <a:r>
              <a:rPr lang="en-US" sz="2000"/>
              <a:t>The FFT is based on the divide-and-conquer paradigm:</a:t>
            </a:r>
          </a:p>
          <a:p>
            <a:pPr marL="914400" lvl="1" indent="-457200"/>
            <a:r>
              <a:rPr lang="en-US" sz="1800"/>
              <a:t>If n is even, we can divide a polynomial</a:t>
            </a:r>
          </a:p>
          <a:p>
            <a:pPr marL="914400" lvl="1" indent="-457200"/>
            <a:endParaRPr lang="en-US" sz="1800"/>
          </a:p>
          <a:p>
            <a:pPr marL="914400" lvl="1" indent="-457200"/>
            <a:endParaRPr lang="en-US" sz="1800"/>
          </a:p>
          <a:p>
            <a:pPr marL="914400" lvl="1" indent="-457200">
              <a:buFont typeface="Wingdings" charset="0"/>
              <a:buNone/>
            </a:pPr>
            <a:r>
              <a:rPr lang="en-US" sz="1800"/>
              <a:t>      into two polynomials</a:t>
            </a:r>
          </a:p>
          <a:p>
            <a:pPr marL="914400" lvl="1" indent="-457200">
              <a:buFont typeface="Wingdings" charset="0"/>
              <a:buNone/>
            </a:pPr>
            <a:endParaRPr lang="en-US" sz="1800"/>
          </a:p>
          <a:p>
            <a:pPr marL="914400" lvl="1" indent="-457200">
              <a:buFont typeface="Wingdings" charset="0"/>
              <a:buNone/>
            </a:pPr>
            <a:endParaRPr lang="en-US" sz="1800"/>
          </a:p>
          <a:p>
            <a:pPr marL="914400" lvl="1" indent="-457200">
              <a:buFont typeface="Wingdings" charset="0"/>
              <a:buNone/>
            </a:pPr>
            <a:r>
              <a:rPr lang="en-US" sz="1800"/>
              <a:t>      </a:t>
            </a:r>
          </a:p>
          <a:p>
            <a:pPr marL="914400" lvl="1" indent="-457200">
              <a:buFont typeface="Wingdings" charset="0"/>
              <a:buNone/>
            </a:pPr>
            <a:endParaRPr lang="en-US" sz="1800"/>
          </a:p>
          <a:p>
            <a:pPr marL="914400" lvl="1" indent="-457200">
              <a:buFont typeface="Wingdings" charset="0"/>
              <a:buNone/>
            </a:pPr>
            <a:r>
              <a:rPr lang="en-US" sz="1800"/>
              <a:t>       and we can write</a:t>
            </a:r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8372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7102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b="16702"/>
          <a:stretch>
            <a:fillRect/>
          </a:stretch>
        </p:blipFill>
        <p:spPr bwMode="auto">
          <a:xfrm>
            <a:off x="2133600" y="5410200"/>
            <a:ext cx="46402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549166"/>
            <a:ext cx="8077200" cy="1143000"/>
          </a:xfrm>
        </p:spPr>
        <p:txBody>
          <a:bodyPr/>
          <a:lstStyle/>
          <a:p>
            <a:r>
              <a:rPr lang="en-US" dirty="0"/>
              <a:t>The FFT Algorithm</a:t>
            </a: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511300"/>
            <a:ext cx="67818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6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7228" y="6134100"/>
            <a:ext cx="6400800" cy="533400"/>
          </a:xfrm>
          <a:solidFill>
            <a:srgbClr val="EAEAEA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sz="2000"/>
              <a:t>The running time is O(n log n). [inverse FFT is similar]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23B5-273F-2A48-B579-6484C210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5E64-4E41-E346-95B1-6CA05253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crossword search: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CF533-BD8F-7C41-B208-11799BAB8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52" y="2360043"/>
            <a:ext cx="7324495" cy="38558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99FA1-7752-A94B-A14A-1607377FF9AA}"/>
              </a:ext>
            </a:extLst>
          </p:cNvPr>
          <p:cNvSpPr txBox="1"/>
          <p:nvPr/>
        </p:nvSpPr>
        <p:spPr>
          <a:xfrm>
            <a:off x="62353" y="6558461"/>
            <a:ext cx="2925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http://algs4.cs.princeton.edu</a:t>
            </a:r>
          </a:p>
        </p:txBody>
      </p:sp>
    </p:spTree>
    <p:extLst>
      <p:ext uri="{BB962C8B-B14F-4D97-AF65-F5344CB8AC3E}">
        <p14:creationId xmlns:p14="http://schemas.microsoft.com/office/powerpoint/2010/main" val="134030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BBB2-0FD5-481E-492F-3F3FD33F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Solution: Brute-Force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7F1EC-BB9A-B48D-EA5C-0C9885C9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293100" cy="4906617"/>
          </a:xfrm>
        </p:spPr>
        <p:txBody>
          <a:bodyPr/>
          <a:lstStyle/>
          <a:p>
            <a:r>
              <a:rPr lang="en-US" dirty="0"/>
              <a:t>The brute-force algorithm can be adapted to solve this problem – just ignore matches for the wildcard symbol.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597A3-216C-0F89-CBF3-9995BA81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71" y="2789134"/>
            <a:ext cx="5838058" cy="3868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4CAA31-E120-D5BB-D077-4C74ADFA8DB0}"/>
              </a:ext>
            </a:extLst>
          </p:cNvPr>
          <p:cNvSpPr/>
          <p:nvPr/>
        </p:nvSpPr>
        <p:spPr bwMode="auto">
          <a:xfrm>
            <a:off x="2732689" y="3567404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6D5EE-EDFB-613A-34D2-3B00F0DA970A}"/>
              </a:ext>
            </a:extLst>
          </p:cNvPr>
          <p:cNvSpPr/>
          <p:nvPr/>
        </p:nvSpPr>
        <p:spPr bwMode="auto">
          <a:xfrm>
            <a:off x="4640317" y="3026122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440C56-0927-060F-6151-36E110DA5412}"/>
              </a:ext>
            </a:extLst>
          </p:cNvPr>
          <p:cNvSpPr/>
          <p:nvPr/>
        </p:nvSpPr>
        <p:spPr bwMode="auto">
          <a:xfrm>
            <a:off x="3802122" y="3025263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FE5BA6-D8AE-AC73-420D-5879C1DD6D15}"/>
              </a:ext>
            </a:extLst>
          </p:cNvPr>
          <p:cNvSpPr/>
          <p:nvPr/>
        </p:nvSpPr>
        <p:spPr bwMode="auto">
          <a:xfrm>
            <a:off x="6222114" y="3033575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6DCA6-26B2-489D-BEEB-301BCA5AC526}"/>
              </a:ext>
            </a:extLst>
          </p:cNvPr>
          <p:cNvSpPr/>
          <p:nvPr/>
        </p:nvSpPr>
        <p:spPr bwMode="auto">
          <a:xfrm>
            <a:off x="5423337" y="6380264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E3582A-3DD2-FB4A-AFF4-40F74940E9CC}"/>
              </a:ext>
            </a:extLst>
          </p:cNvPr>
          <p:cNvSpPr/>
          <p:nvPr/>
        </p:nvSpPr>
        <p:spPr bwMode="auto">
          <a:xfrm>
            <a:off x="3547241" y="5149210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A6052-68E0-4FBE-02CD-2D9AB48D60A8}"/>
              </a:ext>
            </a:extLst>
          </p:cNvPr>
          <p:cNvSpPr/>
          <p:nvPr/>
        </p:nvSpPr>
        <p:spPr bwMode="auto">
          <a:xfrm>
            <a:off x="3279227" y="4622903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4BEF72-A9C5-5354-8A63-0D13A6C6370E}"/>
              </a:ext>
            </a:extLst>
          </p:cNvPr>
          <p:cNvSpPr/>
          <p:nvPr/>
        </p:nvSpPr>
        <p:spPr bwMode="auto">
          <a:xfrm>
            <a:off x="3011214" y="4079355"/>
            <a:ext cx="94594" cy="1007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807F0-BC84-3F93-65E0-2C4835F6DC79}"/>
              </a:ext>
            </a:extLst>
          </p:cNvPr>
          <p:cNvSpPr txBox="1"/>
          <p:nvPr/>
        </p:nvSpPr>
        <p:spPr>
          <a:xfrm>
            <a:off x="5546321" y="4147672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Running time: O(nm).</a:t>
            </a:r>
          </a:p>
        </p:txBody>
      </p:sp>
    </p:spTree>
    <p:extLst>
      <p:ext uri="{BB962C8B-B14F-4D97-AF65-F5344CB8AC3E}">
        <p14:creationId xmlns:p14="http://schemas.microsoft.com/office/powerpoint/2010/main" val="80733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0396-1D95-2D22-4408-F10D4017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 Only in the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DB62-0094-AEBB-1162-E944FD38A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wildcards only appear in the pattern, then we can interpret the pattern as a regular expression of length m and do regular-expression matching of this pattern with text.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r>
              <a:rPr lang="en-US" dirty="0"/>
              <a:t>Running time: O(nm)</a:t>
            </a:r>
          </a:p>
          <a:p>
            <a:r>
              <a:rPr lang="en-US" dirty="0"/>
              <a:t>Just as slow as the brute-force algorithm!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FB80D-BC58-B2B9-EE97-1BFF35184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94" t="58755" r="4523" b="32083"/>
          <a:stretch/>
        </p:blipFill>
        <p:spPr>
          <a:xfrm>
            <a:off x="849084" y="3733800"/>
            <a:ext cx="6718527" cy="8599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76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 only in the Pattern w/ </a:t>
            </a:r>
            <a:r>
              <a:rPr lang="en-US" dirty="0" err="1"/>
              <a:t>Bitap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Recall the </a:t>
            </a:r>
            <a:r>
              <a:rPr lang="en-US" sz="2400" dirty="0" err="1"/>
              <a:t>bitap</a:t>
            </a:r>
            <a:r>
              <a:rPr lang="en-US" sz="2400" dirty="0"/>
              <a:t> algorithm where we keep doing comparisons (in parallel) even after finding mismatches, and we use an indicator variable, X, that is initially 0 and we set X to 1 if there is ever a mismatch: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E275-DE00-CF41-9726-B104D767DFD5}"/>
              </a:ext>
            </a:extLst>
          </p:cNvPr>
          <p:cNvSpPr txBox="1"/>
          <p:nvPr/>
        </p:nvSpPr>
        <p:spPr>
          <a:xfrm>
            <a:off x="1103668" y="300595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3EE8-79E4-5448-8508-6CF08DF4CC79}"/>
              </a:ext>
            </a:extLst>
          </p:cNvPr>
          <p:cNvSpPr txBox="1"/>
          <p:nvPr/>
        </p:nvSpPr>
        <p:spPr>
          <a:xfrm>
            <a:off x="1126110" y="3530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CC55B-5E74-4C49-BF06-CAC088D0CD42}"/>
              </a:ext>
            </a:extLst>
          </p:cNvPr>
          <p:cNvSpPr txBox="1"/>
          <p:nvPr/>
        </p:nvSpPr>
        <p:spPr>
          <a:xfrm>
            <a:off x="1126110" y="50296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82C77-A987-9B40-94E5-E0A316F84605}"/>
              </a:ext>
            </a:extLst>
          </p:cNvPr>
          <p:cNvSpPr txBox="1"/>
          <p:nvPr/>
        </p:nvSpPr>
        <p:spPr>
          <a:xfrm>
            <a:off x="1114889" y="4567123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0C2C-077F-C54B-AC73-118F5ED5E4D1}"/>
              </a:ext>
            </a:extLst>
          </p:cNvPr>
          <p:cNvSpPr txBox="1"/>
          <p:nvPr/>
        </p:nvSpPr>
        <p:spPr>
          <a:xfrm>
            <a:off x="1114889" y="40570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83733-3076-8D4D-915D-F7C88FA76B4A}"/>
              </a:ext>
            </a:extLst>
          </p:cNvPr>
          <p:cNvGrpSpPr/>
          <p:nvPr/>
        </p:nvGrpSpPr>
        <p:grpSpPr>
          <a:xfrm>
            <a:off x="1786427" y="3073351"/>
            <a:ext cx="5571146" cy="3142504"/>
            <a:chOff x="1503797" y="2642999"/>
            <a:chExt cx="6135431" cy="35728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0ED144-E1B9-674A-890D-3B1A33456C07}"/>
                </a:ext>
              </a:extLst>
            </p:cNvPr>
            <p:cNvGrpSpPr/>
            <p:nvPr/>
          </p:nvGrpSpPr>
          <p:grpSpPr>
            <a:xfrm>
              <a:off x="1504772" y="2642999"/>
              <a:ext cx="6134456" cy="350378"/>
              <a:chOff x="1546787" y="2972512"/>
              <a:chExt cx="6134456" cy="3503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7AC06C-C059-8944-B06D-C90782BC85C6}"/>
                  </a:ext>
                </a:extLst>
              </p:cNvPr>
              <p:cNvSpPr/>
              <p:nvPr/>
            </p:nvSpPr>
            <p:spPr bwMode="auto">
              <a:xfrm>
                <a:off x="154678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D44040-692F-A941-9CDA-72E76F34D194}"/>
                  </a:ext>
                </a:extLst>
              </p:cNvPr>
              <p:cNvSpPr/>
              <p:nvPr/>
            </p:nvSpPr>
            <p:spPr bwMode="auto">
              <a:xfrm>
                <a:off x="185346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94E4765-180F-DC44-9607-92FAD5CDF880}"/>
                  </a:ext>
                </a:extLst>
              </p:cNvPr>
              <p:cNvSpPr/>
              <p:nvPr/>
            </p:nvSpPr>
            <p:spPr bwMode="auto">
              <a:xfrm>
                <a:off x="216013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03CC8F-0939-DD41-AF80-2AD2D1C3386B}"/>
                  </a:ext>
                </a:extLst>
              </p:cNvPr>
              <p:cNvSpPr/>
              <p:nvPr/>
            </p:nvSpPr>
            <p:spPr bwMode="auto">
              <a:xfrm>
                <a:off x="246680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2AE05CE-A2E7-634E-BBDD-931B8D0CBECF}"/>
                  </a:ext>
                </a:extLst>
              </p:cNvPr>
              <p:cNvSpPr/>
              <p:nvPr/>
            </p:nvSpPr>
            <p:spPr bwMode="auto">
              <a:xfrm>
                <a:off x="277348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480EDE-AA91-894B-97FF-D67B4816F443}"/>
                  </a:ext>
                </a:extLst>
              </p:cNvPr>
              <p:cNvSpPr/>
              <p:nvPr/>
            </p:nvSpPr>
            <p:spPr bwMode="auto">
              <a:xfrm>
                <a:off x="308015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45E883-B666-A846-88BF-90608291B278}"/>
                  </a:ext>
                </a:extLst>
              </p:cNvPr>
              <p:cNvSpPr/>
              <p:nvPr/>
            </p:nvSpPr>
            <p:spPr bwMode="auto">
              <a:xfrm>
                <a:off x="338683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A3515AD-08F8-E849-B1CF-6AC4A57F915A}"/>
                  </a:ext>
                </a:extLst>
              </p:cNvPr>
              <p:cNvSpPr/>
              <p:nvPr/>
            </p:nvSpPr>
            <p:spPr bwMode="auto">
              <a:xfrm>
                <a:off x="369350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431756-B292-9B4E-895B-7204F37707D1}"/>
                  </a:ext>
                </a:extLst>
              </p:cNvPr>
              <p:cNvSpPr/>
              <p:nvPr/>
            </p:nvSpPr>
            <p:spPr bwMode="auto">
              <a:xfrm>
                <a:off x="400017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502CC40-7127-2F47-83D4-C532CE14D1AC}"/>
                  </a:ext>
                </a:extLst>
              </p:cNvPr>
              <p:cNvSpPr/>
              <p:nvPr/>
            </p:nvSpPr>
            <p:spPr bwMode="auto">
              <a:xfrm>
                <a:off x="430685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2C42073-9A15-D940-A595-4089F11B382E}"/>
                  </a:ext>
                </a:extLst>
              </p:cNvPr>
              <p:cNvSpPr/>
              <p:nvPr/>
            </p:nvSpPr>
            <p:spPr bwMode="auto">
              <a:xfrm>
                <a:off x="461352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3BDD5-2801-DB49-8E60-C79A4140D69D}"/>
                  </a:ext>
                </a:extLst>
              </p:cNvPr>
              <p:cNvSpPr/>
              <p:nvPr/>
            </p:nvSpPr>
            <p:spPr bwMode="auto">
              <a:xfrm>
                <a:off x="492020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70E514-5071-5945-9D32-2C600B12AA73}"/>
                  </a:ext>
                </a:extLst>
              </p:cNvPr>
              <p:cNvSpPr/>
              <p:nvPr/>
            </p:nvSpPr>
            <p:spPr bwMode="auto">
              <a:xfrm>
                <a:off x="522687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516326-5824-4A4C-AFE2-68A3C4E46B29}"/>
                  </a:ext>
                </a:extLst>
              </p:cNvPr>
              <p:cNvSpPr/>
              <p:nvPr/>
            </p:nvSpPr>
            <p:spPr bwMode="auto">
              <a:xfrm>
                <a:off x="553354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CD93A5-2E79-EB4E-A051-099AE6F25A66}"/>
                  </a:ext>
                </a:extLst>
              </p:cNvPr>
              <p:cNvSpPr/>
              <p:nvPr/>
            </p:nvSpPr>
            <p:spPr bwMode="auto">
              <a:xfrm>
                <a:off x="584022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12D2FDB-1DC7-6246-81AD-E763DEE86A44}"/>
                  </a:ext>
                </a:extLst>
              </p:cNvPr>
              <p:cNvSpPr/>
              <p:nvPr/>
            </p:nvSpPr>
            <p:spPr bwMode="auto">
              <a:xfrm>
                <a:off x="614689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C91D0B6-0B1F-1645-ACFE-8DE9D433F5DB}"/>
                  </a:ext>
                </a:extLst>
              </p:cNvPr>
              <p:cNvSpPr/>
              <p:nvPr/>
            </p:nvSpPr>
            <p:spPr bwMode="auto">
              <a:xfrm>
                <a:off x="645357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5DE3E53-3B1C-E045-BC31-85EDF157E89A}"/>
                  </a:ext>
                </a:extLst>
              </p:cNvPr>
              <p:cNvSpPr/>
              <p:nvPr/>
            </p:nvSpPr>
            <p:spPr bwMode="auto">
              <a:xfrm>
                <a:off x="676024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7C782A1-2FE8-364E-9F66-DE1E15541F1D}"/>
                  </a:ext>
                </a:extLst>
              </p:cNvPr>
              <p:cNvSpPr/>
              <p:nvPr/>
            </p:nvSpPr>
            <p:spPr bwMode="auto">
              <a:xfrm>
                <a:off x="706691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840ACA1-1F4A-1E42-8785-E330527AF0D6}"/>
                  </a:ext>
                </a:extLst>
              </p:cNvPr>
              <p:cNvSpPr/>
              <p:nvPr/>
            </p:nvSpPr>
            <p:spPr bwMode="auto">
              <a:xfrm>
                <a:off x="7373594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5492A4-395D-344E-9E8E-F59C595989EE}"/>
                </a:ext>
              </a:extLst>
            </p:cNvPr>
            <p:cNvGrpSpPr/>
            <p:nvPr/>
          </p:nvGrpSpPr>
          <p:grpSpPr>
            <a:xfrm>
              <a:off x="1503797" y="3204634"/>
              <a:ext cx="1841019" cy="350378"/>
              <a:chOff x="1545812" y="3534147"/>
              <a:chExt cx="1841019" cy="3503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8AF005-11C7-A841-BC2D-2C98B2EF75DE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A89A03-6D74-2742-A50B-1BF38691C78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237117A-8F9D-2543-AFEE-F8606593ED4E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6F7209C-41A9-5147-AC31-BD08674107A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1990DC-EEB1-0049-A7D6-7F51A3DA5B51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644568-0058-C943-9265-12912C03D5CA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E19FF8-AE6F-D946-954B-A383B0230902}"/>
                </a:ext>
              </a:extLst>
            </p:cNvPr>
            <p:cNvGrpSpPr/>
            <p:nvPr/>
          </p:nvGrpSpPr>
          <p:grpSpPr>
            <a:xfrm>
              <a:off x="1810471" y="3760070"/>
              <a:ext cx="1841019" cy="350378"/>
              <a:chOff x="1545812" y="3534147"/>
              <a:chExt cx="1841019" cy="3503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02EE65B-DEB3-3343-9A9B-B64B267E015B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820DB51-0A3F-FC4A-8BC7-1A00E51365B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4BD8A0-DCC8-B44B-9674-E971FFC1CC96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220D038-C5DF-DA4F-B05F-49E71536966F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4DD758-B5BC-154F-81F0-ACDC108AAB18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0F43568-6607-234E-808B-F9B1922F1449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1C1B8D-2FD7-E440-962F-9A625E13A574}"/>
                </a:ext>
              </a:extLst>
            </p:cNvPr>
            <p:cNvGrpSpPr/>
            <p:nvPr/>
          </p:nvGrpSpPr>
          <p:grpSpPr>
            <a:xfrm>
              <a:off x="2116695" y="4277593"/>
              <a:ext cx="1841019" cy="350378"/>
              <a:chOff x="1545812" y="3534147"/>
              <a:chExt cx="1841019" cy="35037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2FDF5-669D-CE40-BC8C-616A222A0365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C2CE6A-2FC1-8E40-8AA9-3AE850098B00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806024-9461-254F-A81A-F744D5C909E4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9C4310D-8DB9-3B4B-8FB5-F0AD3CBA720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4C46B0-8036-1947-8647-0CE7E3ACC854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E65B7C-BE45-F04C-814C-F5FDC28478A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2D207C-E4FA-184D-9CA5-F9DC34DC188E}"/>
                </a:ext>
              </a:extLst>
            </p:cNvPr>
            <p:cNvGrpSpPr/>
            <p:nvPr/>
          </p:nvGrpSpPr>
          <p:grpSpPr>
            <a:xfrm>
              <a:off x="2421945" y="4867965"/>
              <a:ext cx="1841019" cy="350378"/>
              <a:chOff x="1545812" y="3534147"/>
              <a:chExt cx="1841019" cy="35037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D60D5F-7AC9-C34F-856A-27194BCB0CC2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4E555B-9A6C-5F42-8055-50C6BD885ABE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9A860E-B0D4-734E-9E9E-AAD27F82E0D1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49637A-428E-E442-B7B0-7975C9C2A1BD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0F18F1-6E9A-8D45-B2F6-5FDE921F6F6E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6F0553A-2573-3E40-BC6A-AEA20EEE4E91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6194E8-6DEE-C845-BFBC-197575C7B58E}"/>
                </a:ext>
              </a:extLst>
            </p:cNvPr>
            <p:cNvGrpSpPr/>
            <p:nvPr/>
          </p:nvGrpSpPr>
          <p:grpSpPr>
            <a:xfrm>
              <a:off x="2729594" y="5347954"/>
              <a:ext cx="1841019" cy="350378"/>
              <a:chOff x="1545812" y="3534147"/>
              <a:chExt cx="1841019" cy="35037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93CE02-2FE8-604E-82D9-A18F83F2263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2CEF80-4DD6-0745-8DA9-479E9CD87993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63DAA-360B-404E-91AD-D49FB46DF6E5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EE8EC0-4DA5-2A49-ACF6-4A7D9BA42805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D21B1F-9990-6743-963C-84D2D7D4ECAF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A17F3B-DE13-AB47-B076-CF0766A80254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6E521-5D6E-B64B-8827-CEBA53132A82}"/>
                </a:ext>
              </a:extLst>
            </p:cNvPr>
            <p:cNvGrpSpPr/>
            <p:nvPr/>
          </p:nvGrpSpPr>
          <p:grpSpPr>
            <a:xfrm>
              <a:off x="3038592" y="5865477"/>
              <a:ext cx="1841019" cy="350378"/>
              <a:chOff x="1545812" y="3534147"/>
              <a:chExt cx="1841019" cy="3503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6F0FBE-3735-1D4F-A770-82C3C161EBC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FE97A0C-B29B-D941-9A23-7DF1617D4F7D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960E8-FABB-964C-BD65-0BF9FCBE613D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CC8CA4-4336-864F-AF8D-AABFA8CDC4D3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696D49-6659-EE45-8725-6FFE3CAA5BA9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C840F8-6231-984E-A5CE-CAE1C40981B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 flipH="1">
            <a:off x="3177070" y="2907918"/>
            <a:ext cx="7924" cy="35656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21465C2-9E3E-EF4E-A460-83689C70CB99}"/>
              </a:ext>
            </a:extLst>
          </p:cNvPr>
          <p:cNvSpPr txBox="1"/>
          <p:nvPr/>
        </p:nvSpPr>
        <p:spPr>
          <a:xfrm>
            <a:off x="1103668" y="54515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EB0773-5E48-A44B-A347-AC7718DEA2F1}"/>
              </a:ext>
            </a:extLst>
          </p:cNvPr>
          <p:cNvSpPr txBox="1"/>
          <p:nvPr/>
        </p:nvSpPr>
        <p:spPr>
          <a:xfrm>
            <a:off x="1107337" y="58924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390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 only in the Pattern w/ </a:t>
            </a:r>
            <a:r>
              <a:rPr lang="en-US" dirty="0" err="1"/>
              <a:t>Bitap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Note that a wildcard in the pattern matches every character. That is, it corresponds to a 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E275-DE00-CF41-9726-B104D767DFD5}"/>
              </a:ext>
            </a:extLst>
          </p:cNvPr>
          <p:cNvSpPr txBox="1"/>
          <p:nvPr/>
        </p:nvSpPr>
        <p:spPr>
          <a:xfrm>
            <a:off x="1103668" y="300595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3EE8-79E4-5448-8508-6CF08DF4CC79}"/>
              </a:ext>
            </a:extLst>
          </p:cNvPr>
          <p:cNvSpPr txBox="1"/>
          <p:nvPr/>
        </p:nvSpPr>
        <p:spPr>
          <a:xfrm>
            <a:off x="1126110" y="3530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CC55B-5E74-4C49-BF06-CAC088D0CD42}"/>
              </a:ext>
            </a:extLst>
          </p:cNvPr>
          <p:cNvSpPr txBox="1"/>
          <p:nvPr/>
        </p:nvSpPr>
        <p:spPr>
          <a:xfrm>
            <a:off x="1126110" y="50296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82C77-A987-9B40-94E5-E0A316F84605}"/>
              </a:ext>
            </a:extLst>
          </p:cNvPr>
          <p:cNvSpPr txBox="1"/>
          <p:nvPr/>
        </p:nvSpPr>
        <p:spPr>
          <a:xfrm>
            <a:off x="1114889" y="4567123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0C2C-077F-C54B-AC73-118F5ED5E4D1}"/>
              </a:ext>
            </a:extLst>
          </p:cNvPr>
          <p:cNvSpPr txBox="1"/>
          <p:nvPr/>
        </p:nvSpPr>
        <p:spPr>
          <a:xfrm>
            <a:off x="1114889" y="40570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83733-3076-8D4D-915D-F7C88FA76B4A}"/>
              </a:ext>
            </a:extLst>
          </p:cNvPr>
          <p:cNvGrpSpPr/>
          <p:nvPr/>
        </p:nvGrpSpPr>
        <p:grpSpPr>
          <a:xfrm>
            <a:off x="1786427" y="3073351"/>
            <a:ext cx="5571146" cy="3142504"/>
            <a:chOff x="1503797" y="2642999"/>
            <a:chExt cx="6135431" cy="35728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0ED144-E1B9-674A-890D-3B1A33456C07}"/>
                </a:ext>
              </a:extLst>
            </p:cNvPr>
            <p:cNvGrpSpPr/>
            <p:nvPr/>
          </p:nvGrpSpPr>
          <p:grpSpPr>
            <a:xfrm>
              <a:off x="1504772" y="2642999"/>
              <a:ext cx="6134456" cy="350378"/>
              <a:chOff x="1546787" y="2972512"/>
              <a:chExt cx="6134456" cy="3503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7AC06C-C059-8944-B06D-C90782BC85C6}"/>
                  </a:ext>
                </a:extLst>
              </p:cNvPr>
              <p:cNvSpPr/>
              <p:nvPr/>
            </p:nvSpPr>
            <p:spPr bwMode="auto">
              <a:xfrm>
                <a:off x="154678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D44040-692F-A941-9CDA-72E76F34D194}"/>
                  </a:ext>
                </a:extLst>
              </p:cNvPr>
              <p:cNvSpPr/>
              <p:nvPr/>
            </p:nvSpPr>
            <p:spPr bwMode="auto">
              <a:xfrm>
                <a:off x="185346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94E4765-180F-DC44-9607-92FAD5CDF880}"/>
                  </a:ext>
                </a:extLst>
              </p:cNvPr>
              <p:cNvSpPr/>
              <p:nvPr/>
            </p:nvSpPr>
            <p:spPr bwMode="auto">
              <a:xfrm>
                <a:off x="216013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03CC8F-0939-DD41-AF80-2AD2D1C3386B}"/>
                  </a:ext>
                </a:extLst>
              </p:cNvPr>
              <p:cNvSpPr/>
              <p:nvPr/>
            </p:nvSpPr>
            <p:spPr bwMode="auto">
              <a:xfrm>
                <a:off x="246680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2AE05CE-A2E7-634E-BBDD-931B8D0CBECF}"/>
                  </a:ext>
                </a:extLst>
              </p:cNvPr>
              <p:cNvSpPr/>
              <p:nvPr/>
            </p:nvSpPr>
            <p:spPr bwMode="auto">
              <a:xfrm>
                <a:off x="277348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480EDE-AA91-894B-97FF-D67B4816F443}"/>
                  </a:ext>
                </a:extLst>
              </p:cNvPr>
              <p:cNvSpPr/>
              <p:nvPr/>
            </p:nvSpPr>
            <p:spPr bwMode="auto">
              <a:xfrm>
                <a:off x="308015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45E883-B666-A846-88BF-90608291B278}"/>
                  </a:ext>
                </a:extLst>
              </p:cNvPr>
              <p:cNvSpPr/>
              <p:nvPr/>
            </p:nvSpPr>
            <p:spPr bwMode="auto">
              <a:xfrm>
                <a:off x="338683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A3515AD-08F8-E849-B1CF-6AC4A57F915A}"/>
                  </a:ext>
                </a:extLst>
              </p:cNvPr>
              <p:cNvSpPr/>
              <p:nvPr/>
            </p:nvSpPr>
            <p:spPr bwMode="auto">
              <a:xfrm>
                <a:off x="369350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431756-B292-9B4E-895B-7204F37707D1}"/>
                  </a:ext>
                </a:extLst>
              </p:cNvPr>
              <p:cNvSpPr/>
              <p:nvPr/>
            </p:nvSpPr>
            <p:spPr bwMode="auto">
              <a:xfrm>
                <a:off x="400017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502CC40-7127-2F47-83D4-C532CE14D1AC}"/>
                  </a:ext>
                </a:extLst>
              </p:cNvPr>
              <p:cNvSpPr/>
              <p:nvPr/>
            </p:nvSpPr>
            <p:spPr bwMode="auto">
              <a:xfrm>
                <a:off x="430685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2C42073-9A15-D940-A595-4089F11B382E}"/>
                  </a:ext>
                </a:extLst>
              </p:cNvPr>
              <p:cNvSpPr/>
              <p:nvPr/>
            </p:nvSpPr>
            <p:spPr bwMode="auto">
              <a:xfrm>
                <a:off x="461352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3BDD5-2801-DB49-8E60-C79A4140D69D}"/>
                  </a:ext>
                </a:extLst>
              </p:cNvPr>
              <p:cNvSpPr/>
              <p:nvPr/>
            </p:nvSpPr>
            <p:spPr bwMode="auto">
              <a:xfrm>
                <a:off x="492020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70E514-5071-5945-9D32-2C600B12AA73}"/>
                  </a:ext>
                </a:extLst>
              </p:cNvPr>
              <p:cNvSpPr/>
              <p:nvPr/>
            </p:nvSpPr>
            <p:spPr bwMode="auto">
              <a:xfrm>
                <a:off x="522687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516326-5824-4A4C-AFE2-68A3C4E46B29}"/>
                  </a:ext>
                </a:extLst>
              </p:cNvPr>
              <p:cNvSpPr/>
              <p:nvPr/>
            </p:nvSpPr>
            <p:spPr bwMode="auto">
              <a:xfrm>
                <a:off x="553354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CD93A5-2E79-EB4E-A051-099AE6F25A66}"/>
                  </a:ext>
                </a:extLst>
              </p:cNvPr>
              <p:cNvSpPr/>
              <p:nvPr/>
            </p:nvSpPr>
            <p:spPr bwMode="auto">
              <a:xfrm>
                <a:off x="584022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12D2FDB-1DC7-6246-81AD-E763DEE86A44}"/>
                  </a:ext>
                </a:extLst>
              </p:cNvPr>
              <p:cNvSpPr/>
              <p:nvPr/>
            </p:nvSpPr>
            <p:spPr bwMode="auto">
              <a:xfrm>
                <a:off x="614689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C91D0B6-0B1F-1645-ACFE-8DE9D433F5DB}"/>
                  </a:ext>
                </a:extLst>
              </p:cNvPr>
              <p:cNvSpPr/>
              <p:nvPr/>
            </p:nvSpPr>
            <p:spPr bwMode="auto">
              <a:xfrm>
                <a:off x="645357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5DE3E53-3B1C-E045-BC31-85EDF157E89A}"/>
                  </a:ext>
                </a:extLst>
              </p:cNvPr>
              <p:cNvSpPr/>
              <p:nvPr/>
            </p:nvSpPr>
            <p:spPr bwMode="auto">
              <a:xfrm>
                <a:off x="676024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7C782A1-2FE8-364E-9F66-DE1E15541F1D}"/>
                  </a:ext>
                </a:extLst>
              </p:cNvPr>
              <p:cNvSpPr/>
              <p:nvPr/>
            </p:nvSpPr>
            <p:spPr bwMode="auto">
              <a:xfrm>
                <a:off x="706691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840ACA1-1F4A-1E42-8785-E330527AF0D6}"/>
                  </a:ext>
                </a:extLst>
              </p:cNvPr>
              <p:cNvSpPr/>
              <p:nvPr/>
            </p:nvSpPr>
            <p:spPr bwMode="auto">
              <a:xfrm>
                <a:off x="7373594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5492A4-395D-344E-9E8E-F59C595989EE}"/>
                </a:ext>
              </a:extLst>
            </p:cNvPr>
            <p:cNvGrpSpPr/>
            <p:nvPr/>
          </p:nvGrpSpPr>
          <p:grpSpPr>
            <a:xfrm>
              <a:off x="1503797" y="3204634"/>
              <a:ext cx="1841019" cy="350378"/>
              <a:chOff x="1545812" y="3534147"/>
              <a:chExt cx="1841019" cy="3503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8AF005-11C7-A841-BC2D-2C98B2EF75DE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A89A03-6D74-2742-A50B-1BF38691C78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237117A-8F9D-2543-AFEE-F8606593ED4E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6F7209C-41A9-5147-AC31-BD08674107A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1990DC-EEB1-0049-A7D6-7F51A3DA5B51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644568-0058-C943-9265-12912C03D5CA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E19FF8-AE6F-D946-954B-A383B0230902}"/>
                </a:ext>
              </a:extLst>
            </p:cNvPr>
            <p:cNvGrpSpPr/>
            <p:nvPr/>
          </p:nvGrpSpPr>
          <p:grpSpPr>
            <a:xfrm>
              <a:off x="1810471" y="3760070"/>
              <a:ext cx="1841019" cy="350378"/>
              <a:chOff x="1545812" y="3534147"/>
              <a:chExt cx="1841019" cy="3503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02EE65B-DEB3-3343-9A9B-B64B267E015B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820DB51-0A3F-FC4A-8BC7-1A00E51365B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4BD8A0-DCC8-B44B-9674-E971FFC1CC96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220D038-C5DF-DA4F-B05F-49E71536966F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4DD758-B5BC-154F-81F0-ACDC108AAB18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0F43568-6607-234E-808B-F9B1922F1449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1C1B8D-2FD7-E440-962F-9A625E13A574}"/>
                </a:ext>
              </a:extLst>
            </p:cNvPr>
            <p:cNvGrpSpPr/>
            <p:nvPr/>
          </p:nvGrpSpPr>
          <p:grpSpPr>
            <a:xfrm>
              <a:off x="2116695" y="4277593"/>
              <a:ext cx="1841019" cy="350378"/>
              <a:chOff x="1545812" y="3534147"/>
              <a:chExt cx="1841019" cy="35037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2FDF5-669D-CE40-BC8C-616A222A0365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C2CE6A-2FC1-8E40-8AA9-3AE850098B00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806024-9461-254F-A81A-F744D5C909E4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9C4310D-8DB9-3B4B-8FB5-F0AD3CBA720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4C46B0-8036-1947-8647-0CE7E3ACC854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E65B7C-BE45-F04C-814C-F5FDC28478A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2D207C-E4FA-184D-9CA5-F9DC34DC188E}"/>
                </a:ext>
              </a:extLst>
            </p:cNvPr>
            <p:cNvGrpSpPr/>
            <p:nvPr/>
          </p:nvGrpSpPr>
          <p:grpSpPr>
            <a:xfrm>
              <a:off x="2421945" y="4867965"/>
              <a:ext cx="1841019" cy="350378"/>
              <a:chOff x="1545812" y="3534147"/>
              <a:chExt cx="1841019" cy="35037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D60D5F-7AC9-C34F-856A-27194BCB0CC2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4E555B-9A6C-5F42-8055-50C6BD885ABE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9A860E-B0D4-734E-9E9E-AAD27F82E0D1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49637A-428E-E442-B7B0-7975C9C2A1BD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0F18F1-6E9A-8D45-B2F6-5FDE921F6F6E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6F0553A-2573-3E40-BC6A-AEA20EEE4E91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6194E8-6DEE-C845-BFBC-197575C7B58E}"/>
                </a:ext>
              </a:extLst>
            </p:cNvPr>
            <p:cNvGrpSpPr/>
            <p:nvPr/>
          </p:nvGrpSpPr>
          <p:grpSpPr>
            <a:xfrm>
              <a:off x="2729594" y="5347954"/>
              <a:ext cx="1841019" cy="350378"/>
              <a:chOff x="1545812" y="3534147"/>
              <a:chExt cx="1841019" cy="35037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93CE02-2FE8-604E-82D9-A18F83F2263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2CEF80-4DD6-0745-8DA9-479E9CD87993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63DAA-360B-404E-91AD-D49FB46DF6E5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EE8EC0-4DA5-2A49-ACF6-4A7D9BA42805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D21B1F-9990-6743-963C-84D2D7D4ECAF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A17F3B-DE13-AB47-B076-CF0766A80254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6E521-5D6E-B64B-8827-CEBA53132A82}"/>
                </a:ext>
              </a:extLst>
            </p:cNvPr>
            <p:cNvGrpSpPr/>
            <p:nvPr/>
          </p:nvGrpSpPr>
          <p:grpSpPr>
            <a:xfrm>
              <a:off x="3038592" y="5865477"/>
              <a:ext cx="1841019" cy="350378"/>
              <a:chOff x="1545812" y="3534147"/>
              <a:chExt cx="1841019" cy="3503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6F0FBE-3735-1D4F-A770-82C3C161EBC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FE97A0C-B29B-D941-9A23-7DF1617D4F7D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960E8-FABB-964C-BD65-0BF9FCBE613D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CC8CA4-4336-864F-AF8D-AABFA8CDC4D3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696D49-6659-EE45-8725-6FFE3CAA5BA9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C840F8-6231-984E-A5CE-CAE1C40981B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 flipH="1">
            <a:off x="3177070" y="2907918"/>
            <a:ext cx="7924" cy="35656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21465C2-9E3E-EF4E-A460-83689C70CB99}"/>
              </a:ext>
            </a:extLst>
          </p:cNvPr>
          <p:cNvSpPr txBox="1"/>
          <p:nvPr/>
        </p:nvSpPr>
        <p:spPr>
          <a:xfrm>
            <a:off x="1103668" y="54515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EB0773-5E48-A44B-A347-AC7718DEA2F1}"/>
              </a:ext>
            </a:extLst>
          </p:cNvPr>
          <p:cNvSpPr txBox="1"/>
          <p:nvPr/>
        </p:nvSpPr>
        <p:spPr>
          <a:xfrm>
            <a:off x="1107337" y="58924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A10823C-C247-F78E-2674-7F15DF600493}"/>
              </a:ext>
            </a:extLst>
          </p:cNvPr>
          <p:cNvSpPr/>
          <p:nvPr/>
        </p:nvSpPr>
        <p:spPr bwMode="auto">
          <a:xfrm>
            <a:off x="2118097" y="3661745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A5879AB-38CA-A5B1-02B8-583574A70833}"/>
              </a:ext>
            </a:extLst>
          </p:cNvPr>
          <p:cNvSpPr/>
          <p:nvPr/>
        </p:nvSpPr>
        <p:spPr bwMode="auto">
          <a:xfrm>
            <a:off x="2414941" y="4152363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2551151-75E1-D236-2A9F-021DFF04A29E}"/>
              </a:ext>
            </a:extLst>
          </p:cNvPr>
          <p:cNvSpPr/>
          <p:nvPr/>
        </p:nvSpPr>
        <p:spPr bwMode="auto">
          <a:xfrm>
            <a:off x="2669827" y="4614098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D798ED-698C-DE54-C748-28A36B045BDD}"/>
              </a:ext>
            </a:extLst>
          </p:cNvPr>
          <p:cNvSpPr/>
          <p:nvPr/>
        </p:nvSpPr>
        <p:spPr bwMode="auto">
          <a:xfrm>
            <a:off x="2955322" y="5122309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2525166-422E-5537-5ACD-F21D4DA0E46D}"/>
              </a:ext>
            </a:extLst>
          </p:cNvPr>
          <p:cNvSpPr/>
          <p:nvPr/>
        </p:nvSpPr>
        <p:spPr bwMode="auto">
          <a:xfrm>
            <a:off x="3237753" y="5549815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C1EF7A9-CDE2-7EF1-1547-36DE685D3612}"/>
              </a:ext>
            </a:extLst>
          </p:cNvPr>
          <p:cNvSpPr/>
          <p:nvPr/>
        </p:nvSpPr>
        <p:spPr bwMode="auto">
          <a:xfrm>
            <a:off x="3515254" y="5985138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6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592-A3C3-C54C-BD87-3E0AC2D5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</a:t>
            </a:r>
            <a:r>
              <a:rPr lang="en-US" dirty="0" err="1"/>
              <a:t>Bitap</a:t>
            </a:r>
            <a:r>
              <a:rPr lang="en-US" dirty="0"/>
              <a:t> (Shift-Or)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2C56-3A9F-4F48-A9A4-7412A543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628061" cy="4701208"/>
          </a:xfrm>
        </p:spPr>
        <p:txBody>
          <a:bodyPr/>
          <a:lstStyle/>
          <a:p>
            <a:r>
              <a:rPr lang="en-US" dirty="0"/>
              <a:t>At each stage, j, of the algorithm, we maintain a bit-vector,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, such stat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0 </a:t>
            </a:r>
            <a:r>
              <a:rPr lang="en-US" dirty="0" err="1"/>
              <a:t>iff</a:t>
            </a:r>
            <a:r>
              <a:rPr lang="en-US" dirty="0"/>
              <a:t>  there are no mismatches between P[0:i] and T[</a:t>
            </a:r>
            <a:r>
              <a:rPr lang="en-US" dirty="0" err="1"/>
              <a:t>j-i:j</a:t>
            </a:r>
            <a:r>
              <a:rPr lang="en-US" dirty="0"/>
              <a:t>], and otherwise it is 1. (This is same as before.)</a:t>
            </a:r>
          </a:p>
          <a:p>
            <a:pPr lvl="1"/>
            <a:r>
              <a:rPr lang="en-US" dirty="0"/>
              <a:t> So there is a match at j if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[m-1] = 0.</a:t>
            </a:r>
          </a:p>
          <a:p>
            <a:r>
              <a:rPr lang="en-US" dirty="0"/>
              <a:t>For each character, a, in the alphabet, we build a comparison vector, C[a], where C[a][</a:t>
            </a:r>
            <a:r>
              <a:rPr lang="en-US" dirty="0" err="1"/>
              <a:t>i</a:t>
            </a:r>
            <a:r>
              <a:rPr lang="en-US" dirty="0"/>
              <a:t>] = 0 </a:t>
            </a:r>
            <a:r>
              <a:rPr lang="en-US" dirty="0" err="1"/>
              <a:t>iff</a:t>
            </a:r>
            <a:r>
              <a:rPr lang="en-US" dirty="0"/>
              <a:t> P[</a:t>
            </a:r>
            <a:r>
              <a:rPr lang="en-US" dirty="0" err="1"/>
              <a:t>i</a:t>
            </a:r>
            <a:r>
              <a:rPr lang="en-US" dirty="0"/>
              <a:t>]=a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or P[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] is the wildcard symbol</a:t>
            </a:r>
            <a:r>
              <a:rPr lang="en-US" dirty="0"/>
              <a:t>. </a:t>
            </a:r>
          </a:p>
          <a:p>
            <a:r>
              <a:rPr lang="en-US" dirty="0"/>
              <a:t>C[a] shows the result of all the comparisons that would occur in the brute-force algorithm if the next text character is a or a wildcard.</a:t>
            </a:r>
          </a:p>
        </p:txBody>
      </p:sp>
    </p:spTree>
    <p:extLst>
      <p:ext uri="{BB962C8B-B14F-4D97-AF65-F5344CB8AC3E}">
        <p14:creationId xmlns:p14="http://schemas.microsoft.com/office/powerpoint/2010/main" val="278123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A24-DCA6-C54F-81A6-F7BE77A4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" y="748938"/>
            <a:ext cx="8628062" cy="757146"/>
          </a:xfrm>
        </p:spPr>
        <p:txBody>
          <a:bodyPr/>
          <a:lstStyle/>
          <a:p>
            <a:r>
              <a:rPr lang="en-US" dirty="0"/>
              <a:t>Comparison Vector Preprocessing Alg.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44FD-7106-0E41-8C82-04AD5369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36914"/>
            <a:ext cx="8460581" cy="4993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C[a] = 111…1 (of length m) for each a in alphabet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0 to m-1:</a:t>
            </a:r>
          </a:p>
          <a:p>
            <a:pPr marL="0" indent="0">
              <a:buNone/>
            </a:pPr>
            <a:r>
              <a:rPr lang="en-US" dirty="0"/>
              <a:t>		C[P[</a:t>
            </a:r>
            <a:r>
              <a:rPr lang="en-US" dirty="0" err="1"/>
              <a:t>i</a:t>
            </a:r>
            <a:r>
              <a:rPr lang="en-US" dirty="0"/>
              <a:t>]][</a:t>
            </a:r>
            <a:r>
              <a:rPr lang="en-US" dirty="0" err="1"/>
              <a:t>i</a:t>
            </a:r>
            <a:r>
              <a:rPr lang="en-US" dirty="0"/>
              <a:t>] = 0</a:t>
            </a:r>
          </a:p>
          <a:p>
            <a:r>
              <a:rPr lang="en-US" dirty="0"/>
              <a:t>Suppose P=</a:t>
            </a:r>
            <a:r>
              <a:rPr lang="en-US" dirty="0" err="1"/>
              <a:t>ab.cab</a:t>
            </a:r>
            <a:r>
              <a:rPr lang="en-US" dirty="0"/>
              <a:t> and the alphabet is {</a:t>
            </a:r>
            <a:r>
              <a:rPr lang="en-US" dirty="0" err="1"/>
              <a:t>a,b,c,d</a:t>
            </a:r>
            <a:r>
              <a:rPr lang="en-US" dirty="0"/>
              <a:t>}.</a:t>
            </a:r>
          </a:p>
          <a:p>
            <a:r>
              <a:rPr lang="en-US" dirty="0"/>
              <a:t>Then we have the following comparison vectors (recall that bit-vectors are indexed right to left):</a:t>
            </a:r>
          </a:p>
          <a:p>
            <a:pPr lvl="1"/>
            <a:r>
              <a:rPr lang="en-US" dirty="0"/>
              <a:t>C[a] = </a:t>
            </a:r>
            <a:r>
              <a:rPr lang="en-US" dirty="0">
                <a:latin typeface="Lucida Console" panose="020B0609040504020204" pitchFamily="49" charset="0"/>
              </a:rPr>
              <a:t>101010</a:t>
            </a:r>
          </a:p>
          <a:p>
            <a:pPr lvl="1"/>
            <a:r>
              <a:rPr lang="en-US" dirty="0"/>
              <a:t>C[b] = </a:t>
            </a:r>
            <a:r>
              <a:rPr lang="en-US" dirty="0">
                <a:latin typeface="Lucida Console" panose="020B0609040504020204" pitchFamily="49" charset="0"/>
              </a:rPr>
              <a:t>011001</a:t>
            </a:r>
          </a:p>
          <a:p>
            <a:pPr lvl="1"/>
            <a:r>
              <a:rPr lang="en-US" dirty="0"/>
              <a:t>C[c] = </a:t>
            </a:r>
            <a:r>
              <a:rPr lang="en-US" dirty="0">
                <a:latin typeface="Lucida Console" panose="020B0609040504020204" pitchFamily="49" charset="0"/>
              </a:rPr>
              <a:t>110011</a:t>
            </a:r>
          </a:p>
          <a:p>
            <a:pPr lvl="1"/>
            <a:r>
              <a:rPr lang="en-US" dirty="0"/>
              <a:t>C[d] = </a:t>
            </a:r>
            <a:r>
              <a:rPr lang="en-US" dirty="0">
                <a:latin typeface="Lucida Console" panose="020B0609040504020204" pitchFamily="49" charset="0"/>
              </a:rPr>
              <a:t>111011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057B2-23C8-CC47-8A16-0CCEE08C0173}"/>
              </a:ext>
            </a:extLst>
          </p:cNvPr>
          <p:cNvGrpSpPr/>
          <p:nvPr/>
        </p:nvGrpSpPr>
        <p:grpSpPr>
          <a:xfrm>
            <a:off x="1941194" y="6211991"/>
            <a:ext cx="1671698" cy="308175"/>
            <a:chOff x="1545812" y="3534147"/>
            <a:chExt cx="1841019" cy="3503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9949C7-BAB5-5C48-8A01-01887B99C78D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CE42BC-0A0D-D040-8233-995AA1F1651F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a</a:t>
              </a:r>
              <a:endPara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5AB766-C3B0-614D-9534-22702EF74E6C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A142E-5E13-894F-84DF-64BBE488B40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1CBF31-F4EF-AB40-8E32-7B02C322DB79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04657A-E0D7-944A-A2CD-FC10369A6C4F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E6CBAB-6A4A-3B49-8D01-0BBC2EEDAC5B}"/>
              </a:ext>
            </a:extLst>
          </p:cNvPr>
          <p:cNvSpPr txBox="1"/>
          <p:nvPr/>
        </p:nvSpPr>
        <p:spPr>
          <a:xfrm>
            <a:off x="3977342" y="6120056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(the pattern in reverse)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70451-3315-1D35-C5A6-4BDCC033D3CF}"/>
              </a:ext>
            </a:extLst>
          </p:cNvPr>
          <p:cNvSpPr/>
          <p:nvPr/>
        </p:nvSpPr>
        <p:spPr bwMode="auto">
          <a:xfrm>
            <a:off x="2815667" y="6320111"/>
            <a:ext cx="165912" cy="15325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39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1802</Words>
  <Application>Microsoft Macintosh PowerPoint</Application>
  <PresentationFormat>On-screen Show (4:3)</PresentationFormat>
  <Paragraphs>297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Lucida Console</vt:lpstr>
      <vt:lpstr>Symbol</vt:lpstr>
      <vt:lpstr>Times New Roman</vt:lpstr>
      <vt:lpstr>Wingdings</vt:lpstr>
      <vt:lpstr>UCI Master</vt:lpstr>
      <vt:lpstr>Equation</vt:lpstr>
      <vt:lpstr>Worksheet</vt:lpstr>
      <vt:lpstr>Pattern Matching with Wildcards</vt:lpstr>
      <vt:lpstr>Matching with Wildcards</vt:lpstr>
      <vt:lpstr>Example</vt:lpstr>
      <vt:lpstr>One Solution: Brute-Force</vt:lpstr>
      <vt:lpstr>Wildcards Only in the Pattern</vt:lpstr>
      <vt:lpstr>Wildcards only in the Pattern w/ Bitap</vt:lpstr>
      <vt:lpstr>Wildcards only in the Pattern w/ Bitap</vt:lpstr>
      <vt:lpstr>Wildcard Bitap (Shift-Or) Vectors</vt:lpstr>
      <vt:lpstr>Comparison Vector Preprocessing Alg.</vt:lpstr>
      <vt:lpstr>The Shift-Or Algorithm w/ Wildcards</vt:lpstr>
      <vt:lpstr>Wildcards in Text and/or Pattern</vt:lpstr>
      <vt:lpstr>Pattern Matching as Multiplication</vt:lpstr>
      <vt:lpstr>Extending this to Wildcard Matching</vt:lpstr>
      <vt:lpstr>Pattern Matching w/ Wildcards using Multiplication</vt:lpstr>
      <vt:lpstr>Polynomials</vt:lpstr>
      <vt:lpstr>Coefficient Representation</vt:lpstr>
      <vt:lpstr>Point-Value Representation</vt:lpstr>
      <vt:lpstr>Point-Value Representation</vt:lpstr>
      <vt:lpstr>The Best of Both Worlds</vt:lpstr>
      <vt:lpstr>Polynomial Multiplication Problem</vt:lpstr>
      <vt:lpstr>Polynomial Interpolation &amp; Polynomial Multiplication</vt:lpstr>
      <vt:lpstr>Primitive Roots of Unity</vt:lpstr>
      <vt:lpstr> Primitive Roots of Unity</vt:lpstr>
      <vt:lpstr>The Discrete Fourier Transform</vt:lpstr>
      <vt:lpstr>Correctness of the inverse DFT</vt:lpstr>
      <vt:lpstr>Convolution</vt:lpstr>
      <vt:lpstr>The Fast Fourier Transform</vt:lpstr>
      <vt:lpstr>The FFT Algorithm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Goodrich</cp:lastModifiedBy>
  <cp:revision>129</cp:revision>
  <dcterms:created xsi:type="dcterms:W3CDTF">2002-12-30T18:35:41Z</dcterms:created>
  <dcterms:modified xsi:type="dcterms:W3CDTF">2022-04-21T21:29:20Z</dcterms:modified>
</cp:coreProperties>
</file>