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1"/>
  </p:notesMasterIdLst>
  <p:sldIdLst>
    <p:sldId id="256" r:id="rId2"/>
    <p:sldId id="258" r:id="rId3"/>
    <p:sldId id="382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A19E39B1-B79C-75CE-76C7-54A2A3783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6727D17-7B0E-EB1E-0BAC-95591D6210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Wikimedia commons picture of Shake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BBA6A033-7A71-CA83-0D64-E47DCF4C5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CC3B97-08A1-2D4C-BFA1-949E3F3369F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68E5B4E-DCEB-7AEA-F059-1FB41C535C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3D9955E-F7BB-DD10-0742-34775C1A5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Linked lists generally preferred to arrays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Dynamic space allocation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Insertion of terms into documents easy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Space overhead of pointers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10E1842-5021-573F-DF7D-10A5C9F33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A044C9-A741-594B-807B-59335555CDA6}" type="slidenum">
              <a:rPr lang="en-US" altLang="en-US" sz="11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10</a:t>
            </a:fld>
            <a:endParaRPr lang="en-US" altLang="en-US" sz="1100">
              <a:latin typeface="Lucida Sans" panose="020B0602030504020204" pitchFamily="34" charset="77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A7D501F9-72D3-CF15-E3A3-D936F4070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50F1E28B-DFB0-F07A-B40B-3515175D1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Document icons from free icon set: http://www.icojoy.com/articles/44/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611E9D25-4339-3E54-920A-1213C796B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420DDB-F3FE-424A-8C83-5A851DE9606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9DF58A-EA81-8DCE-D7D4-0544818F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A67419-5B62-C94C-4E2F-41912E8E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C23E45-781F-B309-D998-1A8A7A60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9F15-F7CE-954D-8FD2-37FDB88DB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Search Engine Indexing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A752F-7DD4-2DE6-3B64-4BCC2052AB43}"/>
              </a:ext>
            </a:extLst>
          </p:cNvPr>
          <p:cNvSpPr txBox="1"/>
          <p:nvPr/>
        </p:nvSpPr>
        <p:spPr>
          <a:xfrm>
            <a:off x="337625" y="6358597"/>
            <a:ext cx="6476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Some slides adapted from slides by Chris Manning, Pandu Nayak, and Prabhakar Raghavan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B10599-D8A8-A6A7-F4A8-375C3EC6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Inverted index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4D9E48-7560-AAC2-8571-8FB049793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need variable-size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postings lists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 disk, a continuous run of postings is normal and best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memory, can use linked lists or variable length arrays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Some tradeoffs in size/ease of insertion</a:t>
            </a: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500BF6FA-0134-4A5F-16FC-ACDCBD1D5D5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71925"/>
            <a:ext cx="1666875" cy="2398713"/>
            <a:chOff x="192" y="2502"/>
            <a:chExt cx="1050" cy="1511"/>
          </a:xfrm>
        </p:grpSpPr>
        <p:sp>
          <p:nvSpPr>
            <p:cNvPr id="20541" name="AutoShape 46">
              <a:extLst>
                <a:ext uri="{FF2B5EF4-FFF2-40B4-BE49-F238E27FC236}">
                  <a16:creationId xmlns:a16="http://schemas.microsoft.com/office/drawing/2014/main" id="{C914CDA1-C6B0-1386-779F-508F745B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38" name="Text Box 47">
              <a:extLst>
                <a:ext uri="{FF2B5EF4-FFF2-40B4-BE49-F238E27FC236}">
                  <a16:creationId xmlns:a16="http://schemas.microsoft.com/office/drawing/2014/main" id="{64775F68-37D0-FF6B-8D2C-397ECBF3E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3725"/>
              <a:ext cx="964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>
                  <a:latin typeface="Tahoma" charset="0"/>
                  <a:ea typeface="Arial Unicode MS" charset="0"/>
                  <a:cs typeface="+mn-cs"/>
                </a:rPr>
                <a:t>Dictionary</a:t>
              </a:r>
            </a:p>
          </p:txBody>
        </p:sp>
        <p:cxnSp>
          <p:nvCxnSpPr>
            <p:cNvPr id="20543" name="AutoShape 48">
              <a:extLst>
                <a:ext uri="{FF2B5EF4-FFF2-40B4-BE49-F238E27FC236}">
                  <a16:creationId xmlns:a16="http://schemas.microsoft.com/office/drawing/2014/main" id="{D8BF6C85-01F6-5ADA-2D08-6DDA12E1D15D}"/>
                </a:ext>
              </a:extLst>
            </p:cNvPr>
            <p:cNvCxnSpPr>
              <a:cxnSpLocks noChangeShapeType="1"/>
              <a:stCxn id="33838" idx="1"/>
              <a:endCxn id="20541" idx="1"/>
            </p:cNvCxnSpPr>
            <p:nvPr/>
          </p:nvCxnSpPr>
          <p:spPr bwMode="auto">
            <a:xfrm rot="10800000">
              <a:off x="192" y="2982"/>
              <a:ext cx="86" cy="889"/>
            </a:xfrm>
            <a:prstGeom prst="curvedConnector3">
              <a:avLst>
                <a:gd name="adj1" fmla="val 267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53">
            <a:extLst>
              <a:ext uri="{FF2B5EF4-FFF2-40B4-BE49-F238E27FC236}">
                <a16:creationId xmlns:a16="http://schemas.microsoft.com/office/drawing/2014/main" id="{87C3187F-4695-5A04-5F06-2FF005B7D7F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495925"/>
            <a:ext cx="5334000" cy="803275"/>
            <a:chOff x="2352" y="3600"/>
            <a:chExt cx="3360" cy="506"/>
          </a:xfrm>
        </p:grpSpPr>
        <p:sp>
          <p:nvSpPr>
            <p:cNvPr id="20539" name="AutoShape 51">
              <a:extLst>
                <a:ext uri="{FF2B5EF4-FFF2-40B4-BE49-F238E27FC236}">
                  <a16:creationId xmlns:a16="http://schemas.microsoft.com/office/drawing/2014/main" id="{0753C478-CC73-655F-DC85-9D23378DF04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0" name="Text Box 52">
              <a:extLst>
                <a:ext uri="{FF2B5EF4-FFF2-40B4-BE49-F238E27FC236}">
                  <a16:creationId xmlns:a16="http://schemas.microsoft.com/office/drawing/2014/main" id="{DE91A001-EF40-487C-2C2C-41342ABF6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815"/>
              <a:ext cx="880" cy="291"/>
            </a:xfrm>
            <a:prstGeom prst="rect">
              <a:avLst/>
            </a:prstGeom>
            <a:solidFill>
              <a:srgbClr val="83A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i="1">
                  <a:latin typeface="Tahoma" panose="020B0604030504040204" pitchFamily="34" charset="0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Postings</a:t>
              </a:r>
            </a:p>
          </p:txBody>
        </p:sp>
      </p:grpSp>
      <p:sp>
        <p:nvSpPr>
          <p:cNvPr id="1200183" name="Text Box 55">
            <a:extLst>
              <a:ext uri="{FF2B5EF4-FFF2-40B4-BE49-F238E27FC236}">
                <a16:creationId xmlns:a16="http://schemas.microsoft.com/office/drawing/2014/main" id="{7DC70A26-A933-D6A8-A4E7-A53C206EC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84913"/>
            <a:ext cx="2752677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Sorted by </a:t>
            </a:r>
            <a:r>
              <a:rPr lang="en-US" altLang="en-US" sz="2400" dirty="0" err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docID</a:t>
            </a:r>
            <a:r>
              <a:rPr lang="en-US" altLang="en-US" sz="2400" dirty="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7E2C75-99A2-86BF-724A-E0119C08BCD5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048000"/>
            <a:ext cx="1143000" cy="838200"/>
            <a:chOff x="7467600" y="3048000"/>
            <a:chExt cx="1143000" cy="838200"/>
          </a:xfrm>
        </p:grpSpPr>
        <p:sp>
          <p:nvSpPr>
            <p:cNvPr id="22568" name="Rectangle 73">
              <a:extLst>
                <a:ext uri="{FF2B5EF4-FFF2-40B4-BE49-F238E27FC236}">
                  <a16:creationId xmlns:a16="http://schemas.microsoft.com/office/drawing/2014/main" id="{3AF6502C-F68F-15AA-A2BE-E61577D66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048000"/>
              <a:ext cx="1143000" cy="406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Posting</a:t>
              </a:r>
            </a:p>
          </p:txBody>
        </p:sp>
        <p:sp>
          <p:nvSpPr>
            <p:cNvPr id="20538" name="Line 75">
              <a:extLst>
                <a:ext uri="{FF2B5EF4-FFF2-40B4-BE49-F238E27FC236}">
                  <a16:creationId xmlns:a16="http://schemas.microsoft.com/office/drawing/2014/main" id="{A9F02D98-FC67-05D2-E932-020465050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3505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0490" name="Text Box 4">
            <a:extLst>
              <a:ext uri="{FF2B5EF4-FFF2-40B4-BE49-F238E27FC236}">
                <a16:creationId xmlns:a16="http://schemas.microsoft.com/office/drawing/2014/main" id="{3149CC8F-DE0E-BAE4-9978-0142CFA3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Brutus</a:t>
            </a:r>
          </a:p>
        </p:txBody>
      </p:sp>
      <p:sp>
        <p:nvSpPr>
          <p:cNvPr id="20491" name="Text Box 5">
            <a:extLst>
              <a:ext uri="{FF2B5EF4-FFF2-40B4-BE49-F238E27FC236}">
                <a16:creationId xmlns:a16="http://schemas.microsoft.com/office/drawing/2014/main" id="{CA754758-12C0-ECB4-43E7-F08C8589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Calpurnia</a:t>
            </a:r>
          </a:p>
        </p:txBody>
      </p:sp>
      <p:sp>
        <p:nvSpPr>
          <p:cNvPr id="20492" name="Text Box 6">
            <a:extLst>
              <a:ext uri="{FF2B5EF4-FFF2-40B4-BE49-F238E27FC236}">
                <a16:creationId xmlns:a16="http://schemas.microsoft.com/office/drawing/2014/main" id="{5C31536F-79B0-C3A2-0D48-AC4722E7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Caesar</a:t>
            </a:r>
          </a:p>
        </p:txBody>
      </p:sp>
      <p:sp>
        <p:nvSpPr>
          <p:cNvPr id="20493" name="AutoShape 7">
            <a:extLst>
              <a:ext uri="{FF2B5EF4-FFF2-40B4-BE49-F238E27FC236}">
                <a16:creationId xmlns:a16="http://schemas.microsoft.com/office/drawing/2014/main" id="{A3115576-2736-15FE-7C1A-44F608E3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AutoShape 8">
            <a:extLst>
              <a:ext uri="{FF2B5EF4-FFF2-40B4-BE49-F238E27FC236}">
                <a16:creationId xmlns:a16="http://schemas.microsoft.com/office/drawing/2014/main" id="{A542F9EA-C54D-6629-07A8-2C2126AE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495" name="Group 26">
            <a:extLst>
              <a:ext uri="{FF2B5EF4-FFF2-40B4-BE49-F238E27FC236}">
                <a16:creationId xmlns:a16="http://schemas.microsoft.com/office/drawing/2014/main" id="{268D715D-56E5-941C-0339-7E1FBE2029B5}"/>
              </a:ext>
            </a:extLst>
          </p:cNvPr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20532" name="Rectangle 27">
              <a:extLst>
                <a:ext uri="{FF2B5EF4-FFF2-40B4-BE49-F238E27FC236}">
                  <a16:creationId xmlns:a16="http://schemas.microsoft.com/office/drawing/2014/main" id="{2DDE91A6-4D5E-7116-925F-60EB310A5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3" name="Rectangle 28">
              <a:extLst>
                <a:ext uri="{FF2B5EF4-FFF2-40B4-BE49-F238E27FC236}">
                  <a16:creationId xmlns:a16="http://schemas.microsoft.com/office/drawing/2014/main" id="{752ACF27-566A-D9B0-E619-C04E3766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4" name="Rectangle 29">
              <a:extLst>
                <a:ext uri="{FF2B5EF4-FFF2-40B4-BE49-F238E27FC236}">
                  <a16:creationId xmlns:a16="http://schemas.microsoft.com/office/drawing/2014/main" id="{A1DEF69F-FD55-96FA-1927-35D8F3AF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5" name="Rectangle 30">
              <a:extLst>
                <a:ext uri="{FF2B5EF4-FFF2-40B4-BE49-F238E27FC236}">
                  <a16:creationId xmlns:a16="http://schemas.microsoft.com/office/drawing/2014/main" id="{889CBCE8-ADE6-2AAC-6ED4-9E668340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6" name="Line 31">
              <a:extLst>
                <a:ext uri="{FF2B5EF4-FFF2-40B4-BE49-F238E27FC236}">
                  <a16:creationId xmlns:a16="http://schemas.microsoft.com/office/drawing/2014/main" id="{85DF71FD-A3F7-1329-0F98-4B4FC24EB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96" name="Group 51">
            <a:extLst>
              <a:ext uri="{FF2B5EF4-FFF2-40B4-BE49-F238E27FC236}">
                <a16:creationId xmlns:a16="http://schemas.microsoft.com/office/drawing/2014/main" id="{CAA0AAD7-1B08-3D5C-627C-3814DF47B903}"/>
              </a:ext>
            </a:extLst>
          </p:cNvPr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20518" name="Group 20">
              <a:extLst>
                <a:ext uri="{FF2B5EF4-FFF2-40B4-BE49-F238E27FC236}">
                  <a16:creationId xmlns:a16="http://schemas.microsoft.com/office/drawing/2014/main" id="{AF685F43-D501-DAE4-9BFE-BF298881B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0527" name="Rectangle 21">
                <a:extLst>
                  <a:ext uri="{FF2B5EF4-FFF2-40B4-BE49-F238E27FC236}">
                    <a16:creationId xmlns:a16="http://schemas.microsoft.com/office/drawing/2014/main" id="{ED0A61E6-0359-38EB-014E-BD3B91712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8" name="Rectangle 22">
                <a:extLst>
                  <a:ext uri="{FF2B5EF4-FFF2-40B4-BE49-F238E27FC236}">
                    <a16:creationId xmlns:a16="http://schemas.microsoft.com/office/drawing/2014/main" id="{9FF0FCFE-5DC1-DBD4-AD03-60A84B690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9" name="Rectangle 23">
                <a:extLst>
                  <a:ext uri="{FF2B5EF4-FFF2-40B4-BE49-F238E27FC236}">
                    <a16:creationId xmlns:a16="http://schemas.microsoft.com/office/drawing/2014/main" id="{6921C71A-2076-4589-5C78-538CAF5E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0" name="Rectangle 24">
                <a:extLst>
                  <a:ext uri="{FF2B5EF4-FFF2-40B4-BE49-F238E27FC236}">
                    <a16:creationId xmlns:a16="http://schemas.microsoft.com/office/drawing/2014/main" id="{7F200A4C-3B68-A3BA-27F9-974BDA9E5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1" name="Line 25">
                <a:extLst>
                  <a:ext uri="{FF2B5EF4-FFF2-40B4-BE49-F238E27FC236}">
                    <a16:creationId xmlns:a16="http://schemas.microsoft.com/office/drawing/2014/main" id="{9811CB9B-713F-BB7A-0321-773F594B5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519" name="Text Box 32">
              <a:extLst>
                <a:ext uri="{FF2B5EF4-FFF2-40B4-BE49-F238E27FC236}">
                  <a16:creationId xmlns:a16="http://schemas.microsoft.com/office/drawing/2014/main" id="{4DBD7BB4-71FF-7071-EB10-233D720BC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20520" name="Text Box 33">
              <a:extLst>
                <a:ext uri="{FF2B5EF4-FFF2-40B4-BE49-F238E27FC236}">
                  <a16:creationId xmlns:a16="http://schemas.microsoft.com/office/drawing/2014/main" id="{7A90AB1D-DA38-DBC4-A57A-6DB995344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20521" name="Text Box 34">
              <a:extLst>
                <a:ext uri="{FF2B5EF4-FFF2-40B4-BE49-F238E27FC236}">
                  <a16:creationId xmlns:a16="http://schemas.microsoft.com/office/drawing/2014/main" id="{C4FE08F7-BD0F-4D56-ECB4-53FEF5B2E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20522" name="Text Box 35">
              <a:extLst>
                <a:ext uri="{FF2B5EF4-FFF2-40B4-BE49-F238E27FC236}">
                  <a16:creationId xmlns:a16="http://schemas.microsoft.com/office/drawing/2014/main" id="{8F5B3AB6-A9A5-6949-27DB-CF8A09CAB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sp>
          <p:nvSpPr>
            <p:cNvPr id="20523" name="Text Box 36">
              <a:extLst>
                <a:ext uri="{FF2B5EF4-FFF2-40B4-BE49-F238E27FC236}">
                  <a16:creationId xmlns:a16="http://schemas.microsoft.com/office/drawing/2014/main" id="{E1FF060B-56BA-9A33-448C-120C0A747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6</a:t>
              </a:r>
            </a:p>
          </p:txBody>
        </p:sp>
        <p:sp>
          <p:nvSpPr>
            <p:cNvPr id="20524" name="Text Box 37">
              <a:extLst>
                <a:ext uri="{FF2B5EF4-FFF2-40B4-BE49-F238E27FC236}">
                  <a16:creationId xmlns:a16="http://schemas.microsoft.com/office/drawing/2014/main" id="{9A86E12D-6E44-9155-BE38-E9FD4BBA3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sp>
          <p:nvSpPr>
            <p:cNvPr id="20525" name="Text Box 38">
              <a:extLst>
                <a:ext uri="{FF2B5EF4-FFF2-40B4-BE49-F238E27FC236}">
                  <a16:creationId xmlns:a16="http://schemas.microsoft.com/office/drawing/2014/main" id="{5984F051-2FA6-1D1E-98F4-AAB512FEF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57</a:t>
              </a:r>
            </a:p>
          </p:txBody>
        </p:sp>
        <p:sp>
          <p:nvSpPr>
            <p:cNvPr id="20526" name="Text Box 39">
              <a:extLst>
                <a:ext uri="{FF2B5EF4-FFF2-40B4-BE49-F238E27FC236}">
                  <a16:creationId xmlns:a16="http://schemas.microsoft.com/office/drawing/2014/main" id="{DF8FB99F-C235-3BDD-C521-9252FC4DE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132</a:t>
              </a:r>
            </a:p>
          </p:txBody>
        </p:sp>
      </p:grpSp>
      <p:grpSp>
        <p:nvGrpSpPr>
          <p:cNvPr id="20497" name="Group 52">
            <a:extLst>
              <a:ext uri="{FF2B5EF4-FFF2-40B4-BE49-F238E27FC236}">
                <a16:creationId xmlns:a16="http://schemas.microsoft.com/office/drawing/2014/main" id="{654FDD28-9FE0-D3BE-B2E6-238B56D94385}"/>
              </a:ext>
            </a:extLst>
          </p:cNvPr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20504" name="Group 19">
              <a:extLst>
                <a:ext uri="{FF2B5EF4-FFF2-40B4-BE49-F238E27FC236}">
                  <a16:creationId xmlns:a16="http://schemas.microsoft.com/office/drawing/2014/main" id="{E1927EED-F9B8-308F-4D5D-DE4CF1E7C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0513" name="Rectangle 11">
                <a:extLst>
                  <a:ext uri="{FF2B5EF4-FFF2-40B4-BE49-F238E27FC236}">
                    <a16:creationId xmlns:a16="http://schemas.microsoft.com/office/drawing/2014/main" id="{67EDA802-34B2-754E-2066-F6B4C9D4E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4" name="Rectangle 13">
                <a:extLst>
                  <a:ext uri="{FF2B5EF4-FFF2-40B4-BE49-F238E27FC236}">
                    <a16:creationId xmlns:a16="http://schemas.microsoft.com/office/drawing/2014/main" id="{CC52155D-7050-1216-5970-6A471D7E8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5" name="Rectangle 15">
                <a:extLst>
                  <a:ext uri="{FF2B5EF4-FFF2-40B4-BE49-F238E27FC236}">
                    <a16:creationId xmlns:a16="http://schemas.microsoft.com/office/drawing/2014/main" id="{666AB7BC-242B-CDFF-3F7E-21AEFFCA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6" name="Rectangle 16">
                <a:extLst>
                  <a:ext uri="{FF2B5EF4-FFF2-40B4-BE49-F238E27FC236}">
                    <a16:creationId xmlns:a16="http://schemas.microsoft.com/office/drawing/2014/main" id="{CC488007-6824-FFED-F7E7-04945D1E7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7" name="Line 18">
                <a:extLst>
                  <a:ext uri="{FF2B5EF4-FFF2-40B4-BE49-F238E27FC236}">
                    <a16:creationId xmlns:a16="http://schemas.microsoft.com/office/drawing/2014/main" id="{9932689C-5496-467B-1A69-632DF936E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505" name="Text Box 40">
              <a:extLst>
                <a:ext uri="{FF2B5EF4-FFF2-40B4-BE49-F238E27FC236}">
                  <a16:creationId xmlns:a16="http://schemas.microsoft.com/office/drawing/2014/main" id="{FDF83C48-335B-D590-4450-7398AEA06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20506" name="Text Box 41">
              <a:extLst>
                <a:ext uri="{FF2B5EF4-FFF2-40B4-BE49-F238E27FC236}">
                  <a16:creationId xmlns:a16="http://schemas.microsoft.com/office/drawing/2014/main" id="{9568F779-0298-2029-8E4A-8FCB16926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20507" name="Text Box 42">
              <a:extLst>
                <a:ext uri="{FF2B5EF4-FFF2-40B4-BE49-F238E27FC236}">
                  <a16:creationId xmlns:a16="http://schemas.microsoft.com/office/drawing/2014/main" id="{3531954D-72EA-E669-50C2-08A29B08D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20508" name="Text Box 43">
              <a:extLst>
                <a:ext uri="{FF2B5EF4-FFF2-40B4-BE49-F238E27FC236}">
                  <a16:creationId xmlns:a16="http://schemas.microsoft.com/office/drawing/2014/main" id="{A926D2D0-4A62-B4D9-D88B-A77D20933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11</a:t>
              </a:r>
            </a:p>
          </p:txBody>
        </p:sp>
        <p:sp>
          <p:nvSpPr>
            <p:cNvPr id="20509" name="Text Box 44">
              <a:extLst>
                <a:ext uri="{FF2B5EF4-FFF2-40B4-BE49-F238E27FC236}">
                  <a16:creationId xmlns:a16="http://schemas.microsoft.com/office/drawing/2014/main" id="{05EED5CC-D851-560C-F698-A03ACAF5C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31</a:t>
              </a:r>
            </a:p>
          </p:txBody>
        </p:sp>
        <p:sp>
          <p:nvSpPr>
            <p:cNvPr id="20510" name="Text Box 45">
              <a:extLst>
                <a:ext uri="{FF2B5EF4-FFF2-40B4-BE49-F238E27FC236}">
                  <a16:creationId xmlns:a16="http://schemas.microsoft.com/office/drawing/2014/main" id="{AD2DB6B6-844D-6B85-9691-8AB28F295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45</a:t>
              </a:r>
            </a:p>
          </p:txBody>
        </p:sp>
        <p:sp>
          <p:nvSpPr>
            <p:cNvPr id="20511" name="Text Box 46">
              <a:extLst>
                <a:ext uri="{FF2B5EF4-FFF2-40B4-BE49-F238E27FC236}">
                  <a16:creationId xmlns:a16="http://schemas.microsoft.com/office/drawing/2014/main" id="{BD3C7150-B452-A467-6640-C694E527A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173</a:t>
              </a:r>
            </a:p>
          </p:txBody>
        </p:sp>
        <p:sp>
          <p:nvSpPr>
            <p:cNvPr id="20512" name="Text Box 47">
              <a:extLst>
                <a:ext uri="{FF2B5EF4-FFF2-40B4-BE49-F238E27FC236}">
                  <a16:creationId xmlns:a16="http://schemas.microsoft.com/office/drawing/2014/main" id="{68B6CD2D-207C-2E1B-B800-51D6A3A04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0498" name="Text Box 48">
            <a:extLst>
              <a:ext uri="{FF2B5EF4-FFF2-40B4-BE49-F238E27FC236}">
                <a16:creationId xmlns:a16="http://schemas.microsoft.com/office/drawing/2014/main" id="{19C58ED1-E490-AE19-B15F-39642714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20499" name="AutoShape 49">
            <a:extLst>
              <a:ext uri="{FF2B5EF4-FFF2-40B4-BE49-F238E27FC236}">
                <a16:creationId xmlns:a16="http://schemas.microsoft.com/office/drawing/2014/main" id="{94DB1FE4-62BE-A3BE-945C-DAD290AD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0" name="Text Box 50">
            <a:extLst>
              <a:ext uri="{FF2B5EF4-FFF2-40B4-BE49-F238E27FC236}">
                <a16:creationId xmlns:a16="http://schemas.microsoft.com/office/drawing/2014/main" id="{3B3A5242-8D8A-EF1F-7575-9101EEA5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31</a:t>
            </a:r>
          </a:p>
        </p:txBody>
      </p:sp>
      <p:sp>
        <p:nvSpPr>
          <p:cNvPr id="20501" name="Text Box 46">
            <a:extLst>
              <a:ext uri="{FF2B5EF4-FFF2-40B4-BE49-F238E27FC236}">
                <a16:creationId xmlns:a16="http://schemas.microsoft.com/office/drawing/2014/main" id="{7A8AFB6A-1A88-A71F-CB75-AA11D2B0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174</a:t>
            </a:r>
          </a:p>
        </p:txBody>
      </p:sp>
      <p:sp>
        <p:nvSpPr>
          <p:cNvPr id="20502" name="Text Box 50">
            <a:extLst>
              <a:ext uri="{FF2B5EF4-FFF2-40B4-BE49-F238E27FC236}">
                <a16:creationId xmlns:a16="http://schemas.microsoft.com/office/drawing/2014/main" id="{79F21BF1-8CA2-CD53-F5A7-5812018B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54</a:t>
            </a:r>
          </a:p>
        </p:txBody>
      </p:sp>
      <p:sp>
        <p:nvSpPr>
          <p:cNvPr id="20503" name="Text Box 50">
            <a:extLst>
              <a:ext uri="{FF2B5EF4-FFF2-40B4-BE49-F238E27FC236}">
                <a16:creationId xmlns:a16="http://schemas.microsoft.com/office/drawing/2014/main" id="{F691CDB5-5E48-D796-CE44-B7D97EBA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>
            <a:extLst>
              <a:ext uri="{FF2B5EF4-FFF2-40B4-BE49-F238E27FC236}">
                <a16:creationId xmlns:a16="http://schemas.microsoft.com/office/drawing/2014/main" id="{5397F302-88CA-5758-7A9A-A92705A0C202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743200"/>
            <a:ext cx="8285163" cy="1143000"/>
            <a:chOff x="470" y="1728"/>
            <a:chExt cx="5219" cy="720"/>
          </a:xfrm>
        </p:grpSpPr>
        <p:sp>
          <p:nvSpPr>
            <p:cNvPr id="21552" name="AutoShape 13">
              <a:extLst>
                <a:ext uri="{FF2B5EF4-FFF2-40B4-BE49-F238E27FC236}">
                  <a16:creationId xmlns:a16="http://schemas.microsoft.com/office/drawing/2014/main" id="{126451DB-1B63-BD7F-4372-5FD8C235F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Tokenizer</a:t>
              </a:r>
            </a:p>
          </p:txBody>
        </p:sp>
        <p:sp>
          <p:nvSpPr>
            <p:cNvPr id="21553" name="AutoShape 17">
              <a:extLst>
                <a:ext uri="{FF2B5EF4-FFF2-40B4-BE49-F238E27FC236}">
                  <a16:creationId xmlns:a16="http://schemas.microsoft.com/office/drawing/2014/main" id="{255F31D9-BD79-AF18-5164-4A1088687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Text Box 20">
              <a:extLst>
                <a:ext uri="{FF2B5EF4-FFF2-40B4-BE49-F238E27FC236}">
                  <a16:creationId xmlns:a16="http://schemas.microsoft.com/office/drawing/2014/main" id="{6C1F4BAB-D9F1-1D09-3D48-7E73F308F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119"/>
              <a:ext cx="11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Token stream</a:t>
              </a:r>
            </a:p>
          </p:txBody>
        </p:sp>
        <p:sp>
          <p:nvSpPr>
            <p:cNvPr id="21555" name="Rectangle 26">
              <a:extLst>
                <a:ext uri="{FF2B5EF4-FFF2-40B4-BE49-F238E27FC236}">
                  <a16:creationId xmlns:a16="http://schemas.microsoft.com/office/drawing/2014/main" id="{EF5E47FD-DC46-8B4D-2874-891907981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Friends</a:t>
              </a:r>
            </a:p>
          </p:txBody>
        </p:sp>
        <p:sp>
          <p:nvSpPr>
            <p:cNvPr id="21556" name="Rectangle 27">
              <a:extLst>
                <a:ext uri="{FF2B5EF4-FFF2-40B4-BE49-F238E27FC236}">
                  <a16:creationId xmlns:a16="http://schemas.microsoft.com/office/drawing/2014/main" id="{EB5924BD-8B8B-CD1B-E87E-842AA4941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Romans</a:t>
              </a:r>
            </a:p>
          </p:txBody>
        </p:sp>
        <p:sp>
          <p:nvSpPr>
            <p:cNvPr id="21557" name="Rectangle 28">
              <a:extLst>
                <a:ext uri="{FF2B5EF4-FFF2-40B4-BE49-F238E27FC236}">
                  <a16:creationId xmlns:a16="http://schemas.microsoft.com/office/drawing/2014/main" id="{E882F89C-62E7-1DA5-C597-74F561A2E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Countrymen</a:t>
              </a:r>
            </a:p>
          </p:txBody>
        </p:sp>
      </p:grp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AEC7C29-CAE1-EEA8-E8A2-97825595F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Inverted index construction</a:t>
            </a: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41ADD5BA-D8DE-BE2C-24BD-726A59EE457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21546" name="AutoShape 14">
              <a:extLst>
                <a:ext uri="{FF2B5EF4-FFF2-40B4-BE49-F238E27FC236}">
                  <a16:creationId xmlns:a16="http://schemas.microsoft.com/office/drawing/2014/main" id="{FAB3DDA6-EE21-BBA6-84E0-D3601166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Linguistic modules</a:t>
              </a:r>
            </a:p>
          </p:txBody>
        </p:sp>
        <p:sp>
          <p:nvSpPr>
            <p:cNvPr id="21547" name="AutoShape 18">
              <a:extLst>
                <a:ext uri="{FF2B5EF4-FFF2-40B4-BE49-F238E27FC236}">
                  <a16:creationId xmlns:a16="http://schemas.microsoft.com/office/drawing/2014/main" id="{62564F88-DD25-C48E-C5A7-CD1EB5B9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8" name="Text Box 21">
              <a:extLst>
                <a:ext uri="{FF2B5EF4-FFF2-40B4-BE49-F238E27FC236}">
                  <a16:creationId xmlns:a16="http://schemas.microsoft.com/office/drawing/2014/main" id="{1F86C977-CF8C-1105-067C-04E414305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35"/>
              <a:ext cx="1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Modified tokens</a:t>
              </a:r>
            </a:p>
          </p:txBody>
        </p:sp>
        <p:sp>
          <p:nvSpPr>
            <p:cNvPr id="21549" name="Rectangle 29">
              <a:extLst>
                <a:ext uri="{FF2B5EF4-FFF2-40B4-BE49-F238E27FC236}">
                  <a16:creationId xmlns:a16="http://schemas.microsoft.com/office/drawing/2014/main" id="{DB4E959A-6A8E-40E9-E896-A8B2C66E3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friend</a:t>
              </a:r>
            </a:p>
          </p:txBody>
        </p:sp>
        <p:sp>
          <p:nvSpPr>
            <p:cNvPr id="21550" name="Rectangle 30">
              <a:extLst>
                <a:ext uri="{FF2B5EF4-FFF2-40B4-BE49-F238E27FC236}">
                  <a16:creationId xmlns:a16="http://schemas.microsoft.com/office/drawing/2014/main" id="{1C267F5C-395A-2334-F381-4C81B7309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roman</a:t>
              </a:r>
            </a:p>
          </p:txBody>
        </p:sp>
        <p:sp>
          <p:nvSpPr>
            <p:cNvPr id="21551" name="Rectangle 31">
              <a:extLst>
                <a:ext uri="{FF2B5EF4-FFF2-40B4-BE49-F238E27FC236}">
                  <a16:creationId xmlns:a16="http://schemas.microsoft.com/office/drawing/2014/main" id="{EFE6E336-3DFE-5DB6-B7E8-3FF7186CE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countryman</a:t>
              </a:r>
            </a:p>
          </p:txBody>
        </p:sp>
      </p:grpSp>
      <p:grpSp>
        <p:nvGrpSpPr>
          <p:cNvPr id="4" name="Group 72">
            <a:extLst>
              <a:ext uri="{FF2B5EF4-FFF2-40B4-BE49-F238E27FC236}">
                <a16:creationId xmlns:a16="http://schemas.microsoft.com/office/drawing/2014/main" id="{92DF9BE0-BDD4-5BF8-2BA6-BEDC84420E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172075"/>
            <a:ext cx="8350250" cy="1604963"/>
            <a:chOff x="480" y="3258"/>
            <a:chExt cx="5260" cy="1011"/>
          </a:xfrm>
        </p:grpSpPr>
        <p:sp>
          <p:nvSpPr>
            <p:cNvPr id="21524" name="AutoShape 15">
              <a:extLst>
                <a:ext uri="{FF2B5EF4-FFF2-40B4-BE49-F238E27FC236}">
                  <a16:creationId xmlns:a16="http://schemas.microsoft.com/office/drawing/2014/main" id="{8B03B849-D86B-7E34-28B2-3F0C3CDFA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Indexer</a:t>
              </a:r>
            </a:p>
          </p:txBody>
        </p:sp>
        <p:sp>
          <p:nvSpPr>
            <p:cNvPr id="21525" name="AutoShape 22">
              <a:extLst>
                <a:ext uri="{FF2B5EF4-FFF2-40B4-BE49-F238E27FC236}">
                  <a16:creationId xmlns:a16="http://schemas.microsoft.com/office/drawing/2014/main" id="{49D9AB48-1AE0-4104-8F20-8226A20D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6" name="Text Box 23">
              <a:extLst>
                <a:ext uri="{FF2B5EF4-FFF2-40B4-BE49-F238E27FC236}">
                  <a16:creationId xmlns:a16="http://schemas.microsoft.com/office/drawing/2014/main" id="{A9BE85A1-6506-AFF3-228C-AED722852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Inverted index</a:t>
              </a:r>
            </a:p>
          </p:txBody>
        </p:sp>
        <p:grpSp>
          <p:nvGrpSpPr>
            <p:cNvPr id="21527" name="Group 71">
              <a:extLst>
                <a:ext uri="{FF2B5EF4-FFF2-40B4-BE49-F238E27FC236}">
                  <a16:creationId xmlns:a16="http://schemas.microsoft.com/office/drawing/2014/main" id="{ACE1900A-C8FD-5995-62BD-8BFD8ED33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21528" name="Group 32">
                <a:extLst>
                  <a:ext uri="{FF2B5EF4-FFF2-40B4-BE49-F238E27FC236}">
                    <a16:creationId xmlns:a16="http://schemas.microsoft.com/office/drawing/2014/main" id="{C0A7ED9F-0562-EECD-3196-026A612D3C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21540" name="Text Box 33">
                  <a:extLst>
                    <a:ext uri="{FF2B5EF4-FFF2-40B4-BE49-F238E27FC236}">
                      <a16:creationId xmlns:a16="http://schemas.microsoft.com/office/drawing/2014/main" id="{374E1CE4-9956-A07A-BE33-66DFA52CC3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b="1" i="1"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friend</a:t>
                  </a:r>
                </a:p>
              </p:txBody>
            </p:sp>
            <p:sp>
              <p:nvSpPr>
                <p:cNvPr id="21541" name="Text Box 34">
                  <a:extLst>
                    <a:ext uri="{FF2B5EF4-FFF2-40B4-BE49-F238E27FC236}">
                      <a16:creationId xmlns:a16="http://schemas.microsoft.com/office/drawing/2014/main" id="{7BB8FA59-3C1C-9A6B-02A3-62BC32726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b="1" i="1"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roman</a:t>
                  </a:r>
                </a:p>
              </p:txBody>
            </p:sp>
            <p:sp>
              <p:nvSpPr>
                <p:cNvPr id="21542" name="Text Box 35">
                  <a:extLst>
                    <a:ext uri="{FF2B5EF4-FFF2-40B4-BE49-F238E27FC236}">
                      <a16:creationId xmlns:a16="http://schemas.microsoft.com/office/drawing/2014/main" id="{C9CCE6E1-76DD-B9DB-9EF8-F63CAA80A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b="1" i="1"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countryman</a:t>
                  </a:r>
                </a:p>
              </p:txBody>
            </p:sp>
            <p:sp>
              <p:nvSpPr>
                <p:cNvPr id="21543" name="AutoShape 36">
                  <a:extLst>
                    <a:ext uri="{FF2B5EF4-FFF2-40B4-BE49-F238E27FC236}">
                      <a16:creationId xmlns:a16="http://schemas.microsoft.com/office/drawing/2014/main" id="{2C080EF4-C9A8-44C2-0574-B51DF92CB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44" name="AutoShape 37">
                  <a:extLst>
                    <a:ext uri="{FF2B5EF4-FFF2-40B4-BE49-F238E27FC236}">
                      <a16:creationId xmlns:a16="http://schemas.microsoft.com/office/drawing/2014/main" id="{55DAAFEB-9CAE-90AC-2638-0DC80D2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45" name="AutoShape 38">
                  <a:extLst>
                    <a:ext uri="{FF2B5EF4-FFF2-40B4-BE49-F238E27FC236}">
                      <a16:creationId xmlns:a16="http://schemas.microsoft.com/office/drawing/2014/main" id="{82B70AF3-15A1-ABCA-CCD0-EC0F4C550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529" name="Text Box 39">
                <a:extLst>
                  <a:ext uri="{FF2B5EF4-FFF2-40B4-BE49-F238E27FC236}">
                    <a16:creationId xmlns:a16="http://schemas.microsoft.com/office/drawing/2014/main" id="{666E06FD-7110-CDF3-BF10-4813293E9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21530" name="Text Box 40">
                <a:extLst>
                  <a:ext uri="{FF2B5EF4-FFF2-40B4-BE49-F238E27FC236}">
                    <a16:creationId xmlns:a16="http://schemas.microsoft.com/office/drawing/2014/main" id="{AB5D1D43-534E-FA9C-6238-B244153B7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21531" name="Text Box 41">
                <a:extLst>
                  <a:ext uri="{FF2B5EF4-FFF2-40B4-BE49-F238E27FC236}">
                    <a16:creationId xmlns:a16="http://schemas.microsoft.com/office/drawing/2014/main" id="{5DDCDC81-62D2-5DC8-71DD-CEED61F2DC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21532" name="Text Box 42">
                <a:extLst>
                  <a:ext uri="{FF2B5EF4-FFF2-40B4-BE49-F238E27FC236}">
                    <a16:creationId xmlns:a16="http://schemas.microsoft.com/office/drawing/2014/main" id="{9B631EE7-7AC6-0BDA-5596-E313B5D5E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13</a:t>
                </a:r>
              </a:p>
            </p:txBody>
          </p:sp>
          <p:sp>
            <p:nvSpPr>
              <p:cNvPr id="21533" name="Text Box 43">
                <a:extLst>
                  <a:ext uri="{FF2B5EF4-FFF2-40B4-BE49-F238E27FC236}">
                    <a16:creationId xmlns:a16="http://schemas.microsoft.com/office/drawing/2014/main" id="{E28F3CE4-8D2A-BE75-B8E8-62CB69758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16</a:t>
                </a:r>
              </a:p>
            </p:txBody>
          </p:sp>
          <p:cxnSp>
            <p:nvCxnSpPr>
              <p:cNvPr id="21534" name="AutoShape 44">
                <a:extLst>
                  <a:ext uri="{FF2B5EF4-FFF2-40B4-BE49-F238E27FC236}">
                    <a16:creationId xmlns:a16="http://schemas.microsoft.com/office/drawing/2014/main" id="{57E6F502-9F6B-8181-B856-4560DAEC7208}"/>
                  </a:ext>
                </a:extLst>
              </p:cNvPr>
              <p:cNvCxnSpPr>
                <a:cxnSpLocks noChangeShapeType="1"/>
                <a:stCxn id="21529" idx="3"/>
                <a:endCxn id="2153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5" name="AutoShape 45">
                <a:extLst>
                  <a:ext uri="{FF2B5EF4-FFF2-40B4-BE49-F238E27FC236}">
                    <a16:creationId xmlns:a16="http://schemas.microsoft.com/office/drawing/2014/main" id="{892C8E34-53A5-E2BC-87E9-ED0C5D17CC34}"/>
                  </a:ext>
                </a:extLst>
              </p:cNvPr>
              <p:cNvCxnSpPr>
                <a:cxnSpLocks noChangeShapeType="1"/>
                <a:stCxn id="2153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36" name="Text Box 46">
                <a:extLst>
                  <a:ext uri="{FF2B5EF4-FFF2-40B4-BE49-F238E27FC236}">
                    <a16:creationId xmlns:a16="http://schemas.microsoft.com/office/drawing/2014/main" id="{37D621D5-EB12-D905-539B-5C30EC08F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cxnSp>
            <p:nvCxnSpPr>
              <p:cNvPr id="21537" name="AutoShape 47">
                <a:extLst>
                  <a:ext uri="{FF2B5EF4-FFF2-40B4-BE49-F238E27FC236}">
                    <a16:creationId xmlns:a16="http://schemas.microsoft.com/office/drawing/2014/main" id="{59C32E72-22E1-9541-0CD5-9C12E6059CA0}"/>
                  </a:ext>
                </a:extLst>
              </p:cNvPr>
              <p:cNvCxnSpPr>
                <a:cxnSpLocks noChangeShapeType="1"/>
                <a:stCxn id="21536" idx="3"/>
                <a:endCxn id="2153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8" name="AutoShape 48">
                <a:extLst>
                  <a:ext uri="{FF2B5EF4-FFF2-40B4-BE49-F238E27FC236}">
                    <a16:creationId xmlns:a16="http://schemas.microsoft.com/office/drawing/2014/main" id="{83321347-D680-710A-8376-2BC3018E2BCC}"/>
                  </a:ext>
                </a:extLst>
              </p:cNvPr>
              <p:cNvCxnSpPr>
                <a:cxnSpLocks noChangeShapeType="1"/>
                <a:stCxn id="2153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9" name="AutoShape 49">
                <a:extLst>
                  <a:ext uri="{FF2B5EF4-FFF2-40B4-BE49-F238E27FC236}">
                    <a16:creationId xmlns:a16="http://schemas.microsoft.com/office/drawing/2014/main" id="{F368621C-4E8F-73A4-1D05-834C03C86ED6}"/>
                  </a:ext>
                </a:extLst>
              </p:cNvPr>
              <p:cNvCxnSpPr>
                <a:cxnSpLocks noChangeShapeType="1"/>
                <a:stCxn id="21532" idx="3"/>
                <a:endCxn id="2153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1510" name="AutoShape 16">
            <a:extLst>
              <a:ext uri="{FF2B5EF4-FFF2-40B4-BE49-F238E27FC236}">
                <a16:creationId xmlns:a16="http://schemas.microsoft.com/office/drawing/2014/main" id="{856A38F4-020B-1C0F-C5AC-5087CE2D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Text Box 19">
            <a:extLst>
              <a:ext uri="{FF2B5EF4-FFF2-40B4-BE49-F238E27FC236}">
                <a16:creationId xmlns:a16="http://schemas.microsoft.com/office/drawing/2014/main" id="{4F3276BA-41F7-0CF7-6AEB-D2044889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687513"/>
            <a:ext cx="190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Documents to</a:t>
            </a:r>
          </a:p>
          <a:p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be indexed</a:t>
            </a:r>
          </a:p>
        </p:txBody>
      </p:sp>
      <p:sp>
        <p:nvSpPr>
          <p:cNvPr id="21512" name="Rectangle 24">
            <a:extLst>
              <a:ext uri="{FF2B5EF4-FFF2-40B4-BE49-F238E27FC236}">
                <a16:creationId xmlns:a16="http://schemas.microsoft.com/office/drawing/2014/main" id="{6DB88101-E674-3A4F-758B-CE0D0701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Friends, Romans, countrymen.</a:t>
            </a:r>
          </a:p>
        </p:txBody>
      </p:sp>
      <p:sp>
        <p:nvSpPr>
          <p:cNvPr id="21513" name="Oval 62">
            <a:extLst>
              <a:ext uri="{FF2B5EF4-FFF2-40B4-BE49-F238E27FC236}">
                <a16:creationId xmlns:a16="http://schemas.microsoft.com/office/drawing/2014/main" id="{4ECD4CD0-353D-B1C9-F356-59E9BD72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4" name="Oval 63">
            <a:extLst>
              <a:ext uri="{FF2B5EF4-FFF2-40B4-BE49-F238E27FC236}">
                <a16:creationId xmlns:a16="http://schemas.microsoft.com/office/drawing/2014/main" id="{EEBAEAC7-6B79-05ED-0573-E7A42056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Oval 64">
            <a:extLst>
              <a:ext uri="{FF2B5EF4-FFF2-40B4-BE49-F238E27FC236}">
                <a16:creationId xmlns:a16="http://schemas.microsoft.com/office/drawing/2014/main" id="{663B36F1-D02E-86EA-769E-038E27A1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17" name="Group 6">
            <a:extLst>
              <a:ext uri="{FF2B5EF4-FFF2-40B4-BE49-F238E27FC236}">
                <a16:creationId xmlns:a16="http://schemas.microsoft.com/office/drawing/2014/main" id="{AAD96F6D-9BC3-C4AD-A8C2-522BEC1EDF4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600200"/>
            <a:ext cx="1524000" cy="685800"/>
            <a:chOff x="3200400" y="1600200"/>
            <a:chExt cx="1524000" cy="685800"/>
          </a:xfrm>
        </p:grpSpPr>
        <p:pic>
          <p:nvPicPr>
            <p:cNvPr id="21518" name="Picture 5">
              <a:extLst>
                <a:ext uri="{FF2B5EF4-FFF2-40B4-BE49-F238E27FC236}">
                  <a16:creationId xmlns:a16="http://schemas.microsoft.com/office/drawing/2014/main" id="{A4C9DB2A-E340-81C1-BE8D-7C5FACA9E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6744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59">
              <a:extLst>
                <a:ext uri="{FF2B5EF4-FFF2-40B4-BE49-F238E27FC236}">
                  <a16:creationId xmlns:a16="http://schemas.microsoft.com/office/drawing/2014/main" id="{0D4F1F1A-DB26-8AE6-FC68-48FA0F09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8268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60">
              <a:extLst>
                <a:ext uri="{FF2B5EF4-FFF2-40B4-BE49-F238E27FC236}">
                  <a16:creationId xmlns:a16="http://schemas.microsoft.com/office/drawing/2014/main" id="{E62CF194-518D-EE36-69CD-8752B26E3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61">
              <a:extLst>
                <a:ext uri="{FF2B5EF4-FFF2-40B4-BE49-F238E27FC236}">
                  <a16:creationId xmlns:a16="http://schemas.microsoft.com/office/drawing/2014/main" id="{957EF562-3544-6F11-71B9-68CDBA21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62">
              <a:extLst>
                <a:ext uri="{FF2B5EF4-FFF2-40B4-BE49-F238E27FC236}">
                  <a16:creationId xmlns:a16="http://schemas.microsoft.com/office/drawing/2014/main" id="{49261946-D34F-473B-C03C-43AED2D3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63">
              <a:extLst>
                <a:ext uri="{FF2B5EF4-FFF2-40B4-BE49-F238E27FC236}">
                  <a16:creationId xmlns:a16="http://schemas.microsoft.com/office/drawing/2014/main" id="{9E6956A9-01DB-96DB-30A3-C09FE3A9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>
            <a:extLst>
              <a:ext uri="{FF2B5EF4-FFF2-40B4-BE49-F238E27FC236}">
                <a16:creationId xmlns:a16="http://schemas.microsoft.com/office/drawing/2014/main" id="{69660306-084D-3A5D-5299-46F21CD65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stages of text processing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6803682D-7B26-5ADB-B970-D374CF34F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Tokenization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ym typeface="Symbol" charset="2"/>
              </a:rPr>
              <a:t>Cut character sequence into word tokens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Deal with </a:t>
            </a:r>
            <a:r>
              <a:rPr lang="en-US" b="1" i="1" dirty="0">
                <a:sym typeface="Symbol" charset="2"/>
              </a:rPr>
              <a:t>“John’s”</a:t>
            </a:r>
            <a:r>
              <a:rPr lang="en-US" dirty="0">
                <a:sym typeface="Symbol" charset="2"/>
              </a:rPr>
              <a:t>, </a:t>
            </a:r>
            <a:r>
              <a:rPr lang="en-US" b="1" i="1" dirty="0">
                <a:sym typeface="Symbol" charset="2"/>
              </a:rPr>
              <a:t>a state-of-the-art solution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Normalization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ym typeface="Symbol" charset="2"/>
              </a:rPr>
              <a:t>Map text and query term to same form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You want </a:t>
            </a:r>
            <a:r>
              <a:rPr lang="en-US" b="1" i="1" dirty="0">
                <a:sym typeface="Symbol" charset="2"/>
              </a:rPr>
              <a:t>U.S.A.</a:t>
            </a:r>
            <a:r>
              <a:rPr lang="en-US" dirty="0">
                <a:sym typeface="Symbol" charset="2"/>
              </a:rPr>
              <a:t> and </a:t>
            </a:r>
            <a:r>
              <a:rPr lang="en-US" b="1" i="1" dirty="0">
                <a:sym typeface="Symbol" charset="2"/>
              </a:rPr>
              <a:t>USA </a:t>
            </a:r>
            <a:r>
              <a:rPr lang="en-US" dirty="0">
                <a:sym typeface="Symbol" charset="2"/>
              </a:rPr>
              <a:t>to match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Stemming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ym typeface="Symbol" charset="2"/>
              </a:rPr>
              <a:t>We may wish different forms of a root to match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 dirty="0">
                <a:sym typeface="Symbol" charset="2"/>
              </a:rPr>
              <a:t>authorize</a:t>
            </a:r>
            <a:r>
              <a:rPr lang="en-US" dirty="0">
                <a:sym typeface="Symbol" charset="2"/>
              </a:rPr>
              <a:t>,</a:t>
            </a:r>
            <a:r>
              <a:rPr lang="en-US" b="1" i="1" dirty="0">
                <a:sym typeface="Symbol" charset="2"/>
              </a:rPr>
              <a:t> authorization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ym typeface="Symbol" charset="2"/>
              </a:rPr>
              <a:t>Stop words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ym typeface="Symbol" charset="2"/>
              </a:rPr>
              <a:t>We may omit very common words (or not)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 dirty="0">
                <a:sym typeface="Symbol" charset="2"/>
              </a:rPr>
              <a:t>the, a, to,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351E0A41-5BE3-8F01-CBB4-7252BB0F9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Indexer steps: Token sequence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863B5E8-ACCE-A6DB-0664-CE78BEB27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Sequence of (Modified token, Document ID) pairs.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5FBE3E3-9803-C2C7-2150-888CFE81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I did enact Julius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Caesar I was killed 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i’ the Capitol; 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Brutus killed me.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BEE2821A-1F75-D566-D03D-A6C3037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Doc 1</a:t>
            </a:r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C5330B88-87AF-0373-D233-074389D8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So let it be with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Caesar. The noble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Brutus hath told you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Caesar was ambitious</a:t>
            </a: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B5232E52-F442-1503-B5AE-AF466F64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Doc 2</a:t>
            </a:r>
          </a:p>
        </p:txBody>
      </p:sp>
      <p:graphicFrame>
        <p:nvGraphicFramePr>
          <p:cNvPr id="23560" name="Object 4">
            <a:extLst>
              <a:ext uri="{FF2B5EF4-FFF2-40B4-BE49-F238E27FC236}">
                <a16:creationId xmlns:a16="http://schemas.microsoft.com/office/drawing/2014/main" id="{18ED0C53-2C74-F084-4932-75CA1FA24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Worksheet" r:id="rId3" imgW="1358900" imgH="5080000" progId="Excel.Sheet.8">
                  <p:embed/>
                </p:oleObj>
              </mc:Choice>
              <mc:Fallback>
                <p:oleObj name="Worksheet" r:id="rId3" imgW="1358900" imgH="5080000" progId="Excel.Sheet.8">
                  <p:embed/>
                  <p:pic>
                    <p:nvPicPr>
                      <p:cNvPr id="23560" name="Object 4">
                        <a:extLst>
                          <a:ext uri="{FF2B5EF4-FFF2-40B4-BE49-F238E27FC236}">
                            <a16:creationId xmlns:a16="http://schemas.microsoft.com/office/drawing/2014/main" id="{18ED0C53-2C74-F084-4932-75CA1FA24E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Line 8">
            <a:extLst>
              <a:ext uri="{FF2B5EF4-FFF2-40B4-BE49-F238E27FC236}">
                <a16:creationId xmlns:a16="http://schemas.microsoft.com/office/drawing/2014/main" id="{BBED55ED-775B-1860-44C2-B4B99A0C4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6CEEB4FA-9CFA-D8D3-9D2D-9FD9AD855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Indexer steps: Sort</a:t>
            </a: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E388CF7A-F856-6BE8-6E01-1717FCC355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400">
                <a:ea typeface="ＭＳ Ｐゴシック" charset="0"/>
                <a:cs typeface="ＭＳ Ｐゴシック" charset="0"/>
              </a:rPr>
              <a:t>Sort by terms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>
                <a:ea typeface="ＭＳ Ｐゴシック" charset="0"/>
                <a:cs typeface="ＭＳ Ｐゴシック" charset="0"/>
              </a:rPr>
              <a:t>And then docID </a:t>
            </a:r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F9A4C731-0965-7F72-07A6-C2924386A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Worksheet" r:id="rId3" imgW="1358900" imgH="5422900" progId="Excel.Sheet.8">
                  <p:embed/>
                </p:oleObj>
              </mc:Choice>
              <mc:Fallback>
                <p:oleObj name="Worksheet" r:id="rId3" imgW="1358900" imgH="5422900" progId="Excel.Sheet.8">
                  <p:embed/>
                  <p:pic>
                    <p:nvPicPr>
                      <p:cNvPr id="24580" name="Object 2">
                        <a:extLst>
                          <a:ext uri="{FF2B5EF4-FFF2-40B4-BE49-F238E27FC236}">
                            <a16:creationId xmlns:a16="http://schemas.microsoft.com/office/drawing/2014/main" id="{F9A4C731-0965-7F72-07A6-C2924386A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4">
            <a:extLst>
              <a:ext uri="{FF2B5EF4-FFF2-40B4-BE49-F238E27FC236}">
                <a16:creationId xmlns:a16="http://schemas.microsoft.com/office/drawing/2014/main" id="{69023EAD-112F-F024-0B67-F91FE21D7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2" name="Object 3">
            <a:extLst>
              <a:ext uri="{FF2B5EF4-FFF2-40B4-BE49-F238E27FC236}">
                <a16:creationId xmlns:a16="http://schemas.microsoft.com/office/drawing/2014/main" id="{817EB73C-4262-F772-093E-35EE83053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Worksheet" r:id="rId5" imgW="1358900" imgH="5041900" progId="Excel.Sheet.8">
                  <p:embed/>
                </p:oleObj>
              </mc:Choice>
              <mc:Fallback>
                <p:oleObj name="Worksheet" r:id="rId5" imgW="1358900" imgH="5041900" progId="Excel.Sheet.8">
                  <p:embed/>
                  <p:pic>
                    <p:nvPicPr>
                      <p:cNvPr id="24582" name="Object 3">
                        <a:extLst>
                          <a:ext uri="{FF2B5EF4-FFF2-40B4-BE49-F238E27FC236}">
                            <a16:creationId xmlns:a16="http://schemas.microsoft.com/office/drawing/2014/main" id="{817EB73C-4262-F772-093E-35EE83053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AutoShape 7">
            <a:extLst>
              <a:ext uri="{FF2B5EF4-FFF2-40B4-BE49-F238E27FC236}">
                <a16:creationId xmlns:a16="http://schemas.microsoft.com/office/drawing/2014/main" id="{5CF182B2-BF01-8B79-E16D-6E419153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2932113" cy="781050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/>
              <a:t>Core indexing step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>
            <a:extLst>
              <a:ext uri="{FF2B5EF4-FFF2-40B4-BE49-F238E27FC236}">
                <a16:creationId xmlns:a16="http://schemas.microsoft.com/office/drawing/2014/main" id="{D91FA94B-36E8-8E37-6FC3-1096C6665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Indexer steps: Dictionary &amp; Postings</a:t>
            </a: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BE046FC-F48C-9ABB-8DCB-87DE5F936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3429000" cy="2590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Multiple term entries in a single document are merged.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Split into Dictionary and Postings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Doc. frequency information is added.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E54A5BA-D434-0B3E-84E1-0455825AF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5" name="Object 35">
            <a:extLst>
              <a:ext uri="{FF2B5EF4-FFF2-40B4-BE49-F238E27FC236}">
                <a16:creationId xmlns:a16="http://schemas.microsoft.com/office/drawing/2014/main" id="{49AB2C61-8B69-2EBC-6685-5AE5BD935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Worksheet" r:id="rId3" imgW="1358900" imgH="5422900" progId="Excel.Sheet.8">
                  <p:embed/>
                </p:oleObj>
              </mc:Choice>
              <mc:Fallback>
                <p:oleObj name="Worksheet" r:id="rId3" imgW="1358900" imgH="5422900" progId="Excel.Sheet.8">
                  <p:embed/>
                  <p:pic>
                    <p:nvPicPr>
                      <p:cNvPr id="25605" name="Object 35">
                        <a:extLst>
                          <a:ext uri="{FF2B5EF4-FFF2-40B4-BE49-F238E27FC236}">
                            <a16:creationId xmlns:a16="http://schemas.microsoft.com/office/drawing/2014/main" id="{49AB2C61-8B69-2EBC-6685-5AE5BD935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>
            <a:extLst>
              <a:ext uri="{FF2B5EF4-FFF2-40B4-BE49-F238E27FC236}">
                <a16:creationId xmlns:a16="http://schemas.microsoft.com/office/drawing/2014/main" id="{DFFF7115-433B-D07D-41A5-D3505FC8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11775"/>
            <a:ext cx="2317750" cy="1241425"/>
          </a:xfrm>
          <a:prstGeom prst="upArrowCallout">
            <a:avLst>
              <a:gd name="adj1" fmla="val 57860"/>
              <a:gd name="adj2" fmla="val 57860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Why frequency?</a:t>
            </a:r>
          </a:p>
          <a:p>
            <a:pPr algn="ctr"/>
            <a:r>
              <a:rPr lang="en-US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t>Will discuss later.</a:t>
            </a:r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A94684A5-19BC-4AB0-5943-D35259D94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7">
            <a:extLst>
              <a:ext uri="{FF2B5EF4-FFF2-40B4-BE49-F238E27FC236}">
                <a16:creationId xmlns:a16="http://schemas.microsoft.com/office/drawing/2014/main" id="{C5D692C9-DA13-B219-6B3F-0DF32051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2801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0">
            <a:extLst>
              <a:ext uri="{FF2B5EF4-FFF2-40B4-BE49-F238E27FC236}">
                <a16:creationId xmlns:a16="http://schemas.microsoft.com/office/drawing/2014/main" id="{0BCFDAF0-B5F9-8D74-278B-79C64257B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Where do we pay in storage?</a:t>
            </a:r>
          </a:p>
        </p:txBody>
      </p:sp>
      <p:sp>
        <p:nvSpPr>
          <p:cNvPr id="40965" name="AutoShape 32">
            <a:extLst>
              <a:ext uri="{FF2B5EF4-FFF2-40B4-BE49-F238E27FC236}">
                <a16:creationId xmlns:a16="http://schemas.microsoft.com/office/drawing/2014/main" id="{F70ACB1F-3712-0F84-46A7-FF329675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67400"/>
            <a:ext cx="1189038" cy="9144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Pointers</a:t>
            </a:r>
          </a:p>
        </p:txBody>
      </p:sp>
      <p:sp>
        <p:nvSpPr>
          <p:cNvPr id="39945" name="AutoShape 33">
            <a:extLst>
              <a:ext uri="{FF2B5EF4-FFF2-40B4-BE49-F238E27FC236}">
                <a16:creationId xmlns:a16="http://schemas.microsoft.com/office/drawing/2014/main" id="{B43A1B6B-EEFD-EF46-BF8F-EE5511C06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Terms and counts</a:t>
            </a:r>
          </a:p>
        </p:txBody>
      </p:sp>
      <p:sp>
        <p:nvSpPr>
          <p:cNvPr id="115746" name="Text Box 34">
            <a:extLst>
              <a:ext uri="{FF2B5EF4-FFF2-40B4-BE49-F238E27FC236}">
                <a16:creationId xmlns:a16="http://schemas.microsoft.com/office/drawing/2014/main" id="{0C5AC28E-8410-1578-7022-C9183E1C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62363"/>
            <a:ext cx="2801938" cy="3119437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IR system implementation</a:t>
            </a:r>
          </a:p>
          <a:p>
            <a:pPr marL="434340" indent="-342900" eaLnBrk="1" fontAlgn="auto" hangingPunct="1">
              <a:spcBef>
                <a:spcPts val="23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How do we index efficiently?</a:t>
            </a:r>
          </a:p>
          <a:p>
            <a:pPr marL="434340" indent="-342900" eaLnBrk="1" fontAlgn="auto" hangingPunct="1">
              <a:spcBef>
                <a:spcPts val="23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How much storage do we need?</a:t>
            </a:r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45E9172E-6601-3C48-770A-0558FAAF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Lists of docIDs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39945" grpId="0" animBg="1"/>
      <p:bldP spid="115746" grpId="0" animBg="1" autoUpdateAnimBg="0"/>
      <p:bldP spid="4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>
            <a:extLst>
              <a:ext uri="{FF2B5EF4-FFF2-40B4-BE49-F238E27FC236}">
                <a16:creationId xmlns:a16="http://schemas.microsoft.com/office/drawing/2014/main" id="{70F7CBC7-B458-73D5-91A7-AB4C5C592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processing: AND</a:t>
            </a:r>
          </a:p>
        </p:txBody>
      </p:sp>
      <p:sp>
        <p:nvSpPr>
          <p:cNvPr id="29699" name="Rectangle 2051">
            <a:extLst>
              <a:ext uri="{FF2B5EF4-FFF2-40B4-BE49-F238E27FC236}">
                <a16:creationId xmlns:a16="http://schemas.microsoft.com/office/drawing/2014/main" id="{5C06F281-677F-0CFC-A241-9643B667D4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processing the query: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i="1">
                <a:ea typeface="ＭＳ Ｐゴシック" panose="020B0600070205080204" pitchFamily="34" charset="-128"/>
              </a:rPr>
              <a:t>Brutus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 i="1">
                <a:ea typeface="ＭＳ Ｐゴシック" panose="020B0600070205080204" pitchFamily="34" charset="-128"/>
              </a:rPr>
              <a:t>Caesar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Locate </a:t>
            </a:r>
            <a:r>
              <a:rPr lang="en-US" altLang="en-US" b="1" i="1">
                <a:ea typeface="ＭＳ Ｐゴシック" panose="020B0600070205080204" pitchFamily="34" charset="-128"/>
              </a:rPr>
              <a:t>Brutus</a:t>
            </a:r>
            <a:r>
              <a:rPr lang="en-US" altLang="en-US">
                <a:ea typeface="ＭＳ Ｐゴシック" panose="020B0600070205080204" pitchFamily="34" charset="-128"/>
              </a:rPr>
              <a:t> in the Dictionary;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Retrieve its postings.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Locate </a:t>
            </a:r>
            <a:r>
              <a:rPr lang="en-US" altLang="en-US" b="1" i="1">
                <a:ea typeface="ＭＳ Ｐゴシック" panose="020B0600070205080204" pitchFamily="34" charset="-128"/>
              </a:rPr>
              <a:t>Caesar</a:t>
            </a:r>
            <a:r>
              <a:rPr lang="en-US" altLang="en-US">
                <a:ea typeface="ＭＳ Ｐゴシック" panose="020B0600070205080204" pitchFamily="34" charset="-128"/>
              </a:rPr>
              <a:t> in the Dictionary;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Retrieve its postings.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“Merge” the two postings (intersect the document sets):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3D7B1E7-3C61-A0B6-6835-FA22ED20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A9BFDD-D728-4B40-A7B2-7C52C0CF9EAC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17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1" name="Text Box 2058">
            <a:extLst>
              <a:ext uri="{FF2B5EF4-FFF2-40B4-BE49-F238E27FC236}">
                <a16:creationId xmlns:a16="http://schemas.microsoft.com/office/drawing/2014/main" id="{963FE0A8-1B63-431B-1D8C-4CA96A15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8" y="5019675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 Unicode MS" panose="020B0604020202020204" pitchFamily="34" charset="-128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128</a:t>
            </a:r>
          </a:p>
        </p:txBody>
      </p:sp>
      <p:sp>
        <p:nvSpPr>
          <p:cNvPr id="29702" name="Text Box 2065">
            <a:extLst>
              <a:ext uri="{FF2B5EF4-FFF2-40B4-BE49-F238E27FC236}">
                <a16:creationId xmlns:a16="http://schemas.microsoft.com/office/drawing/2014/main" id="{7BBE1F4F-98D5-A7ED-50EC-0AA49BAC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55530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 Unicode MS" panose="020B0604020202020204" pitchFamily="34" charset="-128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34</a:t>
            </a:r>
          </a:p>
        </p:txBody>
      </p:sp>
      <p:grpSp>
        <p:nvGrpSpPr>
          <p:cNvPr id="29703" name="Group 2083">
            <a:extLst>
              <a:ext uri="{FF2B5EF4-FFF2-40B4-BE49-F238E27FC236}">
                <a16:creationId xmlns:a16="http://schemas.microsoft.com/office/drawing/2014/main" id="{B7D78673-E6AA-7C1F-479F-A57D00CBCAD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019675"/>
            <a:ext cx="647700" cy="466725"/>
            <a:chOff x="1584" y="3162"/>
            <a:chExt cx="408" cy="294"/>
          </a:xfrm>
        </p:grpSpPr>
        <p:sp>
          <p:nvSpPr>
            <p:cNvPr id="29744" name="Text Box 2052">
              <a:extLst>
                <a:ext uri="{FF2B5EF4-FFF2-40B4-BE49-F238E27FC236}">
                  <a16:creationId xmlns:a16="http://schemas.microsoft.com/office/drawing/2014/main" id="{8E597507-E7C2-9BB9-82DD-C1641E60B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cxnSp>
          <p:nvCxnSpPr>
            <p:cNvPr id="29745" name="AutoShape 2066">
              <a:extLst>
                <a:ext uri="{FF2B5EF4-FFF2-40B4-BE49-F238E27FC236}">
                  <a16:creationId xmlns:a16="http://schemas.microsoft.com/office/drawing/2014/main" id="{77B80607-79F1-E71B-006B-66AFF83428D2}"/>
                </a:ext>
              </a:extLst>
            </p:cNvPr>
            <p:cNvCxnSpPr>
              <a:cxnSpLocks noChangeShapeType="1"/>
              <a:stCxn id="29744" idx="3"/>
              <a:endCxn id="29742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 2084">
            <a:extLst>
              <a:ext uri="{FF2B5EF4-FFF2-40B4-BE49-F238E27FC236}">
                <a16:creationId xmlns:a16="http://schemas.microsoft.com/office/drawing/2014/main" id="{66384024-20DA-D52A-0578-74CB7638F571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5019675"/>
            <a:ext cx="668338" cy="466725"/>
            <a:chOff x="1992" y="3162"/>
            <a:chExt cx="421" cy="294"/>
          </a:xfrm>
        </p:grpSpPr>
        <p:sp>
          <p:nvSpPr>
            <p:cNvPr id="29742" name="Text Box 2053">
              <a:extLst>
                <a:ext uri="{FF2B5EF4-FFF2-40B4-BE49-F238E27FC236}">
                  <a16:creationId xmlns:a16="http://schemas.microsoft.com/office/drawing/2014/main" id="{B8797B12-12DC-1206-0534-2F89A48D0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cxnSp>
          <p:nvCxnSpPr>
            <p:cNvPr id="29743" name="AutoShape 2067">
              <a:extLst>
                <a:ext uri="{FF2B5EF4-FFF2-40B4-BE49-F238E27FC236}">
                  <a16:creationId xmlns:a16="http://schemas.microsoft.com/office/drawing/2014/main" id="{A62D8A6C-D4B5-F7E9-F530-BED9824ECC9F}"/>
                </a:ext>
              </a:extLst>
            </p:cNvPr>
            <p:cNvCxnSpPr>
              <a:cxnSpLocks noChangeShapeType="1"/>
              <a:stCxn id="29742" idx="3"/>
              <a:endCxn id="29740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5" name="Group 2085">
            <a:extLst>
              <a:ext uri="{FF2B5EF4-FFF2-40B4-BE49-F238E27FC236}">
                <a16:creationId xmlns:a16="http://schemas.microsoft.com/office/drawing/2014/main" id="{421931FB-B38B-36A7-B771-B669DAEAB239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019675"/>
            <a:ext cx="609600" cy="466725"/>
            <a:chOff x="2413" y="3162"/>
            <a:chExt cx="384" cy="294"/>
          </a:xfrm>
        </p:grpSpPr>
        <p:sp>
          <p:nvSpPr>
            <p:cNvPr id="29740" name="Text Box 2054">
              <a:extLst>
                <a:ext uri="{FF2B5EF4-FFF2-40B4-BE49-F238E27FC236}">
                  <a16:creationId xmlns:a16="http://schemas.microsoft.com/office/drawing/2014/main" id="{0C372251-1294-065E-A82F-52C96C607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cxnSp>
          <p:nvCxnSpPr>
            <p:cNvPr id="29741" name="AutoShape 2068">
              <a:extLst>
                <a:ext uri="{FF2B5EF4-FFF2-40B4-BE49-F238E27FC236}">
                  <a16:creationId xmlns:a16="http://schemas.microsoft.com/office/drawing/2014/main" id="{63991F67-CA52-8396-423C-85953E2F25F2}"/>
                </a:ext>
              </a:extLst>
            </p:cNvPr>
            <p:cNvCxnSpPr>
              <a:cxnSpLocks noChangeShapeType="1"/>
              <a:stCxn id="29740" idx="3"/>
              <a:endCxn id="29738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6" name="Group 2086">
            <a:extLst>
              <a:ext uri="{FF2B5EF4-FFF2-40B4-BE49-F238E27FC236}">
                <a16:creationId xmlns:a16="http://schemas.microsoft.com/office/drawing/2014/main" id="{AA49C764-EB3C-04FA-CB39-D0679AF9E32C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5019675"/>
            <a:ext cx="762000" cy="466725"/>
            <a:chOff x="2797" y="3162"/>
            <a:chExt cx="480" cy="294"/>
          </a:xfrm>
        </p:grpSpPr>
        <p:sp>
          <p:nvSpPr>
            <p:cNvPr id="29738" name="Text Box 2055">
              <a:extLst>
                <a:ext uri="{FF2B5EF4-FFF2-40B4-BE49-F238E27FC236}">
                  <a16:creationId xmlns:a16="http://schemas.microsoft.com/office/drawing/2014/main" id="{8B631905-22B1-A98E-39C7-9438A11B2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cxnSp>
          <p:nvCxnSpPr>
            <p:cNvPr id="29739" name="AutoShape 2069">
              <a:extLst>
                <a:ext uri="{FF2B5EF4-FFF2-40B4-BE49-F238E27FC236}">
                  <a16:creationId xmlns:a16="http://schemas.microsoft.com/office/drawing/2014/main" id="{DD70CCEB-9C30-EADA-FDDF-F360BD49CCA6}"/>
                </a:ext>
              </a:extLst>
            </p:cNvPr>
            <p:cNvCxnSpPr>
              <a:cxnSpLocks noChangeShapeType="1"/>
              <a:stCxn id="29738" idx="3"/>
              <a:endCxn id="29736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7" name="Group 2087">
            <a:extLst>
              <a:ext uri="{FF2B5EF4-FFF2-40B4-BE49-F238E27FC236}">
                <a16:creationId xmlns:a16="http://schemas.microsoft.com/office/drawing/2014/main" id="{D9A70F54-ED0E-631F-F628-C954237DE6A3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5019675"/>
            <a:ext cx="838200" cy="466725"/>
            <a:chOff x="3277" y="3162"/>
            <a:chExt cx="528" cy="294"/>
          </a:xfrm>
        </p:grpSpPr>
        <p:sp>
          <p:nvSpPr>
            <p:cNvPr id="29736" name="Text Box 2056">
              <a:extLst>
                <a:ext uri="{FF2B5EF4-FFF2-40B4-BE49-F238E27FC236}">
                  <a16:creationId xmlns:a16="http://schemas.microsoft.com/office/drawing/2014/main" id="{409799A9-D6A8-2625-1B12-F9D0342A4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32</a:t>
              </a:r>
            </a:p>
          </p:txBody>
        </p:sp>
        <p:cxnSp>
          <p:nvCxnSpPr>
            <p:cNvPr id="29737" name="AutoShape 2070">
              <a:extLst>
                <a:ext uri="{FF2B5EF4-FFF2-40B4-BE49-F238E27FC236}">
                  <a16:creationId xmlns:a16="http://schemas.microsoft.com/office/drawing/2014/main" id="{93850555-C530-1C5B-5220-B9D1C72D4CF3}"/>
                </a:ext>
              </a:extLst>
            </p:cNvPr>
            <p:cNvCxnSpPr>
              <a:cxnSpLocks noChangeShapeType="1"/>
              <a:stCxn id="29736" idx="3"/>
              <a:endCxn id="29734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8" name="Group 2088">
            <a:extLst>
              <a:ext uri="{FF2B5EF4-FFF2-40B4-BE49-F238E27FC236}">
                <a16:creationId xmlns:a16="http://schemas.microsoft.com/office/drawing/2014/main" id="{27AC34C8-4D14-5F5F-885B-B68B73E008E8}"/>
              </a:ext>
            </a:extLst>
          </p:cNvPr>
          <p:cNvGrpSpPr>
            <a:grpSpLocks/>
          </p:cNvGrpSpPr>
          <p:nvPr/>
        </p:nvGrpSpPr>
        <p:grpSpPr bwMode="auto">
          <a:xfrm>
            <a:off x="6040438" y="5019675"/>
            <a:ext cx="838200" cy="466725"/>
            <a:chOff x="3805" y="3162"/>
            <a:chExt cx="528" cy="294"/>
          </a:xfrm>
        </p:grpSpPr>
        <p:sp>
          <p:nvSpPr>
            <p:cNvPr id="29734" name="Text Box 2057">
              <a:extLst>
                <a:ext uri="{FF2B5EF4-FFF2-40B4-BE49-F238E27FC236}">
                  <a16:creationId xmlns:a16="http://schemas.microsoft.com/office/drawing/2014/main" id="{194319F5-8B6F-DA5F-386F-C0867AF30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64</a:t>
              </a:r>
            </a:p>
          </p:txBody>
        </p:sp>
        <p:cxnSp>
          <p:nvCxnSpPr>
            <p:cNvPr id="29735" name="AutoShape 2071">
              <a:extLst>
                <a:ext uri="{FF2B5EF4-FFF2-40B4-BE49-F238E27FC236}">
                  <a16:creationId xmlns:a16="http://schemas.microsoft.com/office/drawing/2014/main" id="{48EE20EF-681A-7FB1-395F-BB4E51BD5DF8}"/>
                </a:ext>
              </a:extLst>
            </p:cNvPr>
            <p:cNvCxnSpPr>
              <a:cxnSpLocks noChangeShapeType="1"/>
              <a:stCxn id="29734" idx="3"/>
              <a:endCxn id="29701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9" name="Group 2089">
            <a:extLst>
              <a:ext uri="{FF2B5EF4-FFF2-40B4-BE49-F238E27FC236}">
                <a16:creationId xmlns:a16="http://schemas.microsoft.com/office/drawing/2014/main" id="{E387F05D-6593-821B-EABD-D7CB3A40DF51}"/>
              </a:ext>
            </a:extLst>
          </p:cNvPr>
          <p:cNvGrpSpPr>
            <a:grpSpLocks/>
          </p:cNvGrpSpPr>
          <p:nvPr/>
        </p:nvGrpSpPr>
        <p:grpSpPr bwMode="auto">
          <a:xfrm>
            <a:off x="2535238" y="5553075"/>
            <a:ext cx="647700" cy="466725"/>
            <a:chOff x="1597" y="3498"/>
            <a:chExt cx="408" cy="294"/>
          </a:xfrm>
        </p:grpSpPr>
        <p:sp>
          <p:nvSpPr>
            <p:cNvPr id="29732" name="Text Box 2072">
              <a:extLst>
                <a:ext uri="{FF2B5EF4-FFF2-40B4-BE49-F238E27FC236}">
                  <a16:creationId xmlns:a16="http://schemas.microsoft.com/office/drawing/2014/main" id="{479C86CD-D122-3F9F-E35B-E4E7203DC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cxnSp>
          <p:nvCxnSpPr>
            <p:cNvPr id="29733" name="AutoShape 2073">
              <a:extLst>
                <a:ext uri="{FF2B5EF4-FFF2-40B4-BE49-F238E27FC236}">
                  <a16:creationId xmlns:a16="http://schemas.microsoft.com/office/drawing/2014/main" id="{A996ED62-B036-DB3F-F8D1-FC6649EB669B}"/>
                </a:ext>
              </a:extLst>
            </p:cNvPr>
            <p:cNvCxnSpPr>
              <a:cxnSpLocks noChangeShapeType="1"/>
              <a:stCxn id="29732" idx="3"/>
              <a:endCxn id="29730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0" name="Group 2090">
            <a:extLst>
              <a:ext uri="{FF2B5EF4-FFF2-40B4-BE49-F238E27FC236}">
                <a16:creationId xmlns:a16="http://schemas.microsoft.com/office/drawing/2014/main" id="{2ABC7619-A766-F69C-3EA9-5C56145B6F5D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5553075"/>
            <a:ext cx="647700" cy="466725"/>
            <a:chOff x="2005" y="3498"/>
            <a:chExt cx="408" cy="294"/>
          </a:xfrm>
        </p:grpSpPr>
        <p:sp>
          <p:nvSpPr>
            <p:cNvPr id="29730" name="Text Box 2059">
              <a:extLst>
                <a:ext uri="{FF2B5EF4-FFF2-40B4-BE49-F238E27FC236}">
                  <a16:creationId xmlns:a16="http://schemas.microsoft.com/office/drawing/2014/main" id="{A96C1496-D87D-10E4-32C1-FD7453FAE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cxnSp>
          <p:nvCxnSpPr>
            <p:cNvPr id="29731" name="AutoShape 2074">
              <a:extLst>
                <a:ext uri="{FF2B5EF4-FFF2-40B4-BE49-F238E27FC236}">
                  <a16:creationId xmlns:a16="http://schemas.microsoft.com/office/drawing/2014/main" id="{58A64611-C24E-A933-4B56-A6E693751844}"/>
                </a:ext>
              </a:extLst>
            </p:cNvPr>
            <p:cNvCxnSpPr>
              <a:cxnSpLocks noChangeShapeType="1"/>
              <a:stCxn id="29730" idx="3"/>
              <a:endCxn id="29728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1" name="Group 2091">
            <a:extLst>
              <a:ext uri="{FF2B5EF4-FFF2-40B4-BE49-F238E27FC236}">
                <a16:creationId xmlns:a16="http://schemas.microsoft.com/office/drawing/2014/main" id="{E551850B-1F66-9F08-B632-5C489E11DF8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553075"/>
            <a:ext cx="630237" cy="466725"/>
            <a:chOff x="2413" y="3498"/>
            <a:chExt cx="397" cy="294"/>
          </a:xfrm>
        </p:grpSpPr>
        <p:sp>
          <p:nvSpPr>
            <p:cNvPr id="29728" name="Text Box 2060">
              <a:extLst>
                <a:ext uri="{FF2B5EF4-FFF2-40B4-BE49-F238E27FC236}">
                  <a16:creationId xmlns:a16="http://schemas.microsoft.com/office/drawing/2014/main" id="{6F6C674D-43C2-C5FA-26CB-F0866DF0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cxnSp>
          <p:nvCxnSpPr>
            <p:cNvPr id="29729" name="AutoShape 2075">
              <a:extLst>
                <a:ext uri="{FF2B5EF4-FFF2-40B4-BE49-F238E27FC236}">
                  <a16:creationId xmlns:a16="http://schemas.microsoft.com/office/drawing/2014/main" id="{52E62040-A426-2726-A1B6-013EE9B8408A}"/>
                </a:ext>
              </a:extLst>
            </p:cNvPr>
            <p:cNvCxnSpPr>
              <a:cxnSpLocks noChangeShapeType="1"/>
              <a:stCxn id="29728" idx="3"/>
              <a:endCxn id="29726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2" name="Group 2092">
            <a:extLst>
              <a:ext uri="{FF2B5EF4-FFF2-40B4-BE49-F238E27FC236}">
                <a16:creationId xmlns:a16="http://schemas.microsoft.com/office/drawing/2014/main" id="{3DC384AB-C5C7-0C5A-E949-71B950117DED}"/>
              </a:ext>
            </a:extLst>
          </p:cNvPr>
          <p:cNvGrpSpPr>
            <a:grpSpLocks/>
          </p:cNvGrpSpPr>
          <p:nvPr/>
        </p:nvGrpSpPr>
        <p:grpSpPr bwMode="auto">
          <a:xfrm>
            <a:off x="4460875" y="5553075"/>
            <a:ext cx="606425" cy="466725"/>
            <a:chOff x="2810" y="3498"/>
            <a:chExt cx="382" cy="294"/>
          </a:xfrm>
        </p:grpSpPr>
        <p:sp>
          <p:nvSpPr>
            <p:cNvPr id="29726" name="Text Box 2061">
              <a:extLst>
                <a:ext uri="{FF2B5EF4-FFF2-40B4-BE49-F238E27FC236}">
                  <a16:creationId xmlns:a16="http://schemas.microsoft.com/office/drawing/2014/main" id="{5A0419A4-2DE8-460F-069B-66780A314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cxnSp>
          <p:nvCxnSpPr>
            <p:cNvPr id="29727" name="AutoShape 2076">
              <a:extLst>
                <a:ext uri="{FF2B5EF4-FFF2-40B4-BE49-F238E27FC236}">
                  <a16:creationId xmlns:a16="http://schemas.microsoft.com/office/drawing/2014/main" id="{EC71C06E-F63E-B9B5-F076-FE1002EAF457}"/>
                </a:ext>
              </a:extLst>
            </p:cNvPr>
            <p:cNvCxnSpPr>
              <a:cxnSpLocks noChangeShapeType="1"/>
              <a:stCxn id="29726" idx="3"/>
              <a:endCxn id="29724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3" name="Group 2093">
            <a:extLst>
              <a:ext uri="{FF2B5EF4-FFF2-40B4-BE49-F238E27FC236}">
                <a16:creationId xmlns:a16="http://schemas.microsoft.com/office/drawing/2014/main" id="{ADF1FED9-17A5-87A1-A7F7-0792C99A3BA1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5553075"/>
            <a:ext cx="592138" cy="466725"/>
            <a:chOff x="3192" y="3498"/>
            <a:chExt cx="373" cy="294"/>
          </a:xfrm>
        </p:grpSpPr>
        <p:sp>
          <p:nvSpPr>
            <p:cNvPr id="29724" name="Text Box 2062">
              <a:extLst>
                <a:ext uri="{FF2B5EF4-FFF2-40B4-BE49-F238E27FC236}">
                  <a16:creationId xmlns:a16="http://schemas.microsoft.com/office/drawing/2014/main" id="{97FFA7C1-9108-9416-6643-3B2F6B1CF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cxnSp>
          <p:nvCxnSpPr>
            <p:cNvPr id="29725" name="AutoShape 2077">
              <a:extLst>
                <a:ext uri="{FF2B5EF4-FFF2-40B4-BE49-F238E27FC236}">
                  <a16:creationId xmlns:a16="http://schemas.microsoft.com/office/drawing/2014/main" id="{C86C76AD-D5AF-8D8A-7B3D-9334C7E97007}"/>
                </a:ext>
              </a:extLst>
            </p:cNvPr>
            <p:cNvCxnSpPr>
              <a:cxnSpLocks noChangeShapeType="1"/>
              <a:stCxn id="29724" idx="3"/>
              <a:endCxn id="29722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4" name="Group 2094">
            <a:extLst>
              <a:ext uri="{FF2B5EF4-FFF2-40B4-BE49-F238E27FC236}">
                <a16:creationId xmlns:a16="http://schemas.microsoft.com/office/drawing/2014/main" id="{B4823229-F6AC-D705-2C73-FDB25E3C5892}"/>
              </a:ext>
            </a:extLst>
          </p:cNvPr>
          <p:cNvGrpSpPr>
            <a:grpSpLocks/>
          </p:cNvGrpSpPr>
          <p:nvPr/>
        </p:nvGrpSpPr>
        <p:grpSpPr bwMode="auto">
          <a:xfrm>
            <a:off x="5659438" y="5553075"/>
            <a:ext cx="762000" cy="466725"/>
            <a:chOff x="3565" y="3498"/>
            <a:chExt cx="480" cy="294"/>
          </a:xfrm>
        </p:grpSpPr>
        <p:sp>
          <p:nvSpPr>
            <p:cNvPr id="29722" name="Text Box 2063">
              <a:extLst>
                <a:ext uri="{FF2B5EF4-FFF2-40B4-BE49-F238E27FC236}">
                  <a16:creationId xmlns:a16="http://schemas.microsoft.com/office/drawing/2014/main" id="{C6CBC80B-E905-E870-98AF-C3758457C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13</a:t>
              </a:r>
            </a:p>
          </p:txBody>
        </p:sp>
        <p:cxnSp>
          <p:nvCxnSpPr>
            <p:cNvPr id="29723" name="AutoShape 2078">
              <a:extLst>
                <a:ext uri="{FF2B5EF4-FFF2-40B4-BE49-F238E27FC236}">
                  <a16:creationId xmlns:a16="http://schemas.microsoft.com/office/drawing/2014/main" id="{250377C5-11D7-84F1-B286-FB831E7EC910}"/>
                </a:ext>
              </a:extLst>
            </p:cNvPr>
            <p:cNvCxnSpPr>
              <a:cxnSpLocks noChangeShapeType="1"/>
              <a:stCxn id="29722" idx="3"/>
              <a:endCxn id="29720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15" name="Group 2095">
            <a:extLst>
              <a:ext uri="{FF2B5EF4-FFF2-40B4-BE49-F238E27FC236}">
                <a16:creationId xmlns:a16="http://schemas.microsoft.com/office/drawing/2014/main" id="{9F0643A3-4F57-8E86-D16E-E0CACC51ECB2}"/>
              </a:ext>
            </a:extLst>
          </p:cNvPr>
          <p:cNvGrpSpPr>
            <a:grpSpLocks/>
          </p:cNvGrpSpPr>
          <p:nvPr/>
        </p:nvGrpSpPr>
        <p:grpSpPr bwMode="auto">
          <a:xfrm>
            <a:off x="6421438" y="5553075"/>
            <a:ext cx="762000" cy="466725"/>
            <a:chOff x="4045" y="3498"/>
            <a:chExt cx="480" cy="294"/>
          </a:xfrm>
        </p:grpSpPr>
        <p:sp>
          <p:nvSpPr>
            <p:cNvPr id="29720" name="Text Box 2064">
              <a:extLst>
                <a:ext uri="{FF2B5EF4-FFF2-40B4-BE49-F238E27FC236}">
                  <a16:creationId xmlns:a16="http://schemas.microsoft.com/office/drawing/2014/main" id="{FFB2D9CC-472E-3B72-7B60-73CB3F777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21</a:t>
              </a:r>
            </a:p>
          </p:txBody>
        </p:sp>
        <p:cxnSp>
          <p:nvCxnSpPr>
            <p:cNvPr id="29721" name="AutoShape 2079">
              <a:extLst>
                <a:ext uri="{FF2B5EF4-FFF2-40B4-BE49-F238E27FC236}">
                  <a16:creationId xmlns:a16="http://schemas.microsoft.com/office/drawing/2014/main" id="{F331BD45-D350-751E-7572-3E3CF451479F}"/>
                </a:ext>
              </a:extLst>
            </p:cNvPr>
            <p:cNvCxnSpPr>
              <a:cxnSpLocks noChangeShapeType="1"/>
              <a:stCxn id="29720" idx="3"/>
              <a:endCxn id="29702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16" name="Text Box 2080">
            <a:extLst>
              <a:ext uri="{FF2B5EF4-FFF2-40B4-BE49-F238E27FC236}">
                <a16:creationId xmlns:a16="http://schemas.microsoft.com/office/drawing/2014/main" id="{E90A0B7B-32FC-77C9-3B35-61380D33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0387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i="1">
                <a:latin typeface="Arial Unicode MS" panose="020B0604020202020204" pitchFamily="34" charset="-128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Brutus</a:t>
            </a:r>
          </a:p>
        </p:txBody>
      </p:sp>
      <p:sp>
        <p:nvSpPr>
          <p:cNvPr id="29717" name="Text Box 2081">
            <a:extLst>
              <a:ext uri="{FF2B5EF4-FFF2-40B4-BE49-F238E27FC236}">
                <a16:creationId xmlns:a16="http://schemas.microsoft.com/office/drawing/2014/main" id="{E63C809D-CF76-DF38-942B-53B18CB6F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95925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i="1">
                <a:latin typeface="Arial Unicode MS" panose="020B0604020202020204" pitchFamily="34" charset="-128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Caesar</a:t>
            </a:r>
          </a:p>
        </p:txBody>
      </p:sp>
      <p:sp>
        <p:nvSpPr>
          <p:cNvPr id="29718" name="AutoShape 2082">
            <a:extLst>
              <a:ext uri="{FF2B5EF4-FFF2-40B4-BE49-F238E27FC236}">
                <a16:creationId xmlns:a16="http://schemas.microsoft.com/office/drawing/2014/main" id="{85BBB007-1F45-AF29-2396-EEA660C139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62088" y="53054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67138C7-3CDA-97C0-550C-704D9BAC7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merge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5FB285-F620-46A1-66B8-9FCE9DBC3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Walk through the two postings simultaneously, in time linear in the total number of postings entries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A5801BD3-04D0-0D85-E49E-7D8A513D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B0E252-CB78-AB4A-A035-022D741AE04C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18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0725" name="Group 99">
            <a:extLst>
              <a:ext uri="{FF2B5EF4-FFF2-40B4-BE49-F238E27FC236}">
                <a16:creationId xmlns:a16="http://schemas.microsoft.com/office/drawing/2014/main" id="{40DFD961-134C-540A-E7A1-877A966813E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30732" name="Text Box 54">
              <a:extLst>
                <a:ext uri="{FF2B5EF4-FFF2-40B4-BE49-F238E27FC236}">
                  <a16:creationId xmlns:a16="http://schemas.microsoft.com/office/drawing/2014/main" id="{6D03ABD4-0FD0-FC12-0065-48ACFEE80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34</a:t>
              </a:r>
            </a:p>
          </p:txBody>
        </p:sp>
        <p:grpSp>
          <p:nvGrpSpPr>
            <p:cNvPr id="30733" name="Group 96">
              <a:extLst>
                <a:ext uri="{FF2B5EF4-FFF2-40B4-BE49-F238E27FC236}">
                  <a16:creationId xmlns:a16="http://schemas.microsoft.com/office/drawing/2014/main" id="{981FAA39-79F6-772A-88B6-B0E837365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30754" name="Text Box 53">
                <a:extLst>
                  <a:ext uri="{FF2B5EF4-FFF2-40B4-BE49-F238E27FC236}">
                    <a16:creationId xmlns:a16="http://schemas.microsoft.com/office/drawing/2014/main" id="{AF0D5DED-2A00-0F1F-98F1-CDEFF7CAE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128</a:t>
                </a:r>
              </a:p>
            </p:txBody>
          </p:sp>
          <p:grpSp>
            <p:nvGrpSpPr>
              <p:cNvPr id="30755" name="Group 55">
                <a:extLst>
                  <a:ext uri="{FF2B5EF4-FFF2-40B4-BE49-F238E27FC236}">
                    <a16:creationId xmlns:a16="http://schemas.microsoft.com/office/drawing/2014/main" id="{3370B816-6C43-8102-1120-FA1CF5B0D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30771" name="Text Box 56">
                  <a:extLst>
                    <a:ext uri="{FF2B5EF4-FFF2-40B4-BE49-F238E27FC236}">
                      <a16:creationId xmlns:a16="http://schemas.microsoft.com/office/drawing/2014/main" id="{5EA3386B-2A16-0419-9177-FE2CA71BF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2</a:t>
                  </a:r>
                </a:p>
              </p:txBody>
            </p:sp>
            <p:cxnSp>
              <p:nvCxnSpPr>
                <p:cNvPr id="30772" name="AutoShape 57">
                  <a:extLst>
                    <a:ext uri="{FF2B5EF4-FFF2-40B4-BE49-F238E27FC236}">
                      <a16:creationId xmlns:a16="http://schemas.microsoft.com/office/drawing/2014/main" id="{3C8317C0-8F74-45A8-B30F-5C745D5CFDA2}"/>
                    </a:ext>
                  </a:extLst>
                </p:cNvPr>
                <p:cNvCxnSpPr>
                  <a:cxnSpLocks noChangeShapeType="1"/>
                  <a:stCxn id="30771" idx="3"/>
                  <a:endCxn id="30769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56" name="Group 58">
                <a:extLst>
                  <a:ext uri="{FF2B5EF4-FFF2-40B4-BE49-F238E27FC236}">
                    <a16:creationId xmlns:a16="http://schemas.microsoft.com/office/drawing/2014/main" id="{3C6DE95A-7FFB-F849-C050-62969CE21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30769" name="Text Box 59">
                  <a:extLst>
                    <a:ext uri="{FF2B5EF4-FFF2-40B4-BE49-F238E27FC236}">
                      <a16:creationId xmlns:a16="http://schemas.microsoft.com/office/drawing/2014/main" id="{385086E3-28DC-3BF8-F427-B7CA6BABC3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4</a:t>
                  </a:r>
                </a:p>
              </p:txBody>
            </p:sp>
            <p:cxnSp>
              <p:nvCxnSpPr>
                <p:cNvPr id="30770" name="AutoShape 60">
                  <a:extLst>
                    <a:ext uri="{FF2B5EF4-FFF2-40B4-BE49-F238E27FC236}">
                      <a16:creationId xmlns:a16="http://schemas.microsoft.com/office/drawing/2014/main" id="{B6E70A43-076C-6E38-336D-42FAD724845F}"/>
                    </a:ext>
                  </a:extLst>
                </p:cNvPr>
                <p:cNvCxnSpPr>
                  <a:cxnSpLocks noChangeShapeType="1"/>
                  <a:stCxn id="30769" idx="3"/>
                  <a:endCxn id="30767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57" name="Group 61">
                <a:extLst>
                  <a:ext uri="{FF2B5EF4-FFF2-40B4-BE49-F238E27FC236}">
                    <a16:creationId xmlns:a16="http://schemas.microsoft.com/office/drawing/2014/main" id="{2092692F-EF22-79B2-58B1-AAD1C7AE4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30767" name="Text Box 62">
                  <a:extLst>
                    <a:ext uri="{FF2B5EF4-FFF2-40B4-BE49-F238E27FC236}">
                      <a16:creationId xmlns:a16="http://schemas.microsoft.com/office/drawing/2014/main" id="{897C7AAE-CA1D-E30B-340F-77B2DA2AA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8</a:t>
                  </a:r>
                </a:p>
              </p:txBody>
            </p:sp>
            <p:cxnSp>
              <p:nvCxnSpPr>
                <p:cNvPr id="30768" name="AutoShape 63">
                  <a:extLst>
                    <a:ext uri="{FF2B5EF4-FFF2-40B4-BE49-F238E27FC236}">
                      <a16:creationId xmlns:a16="http://schemas.microsoft.com/office/drawing/2014/main" id="{BDCF15E7-FA6C-1E59-DA09-F7FFACD2C47B}"/>
                    </a:ext>
                  </a:extLst>
                </p:cNvPr>
                <p:cNvCxnSpPr>
                  <a:cxnSpLocks noChangeShapeType="1"/>
                  <a:stCxn id="30767" idx="3"/>
                  <a:endCxn id="30765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58" name="Group 64">
                <a:extLst>
                  <a:ext uri="{FF2B5EF4-FFF2-40B4-BE49-F238E27FC236}">
                    <a16:creationId xmlns:a16="http://schemas.microsoft.com/office/drawing/2014/main" id="{5E40DD07-5946-B875-62F5-762A81C8FC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30765" name="Text Box 65">
                  <a:extLst>
                    <a:ext uri="{FF2B5EF4-FFF2-40B4-BE49-F238E27FC236}">
                      <a16:creationId xmlns:a16="http://schemas.microsoft.com/office/drawing/2014/main" id="{1868EF69-74FB-2025-8501-6001E26F13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16</a:t>
                  </a:r>
                </a:p>
              </p:txBody>
            </p:sp>
            <p:cxnSp>
              <p:nvCxnSpPr>
                <p:cNvPr id="30766" name="AutoShape 66">
                  <a:extLst>
                    <a:ext uri="{FF2B5EF4-FFF2-40B4-BE49-F238E27FC236}">
                      <a16:creationId xmlns:a16="http://schemas.microsoft.com/office/drawing/2014/main" id="{205DF279-8739-D878-7F2B-D12B6F83506C}"/>
                    </a:ext>
                  </a:extLst>
                </p:cNvPr>
                <p:cNvCxnSpPr>
                  <a:cxnSpLocks noChangeShapeType="1"/>
                  <a:stCxn id="30765" idx="3"/>
                  <a:endCxn id="30763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59" name="Group 67">
                <a:extLst>
                  <a:ext uri="{FF2B5EF4-FFF2-40B4-BE49-F238E27FC236}">
                    <a16:creationId xmlns:a16="http://schemas.microsoft.com/office/drawing/2014/main" id="{A9CDA097-F91E-EC5A-FD1F-0307C49C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30763" name="Text Box 68">
                  <a:extLst>
                    <a:ext uri="{FF2B5EF4-FFF2-40B4-BE49-F238E27FC236}">
                      <a16:creationId xmlns:a16="http://schemas.microsoft.com/office/drawing/2014/main" id="{EDEC8A0F-901E-CD1C-1B4A-479552E198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32</a:t>
                  </a:r>
                </a:p>
              </p:txBody>
            </p:sp>
            <p:cxnSp>
              <p:nvCxnSpPr>
                <p:cNvPr id="30764" name="AutoShape 69">
                  <a:extLst>
                    <a:ext uri="{FF2B5EF4-FFF2-40B4-BE49-F238E27FC236}">
                      <a16:creationId xmlns:a16="http://schemas.microsoft.com/office/drawing/2014/main" id="{76905D79-B143-B2BA-BB31-D7E8446B2C76}"/>
                    </a:ext>
                  </a:extLst>
                </p:cNvPr>
                <p:cNvCxnSpPr>
                  <a:cxnSpLocks noChangeShapeType="1"/>
                  <a:stCxn id="30763" idx="3"/>
                  <a:endCxn id="30761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60" name="Group 70">
                <a:extLst>
                  <a:ext uri="{FF2B5EF4-FFF2-40B4-BE49-F238E27FC236}">
                    <a16:creationId xmlns:a16="http://schemas.microsoft.com/office/drawing/2014/main" id="{1C8F6297-7046-64EC-E1B8-AD6053EAFC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30761" name="Text Box 71">
                  <a:extLst>
                    <a:ext uri="{FF2B5EF4-FFF2-40B4-BE49-F238E27FC236}">
                      <a16:creationId xmlns:a16="http://schemas.microsoft.com/office/drawing/2014/main" id="{7F5E92BB-EA57-0A56-5322-140784CD9E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Arial Unicode MS" panose="020B0604020202020204" pitchFamily="34" charset="-128"/>
                      <a:ea typeface="ＭＳ Ｐゴシック" panose="020B0600070205080204" pitchFamily="34" charset="-128"/>
                      <a:cs typeface="Arial Unicode MS" panose="020B0604020202020204" pitchFamily="34" charset="-128"/>
                    </a:rPr>
                    <a:t>64</a:t>
                  </a:r>
                </a:p>
              </p:txBody>
            </p:sp>
            <p:cxnSp>
              <p:nvCxnSpPr>
                <p:cNvPr id="30762" name="AutoShape 72">
                  <a:extLst>
                    <a:ext uri="{FF2B5EF4-FFF2-40B4-BE49-F238E27FC236}">
                      <a16:creationId xmlns:a16="http://schemas.microsoft.com/office/drawing/2014/main" id="{4AD5BBBC-EF52-FBA2-33A1-9CCADBB71F78}"/>
                    </a:ext>
                  </a:extLst>
                </p:cNvPr>
                <p:cNvCxnSpPr>
                  <a:cxnSpLocks noChangeShapeType="1"/>
                  <a:stCxn id="30761" idx="3"/>
                  <a:endCxn id="30754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0734" name="Group 73">
              <a:extLst>
                <a:ext uri="{FF2B5EF4-FFF2-40B4-BE49-F238E27FC236}">
                  <a16:creationId xmlns:a16="http://schemas.microsoft.com/office/drawing/2014/main" id="{555FA6AD-4ECE-2B17-0EEC-CF607CB04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30752" name="Text Box 74">
                <a:extLst>
                  <a:ext uri="{FF2B5EF4-FFF2-40B4-BE49-F238E27FC236}">
                    <a16:creationId xmlns:a16="http://schemas.microsoft.com/office/drawing/2014/main" id="{3E5D8307-9921-1840-73AE-8890196F7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cxnSp>
            <p:nvCxnSpPr>
              <p:cNvPr id="30753" name="AutoShape 75">
                <a:extLst>
                  <a:ext uri="{FF2B5EF4-FFF2-40B4-BE49-F238E27FC236}">
                    <a16:creationId xmlns:a16="http://schemas.microsoft.com/office/drawing/2014/main" id="{830F1355-555B-1265-051A-72D8588455AF}"/>
                  </a:ext>
                </a:extLst>
              </p:cNvPr>
              <p:cNvCxnSpPr>
                <a:cxnSpLocks noChangeShapeType="1"/>
                <a:stCxn id="30752" idx="3"/>
                <a:endCxn id="30750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735" name="Group 76">
              <a:extLst>
                <a:ext uri="{FF2B5EF4-FFF2-40B4-BE49-F238E27FC236}">
                  <a16:creationId xmlns:a16="http://schemas.microsoft.com/office/drawing/2014/main" id="{C7072C61-0B13-DEA1-1C98-588CC9082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30750" name="Text Box 77">
                <a:extLst>
                  <a:ext uri="{FF2B5EF4-FFF2-40B4-BE49-F238E27FC236}">
                    <a16:creationId xmlns:a16="http://schemas.microsoft.com/office/drawing/2014/main" id="{60557B8F-15C6-0451-9A7E-FCC339AF6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cxnSp>
            <p:nvCxnSpPr>
              <p:cNvPr id="30751" name="AutoShape 78">
                <a:extLst>
                  <a:ext uri="{FF2B5EF4-FFF2-40B4-BE49-F238E27FC236}">
                    <a16:creationId xmlns:a16="http://schemas.microsoft.com/office/drawing/2014/main" id="{950690E5-5485-9DB3-4895-4305BC166A71}"/>
                  </a:ext>
                </a:extLst>
              </p:cNvPr>
              <p:cNvCxnSpPr>
                <a:cxnSpLocks noChangeShapeType="1"/>
                <a:stCxn id="30750" idx="3"/>
                <a:endCxn id="30748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736" name="Group 79">
              <a:extLst>
                <a:ext uri="{FF2B5EF4-FFF2-40B4-BE49-F238E27FC236}">
                  <a16:creationId xmlns:a16="http://schemas.microsoft.com/office/drawing/2014/main" id="{1C14916D-E0FA-CA9B-E722-12E884193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30748" name="Text Box 80">
                <a:extLst>
                  <a:ext uri="{FF2B5EF4-FFF2-40B4-BE49-F238E27FC236}">
                    <a16:creationId xmlns:a16="http://schemas.microsoft.com/office/drawing/2014/main" id="{A2D69D74-50B5-0F8A-CA1C-A524832F4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cxnSp>
            <p:nvCxnSpPr>
              <p:cNvPr id="30749" name="AutoShape 81">
                <a:extLst>
                  <a:ext uri="{FF2B5EF4-FFF2-40B4-BE49-F238E27FC236}">
                    <a16:creationId xmlns:a16="http://schemas.microsoft.com/office/drawing/2014/main" id="{1547F065-54B1-7E4D-59EF-62C8CCD5DFFC}"/>
                  </a:ext>
                </a:extLst>
              </p:cNvPr>
              <p:cNvCxnSpPr>
                <a:cxnSpLocks noChangeShapeType="1"/>
                <a:stCxn id="30748" idx="3"/>
                <a:endCxn id="30746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737" name="Group 82">
              <a:extLst>
                <a:ext uri="{FF2B5EF4-FFF2-40B4-BE49-F238E27FC236}">
                  <a16:creationId xmlns:a16="http://schemas.microsoft.com/office/drawing/2014/main" id="{A45DEE4F-DE68-BCA1-5866-620DA6E53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30746" name="Text Box 83">
                <a:extLst>
                  <a:ext uri="{FF2B5EF4-FFF2-40B4-BE49-F238E27FC236}">
                    <a16:creationId xmlns:a16="http://schemas.microsoft.com/office/drawing/2014/main" id="{061ADD35-09C2-2C37-5BCD-758463D19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5</a:t>
                </a:r>
              </a:p>
            </p:txBody>
          </p:sp>
          <p:cxnSp>
            <p:nvCxnSpPr>
              <p:cNvPr id="30747" name="AutoShape 84">
                <a:extLst>
                  <a:ext uri="{FF2B5EF4-FFF2-40B4-BE49-F238E27FC236}">
                    <a16:creationId xmlns:a16="http://schemas.microsoft.com/office/drawing/2014/main" id="{88B5BCBE-637F-42E0-2848-1F76733FF604}"/>
                  </a:ext>
                </a:extLst>
              </p:cNvPr>
              <p:cNvCxnSpPr>
                <a:cxnSpLocks noChangeShapeType="1"/>
                <a:stCxn id="30746" idx="3"/>
                <a:endCxn id="30744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738" name="Group 85">
              <a:extLst>
                <a:ext uri="{FF2B5EF4-FFF2-40B4-BE49-F238E27FC236}">
                  <a16:creationId xmlns:a16="http://schemas.microsoft.com/office/drawing/2014/main" id="{A28B0512-E689-DC2F-71F6-A05A9AD73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30744" name="Text Box 86">
                <a:extLst>
                  <a:ext uri="{FF2B5EF4-FFF2-40B4-BE49-F238E27FC236}">
                    <a16:creationId xmlns:a16="http://schemas.microsoft.com/office/drawing/2014/main" id="{165AAE36-6A48-8730-258F-37A2B6E82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8</a:t>
                </a:r>
              </a:p>
            </p:txBody>
          </p:sp>
          <p:cxnSp>
            <p:nvCxnSpPr>
              <p:cNvPr id="30745" name="AutoShape 87">
                <a:extLst>
                  <a:ext uri="{FF2B5EF4-FFF2-40B4-BE49-F238E27FC236}">
                    <a16:creationId xmlns:a16="http://schemas.microsoft.com/office/drawing/2014/main" id="{9599F194-EC67-7AA0-0F52-BEDC93F76F6B}"/>
                  </a:ext>
                </a:extLst>
              </p:cNvPr>
              <p:cNvCxnSpPr>
                <a:cxnSpLocks noChangeShapeType="1"/>
                <a:stCxn id="30744" idx="3"/>
                <a:endCxn id="30739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39" name="Text Box 89">
              <a:extLst>
                <a:ext uri="{FF2B5EF4-FFF2-40B4-BE49-F238E27FC236}">
                  <a16:creationId xmlns:a16="http://schemas.microsoft.com/office/drawing/2014/main" id="{5B1CCB02-6385-02C8-823A-41F6B5D50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13</a:t>
              </a:r>
            </a:p>
          </p:txBody>
        </p:sp>
        <p:cxnSp>
          <p:nvCxnSpPr>
            <p:cNvPr id="30740" name="AutoShape 90">
              <a:extLst>
                <a:ext uri="{FF2B5EF4-FFF2-40B4-BE49-F238E27FC236}">
                  <a16:creationId xmlns:a16="http://schemas.microsoft.com/office/drawing/2014/main" id="{176A623D-EC69-879C-2A14-B1FAB8BB7F32}"/>
                </a:ext>
              </a:extLst>
            </p:cNvPr>
            <p:cNvCxnSpPr>
              <a:cxnSpLocks noChangeShapeType="1"/>
              <a:stCxn id="30739" idx="3"/>
              <a:endCxn id="30742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741" name="Group 91">
              <a:extLst>
                <a:ext uri="{FF2B5EF4-FFF2-40B4-BE49-F238E27FC236}">
                  <a16:creationId xmlns:a16="http://schemas.microsoft.com/office/drawing/2014/main" id="{506AE4EA-4863-4A3C-2D4C-22F80FB98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30742" name="Text Box 92">
                <a:extLst>
                  <a:ext uri="{FF2B5EF4-FFF2-40B4-BE49-F238E27FC236}">
                    <a16:creationId xmlns:a16="http://schemas.microsoft.com/office/drawing/2014/main" id="{1D956345-F3CE-E57D-515C-75867568E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Arial Unicode MS" panose="020B0604020202020204" pitchFamily="34" charset="-128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21</a:t>
                </a:r>
              </a:p>
            </p:txBody>
          </p:sp>
          <p:cxnSp>
            <p:nvCxnSpPr>
              <p:cNvPr id="30743" name="AutoShape 93">
                <a:extLst>
                  <a:ext uri="{FF2B5EF4-FFF2-40B4-BE49-F238E27FC236}">
                    <a16:creationId xmlns:a16="http://schemas.microsoft.com/office/drawing/2014/main" id="{93857AEA-EF4C-5494-CF12-6725A78426C2}"/>
                  </a:ext>
                </a:extLst>
              </p:cNvPr>
              <p:cNvCxnSpPr>
                <a:cxnSpLocks noChangeShapeType="1"/>
                <a:stCxn id="30742" idx="3"/>
                <a:endCxn id="30732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0726" name="Group 52">
            <a:extLst>
              <a:ext uri="{FF2B5EF4-FFF2-40B4-BE49-F238E27FC236}">
                <a16:creationId xmlns:a16="http://schemas.microsoft.com/office/drawing/2014/main" id="{74B05679-7904-0CBF-320D-05909933695E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30730" name="Text Box 45">
              <a:extLst>
                <a:ext uri="{FF2B5EF4-FFF2-40B4-BE49-F238E27FC236}">
                  <a16:creationId xmlns:a16="http://schemas.microsoft.com/office/drawing/2014/main" id="{4419E678-D03C-DEB9-C5DB-260E277EF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i="1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Brutus</a:t>
              </a:r>
            </a:p>
          </p:txBody>
        </p:sp>
        <p:sp>
          <p:nvSpPr>
            <p:cNvPr id="30731" name="Text Box 46">
              <a:extLst>
                <a:ext uri="{FF2B5EF4-FFF2-40B4-BE49-F238E27FC236}">
                  <a16:creationId xmlns:a16="http://schemas.microsoft.com/office/drawing/2014/main" id="{690D1805-7265-443E-C62E-D2A7BACF0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i="1">
                  <a:latin typeface="Arial Unicode MS" panose="020B0604020202020204" pitchFamily="34" charset="-128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Caesar</a:t>
              </a:r>
            </a:p>
          </p:txBody>
        </p:sp>
      </p:grpSp>
      <p:sp>
        <p:nvSpPr>
          <p:cNvPr id="1211439" name="AutoShape 47">
            <a:extLst>
              <a:ext uri="{FF2B5EF4-FFF2-40B4-BE49-F238E27FC236}">
                <a16:creationId xmlns:a16="http://schemas.microsoft.com/office/drawing/2014/main" id="{6111DD3E-62FC-E1C7-8565-7B9CDD21B1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11490" name="Text Box 98">
            <a:extLst>
              <a:ext uri="{FF2B5EF4-FFF2-40B4-BE49-F238E27FC236}">
                <a16:creationId xmlns:a16="http://schemas.microsoft.com/office/drawing/2014/main" id="{5C9C801F-7573-F286-5972-B504F76E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2128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If the list lengths are </a:t>
            </a:r>
            <a:r>
              <a:rPr lang="en-US" altLang="en-US" sz="2400" i="1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x</a:t>
            </a:r>
            <a:r>
              <a:rPr lang="en-US" altLang="en-US" sz="2400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and </a:t>
            </a:r>
            <a:r>
              <a:rPr lang="en-US" altLang="en-US" sz="2400" i="1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y</a:t>
            </a:r>
            <a:r>
              <a:rPr lang="en-US" altLang="en-US" sz="2400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, the merge takes O(</a:t>
            </a:r>
            <a:r>
              <a:rPr lang="en-US" altLang="en-US" sz="2400" i="1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x+y</a:t>
            </a:r>
            <a:r>
              <a:rPr lang="en-US" altLang="en-US" sz="2400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en-US" sz="2400">
                <a:solidFill>
                  <a:srgbClr val="C0504D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operations.</a:t>
            </a:r>
          </a:p>
          <a:p>
            <a:r>
              <a:rPr lang="en-US" altLang="en-US" sz="2400" u="sng">
                <a:solidFill>
                  <a:srgbClr val="357E69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Crucial</a:t>
            </a:r>
            <a:r>
              <a:rPr lang="en-US" altLang="en-US" sz="2400">
                <a:solidFill>
                  <a:srgbClr val="357E69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postings sorted by docID.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39" grpId="0" animBg="1"/>
      <p:bldP spid="121149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>
            <a:extLst>
              <a:ext uri="{FF2B5EF4-FFF2-40B4-BE49-F238E27FC236}">
                <a16:creationId xmlns:a16="http://schemas.microsoft.com/office/drawing/2014/main" id="{1EA6E4A1-0DEF-2058-22C6-7D3BC483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Intersecting two postings lists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(a “merge” algorithm)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09EEF695-1EC0-1EAE-8EAC-DBB7B434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CD4BBF-FCAD-DC48-A229-6BCFC5E82C49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19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EFBC187A-AAAB-D4E5-BB6E-8BDD76DE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DFC00C1-9D65-7D48-163A-C4FE8022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Information Retrieval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EB064AD-4084-B5A4-7325-438179F9A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266092"/>
            <a:ext cx="8392746" cy="546617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357E69"/>
              </a:buClr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Information Retrieval (IR) is finding material (usually documents) of an unstructured nature (usually text) that satisfies an information need from within large collections (usually stored on computers).</a:t>
            </a:r>
          </a:p>
          <a:p>
            <a:pPr fontAlgn="auto">
              <a:spcAft>
                <a:spcPts val="0"/>
              </a:spcAft>
              <a:buClr>
                <a:srgbClr val="357E69"/>
              </a:buClr>
              <a:buFont typeface="Arial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These days we frequently think first of web search, but there are many other cases: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E-mail search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Searching your laptop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Corporate knowledge bases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Legal information retrieval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37D57FD-CD22-EC61-1CDD-1010CFF9C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Boolean queries: Exact match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B3AE478-577A-3AE8-079E-E0A2BADA4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139CB7"/>
                </a:solidFill>
                <a:ea typeface="ＭＳ Ｐゴシック" charset="0"/>
                <a:cs typeface="ＭＳ Ｐゴシック" charset="0"/>
              </a:rPr>
              <a:t>Boolean retrieval model</a:t>
            </a:r>
            <a:r>
              <a:rPr lang="en-US" dirty="0">
                <a:ea typeface="ＭＳ Ｐゴシック" charset="0"/>
                <a:cs typeface="ＭＳ Ｐゴシック" charset="0"/>
              </a:rPr>
              <a:t> is being able to ask a query that is a Boolean expression: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</a:rPr>
              <a:t>Boolean Queries are queries using </a:t>
            </a:r>
            <a:r>
              <a:rPr lang="en-US" i="1" dirty="0">
                <a:ea typeface="ＭＳ Ｐゴシック" charset="0"/>
              </a:rPr>
              <a:t>AND, OR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i="1" dirty="0">
                <a:ea typeface="ＭＳ Ｐゴシック" charset="0"/>
              </a:rPr>
              <a:t>NOT</a:t>
            </a:r>
            <a:r>
              <a:rPr lang="en-US" dirty="0">
                <a:ea typeface="ＭＳ Ｐゴシック" charset="0"/>
              </a:rPr>
              <a:t> to join query terms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Views each document as a </a:t>
            </a:r>
            <a:r>
              <a:rPr lang="en-US" u="sng" dirty="0">
                <a:ea typeface="ＭＳ Ｐゴシック" charset="0"/>
              </a:rPr>
              <a:t>set</a:t>
            </a:r>
            <a:r>
              <a:rPr lang="en-US" dirty="0">
                <a:ea typeface="ＭＳ Ｐゴシック" charset="0"/>
              </a:rPr>
              <a:t> of words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Is precise: document matches condition or not.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</a:rPr>
              <a:t>Perhaps the simplest model to build an IR system 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Primary commercial retrieval tool for 3 decades.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Many search systems you still use are Boolean: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Email, library catalog, Mac OS X Spotlight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23249837-1E7E-4F30-0D50-68058145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B4BF5A-8418-C748-A486-D6AD003B2501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20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E28F773-E130-8BAB-EFDD-31E879A64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WestLaw   </a:t>
            </a:r>
            <a:r>
              <a:rPr lang="en-US" altLang="en-US" sz="20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http://www.westlaw.com/</a:t>
            </a:r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1F93498D-40DC-6D8C-676B-D2F7EA415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Largest commercial (paying subscribers) legal search service (started 1975; ranking added 1992; new federated search added 2010)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Tens of terabytes of data; ~700,000 users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Majority of users 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still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use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queries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query: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What is the statute of limitations in cases involving the federal tort claims act?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357E69"/>
                </a:solidFill>
                <a:latin typeface="Arial" charset="0"/>
                <a:ea typeface="ＭＳ Ｐゴシック" charset="0"/>
                <a:cs typeface="Arial" charset="0"/>
              </a:rPr>
              <a:t>LIMIT! /3 STATUTE ACTION /S FEDERAL /2 TORT /3 CLAIM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/3 = within 3 words, /S = in same sentence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EF900DC4-EBE3-6EEE-7209-3588D27E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886BD8-31B6-CA43-A448-4C983456AA53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21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A72BA69-1A49-6A60-0627-AAC369C28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WestLaw   </a:t>
            </a:r>
            <a:r>
              <a:rPr lang="en-US" altLang="en-US" sz="200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http://www.westlaw.com/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17C5D5F-8009-E70E-CF91-1D22FA3D42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534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Another example query: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Arial" charset="0"/>
              </a:rPr>
              <a:t>Requirements for disabled people to be able to access a workplace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>
                <a:solidFill>
                  <a:schemeClr val="folHlink"/>
                </a:solidFill>
                <a:ea typeface="ＭＳ Ｐゴシック" charset="0"/>
                <a:cs typeface="Arial" charset="0"/>
              </a:rPr>
              <a:t>disabl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  <a:cs typeface="Arial" charset="0"/>
              </a:rPr>
              <a:t>! /p access! /s work-site work-place (employment /3 place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Note that SPACE is disjunction, not conjunction!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Long, precise queries; proximity operators; incrementally developed; not like web search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Many professional searchers still like Boolean search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</a:rPr>
              <a:t>You know exactly what you are getting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But that doesn’t mean it actually works better….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256C2DF-2AEE-65DA-7871-BC9EBBBBE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>
                <a:ea typeface="ＭＳ Ｐゴシック" charset="0"/>
                <a:cs typeface="ＭＳ Ｐゴシック" charset="0"/>
              </a:rPr>
              <a:t>Boolean queries: </a:t>
            </a:r>
            <a:br>
              <a:rPr lang="en-US" sz="3600">
                <a:ea typeface="ＭＳ Ｐゴシック" charset="0"/>
                <a:cs typeface="ＭＳ Ｐゴシック" charset="0"/>
              </a:rPr>
            </a:br>
            <a:r>
              <a:rPr lang="en-US" sz="3600">
                <a:ea typeface="ＭＳ Ｐゴシック" charset="0"/>
                <a:cs typeface="ＭＳ Ｐゴシック" charset="0"/>
              </a:rPr>
              <a:t>More general merges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BC4005E-F3A9-83E4-D08F-B072F246C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u="sng">
                <a:solidFill>
                  <a:srgbClr val="A50021"/>
                </a:solidFill>
                <a:ea typeface="ＭＳ Ｐゴシック" panose="020B0600070205080204" pitchFamily="34" charset="-128"/>
              </a:rPr>
              <a:t>Exercise</a:t>
            </a:r>
            <a:r>
              <a:rPr lang="en-US" altLang="en-US" sz="3000">
                <a:ea typeface="ＭＳ Ｐゴシック" panose="020B0600070205080204" pitchFamily="34" charset="-128"/>
              </a:rPr>
              <a:t>: Adapt the merge for the queries:</a:t>
            </a:r>
          </a:p>
          <a:p>
            <a:pPr>
              <a:buFont typeface="Wingdings" pitchFamily="2" charset="2"/>
              <a:buNone/>
            </a:pPr>
            <a:r>
              <a:rPr lang="en-US" altLang="en-US" sz="3000">
                <a:ea typeface="ＭＳ Ｐゴシック" panose="020B0600070205080204" pitchFamily="34" charset="-128"/>
              </a:rPr>
              <a:t>	</a:t>
            </a:r>
            <a:r>
              <a:rPr lang="en-US" altLang="en-US" sz="3000" b="1" i="1">
                <a:ea typeface="ＭＳ Ｐゴシック" panose="020B0600070205080204" pitchFamily="34" charset="-128"/>
              </a:rPr>
              <a:t>Brutus</a:t>
            </a:r>
            <a:r>
              <a:rPr lang="en-US" altLang="en-US" sz="3000">
                <a:ea typeface="ＭＳ Ｐゴシック" panose="020B0600070205080204" pitchFamily="34" charset="-128"/>
              </a:rPr>
              <a:t> </a:t>
            </a:r>
            <a:r>
              <a:rPr lang="en-US" altLang="en-US" sz="3000" i="1">
                <a:ea typeface="ＭＳ Ｐゴシック" panose="020B0600070205080204" pitchFamily="34" charset="-128"/>
              </a:rPr>
              <a:t>AND NOT</a:t>
            </a:r>
            <a:r>
              <a:rPr lang="en-US" altLang="en-US" sz="3000">
                <a:ea typeface="ＭＳ Ｐゴシック" panose="020B0600070205080204" pitchFamily="34" charset="-128"/>
              </a:rPr>
              <a:t> </a:t>
            </a:r>
            <a:r>
              <a:rPr lang="en-US" altLang="en-US" sz="3000" b="1" i="1">
                <a:ea typeface="ＭＳ Ｐゴシック" panose="020B0600070205080204" pitchFamily="34" charset="-128"/>
              </a:rPr>
              <a:t>Caesar</a:t>
            </a:r>
          </a:p>
          <a:p>
            <a:pPr>
              <a:buFont typeface="Wingdings" pitchFamily="2" charset="2"/>
              <a:buNone/>
            </a:pPr>
            <a:r>
              <a:rPr lang="en-US" altLang="en-US" sz="3000" b="1" i="1">
                <a:ea typeface="ＭＳ Ｐゴシック" panose="020B0600070205080204" pitchFamily="34" charset="-128"/>
              </a:rPr>
              <a:t>	Brutus</a:t>
            </a:r>
            <a:r>
              <a:rPr lang="en-US" altLang="en-US" sz="3000">
                <a:ea typeface="ＭＳ Ｐゴシック" panose="020B0600070205080204" pitchFamily="34" charset="-128"/>
              </a:rPr>
              <a:t> </a:t>
            </a:r>
            <a:r>
              <a:rPr lang="en-US" altLang="en-US" sz="3000" i="1">
                <a:ea typeface="ＭＳ Ｐゴシック" panose="020B0600070205080204" pitchFamily="34" charset="-128"/>
              </a:rPr>
              <a:t>OR NOT</a:t>
            </a:r>
            <a:r>
              <a:rPr lang="en-US" altLang="en-US" sz="3000">
                <a:ea typeface="ＭＳ Ｐゴシック" panose="020B0600070205080204" pitchFamily="34" charset="-128"/>
              </a:rPr>
              <a:t> </a:t>
            </a:r>
            <a:r>
              <a:rPr lang="en-US" altLang="en-US" sz="3000" b="1" i="1">
                <a:ea typeface="ＭＳ Ｐゴシック" panose="020B0600070205080204" pitchFamily="34" charset="-128"/>
              </a:rPr>
              <a:t>Caesar</a:t>
            </a:r>
          </a:p>
          <a:p>
            <a:pPr>
              <a:buFont typeface="Wingdings" pitchFamily="2" charset="2"/>
              <a:buNone/>
            </a:pPr>
            <a:endParaRPr lang="en-US" altLang="en-US" sz="3000" b="1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Can we still run through the merge in time O(</a:t>
            </a:r>
            <a:r>
              <a:rPr lang="en-US" altLang="en-US" i="1">
                <a:ea typeface="ＭＳ Ｐゴシック" panose="020B0600070205080204" pitchFamily="34" charset="-128"/>
              </a:rPr>
              <a:t>x+y</a:t>
            </a:r>
            <a:r>
              <a:rPr lang="en-US" altLang="en-US">
                <a:ea typeface="ＭＳ Ｐゴシック" panose="020B0600070205080204" pitchFamily="34" charset="-128"/>
              </a:rPr>
              <a:t>)?   What can we achieve?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2200" b="1" i="1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3DFD85FD-AA18-865F-C802-50AA867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98EC1C-7C72-4A43-9122-F269547F0003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23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DF252D42-F04F-C90A-D349-EDF62B64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Merging</a:t>
            </a:r>
          </a:p>
        </p:txBody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3BB74055-A872-9939-8256-56C7204B4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about an arbitrary Boolean formula?</a:t>
            </a:r>
          </a:p>
          <a:p>
            <a:pPr>
              <a:buFont typeface="Wingdings" pitchFamily="2" charset="2"/>
              <a:buNone/>
            </a:pPr>
            <a:r>
              <a:rPr lang="en-US" altLang="en-US" b="1" i="1">
                <a:ea typeface="ＭＳ Ｐゴシック" panose="020B0600070205080204" pitchFamily="34" charset="-128"/>
              </a:rPr>
              <a:t>(Brutus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OR </a:t>
            </a:r>
            <a:r>
              <a:rPr lang="en-US" altLang="en-US" b="1" i="1">
                <a:ea typeface="ＭＳ Ｐゴシック" panose="020B0600070205080204" pitchFamily="34" charset="-128"/>
              </a:rPr>
              <a:t>Caesar) </a:t>
            </a:r>
            <a:r>
              <a:rPr lang="en-US" altLang="en-US" i="1">
                <a:ea typeface="ＭＳ Ｐゴシック" panose="020B0600070205080204" pitchFamily="34" charset="-128"/>
              </a:rPr>
              <a:t>AND NOT</a:t>
            </a:r>
            <a:endParaRPr lang="en-US" altLang="en-US" b="1" i="1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i="1">
                <a:ea typeface="ＭＳ Ｐゴシック" panose="020B0600070205080204" pitchFamily="34" charset="-128"/>
              </a:rPr>
              <a:t>(Antony </a:t>
            </a:r>
            <a:r>
              <a:rPr lang="en-US" altLang="en-US" i="1">
                <a:ea typeface="ＭＳ Ｐゴシック" panose="020B0600070205080204" pitchFamily="34" charset="-128"/>
              </a:rPr>
              <a:t>OR </a:t>
            </a:r>
            <a:r>
              <a:rPr lang="en-US" altLang="en-US" b="1" i="1">
                <a:ea typeface="ＭＳ Ｐゴシック" panose="020B0600070205080204" pitchFamily="34" charset="-128"/>
              </a:rPr>
              <a:t>Cleopatra)</a:t>
            </a:r>
            <a:endParaRPr lang="en-US" altLang="en-US" sz="2200" b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Can we always merge in “linear” time?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Linear in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Can we do better?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BC027971-9254-39FF-156E-1A0676E0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69C17C-E93E-8A4B-AC51-BB381C05CD2C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24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D8AA18F0-28BD-D61B-AB0E-27A28A3DE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optimization</a:t>
            </a:r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D12BABF6-D083-C5BE-88DC-2D38AF53F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the best order for query processing?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Consider a query that is an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of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terms.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each of the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terms, get its postings, then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them together.</a:t>
            </a:r>
          </a:p>
        </p:txBody>
      </p:sp>
      <p:sp>
        <p:nvSpPr>
          <p:cNvPr id="38916" name="Text Box 1029">
            <a:extLst>
              <a:ext uri="{FF2B5EF4-FFF2-40B4-BE49-F238E27FC236}">
                <a16:creationId xmlns:a16="http://schemas.microsoft.com/office/drawing/2014/main" id="{82750243-148E-49C4-71AA-DF424861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Brutus</a:t>
            </a:r>
          </a:p>
        </p:txBody>
      </p:sp>
      <p:sp>
        <p:nvSpPr>
          <p:cNvPr id="38917" name="Text Box 1030">
            <a:extLst>
              <a:ext uri="{FF2B5EF4-FFF2-40B4-BE49-F238E27FC236}">
                <a16:creationId xmlns:a16="http://schemas.microsoft.com/office/drawing/2014/main" id="{26456399-CB27-E544-55E5-B03540BB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Caesar</a:t>
            </a:r>
          </a:p>
        </p:txBody>
      </p:sp>
      <p:sp>
        <p:nvSpPr>
          <p:cNvPr id="38918" name="Text Box 1031">
            <a:extLst>
              <a:ext uri="{FF2B5EF4-FFF2-40B4-BE49-F238E27FC236}">
                <a16:creationId xmlns:a16="http://schemas.microsoft.com/office/drawing/2014/main" id="{561C886D-9DCA-1809-FECF-9757F685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Calpurnia</a:t>
            </a:r>
          </a:p>
        </p:txBody>
      </p:sp>
      <p:sp>
        <p:nvSpPr>
          <p:cNvPr id="38919" name="AutoShape 1032">
            <a:extLst>
              <a:ext uri="{FF2B5EF4-FFF2-40B4-BE49-F238E27FC236}">
                <a16:creationId xmlns:a16="http://schemas.microsoft.com/office/drawing/2014/main" id="{358C7508-BB6B-75F6-D8CC-02CAA828C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0" name="AutoShape 1033">
            <a:extLst>
              <a:ext uri="{FF2B5EF4-FFF2-40B4-BE49-F238E27FC236}">
                <a16:creationId xmlns:a16="http://schemas.microsoft.com/office/drawing/2014/main" id="{B16FCA33-4DEB-3342-B616-6495303B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8921" name="Group 1034">
            <a:extLst>
              <a:ext uri="{FF2B5EF4-FFF2-40B4-BE49-F238E27FC236}">
                <a16:creationId xmlns:a16="http://schemas.microsoft.com/office/drawing/2014/main" id="{112A792E-BAE8-0B7C-426E-2A56D6E17DEE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38958" name="Rectangle 1035">
              <a:extLst>
                <a:ext uri="{FF2B5EF4-FFF2-40B4-BE49-F238E27FC236}">
                  <a16:creationId xmlns:a16="http://schemas.microsoft.com/office/drawing/2014/main" id="{D794F2F3-6760-DF7C-EAB7-9D63A8EF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59" name="Rectangle 1036">
              <a:extLst>
                <a:ext uri="{FF2B5EF4-FFF2-40B4-BE49-F238E27FC236}">
                  <a16:creationId xmlns:a16="http://schemas.microsoft.com/office/drawing/2014/main" id="{779A7628-9FC3-EE56-9012-A6E5BC6B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60" name="Rectangle 1037">
              <a:extLst>
                <a:ext uri="{FF2B5EF4-FFF2-40B4-BE49-F238E27FC236}">
                  <a16:creationId xmlns:a16="http://schemas.microsoft.com/office/drawing/2014/main" id="{EE04CA8A-46F8-7D02-322D-BAB8E73BE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61" name="Rectangle 1038">
              <a:extLst>
                <a:ext uri="{FF2B5EF4-FFF2-40B4-BE49-F238E27FC236}">
                  <a16:creationId xmlns:a16="http://schemas.microsoft.com/office/drawing/2014/main" id="{8B7BF20D-6996-1A5F-FBDA-7BFD7438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62" name="Line 1039">
              <a:extLst>
                <a:ext uri="{FF2B5EF4-FFF2-40B4-BE49-F238E27FC236}">
                  <a16:creationId xmlns:a16="http://schemas.microsoft.com/office/drawing/2014/main" id="{271F3CA0-AA92-7717-04C7-2B56D3875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8922" name="Group 1040">
            <a:extLst>
              <a:ext uri="{FF2B5EF4-FFF2-40B4-BE49-F238E27FC236}">
                <a16:creationId xmlns:a16="http://schemas.microsoft.com/office/drawing/2014/main" id="{17A78534-2C45-8212-08F2-2B2DE396CC49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38944" name="Group 1041">
              <a:extLst>
                <a:ext uri="{FF2B5EF4-FFF2-40B4-BE49-F238E27FC236}">
                  <a16:creationId xmlns:a16="http://schemas.microsoft.com/office/drawing/2014/main" id="{341D3215-DAB1-1705-F88D-D8E0BA92F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8953" name="Rectangle 1042">
                <a:extLst>
                  <a:ext uri="{FF2B5EF4-FFF2-40B4-BE49-F238E27FC236}">
                    <a16:creationId xmlns:a16="http://schemas.microsoft.com/office/drawing/2014/main" id="{72AD5C87-EA85-D979-302F-D76BE705D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54" name="Rectangle 1043">
                <a:extLst>
                  <a:ext uri="{FF2B5EF4-FFF2-40B4-BE49-F238E27FC236}">
                    <a16:creationId xmlns:a16="http://schemas.microsoft.com/office/drawing/2014/main" id="{4716C06A-D5E1-E0F6-AF3A-7AB6DA33E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55" name="Rectangle 1044">
                <a:extLst>
                  <a:ext uri="{FF2B5EF4-FFF2-40B4-BE49-F238E27FC236}">
                    <a16:creationId xmlns:a16="http://schemas.microsoft.com/office/drawing/2014/main" id="{CDAB9722-F46B-139C-9786-A1FDC2B60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56" name="Rectangle 1045">
                <a:extLst>
                  <a:ext uri="{FF2B5EF4-FFF2-40B4-BE49-F238E27FC236}">
                    <a16:creationId xmlns:a16="http://schemas.microsoft.com/office/drawing/2014/main" id="{63CF269C-1B31-7106-ED18-B9593E030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57" name="Line 1046">
                <a:extLst>
                  <a:ext uri="{FF2B5EF4-FFF2-40B4-BE49-F238E27FC236}">
                    <a16:creationId xmlns:a16="http://schemas.microsoft.com/office/drawing/2014/main" id="{D0192267-6F6B-CD02-1601-82F94EA67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45" name="Text Box 1047">
              <a:extLst>
                <a:ext uri="{FF2B5EF4-FFF2-40B4-BE49-F238E27FC236}">
                  <a16:creationId xmlns:a16="http://schemas.microsoft.com/office/drawing/2014/main" id="{12181133-1C6B-C302-FC73-1B0380331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38946" name="Text Box 1048">
              <a:extLst>
                <a:ext uri="{FF2B5EF4-FFF2-40B4-BE49-F238E27FC236}">
                  <a16:creationId xmlns:a16="http://schemas.microsoft.com/office/drawing/2014/main" id="{B6326D3A-045C-C2C4-7E6E-1E09DFA09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38947" name="Text Box 1049">
              <a:extLst>
                <a:ext uri="{FF2B5EF4-FFF2-40B4-BE49-F238E27FC236}">
                  <a16:creationId xmlns:a16="http://schemas.microsoft.com/office/drawing/2014/main" id="{21678DD6-967A-79CF-02DF-08CE010BA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38948" name="Text Box 1050">
              <a:extLst>
                <a:ext uri="{FF2B5EF4-FFF2-40B4-BE49-F238E27FC236}">
                  <a16:creationId xmlns:a16="http://schemas.microsoft.com/office/drawing/2014/main" id="{345CCCED-FE80-8879-93D5-70AB2D475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sp>
          <p:nvSpPr>
            <p:cNvPr id="38949" name="Text Box 1051">
              <a:extLst>
                <a:ext uri="{FF2B5EF4-FFF2-40B4-BE49-F238E27FC236}">
                  <a16:creationId xmlns:a16="http://schemas.microsoft.com/office/drawing/2014/main" id="{74380F8E-6002-CA95-674C-BE9C1C645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sp>
          <p:nvSpPr>
            <p:cNvPr id="38950" name="Text Box 1052">
              <a:extLst>
                <a:ext uri="{FF2B5EF4-FFF2-40B4-BE49-F238E27FC236}">
                  <a16:creationId xmlns:a16="http://schemas.microsoft.com/office/drawing/2014/main" id="{C53F08FB-FF47-564C-A091-6782A368A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sp>
          <p:nvSpPr>
            <p:cNvPr id="38951" name="Text Box 1053">
              <a:extLst>
                <a:ext uri="{FF2B5EF4-FFF2-40B4-BE49-F238E27FC236}">
                  <a16:creationId xmlns:a16="http://schemas.microsoft.com/office/drawing/2014/main" id="{E95C397E-46C8-027F-045C-881683290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21</a:t>
              </a:r>
            </a:p>
          </p:txBody>
        </p:sp>
        <p:sp>
          <p:nvSpPr>
            <p:cNvPr id="38952" name="Text Box 1054">
              <a:extLst>
                <a:ext uri="{FF2B5EF4-FFF2-40B4-BE49-F238E27FC236}">
                  <a16:creationId xmlns:a16="http://schemas.microsoft.com/office/drawing/2014/main" id="{DC3564CC-1034-DEE1-84B2-92B16B495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34</a:t>
              </a:r>
            </a:p>
          </p:txBody>
        </p:sp>
      </p:grpSp>
      <p:grpSp>
        <p:nvGrpSpPr>
          <p:cNvPr id="38923" name="Group 1055">
            <a:extLst>
              <a:ext uri="{FF2B5EF4-FFF2-40B4-BE49-F238E27FC236}">
                <a16:creationId xmlns:a16="http://schemas.microsoft.com/office/drawing/2014/main" id="{AC3E4692-B171-D78B-7A08-6432DE0AE813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38930" name="Group 1056">
              <a:extLst>
                <a:ext uri="{FF2B5EF4-FFF2-40B4-BE49-F238E27FC236}">
                  <a16:creationId xmlns:a16="http://schemas.microsoft.com/office/drawing/2014/main" id="{A92CF906-4970-D92D-CE93-D526530EE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8939" name="Rectangle 1057">
                <a:extLst>
                  <a:ext uri="{FF2B5EF4-FFF2-40B4-BE49-F238E27FC236}">
                    <a16:creationId xmlns:a16="http://schemas.microsoft.com/office/drawing/2014/main" id="{1AB7910C-CA5B-B939-09EF-ECE61D713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40" name="Rectangle 1058">
                <a:extLst>
                  <a:ext uri="{FF2B5EF4-FFF2-40B4-BE49-F238E27FC236}">
                    <a16:creationId xmlns:a16="http://schemas.microsoft.com/office/drawing/2014/main" id="{8CA127EA-1552-E27D-5069-160469942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41" name="Rectangle 1059">
                <a:extLst>
                  <a:ext uri="{FF2B5EF4-FFF2-40B4-BE49-F238E27FC236}">
                    <a16:creationId xmlns:a16="http://schemas.microsoft.com/office/drawing/2014/main" id="{8C69AC83-1CDC-08FD-2DDC-14ADCFE07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42" name="Rectangle 1060">
                <a:extLst>
                  <a:ext uri="{FF2B5EF4-FFF2-40B4-BE49-F238E27FC236}">
                    <a16:creationId xmlns:a16="http://schemas.microsoft.com/office/drawing/2014/main" id="{7E1243C5-E7F0-CE71-47FB-BD8DFB27B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43" name="Line 1061">
                <a:extLst>
                  <a:ext uri="{FF2B5EF4-FFF2-40B4-BE49-F238E27FC236}">
                    <a16:creationId xmlns:a16="http://schemas.microsoft.com/office/drawing/2014/main" id="{24CEF5D6-480F-B8AA-3716-68F4039C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31" name="Text Box 1062">
              <a:extLst>
                <a:ext uri="{FF2B5EF4-FFF2-40B4-BE49-F238E27FC236}">
                  <a16:creationId xmlns:a16="http://schemas.microsoft.com/office/drawing/2014/main" id="{DAE0D9C0-350D-57A6-89CB-C3CAE17EA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38932" name="Text Box 1063">
              <a:extLst>
                <a:ext uri="{FF2B5EF4-FFF2-40B4-BE49-F238E27FC236}">
                  <a16:creationId xmlns:a16="http://schemas.microsoft.com/office/drawing/2014/main" id="{75904C36-DF0E-B4E2-6BC3-7DD8510B4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38933" name="Text Box 1064">
              <a:extLst>
                <a:ext uri="{FF2B5EF4-FFF2-40B4-BE49-F238E27FC236}">
                  <a16:creationId xmlns:a16="http://schemas.microsoft.com/office/drawing/2014/main" id="{CEC6661E-22AD-E936-A208-362EF03D3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sp>
          <p:nvSpPr>
            <p:cNvPr id="38934" name="Text Box 1065">
              <a:extLst>
                <a:ext uri="{FF2B5EF4-FFF2-40B4-BE49-F238E27FC236}">
                  <a16:creationId xmlns:a16="http://schemas.microsoft.com/office/drawing/2014/main" id="{982EF2F6-0027-AE59-DA8A-6491CD084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sp>
          <p:nvSpPr>
            <p:cNvPr id="38935" name="Text Box 1066">
              <a:extLst>
                <a:ext uri="{FF2B5EF4-FFF2-40B4-BE49-F238E27FC236}">
                  <a16:creationId xmlns:a16="http://schemas.microsoft.com/office/drawing/2014/main" id="{69602FC3-F381-A5D3-5087-AEBCCCE74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32</a:t>
              </a:r>
            </a:p>
          </p:txBody>
        </p:sp>
        <p:sp>
          <p:nvSpPr>
            <p:cNvPr id="38936" name="Text Box 1067">
              <a:extLst>
                <a:ext uri="{FF2B5EF4-FFF2-40B4-BE49-F238E27FC236}">
                  <a16:creationId xmlns:a16="http://schemas.microsoft.com/office/drawing/2014/main" id="{E19A8080-5252-8B5D-53FA-22B5C9C4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64</a:t>
              </a:r>
            </a:p>
          </p:txBody>
        </p:sp>
        <p:sp>
          <p:nvSpPr>
            <p:cNvPr id="38937" name="Text Box 1068">
              <a:extLst>
                <a:ext uri="{FF2B5EF4-FFF2-40B4-BE49-F238E27FC236}">
                  <a16:creationId xmlns:a16="http://schemas.microsoft.com/office/drawing/2014/main" id="{DC69C7B7-B0BA-3C2E-E971-7E07736E0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128</a:t>
              </a:r>
            </a:p>
          </p:txBody>
        </p:sp>
        <p:sp>
          <p:nvSpPr>
            <p:cNvPr id="38938" name="Text Box 1069">
              <a:extLst>
                <a:ext uri="{FF2B5EF4-FFF2-40B4-BE49-F238E27FC236}">
                  <a16:creationId xmlns:a16="http://schemas.microsoft.com/office/drawing/2014/main" id="{0CBEECD3-CA25-4269-D66B-45E7A20DA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8924" name="Text Box 1070">
            <a:extLst>
              <a:ext uri="{FF2B5EF4-FFF2-40B4-BE49-F238E27FC236}">
                <a16:creationId xmlns:a16="http://schemas.microsoft.com/office/drawing/2014/main" id="{D9707835-00DA-9EEA-E5B6-50CDA82E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13</a:t>
            </a:r>
          </a:p>
        </p:txBody>
      </p:sp>
      <p:sp>
        <p:nvSpPr>
          <p:cNvPr id="38925" name="AutoShape 1071">
            <a:extLst>
              <a:ext uri="{FF2B5EF4-FFF2-40B4-BE49-F238E27FC236}">
                <a16:creationId xmlns:a16="http://schemas.microsoft.com/office/drawing/2014/main" id="{A558CCE9-A498-7D49-4546-29FE4F31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6" name="Text Box 1072">
            <a:extLst>
              <a:ext uri="{FF2B5EF4-FFF2-40B4-BE49-F238E27FC236}">
                <a16:creationId xmlns:a16="http://schemas.microsoft.com/office/drawing/2014/main" id="{34E8C573-9C10-688C-6539-6DD20F481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16</a:t>
            </a:r>
          </a:p>
        </p:txBody>
      </p:sp>
      <p:sp>
        <p:nvSpPr>
          <p:cNvPr id="38927" name="Text Box 1073">
            <a:extLst>
              <a:ext uri="{FF2B5EF4-FFF2-40B4-BE49-F238E27FC236}">
                <a16:creationId xmlns:a16="http://schemas.microsoft.com/office/drawing/2014/main" id="{1DED952A-CA3A-1F5A-C87F-591F2078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rgbClr val="A5002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Query:</a:t>
            </a:r>
            <a:r>
              <a:rPr lang="en-US" altLang="en-US" sz="2800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 Brutus</a:t>
            </a:r>
            <a:r>
              <a:rPr lang="en-US" altLang="en-US" sz="2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Calpurnia</a:t>
            </a:r>
            <a:r>
              <a:rPr lang="en-US" altLang="en-US" sz="2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Caesar</a:t>
            </a:r>
          </a:p>
        </p:txBody>
      </p:sp>
      <p:sp>
        <p:nvSpPr>
          <p:cNvPr id="38928" name="Slide Number Placeholder 5">
            <a:extLst>
              <a:ext uri="{FF2B5EF4-FFF2-40B4-BE49-F238E27FC236}">
                <a16:creationId xmlns:a16="http://schemas.microsoft.com/office/drawing/2014/main" id="{630A2993-F97E-2CB4-2F48-D4CF38BDD42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EE5E8A8-F49A-1C49-A84D-0809E922D6EF}" type="slidenum">
              <a:rPr lang="en-US" altLang="en-US" sz="1400">
                <a:latin typeface="Arial Unicode MS" panose="020B0604020202020204" pitchFamily="34" charset="-128"/>
                <a:ea typeface="ＭＳ Ｐゴシック" panose="020B0600070205080204" pitchFamily="34" charset="-128"/>
                <a:cs typeface="Arial Unicode MS" panose="020B0604020202020204" pitchFamily="34" charset="-128"/>
              </a:rPr>
              <a:pPr algn="r"/>
              <a:t>25</a:t>
            </a:fld>
            <a:endParaRPr lang="en-US" altLang="en-US" sz="1400">
              <a:latin typeface="Arial Unicode MS" panose="020B0604020202020204" pitchFamily="34" charset="-128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>
            <a:extLst>
              <a:ext uri="{FF2B5EF4-FFF2-40B4-BE49-F238E27FC236}">
                <a16:creationId xmlns:a16="http://schemas.microsoft.com/office/drawing/2014/main" id="{32F2A4B7-6588-6FDC-1708-9B716D090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optimization example</a:t>
            </a:r>
          </a:p>
        </p:txBody>
      </p:sp>
      <p:sp>
        <p:nvSpPr>
          <p:cNvPr id="39939" name="Rectangle 2051">
            <a:extLst>
              <a:ext uri="{FF2B5EF4-FFF2-40B4-BE49-F238E27FC236}">
                <a16:creationId xmlns:a16="http://schemas.microsoft.com/office/drawing/2014/main" id="{A65063A8-A9C1-8710-5987-CF6D51A0D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Process in order of increasing freq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start with smallest set, then keep</a:t>
            </a:r>
            <a:r>
              <a:rPr lang="en-US" altLang="en-US" i="1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cutting further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77E2F6D4-C7CF-3F6F-F5DE-62D6A6EB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599FAB-E966-7242-B9AC-DCBD254CBC19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26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4513" name="AutoShape 2097">
            <a:extLst>
              <a:ext uri="{FF2B5EF4-FFF2-40B4-BE49-F238E27FC236}">
                <a16:creationId xmlns:a16="http://schemas.microsoft.com/office/drawing/2014/main" id="{2C0974A1-B641-10F8-1804-21987FCD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63838"/>
            <a:ext cx="3733800" cy="105568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000"/>
              <a:t>This is why we kept</a:t>
            </a:r>
          </a:p>
          <a:p>
            <a:pPr algn="ctr" eaLnBrk="0" hangingPunct="0"/>
            <a:r>
              <a:rPr lang="en-US" altLang="en-US" sz="2000"/>
              <a:t>document freq. in dictionary</a:t>
            </a:r>
          </a:p>
        </p:txBody>
      </p:sp>
      <p:sp>
        <p:nvSpPr>
          <p:cNvPr id="1214514" name="Text Box 2098">
            <a:extLst>
              <a:ext uri="{FF2B5EF4-FFF2-40B4-BE49-F238E27FC236}">
                <a16:creationId xmlns:a16="http://schemas.microsoft.com/office/drawing/2014/main" id="{FDFA1321-FE95-AB48-5BCF-55A4B31C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915025"/>
            <a:ext cx="745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  <a:cs typeface="Arial Unicode MS" panose="020B0604020202020204" pitchFamily="34" charset="-128"/>
              </a:rPr>
              <a:t>Execute the query as (</a:t>
            </a:r>
            <a:r>
              <a:rPr lang="en-US" altLang="en-US" sz="2400" b="1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Calpurnia</a:t>
            </a:r>
            <a:r>
              <a:rPr lang="en-US" altLang="en-US" sz="2400"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400"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Brutus)</a:t>
            </a:r>
            <a:r>
              <a:rPr lang="en-US" altLang="en-US" sz="2400"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AND </a:t>
            </a:r>
            <a:r>
              <a:rPr lang="en-US" altLang="en-US" sz="2400" b="1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Caesar</a:t>
            </a:r>
            <a:r>
              <a:rPr lang="en-US" altLang="en-US" sz="2400">
                <a:ea typeface="ＭＳ Ｐゴシック" panose="020B060007020508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9944" name="Text Box 1029">
            <a:extLst>
              <a:ext uri="{FF2B5EF4-FFF2-40B4-BE49-F238E27FC236}">
                <a16:creationId xmlns:a16="http://schemas.microsoft.com/office/drawing/2014/main" id="{A560CD52-524F-9E78-CE0A-AEFC42018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Brutus</a:t>
            </a:r>
          </a:p>
        </p:txBody>
      </p:sp>
      <p:sp>
        <p:nvSpPr>
          <p:cNvPr id="39945" name="Text Box 1030">
            <a:extLst>
              <a:ext uri="{FF2B5EF4-FFF2-40B4-BE49-F238E27FC236}">
                <a16:creationId xmlns:a16="http://schemas.microsoft.com/office/drawing/2014/main" id="{F2AB2935-3006-3F63-75DC-324AAD64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i="1"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Caesar</a:t>
            </a:r>
          </a:p>
        </p:txBody>
      </p:sp>
      <p:sp>
        <p:nvSpPr>
          <p:cNvPr id="39946" name="Text Box 1031">
            <a:extLst>
              <a:ext uri="{FF2B5EF4-FFF2-40B4-BE49-F238E27FC236}">
                <a16:creationId xmlns:a16="http://schemas.microsoft.com/office/drawing/2014/main" id="{B946C8D3-F0E7-A808-176F-C881FFC6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Calpurnia</a:t>
            </a:r>
          </a:p>
        </p:txBody>
      </p:sp>
      <p:sp>
        <p:nvSpPr>
          <p:cNvPr id="39947" name="AutoShape 1032">
            <a:extLst>
              <a:ext uri="{FF2B5EF4-FFF2-40B4-BE49-F238E27FC236}">
                <a16:creationId xmlns:a16="http://schemas.microsoft.com/office/drawing/2014/main" id="{541CFC61-527C-499F-24F0-0B814172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8" name="AutoShape 1033">
            <a:extLst>
              <a:ext uri="{FF2B5EF4-FFF2-40B4-BE49-F238E27FC236}">
                <a16:creationId xmlns:a16="http://schemas.microsoft.com/office/drawing/2014/main" id="{82ACA995-3168-EFF0-03D5-31439958F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9" name="Group 1034">
            <a:extLst>
              <a:ext uri="{FF2B5EF4-FFF2-40B4-BE49-F238E27FC236}">
                <a16:creationId xmlns:a16="http://schemas.microsoft.com/office/drawing/2014/main" id="{049469BC-69E6-5A41-4223-DFD58D0124F1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39983" name="Rectangle 1035">
              <a:extLst>
                <a:ext uri="{FF2B5EF4-FFF2-40B4-BE49-F238E27FC236}">
                  <a16:creationId xmlns:a16="http://schemas.microsoft.com/office/drawing/2014/main" id="{1E953960-A2AF-69D2-36AE-344FE42F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4" name="Rectangle 1036">
              <a:extLst>
                <a:ext uri="{FF2B5EF4-FFF2-40B4-BE49-F238E27FC236}">
                  <a16:creationId xmlns:a16="http://schemas.microsoft.com/office/drawing/2014/main" id="{60C3FBAF-C338-6282-7133-AD1126293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Rectangle 1037">
              <a:extLst>
                <a:ext uri="{FF2B5EF4-FFF2-40B4-BE49-F238E27FC236}">
                  <a16:creationId xmlns:a16="http://schemas.microsoft.com/office/drawing/2014/main" id="{748054F9-69DA-3214-1F89-53C0CBB4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6" name="Rectangle 1038">
              <a:extLst>
                <a:ext uri="{FF2B5EF4-FFF2-40B4-BE49-F238E27FC236}">
                  <a16:creationId xmlns:a16="http://schemas.microsoft.com/office/drawing/2014/main" id="{A95668ED-3AA8-1B45-B7A2-F852AB2B8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7" name="Line 1039">
              <a:extLst>
                <a:ext uri="{FF2B5EF4-FFF2-40B4-BE49-F238E27FC236}">
                  <a16:creationId xmlns:a16="http://schemas.microsoft.com/office/drawing/2014/main" id="{80C7C222-AEA1-9540-EE04-987FFF770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50" name="Group 1040">
            <a:extLst>
              <a:ext uri="{FF2B5EF4-FFF2-40B4-BE49-F238E27FC236}">
                <a16:creationId xmlns:a16="http://schemas.microsoft.com/office/drawing/2014/main" id="{BEFB7A20-F544-2734-BA60-DA08431F5641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39969" name="Group 1041">
              <a:extLst>
                <a:ext uri="{FF2B5EF4-FFF2-40B4-BE49-F238E27FC236}">
                  <a16:creationId xmlns:a16="http://schemas.microsoft.com/office/drawing/2014/main" id="{EF56D714-C3BC-6D87-3700-17C85F7F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9978" name="Rectangle 1042">
                <a:extLst>
                  <a:ext uri="{FF2B5EF4-FFF2-40B4-BE49-F238E27FC236}">
                    <a16:creationId xmlns:a16="http://schemas.microsoft.com/office/drawing/2014/main" id="{6833CAB1-C01E-374F-9D01-F323A6C65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9" name="Rectangle 1043">
                <a:extLst>
                  <a:ext uri="{FF2B5EF4-FFF2-40B4-BE49-F238E27FC236}">
                    <a16:creationId xmlns:a16="http://schemas.microsoft.com/office/drawing/2014/main" id="{E856D190-E30D-995E-4018-D5E4BAE4A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0" name="Rectangle 1044">
                <a:extLst>
                  <a:ext uri="{FF2B5EF4-FFF2-40B4-BE49-F238E27FC236}">
                    <a16:creationId xmlns:a16="http://schemas.microsoft.com/office/drawing/2014/main" id="{7FF5B83D-1801-DEAE-5EDE-C07F39737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1" name="Rectangle 1045">
                <a:extLst>
                  <a:ext uri="{FF2B5EF4-FFF2-40B4-BE49-F238E27FC236}">
                    <a16:creationId xmlns:a16="http://schemas.microsoft.com/office/drawing/2014/main" id="{F3BC9B3B-BC63-9E36-6268-294FB1C8F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2" name="Line 1046">
                <a:extLst>
                  <a:ext uri="{FF2B5EF4-FFF2-40B4-BE49-F238E27FC236}">
                    <a16:creationId xmlns:a16="http://schemas.microsoft.com/office/drawing/2014/main" id="{CC8ED507-3661-6CD5-A76D-7B5E4D201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70" name="Text Box 1047">
              <a:extLst>
                <a:ext uri="{FF2B5EF4-FFF2-40B4-BE49-F238E27FC236}">
                  <a16:creationId xmlns:a16="http://schemas.microsoft.com/office/drawing/2014/main" id="{C07E5645-AA57-97BF-12C0-FD7FC354B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39971" name="Text Box 1048">
              <a:extLst>
                <a:ext uri="{FF2B5EF4-FFF2-40B4-BE49-F238E27FC236}">
                  <a16:creationId xmlns:a16="http://schemas.microsoft.com/office/drawing/2014/main" id="{F247F6C3-FFCE-5F44-E325-2F9E9C00E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39972" name="Text Box 1049">
              <a:extLst>
                <a:ext uri="{FF2B5EF4-FFF2-40B4-BE49-F238E27FC236}">
                  <a16:creationId xmlns:a16="http://schemas.microsoft.com/office/drawing/2014/main" id="{F6136A3B-56F8-6405-D24C-A1DD7911E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39973" name="Text Box 1050">
              <a:extLst>
                <a:ext uri="{FF2B5EF4-FFF2-40B4-BE49-F238E27FC236}">
                  <a16:creationId xmlns:a16="http://schemas.microsoft.com/office/drawing/2014/main" id="{979804DA-C822-FD33-7FF2-6294EF7E6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sp>
          <p:nvSpPr>
            <p:cNvPr id="39974" name="Text Box 1051">
              <a:extLst>
                <a:ext uri="{FF2B5EF4-FFF2-40B4-BE49-F238E27FC236}">
                  <a16:creationId xmlns:a16="http://schemas.microsoft.com/office/drawing/2014/main" id="{5615F90A-DC0B-1C04-C5C0-55081E1C2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sp>
          <p:nvSpPr>
            <p:cNvPr id="39975" name="Text Box 1052">
              <a:extLst>
                <a:ext uri="{FF2B5EF4-FFF2-40B4-BE49-F238E27FC236}">
                  <a16:creationId xmlns:a16="http://schemas.microsoft.com/office/drawing/2014/main" id="{F27702EC-35BA-BC6A-9A8A-4FFCE8690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sp>
          <p:nvSpPr>
            <p:cNvPr id="39976" name="Text Box 1053">
              <a:extLst>
                <a:ext uri="{FF2B5EF4-FFF2-40B4-BE49-F238E27FC236}">
                  <a16:creationId xmlns:a16="http://schemas.microsoft.com/office/drawing/2014/main" id="{6D8A0B5D-04A9-6546-AF8C-29BD35F41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21</a:t>
              </a:r>
            </a:p>
          </p:txBody>
        </p:sp>
        <p:sp>
          <p:nvSpPr>
            <p:cNvPr id="39977" name="Text Box 1054">
              <a:extLst>
                <a:ext uri="{FF2B5EF4-FFF2-40B4-BE49-F238E27FC236}">
                  <a16:creationId xmlns:a16="http://schemas.microsoft.com/office/drawing/2014/main" id="{89E48E65-FAF7-F8B5-962E-D02792B9E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34</a:t>
              </a:r>
            </a:p>
          </p:txBody>
        </p:sp>
      </p:grpSp>
      <p:grpSp>
        <p:nvGrpSpPr>
          <p:cNvPr id="39951" name="Group 1055">
            <a:extLst>
              <a:ext uri="{FF2B5EF4-FFF2-40B4-BE49-F238E27FC236}">
                <a16:creationId xmlns:a16="http://schemas.microsoft.com/office/drawing/2014/main" id="{3FF40B7E-2747-BAEA-3FFB-93086015A684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39955" name="Group 1056">
              <a:extLst>
                <a:ext uri="{FF2B5EF4-FFF2-40B4-BE49-F238E27FC236}">
                  <a16:creationId xmlns:a16="http://schemas.microsoft.com/office/drawing/2014/main" id="{AB53D6DB-CAB1-6AC5-4B85-B349451DF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9964" name="Rectangle 1057">
                <a:extLst>
                  <a:ext uri="{FF2B5EF4-FFF2-40B4-BE49-F238E27FC236}">
                    <a16:creationId xmlns:a16="http://schemas.microsoft.com/office/drawing/2014/main" id="{13558F50-88AB-81D3-33B1-C6C6906D6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5" name="Rectangle 1058">
                <a:extLst>
                  <a:ext uri="{FF2B5EF4-FFF2-40B4-BE49-F238E27FC236}">
                    <a16:creationId xmlns:a16="http://schemas.microsoft.com/office/drawing/2014/main" id="{AEBD047F-FFCE-3039-2D53-0B25BFBFE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6" name="Rectangle 1059">
                <a:extLst>
                  <a:ext uri="{FF2B5EF4-FFF2-40B4-BE49-F238E27FC236}">
                    <a16:creationId xmlns:a16="http://schemas.microsoft.com/office/drawing/2014/main" id="{45EC154C-B91F-A45E-17BB-A877EB4B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7" name="Rectangle 1060">
                <a:extLst>
                  <a:ext uri="{FF2B5EF4-FFF2-40B4-BE49-F238E27FC236}">
                    <a16:creationId xmlns:a16="http://schemas.microsoft.com/office/drawing/2014/main" id="{82098171-A4B2-21D2-8882-68F97622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8" name="Line 1061">
                <a:extLst>
                  <a:ext uri="{FF2B5EF4-FFF2-40B4-BE49-F238E27FC236}">
                    <a16:creationId xmlns:a16="http://schemas.microsoft.com/office/drawing/2014/main" id="{7CF87BA9-B38B-EB8D-FE43-F46A9678B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6" name="Text Box 1062">
              <a:extLst>
                <a:ext uri="{FF2B5EF4-FFF2-40B4-BE49-F238E27FC236}">
                  <a16:creationId xmlns:a16="http://schemas.microsoft.com/office/drawing/2014/main" id="{84A312A2-4C61-CA47-6102-A01CD8939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39957" name="Text Box 1063">
              <a:extLst>
                <a:ext uri="{FF2B5EF4-FFF2-40B4-BE49-F238E27FC236}">
                  <a16:creationId xmlns:a16="http://schemas.microsoft.com/office/drawing/2014/main" id="{A706AB76-6B56-4582-16FD-5AF1919F5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39958" name="Text Box 1064">
              <a:extLst>
                <a:ext uri="{FF2B5EF4-FFF2-40B4-BE49-F238E27FC236}">
                  <a16:creationId xmlns:a16="http://schemas.microsoft.com/office/drawing/2014/main" id="{A11B8F0E-0CAF-E5EC-6D6B-AAD3F54ED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8</a:t>
              </a:r>
            </a:p>
          </p:txBody>
        </p:sp>
        <p:sp>
          <p:nvSpPr>
            <p:cNvPr id="39959" name="Text Box 1065">
              <a:extLst>
                <a:ext uri="{FF2B5EF4-FFF2-40B4-BE49-F238E27FC236}">
                  <a16:creationId xmlns:a16="http://schemas.microsoft.com/office/drawing/2014/main" id="{962E6916-1092-9617-11DE-568B74CD7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16</a:t>
              </a:r>
            </a:p>
          </p:txBody>
        </p:sp>
        <p:sp>
          <p:nvSpPr>
            <p:cNvPr id="39960" name="Text Box 1066">
              <a:extLst>
                <a:ext uri="{FF2B5EF4-FFF2-40B4-BE49-F238E27FC236}">
                  <a16:creationId xmlns:a16="http://schemas.microsoft.com/office/drawing/2014/main" id="{7FE544DF-DC31-6019-2ECC-CD11E94A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32</a:t>
              </a:r>
            </a:p>
          </p:txBody>
        </p:sp>
        <p:sp>
          <p:nvSpPr>
            <p:cNvPr id="39961" name="Text Box 1067">
              <a:extLst>
                <a:ext uri="{FF2B5EF4-FFF2-40B4-BE49-F238E27FC236}">
                  <a16:creationId xmlns:a16="http://schemas.microsoft.com/office/drawing/2014/main" id="{C805387B-EBC3-94A9-67C4-82D138D71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64</a:t>
              </a:r>
            </a:p>
          </p:txBody>
        </p:sp>
        <p:sp>
          <p:nvSpPr>
            <p:cNvPr id="39962" name="Text Box 1068">
              <a:extLst>
                <a:ext uri="{FF2B5EF4-FFF2-40B4-BE49-F238E27FC236}">
                  <a16:creationId xmlns:a16="http://schemas.microsoft.com/office/drawing/2014/main" id="{09A30FF7-4997-CD78-C80F-66ADF554A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128</a:t>
              </a:r>
            </a:p>
          </p:txBody>
        </p:sp>
        <p:sp>
          <p:nvSpPr>
            <p:cNvPr id="39963" name="Text Box 1069">
              <a:extLst>
                <a:ext uri="{FF2B5EF4-FFF2-40B4-BE49-F238E27FC236}">
                  <a16:creationId xmlns:a16="http://schemas.microsoft.com/office/drawing/2014/main" id="{CAEEB623-D91C-8EBD-3E31-5E26FF14A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9952" name="Text Box 1070">
            <a:extLst>
              <a:ext uri="{FF2B5EF4-FFF2-40B4-BE49-F238E27FC236}">
                <a16:creationId xmlns:a16="http://schemas.microsoft.com/office/drawing/2014/main" id="{523C9FFC-6ECB-0003-6EAD-E3BEB097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13</a:t>
            </a:r>
          </a:p>
        </p:txBody>
      </p:sp>
      <p:sp>
        <p:nvSpPr>
          <p:cNvPr id="39953" name="AutoShape 1071">
            <a:extLst>
              <a:ext uri="{FF2B5EF4-FFF2-40B4-BE49-F238E27FC236}">
                <a16:creationId xmlns:a16="http://schemas.microsoft.com/office/drawing/2014/main" id="{56F99D59-4D8C-2D89-D9D3-CCE0EA73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54" name="Text Box 1072">
            <a:extLst>
              <a:ext uri="{FF2B5EF4-FFF2-40B4-BE49-F238E27FC236}">
                <a16:creationId xmlns:a16="http://schemas.microsoft.com/office/drawing/2014/main" id="{4B1D0945-605F-CE43-AC00-E4ED22A9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75A0A055-193F-ADED-0D66-CA098C8C6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general optimization</a:t>
            </a:r>
          </a:p>
        </p:txBody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7E3496E9-8374-1A1A-E6D7-00782D1AF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>
                <a:ea typeface="ＭＳ Ｐゴシック" panose="020B0600070205080204" pitchFamily="34" charset="-128"/>
              </a:rPr>
              <a:t>e.g., </a:t>
            </a:r>
            <a:r>
              <a:rPr lang="en-US" altLang="en-US" sz="3000" i="1">
                <a:ea typeface="ＭＳ Ｐゴシック" panose="020B0600070205080204" pitchFamily="34" charset="-128"/>
              </a:rPr>
              <a:t>(</a:t>
            </a:r>
            <a:r>
              <a:rPr lang="en-US" altLang="en-US" sz="3000" b="1" i="1">
                <a:ea typeface="ＭＳ Ｐゴシック" panose="020B0600070205080204" pitchFamily="34" charset="-128"/>
              </a:rPr>
              <a:t>madding</a:t>
            </a:r>
            <a:r>
              <a:rPr lang="en-US" altLang="en-US" sz="3000" i="1">
                <a:ea typeface="ＭＳ Ｐゴシック" panose="020B0600070205080204" pitchFamily="34" charset="-128"/>
              </a:rPr>
              <a:t> OR </a:t>
            </a:r>
            <a:r>
              <a:rPr lang="en-US" altLang="en-US" sz="3000" b="1" i="1">
                <a:ea typeface="ＭＳ Ｐゴシック" panose="020B0600070205080204" pitchFamily="34" charset="-128"/>
              </a:rPr>
              <a:t>crowd</a:t>
            </a:r>
            <a:r>
              <a:rPr lang="en-US" altLang="en-US" sz="3000" i="1">
                <a:ea typeface="ＭＳ Ｐゴシック" panose="020B0600070205080204" pitchFamily="34" charset="-128"/>
              </a:rPr>
              <a:t>) AND (</a:t>
            </a:r>
            <a:r>
              <a:rPr lang="en-US" altLang="en-US" sz="3000" b="1" i="1">
                <a:ea typeface="ＭＳ Ｐゴシック" panose="020B0600070205080204" pitchFamily="34" charset="-128"/>
              </a:rPr>
              <a:t>ignoble</a:t>
            </a:r>
            <a:r>
              <a:rPr lang="en-US" altLang="en-US" sz="3000" i="1">
                <a:ea typeface="ＭＳ Ｐゴシック" panose="020B0600070205080204" pitchFamily="34" charset="-128"/>
              </a:rPr>
              <a:t> OR </a:t>
            </a:r>
            <a:r>
              <a:rPr lang="en-US" altLang="en-US" sz="3000" b="1" i="1">
                <a:ea typeface="ＭＳ Ｐゴシック" panose="020B0600070205080204" pitchFamily="34" charset="-128"/>
              </a:rPr>
              <a:t>strife</a:t>
            </a:r>
            <a:r>
              <a:rPr lang="en-US" altLang="en-US" sz="3000" i="1">
                <a:ea typeface="ＭＳ Ｐゴシック" panose="020B0600070205080204" pitchFamily="34" charset="-128"/>
              </a:rPr>
              <a:t>)</a:t>
            </a:r>
            <a:endParaRPr lang="en-US" altLang="en-US" sz="3000">
              <a:ea typeface="ＭＳ Ｐゴシック" panose="020B0600070205080204" pitchFamily="34" charset="-128"/>
            </a:endParaRPr>
          </a:p>
          <a:p>
            <a:r>
              <a:rPr lang="en-US" altLang="en-US" sz="3000">
                <a:ea typeface="ＭＳ Ｐゴシック" panose="020B0600070205080204" pitchFamily="34" charset="-128"/>
              </a:rPr>
              <a:t>Get doc. freq.’s for all terms.</a:t>
            </a:r>
          </a:p>
          <a:p>
            <a:r>
              <a:rPr lang="en-US" altLang="en-US" sz="3000">
                <a:ea typeface="ＭＳ Ｐゴシック" panose="020B0600070205080204" pitchFamily="34" charset="-128"/>
              </a:rPr>
              <a:t>Estimate the size of each </a:t>
            </a:r>
            <a:r>
              <a:rPr lang="en-US" altLang="en-US" sz="3000" i="1">
                <a:ea typeface="ＭＳ Ｐゴシック" panose="020B0600070205080204" pitchFamily="34" charset="-128"/>
              </a:rPr>
              <a:t>OR</a:t>
            </a:r>
            <a:r>
              <a:rPr lang="en-US" altLang="en-US" sz="3000">
                <a:ea typeface="ＭＳ Ｐゴシック" panose="020B0600070205080204" pitchFamily="34" charset="-128"/>
              </a:rPr>
              <a:t> by the sum of its doc. freq.’s (conservative).</a:t>
            </a:r>
          </a:p>
          <a:p>
            <a:r>
              <a:rPr lang="en-US" altLang="en-US" sz="3000">
                <a:ea typeface="ＭＳ Ｐゴシック" panose="020B0600070205080204" pitchFamily="34" charset="-128"/>
              </a:rPr>
              <a:t>Process in increasing order of </a:t>
            </a:r>
            <a:r>
              <a:rPr lang="en-US" altLang="en-US" sz="3000" i="1">
                <a:ea typeface="ＭＳ Ｐゴシック" panose="020B0600070205080204" pitchFamily="34" charset="-128"/>
              </a:rPr>
              <a:t>OR</a:t>
            </a:r>
            <a:r>
              <a:rPr lang="en-US" altLang="en-US" sz="3000">
                <a:ea typeface="ＭＳ Ｐゴシック" panose="020B0600070205080204" pitchFamily="34" charset="-128"/>
              </a:rPr>
              <a:t> sizes.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103F862C-014E-E67A-74DF-BF5B656C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FB2DAD-9995-BA4B-B48D-11797C67DFA7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27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4D29FB5-0876-77E1-3D75-5CDAE5B66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A03950C-47CC-1907-38B7-0CEBC39265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200">
                <a:ea typeface="ＭＳ Ｐゴシック" panose="020B0600070205080204" pitchFamily="34" charset="-128"/>
              </a:rPr>
              <a:t>Recommend a query processing order for</a:t>
            </a: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r>
              <a:rPr lang="en-US" altLang="en-US" sz="2200">
                <a:ea typeface="ＭＳ Ｐゴシック" panose="020B0600070205080204" pitchFamily="34" charset="-128"/>
              </a:rPr>
              <a:t>Which two terms should we process first?</a:t>
            </a:r>
          </a:p>
          <a:p>
            <a:endParaRPr lang="en-US" altLang="en-US" sz="2200">
              <a:ea typeface="ＭＳ Ｐゴシック" panose="020B0600070205080204" pitchFamily="34" charset="-128"/>
            </a:endParaRPr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D886E45C-CFB8-3BE4-28A9-01A33376F8E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901950"/>
          <a:ext cx="3590925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Worksheet" r:id="rId3" imgW="1765300" imgH="1117600" progId="Excel.Sheet.8">
                  <p:embed/>
                </p:oleObj>
              </mc:Choice>
              <mc:Fallback>
                <p:oleObj name="Worksheet" r:id="rId3" imgW="1765300" imgH="1117600" progId="Excel.Sheet.8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D886E45C-CFB8-3BE4-28A9-01A33376F8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01950"/>
                        <a:ext cx="3590925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Slide Number Placeholder 6">
            <a:extLst>
              <a:ext uri="{FF2B5EF4-FFF2-40B4-BE49-F238E27FC236}">
                <a16:creationId xmlns:a16="http://schemas.microsoft.com/office/drawing/2014/main" id="{98A10276-3F83-84B5-26C2-FC489B11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2104C8-50FE-0841-95A1-371FF9CDC747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28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D83233B0-9AF2-7334-974C-11F4A468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667000"/>
            <a:ext cx="3662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(tangerine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OR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trees)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AND</a:t>
            </a:r>
            <a:endParaRPr lang="en-US" altLang="en-US" sz="2400" b="1" i="1">
              <a:latin typeface="Times New Roman" panose="02020603050405020304" pitchFamily="18" charset="0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  <a:p>
            <a:pPr eaLnBrk="0" hangingPunct="0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(marmalade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OR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skies)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AND</a:t>
            </a:r>
            <a:endParaRPr lang="en-US" altLang="en-US" sz="2400" b="1" i="1">
              <a:latin typeface="Times New Roman" panose="02020603050405020304" pitchFamily="18" charset="0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  <a:p>
            <a:pPr eaLnBrk="0" hangingPunct="0"/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(kaleidoscope </a:t>
            </a:r>
            <a:r>
              <a:rPr lang="en-US" altLang="en-US" sz="24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OR</a:t>
            </a:r>
            <a:r>
              <a:rPr lang="en-US" altLang="en-US" sz="24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eyes)</a:t>
            </a:r>
          </a:p>
          <a:p>
            <a:pPr eaLnBrk="0" hangingPunct="0"/>
            <a:endParaRPr lang="en-US" altLang="en-US" sz="2400" i="1">
              <a:latin typeface="Times New Roman" panose="02020603050405020304" pitchFamily="18" charset="0"/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96F3CC4-D476-D7FD-B9AB-4DCF32E3D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processing exercises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405DDCF-BFBE-D80D-0B08-E6C10A5DC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Exercise</a:t>
            </a:r>
            <a:r>
              <a:rPr lang="en-US">
                <a:ea typeface="ＭＳ Ｐゴシック" charset="0"/>
                <a:cs typeface="ＭＳ Ｐゴシック" charset="0"/>
              </a:rPr>
              <a:t>: If the query is </a:t>
            </a:r>
            <a:r>
              <a:rPr lang="en-US" b="1" i="1">
                <a:ea typeface="ＭＳ Ｐゴシック" charset="0"/>
                <a:cs typeface="ＭＳ Ｐゴシック" charset="0"/>
              </a:rPr>
              <a:t>friends</a:t>
            </a:r>
            <a:r>
              <a:rPr lang="en-US"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ea typeface="ＭＳ Ｐゴシック" charset="0"/>
                <a:cs typeface="ＭＳ Ｐゴシック" charset="0"/>
              </a:rPr>
              <a:t>AND </a:t>
            </a:r>
            <a:r>
              <a:rPr lang="en-US" b="1" i="1">
                <a:ea typeface="ＭＳ Ｐゴシック" charset="0"/>
                <a:cs typeface="ＭＳ Ｐゴシック" charset="0"/>
              </a:rPr>
              <a:t>romans</a:t>
            </a:r>
            <a:r>
              <a:rPr lang="en-US" i="1">
                <a:ea typeface="ＭＳ Ｐゴシック" charset="0"/>
                <a:cs typeface="ＭＳ Ｐゴシック" charset="0"/>
              </a:rPr>
              <a:t> AND (NOT </a:t>
            </a:r>
            <a:r>
              <a:rPr lang="en-US" b="1" i="1">
                <a:ea typeface="ＭＳ Ｐゴシック" charset="0"/>
                <a:cs typeface="ＭＳ Ｐゴシック" charset="0"/>
              </a:rPr>
              <a:t>countrymen</a:t>
            </a:r>
            <a:r>
              <a:rPr lang="en-US" i="1">
                <a:ea typeface="ＭＳ Ｐゴシック" charset="0"/>
                <a:cs typeface="ＭＳ Ｐゴシック" charset="0"/>
              </a:rPr>
              <a:t>), </a:t>
            </a:r>
            <a:r>
              <a:rPr lang="en-US">
                <a:ea typeface="ＭＳ Ｐゴシック" charset="0"/>
                <a:cs typeface="ＭＳ Ｐゴシック" charset="0"/>
              </a:rPr>
              <a:t>how could we use the freq of </a:t>
            </a:r>
            <a:r>
              <a:rPr lang="en-US" b="1" i="1">
                <a:ea typeface="ＭＳ Ｐゴシック" charset="0"/>
                <a:cs typeface="ＭＳ Ｐゴシック" charset="0"/>
              </a:rPr>
              <a:t>countrymen</a:t>
            </a:r>
            <a:r>
              <a:rPr lang="en-US">
                <a:ea typeface="ＭＳ Ｐゴシック" charset="0"/>
                <a:cs typeface="ＭＳ Ｐゴシック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Exercise</a:t>
            </a:r>
            <a:r>
              <a:rPr lang="en-US">
                <a:ea typeface="ＭＳ Ｐゴシック" charset="0"/>
                <a:cs typeface="ＭＳ Ｐゴシック" charset="0"/>
              </a:rPr>
              <a:t>: Extend the merge to an arbitrary Boolean query.  Can we always guarantee execution in time linear in the total postings size?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Hint</a:t>
            </a:r>
            <a:r>
              <a:rPr lang="en-US">
                <a:ea typeface="ＭＳ Ｐゴシック" charset="0"/>
                <a:cs typeface="ＭＳ Ｐゴシック" charset="0"/>
              </a:rPr>
              <a:t>: Begin with the case of a Boolean </a:t>
            </a:r>
            <a:r>
              <a:rPr lang="en-US" i="1">
                <a:ea typeface="ＭＳ Ｐゴシック" charset="0"/>
                <a:cs typeface="ＭＳ Ｐゴシック" charset="0"/>
              </a:rPr>
              <a:t>formula</a:t>
            </a:r>
            <a:r>
              <a:rPr lang="en-US">
                <a:ea typeface="ＭＳ Ｐゴシック" charset="0"/>
                <a:cs typeface="ＭＳ Ｐゴシック" charset="0"/>
              </a:rPr>
              <a:t> query: in this, each query term appears only once in the query.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1ECC9A94-5267-DB7B-9AB4-DB71AA5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C5F49-6F8C-A84C-8CA1-A5C410657770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29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008E7F-497E-B803-B7CF-AE812E3F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good are the retrieved docs?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705849-7773-C50B-0435-D7332A2B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29" y="1301778"/>
            <a:ext cx="8293100" cy="19914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i="1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Precision</a:t>
            </a:r>
            <a:r>
              <a:rPr lang="en-US" i="1" dirty="0">
                <a:solidFill>
                  <a:schemeClr val="accent5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: Fraction of retrieved docs that are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relevant</a:t>
            </a:r>
            <a:r>
              <a:rPr lang="en-US" dirty="0">
                <a:ea typeface="ＭＳ Ｐゴシック" charset="-128"/>
                <a:cs typeface="ＭＳ Ｐゴシック" charset="-128"/>
              </a:rPr>
              <a:t> to the user’s 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information need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i="1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Recall</a:t>
            </a:r>
            <a:r>
              <a:rPr lang="en-US" dirty="0">
                <a:solidFill>
                  <a:srgbClr val="139CB7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: Fraction of relevant docs in collection that are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retrieved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18A4EE64-9178-7473-A800-DD88D77C2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Sec. 1.1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AAE2E82A-8C2F-A3F0-16EF-D45152945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r="11230"/>
          <a:stretch/>
        </p:blipFill>
        <p:spPr bwMode="auto">
          <a:xfrm>
            <a:off x="970671" y="3005801"/>
            <a:ext cx="7592410" cy="37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EED3EF-9A82-9E82-6FA4-B0E1E19BE203}"/>
              </a:ext>
            </a:extLst>
          </p:cNvPr>
          <p:cNvSpPr txBox="1"/>
          <p:nvPr/>
        </p:nvSpPr>
        <p:spPr>
          <a:xfrm>
            <a:off x="3770142" y="6524523"/>
            <a:ext cx="4001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Precision_and_recall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D57C902-B5D7-3498-3AAB-75311A353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Phrase queries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E0239E0-63D2-518B-14C3-678913ABB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We want to be able to answer queries such as </a:t>
            </a:r>
            <a:r>
              <a:rPr lang="en-US" b="1" dirty="0">
                <a:ea typeface="ＭＳ Ｐゴシック" charset="0"/>
                <a:cs typeface="ＭＳ Ｐゴシック" charset="0"/>
              </a:rPr>
              <a:t>“</a:t>
            </a:r>
            <a:r>
              <a:rPr lang="en-US" b="1" i="1" dirty="0" err="1">
                <a:ea typeface="ＭＳ Ｐゴシック" charset="0"/>
                <a:cs typeface="ＭＳ Ｐゴシック" charset="0"/>
              </a:rPr>
              <a:t>stanford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university” </a:t>
            </a:r>
            <a:r>
              <a:rPr lang="en-US" dirty="0">
                <a:ea typeface="ＭＳ Ｐゴシック" charset="0"/>
                <a:cs typeface="ＭＳ Ｐゴシック" charset="0"/>
              </a:rPr>
              <a:t>– as a phrase</a:t>
            </a:r>
            <a:endParaRPr lang="en-US" b="1" i="1" dirty="0"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Thus the sentence </a:t>
            </a:r>
            <a:r>
              <a:rPr lang="en-US" i="1" dirty="0">
                <a:ea typeface="ＭＳ Ｐゴシック" charset="0"/>
                <a:cs typeface="ＭＳ Ｐゴシック" charset="0"/>
              </a:rPr>
              <a:t>“I went to university at Stanford”</a:t>
            </a:r>
            <a:r>
              <a:rPr lang="en-US" dirty="0">
                <a:ea typeface="ＭＳ Ｐゴシック" charset="0"/>
                <a:cs typeface="ＭＳ Ｐゴシック" charset="0"/>
              </a:rPr>
              <a:t> is not a match.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</a:rPr>
              <a:t>The concept of phrase queries has proven easily understood by users; one of the few “advanced search” ideas that works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</a:rPr>
              <a:t>Many more queries are </a:t>
            </a:r>
            <a:r>
              <a:rPr lang="en-US" i="1" dirty="0">
                <a:ea typeface="ＭＳ Ｐゴシック" charset="0"/>
              </a:rPr>
              <a:t>implicit phrase queries</a:t>
            </a:r>
            <a:endParaRPr lang="en-US" dirty="0">
              <a:ea typeface="ＭＳ Ｐゴシック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this, it no longer suffices to store only</a:t>
            </a:r>
          </a:p>
          <a:p>
            <a:pPr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&lt;</a:t>
            </a:r>
            <a:r>
              <a:rPr lang="en-US" i="1" dirty="0">
                <a:ea typeface="ＭＳ Ｐゴシック" charset="0"/>
                <a:cs typeface="ＭＳ Ｐゴシック" charset="0"/>
              </a:rPr>
              <a:t>term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i="1" dirty="0">
                <a:ea typeface="ＭＳ Ｐゴシック" charset="0"/>
                <a:cs typeface="ＭＳ Ｐゴシック" charset="0"/>
              </a:rPr>
              <a:t>docs</a:t>
            </a:r>
            <a:r>
              <a:rPr lang="en-US" dirty="0">
                <a:ea typeface="ＭＳ Ｐゴシック" charset="0"/>
                <a:cs typeface="ＭＳ Ｐゴシック" charset="0"/>
              </a:rPr>
              <a:t>&gt; entries</a:t>
            </a:r>
          </a:p>
          <a:p>
            <a:pPr fontAlgn="auto">
              <a:spcAft>
                <a:spcPts val="0"/>
              </a:spcAft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D7C3D55-DB18-06A0-C5FE-917091986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first attempt: Biword indexes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4380980-AAFE-3A75-C7F2-EBF2E5515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Index every consecutive pair of terms in the text as a phrase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example the text “Friends, Romans, Countrymen” would generate the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biwords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 dirty="0">
                <a:ea typeface="ＭＳ Ｐゴシック" charset="0"/>
              </a:rPr>
              <a:t>friends romans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 dirty="0">
                <a:ea typeface="ＭＳ Ｐゴシック" charset="0"/>
              </a:rPr>
              <a:t>romans countrymen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Each of these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biwords</a:t>
            </a:r>
            <a:r>
              <a:rPr lang="en-US" dirty="0">
                <a:ea typeface="ＭＳ Ｐゴシック" charset="0"/>
                <a:cs typeface="ＭＳ Ｐゴシック" charset="0"/>
              </a:rPr>
              <a:t> is now a dictionary term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Two-word phrase query-processing is now immediate.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3F7A980-D50D-BC1A-240D-DA2C8626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Longer phrase queries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BDD8A79-2F5F-C926-9F0B-DE40085C3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Longer phrases can be processed by breaking them down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 dirty="0" err="1">
                <a:ea typeface="ＭＳ Ｐゴシック" charset="0"/>
                <a:cs typeface="ＭＳ Ｐゴシック" charset="0"/>
              </a:rPr>
              <a:t>stanford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university </a:t>
            </a:r>
            <a:r>
              <a:rPr lang="en-US" b="1" i="1" dirty="0" err="1">
                <a:ea typeface="ＭＳ Ｐゴシック" charset="0"/>
                <a:cs typeface="ＭＳ Ｐゴシック" charset="0"/>
              </a:rPr>
              <a:t>palo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alto </a:t>
            </a:r>
            <a:r>
              <a:rPr lang="en-US" dirty="0">
                <a:ea typeface="ＭＳ Ｐゴシック" charset="0"/>
                <a:cs typeface="ＭＳ Ｐゴシック" charset="0"/>
              </a:rPr>
              <a:t>can be broken into the Boolean query 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biwords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b="1" i="1" dirty="0" err="1">
                <a:ea typeface="ＭＳ Ｐゴシック" charset="0"/>
                <a:cs typeface="ＭＳ Ｐゴシック" charset="0"/>
              </a:rPr>
              <a:t>stanford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university </a:t>
            </a:r>
            <a:r>
              <a:rPr lang="en-US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university </a:t>
            </a:r>
            <a:r>
              <a:rPr lang="en-US" b="1" i="1" dirty="0" err="1">
                <a:ea typeface="ＭＳ Ｐゴシック" charset="0"/>
                <a:cs typeface="ＭＳ Ｐゴシック" charset="0"/>
              </a:rPr>
              <a:t>palo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ea typeface="ＭＳ Ｐゴシック" charset="0"/>
                <a:cs typeface="ＭＳ Ｐゴシック" charset="0"/>
              </a:rPr>
              <a:t>palo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 alto</a:t>
            </a:r>
          </a:p>
          <a:p>
            <a:pPr fontAlgn="auto">
              <a:spcAft>
                <a:spcPts val="0"/>
              </a:spcAft>
              <a:buFont typeface="Wingdings" charset="0"/>
              <a:buNone/>
              <a:defRPr/>
            </a:pPr>
            <a:endParaRPr lang="en-US" b="1" i="1" dirty="0"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Without the docs, we cannot verify that the docs matching the above Boolean query do contain the phrase.</a:t>
            </a:r>
          </a:p>
        </p:txBody>
      </p:sp>
      <p:sp>
        <p:nvSpPr>
          <p:cNvPr id="48132" name="AutoShape 5">
            <a:extLst>
              <a:ext uri="{FF2B5EF4-FFF2-40B4-BE49-F238E27FC236}">
                <a16:creationId xmlns:a16="http://schemas.microsoft.com/office/drawing/2014/main" id="{F96A62D4-8E5C-139A-BCBF-4FD7673C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867400"/>
            <a:ext cx="3838575" cy="649288"/>
          </a:xfrm>
          <a:prstGeom prst="upArrowCallout">
            <a:avLst>
              <a:gd name="adj1" fmla="val 147799"/>
              <a:gd name="adj2" fmla="val 14779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Can have false positives!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848858F-1354-14EE-7209-798D672BD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Issues for biword indexes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788DC8F-D295-429A-502C-F712E53FD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False positives, as noted before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Index blowup due to bigger dictionary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Infeasible for more than biwords, big even for them</a:t>
            </a:r>
          </a:p>
          <a:p>
            <a:pPr lvl="1">
              <a:buFont typeface="Wingdings" pitchFamily="2" charset="2"/>
              <a:buNone/>
            </a:pPr>
            <a:endParaRPr lang="en-US" altLang="en-US" b="1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Biword indexes are not the standard solution (for all biwords) but can be part of a compound strategy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E7F4049-9788-FDE2-CC0A-78C59E945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2: Positional indexes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E121753-D776-4C63-32B7-AB079A7B0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the postings, store, for each </a:t>
            </a:r>
            <a:r>
              <a:rPr lang="en-US" altLang="en-US" b="1" i="1">
                <a:ea typeface="ＭＳ Ｐゴシック" panose="020B0600070205080204" pitchFamily="34" charset="-128"/>
              </a:rPr>
              <a:t>term </a:t>
            </a:r>
            <a:r>
              <a:rPr lang="en-US" altLang="en-US">
                <a:ea typeface="ＭＳ Ｐゴシック" panose="020B0600070205080204" pitchFamily="34" charset="-128"/>
              </a:rPr>
              <a:t>the position(s) in which tokens of it appear: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&lt;</a:t>
            </a:r>
            <a:r>
              <a:rPr lang="en-US" altLang="en-US" b="1" i="1">
                <a:ea typeface="ＭＳ Ｐゴシック" panose="020B0600070205080204" pitchFamily="34" charset="-128"/>
              </a:rPr>
              <a:t>term</a:t>
            </a:r>
            <a:r>
              <a:rPr lang="en-US" altLang="en-US" i="1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ea typeface="ＭＳ Ｐゴシック" panose="020B0600070205080204" pitchFamily="34" charset="-128"/>
              </a:rPr>
              <a:t>number of docs containing </a:t>
            </a:r>
            <a:r>
              <a:rPr lang="en-US" altLang="en-US" b="1" i="1">
                <a:ea typeface="ＭＳ Ｐゴシック" panose="020B0600070205080204" pitchFamily="34" charset="-128"/>
              </a:rPr>
              <a:t>term</a:t>
            </a:r>
            <a:r>
              <a:rPr lang="en-US" altLang="en-US">
                <a:ea typeface="ＭＳ Ｐゴシック" panose="020B0600070205080204" pitchFamily="34" charset="-128"/>
              </a:rPr>
              <a:t>;</a:t>
            </a:r>
          </a:p>
          <a:p>
            <a:pPr lvl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doc1</a:t>
            </a:r>
            <a:r>
              <a:rPr lang="en-US" altLang="en-US">
                <a:ea typeface="ＭＳ Ｐゴシック" panose="020B0600070205080204" pitchFamily="34" charset="-128"/>
              </a:rPr>
              <a:t>: position1, position2 … ;</a:t>
            </a:r>
          </a:p>
          <a:p>
            <a:pPr lvl="1">
              <a:buFont typeface="Wingdings" pitchFamily="2" charset="2"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doc2</a:t>
            </a:r>
            <a:r>
              <a:rPr lang="en-US" altLang="en-US">
                <a:ea typeface="ＭＳ Ｐゴシック" panose="020B0600070205080204" pitchFamily="34" charset="-128"/>
              </a:rPr>
              <a:t>: position1, position2 … ;</a:t>
            </a:r>
          </a:p>
          <a:p>
            <a:pPr lvl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etc.&gt;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CA6AB10A-AC76-6761-1C45-3958E3D6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Sec. 2.4.2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956F4C3-730F-7D03-3D95-190D598F8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Positional index example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88797A-700D-DCA1-4F32-559EFDB71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phrase queries, we use a merge algorithm recursively at the document level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 we now need to deal with more than just equality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1BA31CB-3A75-2FF2-FC97-6124DDEF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&lt;</a:t>
            </a:r>
            <a:r>
              <a:rPr lang="en-US" altLang="en-US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be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993427;</a:t>
            </a:r>
          </a:p>
          <a:p>
            <a:pPr eaLnBrk="0" hangingPunct="0"/>
            <a:r>
              <a:rPr lang="en-US" altLang="en-US" sz="2800" i="1">
                <a:solidFill>
                  <a:srgbClr val="A4050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7, 18, 33, 72, 86, 231;</a:t>
            </a:r>
          </a:p>
          <a:p>
            <a:pPr eaLnBrk="0" hangingPunct="0"/>
            <a:r>
              <a:rPr lang="en-US" altLang="en-US" sz="2800" i="1">
                <a:solidFill>
                  <a:srgbClr val="A4050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3, 149;</a:t>
            </a:r>
          </a:p>
          <a:p>
            <a:pPr eaLnBrk="0" hangingPunct="0"/>
            <a:r>
              <a:rPr lang="en-US" altLang="en-US" sz="2800" i="1">
                <a:solidFill>
                  <a:srgbClr val="A4050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17, 191, 291, 430, 434;</a:t>
            </a:r>
          </a:p>
          <a:p>
            <a:pPr eaLnBrk="0" hangingPunct="0"/>
            <a:r>
              <a:rPr lang="en-US" altLang="en-US" sz="2800" i="1">
                <a:solidFill>
                  <a:srgbClr val="A40508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: 363, 367, …&gt;</a:t>
            </a:r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5ABE032C-63F2-38C2-ADC3-569523E5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>
                <a:latin typeface="Times New Roman" panose="02020603050405020304" pitchFamily="18" charset="0"/>
              </a:rPr>
              <a:t>Which of docs </a:t>
            </a:r>
            <a:r>
              <a:rPr lang="en-US" altLang="en-US">
                <a:solidFill>
                  <a:srgbClr val="A40508"/>
                </a:solidFill>
                <a:latin typeface="Times New Roman" panose="02020603050405020304" pitchFamily="18" charset="0"/>
              </a:rPr>
              <a:t>1,2,4,5</a:t>
            </a:r>
          </a:p>
          <a:p>
            <a:pPr algn="ctr" eaLnBrk="0" hangingPunct="0"/>
            <a:r>
              <a:rPr lang="en-US" altLang="en-US">
                <a:latin typeface="Times New Roman" panose="02020603050405020304" pitchFamily="18" charset="0"/>
              </a:rPr>
              <a:t>could contain “</a:t>
            </a:r>
            <a:r>
              <a:rPr lang="en-US" altLang="en-US" b="1" i="1">
                <a:latin typeface="Times New Roman" panose="02020603050405020304" pitchFamily="18" charset="0"/>
              </a:rPr>
              <a:t>to be</a:t>
            </a:r>
          </a:p>
          <a:p>
            <a:pPr algn="ctr" eaLnBrk="0" hangingPunct="0"/>
            <a:r>
              <a:rPr lang="en-US" altLang="en-US" b="1" i="1">
                <a:latin typeface="Times New Roman" panose="02020603050405020304" pitchFamily="18" charset="0"/>
              </a:rPr>
              <a:t>or not to be</a:t>
            </a:r>
            <a:r>
              <a:rPr lang="en-US" altLang="en-US">
                <a:latin typeface="Times New Roman" panose="02020603050405020304" pitchFamily="18" charset="0"/>
              </a:rPr>
              <a:t>”?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0C7C023-EFB1-0F7A-EB5C-738485DE9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a phrase query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1D033DF-2678-44AB-0C87-74582E6AA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Extract inverted index entries for each distinct term: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to, be, or, not.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Merge their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doc:position</a:t>
            </a:r>
            <a:r>
              <a:rPr lang="en-US" dirty="0">
                <a:ea typeface="ＭＳ Ｐゴシック" charset="0"/>
                <a:cs typeface="ＭＳ Ｐゴシック" charset="0"/>
              </a:rPr>
              <a:t> lists to enumerate all positions with “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to be or not to be</a:t>
            </a:r>
            <a:r>
              <a:rPr lang="en-US" dirty="0">
                <a:ea typeface="ＭＳ Ｐゴシック" charset="0"/>
                <a:cs typeface="ＭＳ Ｐゴシック" charset="0"/>
              </a:rPr>
              <a:t>”.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b="1" i="1" dirty="0">
                <a:ea typeface="ＭＳ Ｐゴシック" charset="0"/>
              </a:rPr>
              <a:t>to</a:t>
            </a:r>
            <a:r>
              <a:rPr lang="en-US" i="1" dirty="0">
                <a:ea typeface="ＭＳ Ｐゴシック" charset="0"/>
              </a:rPr>
              <a:t>: </a:t>
            </a:r>
          </a:p>
          <a:p>
            <a:pPr lvl="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:1,17,74,222,551;</a:t>
            </a:r>
            <a:r>
              <a:rPr lang="en-US" i="1" dirty="0">
                <a:ea typeface="ＭＳ Ｐゴシック" charset="0"/>
              </a:rPr>
              <a:t> </a:t>
            </a:r>
            <a:r>
              <a:rPr lang="en-US" i="1" dirty="0">
                <a:solidFill>
                  <a:srgbClr val="990033"/>
                </a:solidFill>
                <a:ea typeface="ＭＳ Ｐゴシック" charset="0"/>
              </a:rPr>
              <a:t>4</a:t>
            </a:r>
            <a:r>
              <a:rPr lang="en-US" dirty="0">
                <a:solidFill>
                  <a:srgbClr val="990033"/>
                </a:solidFill>
                <a:ea typeface="ＭＳ Ｐゴシック" charset="0"/>
              </a:rPr>
              <a:t>:8,16,190,429,433;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</a:rPr>
              <a:t>7</a:t>
            </a:r>
            <a:r>
              <a:rPr lang="en-US" dirty="0">
                <a:ea typeface="ＭＳ Ｐゴシック" charset="0"/>
              </a:rPr>
              <a:t>:13,23,191; ...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b="1" i="1" dirty="0">
                <a:ea typeface="ＭＳ Ｐゴシック" charset="0"/>
              </a:rPr>
              <a:t>be</a:t>
            </a:r>
            <a:r>
              <a:rPr lang="en-US" i="1" dirty="0">
                <a:ea typeface="ＭＳ Ｐゴシック" charset="0"/>
              </a:rPr>
              <a:t>:  </a:t>
            </a:r>
          </a:p>
          <a:p>
            <a:pPr lvl="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:17,19; </a:t>
            </a:r>
            <a:r>
              <a:rPr lang="en-US" i="1" dirty="0">
                <a:solidFill>
                  <a:srgbClr val="990033"/>
                </a:solidFill>
                <a:ea typeface="ＭＳ Ｐゴシック" charset="0"/>
              </a:rPr>
              <a:t>4</a:t>
            </a:r>
            <a:r>
              <a:rPr lang="en-US" dirty="0">
                <a:solidFill>
                  <a:srgbClr val="990033"/>
                </a:solidFill>
                <a:ea typeface="ＭＳ Ｐゴシック" charset="0"/>
              </a:rPr>
              <a:t>:17,191,291,430,434;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</a:rPr>
              <a:t>5</a:t>
            </a:r>
            <a:r>
              <a:rPr lang="en-US" dirty="0">
                <a:ea typeface="ＭＳ Ｐゴシック" charset="0"/>
              </a:rPr>
              <a:t>:14,19,101; ...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Same general method for proximity searches</a:t>
            </a:r>
            <a:endParaRPr lang="en-US" b="1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180C96C-EFF0-D2B8-4E72-E1EE38701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Proximity queries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0466348-9323-7198-E6C6-CB958D405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  <a:cs typeface="Arial" charset="0"/>
              </a:rPr>
              <a:t>LIMIT! /3 STATUTE /3 FEDERAL /2 TORT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Arial" charset="0"/>
              </a:rPr>
              <a:t>Again, here, /</a:t>
            </a:r>
            <a:r>
              <a:rPr lang="en-US" i="1" dirty="0">
                <a:ea typeface="ＭＳ Ｐゴシック" charset="0"/>
                <a:cs typeface="Arial" charset="0"/>
              </a:rPr>
              <a:t>k</a:t>
            </a:r>
            <a:r>
              <a:rPr lang="en-US" dirty="0">
                <a:ea typeface="ＭＳ Ｐゴシック" charset="0"/>
                <a:cs typeface="Arial" charset="0"/>
              </a:rPr>
              <a:t> means “within </a:t>
            </a:r>
            <a:r>
              <a:rPr lang="en-US" i="1" dirty="0">
                <a:ea typeface="ＭＳ Ｐゴシック" charset="0"/>
                <a:cs typeface="Arial" charset="0"/>
              </a:rPr>
              <a:t>k</a:t>
            </a:r>
            <a:r>
              <a:rPr lang="en-US" dirty="0">
                <a:ea typeface="ＭＳ Ｐゴシック" charset="0"/>
                <a:cs typeface="Arial" charset="0"/>
              </a:rPr>
              <a:t> words of”.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Arial" charset="0"/>
              </a:rPr>
              <a:t>Clearly, positional indexes can be used for such queries; </a:t>
            </a:r>
            <a:r>
              <a:rPr lang="en-US" dirty="0" err="1">
                <a:ea typeface="ＭＳ Ｐゴシック" charset="0"/>
                <a:cs typeface="Arial" charset="0"/>
              </a:rPr>
              <a:t>biword</a:t>
            </a:r>
            <a:r>
              <a:rPr lang="en-US" dirty="0">
                <a:ea typeface="ＭＳ Ｐゴシック" charset="0"/>
                <a:cs typeface="Arial" charset="0"/>
              </a:rPr>
              <a:t> indexes cannot.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Arial" charset="0"/>
              </a:rPr>
              <a:t>Exercise: Adapt the linear merge of postings to handle proximity queries.  Can you make it work for any value of </a:t>
            </a:r>
            <a:r>
              <a:rPr lang="en-US" i="1" dirty="0">
                <a:ea typeface="ＭＳ Ｐゴシック" charset="0"/>
                <a:cs typeface="Arial" charset="0"/>
              </a:rPr>
              <a:t>k</a:t>
            </a:r>
            <a:r>
              <a:rPr lang="en-US" dirty="0">
                <a:ea typeface="ＭＳ Ｐゴシック" charset="0"/>
                <a:cs typeface="Arial" charset="0"/>
              </a:rPr>
              <a:t>?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Arial" charset="0"/>
              </a:rPr>
              <a:t>This is a little tricky to do correctly and efficiently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ＭＳ Ｐゴシック" charset="0"/>
                <a:cs typeface="Arial" charset="0"/>
              </a:rPr>
              <a:t>See Figure 2.12 of </a:t>
            </a:r>
            <a:r>
              <a:rPr lang="en-US" i="1" dirty="0">
                <a:ea typeface="ＭＳ Ｐゴシック" charset="0"/>
                <a:cs typeface="Arial" charset="0"/>
              </a:rPr>
              <a:t>IIR</a:t>
            </a:r>
          </a:p>
        </p:txBody>
      </p:sp>
      <p:sp>
        <p:nvSpPr>
          <p:cNvPr id="53252" name="TextBox 4">
            <a:extLst>
              <a:ext uri="{FF2B5EF4-FFF2-40B4-BE49-F238E27FC236}">
                <a16:creationId xmlns:a16="http://schemas.microsoft.com/office/drawing/2014/main" id="{997B9C2F-B685-799E-BE26-0FA02F48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Sec. 2.4.2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53A4048-71F5-CD89-ED93-5388557BD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Positional index size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136A512-6836-A3B7-CB2F-6112477D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endParaRPr lang="en-US" altLang="en-US" sz="2600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F4B9F12-23BE-24F9-E861-E39B5C77C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positional index expands postings storage </a:t>
            </a:r>
            <a:r>
              <a:rPr lang="en-US" altLang="en-US" i="1">
                <a:ea typeface="ＭＳ Ｐゴシック" panose="020B0600070205080204" pitchFamily="34" charset="-128"/>
              </a:rPr>
              <a:t>substantially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Even though indices can be compressed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Nevertheless, a positional index is now standardly used because of the power and usefulness of phrase and proximity queries … whether used explicitly or implicitly in a ranking retrieval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0B52E7C-63D4-8BA9-E9B8-9F8DB5326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Positional index size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E37EC33-B51B-C7E1-85AE-C7783C6BD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Need an entry for each occurrence, not just once per document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Index size depends on average document size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Average web page has &lt;1000 terms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SEC filings, books, even some epic poems … easily 100,000 terms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Consider a term with frequency 0.1%</a:t>
            </a:r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81688CCC-54F3-733A-329B-07A0C5B7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2514600"/>
            <a:ext cx="976312" cy="685800"/>
          </a:xfrm>
          <a:prstGeom prst="leftArrow">
            <a:avLst>
              <a:gd name="adj1" fmla="val 50000"/>
              <a:gd name="adj2" fmla="val 3559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/>
              <a:t>Why?</a:t>
            </a:r>
          </a:p>
        </p:txBody>
      </p:sp>
      <p:grpSp>
        <p:nvGrpSpPr>
          <p:cNvPr id="66565" name="Group 5">
            <a:extLst>
              <a:ext uri="{FF2B5EF4-FFF2-40B4-BE49-F238E27FC236}">
                <a16:creationId xmlns:a16="http://schemas.microsoft.com/office/drawing/2014/main" id="{E412FFFE-76D0-0839-20D3-FEF07278A0C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029200"/>
            <a:ext cx="7769225" cy="1524000"/>
            <a:chOff x="624" y="3168"/>
            <a:chExt cx="4894" cy="960"/>
          </a:xfrm>
        </p:grpSpPr>
        <p:grpSp>
          <p:nvGrpSpPr>
            <p:cNvPr id="55303" name="Group 6">
              <a:extLst>
                <a:ext uri="{FF2B5EF4-FFF2-40B4-BE49-F238E27FC236}">
                  <a16:creationId xmlns:a16="http://schemas.microsoft.com/office/drawing/2014/main" id="{3A84C46F-A43B-527C-01A3-D15D69BBA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216"/>
              <a:ext cx="4894" cy="912"/>
              <a:chOff x="912" y="2448"/>
              <a:chExt cx="3888" cy="992"/>
            </a:xfrm>
          </p:grpSpPr>
          <p:sp>
            <p:nvSpPr>
              <p:cNvPr id="55305" name="Rectangle 7">
                <a:extLst>
                  <a:ext uri="{FF2B5EF4-FFF2-40B4-BE49-F238E27FC236}">
                    <a16:creationId xmlns:a16="http://schemas.microsoft.com/office/drawing/2014/main" id="{556934E2-21E2-0EF3-4AA9-62D081A66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109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100</a:t>
                </a:r>
              </a:p>
            </p:txBody>
          </p:sp>
          <p:sp>
            <p:nvSpPr>
              <p:cNvPr id="55306" name="Rectangle 8">
                <a:extLst>
                  <a:ext uri="{FF2B5EF4-FFF2-40B4-BE49-F238E27FC236}">
                    <a16:creationId xmlns:a16="http://schemas.microsoft.com/office/drawing/2014/main" id="{9588E89B-B34D-1B8A-049B-6E4AE1E0B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09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</a:t>
                </a:r>
              </a:p>
            </p:txBody>
          </p:sp>
          <p:sp>
            <p:nvSpPr>
              <p:cNvPr id="55307" name="Rectangle 9">
                <a:extLst>
                  <a:ext uri="{FF2B5EF4-FFF2-40B4-BE49-F238E27FC236}">
                    <a16:creationId xmlns:a16="http://schemas.microsoft.com/office/drawing/2014/main" id="{A3B86A3E-E105-D6B2-0E2E-FFC3132C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109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100,000</a:t>
                </a:r>
              </a:p>
            </p:txBody>
          </p:sp>
          <p:sp>
            <p:nvSpPr>
              <p:cNvPr id="55308" name="Rectangle 10">
                <a:extLst>
                  <a:ext uri="{FF2B5EF4-FFF2-40B4-BE49-F238E27FC236}">
                    <a16:creationId xmlns:a16="http://schemas.microsoft.com/office/drawing/2014/main" id="{306EE656-8C5F-61F8-4131-6F82AD63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779"/>
                <a:ext cx="129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</a:t>
                </a:r>
              </a:p>
            </p:txBody>
          </p:sp>
          <p:sp>
            <p:nvSpPr>
              <p:cNvPr id="55309" name="Rectangle 11">
                <a:extLst>
                  <a:ext uri="{FF2B5EF4-FFF2-40B4-BE49-F238E27FC236}">
                    <a16:creationId xmlns:a16="http://schemas.microsoft.com/office/drawing/2014/main" id="{3962C1E0-4754-0EFB-B326-AF175A7D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779"/>
                <a:ext cx="129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</a:t>
                </a:r>
              </a:p>
            </p:txBody>
          </p:sp>
          <p:sp>
            <p:nvSpPr>
              <p:cNvPr id="55310" name="Rectangle 12">
                <a:extLst>
                  <a:ext uri="{FF2B5EF4-FFF2-40B4-BE49-F238E27FC236}">
                    <a16:creationId xmlns:a16="http://schemas.microsoft.com/office/drawing/2014/main" id="{40CE3DF7-A701-6EF0-12F0-FB9C5993B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779"/>
                <a:ext cx="129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1000</a:t>
                </a:r>
              </a:p>
            </p:txBody>
          </p:sp>
          <p:sp>
            <p:nvSpPr>
              <p:cNvPr id="55311" name="Rectangle 13">
                <a:extLst>
                  <a:ext uri="{FF2B5EF4-FFF2-40B4-BE49-F238E27FC236}">
                    <a16:creationId xmlns:a16="http://schemas.microsoft.com/office/drawing/2014/main" id="{168C8047-D3E9-E324-F99C-8A23EFEEA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448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/>
                  <a:t>Positional postings</a:t>
                </a:r>
              </a:p>
            </p:txBody>
          </p:sp>
          <p:sp>
            <p:nvSpPr>
              <p:cNvPr id="55312" name="Rectangle 14">
                <a:extLst>
                  <a:ext uri="{FF2B5EF4-FFF2-40B4-BE49-F238E27FC236}">
                    <a16:creationId xmlns:a16="http://schemas.microsoft.com/office/drawing/2014/main" id="{C81FFB57-F74A-9B91-F3A4-B890F69BB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200"/>
                  <a:t>Postings</a:t>
                </a:r>
              </a:p>
            </p:txBody>
          </p:sp>
          <p:sp>
            <p:nvSpPr>
              <p:cNvPr id="55313" name="Rectangle 15">
                <a:extLst>
                  <a:ext uri="{FF2B5EF4-FFF2-40B4-BE49-F238E27FC236}">
                    <a16:creationId xmlns:a16="http://schemas.microsoft.com/office/drawing/2014/main" id="{5098D97A-693F-46F3-5A64-FE581F6CB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129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None/>
                </a:pPr>
                <a:endParaRPr lang="en-US" altLang="en-US" sz="2200"/>
              </a:p>
            </p:txBody>
          </p:sp>
          <p:sp>
            <p:nvSpPr>
              <p:cNvPr id="55314" name="Line 16">
                <a:extLst>
                  <a:ext uri="{FF2B5EF4-FFF2-40B4-BE49-F238E27FC236}">
                    <a16:creationId xmlns:a16="http://schemas.microsoft.com/office/drawing/2014/main" id="{BA30869A-B9FC-2199-C754-F7D87859E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5" name="Line 17">
                <a:extLst>
                  <a:ext uri="{FF2B5EF4-FFF2-40B4-BE49-F238E27FC236}">
                    <a16:creationId xmlns:a16="http://schemas.microsoft.com/office/drawing/2014/main" id="{3A9E995B-2B7E-F24B-272D-912AFB301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77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6" name="Line 18">
                <a:extLst>
                  <a:ext uri="{FF2B5EF4-FFF2-40B4-BE49-F238E27FC236}">
                    <a16:creationId xmlns:a16="http://schemas.microsoft.com/office/drawing/2014/main" id="{222903C7-93FD-2FA9-E5E5-32FF285C5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109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Line 19">
                <a:extLst>
                  <a:ext uri="{FF2B5EF4-FFF2-40B4-BE49-F238E27FC236}">
                    <a16:creationId xmlns:a16="http://schemas.microsoft.com/office/drawing/2014/main" id="{688ED89D-D0F7-B429-756D-B21ECA126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440"/>
                <a:ext cx="388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8" name="Line 20">
                <a:extLst>
                  <a:ext uri="{FF2B5EF4-FFF2-40B4-BE49-F238E27FC236}">
                    <a16:creationId xmlns:a16="http://schemas.microsoft.com/office/drawing/2014/main" id="{45A09A0D-5AD0-7967-A649-4F41B7D5A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9" name="Line 21">
                <a:extLst>
                  <a:ext uri="{FF2B5EF4-FFF2-40B4-BE49-F238E27FC236}">
                    <a16:creationId xmlns:a16="http://schemas.microsoft.com/office/drawing/2014/main" id="{58092441-FCE3-474A-8C55-16FCB036F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0" name="Line 22">
                <a:extLst>
                  <a:ext uri="{FF2B5EF4-FFF2-40B4-BE49-F238E27FC236}">
                    <a16:creationId xmlns:a16="http://schemas.microsoft.com/office/drawing/2014/main" id="{602A21BD-E22B-D782-31C5-FAF6116A5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0" cy="9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1" name="Line 23">
                <a:extLst>
                  <a:ext uri="{FF2B5EF4-FFF2-40B4-BE49-F238E27FC236}">
                    <a16:creationId xmlns:a16="http://schemas.microsoft.com/office/drawing/2014/main" id="{1A8B9285-D35C-592A-6CB9-FF5D359E3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48"/>
                <a:ext cx="0" cy="99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4" name="Rectangle 24">
              <a:extLst>
                <a:ext uri="{FF2B5EF4-FFF2-40B4-BE49-F238E27FC236}">
                  <a16:creationId xmlns:a16="http://schemas.microsoft.com/office/drawing/2014/main" id="{0D73BB59-DD34-BFAC-0492-531D170FF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168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Document size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205B39E-418E-134C-6D45-DCCE85EFA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Term-document incidence matrices</a:t>
            </a:r>
          </a:p>
        </p:txBody>
      </p:sp>
      <p:graphicFrame>
        <p:nvGraphicFramePr>
          <p:cNvPr id="13315" name="Object 1028">
            <a:extLst>
              <a:ext uri="{FF2B5EF4-FFF2-40B4-BE49-F238E27FC236}">
                <a16:creationId xmlns:a16="http://schemas.microsoft.com/office/drawing/2014/main" id="{1F10F00E-35AF-6A10-4D92-333E03945C4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62000" y="2525713"/>
          <a:ext cx="7637463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Worksheet" r:id="rId3" imgW="10896600" imgH="3365500" progId="Excel.Sheet.8">
                  <p:embed/>
                </p:oleObj>
              </mc:Choice>
              <mc:Fallback>
                <p:oleObj name="Worksheet" r:id="rId3" imgW="10896600" imgH="3365500" progId="Excel.Sheet.8">
                  <p:embed/>
                  <p:pic>
                    <p:nvPicPr>
                      <p:cNvPr id="13315" name="Object 1028">
                        <a:extLst>
                          <a:ext uri="{FF2B5EF4-FFF2-40B4-BE49-F238E27FC236}">
                            <a16:creationId xmlns:a16="http://schemas.microsoft.com/office/drawing/2014/main" id="{1F10F00E-35AF-6A10-4D92-333E03945C4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25713"/>
                        <a:ext cx="7637463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>
            <a:extLst>
              <a:ext uri="{FF2B5EF4-FFF2-40B4-BE49-F238E27FC236}">
                <a16:creationId xmlns:a16="http://schemas.microsoft.com/office/drawing/2014/main" id="{73CC1F26-64C2-6671-836E-AEC5C480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568950"/>
            <a:ext cx="2819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1 if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play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contains </a:t>
            </a:r>
            <a:r>
              <a:rPr lang="en-US" altLang="en-US" sz="24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word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, 0 otherwise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3027023-1851-7C40-D98A-ED127FDCFA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225086E8-A266-3491-AA8F-15758E13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Brutus</a:t>
            </a:r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b="1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Caesar</a:t>
            </a:r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BUT</a:t>
            </a:r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NOT</a:t>
            </a:r>
            <a:r>
              <a:rPr lang="en-US" altLang="en-US" sz="2000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b="1" i="1">
                <a:latin typeface="Lucida Sans" panose="020B0602030504020204" pitchFamily="34" charset="77"/>
                <a:ea typeface="ＭＳ Ｐゴシック" panose="020B0600070205080204" pitchFamily="34" charset="-128"/>
                <a:cs typeface="Arial Unicode MS" panose="020B0604020202020204" pitchFamily="34" charset="-128"/>
              </a:rPr>
              <a:t>Calpurnia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3855CBA-8A4F-B963-4854-2C169A3CA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Incidence vectors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37CAB5-7CDA-FD89-B84D-DF5613749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we have a 0/1 vector for each term.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 answer query: take the vectors for </a:t>
            </a:r>
            <a:r>
              <a:rPr lang="en-US" altLang="en-US" b="1" i="1">
                <a:ea typeface="ＭＳ Ｐゴシック" panose="020B0600070205080204" pitchFamily="34" charset="-128"/>
              </a:rPr>
              <a:t>Brutus, Caesar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b="1" i="1">
                <a:ea typeface="ＭＳ Ｐゴシック" panose="020B0600070205080204" pitchFamily="34" charset="-128"/>
              </a:rPr>
              <a:t>Calpurnia</a:t>
            </a:r>
            <a:r>
              <a:rPr lang="en-US" altLang="en-US">
                <a:ea typeface="ＭＳ Ｐゴシック" panose="020B0600070205080204" pitchFamily="34" charset="-128"/>
              </a:rPr>
              <a:t> (complemented)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  b</a:t>
            </a:r>
            <a:r>
              <a:rPr lang="en-US" altLang="en-US">
                <a:ea typeface="ＭＳ Ｐゴシック" panose="020B0600070205080204" pitchFamily="34" charset="-128"/>
              </a:rPr>
              <a:t>itwise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110100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110111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101111 = </a:t>
            </a:r>
          </a:p>
          <a:p>
            <a:pPr lvl="1"/>
            <a:r>
              <a:rPr lang="en-US" altLang="en-US" b="1">
                <a:ea typeface="ＭＳ Ｐゴシック" panose="020B0600070205080204" pitchFamily="34" charset="-128"/>
              </a:rPr>
              <a:t>100100</a:t>
            </a:r>
          </a:p>
        </p:txBody>
      </p:sp>
      <p:graphicFrame>
        <p:nvGraphicFramePr>
          <p:cNvPr id="14342" name="Object 1028">
            <a:extLst>
              <a:ext uri="{FF2B5EF4-FFF2-40B4-BE49-F238E27FC236}">
                <a16:creationId xmlns:a16="http://schemas.microsoft.com/office/drawing/2014/main" id="{2F5EE259-54AA-D3FB-6AEE-A37961D05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430713"/>
          <a:ext cx="56388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Worksheet" r:id="rId3" imgW="10896600" imgH="3365500" progId="Excel.Sheet.8">
                  <p:embed/>
                </p:oleObj>
              </mc:Choice>
              <mc:Fallback>
                <p:oleObj name="Worksheet" r:id="rId3" imgW="10896600" imgH="3365500" progId="Excel.Sheet.8">
                  <p:embed/>
                  <p:pic>
                    <p:nvPicPr>
                      <p:cNvPr id="14342" name="Object 1028">
                        <a:extLst>
                          <a:ext uri="{FF2B5EF4-FFF2-40B4-BE49-F238E27FC236}">
                            <a16:creationId xmlns:a16="http://schemas.microsoft.com/office/drawing/2014/main" id="{2F5EE259-54AA-D3FB-6AEE-A37961D05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30713"/>
                        <a:ext cx="5638800" cy="174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F73782-C9B8-4EA6-DB84-1ECE6A62B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Answers to query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9977C9E-5D54-F674-ED5A-A37665611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Antony and Cleopatra,</a:t>
            </a:r>
            <a:r>
              <a:rPr lang="en-US" altLang="en-US" sz="3400">
                <a:ea typeface="ＭＳ Ｐゴシック" panose="020B0600070205080204" pitchFamily="34" charset="-128"/>
              </a:rPr>
              <a:t> </a:t>
            </a:r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Act III, Scene ii</a:t>
            </a:r>
          </a:p>
          <a:p>
            <a:pPr>
              <a:buFont typeface="Wingdings" pitchFamily="2" charset="2"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Agrippa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[Aside to DOMITIUS ENOBARBUS]: Why, Enobarbus,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When Antony found Julius </a:t>
            </a:r>
            <a:r>
              <a:rPr lang="en-US" altLang="en-US" sz="1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Caesar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dead,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He cried almost to roaring; and he wept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When at Philippi he found </a:t>
            </a:r>
            <a:r>
              <a:rPr lang="en-US" altLang="en-US" sz="1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Brutus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slain.</a:t>
            </a:r>
          </a:p>
          <a:p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Hamlet, Act III, Scene ii</a:t>
            </a:r>
            <a:endParaRPr lang="en-US" altLang="en-U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Lord Polonius: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I did enact Julius </a:t>
            </a:r>
            <a:r>
              <a:rPr lang="en-US" altLang="en-US" sz="1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Caesar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I was killed i’ the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Capitol; </a:t>
            </a:r>
            <a:r>
              <a:rPr lang="en-US" altLang="en-US" sz="1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Brutus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killed me.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2BAE0625-0257-959E-B434-3DA5015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A27C06-5EDF-4345-8A4F-8E816E1EBD4B}" type="slidenum"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7B96B868-6ACD-D50D-8D3E-75470C7C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5F3DDA4-14F2-8D2C-F7BD-1F61E580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Bigger collections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4323E04-28D8-0867-3D08-0420344E14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</a:t>
            </a:r>
            <a:r>
              <a:rPr lang="en-US" altLang="en-US" i="1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</a:rPr>
              <a:t>= 1 million documents, each with about 1000 words.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Avg 6 bytes/word including spaces/punctuation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6GB of data in the documents.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Say there are </a:t>
            </a:r>
            <a:r>
              <a:rPr lang="en-US" altLang="en-US" i="1">
                <a:ea typeface="ＭＳ Ｐゴシック" panose="020B0600070205080204" pitchFamily="34" charset="-128"/>
              </a:rPr>
              <a:t>M </a:t>
            </a:r>
            <a:r>
              <a:rPr lang="en-US" altLang="en-US">
                <a:ea typeface="ＭＳ Ｐゴシック" panose="020B0600070205080204" pitchFamily="34" charset="-128"/>
              </a:rPr>
              <a:t>= 500K </a:t>
            </a:r>
            <a:r>
              <a:rPr lang="en-US" altLang="en-US" i="1">
                <a:solidFill>
                  <a:srgbClr val="139CB7"/>
                </a:solidFill>
                <a:ea typeface="ＭＳ Ｐゴシック" panose="020B0600070205080204" pitchFamily="34" charset="-128"/>
              </a:rPr>
              <a:t>distinct</a:t>
            </a:r>
            <a:r>
              <a:rPr lang="en-US" altLang="en-US">
                <a:ea typeface="ＭＳ Ｐゴシック" panose="020B0600070205080204" pitchFamily="34" charset="-128"/>
              </a:rPr>
              <a:t> terms among these.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298662C-10C6-7392-9602-F29E0552E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Can’t build the matrix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EE13B4-70DE-3609-6A20-AED32F0D3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500K x 1M matrix has half-a-trillion 0’s and 1’s.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it has no more than one billion 1’s.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matrix is extremely sparse.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What’s a better representation?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only record the 1 positions.</a:t>
            </a:r>
          </a:p>
        </p:txBody>
      </p:sp>
      <p:sp>
        <p:nvSpPr>
          <p:cNvPr id="32773" name="AutoShape 4">
            <a:extLst>
              <a:ext uri="{FF2B5EF4-FFF2-40B4-BE49-F238E27FC236}">
                <a16:creationId xmlns:a16="http://schemas.microsoft.com/office/drawing/2014/main" id="{8F5FF7E9-F783-D21B-A559-4549B5369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1447800" cy="609600"/>
          </a:xfrm>
          <a:prstGeom prst="leftArrowCallout">
            <a:avLst>
              <a:gd name="adj1" fmla="val 25000"/>
              <a:gd name="adj2" fmla="val 25000"/>
              <a:gd name="adj3" fmla="val 3958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CBB1B9-35D8-4F27-D529-26EE87F34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Inverted index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2BE57F-F724-9489-1856-3A5B57AEDA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 each term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, we must store a list of all documents that contain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Identify each doc by a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dirty="0">
                <a:ea typeface="ＭＳ Ｐゴシック" panose="020B0600070205080204" pitchFamily="34" charset="-128"/>
              </a:rPr>
              <a:t>, a document serial number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we use fixed-size arrays for this?</a:t>
            </a:r>
          </a:p>
        </p:txBody>
      </p:sp>
      <p:sp>
        <p:nvSpPr>
          <p:cNvPr id="1199158" name="Text Box 54">
            <a:extLst>
              <a:ext uri="{FF2B5EF4-FFF2-40B4-BE49-F238E27FC236}">
                <a16:creationId xmlns:a16="http://schemas.microsoft.com/office/drawing/2014/main" id="{97D3674F-29F8-8A53-D301-C37186D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4730750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What happens if the word </a:t>
            </a:r>
            <a:r>
              <a:rPr lang="en-US" b="1" i="1" dirty="0">
                <a:latin typeface="+mn-lt"/>
              </a:rPr>
              <a:t>Caesar</a:t>
            </a:r>
            <a:r>
              <a:rPr lang="en-US" dirty="0">
                <a:latin typeface="+mn-lt"/>
              </a:rPr>
              <a:t> is added to document 14?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55B5D7-3E32-0870-A215-F3834696306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33800"/>
            <a:ext cx="7854950" cy="1528763"/>
            <a:chOff x="381000" y="3733800"/>
            <a:chExt cx="7854950" cy="1528763"/>
          </a:xfrm>
        </p:grpSpPr>
        <p:sp>
          <p:nvSpPr>
            <p:cNvPr id="33797" name="Text Box 4">
              <a:extLst>
                <a:ext uri="{FF2B5EF4-FFF2-40B4-BE49-F238E27FC236}">
                  <a16:creationId xmlns:a16="http://schemas.microsoft.com/office/drawing/2014/main" id="{C8B1407C-0072-80D9-FC94-5EDEBE41E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733800"/>
              <a:ext cx="10922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Arial Unicode MS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latin typeface="+mn-lt"/>
                </a:rPr>
                <a:t>Brutus</a:t>
              </a:r>
            </a:p>
          </p:txBody>
        </p:sp>
        <p:sp>
          <p:nvSpPr>
            <p:cNvPr id="33798" name="Text Box 5">
              <a:extLst>
                <a:ext uri="{FF2B5EF4-FFF2-40B4-BE49-F238E27FC236}">
                  <a16:creationId xmlns:a16="http://schemas.microsoft.com/office/drawing/2014/main" id="{EA5E02A8-26DB-D5A4-2BB8-83821C97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791075"/>
              <a:ext cx="1490663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Arial Unicode MS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latin typeface="+mn-lt"/>
                </a:rPr>
                <a:t>Calpurnia</a:t>
              </a:r>
            </a:p>
          </p:txBody>
        </p:sp>
        <p:sp>
          <p:nvSpPr>
            <p:cNvPr id="33799" name="Text Box 6">
              <a:extLst>
                <a:ext uri="{FF2B5EF4-FFF2-40B4-BE49-F238E27FC236}">
                  <a16:creationId xmlns:a16="http://schemas.microsoft.com/office/drawing/2014/main" id="{CE18CB5F-FFC8-D274-88A7-0DD7C46B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267200"/>
              <a:ext cx="1295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Arial Unicode MS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Arial Unicode MS" charset="0"/>
                  <a:cs typeface="Arial Unicode MS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latin typeface="+mn-lt"/>
                </a:rPr>
                <a:t>Caesar</a:t>
              </a:r>
            </a:p>
          </p:txBody>
        </p:sp>
        <p:sp>
          <p:nvSpPr>
            <p:cNvPr id="19467" name="AutoShape 7">
              <a:extLst>
                <a:ext uri="{FF2B5EF4-FFF2-40B4-BE49-F238E27FC236}">
                  <a16:creationId xmlns:a16="http://schemas.microsoft.com/office/drawing/2014/main" id="{75CB77C3-0965-89CD-FFD8-4EEAEBDB6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3810000"/>
              <a:ext cx="11430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68" name="AutoShape 8">
              <a:extLst>
                <a:ext uri="{FF2B5EF4-FFF2-40B4-BE49-F238E27FC236}">
                  <a16:creationId xmlns:a16="http://schemas.microsoft.com/office/drawing/2014/main" id="{C5098D29-1767-E661-2E0D-99554B11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343400"/>
              <a:ext cx="11430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469" name="Group 26">
              <a:extLst>
                <a:ext uri="{FF2B5EF4-FFF2-40B4-BE49-F238E27FC236}">
                  <a16:creationId xmlns:a16="http://schemas.microsoft.com/office/drawing/2014/main" id="{BA501446-CAA4-2227-4F2B-57C3BD5FC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4876800"/>
              <a:ext cx="4876800" cy="304800"/>
              <a:chOff x="2064" y="2448"/>
              <a:chExt cx="3072" cy="192"/>
            </a:xfrm>
          </p:grpSpPr>
          <p:sp>
            <p:nvSpPr>
              <p:cNvPr id="19506" name="Rectangle 27">
                <a:extLst>
                  <a:ext uri="{FF2B5EF4-FFF2-40B4-BE49-F238E27FC236}">
                    <a16:creationId xmlns:a16="http://schemas.microsoft.com/office/drawing/2014/main" id="{27E57983-7FAE-4DCF-8359-60DA2B066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7" name="Rectangle 28">
                <a:extLst>
                  <a:ext uri="{FF2B5EF4-FFF2-40B4-BE49-F238E27FC236}">
                    <a16:creationId xmlns:a16="http://schemas.microsoft.com/office/drawing/2014/main" id="{3DCF5176-DA58-B873-8F74-9C4ACE053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8" name="Rectangle 29">
                <a:extLst>
                  <a:ext uri="{FF2B5EF4-FFF2-40B4-BE49-F238E27FC236}">
                    <a16:creationId xmlns:a16="http://schemas.microsoft.com/office/drawing/2014/main" id="{91F77572-BE88-DC3C-422E-D15E1DB7F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9" name="Rectangle 30">
                <a:extLst>
                  <a:ext uri="{FF2B5EF4-FFF2-40B4-BE49-F238E27FC236}">
                    <a16:creationId xmlns:a16="http://schemas.microsoft.com/office/drawing/2014/main" id="{A440CCF4-2605-0231-3078-E1B16C4B5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10" name="Line 31">
                <a:extLst>
                  <a:ext uri="{FF2B5EF4-FFF2-40B4-BE49-F238E27FC236}">
                    <a16:creationId xmlns:a16="http://schemas.microsoft.com/office/drawing/2014/main" id="{811236B7-E424-D1F4-3366-E212BDCCB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470" name="Group 51">
              <a:extLst>
                <a:ext uri="{FF2B5EF4-FFF2-40B4-BE49-F238E27FC236}">
                  <a16:creationId xmlns:a16="http://schemas.microsoft.com/office/drawing/2014/main" id="{FB16BEA9-49D8-1CEE-0138-8DB9708A9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4267200"/>
              <a:ext cx="4959350" cy="461963"/>
              <a:chOff x="2064" y="2688"/>
              <a:chExt cx="3124" cy="291"/>
            </a:xfrm>
          </p:grpSpPr>
          <p:grpSp>
            <p:nvGrpSpPr>
              <p:cNvPr id="19492" name="Group 20">
                <a:extLst>
                  <a:ext uri="{FF2B5EF4-FFF2-40B4-BE49-F238E27FC236}">
                    <a16:creationId xmlns:a16="http://schemas.microsoft.com/office/drawing/2014/main" id="{0DB284F1-C8A4-022E-DB8C-0F50E7052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2736"/>
                <a:ext cx="3072" cy="192"/>
                <a:chOff x="2064" y="2448"/>
                <a:chExt cx="3072" cy="192"/>
              </a:xfrm>
            </p:grpSpPr>
            <p:sp>
              <p:nvSpPr>
                <p:cNvPr id="19501" name="Rectangle 21">
                  <a:extLst>
                    <a:ext uri="{FF2B5EF4-FFF2-40B4-BE49-F238E27FC236}">
                      <a16:creationId xmlns:a16="http://schemas.microsoft.com/office/drawing/2014/main" id="{F906FEF8-6FE2-4DC9-26E3-CF7C21AA7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3072" cy="19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2" name="Rectangle 22">
                  <a:extLst>
                    <a:ext uri="{FF2B5EF4-FFF2-40B4-BE49-F238E27FC236}">
                      <a16:creationId xmlns:a16="http://schemas.microsoft.com/office/drawing/2014/main" id="{A0F928D7-55BD-3994-4787-2D4488B0C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448"/>
                  <a:ext cx="230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3" name="Rectangle 23">
                  <a:extLst>
                    <a:ext uri="{FF2B5EF4-FFF2-40B4-BE49-F238E27FC236}">
                      <a16:creationId xmlns:a16="http://schemas.microsoft.com/office/drawing/2014/main" id="{EF643FD9-2CF5-00BA-E6D5-7070125A3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2448"/>
                  <a:ext cx="1536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4" name="Rectangle 24">
                  <a:extLst>
                    <a:ext uri="{FF2B5EF4-FFF2-40B4-BE49-F238E27FC236}">
                      <a16:creationId xmlns:a16="http://schemas.microsoft.com/office/drawing/2014/main" id="{ADE1B8E3-EFBA-EC89-0587-C63E4615D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448"/>
                  <a:ext cx="768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5" name="Line 25">
                  <a:extLst>
                    <a:ext uri="{FF2B5EF4-FFF2-40B4-BE49-F238E27FC236}">
                      <a16:creationId xmlns:a16="http://schemas.microsoft.com/office/drawing/2014/main" id="{F9414B64-9DE2-5739-23E0-5184093D3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93" name="Text Box 32">
                <a:extLst>
                  <a:ext uri="{FF2B5EF4-FFF2-40B4-BE49-F238E27FC236}">
                    <a16:creationId xmlns:a16="http://schemas.microsoft.com/office/drawing/2014/main" id="{03B475F0-E3AD-2345-D93B-A07A449A37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26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9494" name="Text Box 33">
                <a:extLst>
                  <a:ext uri="{FF2B5EF4-FFF2-40B4-BE49-F238E27FC236}">
                    <a16:creationId xmlns:a16="http://schemas.microsoft.com/office/drawing/2014/main" id="{8006D940-6475-D215-E326-10143925E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" y="26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9495" name="Text Box 34">
                <a:extLst>
                  <a:ext uri="{FF2B5EF4-FFF2-40B4-BE49-F238E27FC236}">
                    <a16:creationId xmlns:a16="http://schemas.microsoft.com/office/drawing/2014/main" id="{C752FEE5-8EF4-C54E-68C5-733C75C42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5" y="2688"/>
                <a:ext cx="2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9496" name="Text Box 35">
                <a:extLst>
                  <a:ext uri="{FF2B5EF4-FFF2-40B4-BE49-F238E27FC236}">
                    <a16:creationId xmlns:a16="http://schemas.microsoft.com/office/drawing/2014/main" id="{FE22C910-E883-CD15-97FD-BB41B3D11C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26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5</a:t>
                </a:r>
              </a:p>
            </p:txBody>
          </p:sp>
          <p:sp>
            <p:nvSpPr>
              <p:cNvPr id="19497" name="Text Box 36">
                <a:extLst>
                  <a:ext uri="{FF2B5EF4-FFF2-40B4-BE49-F238E27FC236}">
                    <a16:creationId xmlns:a16="http://schemas.microsoft.com/office/drawing/2014/main" id="{A6649FF0-8AD8-3B8C-FDD1-C0E49C186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" y="2688"/>
                <a:ext cx="2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6</a:t>
                </a:r>
              </a:p>
            </p:txBody>
          </p:sp>
          <p:sp>
            <p:nvSpPr>
              <p:cNvPr id="19498" name="Text Box 37">
                <a:extLst>
                  <a:ext uri="{FF2B5EF4-FFF2-40B4-BE49-F238E27FC236}">
                    <a16:creationId xmlns:a16="http://schemas.microsoft.com/office/drawing/2014/main" id="{25A500D6-5063-3DD3-58AC-DBB872129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9" y="2688"/>
                <a:ext cx="36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16</a:t>
                </a:r>
              </a:p>
            </p:txBody>
          </p:sp>
          <p:sp>
            <p:nvSpPr>
              <p:cNvPr id="19499" name="Text Box 38">
                <a:extLst>
                  <a:ext uri="{FF2B5EF4-FFF2-40B4-BE49-F238E27FC236}">
                    <a16:creationId xmlns:a16="http://schemas.microsoft.com/office/drawing/2014/main" id="{5E73E7BA-267F-E4E3-350E-48047CE85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688"/>
                <a:ext cx="36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57</a:t>
                </a:r>
              </a:p>
            </p:txBody>
          </p:sp>
          <p:sp>
            <p:nvSpPr>
              <p:cNvPr id="19500" name="Text Box 39">
                <a:extLst>
                  <a:ext uri="{FF2B5EF4-FFF2-40B4-BE49-F238E27FC236}">
                    <a16:creationId xmlns:a16="http://schemas.microsoft.com/office/drawing/2014/main" id="{06820BD9-A51F-7003-A401-F6CA3710C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2688"/>
                <a:ext cx="4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132</a:t>
                </a:r>
              </a:p>
            </p:txBody>
          </p:sp>
        </p:grpSp>
        <p:grpSp>
          <p:nvGrpSpPr>
            <p:cNvPr id="19471" name="Group 52">
              <a:extLst>
                <a:ext uri="{FF2B5EF4-FFF2-40B4-BE49-F238E27FC236}">
                  <a16:creationId xmlns:a16="http://schemas.microsoft.com/office/drawing/2014/main" id="{EEDD529F-237C-5651-C63B-E717E45FE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3733800"/>
              <a:ext cx="4876800" cy="461963"/>
              <a:chOff x="2064" y="2400"/>
              <a:chExt cx="3072" cy="291"/>
            </a:xfrm>
          </p:grpSpPr>
          <p:grpSp>
            <p:nvGrpSpPr>
              <p:cNvPr id="19478" name="Group 19">
                <a:extLst>
                  <a:ext uri="{FF2B5EF4-FFF2-40B4-BE49-F238E27FC236}">
                    <a16:creationId xmlns:a16="http://schemas.microsoft.com/office/drawing/2014/main" id="{F264A488-197F-E1F2-96B3-D177C33F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2448"/>
                <a:ext cx="3072" cy="192"/>
                <a:chOff x="2064" y="2448"/>
                <a:chExt cx="3072" cy="192"/>
              </a:xfrm>
            </p:grpSpPr>
            <p:sp>
              <p:nvSpPr>
                <p:cNvPr id="19487" name="Rectangle 11">
                  <a:extLst>
                    <a:ext uri="{FF2B5EF4-FFF2-40B4-BE49-F238E27FC236}">
                      <a16:creationId xmlns:a16="http://schemas.microsoft.com/office/drawing/2014/main" id="{455F8F27-8AB1-AE31-E6B3-40EB5396A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3072" cy="19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88" name="Rectangle 13">
                  <a:extLst>
                    <a:ext uri="{FF2B5EF4-FFF2-40B4-BE49-F238E27FC236}">
                      <a16:creationId xmlns:a16="http://schemas.microsoft.com/office/drawing/2014/main" id="{DBAE74BC-B001-033F-B9BB-69E9CE7C4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448"/>
                  <a:ext cx="230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89" name="Rectangle 15">
                  <a:extLst>
                    <a:ext uri="{FF2B5EF4-FFF2-40B4-BE49-F238E27FC236}">
                      <a16:creationId xmlns:a16="http://schemas.microsoft.com/office/drawing/2014/main" id="{96ED0A34-7B88-B967-8A13-F75566D47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2448"/>
                  <a:ext cx="1536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90" name="Rectangle 16">
                  <a:extLst>
                    <a:ext uri="{FF2B5EF4-FFF2-40B4-BE49-F238E27FC236}">
                      <a16:creationId xmlns:a16="http://schemas.microsoft.com/office/drawing/2014/main" id="{0B52DA83-E2F8-35A9-2F77-1CFAEEB53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448"/>
                  <a:ext cx="768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91" name="Line 18">
                  <a:extLst>
                    <a:ext uri="{FF2B5EF4-FFF2-40B4-BE49-F238E27FC236}">
                      <a16:creationId xmlns:a16="http://schemas.microsoft.com/office/drawing/2014/main" id="{3CF80BEF-08E4-5E1C-3B18-404D99415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79" name="Text Box 40">
                <a:extLst>
                  <a:ext uri="{FF2B5EF4-FFF2-40B4-BE49-F238E27FC236}">
                    <a16:creationId xmlns:a16="http://schemas.microsoft.com/office/drawing/2014/main" id="{F266D718-368C-393E-C0FD-64666A28F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400"/>
                <a:ext cx="2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9480" name="Text Box 41">
                <a:extLst>
                  <a:ext uri="{FF2B5EF4-FFF2-40B4-BE49-F238E27FC236}">
                    <a16:creationId xmlns:a16="http://schemas.microsoft.com/office/drawing/2014/main" id="{043D268F-C506-4353-656D-2C9F0EFE0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" y="2400"/>
                <a:ext cx="2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9481" name="Text Box 42">
                <a:extLst>
                  <a:ext uri="{FF2B5EF4-FFF2-40B4-BE49-F238E27FC236}">
                    <a16:creationId xmlns:a16="http://schemas.microsoft.com/office/drawing/2014/main" id="{3DA76D80-771D-46BF-C4B0-85452703C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400"/>
                <a:ext cx="2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9482" name="Text Box 43">
                <a:extLst>
                  <a:ext uri="{FF2B5EF4-FFF2-40B4-BE49-F238E27FC236}">
                    <a16:creationId xmlns:a16="http://schemas.microsoft.com/office/drawing/2014/main" id="{A2600464-41E3-6FCA-B3B9-2547FC521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400"/>
                <a:ext cx="36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11</a:t>
                </a:r>
              </a:p>
            </p:txBody>
          </p:sp>
          <p:sp>
            <p:nvSpPr>
              <p:cNvPr id="19483" name="Text Box 44">
                <a:extLst>
                  <a:ext uri="{FF2B5EF4-FFF2-40B4-BE49-F238E27FC236}">
                    <a16:creationId xmlns:a16="http://schemas.microsoft.com/office/drawing/2014/main" id="{23160F42-3661-DE57-6633-19C48C788C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" y="2400"/>
                <a:ext cx="36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31</a:t>
                </a:r>
              </a:p>
            </p:txBody>
          </p:sp>
          <p:sp>
            <p:nvSpPr>
              <p:cNvPr id="19484" name="Text Box 45">
                <a:extLst>
                  <a:ext uri="{FF2B5EF4-FFF2-40B4-BE49-F238E27FC236}">
                    <a16:creationId xmlns:a16="http://schemas.microsoft.com/office/drawing/2014/main" id="{22B1D34D-B124-857C-FAE2-4A90E6EB6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9" y="2400"/>
                <a:ext cx="36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45</a:t>
                </a:r>
              </a:p>
            </p:txBody>
          </p:sp>
          <p:sp>
            <p:nvSpPr>
              <p:cNvPr id="19485" name="Text Box 46">
                <a:extLst>
                  <a:ext uri="{FF2B5EF4-FFF2-40B4-BE49-F238E27FC236}">
                    <a16:creationId xmlns:a16="http://schemas.microsoft.com/office/drawing/2014/main" id="{6B90D6EB-5D31-5C67-A8BF-58C65D377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400"/>
                <a:ext cx="4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2400">
                    <a:latin typeface="Lucida Sans" panose="020B0602030504020204" pitchFamily="34" charset="77"/>
                    <a:ea typeface="ＭＳ Ｐゴシック" panose="020B0600070205080204" pitchFamily="34" charset="-128"/>
                    <a:cs typeface="Arial Unicode MS" panose="020B0604020202020204" pitchFamily="34" charset="-128"/>
                  </a:rPr>
                  <a:t>173</a:t>
                </a:r>
              </a:p>
            </p:txBody>
          </p:sp>
          <p:sp>
            <p:nvSpPr>
              <p:cNvPr id="19486" name="Text Box 47">
                <a:extLst>
                  <a:ext uri="{FF2B5EF4-FFF2-40B4-BE49-F238E27FC236}">
                    <a16:creationId xmlns:a16="http://schemas.microsoft.com/office/drawing/2014/main" id="{268BE01B-F703-75CC-5349-3603F28F7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7" y="2400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9472" name="Text Box 48">
              <a:extLst>
                <a:ext uri="{FF2B5EF4-FFF2-40B4-BE49-F238E27FC236}">
                  <a16:creationId xmlns:a16="http://schemas.microsoft.com/office/drawing/2014/main" id="{99964652-1AC9-11E9-EBF6-A739B2F16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800600"/>
              <a:ext cx="379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9473" name="AutoShape 49">
              <a:extLst>
                <a:ext uri="{FF2B5EF4-FFF2-40B4-BE49-F238E27FC236}">
                  <a16:creationId xmlns:a16="http://schemas.microsoft.com/office/drawing/2014/main" id="{B11BEE20-BA8E-B6E3-1C11-7864D4854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876800"/>
              <a:ext cx="1143000" cy="228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4" name="Text Box 50">
              <a:extLst>
                <a:ext uri="{FF2B5EF4-FFF2-40B4-BE49-F238E27FC236}">
                  <a16:creationId xmlns:a16="http://schemas.microsoft.com/office/drawing/2014/main" id="{745DE3FD-0A3A-EF26-E7A4-77404A0E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725" y="4800600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31</a:t>
              </a:r>
            </a:p>
          </p:txBody>
        </p:sp>
        <p:sp>
          <p:nvSpPr>
            <p:cNvPr id="19475" name="Text Box 46">
              <a:extLst>
                <a:ext uri="{FF2B5EF4-FFF2-40B4-BE49-F238E27FC236}">
                  <a16:creationId xmlns:a16="http://schemas.microsoft.com/office/drawing/2014/main" id="{133EBE9F-6C06-DE0A-7650-C6775DAC6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733800"/>
              <a:ext cx="768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174</a:t>
              </a:r>
            </a:p>
          </p:txBody>
        </p:sp>
        <p:sp>
          <p:nvSpPr>
            <p:cNvPr id="19476" name="Text Box 50">
              <a:extLst>
                <a:ext uri="{FF2B5EF4-FFF2-40B4-BE49-F238E27FC236}">
                  <a16:creationId xmlns:a16="http://schemas.microsoft.com/office/drawing/2014/main" id="{BCBE3944-BA63-03EB-D3C7-61136F398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925" y="4800600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54</a:t>
              </a:r>
            </a:p>
          </p:txBody>
        </p:sp>
        <p:sp>
          <p:nvSpPr>
            <p:cNvPr id="19477" name="Text Box 50">
              <a:extLst>
                <a:ext uri="{FF2B5EF4-FFF2-40B4-BE49-F238E27FC236}">
                  <a16:creationId xmlns:a16="http://schemas.microsoft.com/office/drawing/2014/main" id="{534DF8E2-08B7-7213-1D93-FEC970212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800600"/>
              <a:ext cx="768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>
                  <a:latin typeface="Lucida Sans" panose="020B0602030504020204" pitchFamily="34" charset="77"/>
                  <a:ea typeface="ＭＳ Ｐゴシック" panose="020B0600070205080204" pitchFamily="34" charset="-128"/>
                  <a:cs typeface="Arial Unicode MS" panose="020B0604020202020204" pitchFamily="34" charset="-128"/>
                </a:rPr>
                <a:t>101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19915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2229</Words>
  <Application>Microsoft Macintosh PowerPoint</Application>
  <PresentationFormat>On-screen Show (4:3)</PresentationFormat>
  <Paragraphs>440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Calibri</vt:lpstr>
      <vt:lpstr>Lucida Sans</vt:lpstr>
      <vt:lpstr>Tahoma</vt:lpstr>
      <vt:lpstr>Times New Roman</vt:lpstr>
      <vt:lpstr>Wingdings</vt:lpstr>
      <vt:lpstr>UCI Master</vt:lpstr>
      <vt:lpstr>Worksheet</vt:lpstr>
      <vt:lpstr>Search Engine Indexing</vt:lpstr>
      <vt:lpstr>Information Retrieval</vt:lpstr>
      <vt:lpstr>How good are the retrieved docs?</vt:lpstr>
      <vt:lpstr>Term-document incidence matrices</vt:lpstr>
      <vt:lpstr>Incidence vectors</vt:lpstr>
      <vt:lpstr>Answers to query</vt:lpstr>
      <vt:lpstr>Bigger collections</vt:lpstr>
      <vt:lpstr>Can’t build the matrix</vt:lpstr>
      <vt:lpstr>Inverted index</vt:lpstr>
      <vt:lpstr>Inverted index</vt:lpstr>
      <vt:lpstr>Inverted index construction</vt:lpstr>
      <vt:lpstr>Initial stages of text processing</vt:lpstr>
      <vt:lpstr>Indexer steps: Token sequence</vt:lpstr>
      <vt:lpstr>Indexer steps: Sort</vt:lpstr>
      <vt:lpstr>Indexer steps: Dictionary &amp; Postings</vt:lpstr>
      <vt:lpstr>Where do we pay in storage?</vt:lpstr>
      <vt:lpstr>Query processing: AND</vt:lpstr>
      <vt:lpstr>The merge</vt:lpstr>
      <vt:lpstr>Intersecting two postings lists (a “merge” algorithm)</vt:lpstr>
      <vt:lpstr>Boolean queries: Exact match</vt:lpstr>
      <vt:lpstr>Example: WestLaw   http://www.westlaw.com/</vt:lpstr>
      <vt:lpstr>Example: WestLaw   http://www.westlaw.com/</vt:lpstr>
      <vt:lpstr>Boolean queries:  More general merges</vt:lpstr>
      <vt:lpstr>Merging</vt:lpstr>
      <vt:lpstr>Query optimization</vt:lpstr>
      <vt:lpstr>Query optimization example</vt:lpstr>
      <vt:lpstr>More general optimization</vt:lpstr>
      <vt:lpstr>Exercise</vt:lpstr>
      <vt:lpstr>Query processing exercises</vt:lpstr>
      <vt:lpstr>Phrase queries</vt:lpstr>
      <vt:lpstr>A first attempt: Biword indexes</vt:lpstr>
      <vt:lpstr>Longer phrase queries</vt:lpstr>
      <vt:lpstr>Issues for biword indexes</vt:lpstr>
      <vt:lpstr>Solution 2: Positional indexes</vt:lpstr>
      <vt:lpstr>Positional index example</vt:lpstr>
      <vt:lpstr>Processing a phrase query</vt:lpstr>
      <vt:lpstr>Proximity queries</vt:lpstr>
      <vt:lpstr>Positional index size</vt:lpstr>
      <vt:lpstr>Positional index size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130</cp:revision>
  <dcterms:created xsi:type="dcterms:W3CDTF">2002-12-30T18:35:41Z</dcterms:created>
  <dcterms:modified xsi:type="dcterms:W3CDTF">2022-05-09T01:37:50Z</dcterms:modified>
</cp:coreProperties>
</file>