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1"/>
  </p:sldMasterIdLst>
  <p:notesMasterIdLst>
    <p:notesMasterId r:id="rId33"/>
  </p:notesMasterIdLst>
  <p:sldIdLst>
    <p:sldId id="256" r:id="rId2"/>
    <p:sldId id="264" r:id="rId3"/>
    <p:sldId id="283" r:id="rId4"/>
    <p:sldId id="265" r:id="rId5"/>
    <p:sldId id="407" r:id="rId6"/>
    <p:sldId id="266" r:id="rId7"/>
    <p:sldId id="408" r:id="rId8"/>
    <p:sldId id="268" r:id="rId9"/>
    <p:sldId id="284" r:id="rId10"/>
    <p:sldId id="285" r:id="rId11"/>
    <p:sldId id="269" r:id="rId12"/>
    <p:sldId id="270" r:id="rId13"/>
    <p:sldId id="286" r:id="rId14"/>
    <p:sldId id="409" r:id="rId15"/>
    <p:sldId id="410" r:id="rId16"/>
    <p:sldId id="411" r:id="rId17"/>
    <p:sldId id="412" r:id="rId18"/>
    <p:sldId id="271" r:id="rId19"/>
    <p:sldId id="272" r:id="rId20"/>
    <p:sldId id="273" r:id="rId21"/>
    <p:sldId id="274" r:id="rId22"/>
    <p:sldId id="275" r:id="rId23"/>
    <p:sldId id="399" r:id="rId24"/>
    <p:sldId id="378" r:id="rId25"/>
    <p:sldId id="380" r:id="rId26"/>
    <p:sldId id="391" r:id="rId27"/>
    <p:sldId id="385" r:id="rId28"/>
    <p:sldId id="383" r:id="rId29"/>
    <p:sldId id="384" r:id="rId30"/>
    <p:sldId id="381" r:id="rId31"/>
    <p:sldId id="406" r:id="rId32"/>
  </p:sldIdLst>
  <p:sldSz cx="9144000" cy="6858000" type="screen4x3"/>
  <p:notesSz cx="6858000" cy="9144000"/>
  <p:custDataLst>
    <p:tags r:id="rId3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1904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D5468529-623D-774E-8C94-AEBAA54A5AB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8A6B6FAC-02EE-E54A-94F0-174D35BBF4C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7172" name="Rectangle 4">
            <a:extLst>
              <a:ext uri="{FF2B5EF4-FFF2-40B4-BE49-F238E27FC236}">
                <a16:creationId xmlns:a16="http://schemas.microsoft.com/office/drawing/2014/main" id="{AED2FCA3-D04E-384D-A102-EEEA3AB2F470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00977F41-4A6D-8547-84F6-4ED2DFF8EEF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7174" name="Rectangle 6">
            <a:extLst>
              <a:ext uri="{FF2B5EF4-FFF2-40B4-BE49-F238E27FC236}">
                <a16:creationId xmlns:a16="http://schemas.microsoft.com/office/drawing/2014/main" id="{BAF15641-4CA0-5844-B746-F8464C2F077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7175" name="Rectangle 7">
            <a:extLst>
              <a:ext uri="{FF2B5EF4-FFF2-40B4-BE49-F238E27FC236}">
                <a16:creationId xmlns:a16="http://schemas.microsoft.com/office/drawing/2014/main" id="{064D596C-057A-7949-B6C3-084F77894F2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2ECB797-135A-B645-BA1F-2FB8F3B1BA8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14FDCFB-E8EC-A64E-BB7B-737E930B964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611F23-A958-B542-9B83-C7083E876BA9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8194" name="Rectangle 2">
            <a:extLst>
              <a:ext uri="{FF2B5EF4-FFF2-40B4-BE49-F238E27FC236}">
                <a16:creationId xmlns:a16="http://schemas.microsoft.com/office/drawing/2014/main" id="{DB2780BD-8694-3D47-9738-517A4DD2F6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1BE57E19-9754-9043-9D06-53870FF813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sz="1800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E28E67E-BFC0-6133-F23C-459698CEA65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39CE8F-3900-BE48-B6AE-E14F9C4931CD}" type="slidenum">
              <a:rPr lang="pt-BR" altLang="en-US"/>
              <a:pPr/>
              <a:t>29</a:t>
            </a:fld>
            <a:endParaRPr lang="pt-BR" altLang="en-US"/>
          </a:p>
        </p:txBody>
      </p:sp>
      <p:sp>
        <p:nvSpPr>
          <p:cNvPr id="240642" name="Rectangle 2">
            <a:extLst>
              <a:ext uri="{FF2B5EF4-FFF2-40B4-BE49-F238E27FC236}">
                <a16:creationId xmlns:a16="http://schemas.microsoft.com/office/drawing/2014/main" id="{AA193B69-2B01-2206-A863-BD478BFB024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0643" name="Rectangle 3">
            <a:extLst>
              <a:ext uri="{FF2B5EF4-FFF2-40B4-BE49-F238E27FC236}">
                <a16:creationId xmlns:a16="http://schemas.microsoft.com/office/drawing/2014/main" id="{DCEADE03-59B6-F8F9-5755-9FB6966222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3A47040-1DD2-1683-8A80-611FE2771D5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318A0D-D056-0F4A-98E8-648EC25DFAB6}" type="slidenum">
              <a:rPr lang="pt-BR" altLang="en-US"/>
              <a:pPr/>
              <a:t>30</a:t>
            </a:fld>
            <a:endParaRPr lang="pt-BR" altLang="en-US"/>
          </a:p>
        </p:txBody>
      </p:sp>
      <p:sp>
        <p:nvSpPr>
          <p:cNvPr id="211970" name="Rectangle 2">
            <a:extLst>
              <a:ext uri="{FF2B5EF4-FFF2-40B4-BE49-F238E27FC236}">
                <a16:creationId xmlns:a16="http://schemas.microsoft.com/office/drawing/2014/main" id="{76B220A3-54A6-5FCB-CA3D-4A24090B6C2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1971" name="Rectangle 3">
            <a:extLst>
              <a:ext uri="{FF2B5EF4-FFF2-40B4-BE49-F238E27FC236}">
                <a16:creationId xmlns:a16="http://schemas.microsoft.com/office/drawing/2014/main" id="{105AC26D-4C4B-25A4-2A72-62E889C2CF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Multiple words generate false matches since all words may occur in the same block, but not necessarily in the same doc(s)</a:t>
            </a:r>
          </a:p>
          <a:p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1648269-F5DD-C491-5FD9-8B108153717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F8A0DA-AE16-7649-8B48-8C0B929B4C45}" type="slidenum">
              <a:rPr lang="pt-BR" altLang="en-US"/>
              <a:pPr/>
              <a:t>31</a:t>
            </a:fld>
            <a:endParaRPr lang="pt-BR" altLang="en-US"/>
          </a:p>
        </p:txBody>
      </p:sp>
      <p:sp>
        <p:nvSpPr>
          <p:cNvPr id="241666" name="Rectangle 2">
            <a:extLst>
              <a:ext uri="{FF2B5EF4-FFF2-40B4-BE49-F238E27FC236}">
                <a16:creationId xmlns:a16="http://schemas.microsoft.com/office/drawing/2014/main" id="{88E0C630-4C84-DE65-ADE3-7590E775945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1667" name="Rectangle 3">
            <a:extLst>
              <a:ext uri="{FF2B5EF4-FFF2-40B4-BE49-F238E27FC236}">
                <a16:creationId xmlns:a16="http://schemas.microsoft.com/office/drawing/2014/main" id="{31AB4F69-B232-422C-C93E-2D435B20DE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ECB797-135A-B645-BA1F-2FB8F3B1BA85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18182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ECB797-135A-B645-BA1F-2FB8F3B1BA85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63242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C511170-B3B5-F608-E7B2-11AB0144A40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9F90F2-FFD7-2C4A-8994-E228C355292F}" type="slidenum">
              <a:rPr lang="pt-BR" altLang="en-US"/>
              <a:pPr/>
              <a:t>23</a:t>
            </a:fld>
            <a:endParaRPr lang="pt-BR" altLang="en-US"/>
          </a:p>
        </p:txBody>
      </p:sp>
      <p:sp>
        <p:nvSpPr>
          <p:cNvPr id="235522" name="Rectangle 2">
            <a:extLst>
              <a:ext uri="{FF2B5EF4-FFF2-40B4-BE49-F238E27FC236}">
                <a16:creationId xmlns:a16="http://schemas.microsoft.com/office/drawing/2014/main" id="{3AF6ABB5-38CA-FE21-827F-754B4B7AF57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23" name="Rectangle 3">
            <a:extLst>
              <a:ext uri="{FF2B5EF4-FFF2-40B4-BE49-F238E27FC236}">
                <a16:creationId xmlns:a16="http://schemas.microsoft.com/office/drawing/2014/main" id="{8BD7FF1E-B99E-4FFC-B1B9-A088273455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BB391D8-D279-1869-E9DB-2AE84C84632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4D2C47-0886-1E41-8B43-6CB4867B1B31}" type="slidenum">
              <a:rPr lang="pt-BR" altLang="en-US"/>
              <a:pPr/>
              <a:t>24</a:t>
            </a:fld>
            <a:endParaRPr lang="pt-BR" altLang="en-US"/>
          </a:p>
        </p:txBody>
      </p:sp>
      <p:sp>
        <p:nvSpPr>
          <p:cNvPr id="236546" name="Rectangle 2">
            <a:extLst>
              <a:ext uri="{FF2B5EF4-FFF2-40B4-BE49-F238E27FC236}">
                <a16:creationId xmlns:a16="http://schemas.microsoft.com/office/drawing/2014/main" id="{B1BC8B2D-05FF-2A9A-D373-E24FA10A35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6547" name="Rectangle 3">
            <a:extLst>
              <a:ext uri="{FF2B5EF4-FFF2-40B4-BE49-F238E27FC236}">
                <a16:creationId xmlns:a16="http://schemas.microsoft.com/office/drawing/2014/main" id="{0ADD1227-E739-6640-6A2D-F9C9A04A03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01BCB06-3B8A-4C56-05CB-378101D03A2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DB5EAF-10EF-D048-888A-469CD49C154A}" type="slidenum">
              <a:rPr lang="pt-BR" altLang="en-US"/>
              <a:pPr/>
              <a:t>25</a:t>
            </a:fld>
            <a:endParaRPr lang="pt-BR" altLang="en-US"/>
          </a:p>
        </p:txBody>
      </p:sp>
      <p:sp>
        <p:nvSpPr>
          <p:cNvPr id="237570" name="Rectangle 2">
            <a:extLst>
              <a:ext uri="{FF2B5EF4-FFF2-40B4-BE49-F238E27FC236}">
                <a16:creationId xmlns:a16="http://schemas.microsoft.com/office/drawing/2014/main" id="{CB85C5EA-DD7F-1897-BF88-DD9CC2AEFF7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7571" name="Rectangle 3">
            <a:extLst>
              <a:ext uri="{FF2B5EF4-FFF2-40B4-BE49-F238E27FC236}">
                <a16:creationId xmlns:a16="http://schemas.microsoft.com/office/drawing/2014/main" id="{C0D2DF2B-9B7B-459E-2422-97E842E7BE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7A3278A-26C5-C15A-C8A5-981F280C3C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B203E8-D744-2A43-AB24-7799B40ED72C}" type="slidenum">
              <a:rPr lang="pt-BR" altLang="en-US"/>
              <a:pPr/>
              <a:t>26</a:t>
            </a:fld>
            <a:endParaRPr lang="pt-BR" altLang="en-US"/>
          </a:p>
        </p:txBody>
      </p:sp>
      <p:sp>
        <p:nvSpPr>
          <p:cNvPr id="192514" name="Rectangle 2">
            <a:extLst>
              <a:ext uri="{FF2B5EF4-FFF2-40B4-BE49-F238E27FC236}">
                <a16:creationId xmlns:a16="http://schemas.microsoft.com/office/drawing/2014/main" id="{089FA9AF-7265-A2DB-7BBF-B5AB8F84FC9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2515" name="Rectangle 3">
            <a:extLst>
              <a:ext uri="{FF2B5EF4-FFF2-40B4-BE49-F238E27FC236}">
                <a16:creationId xmlns:a16="http://schemas.microsoft.com/office/drawing/2014/main" id="{DEF0154B-D525-8E7A-E4B8-7B401AAB01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A209668-CED1-A6AE-0604-AC1C989918C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6E4F52-42C4-9F4D-AE69-3D06670922A6}" type="slidenum">
              <a:rPr lang="pt-BR" altLang="en-US"/>
              <a:pPr/>
              <a:t>27</a:t>
            </a:fld>
            <a:endParaRPr lang="pt-BR" altLang="en-US"/>
          </a:p>
        </p:txBody>
      </p:sp>
      <p:sp>
        <p:nvSpPr>
          <p:cNvPr id="238594" name="Rectangle 2">
            <a:extLst>
              <a:ext uri="{FF2B5EF4-FFF2-40B4-BE49-F238E27FC236}">
                <a16:creationId xmlns:a16="http://schemas.microsoft.com/office/drawing/2014/main" id="{C8530FE2-6C20-CD94-3F1C-1006BA5B833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8595" name="Rectangle 3">
            <a:extLst>
              <a:ext uri="{FF2B5EF4-FFF2-40B4-BE49-F238E27FC236}">
                <a16:creationId xmlns:a16="http://schemas.microsoft.com/office/drawing/2014/main" id="{7FF15D70-D8DA-B036-6182-D32840C304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BA8006E-2B6F-3EDE-17E4-C4AAEF6CCC3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A2F046-8E84-B849-AEE3-4BBCC08A68F8}" type="slidenum">
              <a:rPr lang="pt-BR" altLang="en-US"/>
              <a:pPr/>
              <a:t>28</a:t>
            </a:fld>
            <a:endParaRPr lang="pt-BR" altLang="en-US"/>
          </a:p>
        </p:txBody>
      </p:sp>
      <p:sp>
        <p:nvSpPr>
          <p:cNvPr id="239618" name="Rectangle 2">
            <a:extLst>
              <a:ext uri="{FF2B5EF4-FFF2-40B4-BE49-F238E27FC236}">
                <a16:creationId xmlns:a16="http://schemas.microsoft.com/office/drawing/2014/main" id="{173F0278-492F-ED29-37FB-C5CFAE7509C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619" name="Rectangle 3">
            <a:extLst>
              <a:ext uri="{FF2B5EF4-FFF2-40B4-BE49-F238E27FC236}">
                <a16:creationId xmlns:a16="http://schemas.microsoft.com/office/drawing/2014/main" id="{C52174AD-6600-8535-8131-A3B1A14620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Rectangle 2">
            <a:extLst>
              <a:ext uri="{FF2B5EF4-FFF2-40B4-BE49-F238E27FC236}">
                <a16:creationId xmlns:a16="http://schemas.microsoft.com/office/drawing/2014/main" id="{C5EA430B-A23C-654A-9017-8877A907905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31775" y="2089150"/>
            <a:ext cx="8574088" cy="1554163"/>
          </a:xfrm>
          <a:extLst>
            <a:ext uri="{AF507438-7753-43E0-B8FC-AC1667EBCBE1}">
              <a14:hiddenEffects xmlns:a14="http://schemas.microsoft.com/office/drawing/2010/main">
                <a:effectLst>
                  <a:outerShdw dist="63500" dir="2212194" algn="ctr" rotWithShape="0">
                    <a:schemeClr val="tx1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lnSpc>
                <a:spcPct val="90000"/>
              </a:lnSpc>
              <a:defRPr sz="4600" b="1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276483" name="Rectangle 3">
            <a:extLst>
              <a:ext uri="{FF2B5EF4-FFF2-40B4-BE49-F238E27FC236}">
                <a16:creationId xmlns:a16="http://schemas.microsoft.com/office/drawing/2014/main" id="{4E6056C4-BBE0-EE49-84C0-4785ABA0328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31775" y="4035425"/>
            <a:ext cx="8574088" cy="137795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4D4D4D"/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spcBef>
                <a:spcPct val="30000"/>
              </a:spcBef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276484" name="Rectangle 4">
            <a:extLst>
              <a:ext uri="{FF2B5EF4-FFF2-40B4-BE49-F238E27FC236}">
                <a16:creationId xmlns:a16="http://schemas.microsoft.com/office/drawing/2014/main" id="{53A6680A-44D4-784D-9BED-FCD0AFCA298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>
          <a:xfrm>
            <a:off x="3505200" y="6216650"/>
            <a:ext cx="2133600" cy="4778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276485" name="Rectangle 5">
            <a:extLst>
              <a:ext uri="{FF2B5EF4-FFF2-40B4-BE49-F238E27FC236}">
                <a16:creationId xmlns:a16="http://schemas.microsoft.com/office/drawing/2014/main" id="{7730C9A1-9743-0442-AC9B-A553B02271B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>
          <a:xfrm>
            <a:off x="125413" y="6223000"/>
            <a:ext cx="2143125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276486" name="Rectangle 6">
            <a:extLst>
              <a:ext uri="{FF2B5EF4-FFF2-40B4-BE49-F238E27FC236}">
                <a16:creationId xmlns:a16="http://schemas.microsoft.com/office/drawing/2014/main" id="{662610D4-07B6-AB4C-898B-69863F851A5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8175625" y="6329363"/>
            <a:ext cx="844550" cy="4778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39BD475-42A0-B047-BB4B-3E80637FDA26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9" name="Picture 13">
            <a:extLst>
              <a:ext uri="{FF2B5EF4-FFF2-40B4-BE49-F238E27FC236}">
                <a16:creationId xmlns:a16="http://schemas.microsoft.com/office/drawing/2014/main" id="{984F57BE-DD12-3143-8358-96282ABC094B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917"/>
          <a:stretch/>
        </p:blipFill>
        <p:spPr bwMode="auto">
          <a:xfrm>
            <a:off x="0" y="0"/>
            <a:ext cx="9144000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46B57-7AD2-9F4E-9B07-E57C3A62A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0767E9-E7A9-2746-83DD-012ABF0FE3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E905AE-718F-0842-A2DE-0DD675D162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413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A2715E-4066-4C4B-84EC-C6D410C07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8DB70F-3E45-694D-9BAF-1764AD632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31213" y="6245225"/>
            <a:ext cx="588962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E570EA2-3E0E-D643-9853-B9E68D8F73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4656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7DE783C-00AF-1441-9CCE-3D48FD0718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54800" y="828675"/>
            <a:ext cx="2155825" cy="46085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081B2C-CDFC-5F46-96E6-EB67C8D4D6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82563" y="828675"/>
            <a:ext cx="6319837" cy="46085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24EC27-BE5C-7149-9AD5-C3574B60EE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413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6ACBFB-7145-1D4A-ADB0-0E6E58339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F40486-9D88-A94C-89E2-BA9B9214B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31213" y="6245225"/>
            <a:ext cx="588962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6C8E93A-BE18-F44D-99BA-E3CD60E769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58967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A4909-4698-A0B2-2CCB-3A1788943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C1701A-92AC-4638-CEE8-A6DFC5EF15BE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85800" y="1752600"/>
            <a:ext cx="7772400" cy="2019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2AABF8-C141-C5DD-AE77-2407316918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5800" y="3924300"/>
            <a:ext cx="7772400" cy="2019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6E3878-3FD9-42AF-BEDB-13CBEC04B6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019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208583-4850-0D4A-89F4-13BE522BF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019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FE5A8F-9A3A-81FE-2192-EC7715AE8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00" y="6019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781DC08-8FF6-BB47-9C26-EA88012C75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8580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F3877-B09C-634E-B282-99CAEB15B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28A096-D484-CE46-B649-8087385556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A60E63-FF17-BB4E-B0E9-8E921DADF3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413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36BE0E-FDFD-184F-8292-0794BDF10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83EB63-C8AA-5548-BC21-D76D531C9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31213" y="6245225"/>
            <a:ext cx="588962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AD0E2FB-4BD6-D04C-8788-6E6E545732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7100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6F126-141D-7143-B910-01E0DC145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DB4DEF-436B-0941-938E-0FBA1CD1E8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915FC0-6DC4-E241-BD16-E052EEF2E0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413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353B08-5386-7E4E-B514-057CAB4E6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F7D636-4746-494A-B6B3-E87FC2C59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31213" y="6245225"/>
            <a:ext cx="588962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F09FAAF-8198-654D-B057-0FEDDFD1B4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0409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1C5AF-C8E8-D649-AC10-858CE67671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610C06-DAC1-3943-89E8-92FE8B1227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1000" y="2189163"/>
            <a:ext cx="4070350" cy="32480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F23228-1F02-4040-A415-67A82BC7B6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03750" y="2189163"/>
            <a:ext cx="4070350" cy="32480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94FE66-1994-9643-B419-0CE1210C9D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413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23882F-2037-B94C-AA2D-02ACA4E86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8CB84A-E874-164B-84DF-D76543E98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31213" y="6245225"/>
            <a:ext cx="588962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07DBE27-472C-D245-BFBD-66B721222B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1564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73269-8405-D944-B5E1-007EEDEBF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78970B-264C-CF4E-B109-4161606635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345FB5-5FBF-4A4F-A703-FB3453EFD8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897C3E-1BF4-4B48-A913-B44E92E378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E2020AD-CD2C-DE49-A833-6F39BE34C4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B21536-18DA-1845-B460-DE7D1D9CBB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413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711BB82-C304-9644-8829-29B02E27B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33DB1E9-C764-3149-B90E-7A31CD988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31213" y="6245225"/>
            <a:ext cx="588962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7BFCA45-A96D-154E-94E5-31BEFCD900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7760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790525-4E50-A341-A1A2-98A781C4C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E6D01A-EA0B-D24C-94CE-78E9FFB47B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413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0FF9A5-8A05-8A4B-AAA8-F31D45F6F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121B49-BBA3-C244-A06B-9DB8613A4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31213" y="6245225"/>
            <a:ext cx="588962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16F6FF6-D854-804B-BE3C-88B0DE1D29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0112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BD7E4B-3F89-3249-B301-66D3772FE9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413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CDC236-885A-8341-A199-9F203FF8D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41B2BB-5A6B-6F4A-B973-FDCDEA8CD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31213" y="6245225"/>
            <a:ext cx="588962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B7EC12F-0B5D-1743-AA59-B04720612F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1518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1F0461-BA43-8245-B4AD-D3B95D5CE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09C137-925C-0448-92F0-DEFF69E167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278220-608C-564D-8451-CC496F9939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62AA24-B55A-454B-8613-3CEBF27AB6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413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414F91-05CC-AD42-9327-CE9D743FD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2F482B-16B0-9245-9119-97E8640FF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31213" y="6245225"/>
            <a:ext cx="588962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7DE07BE-A102-1145-9B3C-33C4280BF5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0078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1630EA-EF7E-BD4A-97FA-F10C80F4F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F6B317-BB57-D249-B0DD-2E1D4B6697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0045A8-D207-5D49-B335-EAC6A11E96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92BCB5-C9B2-DC41-8A22-F39F01D9F0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413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B44263-6D27-084D-99B3-6AE26B2CA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EC2FDB-BBAD-E44A-8251-5E4944BD7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31213" y="6245225"/>
            <a:ext cx="588962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C81A3F4-2594-204E-8E09-4A0AEB6AC73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1511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469" name="Picture 13">
            <a:extLst>
              <a:ext uri="{FF2B5EF4-FFF2-40B4-BE49-F238E27FC236}">
                <a16:creationId xmlns:a16="http://schemas.microsoft.com/office/drawing/2014/main" id="{631473C5-AADA-BE4A-A54F-6BA9F99669D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769"/>
          <a:stretch/>
        </p:blipFill>
        <p:spPr bwMode="auto">
          <a:xfrm>
            <a:off x="0" y="-11430"/>
            <a:ext cx="9144000" cy="427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5458" name="Rectangle 2">
            <a:extLst>
              <a:ext uri="{FF2B5EF4-FFF2-40B4-BE49-F238E27FC236}">
                <a16:creationId xmlns:a16="http://schemas.microsoft.com/office/drawing/2014/main" id="{3DDDC3D2-CABD-414D-BAF3-6C3945626C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33509" y="429448"/>
            <a:ext cx="8628062" cy="994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rgbClr val="000066"/>
                  </a:outerShdw>
                </a:effectLst>
              </a14:hiddenEffects>
            </a:ext>
          </a:extLst>
        </p:spPr>
        <p:txBody>
          <a:bodyPr vert="horz" wrap="square" lIns="80400" tIns="40200" rIns="80400" bIns="402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75459" name="Rectangle 3">
            <a:extLst>
              <a:ext uri="{FF2B5EF4-FFF2-40B4-BE49-F238E27FC236}">
                <a16:creationId xmlns:a16="http://schemas.microsoft.com/office/drawing/2014/main" id="{F5A74A2D-18EB-EE4C-8A74-73B30EDF2E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437510"/>
            <a:ext cx="8293100" cy="5294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vert="horz" wrap="square" lIns="80400" tIns="40200" rIns="80400" bIns="402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</p:sldLayoutIdLst>
  <p:txStyles>
    <p:titleStyle>
      <a:lvl1pPr algn="ctr" defTabSz="803275" rtl="0" fontAlgn="base">
        <a:lnSpc>
          <a:spcPct val="85000"/>
        </a:lnSpc>
        <a:spcBef>
          <a:spcPct val="20000"/>
        </a:spcBef>
        <a:spcAft>
          <a:spcPct val="0"/>
        </a:spcAft>
        <a:defRPr sz="38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803275" rtl="0" fontAlgn="base">
        <a:lnSpc>
          <a:spcPct val="85000"/>
        </a:lnSpc>
        <a:spcBef>
          <a:spcPct val="20000"/>
        </a:spcBef>
        <a:spcAft>
          <a:spcPct val="0"/>
        </a:spcAft>
        <a:defRPr sz="3800">
          <a:solidFill>
            <a:schemeClr val="tx1"/>
          </a:solidFill>
          <a:latin typeface="Arial" panose="020B0604020202020204" pitchFamily="34" charset="0"/>
        </a:defRPr>
      </a:lvl2pPr>
      <a:lvl3pPr algn="ctr" defTabSz="803275" rtl="0" fontAlgn="base">
        <a:lnSpc>
          <a:spcPct val="85000"/>
        </a:lnSpc>
        <a:spcBef>
          <a:spcPct val="20000"/>
        </a:spcBef>
        <a:spcAft>
          <a:spcPct val="0"/>
        </a:spcAft>
        <a:defRPr sz="3800">
          <a:solidFill>
            <a:schemeClr val="tx1"/>
          </a:solidFill>
          <a:latin typeface="Arial" panose="020B0604020202020204" pitchFamily="34" charset="0"/>
        </a:defRPr>
      </a:lvl3pPr>
      <a:lvl4pPr algn="ctr" defTabSz="803275" rtl="0" fontAlgn="base">
        <a:lnSpc>
          <a:spcPct val="85000"/>
        </a:lnSpc>
        <a:spcBef>
          <a:spcPct val="20000"/>
        </a:spcBef>
        <a:spcAft>
          <a:spcPct val="0"/>
        </a:spcAft>
        <a:defRPr sz="3800">
          <a:solidFill>
            <a:schemeClr val="tx1"/>
          </a:solidFill>
          <a:latin typeface="Arial" panose="020B0604020202020204" pitchFamily="34" charset="0"/>
        </a:defRPr>
      </a:lvl4pPr>
      <a:lvl5pPr algn="ctr" defTabSz="803275" rtl="0" fontAlgn="base">
        <a:lnSpc>
          <a:spcPct val="85000"/>
        </a:lnSpc>
        <a:spcBef>
          <a:spcPct val="20000"/>
        </a:spcBef>
        <a:spcAft>
          <a:spcPct val="0"/>
        </a:spcAft>
        <a:defRPr sz="3800">
          <a:solidFill>
            <a:schemeClr val="tx1"/>
          </a:solidFill>
          <a:latin typeface="Arial" panose="020B0604020202020204" pitchFamily="34" charset="0"/>
        </a:defRPr>
      </a:lvl5pPr>
      <a:lvl6pPr marL="457200" algn="ctr" defTabSz="803275" rtl="0" fontAlgn="base">
        <a:lnSpc>
          <a:spcPct val="85000"/>
        </a:lnSpc>
        <a:spcBef>
          <a:spcPct val="20000"/>
        </a:spcBef>
        <a:spcAft>
          <a:spcPct val="0"/>
        </a:spcAft>
        <a:defRPr sz="3800">
          <a:solidFill>
            <a:schemeClr val="tx1"/>
          </a:solidFill>
          <a:latin typeface="Arial" panose="020B0604020202020204" pitchFamily="34" charset="0"/>
        </a:defRPr>
      </a:lvl6pPr>
      <a:lvl7pPr marL="914400" algn="ctr" defTabSz="803275" rtl="0" fontAlgn="base">
        <a:lnSpc>
          <a:spcPct val="85000"/>
        </a:lnSpc>
        <a:spcBef>
          <a:spcPct val="20000"/>
        </a:spcBef>
        <a:spcAft>
          <a:spcPct val="0"/>
        </a:spcAft>
        <a:defRPr sz="3800">
          <a:solidFill>
            <a:schemeClr val="tx1"/>
          </a:solidFill>
          <a:latin typeface="Arial" panose="020B0604020202020204" pitchFamily="34" charset="0"/>
        </a:defRPr>
      </a:lvl7pPr>
      <a:lvl8pPr marL="1371600" algn="ctr" defTabSz="803275" rtl="0" fontAlgn="base">
        <a:lnSpc>
          <a:spcPct val="85000"/>
        </a:lnSpc>
        <a:spcBef>
          <a:spcPct val="20000"/>
        </a:spcBef>
        <a:spcAft>
          <a:spcPct val="0"/>
        </a:spcAft>
        <a:defRPr sz="3800">
          <a:solidFill>
            <a:schemeClr val="tx1"/>
          </a:solidFill>
          <a:latin typeface="Arial" panose="020B0604020202020204" pitchFamily="34" charset="0"/>
        </a:defRPr>
      </a:lvl8pPr>
      <a:lvl9pPr marL="1828800" algn="ctr" defTabSz="803275" rtl="0" fontAlgn="base">
        <a:lnSpc>
          <a:spcPct val="85000"/>
        </a:lnSpc>
        <a:spcBef>
          <a:spcPct val="20000"/>
        </a:spcBef>
        <a:spcAft>
          <a:spcPct val="0"/>
        </a:spcAft>
        <a:defRPr sz="3800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346075" indent="-346075" algn="l" defTabSz="803275" rtl="0" fontAlgn="base">
        <a:lnSpc>
          <a:spcPct val="85000"/>
        </a:lnSpc>
        <a:spcBef>
          <a:spcPct val="35000"/>
        </a:spcBef>
        <a:spcAft>
          <a:spcPct val="0"/>
        </a:spcAft>
        <a:buClr>
          <a:srgbClr val="000066"/>
        </a:buClr>
        <a:buSzPct val="70000"/>
        <a:buFont typeface="Wingdings" pitchFamily="2" charset="2"/>
        <a:buChar char="m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0988" algn="l" defTabSz="803275" rtl="0" fontAlgn="base">
        <a:lnSpc>
          <a:spcPct val="85000"/>
        </a:lnSpc>
        <a:spcBef>
          <a:spcPct val="35000"/>
        </a:spcBef>
        <a:spcAft>
          <a:spcPct val="0"/>
        </a:spcAft>
        <a:buClr>
          <a:srgbClr val="000066"/>
        </a:buClr>
        <a:buSzPct val="70000"/>
        <a:buFont typeface="Wingdings" pitchFamily="2" charset="2"/>
        <a:buChar char="m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150938" indent="-295275" algn="l" defTabSz="803275" rtl="0" fontAlgn="base">
        <a:lnSpc>
          <a:spcPct val="85000"/>
        </a:lnSpc>
        <a:spcBef>
          <a:spcPct val="35000"/>
        </a:spcBef>
        <a:spcAft>
          <a:spcPct val="0"/>
        </a:spcAft>
        <a:buClr>
          <a:srgbClr val="000066"/>
        </a:buClr>
        <a:buSzPct val="70000"/>
        <a:buFont typeface="Wingdings" pitchFamily="2" charset="2"/>
        <a:buChar char="m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608138" indent="-342900" algn="l" defTabSz="803275" rtl="0" fontAlgn="base">
        <a:lnSpc>
          <a:spcPct val="85000"/>
        </a:lnSpc>
        <a:spcBef>
          <a:spcPct val="35000"/>
        </a:spcBef>
        <a:spcAft>
          <a:spcPct val="0"/>
        </a:spcAft>
        <a:buClr>
          <a:srgbClr val="000066"/>
        </a:buClr>
        <a:buSzPct val="70000"/>
        <a:buFont typeface="Wingdings" pitchFamily="2" charset="2"/>
        <a:buChar char="m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01838" indent="-279400" algn="l" defTabSz="803275" rtl="0" fontAlgn="base">
        <a:lnSpc>
          <a:spcPct val="85000"/>
        </a:lnSpc>
        <a:spcBef>
          <a:spcPct val="35000"/>
        </a:spcBef>
        <a:spcAft>
          <a:spcPct val="0"/>
        </a:spcAft>
        <a:buClr>
          <a:srgbClr val="000066"/>
        </a:buClr>
        <a:buSzPct val="70000"/>
        <a:buFont typeface="Wingdings" pitchFamily="2" charset="2"/>
        <a:buChar char="m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8" name="Rectangle 14">
            <a:extLst>
              <a:ext uri="{FF2B5EF4-FFF2-40B4-BE49-F238E27FC236}">
                <a16:creationId xmlns:a16="http://schemas.microsoft.com/office/drawing/2014/main" id="{898B42E1-8805-4648-A5B4-2C2E98B7D0B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sz="5000" dirty="0"/>
              <a:t>Signature Files</a:t>
            </a:r>
          </a:p>
        </p:txBody>
      </p:sp>
      <p:sp>
        <p:nvSpPr>
          <p:cNvPr id="6159" name="Rectangle 15">
            <a:extLst>
              <a:ext uri="{FF2B5EF4-FFF2-40B4-BE49-F238E27FC236}">
                <a16:creationId xmlns:a16="http://schemas.microsoft.com/office/drawing/2014/main" id="{D829BBBC-DE0A-7E45-A9E7-5BC79B60C12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Michael T. Goodrich</a:t>
            </a:r>
          </a:p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California, Irvine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81AC806-DF9E-8EBD-491D-087358545136}"/>
              </a:ext>
            </a:extLst>
          </p:cNvPr>
          <p:cNvSpPr txBox="1"/>
          <p:nvPr/>
        </p:nvSpPr>
        <p:spPr>
          <a:xfrm>
            <a:off x="158202" y="6274675"/>
            <a:ext cx="49691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Some slides adapted from notes by Ben Horowitz and Guy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</a:rPr>
              <a:t>Blelloch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 </a:t>
            </a:r>
          </a:p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and slides from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</a:rPr>
              <a:t>Xiaoyan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 Li  and https://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</a:rPr>
              <a:t>slideplayer.com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/slide/4975850/ </a:t>
            </a: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983F1E-F572-BC75-75F9-684C5F27D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509" y="429449"/>
            <a:ext cx="8628062" cy="726690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Signature File Examples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B23E7D-7FDC-2826-A791-0357D96633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74" y="1040523"/>
            <a:ext cx="9072285" cy="2659118"/>
          </a:xfrm>
          <a:prstGeom prst="rect">
            <a:avLst/>
          </a:prstGeom>
        </p:spPr>
      </p:pic>
      <p:pic>
        <p:nvPicPr>
          <p:cNvPr id="4" name="Picture 2" descr="Peas Porridge Hot: Rhyme Coloring Page">
            <a:extLst>
              <a:ext uri="{FF2B5EF4-FFF2-40B4-BE49-F238E27FC236}">
                <a16:creationId xmlns:a16="http://schemas.microsoft.com/office/drawing/2014/main" id="{E9BFB8CB-9751-4E13-9664-F827D966AF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56" t="29192" r="9162" b="38174"/>
          <a:stretch/>
        </p:blipFill>
        <p:spPr bwMode="auto">
          <a:xfrm>
            <a:off x="2165130" y="4056993"/>
            <a:ext cx="1555531" cy="22636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Peas Porridge Hot: Rhyme Coloring Page">
            <a:extLst>
              <a:ext uri="{FF2B5EF4-FFF2-40B4-BE49-F238E27FC236}">
                <a16:creationId xmlns:a16="http://schemas.microsoft.com/office/drawing/2014/main" id="{4CC64511-DAD5-7E4A-98C1-A72597BDB4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9" t="23502" r="62151" b="40517"/>
          <a:stretch/>
        </p:blipFill>
        <p:spPr bwMode="auto">
          <a:xfrm>
            <a:off x="462454" y="4056993"/>
            <a:ext cx="1555531" cy="22597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A330530-CC85-D1AC-B096-CBFCD97CF0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2350" y="3429000"/>
            <a:ext cx="3253774" cy="3429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5339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2FA6BE3-E8C6-DD83-3187-15089D7DB2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1855"/>
            <a:ext cx="9144000" cy="5387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8615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63DF87D-9E7A-3B49-01AF-3AE870BF34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572" y="596900"/>
            <a:ext cx="8636000" cy="626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98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2195A-1C31-A67C-2CA4-6A233ADBD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509" y="429449"/>
            <a:ext cx="8628062" cy="716574"/>
          </a:xfrm>
        </p:spPr>
        <p:txBody>
          <a:bodyPr/>
          <a:lstStyle/>
          <a:p>
            <a:r>
              <a:rPr lang="en-US" dirty="0">
                <a:cs typeface="Times New Roman" panose="02020603050405020304" pitchFamily="18" charset="0"/>
              </a:rPr>
              <a:t>One-sided Errors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FB7727-7349-5129-66E0-1922D55C9C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229710"/>
            <a:ext cx="8763000" cy="5502560"/>
          </a:xfrm>
        </p:spPr>
        <p:txBody>
          <a:bodyPr/>
          <a:lstStyle/>
          <a:p>
            <a:r>
              <a:rPr lang="en-US" dirty="0">
                <a:latin typeface="+mj-lt"/>
                <a:cs typeface="Times New Roman" panose="02020603050405020304" pitchFamily="18" charset="0"/>
              </a:rPr>
              <a:t>This is a </a:t>
            </a:r>
            <a:r>
              <a:rPr lang="en-US" b="1" dirty="0">
                <a:latin typeface="+mj-lt"/>
                <a:cs typeface="Times New Roman" panose="02020603050405020304" pitchFamily="18" charset="0"/>
              </a:rPr>
              <a:t>probabilistic 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query method.</a:t>
            </a:r>
          </a:p>
          <a:p>
            <a:pPr lvl="1"/>
            <a:r>
              <a:rPr lang="en-US" dirty="0">
                <a:latin typeface="+mj-lt"/>
                <a:cs typeface="Times New Roman" panose="02020603050405020304" pitchFamily="18" charset="0"/>
              </a:rPr>
              <a:t>If the answer is “no”, there is no error</a:t>
            </a:r>
          </a:p>
          <a:p>
            <a:pPr lvl="1"/>
            <a:r>
              <a:rPr lang="en-US" dirty="0">
                <a:latin typeface="+mj-lt"/>
                <a:cs typeface="Times New Roman" panose="02020603050405020304" pitchFamily="18" charset="0"/>
              </a:rPr>
              <a:t>If the answer is “yes,” this might be a false positive, with error probability depending on the signature width, </a:t>
            </a:r>
            <a:r>
              <a:rPr lang="en-US" i="1" dirty="0">
                <a:latin typeface="+mj-lt"/>
                <a:cs typeface="Times New Roman" panose="02020603050405020304" pitchFamily="18" charset="0"/>
              </a:rPr>
              <a:t>m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.</a:t>
            </a:r>
          </a:p>
          <a:p>
            <a:endParaRPr lang="en-US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441B63-44F5-6ED8-002A-832EBD5D53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8549" y="2974429"/>
            <a:ext cx="5779934" cy="388357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F24074E-E8C6-7414-F751-A1DACDF500DF}"/>
              </a:ext>
            </a:extLst>
          </p:cNvPr>
          <p:cNvSpPr txBox="1"/>
          <p:nvPr/>
        </p:nvSpPr>
        <p:spPr>
          <a:xfrm>
            <a:off x="5802263" y="6529548"/>
            <a:ext cx="305243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From https://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</a:rPr>
              <a:t>en.wikipedia.org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/wiki/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</a:rPr>
              <a:t>Bloom_filter</a:t>
            </a:r>
            <a:endParaRPr lang="en-US" sz="11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4427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2F878-B567-F4C1-1365-D00D86063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Error Probability (2)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AB3DD7-133B-B2A6-A0E9-8D9D738059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070" y="1300787"/>
            <a:ext cx="7539859" cy="541729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041A7C0-0F8E-F537-033B-CA45683C50DB}"/>
              </a:ext>
            </a:extLst>
          </p:cNvPr>
          <p:cNvSpPr txBox="1"/>
          <p:nvPr/>
        </p:nvSpPr>
        <p:spPr>
          <a:xfrm>
            <a:off x="5802263" y="6529548"/>
            <a:ext cx="305243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From https://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</a:rPr>
              <a:t>en.wikipedia.org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/wiki/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</a:rPr>
              <a:t>Bloom_filter</a:t>
            </a:r>
            <a:endParaRPr lang="en-US" sz="11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7406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2F878-B567-F4C1-1365-D00D86063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Error Probability (3)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41A7C0-0F8E-F537-033B-CA45683C50DB}"/>
              </a:ext>
            </a:extLst>
          </p:cNvPr>
          <p:cNvSpPr txBox="1"/>
          <p:nvPr/>
        </p:nvSpPr>
        <p:spPr>
          <a:xfrm>
            <a:off x="5802263" y="6529548"/>
            <a:ext cx="305243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From https://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</a:rPr>
              <a:t>en.wikipedia.org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/wiki/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</a:rPr>
              <a:t>Bloom_filter</a:t>
            </a:r>
            <a:endParaRPr lang="en-US" sz="11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900C6E-8655-6ABC-638F-7FBED2FEAF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25750"/>
            <a:ext cx="9144000" cy="2144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4536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804A64A-15DF-E91B-8351-3C76C287D4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785" y="1269013"/>
            <a:ext cx="8418786" cy="54155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7873EDB-BD73-41CB-96BA-B567F31FF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Optimal Number of Hash Functions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9390BD-2FB4-CD25-0BBE-661E72E4FD05}"/>
              </a:ext>
            </a:extLst>
          </p:cNvPr>
          <p:cNvSpPr txBox="1"/>
          <p:nvPr/>
        </p:nvSpPr>
        <p:spPr>
          <a:xfrm>
            <a:off x="5802263" y="6529548"/>
            <a:ext cx="305243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From https://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</a:rPr>
              <a:t>en.wikipedia.org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/wiki/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</a:rPr>
              <a:t>Bloom_filter</a:t>
            </a:r>
            <a:endParaRPr lang="en-US" sz="11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3770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73EDB-BD73-41CB-96BA-B567F31FF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Optimal Number of Hash Functions (2)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9390BD-2FB4-CD25-0BBE-661E72E4FD05}"/>
              </a:ext>
            </a:extLst>
          </p:cNvPr>
          <p:cNvSpPr txBox="1"/>
          <p:nvPr/>
        </p:nvSpPr>
        <p:spPr>
          <a:xfrm>
            <a:off x="5802263" y="6529548"/>
            <a:ext cx="305243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From https://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</a:rPr>
              <a:t>en.wikipedia.org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/wiki/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</a:rPr>
              <a:t>Bloom_filter</a:t>
            </a:r>
            <a:endParaRPr lang="en-US" sz="11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50E627-29C6-C382-B963-4AC6A406A0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71019"/>
            <a:ext cx="9144000" cy="3736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1737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3CB2E09-E7EE-0164-0A61-11E3872F30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96"/>
          <a:stretch/>
        </p:blipFill>
        <p:spPr>
          <a:xfrm>
            <a:off x="400050" y="882650"/>
            <a:ext cx="8302516" cy="509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1224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3689E37-D33D-2530-2D3F-9807CE1212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097"/>
          <a:stretch/>
        </p:blipFill>
        <p:spPr>
          <a:xfrm>
            <a:off x="829003" y="1331967"/>
            <a:ext cx="5803024" cy="463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228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F095BF0-9AF5-3E72-3C5A-1C2986F75F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98742"/>
            <a:ext cx="9144000" cy="5060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8013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32D6A69-FA44-F85C-8E59-E88CB4E2F4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b="657"/>
          <a:stretch/>
        </p:blipFill>
        <p:spPr>
          <a:xfrm>
            <a:off x="0" y="415961"/>
            <a:ext cx="9144000" cy="6237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2473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C70F15B-C096-D0F8-8A56-2B3BB3F362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" y="1079500"/>
            <a:ext cx="9017000" cy="469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7502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56CEE6A-950C-0D5F-CBA7-FA308F5201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540" y="461051"/>
            <a:ext cx="8206919" cy="6302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1257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>
            <a:extLst>
              <a:ext uri="{FF2B5EF4-FFF2-40B4-BE49-F238E27FC236}">
                <a16:creationId xmlns:a16="http://schemas.microsoft.com/office/drawing/2014/main" id="{45B3EB1D-418D-9A18-DA1F-6924964D63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3375" y="606425"/>
            <a:ext cx="8686800" cy="609600"/>
          </a:xfrm>
        </p:spPr>
        <p:txBody>
          <a:bodyPr/>
          <a:lstStyle/>
          <a:p>
            <a:r>
              <a:rPr lang="en-US" altLang="en-US" dirty="0"/>
              <a:t>Comparing to Inverted Files</a:t>
            </a:r>
          </a:p>
        </p:txBody>
      </p:sp>
      <p:sp>
        <p:nvSpPr>
          <p:cNvPr id="205827" name="Rectangle 3">
            <a:extLst>
              <a:ext uri="{FF2B5EF4-FFF2-40B4-BE49-F238E27FC236}">
                <a16:creationId xmlns:a16="http://schemas.microsoft.com/office/drawing/2014/main" id="{E694C1A3-843A-B73F-E3F3-6851C5C78D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454150"/>
            <a:ext cx="8534400" cy="5029200"/>
          </a:xfrm>
        </p:spPr>
        <p:txBody>
          <a:bodyPr/>
          <a:lstStyle/>
          <a:p>
            <a:r>
              <a:rPr lang="en-US" altLang="en-US" b="1" dirty="0"/>
              <a:t>Source file:  collection, organized by document</a:t>
            </a:r>
          </a:p>
          <a:p>
            <a:endParaRPr lang="en-US" altLang="en-US" sz="900" b="1" dirty="0"/>
          </a:p>
          <a:p>
            <a:pPr lvl="4"/>
            <a:endParaRPr lang="en-US" altLang="en-US" sz="800" b="1" dirty="0"/>
          </a:p>
          <a:p>
            <a:r>
              <a:rPr lang="en-US" altLang="en-US" b="1" dirty="0"/>
              <a:t>Inverted file:  collection organized by term</a:t>
            </a:r>
          </a:p>
          <a:p>
            <a:pPr lvl="1"/>
            <a:r>
              <a:rPr lang="en-US" altLang="en-US" sz="2000" dirty="0"/>
              <a:t>one record per term, listing locations where term occurs</a:t>
            </a:r>
          </a:p>
          <a:p>
            <a:pPr lvl="4"/>
            <a:endParaRPr lang="en-US" altLang="en-US" sz="800" dirty="0"/>
          </a:p>
          <a:p>
            <a:r>
              <a:rPr lang="en-US" altLang="en-US" b="1" dirty="0"/>
              <a:t>Searching: traverse lists for each query term</a:t>
            </a:r>
          </a:p>
          <a:p>
            <a:pPr lvl="1"/>
            <a:r>
              <a:rPr lang="en-US" altLang="en-US" dirty="0"/>
              <a:t>OR:  the </a:t>
            </a:r>
            <a:r>
              <a:rPr lang="en-US" altLang="en-US" i="1" dirty="0"/>
              <a:t>union</a:t>
            </a:r>
            <a:r>
              <a:rPr lang="en-US" altLang="en-US" dirty="0"/>
              <a:t> of component lists</a:t>
            </a:r>
          </a:p>
          <a:p>
            <a:pPr lvl="1"/>
            <a:r>
              <a:rPr lang="en-US" altLang="en-US" dirty="0"/>
              <a:t>AND: an </a:t>
            </a:r>
            <a:r>
              <a:rPr lang="en-US" altLang="en-US" i="1" dirty="0"/>
              <a:t>intersection</a:t>
            </a:r>
            <a:r>
              <a:rPr lang="en-US" altLang="en-US" dirty="0"/>
              <a:t> of component lists</a:t>
            </a:r>
          </a:p>
          <a:p>
            <a:pPr lvl="1"/>
            <a:r>
              <a:rPr lang="en-US" altLang="en-US" dirty="0"/>
              <a:t>Proximity:  an </a:t>
            </a:r>
            <a:r>
              <a:rPr lang="en-US" altLang="en-US" i="1" dirty="0"/>
              <a:t>intersection</a:t>
            </a:r>
            <a:r>
              <a:rPr lang="en-US" altLang="en-US" dirty="0"/>
              <a:t> of component lists</a:t>
            </a:r>
          </a:p>
          <a:p>
            <a:pPr lvl="1"/>
            <a:r>
              <a:rPr lang="en-US" altLang="en-US" dirty="0"/>
              <a:t>SUM:  the </a:t>
            </a:r>
            <a:r>
              <a:rPr lang="en-US" altLang="en-US" i="1" dirty="0"/>
              <a:t>union</a:t>
            </a:r>
            <a:r>
              <a:rPr lang="en-US" altLang="en-US" dirty="0"/>
              <a:t> of component lists; each entry has a score</a:t>
            </a:r>
            <a:endParaRPr lang="en-US" altLang="en-US" b="1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>
            <a:extLst>
              <a:ext uri="{FF2B5EF4-FFF2-40B4-BE49-F238E27FC236}">
                <a16:creationId xmlns:a16="http://schemas.microsoft.com/office/drawing/2014/main" id="{5B3A418B-AC91-EFD0-2B66-DE305B9BD5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449317"/>
            <a:ext cx="7772400" cy="685800"/>
          </a:xfrm>
        </p:spPr>
        <p:txBody>
          <a:bodyPr/>
          <a:lstStyle/>
          <a:p>
            <a:r>
              <a:rPr lang="en-US" altLang="en-US" dirty="0"/>
              <a:t>Recall Inverted Files</a:t>
            </a:r>
          </a:p>
        </p:txBody>
      </p:sp>
      <p:sp>
        <p:nvSpPr>
          <p:cNvPr id="174083" name="Rectangle 3">
            <a:extLst>
              <a:ext uri="{FF2B5EF4-FFF2-40B4-BE49-F238E27FC236}">
                <a16:creationId xmlns:a16="http://schemas.microsoft.com/office/drawing/2014/main" id="{A74DB813-C0F4-3E3B-2C46-105AE535F8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135117"/>
            <a:ext cx="8447690" cy="5586358"/>
          </a:xfrm>
        </p:spPr>
        <p:txBody>
          <a:bodyPr/>
          <a:lstStyle/>
          <a:p>
            <a:pPr marL="533400" indent="-533400">
              <a:lnSpc>
                <a:spcPct val="90000"/>
              </a:lnSpc>
            </a:pPr>
            <a:r>
              <a:rPr lang="en-US" altLang="en-US" dirty="0"/>
              <a:t>Contains inverted lists</a:t>
            </a:r>
          </a:p>
          <a:p>
            <a:pPr marL="914400" lvl="1" indent="-457200">
              <a:lnSpc>
                <a:spcPct val="90000"/>
              </a:lnSpc>
            </a:pPr>
            <a:r>
              <a:rPr lang="en-US" altLang="en-US" dirty="0"/>
              <a:t>one for each word in the vocabulary</a:t>
            </a:r>
          </a:p>
          <a:p>
            <a:pPr marL="914400" lvl="1" indent="-457200">
              <a:lnSpc>
                <a:spcPct val="90000"/>
              </a:lnSpc>
            </a:pPr>
            <a:r>
              <a:rPr lang="en-US" altLang="en-US" dirty="0"/>
              <a:t>identifies locations of all occurrences of a word in the original text</a:t>
            </a:r>
          </a:p>
          <a:p>
            <a:pPr marL="1295400" lvl="2" indent="-381000">
              <a:lnSpc>
                <a:spcPct val="90000"/>
              </a:lnSpc>
            </a:pPr>
            <a:r>
              <a:rPr lang="en-US" altLang="en-US" dirty="0"/>
              <a:t>which ‘documents’ contain the word</a:t>
            </a:r>
          </a:p>
          <a:p>
            <a:pPr marL="1295400" lvl="2" indent="-381000">
              <a:lnSpc>
                <a:spcPct val="90000"/>
              </a:lnSpc>
            </a:pPr>
            <a:r>
              <a:rPr lang="en-US" altLang="en-US" dirty="0"/>
              <a:t>Perhaps locations of occurrence within documents</a:t>
            </a:r>
          </a:p>
          <a:p>
            <a:pPr marL="2171700" lvl="4" indent="-342900">
              <a:lnSpc>
                <a:spcPct val="90000"/>
              </a:lnSpc>
            </a:pPr>
            <a:endParaRPr lang="en-US" altLang="en-US" sz="800" dirty="0"/>
          </a:p>
          <a:p>
            <a:pPr marL="533400" indent="-533400">
              <a:lnSpc>
                <a:spcPct val="90000"/>
              </a:lnSpc>
            </a:pPr>
            <a:r>
              <a:rPr lang="en-US" altLang="en-US" dirty="0"/>
              <a:t>Requires a </a:t>
            </a:r>
            <a:r>
              <a:rPr lang="en-US" altLang="en-US" i="1" dirty="0"/>
              <a:t>lexicon</a:t>
            </a:r>
            <a:r>
              <a:rPr lang="en-US" altLang="en-US" dirty="0"/>
              <a:t> or vocabulary list</a:t>
            </a:r>
          </a:p>
          <a:p>
            <a:pPr marL="914400" lvl="1" indent="-457200">
              <a:lnSpc>
                <a:spcPct val="90000"/>
              </a:lnSpc>
            </a:pPr>
            <a:r>
              <a:rPr lang="en-US" altLang="en-US" dirty="0"/>
              <a:t>provides mapping between word and its inverted list</a:t>
            </a:r>
          </a:p>
          <a:p>
            <a:pPr marL="2171700" lvl="4" indent="-342900">
              <a:lnSpc>
                <a:spcPct val="90000"/>
              </a:lnSpc>
            </a:pPr>
            <a:endParaRPr lang="en-US" altLang="en-US" sz="800" dirty="0"/>
          </a:p>
          <a:p>
            <a:pPr marL="533400" indent="-533400">
              <a:lnSpc>
                <a:spcPct val="90000"/>
              </a:lnSpc>
            </a:pPr>
            <a:r>
              <a:rPr lang="en-US" altLang="en-US" dirty="0"/>
              <a:t>Single term query could be answered by </a:t>
            </a:r>
          </a:p>
          <a:p>
            <a:pPr marL="914400" lvl="1" indent="-457200">
              <a:lnSpc>
                <a:spcPct val="90000"/>
              </a:lnSpc>
              <a:buFontTx/>
              <a:buAutoNum type="arabicPeriod"/>
            </a:pPr>
            <a:r>
              <a:rPr lang="en-US" altLang="en-US" dirty="0"/>
              <a:t>scan the term’s inverted list </a:t>
            </a:r>
          </a:p>
          <a:p>
            <a:pPr marL="914400" lvl="1" indent="-457200">
              <a:lnSpc>
                <a:spcPct val="90000"/>
              </a:lnSpc>
              <a:buFontTx/>
              <a:buAutoNum type="arabicPeriod"/>
            </a:pPr>
            <a:r>
              <a:rPr lang="en-US" altLang="en-US" dirty="0"/>
              <a:t>return every doc on the list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>
            <a:extLst>
              <a:ext uri="{FF2B5EF4-FFF2-40B4-BE49-F238E27FC236}">
                <a16:creationId xmlns:a16="http://schemas.microsoft.com/office/drawing/2014/main" id="{389F82CB-973E-5252-C716-297051036B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562303"/>
            <a:ext cx="7772400" cy="533400"/>
          </a:xfrm>
        </p:spPr>
        <p:txBody>
          <a:bodyPr/>
          <a:lstStyle/>
          <a:p>
            <a:r>
              <a:rPr lang="en-US" altLang="en-US" dirty="0"/>
              <a:t>Inverted File Granularity</a:t>
            </a:r>
          </a:p>
        </p:txBody>
      </p:sp>
      <p:sp>
        <p:nvSpPr>
          <p:cNvPr id="176131" name="Rectangle 3">
            <a:extLst>
              <a:ext uri="{FF2B5EF4-FFF2-40B4-BE49-F238E27FC236}">
                <a16:creationId xmlns:a16="http://schemas.microsoft.com/office/drawing/2014/main" id="{B50FF93E-3EEA-305C-3B5F-BF3018671F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19894" y="1307991"/>
            <a:ext cx="8305800" cy="4876800"/>
          </a:xfrm>
        </p:spPr>
        <p:txBody>
          <a:bodyPr/>
          <a:lstStyle/>
          <a:p>
            <a:r>
              <a:rPr lang="en-US" altLang="en-US" dirty="0"/>
              <a:t>Index </a:t>
            </a:r>
            <a:r>
              <a:rPr lang="en-US" altLang="en-US" i="1" dirty="0"/>
              <a:t>granularity</a:t>
            </a:r>
            <a:r>
              <a:rPr lang="en-US" altLang="en-US" dirty="0"/>
              <a:t> refers to the accuracy with which term locations are identified</a:t>
            </a:r>
          </a:p>
          <a:p>
            <a:endParaRPr lang="en-US" altLang="en-US" sz="900" dirty="0"/>
          </a:p>
          <a:p>
            <a:pPr lvl="1"/>
            <a:r>
              <a:rPr lang="en-US" altLang="en-US" i="1" dirty="0"/>
              <a:t>coarse</a:t>
            </a:r>
            <a:r>
              <a:rPr lang="en-US" altLang="en-US" dirty="0"/>
              <a:t> grained may identify only a block of text</a:t>
            </a:r>
          </a:p>
          <a:p>
            <a:pPr lvl="2"/>
            <a:r>
              <a:rPr lang="en-US" altLang="en-US" dirty="0"/>
              <a:t>each block may contain several documents</a:t>
            </a:r>
          </a:p>
          <a:p>
            <a:pPr lvl="4"/>
            <a:endParaRPr lang="en-US" altLang="en-US" sz="800" dirty="0"/>
          </a:p>
          <a:p>
            <a:pPr lvl="1"/>
            <a:r>
              <a:rPr lang="en-US" altLang="en-US" i="1" dirty="0"/>
              <a:t>moderate</a:t>
            </a:r>
            <a:r>
              <a:rPr lang="en-US" altLang="en-US" dirty="0"/>
              <a:t> grained will store locations in terms of document numbers</a:t>
            </a:r>
          </a:p>
          <a:p>
            <a:pPr lvl="1"/>
            <a:endParaRPr lang="en-US" altLang="en-US" sz="1000" dirty="0"/>
          </a:p>
          <a:p>
            <a:pPr lvl="4"/>
            <a:endParaRPr lang="en-US" altLang="en-US" sz="800" dirty="0"/>
          </a:p>
          <a:p>
            <a:pPr lvl="1"/>
            <a:r>
              <a:rPr lang="en-US" altLang="en-US" i="1" dirty="0"/>
              <a:t>finely</a:t>
            </a:r>
            <a:r>
              <a:rPr lang="en-US" altLang="en-US" dirty="0"/>
              <a:t> grained indices will return a sentence, word number, or byte number (location in original text)</a:t>
            </a:r>
            <a:endParaRPr lang="en-US" altLang="en-US" i="1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>
            <a:extLst>
              <a:ext uri="{FF2B5EF4-FFF2-40B4-BE49-F238E27FC236}">
                <a16:creationId xmlns:a16="http://schemas.microsoft.com/office/drawing/2014/main" id="{3F22E29E-1F65-32DC-A934-CD973BCA25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54038" y="525518"/>
            <a:ext cx="8293100" cy="838200"/>
          </a:xfrm>
          <a:noFill/>
          <a:ln/>
        </p:spPr>
        <p:txBody>
          <a:bodyPr lIns="92075" tIns="46038" rIns="92075" bIns="46038"/>
          <a:lstStyle/>
          <a:p>
            <a:r>
              <a:rPr lang="en-US" altLang="en-US" dirty="0"/>
              <a:t>Comparing Inverted File Granularities</a:t>
            </a:r>
          </a:p>
        </p:txBody>
      </p:sp>
      <p:sp>
        <p:nvSpPr>
          <p:cNvPr id="191491" name="Rectangle 3">
            <a:extLst>
              <a:ext uri="{FF2B5EF4-FFF2-40B4-BE49-F238E27FC236}">
                <a16:creationId xmlns:a16="http://schemas.microsoft.com/office/drawing/2014/main" id="{C39AACE6-A722-1C97-ABD3-417F76C366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2075" tIns="46038" rIns="92075" bIns="46038"/>
          <a:lstStyle/>
          <a:p>
            <a:r>
              <a:rPr lang="en-US" altLang="en-US" dirty="0"/>
              <a:t>Data stored in  inverted list:</a:t>
            </a:r>
          </a:p>
          <a:p>
            <a:pPr marL="917575" lvl="1" indent="-457200">
              <a:buFont typeface="+mj-lt"/>
              <a:buAutoNum type="arabicPeriod"/>
            </a:pPr>
            <a:r>
              <a:rPr lang="en-US" altLang="en-US" dirty="0"/>
              <a:t>The term, document frequency (</a:t>
            </a:r>
            <a:r>
              <a:rPr lang="en-US" altLang="en-US" dirty="0" err="1"/>
              <a:t>df</a:t>
            </a:r>
            <a:r>
              <a:rPr lang="en-US" altLang="en-US" dirty="0"/>
              <a:t>), list of </a:t>
            </a:r>
            <a:r>
              <a:rPr lang="en-US" altLang="en-US" dirty="0" err="1"/>
              <a:t>DocIds</a:t>
            </a:r>
            <a:endParaRPr lang="en-US" altLang="en-US" dirty="0"/>
          </a:p>
          <a:p>
            <a:pPr lvl="2"/>
            <a:r>
              <a:rPr lang="en-US" altLang="en-US" dirty="0"/>
              <a:t>government, 3, &lt;5, 18, 26,&gt;</a:t>
            </a:r>
          </a:p>
          <a:p>
            <a:pPr marL="917575" lvl="1" indent="-457200">
              <a:buFont typeface="+mj-lt"/>
              <a:buAutoNum type="arabicPeriod"/>
            </a:pPr>
            <a:r>
              <a:rPr lang="en-US" altLang="en-US" dirty="0"/>
              <a:t>List of pairs of </a:t>
            </a:r>
            <a:r>
              <a:rPr lang="en-US" altLang="en-US" dirty="0" err="1"/>
              <a:t>DocId</a:t>
            </a:r>
            <a:r>
              <a:rPr lang="en-US" altLang="en-US" dirty="0"/>
              <a:t> and term frequency (</a:t>
            </a:r>
            <a:r>
              <a:rPr lang="en-US" altLang="en-US" dirty="0" err="1"/>
              <a:t>tf</a:t>
            </a:r>
            <a:r>
              <a:rPr lang="en-US" altLang="en-US" dirty="0"/>
              <a:t>)</a:t>
            </a:r>
          </a:p>
          <a:p>
            <a:pPr lvl="2"/>
            <a:r>
              <a:rPr lang="en-US" altLang="en-US" dirty="0"/>
              <a:t>government, 3 &lt;(5, 2), (18, 1)(26, 2)&gt;</a:t>
            </a:r>
          </a:p>
          <a:p>
            <a:pPr marL="917575" lvl="1" indent="-457200">
              <a:buFont typeface="+mj-lt"/>
              <a:buAutoNum type="arabicPeriod"/>
            </a:pPr>
            <a:r>
              <a:rPr lang="en-US" altLang="en-US" dirty="0"/>
              <a:t>List of  </a:t>
            </a:r>
            <a:r>
              <a:rPr lang="en-US" altLang="en-US" dirty="0" err="1"/>
              <a:t>DocId</a:t>
            </a:r>
            <a:r>
              <a:rPr lang="en-US" altLang="en-US" dirty="0"/>
              <a:t> and positions</a:t>
            </a:r>
          </a:p>
          <a:p>
            <a:pPr lvl="2"/>
            <a:r>
              <a:rPr lang="en-US" altLang="en-US" dirty="0"/>
              <a:t>government, 3 &lt;5, 25, 56&gt;&lt;18, 4&gt;&lt;26, 12, 43&gt;</a:t>
            </a:r>
          </a:p>
          <a:p>
            <a:r>
              <a:rPr lang="en-US" altLang="en-US" dirty="0"/>
              <a:t>Note that signature files can only match granularity number 1.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AFC7F1D2-0F65-ADF8-A739-57A5921DB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C8D99-ACFA-EF49-B8D7-8D3C2F103F96}" type="slidenum">
              <a:rPr lang="en-US" altLang="en-US"/>
              <a:pPr/>
              <a:t>27</a:t>
            </a:fld>
            <a:endParaRPr lang="en-US" altLang="en-US"/>
          </a:p>
        </p:txBody>
      </p:sp>
      <p:sp>
        <p:nvSpPr>
          <p:cNvPr id="181250" name="Rectangle 2">
            <a:extLst>
              <a:ext uri="{FF2B5EF4-FFF2-40B4-BE49-F238E27FC236}">
                <a16:creationId xmlns:a16="http://schemas.microsoft.com/office/drawing/2014/main" id="{5B766B20-03E1-B36F-A289-06CE540E64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304800"/>
          </a:xfrm>
        </p:spPr>
        <p:txBody>
          <a:bodyPr/>
          <a:lstStyle/>
          <a:p>
            <a:r>
              <a:rPr lang="en-US" altLang="en-US"/>
              <a:t>Inverted Files: Coarse</a:t>
            </a:r>
          </a:p>
        </p:txBody>
      </p:sp>
      <p:sp>
        <p:nvSpPr>
          <p:cNvPr id="181251" name="Rectangle 3">
            <a:extLst>
              <a:ext uri="{FF2B5EF4-FFF2-40B4-BE49-F238E27FC236}">
                <a16:creationId xmlns:a16="http://schemas.microsoft.com/office/drawing/2014/main" id="{26AE28C1-E4D4-8B8D-F217-DC23436712A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524000"/>
            <a:ext cx="7772400" cy="2247900"/>
          </a:xfrm>
        </p:spPr>
        <p:txBody>
          <a:bodyPr/>
          <a:lstStyle/>
          <a:p>
            <a:endParaRPr lang="en-US" altLang="en-US" sz="2400"/>
          </a:p>
        </p:txBody>
      </p:sp>
      <p:graphicFrame>
        <p:nvGraphicFramePr>
          <p:cNvPr id="181252" name="Object 4">
            <a:extLst>
              <a:ext uri="{FF2B5EF4-FFF2-40B4-BE49-F238E27FC236}">
                <a16:creationId xmlns:a16="http://schemas.microsoft.com/office/drawing/2014/main" id="{AC1ACD53-0C9F-0C94-729E-3820D919E8DE}"/>
              </a:ext>
            </a:extLst>
          </p:cNvPr>
          <p:cNvGraphicFramePr>
            <a:graphicFrameLocks noGrp="1" noChangeAspect="1"/>
          </p:cNvGraphicFramePr>
          <p:nvPr>
            <p:ph sz="half" idx="2"/>
          </p:nvPr>
        </p:nvGraphicFramePr>
        <p:xfrm>
          <a:off x="528638" y="998538"/>
          <a:ext cx="8074025" cy="571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29095700" imgH="20612100" progId="Word.Document.8">
                  <p:embed/>
                </p:oleObj>
              </mc:Choice>
              <mc:Fallback>
                <p:oleObj name="Document" r:id="rId3" imgW="29095700" imgH="20612100" progId="Word.Document.8">
                  <p:embed/>
                  <p:pic>
                    <p:nvPicPr>
                      <p:cNvPr id="181252" name="Object 4">
                        <a:extLst>
                          <a:ext uri="{FF2B5EF4-FFF2-40B4-BE49-F238E27FC236}">
                            <a16:creationId xmlns:a16="http://schemas.microsoft.com/office/drawing/2014/main" id="{AC1ACD53-0C9F-0C94-729E-3820D919E8D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638" y="998538"/>
                        <a:ext cx="8074025" cy="5715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6F7AD827-4889-38DE-A83E-BD2D6C12E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300A9-47BF-4F4A-A30D-3BABFA6BFA9B}" type="slidenum">
              <a:rPr lang="en-US" altLang="en-US"/>
              <a:pPr/>
              <a:t>28</a:t>
            </a:fld>
            <a:endParaRPr lang="en-US" altLang="en-US"/>
          </a:p>
        </p:txBody>
      </p:sp>
      <p:sp>
        <p:nvSpPr>
          <p:cNvPr id="179202" name="Rectangle 2">
            <a:extLst>
              <a:ext uri="{FF2B5EF4-FFF2-40B4-BE49-F238E27FC236}">
                <a16:creationId xmlns:a16="http://schemas.microsoft.com/office/drawing/2014/main" id="{8ADA26BC-AAFE-F415-B070-3E02493DEA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304800"/>
          </a:xfrm>
        </p:spPr>
        <p:txBody>
          <a:bodyPr/>
          <a:lstStyle/>
          <a:p>
            <a:r>
              <a:rPr lang="en-US" altLang="en-US"/>
              <a:t>Inverted Files: Medium</a:t>
            </a:r>
          </a:p>
        </p:txBody>
      </p:sp>
      <p:sp>
        <p:nvSpPr>
          <p:cNvPr id="179203" name="Rectangle 3">
            <a:extLst>
              <a:ext uri="{FF2B5EF4-FFF2-40B4-BE49-F238E27FC236}">
                <a16:creationId xmlns:a16="http://schemas.microsoft.com/office/drawing/2014/main" id="{DDBCF0AA-A428-9674-5FC9-0FABE9F8A27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524000"/>
            <a:ext cx="7772400" cy="2247900"/>
          </a:xfrm>
        </p:spPr>
        <p:txBody>
          <a:bodyPr/>
          <a:lstStyle/>
          <a:p>
            <a:endParaRPr lang="en-US" altLang="en-US" sz="2400"/>
          </a:p>
        </p:txBody>
      </p:sp>
      <p:graphicFrame>
        <p:nvGraphicFramePr>
          <p:cNvPr id="179204" name="Object 4">
            <a:extLst>
              <a:ext uri="{FF2B5EF4-FFF2-40B4-BE49-F238E27FC236}">
                <a16:creationId xmlns:a16="http://schemas.microsoft.com/office/drawing/2014/main" id="{6EFD3C71-8544-B89C-AA4C-A3C17CAF1D2C}"/>
              </a:ext>
            </a:extLst>
          </p:cNvPr>
          <p:cNvGraphicFramePr>
            <a:graphicFrameLocks noGrp="1" noChangeAspect="1"/>
          </p:cNvGraphicFramePr>
          <p:nvPr>
            <p:ph sz="half" idx="2"/>
          </p:nvPr>
        </p:nvGraphicFramePr>
        <p:xfrm>
          <a:off x="533400" y="990600"/>
          <a:ext cx="8077200" cy="551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29095700" imgH="19862800" progId="Word.Document.8">
                  <p:embed/>
                </p:oleObj>
              </mc:Choice>
              <mc:Fallback>
                <p:oleObj name="Document" r:id="rId3" imgW="29095700" imgH="19862800" progId="Word.Document.8">
                  <p:embed/>
                  <p:pic>
                    <p:nvPicPr>
                      <p:cNvPr id="179204" name="Object 4">
                        <a:extLst>
                          <a:ext uri="{FF2B5EF4-FFF2-40B4-BE49-F238E27FC236}">
                            <a16:creationId xmlns:a16="http://schemas.microsoft.com/office/drawing/2014/main" id="{6EFD3C71-8544-B89C-AA4C-A3C17CAF1D2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990600"/>
                        <a:ext cx="8077200" cy="55149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F562D83E-BD50-0747-8751-CA9B18914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8ED85-74C3-D346-B261-BA5684DE9E30}" type="slidenum">
              <a:rPr lang="en-US" altLang="en-US"/>
              <a:pPr/>
              <a:t>29</a:t>
            </a:fld>
            <a:endParaRPr lang="en-US" altLang="en-US"/>
          </a:p>
        </p:txBody>
      </p:sp>
      <p:sp>
        <p:nvSpPr>
          <p:cNvPr id="180226" name="Rectangle 2">
            <a:extLst>
              <a:ext uri="{FF2B5EF4-FFF2-40B4-BE49-F238E27FC236}">
                <a16:creationId xmlns:a16="http://schemas.microsoft.com/office/drawing/2014/main" id="{DD14977E-3F6F-59D0-68D3-C7B7D90B62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304800"/>
          </a:xfrm>
        </p:spPr>
        <p:txBody>
          <a:bodyPr/>
          <a:lstStyle/>
          <a:p>
            <a:r>
              <a:rPr lang="en-US" altLang="en-US"/>
              <a:t>Inverted Files: Fine</a:t>
            </a:r>
          </a:p>
        </p:txBody>
      </p:sp>
      <p:sp>
        <p:nvSpPr>
          <p:cNvPr id="180227" name="Rectangle 3">
            <a:extLst>
              <a:ext uri="{FF2B5EF4-FFF2-40B4-BE49-F238E27FC236}">
                <a16:creationId xmlns:a16="http://schemas.microsoft.com/office/drawing/2014/main" id="{88D5965A-E428-49DF-7828-36D6007904E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524000"/>
            <a:ext cx="7772400" cy="2247900"/>
          </a:xfrm>
        </p:spPr>
        <p:txBody>
          <a:bodyPr/>
          <a:lstStyle/>
          <a:p>
            <a:endParaRPr lang="en-US" altLang="en-US" sz="2400"/>
          </a:p>
        </p:txBody>
      </p:sp>
      <p:graphicFrame>
        <p:nvGraphicFramePr>
          <p:cNvPr id="180228" name="Object 4">
            <a:extLst>
              <a:ext uri="{FF2B5EF4-FFF2-40B4-BE49-F238E27FC236}">
                <a16:creationId xmlns:a16="http://schemas.microsoft.com/office/drawing/2014/main" id="{E986993C-2ACD-8E30-F896-EC81AFB8810E}"/>
              </a:ext>
            </a:extLst>
          </p:cNvPr>
          <p:cNvGraphicFramePr>
            <a:graphicFrameLocks noGrp="1" noChangeAspect="1"/>
          </p:cNvGraphicFramePr>
          <p:nvPr>
            <p:ph sz="half" idx="2"/>
          </p:nvPr>
        </p:nvGraphicFramePr>
        <p:xfrm>
          <a:off x="528638" y="998538"/>
          <a:ext cx="8074025" cy="551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29095700" imgH="19862800" progId="Word.Document.8">
                  <p:embed/>
                </p:oleObj>
              </mc:Choice>
              <mc:Fallback>
                <p:oleObj name="Document" r:id="rId3" imgW="29095700" imgH="19862800" progId="Word.Document.8">
                  <p:embed/>
                  <p:pic>
                    <p:nvPicPr>
                      <p:cNvPr id="180228" name="Object 4">
                        <a:extLst>
                          <a:ext uri="{FF2B5EF4-FFF2-40B4-BE49-F238E27FC236}">
                            <a16:creationId xmlns:a16="http://schemas.microsoft.com/office/drawing/2014/main" id="{E986993C-2ACD-8E30-F896-EC81AFB8810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638" y="998538"/>
                        <a:ext cx="8074025" cy="55181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9ECF7F-2557-7552-B1C5-53A04C148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509" y="429448"/>
            <a:ext cx="8628062" cy="810773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Signature Files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376C5D-02A1-4C04-59A9-A621B2ED7D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739" y="1166648"/>
            <a:ext cx="8767322" cy="5565622"/>
          </a:xfrm>
        </p:spPr>
        <p:txBody>
          <a:bodyPr/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Signature files are an alternative to inverted file indexing. 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main advantage of signature files is that they don’t require that a lexicon be kept in memory during query processing.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Signature files are a probabilistic metho d for indexing documents. Each term in a document is assigned a random signature, which is a bit vector. 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These assignments are made by hashing. 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descriptor of document is the bitwise logical OR of the signatures of its terms.</a:t>
            </a:r>
          </a:p>
        </p:txBody>
      </p:sp>
    </p:spTree>
    <p:extLst>
      <p:ext uri="{BB962C8B-B14F-4D97-AF65-F5344CB8AC3E}">
        <p14:creationId xmlns:p14="http://schemas.microsoft.com/office/powerpoint/2010/main" val="29427694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>
            <a:extLst>
              <a:ext uri="{FF2B5EF4-FFF2-40B4-BE49-F238E27FC236}">
                <a16:creationId xmlns:a16="http://schemas.microsoft.com/office/drawing/2014/main" id="{3DA9C326-CFFF-E8B6-2435-01E7D42FA9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533400"/>
          </a:xfrm>
        </p:spPr>
        <p:txBody>
          <a:bodyPr/>
          <a:lstStyle/>
          <a:p>
            <a:r>
              <a:rPr lang="en-US" altLang="en-US"/>
              <a:t>Index Granularity</a:t>
            </a:r>
          </a:p>
        </p:txBody>
      </p:sp>
      <p:sp>
        <p:nvSpPr>
          <p:cNvPr id="177155" name="Rectangle 3">
            <a:extLst>
              <a:ext uri="{FF2B5EF4-FFF2-40B4-BE49-F238E27FC236}">
                <a16:creationId xmlns:a16="http://schemas.microsoft.com/office/drawing/2014/main" id="{C9A445FC-0A3F-AED6-77E4-F0AD4FB993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305800" cy="5257800"/>
          </a:xfrm>
        </p:spPr>
        <p:txBody>
          <a:bodyPr/>
          <a:lstStyle/>
          <a:p>
            <a:r>
              <a:rPr lang="en-US" altLang="en-US"/>
              <a:t>Can you think of any differences between these in terms of storage needs or search effectiveness?</a:t>
            </a:r>
          </a:p>
          <a:p>
            <a:pPr lvl="1"/>
            <a:r>
              <a:rPr lang="en-US" altLang="en-US" i="1"/>
              <a:t>coarse</a:t>
            </a:r>
            <a:r>
              <a:rPr lang="en-US" altLang="en-US"/>
              <a:t>: identify a block of text (potentially many docs)</a:t>
            </a:r>
          </a:p>
          <a:p>
            <a:pPr lvl="1"/>
            <a:endParaRPr lang="en-US" altLang="en-US"/>
          </a:p>
          <a:p>
            <a:pPr lvl="1"/>
            <a:endParaRPr lang="en-US" altLang="en-US"/>
          </a:p>
          <a:p>
            <a:pPr lvl="4"/>
            <a:endParaRPr lang="en-US" altLang="en-US" sz="900"/>
          </a:p>
          <a:p>
            <a:pPr lvl="1"/>
            <a:endParaRPr lang="en-US" altLang="en-US" sz="1000"/>
          </a:p>
          <a:p>
            <a:pPr lvl="1"/>
            <a:r>
              <a:rPr lang="en-US" altLang="en-US" i="1"/>
              <a:t>fine</a:t>
            </a:r>
            <a:r>
              <a:rPr lang="en-US" altLang="en-US"/>
              <a:t> : store sentence, word or byte number</a:t>
            </a:r>
          </a:p>
          <a:p>
            <a:pPr lvl="2"/>
            <a:endParaRPr lang="en-US" altLang="en-US" i="1"/>
          </a:p>
        </p:txBody>
      </p:sp>
      <p:sp>
        <p:nvSpPr>
          <p:cNvPr id="177156" name="Text Box 4">
            <a:extLst>
              <a:ext uri="{FF2B5EF4-FFF2-40B4-BE49-F238E27FC236}">
                <a16:creationId xmlns:a16="http://schemas.microsoft.com/office/drawing/2014/main" id="{7A3373A7-EEE9-A518-C49A-40FECEEA3C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3878" y="2966545"/>
            <a:ext cx="775244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altLang="en-US" sz="2400" dirty="0">
                <a:solidFill>
                  <a:schemeClr val="hlink"/>
                </a:solidFill>
              </a:rPr>
              <a:t> less storage space, but more searching of plain text to</a:t>
            </a:r>
          </a:p>
          <a:p>
            <a:r>
              <a:rPr lang="en-US" altLang="en-US" sz="2400" dirty="0">
                <a:solidFill>
                  <a:schemeClr val="hlink"/>
                </a:solidFill>
              </a:rPr>
              <a:t>   find exact locations of search terms</a:t>
            </a:r>
          </a:p>
          <a:p>
            <a:pPr>
              <a:buFontTx/>
              <a:buChar char="•"/>
            </a:pPr>
            <a:r>
              <a:rPr lang="en-US" altLang="en-US" sz="2400" dirty="0">
                <a:solidFill>
                  <a:schemeClr val="hlink"/>
                </a:solidFill>
              </a:rPr>
              <a:t> more false matches when multiple words.  Why?</a:t>
            </a:r>
          </a:p>
        </p:txBody>
      </p:sp>
      <p:sp>
        <p:nvSpPr>
          <p:cNvPr id="177157" name="Text Box 5">
            <a:extLst>
              <a:ext uri="{FF2B5EF4-FFF2-40B4-BE49-F238E27FC236}">
                <a16:creationId xmlns:a16="http://schemas.microsoft.com/office/drawing/2014/main" id="{7F800CD7-D867-FA92-A4EF-DB29EB9DD2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4290" y="4831140"/>
            <a:ext cx="7311617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altLang="en-US" sz="2400" dirty="0"/>
              <a:t> </a:t>
            </a:r>
            <a:r>
              <a:rPr lang="en-US" altLang="en-US" sz="2400" dirty="0">
                <a:solidFill>
                  <a:schemeClr val="hlink"/>
                </a:solidFill>
              </a:rPr>
              <a:t>Enables queries to contain proximity information</a:t>
            </a:r>
          </a:p>
          <a:p>
            <a:pPr lvl="1">
              <a:buFontTx/>
              <a:buChar char="•"/>
            </a:pPr>
            <a:r>
              <a:rPr lang="en-US" altLang="en-US" sz="2400" dirty="0">
                <a:solidFill>
                  <a:schemeClr val="hlink"/>
                </a:solidFill>
              </a:rPr>
              <a:t> e.g.) “green house” versus green AND house </a:t>
            </a:r>
          </a:p>
          <a:p>
            <a:pPr>
              <a:buFontTx/>
              <a:buChar char="•"/>
            </a:pPr>
            <a:r>
              <a:rPr lang="en-US" altLang="en-US" sz="2400" dirty="0">
                <a:solidFill>
                  <a:schemeClr val="hlink"/>
                </a:solidFill>
              </a:rPr>
              <a:t> Proximity info increases index size 2-3x</a:t>
            </a:r>
          </a:p>
          <a:p>
            <a:pPr lvl="1">
              <a:buFontTx/>
              <a:buChar char="•"/>
            </a:pPr>
            <a:r>
              <a:rPr lang="en-US" altLang="en-US" sz="2400" dirty="0">
                <a:solidFill>
                  <a:schemeClr val="hlink"/>
                </a:solidFill>
              </a:rPr>
              <a:t>only include doc info if proximity will not be used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7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7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7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7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56" grpId="0" autoUpdateAnimBg="0"/>
      <p:bldP spid="177157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>
            <a:extLst>
              <a:ext uri="{FF2B5EF4-FFF2-40B4-BE49-F238E27FC236}">
                <a16:creationId xmlns:a16="http://schemas.microsoft.com/office/drawing/2014/main" id="{6737FDD6-2C13-7259-9034-A532193457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609600"/>
          </a:xfrm>
        </p:spPr>
        <p:txBody>
          <a:bodyPr/>
          <a:lstStyle/>
          <a:p>
            <a:r>
              <a:rPr lang="en-US" altLang="en-US" dirty="0"/>
              <a:t>Alternative: Bitmaps</a:t>
            </a:r>
          </a:p>
        </p:txBody>
      </p:sp>
      <p:sp>
        <p:nvSpPr>
          <p:cNvPr id="215043" name="Rectangle 3">
            <a:extLst>
              <a:ext uri="{FF2B5EF4-FFF2-40B4-BE49-F238E27FC236}">
                <a16:creationId xmlns:a16="http://schemas.microsoft.com/office/drawing/2014/main" id="{1CBFCCB9-C15C-2FA4-EED0-9B0C007142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3825" y="1143000"/>
            <a:ext cx="889635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b="1" dirty="0"/>
              <a:t>Bag-of-words</a:t>
            </a:r>
            <a:r>
              <a:rPr lang="en-US" altLang="en-US" dirty="0"/>
              <a:t> index only: term x document array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For each term, allocate vector with 1 bit per document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If term present in document </a:t>
            </a:r>
            <a:r>
              <a:rPr lang="en-US" altLang="en-US" i="1" dirty="0"/>
              <a:t>n</a:t>
            </a:r>
            <a:r>
              <a:rPr lang="en-US" altLang="en-US" dirty="0"/>
              <a:t>, set </a:t>
            </a:r>
            <a:r>
              <a:rPr lang="en-US" altLang="en-US" i="1" dirty="0" err="1"/>
              <a:t>n</a:t>
            </a:r>
            <a:r>
              <a:rPr lang="en-US" altLang="en-US" dirty="0" err="1"/>
              <a:t>’th</a:t>
            </a:r>
            <a:r>
              <a:rPr lang="en-US" altLang="en-US" dirty="0"/>
              <a:t> bit to 1, else 0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Boolean operations very fast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Extravagant of storage: N*n bits needed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2 </a:t>
            </a:r>
            <a:r>
              <a:rPr lang="en-US" altLang="en-US" dirty="0" err="1"/>
              <a:t>Gbytes</a:t>
            </a:r>
            <a:r>
              <a:rPr lang="en-US" altLang="en-US" dirty="0"/>
              <a:t> text requires 40 </a:t>
            </a:r>
            <a:r>
              <a:rPr lang="en-US" altLang="en-US" dirty="0" err="1"/>
              <a:t>Gbyte</a:t>
            </a:r>
            <a:r>
              <a:rPr lang="en-US" altLang="en-US" dirty="0"/>
              <a:t> bitmap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Space efficient for common terms as high prop. bits set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Space inefficient for rare terms (why?)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Not widely used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E34E6AC-A653-7967-AE3E-9DBAAC4277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900" y="469900"/>
            <a:ext cx="7814003" cy="572950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1FF92A2-8364-47A8-DD4D-D273B5C3E02F}"/>
              </a:ext>
            </a:extLst>
          </p:cNvPr>
          <p:cNvSpPr txBox="1"/>
          <p:nvPr/>
        </p:nvSpPr>
        <p:spPr>
          <a:xfrm>
            <a:off x="2806261" y="6343869"/>
            <a:ext cx="34698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(Similar to a Bloom filter.)</a:t>
            </a:r>
          </a:p>
        </p:txBody>
      </p:sp>
    </p:spTree>
    <p:extLst>
      <p:ext uri="{BB962C8B-B14F-4D97-AF65-F5344CB8AC3E}">
        <p14:creationId xmlns:p14="http://schemas.microsoft.com/office/powerpoint/2010/main" val="25038329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A6628-7EEC-234C-4FAE-91AA74BD2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509" y="429449"/>
            <a:ext cx="8628062" cy="621586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Bloom Filters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E836A3-DDAD-CFA4-0D62-31EB25B73C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177159"/>
            <a:ext cx="8293100" cy="5555112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Bloom filter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 space-efficient probabilistic data structure by Burton Howard Bloom (1970).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empty Bloom filter is a bit array of m bits, all set to 0. There must also be k different hash functions.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add an element, feed it to each of the k hash functions and set the bits at all their positions to 1.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query for an element, feed it to each of the k hash functions to get k array positions. If any of the bits at these positions is 0, the element is definitely not in the set; if it were, then all the bits would have been set to 1 when it was inserted.</a:t>
            </a:r>
          </a:p>
        </p:txBody>
      </p:sp>
      <p:pic>
        <p:nvPicPr>
          <p:cNvPr id="22530" name="Picture 2">
            <a:extLst>
              <a:ext uri="{FF2B5EF4-FFF2-40B4-BE49-F238E27FC236}">
                <a16:creationId xmlns:a16="http://schemas.microsoft.com/office/drawing/2014/main" id="{2ED2C2D6-3447-F716-5C94-1EB87D2341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7881" y="5146521"/>
            <a:ext cx="4572000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7F9CD62-8CAC-CF65-D6E7-02A0893DFF08}"/>
              </a:ext>
            </a:extLst>
          </p:cNvPr>
          <p:cNvSpPr txBox="1"/>
          <p:nvPr/>
        </p:nvSpPr>
        <p:spPr>
          <a:xfrm>
            <a:off x="293529" y="6558455"/>
            <a:ext cx="33073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From https://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</a:rPr>
              <a:t>en.wikipedia.org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/wiki/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</a:rPr>
              <a:t>Bloom_filter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9228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6EF036B-8EC6-6620-2C72-3BFC4FD711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0801"/>
          <a:stretch/>
        </p:blipFill>
        <p:spPr>
          <a:xfrm>
            <a:off x="120650" y="546100"/>
            <a:ext cx="8902700" cy="226016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2808DAA-45D4-A7F0-3504-C34B92C991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707" y="3037490"/>
            <a:ext cx="8774126" cy="1429407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4ABB9FA-4F69-2D94-2F0E-075E78266C68}"/>
              </a:ext>
            </a:extLst>
          </p:cNvPr>
          <p:cNvSpPr txBox="1">
            <a:spLocks/>
          </p:cNvSpPr>
          <p:nvPr/>
        </p:nvSpPr>
        <p:spPr>
          <a:xfrm>
            <a:off x="241739" y="4572000"/>
            <a:ext cx="8767322" cy="2160269"/>
          </a:xfrm>
          <a:prstGeom prst="rect">
            <a:avLst/>
          </a:prstGeom>
        </p:spPr>
        <p:txBody>
          <a:bodyPr/>
          <a:lstStyle>
            <a:lvl1pPr marL="346075" indent="-346075" algn="l" defTabSz="803275" rtl="0" fontAlgn="base">
              <a:lnSpc>
                <a:spcPct val="85000"/>
              </a:lnSpc>
              <a:spcBef>
                <a:spcPct val="35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ingdings" pitchFamily="2" charset="2"/>
              <a:buChar char="m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363" indent="-280988" algn="l" defTabSz="803275" rtl="0" fontAlgn="base">
              <a:lnSpc>
                <a:spcPct val="85000"/>
              </a:lnSpc>
              <a:spcBef>
                <a:spcPct val="35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ingdings" pitchFamily="2" charset="2"/>
              <a:buChar char="m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50938" indent="-295275" algn="l" defTabSz="803275" rtl="0" fontAlgn="base">
              <a:lnSpc>
                <a:spcPct val="85000"/>
              </a:lnSpc>
              <a:spcBef>
                <a:spcPct val="35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ingdings" pitchFamily="2" charset="2"/>
              <a:buChar char="m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8138" indent="-342900" algn="l" defTabSz="803275" rtl="0" fontAlgn="base">
              <a:lnSpc>
                <a:spcPct val="85000"/>
              </a:lnSpc>
              <a:spcBef>
                <a:spcPct val="35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ingdings" pitchFamily="2" charset="2"/>
              <a:buChar char="m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1838" indent="-279400" algn="l" defTabSz="803275" rtl="0" fontAlgn="base">
              <a:lnSpc>
                <a:spcPct val="85000"/>
              </a:lnSpc>
              <a:spcBef>
                <a:spcPct val="35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ingdings" pitchFamily="2" charset="2"/>
              <a:buChar char="m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practice, use just one hash function, like MD5, and include the index,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as an input:</a:t>
            </a:r>
          </a:p>
          <a:p>
            <a:pPr marL="460375" lvl="1" indent="0">
              <a:buNone/>
            </a:pP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MD5(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|| term)</a:t>
            </a:r>
          </a:p>
        </p:txBody>
      </p:sp>
    </p:spTree>
    <p:extLst>
      <p:ext uri="{BB962C8B-B14F-4D97-AF65-F5344CB8AC3E}">
        <p14:creationId xmlns:p14="http://schemas.microsoft.com/office/powerpoint/2010/main" val="16218332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A7A614-D22D-3C99-54E9-EEFC5A187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Logical Operations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BC223F-6912-9D6F-239F-99076B5D87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429" y="1424015"/>
            <a:ext cx="8293100" cy="5294760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compute the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intersection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two signatures (or Bloom filters), perform the logical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their respective bits.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compute the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two signatures (or Bloom filters), perform the logical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their respective bits.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554" name="Picture 2" descr="An example of two Bloom filter union, where the size of the Bloom filters, the number of hash indices, and the used hash functions are identical.">
            <a:extLst>
              <a:ext uri="{FF2B5EF4-FFF2-40B4-BE49-F238E27FC236}">
                <a16:creationId xmlns:a16="http://schemas.microsoft.com/office/drawing/2014/main" id="{F0C3CB37-A97B-46C1-F6E1-FAE18B11B9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369" y="3913739"/>
            <a:ext cx="6061262" cy="2357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15BDE68-F607-BB10-241D-840B181F8C14}"/>
              </a:ext>
            </a:extLst>
          </p:cNvPr>
          <p:cNvSpPr txBox="1"/>
          <p:nvPr/>
        </p:nvSpPr>
        <p:spPr>
          <a:xfrm>
            <a:off x="210207" y="6547945"/>
            <a:ext cx="83295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Image from https://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www.researchgate.net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/figure/An-example-of-two-Bloom-filter-union-where-the-size-of-the-Bloom-filters-the-number-of_fig1_334972508</a:t>
            </a:r>
          </a:p>
        </p:txBody>
      </p:sp>
    </p:spTree>
    <p:extLst>
      <p:ext uri="{BB962C8B-B14F-4D97-AF65-F5344CB8AC3E}">
        <p14:creationId xmlns:p14="http://schemas.microsoft.com/office/powerpoint/2010/main" val="9075817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0E1484C-A5FE-BD61-19CD-C7006A83CD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79" y="530485"/>
            <a:ext cx="8114643" cy="6177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7638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eas Porridge Hot: Rhyme Coloring Page">
            <a:extLst>
              <a:ext uri="{FF2B5EF4-FFF2-40B4-BE49-F238E27FC236}">
                <a16:creationId xmlns:a16="http://schemas.microsoft.com/office/drawing/2014/main" id="{31DB8CA4-40E4-663B-9FEB-95A277162C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61"/>
          <a:stretch/>
        </p:blipFill>
        <p:spPr bwMode="auto">
          <a:xfrm>
            <a:off x="0" y="1035950"/>
            <a:ext cx="4859608" cy="5617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40DEFCC-32FD-2CCB-85DA-74445CE91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Lexicon Example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E82533-AB92-4AC6-E09E-0C45283F00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0862" y="1601350"/>
            <a:ext cx="4179456" cy="467198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8B2D16A-B212-4962-289B-E3F79808DF59}"/>
              </a:ext>
            </a:extLst>
          </p:cNvPr>
          <p:cNvSpPr txBox="1"/>
          <p:nvPr/>
        </p:nvSpPr>
        <p:spPr>
          <a:xfrm>
            <a:off x="3142593" y="6514548"/>
            <a:ext cx="59085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Image from https://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</a:rPr>
              <a:t>www.education.com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/worksheet/article/coloring-peas-porridge-hot/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21D431-FC0F-FA24-6EF1-A90C9B1E34B7}"/>
              </a:ext>
            </a:extLst>
          </p:cNvPr>
          <p:cNvSpPr txBox="1"/>
          <p:nvPr/>
        </p:nvSpPr>
        <p:spPr>
          <a:xfrm>
            <a:off x="5013907" y="1280689"/>
            <a:ext cx="37321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b=3 (but there might be collisions)</a:t>
            </a:r>
          </a:p>
        </p:txBody>
      </p:sp>
    </p:spTree>
    <p:extLst>
      <p:ext uri="{BB962C8B-B14F-4D97-AF65-F5344CB8AC3E}">
        <p14:creationId xmlns:p14="http://schemas.microsoft.com/office/powerpoint/2010/main" val="374938521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ICTUREPATH" val="ART"/>
  <p:tag name="FORCE_OPTION" val="0"/>
  <p:tag name="ARTICULATE_REFERENCE_TYPE_2" val="0"/>
  <p:tag name="ARTICULATE_REFERENCE_TITLE_2" val="UCI Student Counseling Center"/>
  <p:tag name="ARTICULATE_REFERENCE_2" val="http://www.counseling.uci.edu/"/>
  <p:tag name="ARTICULATE_REFERENCE_TYPE_3" val="0"/>
  <p:tag name="ARTICULATE_REFERENCE_TITLE_3" val="UCI Faculty and Staff Counseling Center"/>
  <p:tag name="ARTICULATE_REFERENCE_3" val="http://snap.uci.edu/viewXmlFile.jsp?resourceID=224"/>
  <p:tag name="ARTICULATE_REFERENCE_TYPE_4" val="0"/>
  <p:tag name="ARTICULATE_REFERENCE_TITLE_4" val="Schedule a Workplace Violence Workshop for Your Department"/>
  <p:tag name="ARTICULATE_REFERENCE_4" val="http://snap.uci.edu/viewXmlFile.jsp?resourceID=1566"/>
  <p:tag name="ARTICULATE_REFERENCE_TYPE_5" val="0"/>
  <p:tag name="LOGO_PIC_2" val="C:\Documents and Settings\Bonni Frazee\Desktop\Articulate UCI Template\Articulate Template\Articulate logo.jpg"/>
  <p:tag name="PRESENTER_PIC_MODE" val="0"/>
  <p:tag name="LOGO_PIC_MODE" val="1"/>
  <p:tag name="PRESENTATION_TITLE" val="Workplace Violence"/>
  <p:tag name="PRESENTATION_DESC" val="version 4"/>
  <p:tag name="LMS_QUIZ_INSERT" val="1"/>
  <p:tag name="LMS_COMPLETION_TITLE" val="Change Title"/>
  <p:tag name="LMS_COMPLETION_ID" val="Change_Title"/>
  <p:tag name="LMS_COMPLETION_VERSION" val="1.0"/>
  <p:tag name="LMS_COMPLETION_DURATION" val="01:00:00"/>
  <p:tag name="LMS_COMPLETION_SCO_TITLE" val="Change Title"/>
  <p:tag name="LMS_COMPLETION_SCO_ID" val="Change_Title"/>
  <p:tag name="LMS_COMPLETION_THRESHOLD" val="3"/>
  <p:tag name="LMS_COMPLETION_METHOD" val="VIEW"/>
  <p:tag name="LMS_REPORTING" val="0"/>
  <p:tag name="LMS_DATA_SCORM" val="Yes"/>
  <p:tag name="PUBLISH_TITLE" val="Change Title"/>
  <p:tag name="ARTICULATE_PUBLISH_PATH" val="X:\eLearning_Sources\eLearning_other\UCI_eLearning\elearning Creation\Published"/>
  <p:tag name="ARTICULATE_LOGO" val="UCI_logo.jpg"/>
  <p:tag name="ARTICULATE_PRESENTER" val="(None selected)"/>
  <p:tag name="ARTICULATE_LMS" val="0"/>
  <p:tag name="LMS_PUBLISH" val="Yes"/>
  <p:tag name="LMS_PROTOCOL_METHOD" val="SCORM"/>
  <p:tag name="LMS_PROTOCOL_VERSION" val="1.2"/>
  <p:tag name="ARTICULATE_TEMPLATE" val="UCI White"/>
  <p:tag name="PLAYERLOGOHEIGHT" val="41"/>
  <p:tag name="PLAYERLOGOWIDTH" val="244"/>
  <p:tag name="LASTPUBLISHED" val="X:\eLearning_Sources\eLearning_other\UCI_eLearning\elearning Creation\CoursePrep\Published\Course Preparation\player.html"/>
  <p:tag name="ARTICULATE_REFERENCE_COUNT" val="1"/>
  <p:tag name="ARTICULATE_REFERENCE_TYPE_1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LAPSEDTIME" val="23.968"/>
</p:tagLst>
</file>

<file path=ppt/theme/theme1.xml><?xml version="1.0" encoding="utf-8"?>
<a:theme xmlns:a="http://schemas.openxmlformats.org/drawingml/2006/main" name="UCI Master">
  <a:themeElements>
    <a:clrScheme name="UCI Master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UCI 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8032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8032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UCI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I 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I 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I 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I 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I 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I 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I 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I 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I 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I 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I 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1484</TotalTime>
  <Words>1068</Words>
  <Application>Microsoft Macintosh PowerPoint</Application>
  <PresentationFormat>On-screen Show (4:3)</PresentationFormat>
  <Paragraphs>129</Paragraphs>
  <Slides>31</Slides>
  <Notes>12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Times New Roman</vt:lpstr>
      <vt:lpstr>Wingdings</vt:lpstr>
      <vt:lpstr>UCI Master</vt:lpstr>
      <vt:lpstr>Document</vt:lpstr>
      <vt:lpstr>Signature Files</vt:lpstr>
      <vt:lpstr>PowerPoint Presentation</vt:lpstr>
      <vt:lpstr>Signature Files</vt:lpstr>
      <vt:lpstr>PowerPoint Presentation</vt:lpstr>
      <vt:lpstr>Bloom Filters</vt:lpstr>
      <vt:lpstr>PowerPoint Presentation</vt:lpstr>
      <vt:lpstr>Logical Operations</vt:lpstr>
      <vt:lpstr>PowerPoint Presentation</vt:lpstr>
      <vt:lpstr>Lexicon Example</vt:lpstr>
      <vt:lpstr>Signature File Examples</vt:lpstr>
      <vt:lpstr>PowerPoint Presentation</vt:lpstr>
      <vt:lpstr>PowerPoint Presentation</vt:lpstr>
      <vt:lpstr>One-sided Errors</vt:lpstr>
      <vt:lpstr>Error Probability (2)</vt:lpstr>
      <vt:lpstr>Error Probability (3)</vt:lpstr>
      <vt:lpstr>Optimal Number of Hash Functions</vt:lpstr>
      <vt:lpstr>Optimal Number of Hash Functions (2)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Comparing to Inverted Files</vt:lpstr>
      <vt:lpstr>Recall Inverted Files</vt:lpstr>
      <vt:lpstr>Inverted File Granularity</vt:lpstr>
      <vt:lpstr>Comparing Inverted File Granularities</vt:lpstr>
      <vt:lpstr>Inverted Files: Coarse</vt:lpstr>
      <vt:lpstr>Inverted Files: Medium</vt:lpstr>
      <vt:lpstr>Inverted Files: Fine</vt:lpstr>
      <vt:lpstr>Index Granularity</vt:lpstr>
      <vt:lpstr>Alternative: Bitmaps</vt:lpstr>
    </vt:vector>
  </TitlesOfParts>
  <Manager/>
  <Company>University California Irvine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 </dc:creator>
  <dc:description/>
  <cp:lastModifiedBy>Michael T Goodrich</cp:lastModifiedBy>
  <cp:revision>136</cp:revision>
  <dcterms:created xsi:type="dcterms:W3CDTF">2002-12-30T18:35:41Z</dcterms:created>
  <dcterms:modified xsi:type="dcterms:W3CDTF">2022-05-16T01:43:26Z</dcterms:modified>
</cp:coreProperties>
</file>