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45"/>
  </p:notesMasterIdLst>
  <p:sldIdLst>
    <p:sldId id="256" r:id="rId2"/>
    <p:sldId id="268" r:id="rId3"/>
    <p:sldId id="31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266" r:id="rId13"/>
    <p:sldId id="272" r:id="rId14"/>
    <p:sldId id="269" r:id="rId15"/>
    <p:sldId id="270" r:id="rId16"/>
    <p:sldId id="271" r:id="rId17"/>
    <p:sldId id="273" r:id="rId18"/>
    <p:sldId id="315" r:id="rId19"/>
    <p:sldId id="316" r:id="rId20"/>
    <p:sldId id="317" r:id="rId21"/>
    <p:sldId id="318" r:id="rId22"/>
    <p:sldId id="274" r:id="rId23"/>
    <p:sldId id="319" r:id="rId24"/>
    <p:sldId id="320" r:id="rId25"/>
    <p:sldId id="281" r:id="rId26"/>
    <p:sldId id="277" r:id="rId27"/>
    <p:sldId id="275" r:id="rId28"/>
    <p:sldId id="321" r:id="rId29"/>
    <p:sldId id="276" r:id="rId30"/>
    <p:sldId id="278" r:id="rId31"/>
    <p:sldId id="279" r:id="rId32"/>
    <p:sldId id="280" r:id="rId33"/>
    <p:sldId id="264" r:id="rId34"/>
    <p:sldId id="291" r:id="rId35"/>
    <p:sldId id="265" r:id="rId36"/>
    <p:sldId id="287" r:id="rId37"/>
    <p:sldId id="288" r:id="rId38"/>
    <p:sldId id="289" r:id="rId39"/>
    <p:sldId id="293" r:id="rId40"/>
    <p:sldId id="294" r:id="rId41"/>
    <p:sldId id="295" r:id="rId42"/>
    <p:sldId id="304" r:id="rId43"/>
    <p:sldId id="301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/>
    <p:restoredTop sz="94694"/>
  </p:normalViewPr>
  <p:slideViewPr>
    <p:cSldViewPr snapToGrid="0">
      <p:cViewPr varScale="1">
        <p:scale>
          <a:sx n="164" d="100"/>
          <a:sy n="164" d="100"/>
        </p:scale>
        <p:origin x="5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5468529-623D-774E-8C94-AEBAA54A5A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6B6FAC-02EE-E54A-94F0-174D35BBF4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ED2FCA3-D04E-384D-A102-EEEA3AB2F4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0977F41-4A6D-8547-84F6-4ED2DFF8EE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AF15641-4CA0-5844-B746-F8464C2F07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64D596C-057A-7949-B6C3-084F77894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ECB797-135A-B645-BA1F-2FB8F3B1BA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4FDCFB-E8EC-A64E-BB7B-737E930B9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11F23-A958-B542-9B83-C7083E876BA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B2780BD-8694-3D47-9738-517A4DD2F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BE57E19-9754-9043-9D06-53870FF81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7F649-5C64-6A41-B9F8-226B737467A9}" type="slidenum">
              <a:rPr lang="en-US">
                <a:latin typeface="Arial" pitchFamily="-110" charset="0"/>
              </a:rPr>
              <a:pPr/>
              <a:t>34</a:t>
            </a:fld>
            <a:endParaRPr lang="en-US">
              <a:latin typeface="Arial" pitchFamily="-110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4D5C1-6B2D-B64D-9A17-1B2CE5747443}" type="slidenum">
              <a:rPr lang="en-US">
                <a:latin typeface="Arial" pitchFamily="-110" charset="0"/>
              </a:rPr>
              <a:pPr/>
              <a:t>36</a:t>
            </a:fld>
            <a:endParaRPr lang="en-US">
              <a:latin typeface="Arial" pitchFamily="-110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E8AAC-9A87-D04B-9FF3-6CE7B9680DC9}" type="slidenum">
              <a:rPr lang="en-US">
                <a:latin typeface="Arial" pitchFamily="-110" charset="0"/>
              </a:rPr>
              <a:pPr/>
              <a:t>37</a:t>
            </a:fld>
            <a:endParaRPr lang="en-US">
              <a:latin typeface="Arial" pitchFamily="-110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8FC58-FE1E-0146-9506-4DC07697F269}" type="slidenum">
              <a:rPr lang="en-US">
                <a:latin typeface="Arial" pitchFamily="-110" charset="0"/>
              </a:rPr>
              <a:pPr/>
              <a:t>38</a:t>
            </a:fld>
            <a:endParaRPr lang="en-US">
              <a:latin typeface="Arial" pitchFamily="-110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478F3-92B8-3743-95A0-9F229CA1C6CE}" type="slidenum">
              <a:rPr lang="en-US">
                <a:latin typeface="Arial" pitchFamily="-110" charset="0"/>
              </a:rPr>
              <a:pPr/>
              <a:t>39</a:t>
            </a:fld>
            <a:endParaRPr lang="en-US">
              <a:latin typeface="Arial" pitchFamily="-110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375E3E-C3C0-3E42-8FC5-F86351E2E1D8}" type="slidenum">
              <a:rPr lang="en-US">
                <a:latin typeface="Arial" pitchFamily="-110" charset="0"/>
              </a:rPr>
              <a:pPr/>
              <a:t>40</a:t>
            </a:fld>
            <a:endParaRPr lang="en-US">
              <a:latin typeface="Arial" pitchFamily="-110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3DB95-D0A1-2B4A-9294-921EB187A05C}" type="slidenum">
              <a:rPr lang="en-US">
                <a:latin typeface="Arial" pitchFamily="-110" charset="0"/>
              </a:rPr>
              <a:pPr/>
              <a:t>41</a:t>
            </a:fld>
            <a:endParaRPr lang="en-US">
              <a:latin typeface="Arial" pitchFamily="-110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36A82-A709-E141-9EB6-542A7BA5E6D4}" type="slidenum">
              <a:rPr lang="en-US">
                <a:latin typeface="Arial" pitchFamily="-110" charset="0"/>
              </a:rPr>
              <a:pPr/>
              <a:t>43</a:t>
            </a:fld>
            <a:endParaRPr lang="en-US">
              <a:latin typeface="Arial" pitchFamily="-110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C5EA430B-A23C-654A-9017-8877A90790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1775" y="2089150"/>
            <a:ext cx="8574088" cy="1554163"/>
          </a:xfrm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defRPr sz="46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4E6056C4-BBE0-EE49-84C0-4785ABA032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1775" y="4035425"/>
            <a:ext cx="8574088" cy="13779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6484" name="Rectangle 4">
            <a:extLst>
              <a:ext uri="{FF2B5EF4-FFF2-40B4-BE49-F238E27FC236}">
                <a16:creationId xmlns:a16="http://schemas.microsoft.com/office/drawing/2014/main" id="{53A6680A-44D4-784D-9BED-FCD0AFCA29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3505200" y="6216650"/>
            <a:ext cx="2133600" cy="4778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5" name="Rectangle 5">
            <a:extLst>
              <a:ext uri="{FF2B5EF4-FFF2-40B4-BE49-F238E27FC236}">
                <a16:creationId xmlns:a16="http://schemas.microsoft.com/office/drawing/2014/main" id="{7730C9A1-9743-0442-AC9B-A553B02271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25413" y="6223000"/>
            <a:ext cx="21431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6" name="Rectangle 6">
            <a:extLst>
              <a:ext uri="{FF2B5EF4-FFF2-40B4-BE49-F238E27FC236}">
                <a16:creationId xmlns:a16="http://schemas.microsoft.com/office/drawing/2014/main" id="{662610D4-07B6-AB4C-898B-69863F851A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175625" y="6329363"/>
            <a:ext cx="844550" cy="477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9BD475-42A0-B047-BB4B-3E80637FDA2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984F57BE-DD12-3143-8358-96282ABC094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7"/>
          <a:stretch/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6B57-7AD2-9F4E-9B07-E57C3A62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767E9-E7A9-2746-83DD-012ABF0FE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05AE-718F-0842-A2DE-0DD675D1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2715E-4066-4C4B-84EC-C6D410C0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DB70F-3E45-694D-9BAF-1764AD63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570EA2-3E0E-D643-9853-B9E68D8F7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65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E783C-00AF-1441-9CCE-3D48FD071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54800" y="828675"/>
            <a:ext cx="2155825" cy="4608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81B2C-CDFC-5F46-96E6-EB67C8D4D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2563" y="828675"/>
            <a:ext cx="6319837" cy="4608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EC27-BE5C-7149-9AD5-C3574B60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CBFB-7145-1D4A-ADB0-0E6E5833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40486-9D88-A94C-89E2-BA9B9214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C8E93A-BE18-F44D-99BA-E3CD60E76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89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3877-B09C-634E-B282-99CAEB15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A096-D484-CE46-B649-808738555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60E63-FF17-BB4E-B0E9-8E921DAD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6BE0E-FDFD-184F-8292-0794BDF1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3EB63-C8AA-5548-BC21-D76D531C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D0E2FB-4BD6-D04C-8788-6E6E54573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10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F126-141D-7143-B910-01E0DC1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B4DEF-436B-0941-938E-0FBA1CD1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15FC0-6DC4-E241-BD16-E052EEF2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3B08-5386-7E4E-B514-057CAB4E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7D636-4746-494A-B6B3-E87FC2C5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09FAAF-8198-654D-B057-0FEDDFD1B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40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C5AF-C8E8-D649-AC10-858CE676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10C06-DAC1-3943-89E8-92FE8B122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23228-1F02-4040-A415-67A82BC7B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375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4FE66-1994-9643-B419-0CE1210C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3882F-2037-B94C-AA2D-02ACA4E8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CB84A-E874-164B-84DF-D76543E9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7DBE27-472C-D245-BFBD-66B721222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6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3269-8405-D944-B5E1-007EEDEB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8970B-264C-CF4E-B109-416160663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5FB5-5FBF-4A4F-A703-FB3453EF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97C3E-1BF4-4B48-A913-B44E92E37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020AD-CD2C-DE49-A833-6F39BE34C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21536-18DA-1845-B460-DE7D1D9C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1BB82-C304-9644-8829-29B02E27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3DB1E9-C764-3149-B90E-7A31CD98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BFCA45-A96D-154E-94E5-31BEFCD90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76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0525-4E50-A341-A1A2-98A781C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6D01A-EA0B-D24C-94CE-78E9FFB4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FF9A5-8A05-8A4B-AAA8-F31D45F6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21B49-BBA3-C244-A06B-9DB8613A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6F6FF6-D854-804B-BE3C-88B0DE1D2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11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D7E4B-3F89-3249-B301-66D3772F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DC236-885A-8341-A199-9F203FF8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1B2BB-5A6B-6F4A-B973-FDCDEA8C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7EC12F-0B5D-1743-AA59-B04720612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1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0461-BA43-8245-B4AD-D3B95D5C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C137-925C-0448-92F0-DEFF69E1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78220-608C-564D-8451-CC496F993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2AA24-B55A-454B-8613-3CEBF27A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14F91-05CC-AD42-9327-CE9D743F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F482B-16B0-9245-9119-97E8640F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DE07BE-A102-1145-9B3C-33C4280BF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07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30EA-EF7E-BD4A-97FA-F10C80F4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6B317-BB57-D249-B0DD-2E1D4B669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045A8-D207-5D49-B335-EAC6A11E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2BCB5-C9B2-DC41-8A22-F39F01D9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44263-6D27-084D-99B3-6AE26B2C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C2FDB-BBAD-E44A-8251-5E4944BD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81A3F4-2594-204E-8E09-4A0AEB6AC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1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9" name="Picture 13">
            <a:extLst>
              <a:ext uri="{FF2B5EF4-FFF2-40B4-BE49-F238E27FC236}">
                <a16:creationId xmlns:a16="http://schemas.microsoft.com/office/drawing/2014/main" id="{631473C5-AADA-BE4A-A54F-6BA9F99669D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69"/>
          <a:stretch/>
        </p:blipFill>
        <p:spPr bwMode="auto">
          <a:xfrm>
            <a:off x="0" y="-11430"/>
            <a:ext cx="9144000" cy="42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58" name="Rectangle 2">
            <a:extLst>
              <a:ext uri="{FF2B5EF4-FFF2-40B4-BE49-F238E27FC236}">
                <a16:creationId xmlns:a16="http://schemas.microsoft.com/office/drawing/2014/main" id="{3DDDC3D2-CABD-414D-BAF3-6C3945626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509" y="429448"/>
            <a:ext cx="8628062" cy="9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000066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F5A74A2D-18EB-EE4C-8A74-73B30EDF2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37510"/>
            <a:ext cx="8293100" cy="52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2pPr>
      <a:lvl3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3pPr>
      <a:lvl4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4pPr>
      <a:lvl5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5pPr>
      <a:lvl6pPr marL="4572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6pPr>
      <a:lvl7pPr marL="9144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6075" indent="-3460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0988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0938" indent="-2952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38" indent="-3429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8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>
            <a:extLst>
              <a:ext uri="{FF2B5EF4-FFF2-40B4-BE49-F238E27FC236}">
                <a16:creationId xmlns:a16="http://schemas.microsoft.com/office/drawing/2014/main" id="{898B42E1-8805-4648-A5B4-2C2E98B7D0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5000" dirty="0"/>
              <a:t>Learning Strings from Queries</a:t>
            </a:r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D829BBBC-DE0A-7E45-A9E7-5BC79B60C1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T. Goodrich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California, Irvine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Mastermind example</a:t>
            </a:r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2522"/>
          <a:stretch>
            <a:fillRect/>
          </a:stretch>
        </p:blipFill>
        <p:spPr>
          <a:xfrm>
            <a:off x="2667000" y="1295400"/>
            <a:ext cx="4507797" cy="5257800"/>
          </a:xfrm>
        </p:spPr>
      </p:pic>
      <p:sp>
        <p:nvSpPr>
          <p:cNvPr id="7" name="TextBox 6"/>
          <p:cNvSpPr txBox="1"/>
          <p:nvPr/>
        </p:nvSpPr>
        <p:spPr>
          <a:xfrm>
            <a:off x="762000" y="3810000"/>
            <a:ext cx="95410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Solved!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1447800" y="4191000"/>
            <a:ext cx="18288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Restricted Mastermind</a:t>
            </a:r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16637" y="1524000"/>
            <a:ext cx="3789163" cy="505221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447800"/>
            <a:ext cx="4114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/>
              <a:t>Try to guess the secret vector as quickly as possible, in terms of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length of vector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/>
              <a:t>K = number of colors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b="1" dirty="0"/>
              <a:t>Restriction</a:t>
            </a:r>
            <a:r>
              <a:rPr lang="en-US" sz="2800" dirty="0"/>
              <a:t>: use only: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Black score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number of characters in right place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13999" y="2677414"/>
            <a:ext cx="2199255" cy="550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Mastermind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7510"/>
            <a:ext cx="8293100" cy="3176531"/>
          </a:xfrm>
        </p:spPr>
        <p:txBody>
          <a:bodyPr>
            <a:normAutofit/>
          </a:bodyPr>
          <a:lstStyle/>
          <a:p>
            <a:r>
              <a:rPr lang="en-US" sz="2800" dirty="0"/>
              <a:t>Given a DNA string, S, owned by Alice.</a:t>
            </a:r>
          </a:p>
          <a:p>
            <a:r>
              <a:rPr lang="en-US" sz="2800" dirty="0"/>
              <a:t>Bob can repeatedly query S using DNA strings, Q</a:t>
            </a:r>
            <a:r>
              <a:rPr lang="en-US" sz="2800" baseline="-25000" dirty="0"/>
              <a:t>1</a:t>
            </a:r>
            <a:r>
              <a:rPr lang="en-US" sz="2800" dirty="0"/>
              <a:t>, Q</a:t>
            </a:r>
            <a:r>
              <a:rPr lang="en-US" sz="2800" baseline="-25000" dirty="0"/>
              <a:t>2</a:t>
            </a:r>
            <a:r>
              <a:rPr lang="en-US" sz="2800" dirty="0"/>
              <a:t>, …</a:t>
            </a:r>
          </a:p>
          <a:p>
            <a:r>
              <a:rPr lang="en-US" sz="2800" dirty="0"/>
              <a:t>Each query returns the number of places were S and </a:t>
            </a:r>
            <a:r>
              <a:rPr lang="en-US" sz="2800" dirty="0" err="1"/>
              <a:t>Q</a:t>
            </a:r>
            <a:r>
              <a:rPr lang="en-US" sz="2800" baseline="-25000" dirty="0" err="1"/>
              <a:t>i</a:t>
            </a:r>
            <a:r>
              <a:rPr lang="en-US" sz="2800" dirty="0"/>
              <a:t> are the same (and nothing more).</a:t>
            </a:r>
          </a:p>
          <a:p>
            <a:r>
              <a:rPr lang="en-US" sz="2800" dirty="0"/>
              <a:t>The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Mastermind learning algorithm</a:t>
            </a:r>
            <a:r>
              <a:rPr lang="en-US" sz="2800" dirty="0"/>
              <a:t>: Bob uses his queries to learn 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509" y="6529551"/>
            <a:ext cx="6858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Image by Michael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Ströck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from http://commons.wikimedia.org/wiki/File:DNA_Overview.png, used under GFDL 1.2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/>
              <a:t>These Queries can be done Privately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4708525"/>
          </a:xfrm>
        </p:spPr>
        <p:txBody>
          <a:bodyPr/>
          <a:lstStyle/>
          <a:p>
            <a:r>
              <a:rPr lang="en-US" dirty="0"/>
              <a:t>Secure Multiparty Computations (SMC):</a:t>
            </a:r>
          </a:p>
          <a:p>
            <a:pPr lvl="1"/>
            <a:r>
              <a:rPr lang="en-US" dirty="0"/>
              <a:t>Alice and Bob can use cryptographic functions that allow them to compute an aligned-matching score or a sequence-alignment score on their two DNA strings without revealing any other information.</a:t>
            </a:r>
          </a:p>
          <a:p>
            <a:pPr lvl="3"/>
            <a:r>
              <a:rPr lang="en-US" dirty="0"/>
              <a:t>[</a:t>
            </a:r>
            <a:r>
              <a:rPr lang="en-US" dirty="0" err="1"/>
              <a:t>Atallah</a:t>
            </a:r>
            <a:r>
              <a:rPr lang="en-US" dirty="0"/>
              <a:t> et al., ‘03], [Du-</a:t>
            </a:r>
            <a:r>
              <a:rPr lang="en-US" dirty="0" err="1"/>
              <a:t>Atallah</a:t>
            </a:r>
            <a:r>
              <a:rPr lang="en-US" dirty="0"/>
              <a:t>, ‘01], [Freedman et al., ‘04]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what if they’re repeated?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469E7A-76EE-79D7-6148-A2220180811F}"/>
              </a:ext>
            </a:extLst>
          </p:cNvPr>
          <p:cNvSpPr txBox="1"/>
          <p:nvPr/>
        </p:nvSpPr>
        <p:spPr>
          <a:xfrm>
            <a:off x="97353" y="6611779"/>
            <a:ext cx="3379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www.bbc.co.uk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programmes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/w3csvflc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720ABE-D38A-6922-3089-4387C44E8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18"/>
          <a:stretch/>
        </p:blipFill>
        <p:spPr bwMode="auto">
          <a:xfrm flipH="1">
            <a:off x="5990896" y="3963820"/>
            <a:ext cx="3153103" cy="289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Mastermind </a:t>
            </a:r>
            <a:r>
              <a:rPr lang="en-US" dirty="0" err="1"/>
              <a:t>Satisfiability</a:t>
            </a:r>
            <a:r>
              <a:rPr lang="en-US" dirty="0"/>
              <a:t> is Hard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0331"/>
            <a:ext cx="5486400" cy="4037232"/>
          </a:xfrm>
        </p:spPr>
        <p:txBody>
          <a:bodyPr>
            <a:normAutofit/>
          </a:bodyPr>
          <a:lstStyle/>
          <a:p>
            <a:r>
              <a:rPr lang="en-US" sz="2400" dirty="0"/>
              <a:t>[</a:t>
            </a:r>
            <a:r>
              <a:rPr lang="en-US" sz="2400" dirty="0" err="1"/>
              <a:t>Stuckman</a:t>
            </a:r>
            <a:r>
              <a:rPr lang="en-US" sz="2400" dirty="0"/>
              <a:t> and Zhang, 2005] show that it is NP-complete to determine if a sequence of (general) Mastermind query-responses is </a:t>
            </a:r>
            <a:r>
              <a:rPr lang="en-US" sz="2400" dirty="0" err="1"/>
              <a:t>satisfiable</a:t>
            </a:r>
            <a:r>
              <a:rPr lang="en-US" sz="2400" dirty="0"/>
              <a:t>.</a:t>
            </a:r>
          </a:p>
          <a:p>
            <a:r>
              <a:rPr lang="en-US" sz="2400" dirty="0"/>
              <a:t>[Goodrich, 2009] shows that restricted Mastermind </a:t>
            </a:r>
            <a:r>
              <a:rPr lang="en-US" sz="2400" dirty="0" err="1"/>
              <a:t>satisfiability</a:t>
            </a:r>
            <a:r>
              <a:rPr lang="en-US" sz="2400" dirty="0"/>
              <a:t> is NP-complete.</a:t>
            </a:r>
          </a:p>
          <a:p>
            <a:r>
              <a:rPr lang="en-US" sz="2400" dirty="0"/>
              <a:t>We show that restricted Mastermind </a:t>
            </a:r>
            <a:r>
              <a:rPr lang="en-US" sz="2400" dirty="0" err="1"/>
              <a:t>satisfiability</a:t>
            </a:r>
            <a:r>
              <a:rPr lang="en-US" sz="2400" dirty="0"/>
              <a:t> is NP-complete even for sequence alignment queries.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 descr="n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12439"/>
            <a:ext cx="2801112" cy="3603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6604084"/>
            <a:ext cx="7467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Image by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Behnam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from http://commons.wikimedia.org/wiki/File:P_np_np-complete_np-hard.svg, used under GFDL 1.2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Reduction from 3-Dimensional Matching:</a:t>
            </a:r>
          </a:p>
          <a:p>
            <a:pPr lvl="1"/>
            <a:r>
              <a:rPr lang="en-US" dirty="0"/>
              <a:t>Given triples (</a:t>
            </a:r>
            <a:r>
              <a:rPr lang="en-US" dirty="0" err="1"/>
              <a:t>x,y,z</a:t>
            </a:r>
            <a:r>
              <a:rPr lang="en-US" dirty="0"/>
              <a:t>) from sets X,Y,Z, find a set of triples such that each member of X, Y, and Z belong to exactly one triple.</a:t>
            </a:r>
          </a:p>
          <a:p>
            <a:r>
              <a:rPr lang="en-US" dirty="0"/>
              <a:t>Reduction: Form a vector with regions for the three sets and the set of triples, with a special separator color in between each real element</a:t>
            </a:r>
          </a:p>
          <a:p>
            <a:r>
              <a:rPr lang="en-US" dirty="0"/>
              <a:t>Perform three queries for each triple, which enforce the rule that this triple is either used to “cover” three elements or it is not used at all.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5486400"/>
            <a:ext cx="4695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False Sense of Difficulty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437510"/>
            <a:ext cx="8489731" cy="5294760"/>
          </a:xfrm>
        </p:spPr>
        <p:txBody>
          <a:bodyPr>
            <a:normAutofit/>
          </a:bodyPr>
          <a:lstStyle/>
          <a:p>
            <a:r>
              <a:rPr lang="en-US" sz="2800" dirty="0"/>
              <a:t>In spite of the difficulty of Mastermind satisfiability, we can solve Mastermind problems in polynomial time for any given unknown string, S.</a:t>
            </a:r>
          </a:p>
          <a:p>
            <a:r>
              <a:rPr lang="en-US" dirty="0"/>
              <a:t>N = length of the string, K = number of colors.</a:t>
            </a:r>
            <a:endParaRPr lang="en-US" sz="2800" dirty="0"/>
          </a:p>
          <a:p>
            <a:r>
              <a:rPr lang="en-US" sz="2800" dirty="0"/>
              <a:t>For aligned queries (Hamming distance):</a:t>
            </a:r>
          </a:p>
          <a:p>
            <a:pPr lvl="1"/>
            <a:r>
              <a:rPr lang="en-US" sz="1900" dirty="0"/>
              <a:t>[</a:t>
            </a:r>
            <a:r>
              <a:rPr lang="en-US" sz="1900" dirty="0" err="1"/>
              <a:t>Chvátal</a:t>
            </a:r>
            <a:r>
              <a:rPr lang="en-US" sz="1900" dirty="0"/>
              <a:t>, ‘83]: 2N[log K] + 4N guesses</a:t>
            </a:r>
          </a:p>
          <a:p>
            <a:pPr lvl="1"/>
            <a:r>
              <a:rPr lang="en-US" sz="1900" dirty="0"/>
              <a:t>[Chen et al., ‘96]: 2N[log N] + 2N + [K/N] + 2 guesses</a:t>
            </a:r>
          </a:p>
          <a:p>
            <a:pPr lvl="1"/>
            <a:r>
              <a:rPr lang="en-US" sz="1900" dirty="0"/>
              <a:t>[Goodrich, ‘09]: N[log K] + [(2 – 1/K)N] + K guesses</a:t>
            </a:r>
            <a:endParaRPr lang="en-US" sz="2200" dirty="0"/>
          </a:p>
          <a:p>
            <a:r>
              <a:rPr lang="en-US" sz="2800" dirty="0"/>
              <a:t>For DNA sequence-alignment queries:</a:t>
            </a:r>
          </a:p>
          <a:p>
            <a:pPr lvl="1"/>
            <a:r>
              <a:rPr lang="en-US" sz="2400" dirty="0"/>
              <a:t>(N+1)K queries in general, (N+1)K/H</a:t>
            </a:r>
            <a:r>
              <a:rPr lang="en-US" sz="2400" baseline="-25000" dirty="0"/>
              <a:t>N,s</a:t>
            </a:r>
            <a:r>
              <a:rPr lang="en-US" sz="2400" dirty="0"/>
              <a:t> with </a:t>
            </a:r>
            <a:r>
              <a:rPr lang="en-US" sz="2400" dirty="0" err="1"/>
              <a:t>Zipf’s</a:t>
            </a:r>
            <a:r>
              <a:rPr lang="en-US" sz="2400" dirty="0"/>
              <a:t> Law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Mitochondrial DNA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84" y="1328736"/>
            <a:ext cx="5357101" cy="5099815"/>
          </a:xfrm>
        </p:spPr>
        <p:txBody>
          <a:bodyPr>
            <a:normAutofit/>
          </a:bodyPr>
          <a:lstStyle/>
          <a:p>
            <a:r>
              <a:rPr lang="en-US" sz="2800" dirty="0"/>
              <a:t>DNA strings are sequences of A, C, G, and T</a:t>
            </a:r>
          </a:p>
          <a:p>
            <a:r>
              <a:rPr lang="en-US" dirty="0"/>
              <a:t>Mitochondrial DNA is the circular chromosome found inside the cellular organelles called mitochondria. </a:t>
            </a:r>
          </a:p>
          <a:p>
            <a:r>
              <a:rPr lang="en-US" dirty="0"/>
              <a:t>Located in the cytoplasm, mitochondria are the site of the cell's energy production and other metabolic functions. </a:t>
            </a:r>
          </a:p>
          <a:p>
            <a:r>
              <a:rPr lang="en-US" dirty="0"/>
              <a:t>Offspring inherit mitochondria DNA only from their mother.</a:t>
            </a:r>
          </a:p>
          <a:p>
            <a:endParaRPr lang="en-US" sz="2800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590186-0C7C-4BE6-69C4-21982BF4F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6" y="2133600"/>
            <a:ext cx="3332328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CDA6A9-23C1-2FA1-B00F-34D9B3697E26}"/>
              </a:ext>
            </a:extLst>
          </p:cNvPr>
          <p:cNvSpPr txBox="1"/>
          <p:nvPr/>
        </p:nvSpPr>
        <p:spPr>
          <a:xfrm>
            <a:off x="133509" y="6621517"/>
            <a:ext cx="3555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Mitochondrial_DNA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Mutations in Mitochondrial DNA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4014"/>
            <a:ext cx="8458200" cy="2130355"/>
          </a:xfrm>
        </p:spPr>
        <p:txBody>
          <a:bodyPr>
            <a:normAutofit/>
          </a:bodyPr>
          <a:lstStyle/>
          <a:p>
            <a:r>
              <a:rPr lang="en-US" sz="2800" dirty="0"/>
              <a:t>Human Mitochondrial DNA strings can be characterized in terms of their differences with a reference string, R.</a:t>
            </a:r>
          </a:p>
          <a:p>
            <a:r>
              <a:rPr lang="en-US" dirty="0"/>
              <a:t>Mitochondrial DNA can be used to identify race and/or ethnicity.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648588"/>
              </p:ext>
            </p:extLst>
          </p:nvPr>
        </p:nvGraphicFramePr>
        <p:xfrm>
          <a:off x="1905883" y="3429001"/>
          <a:ext cx="5703958" cy="3124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725198" imgH="5826183" progId="Visio.Drawing.11">
                  <p:embed/>
                </p:oleObj>
              </mc:Choice>
              <mc:Fallback>
                <p:oleObj name="Visio" r:id="rId2" imgW="9725198" imgH="5826183" progId="Visio.Drawing.11">
                  <p:embed/>
                  <p:pic>
                    <p:nvPicPr>
                      <p:cNvPr id="1024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883" y="3429001"/>
                        <a:ext cx="5703958" cy="31247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34160" y="6488668"/>
            <a:ext cx="760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Human migration patterns and associated mitochondrial DNA </a:t>
            </a:r>
            <a:r>
              <a:rPr lang="en-US" dirty="0" err="1"/>
              <a:t>haplotypes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70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B02FF-D494-98E7-A8DF-5215B03A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9" y="429448"/>
            <a:ext cx="3084870" cy="714839"/>
          </a:xfrm>
        </p:spPr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99177-448E-7C72-B96F-ED4F07E04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09" y="2844336"/>
            <a:ext cx="2938840" cy="1521426"/>
          </a:xfrm>
        </p:spPr>
        <p:txBody>
          <a:bodyPr/>
          <a:lstStyle/>
          <a:p>
            <a:r>
              <a:rPr lang="en-US" dirty="0"/>
              <a:t>An American with ancestors from England and Germany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DF0CB2-5AF4-3B43-C261-319A1777231E}"/>
              </a:ext>
            </a:extLst>
          </p:cNvPr>
          <p:cNvSpPr txBox="1"/>
          <p:nvPr/>
        </p:nvSpPr>
        <p:spPr>
          <a:xfrm>
            <a:off x="220717" y="6621517"/>
            <a:ext cx="36567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From https://you.23andme.com/reports/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maternal_haplogroup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5A2711-45CC-6C76-6EB8-3B3C38865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379" y="599091"/>
            <a:ext cx="5925621" cy="601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5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String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29" y="1424015"/>
            <a:ext cx="8500241" cy="389933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Query: </a:t>
            </a:r>
            <a:r>
              <a:rPr lang="en-US" sz="2800" dirty="0"/>
              <a:t>A character string, Q.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Aligned matching</a:t>
            </a:r>
            <a:r>
              <a:rPr lang="en-US" sz="2800" dirty="0"/>
              <a:t>: (a) We learn the number of matching (or nonmatching) aligned characters with an unknown string, S. </a:t>
            </a:r>
          </a:p>
          <a:p>
            <a:pPr lvl="1"/>
            <a:r>
              <a:rPr lang="en-US" dirty="0"/>
              <a:t>This is known as </a:t>
            </a:r>
            <a:r>
              <a:rPr lang="en-US" b="1" dirty="0"/>
              <a:t>Hamming</a:t>
            </a:r>
            <a:r>
              <a:rPr lang="en-US" dirty="0"/>
              <a:t> distance. </a:t>
            </a:r>
          </a:p>
          <a:p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Subequence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-alignment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en-US" sz="2800" dirty="0"/>
              <a:t> (b) We learn the length of a longest common subsequence (LCS) or other type of edit distance with an unknown string, S.</a:t>
            </a:r>
          </a:p>
        </p:txBody>
      </p:sp>
      <p:pic>
        <p:nvPicPr>
          <p:cNvPr id="6" name="Picture 5" descr="match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4869951"/>
            <a:ext cx="6172200" cy="198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64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B02FF-D494-98E7-A8DF-5215B03A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9" y="429448"/>
            <a:ext cx="2840919" cy="714839"/>
          </a:xfrm>
        </p:spPr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99177-448E-7C72-B96F-ED4F07E04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09" y="2825942"/>
            <a:ext cx="2840918" cy="1798610"/>
          </a:xfrm>
        </p:spPr>
        <p:txBody>
          <a:bodyPr/>
          <a:lstStyle/>
          <a:p>
            <a:r>
              <a:rPr lang="en-US" dirty="0"/>
              <a:t>An American with ancestors from England and the Netherlands.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59D0E-D9AC-A376-29A1-865E3923D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" t="8629" r="2133"/>
          <a:stretch/>
        </p:blipFill>
        <p:spPr>
          <a:xfrm>
            <a:off x="2871172" y="1008993"/>
            <a:ext cx="6272828" cy="55544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DF0CB2-5AF4-3B43-C261-319A1777231E}"/>
              </a:ext>
            </a:extLst>
          </p:cNvPr>
          <p:cNvSpPr txBox="1"/>
          <p:nvPr/>
        </p:nvSpPr>
        <p:spPr>
          <a:xfrm>
            <a:off x="133509" y="6611779"/>
            <a:ext cx="36567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From https://you.23andme.com/reports/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maternal_haplogroup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34191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B02FF-D494-98E7-A8DF-5215B03A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9" y="429448"/>
            <a:ext cx="2840919" cy="714839"/>
          </a:xfrm>
        </p:spPr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99177-448E-7C72-B96F-ED4F07E04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2" y="2825942"/>
            <a:ext cx="2840919" cy="1798610"/>
          </a:xfrm>
        </p:spPr>
        <p:txBody>
          <a:bodyPr/>
          <a:lstStyle/>
          <a:p>
            <a:r>
              <a:rPr lang="en-US" dirty="0"/>
              <a:t>An American with ancestors from Korea.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DF0CB2-5AF4-3B43-C261-319A1777231E}"/>
              </a:ext>
            </a:extLst>
          </p:cNvPr>
          <p:cNvSpPr txBox="1"/>
          <p:nvPr/>
        </p:nvSpPr>
        <p:spPr>
          <a:xfrm>
            <a:off x="133509" y="6611779"/>
            <a:ext cx="36567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From https://you.23andme.com/reports/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maternal_haplogroup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883AC-6880-31D6-84C9-FD4741A42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401" y="572143"/>
            <a:ext cx="6197177" cy="591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83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Aligned-Match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4015"/>
            <a:ext cx="8229600" cy="5129185"/>
          </a:xfrm>
        </p:spPr>
        <p:txBody>
          <a:bodyPr>
            <a:normAutofit/>
          </a:bodyPr>
          <a:lstStyle/>
          <a:p>
            <a:r>
              <a:rPr lang="en-US" dirty="0"/>
              <a:t>Start with K-1 queries to determine the number of each color in S.</a:t>
            </a:r>
          </a:p>
          <a:p>
            <a:pPr lvl="1"/>
            <a:r>
              <a:rPr lang="en-US" dirty="0"/>
              <a:t>Here: a color at position </a:t>
            </a:r>
            <a:r>
              <a:rPr lang="en-US" dirty="0" err="1"/>
              <a:t>i</a:t>
            </a:r>
            <a:r>
              <a:rPr lang="en-US" dirty="0"/>
              <a:t> is a cyclical offset from the reference string, R. (If R is unknown, use R=000…)</a:t>
            </a:r>
          </a:p>
          <a:p>
            <a:r>
              <a:rPr lang="en-US" dirty="0"/>
              <a:t>Then do a divide-and-conquer algorithm</a:t>
            </a:r>
          </a:p>
          <a:p>
            <a:endParaRPr lang="en-US" dirty="0"/>
          </a:p>
          <a:p>
            <a:r>
              <a:rPr lang="en-US" dirty="0"/>
              <a:t>Do K more queries, which vary S</a:t>
            </a:r>
            <a:r>
              <a:rPr lang="en-US" baseline="-25000" dirty="0"/>
              <a:t>1</a:t>
            </a:r>
            <a:r>
              <a:rPr lang="en-US" dirty="0"/>
              <a:t>, but keep S</a:t>
            </a:r>
            <a:r>
              <a:rPr lang="en-US" baseline="-25000" dirty="0"/>
              <a:t>2</a:t>
            </a:r>
            <a:r>
              <a:rPr lang="en-US" dirty="0"/>
              <a:t> unchanged, so as to determine the number of each color in S</a:t>
            </a:r>
            <a:r>
              <a:rPr lang="en-US" baseline="-25000" dirty="0"/>
              <a:t>1</a:t>
            </a:r>
            <a:r>
              <a:rPr lang="en-US" dirty="0"/>
              <a:t> (and S</a:t>
            </a:r>
            <a:r>
              <a:rPr lang="en-US" baseline="-25000" dirty="0"/>
              <a:t>2</a:t>
            </a:r>
            <a:r>
              <a:rPr lang="en-US" dirty="0"/>
              <a:t>), since these will be determined by K equations in K unknowns</a:t>
            </a:r>
          </a:p>
          <a:p>
            <a:r>
              <a:rPr lang="en-US" dirty="0"/>
              <a:t>Recursively solve each side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3581400"/>
            <a:ext cx="30480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5800" y="3581400"/>
            <a:ext cx="30480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AD08-2038-E0A3-BAE4-856215F1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Divide-and-Conquer (setup)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D6634-C162-9146-E3AD-49C895BD8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generic problem is to determine the values of all the elements in a range Q[</a:t>
            </a:r>
            <a:r>
              <a:rPr lang="en-US" dirty="0" err="1"/>
              <a:t>l:r</a:t>
            </a:r>
            <a:r>
              <a:rPr lang="en-US" dirty="0"/>
              <a:t>], which initially is the entire vector Q = Q[0:N-1], assuming we know the values of c</a:t>
            </a:r>
            <a:r>
              <a:rPr lang="en-US" baseline="-25000" dirty="0"/>
              <a:t>1</a:t>
            </a:r>
            <a:r>
              <a:rPr lang="en-US" dirty="0"/>
              <a:t>, c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c</a:t>
            </a:r>
            <a:r>
              <a:rPr lang="en-US" baseline="-25000" dirty="0" err="1"/>
              <a:t>K</a:t>
            </a:r>
            <a:r>
              <a:rPr lang="en-US" dirty="0"/>
              <a:t>, of every color in Q[</a:t>
            </a:r>
            <a:r>
              <a:rPr lang="en-US" dirty="0" err="1"/>
              <a:t>l:r</a:t>
            </a:r>
            <a:r>
              <a:rPr lang="en-US" dirty="0"/>
              <a:t>], and each c</a:t>
            </a:r>
            <a:r>
              <a:rPr lang="en-US" baseline="-25000" dirty="0"/>
              <a:t>i</a:t>
            </a:r>
            <a:r>
              <a:rPr lang="en-US" dirty="0"/>
              <a:t> &gt; 0. </a:t>
            </a:r>
          </a:p>
          <a:p>
            <a:r>
              <a:rPr lang="en-US" dirty="0"/>
              <a:t>If K is at most 1, then we are done; so let us assume that K is at least 2. In addition, we assume inductively that we know d, the number of instances of color 1 outside of the range Q[</a:t>
            </a:r>
            <a:r>
              <a:rPr lang="en-US" dirty="0" err="1"/>
              <a:t>l:r</a:t>
            </a:r>
            <a:r>
              <a:rPr lang="en-US" dirty="0"/>
              <a:t>].</a:t>
            </a:r>
          </a:p>
          <a:p>
            <a:r>
              <a:rPr lang="en-US" dirty="0"/>
              <a:t>Initially, of course, d = 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68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212A20-4A92-6F2E-21FD-95E649C23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660" y="4378566"/>
            <a:ext cx="5141596" cy="17354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79BD77-9C1F-6494-5723-EBAD1D4C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9" y="429449"/>
            <a:ext cx="8628062" cy="789752"/>
          </a:xfrm>
        </p:spPr>
        <p:txBody>
          <a:bodyPr/>
          <a:lstStyle/>
          <a:p>
            <a:r>
              <a:rPr lang="en-US" dirty="0"/>
              <a:t>Divide-and-Conquer (divide step)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5DAAD-7A16-BF48-498D-64D1BB5E6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1219200"/>
            <a:ext cx="8767323" cy="5513070"/>
          </a:xfrm>
        </p:spPr>
        <p:txBody>
          <a:bodyPr/>
          <a:lstStyle/>
          <a:p>
            <a:r>
              <a:rPr lang="en-US" dirty="0"/>
              <a:t>Split Q[</a:t>
            </a:r>
            <a:r>
              <a:rPr lang="en-US" dirty="0" err="1"/>
              <a:t>l:r</a:t>
            </a:r>
            <a:r>
              <a:rPr lang="en-US" dirty="0"/>
              <a:t>] into Q[</a:t>
            </a:r>
            <a:r>
              <a:rPr lang="en-US" dirty="0" err="1"/>
              <a:t>l:m</a:t>
            </a:r>
            <a:r>
              <a:rPr lang="en-US" dirty="0"/>
              <a:t>] and Q[m+1:r], where m is in the middle of the interval [l, r].</a:t>
            </a:r>
          </a:p>
          <a:p>
            <a:r>
              <a:rPr lang="en-US" dirty="0"/>
              <a:t>We want to determine the cardinalities,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, and y</a:t>
            </a:r>
            <a:r>
              <a:rPr lang="en-US" baseline="-25000" dirty="0"/>
              <a:t>1</a:t>
            </a:r>
            <a:r>
              <a:rPr lang="en-US" dirty="0"/>
              <a:t>, y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y</a:t>
            </a:r>
            <a:r>
              <a:rPr lang="en-US" baseline="-25000" dirty="0" err="1"/>
              <a:t>K</a:t>
            </a:r>
            <a:r>
              <a:rPr lang="en-US" dirty="0"/>
              <a:t>, of every color that respectively appears in Q[</a:t>
            </a:r>
            <a:r>
              <a:rPr lang="en-US" dirty="0" err="1"/>
              <a:t>l:m</a:t>
            </a:r>
            <a:r>
              <a:rPr lang="en-US" dirty="0"/>
              <a:t>] and Q[m+1:r].</a:t>
            </a:r>
          </a:p>
          <a:p>
            <a:r>
              <a:rPr lang="en-US" dirty="0"/>
              <a:t>We do K-1 additional queries, where we guess the elements in Q[</a:t>
            </a:r>
            <a:r>
              <a:rPr lang="en-US" dirty="0" err="1"/>
              <a:t>l:m</a:t>
            </a:r>
            <a:r>
              <a:rPr lang="en-US" dirty="0"/>
              <a:t>] are color </a:t>
            </a:r>
            <a:r>
              <a:rPr lang="en-US" dirty="0" err="1"/>
              <a:t>i</a:t>
            </a:r>
            <a:r>
              <a:rPr lang="en-US" dirty="0"/>
              <a:t> and the rest of Q is color 1. Let b</a:t>
            </a:r>
            <a:r>
              <a:rPr lang="en-US" baseline="-25000" dirty="0"/>
              <a:t>1</a:t>
            </a:r>
            <a:r>
              <a:rPr lang="en-US" dirty="0"/>
              <a:t>, b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b</a:t>
            </a:r>
            <a:r>
              <a:rPr lang="en-US" baseline="-25000" dirty="0" err="1"/>
              <a:t>K</a:t>
            </a:r>
            <a:r>
              <a:rPr lang="en-US" dirty="0"/>
              <a:t> denote these counts. Then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Thus we have 2K equations in 2K unknowns. Solve.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13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09" y="534552"/>
            <a:ext cx="8628062" cy="994567"/>
          </a:xfrm>
        </p:spPr>
        <p:txBody>
          <a:bodyPr/>
          <a:lstStyle/>
          <a:p>
            <a:r>
              <a:rPr lang="en-US" dirty="0"/>
              <a:t>Aligned-Match Divide-and-Conquer 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18290"/>
            <a:ext cx="8293100" cy="4913980"/>
          </a:xfrm>
        </p:spPr>
        <p:txBody>
          <a:bodyPr/>
          <a:lstStyle/>
          <a:p>
            <a:r>
              <a:rPr lang="en-US" dirty="0"/>
              <a:t>Let G(N,K) denote the number of queries, after the initial K-1.</a:t>
            </a:r>
          </a:p>
          <a:p>
            <a:r>
              <a:rPr lang="en-US" dirty="0"/>
              <a:t>Then</a:t>
            </a:r>
          </a:p>
          <a:p>
            <a:pPr lvl="1">
              <a:buNone/>
            </a:pPr>
            <a:r>
              <a:rPr lang="pt-BR" dirty="0"/>
              <a:t>			G(N,K) = 2G(N/2, K) + min{N,K − 1}</a:t>
            </a:r>
          </a:p>
          <a:p>
            <a:pPr lvl="1">
              <a:buNone/>
            </a:pPr>
            <a:r>
              <a:rPr lang="pt-BR" dirty="0"/>
              <a:t>which implies</a:t>
            </a:r>
          </a:p>
          <a:p>
            <a:pPr lvl="1">
              <a:buNone/>
            </a:pPr>
            <a:r>
              <a:rPr lang="pt-BR" dirty="0"/>
              <a:t>G(N,K), plus the original K-1 queries, is at most</a:t>
            </a:r>
          </a:p>
          <a:p>
            <a:pPr lvl="1">
              <a:buNone/>
            </a:pPr>
            <a:r>
              <a:rPr lang="en-US" dirty="0"/>
              <a:t>			</a:t>
            </a:r>
            <a:r>
              <a:rPr lang="en-US" dirty="0" err="1"/>
              <a:t>N⌈log</a:t>
            </a:r>
            <a:r>
              <a:rPr lang="en-US" dirty="0"/>
              <a:t> K⌉ + ⌈(2 − 1/K)N⌉ + K.</a:t>
            </a:r>
          </a:p>
          <a:p>
            <a:pPr lvl="1">
              <a:buNone/>
            </a:pP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, it </a:t>
            </a:r>
            <a:r>
              <a:rPr lang="pt-BR" dirty="0" err="1"/>
              <a:t>is</a:t>
            </a:r>
            <a:r>
              <a:rPr lang="pt-BR" dirty="0"/>
              <a:t> O(N log </a:t>
            </a:r>
            <a:r>
              <a:rPr lang="pt-BR" dirty="0" err="1"/>
              <a:t>K</a:t>
            </a:r>
            <a:r>
              <a:rPr lang="pt-BR" dirty="0"/>
              <a:t>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we have a parameter, d, which upper bounds the number of differences with the reference string, R, and a parameter, M, which upper bounds the places where there can be differences, we can do even better.</a:t>
            </a:r>
          </a:p>
          <a:p>
            <a:r>
              <a:rPr lang="en-US" sz="2400" dirty="0"/>
              <a:t>Do the divide-and-conquer algorithm again, but this time only do non-trivial recursive calls.</a:t>
            </a:r>
          </a:p>
          <a:p>
            <a:r>
              <a:rPr lang="en-US" sz="2400" dirty="0"/>
              <a:t>At most </a:t>
            </a:r>
            <a:r>
              <a:rPr lang="en-US" sz="2400" dirty="0" err="1"/>
              <a:t>d⌈log</a:t>
            </a:r>
            <a:r>
              <a:rPr lang="en-US" sz="2400" dirty="0"/>
              <a:t> M⌉ + K−1 guesses: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343400" y="3657600"/>
            <a:ext cx="3810000" cy="2615784"/>
            <a:chOff x="4953000" y="4191000"/>
            <a:chExt cx="3200400" cy="2082384"/>
          </a:xfrm>
        </p:grpSpPr>
        <p:sp>
          <p:nvSpPr>
            <p:cNvPr id="4" name="Isosceles Triangle 3"/>
            <p:cNvSpPr/>
            <p:nvPr/>
          </p:nvSpPr>
          <p:spPr>
            <a:xfrm>
              <a:off x="4953000" y="4191000"/>
              <a:ext cx="3200400" cy="2057400"/>
            </a:xfrm>
            <a:prstGeom prst="triangl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6558197" y="4212236"/>
              <a:ext cx="1054051" cy="2031167"/>
            </a:xfrm>
            <a:custGeom>
              <a:avLst/>
              <a:gdLst>
                <a:gd name="connsiteX0" fmla="*/ 0 w 1054051"/>
                <a:gd name="connsiteY0" fmla="*/ 0 h 2031167"/>
                <a:gd name="connsiteX1" fmla="*/ 7495 w 1054051"/>
                <a:gd name="connsiteY1" fmla="*/ 67456 h 2031167"/>
                <a:gd name="connsiteX2" fmla="*/ 14990 w 1054051"/>
                <a:gd name="connsiteY2" fmla="*/ 142407 h 2031167"/>
                <a:gd name="connsiteX3" fmla="*/ 44970 w 1054051"/>
                <a:gd name="connsiteY3" fmla="*/ 262328 h 2031167"/>
                <a:gd name="connsiteX4" fmla="*/ 59960 w 1054051"/>
                <a:gd name="connsiteY4" fmla="*/ 337279 h 2031167"/>
                <a:gd name="connsiteX5" fmla="*/ 82446 w 1054051"/>
                <a:gd name="connsiteY5" fmla="*/ 367259 h 2031167"/>
                <a:gd name="connsiteX6" fmla="*/ 104931 w 1054051"/>
                <a:gd name="connsiteY6" fmla="*/ 389744 h 2031167"/>
                <a:gd name="connsiteX7" fmla="*/ 134911 w 1054051"/>
                <a:gd name="connsiteY7" fmla="*/ 434715 h 2031167"/>
                <a:gd name="connsiteX8" fmla="*/ 194872 w 1054051"/>
                <a:gd name="connsiteY8" fmla="*/ 509666 h 2031167"/>
                <a:gd name="connsiteX9" fmla="*/ 232347 w 1054051"/>
                <a:gd name="connsiteY9" fmla="*/ 532151 h 2031167"/>
                <a:gd name="connsiteX10" fmla="*/ 284813 w 1054051"/>
                <a:gd name="connsiteY10" fmla="*/ 584616 h 2031167"/>
                <a:gd name="connsiteX11" fmla="*/ 329783 w 1054051"/>
                <a:gd name="connsiteY11" fmla="*/ 622092 h 2031167"/>
                <a:gd name="connsiteX12" fmla="*/ 352269 w 1054051"/>
                <a:gd name="connsiteY12" fmla="*/ 637082 h 2031167"/>
                <a:gd name="connsiteX13" fmla="*/ 374754 w 1054051"/>
                <a:gd name="connsiteY13" fmla="*/ 959371 h 2031167"/>
                <a:gd name="connsiteX14" fmla="*/ 389744 w 1054051"/>
                <a:gd name="connsiteY14" fmla="*/ 989351 h 2031167"/>
                <a:gd name="connsiteX15" fmla="*/ 397239 w 1054051"/>
                <a:gd name="connsiteY15" fmla="*/ 1011836 h 2031167"/>
                <a:gd name="connsiteX16" fmla="*/ 464695 w 1054051"/>
                <a:gd name="connsiteY16" fmla="*/ 1101777 h 2031167"/>
                <a:gd name="connsiteX17" fmla="*/ 539646 w 1054051"/>
                <a:gd name="connsiteY17" fmla="*/ 1169233 h 2031167"/>
                <a:gd name="connsiteX18" fmla="*/ 584616 w 1054051"/>
                <a:gd name="connsiteY18" fmla="*/ 1206708 h 2031167"/>
                <a:gd name="connsiteX19" fmla="*/ 659567 w 1054051"/>
                <a:gd name="connsiteY19" fmla="*/ 1251679 h 2031167"/>
                <a:gd name="connsiteX20" fmla="*/ 749508 w 1054051"/>
                <a:gd name="connsiteY20" fmla="*/ 1334125 h 2031167"/>
                <a:gd name="connsiteX21" fmla="*/ 764498 w 1054051"/>
                <a:gd name="connsiteY21" fmla="*/ 1371600 h 2031167"/>
                <a:gd name="connsiteX22" fmla="*/ 786983 w 1054051"/>
                <a:gd name="connsiteY22" fmla="*/ 1603948 h 2031167"/>
                <a:gd name="connsiteX23" fmla="*/ 816964 w 1054051"/>
                <a:gd name="connsiteY23" fmla="*/ 1633928 h 2031167"/>
                <a:gd name="connsiteX24" fmla="*/ 831954 w 1054051"/>
                <a:gd name="connsiteY24" fmla="*/ 1663908 h 2031167"/>
                <a:gd name="connsiteX25" fmla="*/ 854439 w 1054051"/>
                <a:gd name="connsiteY25" fmla="*/ 1686394 h 2031167"/>
                <a:gd name="connsiteX26" fmla="*/ 876924 w 1054051"/>
                <a:gd name="connsiteY26" fmla="*/ 1716374 h 2031167"/>
                <a:gd name="connsiteX27" fmla="*/ 899410 w 1054051"/>
                <a:gd name="connsiteY27" fmla="*/ 1753849 h 2031167"/>
                <a:gd name="connsiteX28" fmla="*/ 914400 w 1054051"/>
                <a:gd name="connsiteY28" fmla="*/ 1791325 h 2031167"/>
                <a:gd name="connsiteX29" fmla="*/ 921895 w 1054051"/>
                <a:gd name="connsiteY29" fmla="*/ 1813810 h 2031167"/>
                <a:gd name="connsiteX30" fmla="*/ 936885 w 1054051"/>
                <a:gd name="connsiteY30" fmla="*/ 1836295 h 2031167"/>
                <a:gd name="connsiteX31" fmla="*/ 981855 w 1054051"/>
                <a:gd name="connsiteY31" fmla="*/ 1896256 h 2031167"/>
                <a:gd name="connsiteX32" fmla="*/ 1019331 w 1054051"/>
                <a:gd name="connsiteY32" fmla="*/ 1941226 h 2031167"/>
                <a:gd name="connsiteX33" fmla="*/ 1026826 w 1054051"/>
                <a:gd name="connsiteY33" fmla="*/ 1963712 h 2031167"/>
                <a:gd name="connsiteX34" fmla="*/ 1049311 w 1054051"/>
                <a:gd name="connsiteY34" fmla="*/ 1986197 h 2031167"/>
                <a:gd name="connsiteX35" fmla="*/ 1049311 w 1054051"/>
                <a:gd name="connsiteY35" fmla="*/ 2031167 h 203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54051" h="2031167">
                  <a:moveTo>
                    <a:pt x="0" y="0"/>
                  </a:moveTo>
                  <a:cubicBezTo>
                    <a:pt x="2498" y="22485"/>
                    <a:pt x="5127" y="44957"/>
                    <a:pt x="7495" y="67456"/>
                  </a:cubicBezTo>
                  <a:cubicBezTo>
                    <a:pt x="10123" y="92426"/>
                    <a:pt x="11598" y="117529"/>
                    <a:pt x="14990" y="142407"/>
                  </a:cubicBezTo>
                  <a:cubicBezTo>
                    <a:pt x="27610" y="234955"/>
                    <a:pt x="17934" y="208256"/>
                    <a:pt x="44970" y="262328"/>
                  </a:cubicBezTo>
                  <a:cubicBezTo>
                    <a:pt x="49967" y="287312"/>
                    <a:pt x="44673" y="316897"/>
                    <a:pt x="59960" y="337279"/>
                  </a:cubicBezTo>
                  <a:cubicBezTo>
                    <a:pt x="67455" y="347272"/>
                    <a:pt x="74316" y="357775"/>
                    <a:pt x="82446" y="367259"/>
                  </a:cubicBezTo>
                  <a:cubicBezTo>
                    <a:pt x="89344" y="375307"/>
                    <a:pt x="98424" y="381377"/>
                    <a:pt x="104931" y="389744"/>
                  </a:cubicBezTo>
                  <a:cubicBezTo>
                    <a:pt x="115992" y="403965"/>
                    <a:pt x="124101" y="420302"/>
                    <a:pt x="134911" y="434715"/>
                  </a:cubicBezTo>
                  <a:cubicBezTo>
                    <a:pt x="154108" y="460311"/>
                    <a:pt x="167437" y="493205"/>
                    <a:pt x="194872" y="509666"/>
                  </a:cubicBezTo>
                  <a:cubicBezTo>
                    <a:pt x="207364" y="517161"/>
                    <a:pt x="221156" y="522825"/>
                    <a:pt x="232347" y="532151"/>
                  </a:cubicBezTo>
                  <a:cubicBezTo>
                    <a:pt x="251347" y="547984"/>
                    <a:pt x="264235" y="570896"/>
                    <a:pt x="284813" y="584616"/>
                  </a:cubicBezTo>
                  <a:cubicBezTo>
                    <a:pt x="340651" y="621844"/>
                    <a:pt x="272060" y="573990"/>
                    <a:pt x="329783" y="622092"/>
                  </a:cubicBezTo>
                  <a:cubicBezTo>
                    <a:pt x="336703" y="627859"/>
                    <a:pt x="344774" y="632085"/>
                    <a:pt x="352269" y="637082"/>
                  </a:cubicBezTo>
                  <a:cubicBezTo>
                    <a:pt x="424049" y="744751"/>
                    <a:pt x="352180" y="628281"/>
                    <a:pt x="374754" y="959371"/>
                  </a:cubicBezTo>
                  <a:cubicBezTo>
                    <a:pt x="375514" y="970518"/>
                    <a:pt x="385343" y="979081"/>
                    <a:pt x="389744" y="989351"/>
                  </a:cubicBezTo>
                  <a:cubicBezTo>
                    <a:pt x="392856" y="996613"/>
                    <a:pt x="393706" y="1004770"/>
                    <a:pt x="397239" y="1011836"/>
                  </a:cubicBezTo>
                  <a:cubicBezTo>
                    <a:pt x="415960" y="1049279"/>
                    <a:pt x="434932" y="1069533"/>
                    <a:pt x="464695" y="1101777"/>
                  </a:cubicBezTo>
                  <a:cubicBezTo>
                    <a:pt x="516740" y="1158159"/>
                    <a:pt x="493741" y="1132510"/>
                    <a:pt x="539646" y="1169233"/>
                  </a:cubicBezTo>
                  <a:cubicBezTo>
                    <a:pt x="554883" y="1181422"/>
                    <a:pt x="568537" y="1195654"/>
                    <a:pt x="584616" y="1206708"/>
                  </a:cubicBezTo>
                  <a:cubicBezTo>
                    <a:pt x="608625" y="1223214"/>
                    <a:pt x="636111" y="1234396"/>
                    <a:pt x="659567" y="1251679"/>
                  </a:cubicBezTo>
                  <a:cubicBezTo>
                    <a:pt x="691404" y="1275138"/>
                    <a:pt x="721092" y="1305708"/>
                    <a:pt x="749508" y="1334125"/>
                  </a:cubicBezTo>
                  <a:cubicBezTo>
                    <a:pt x="754505" y="1346617"/>
                    <a:pt x="763202" y="1358209"/>
                    <a:pt x="764498" y="1371600"/>
                  </a:cubicBezTo>
                  <a:cubicBezTo>
                    <a:pt x="765315" y="1380040"/>
                    <a:pt x="749340" y="1547485"/>
                    <a:pt x="786983" y="1603948"/>
                  </a:cubicBezTo>
                  <a:cubicBezTo>
                    <a:pt x="794823" y="1615707"/>
                    <a:pt x="806970" y="1623935"/>
                    <a:pt x="816964" y="1633928"/>
                  </a:cubicBezTo>
                  <a:cubicBezTo>
                    <a:pt x="821961" y="1643921"/>
                    <a:pt x="825460" y="1654816"/>
                    <a:pt x="831954" y="1663908"/>
                  </a:cubicBezTo>
                  <a:cubicBezTo>
                    <a:pt x="838115" y="1672533"/>
                    <a:pt x="847541" y="1678346"/>
                    <a:pt x="854439" y="1686394"/>
                  </a:cubicBezTo>
                  <a:cubicBezTo>
                    <a:pt x="862568" y="1695878"/>
                    <a:pt x="869995" y="1705980"/>
                    <a:pt x="876924" y="1716374"/>
                  </a:cubicBezTo>
                  <a:cubicBezTo>
                    <a:pt x="885005" y="1728495"/>
                    <a:pt x="892895" y="1740819"/>
                    <a:pt x="899410" y="1753849"/>
                  </a:cubicBezTo>
                  <a:cubicBezTo>
                    <a:pt x="905427" y="1765883"/>
                    <a:pt x="909676" y="1778727"/>
                    <a:pt x="914400" y="1791325"/>
                  </a:cubicBezTo>
                  <a:cubicBezTo>
                    <a:pt x="917174" y="1798722"/>
                    <a:pt x="918362" y="1806744"/>
                    <a:pt x="921895" y="1813810"/>
                  </a:cubicBezTo>
                  <a:cubicBezTo>
                    <a:pt x="925923" y="1821867"/>
                    <a:pt x="931587" y="1829010"/>
                    <a:pt x="936885" y="1836295"/>
                  </a:cubicBezTo>
                  <a:cubicBezTo>
                    <a:pt x="951580" y="1856500"/>
                    <a:pt x="966034" y="1876920"/>
                    <a:pt x="981855" y="1896256"/>
                  </a:cubicBezTo>
                  <a:cubicBezTo>
                    <a:pt x="1033799" y="1959743"/>
                    <a:pt x="978840" y="1880490"/>
                    <a:pt x="1019331" y="1941226"/>
                  </a:cubicBezTo>
                  <a:cubicBezTo>
                    <a:pt x="1021829" y="1948721"/>
                    <a:pt x="1022444" y="1957138"/>
                    <a:pt x="1026826" y="1963712"/>
                  </a:cubicBezTo>
                  <a:cubicBezTo>
                    <a:pt x="1032705" y="1972531"/>
                    <a:pt x="1045959" y="1976141"/>
                    <a:pt x="1049311" y="1986197"/>
                  </a:cubicBezTo>
                  <a:cubicBezTo>
                    <a:pt x="1054051" y="2000418"/>
                    <a:pt x="1049311" y="2016177"/>
                    <a:pt x="1049311" y="2031167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7450111" y="5936105"/>
              <a:ext cx="547141" cy="324523"/>
            </a:xfrm>
            <a:custGeom>
              <a:avLst/>
              <a:gdLst>
                <a:gd name="connsiteX0" fmla="*/ 0 w 547141"/>
                <a:gd name="connsiteY0" fmla="*/ 0 h 324523"/>
                <a:gd name="connsiteX1" fmla="*/ 157397 w 547141"/>
                <a:gd name="connsiteY1" fmla="*/ 67456 h 324523"/>
                <a:gd name="connsiteX2" fmla="*/ 254833 w 547141"/>
                <a:gd name="connsiteY2" fmla="*/ 104931 h 324523"/>
                <a:gd name="connsiteX3" fmla="*/ 374755 w 547141"/>
                <a:gd name="connsiteY3" fmla="*/ 112426 h 324523"/>
                <a:gd name="connsiteX4" fmla="*/ 419725 w 547141"/>
                <a:gd name="connsiteY4" fmla="*/ 172387 h 324523"/>
                <a:gd name="connsiteX5" fmla="*/ 472191 w 547141"/>
                <a:gd name="connsiteY5" fmla="*/ 239843 h 324523"/>
                <a:gd name="connsiteX6" fmla="*/ 494676 w 547141"/>
                <a:gd name="connsiteY6" fmla="*/ 269823 h 324523"/>
                <a:gd name="connsiteX7" fmla="*/ 524656 w 547141"/>
                <a:gd name="connsiteY7" fmla="*/ 292308 h 324523"/>
                <a:gd name="connsiteX8" fmla="*/ 547141 w 547141"/>
                <a:gd name="connsiteY8" fmla="*/ 322288 h 32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141" h="324523">
                  <a:moveTo>
                    <a:pt x="0" y="0"/>
                  </a:moveTo>
                  <a:lnTo>
                    <a:pt x="157397" y="67456"/>
                  </a:lnTo>
                  <a:cubicBezTo>
                    <a:pt x="178940" y="76791"/>
                    <a:pt x="224143" y="101862"/>
                    <a:pt x="254833" y="104931"/>
                  </a:cubicBezTo>
                  <a:cubicBezTo>
                    <a:pt x="294686" y="108916"/>
                    <a:pt x="334781" y="109928"/>
                    <a:pt x="374755" y="112426"/>
                  </a:cubicBezTo>
                  <a:cubicBezTo>
                    <a:pt x="446332" y="184003"/>
                    <a:pt x="371775" y="103125"/>
                    <a:pt x="419725" y="172387"/>
                  </a:cubicBezTo>
                  <a:cubicBezTo>
                    <a:pt x="435939" y="195808"/>
                    <a:pt x="454823" y="217264"/>
                    <a:pt x="472191" y="239843"/>
                  </a:cubicBezTo>
                  <a:cubicBezTo>
                    <a:pt x="479807" y="249744"/>
                    <a:pt x="484683" y="262328"/>
                    <a:pt x="494676" y="269823"/>
                  </a:cubicBezTo>
                  <a:lnTo>
                    <a:pt x="524656" y="292308"/>
                  </a:lnTo>
                  <a:cubicBezTo>
                    <a:pt x="540763" y="324523"/>
                    <a:pt x="528473" y="322288"/>
                    <a:pt x="547141" y="32228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7034307" y="5606321"/>
              <a:ext cx="295883" cy="659568"/>
            </a:xfrm>
            <a:custGeom>
              <a:avLst/>
              <a:gdLst>
                <a:gd name="connsiteX0" fmla="*/ 295883 w 295883"/>
                <a:gd name="connsiteY0" fmla="*/ 0 h 659568"/>
                <a:gd name="connsiteX1" fmla="*/ 243418 w 295883"/>
                <a:gd name="connsiteY1" fmla="*/ 37476 h 659568"/>
                <a:gd name="connsiteX2" fmla="*/ 228427 w 295883"/>
                <a:gd name="connsiteY2" fmla="*/ 52466 h 659568"/>
                <a:gd name="connsiteX3" fmla="*/ 205942 w 295883"/>
                <a:gd name="connsiteY3" fmla="*/ 82446 h 659568"/>
                <a:gd name="connsiteX4" fmla="*/ 160972 w 295883"/>
                <a:gd name="connsiteY4" fmla="*/ 134912 h 659568"/>
                <a:gd name="connsiteX5" fmla="*/ 153477 w 295883"/>
                <a:gd name="connsiteY5" fmla="*/ 157397 h 659568"/>
                <a:gd name="connsiteX6" fmla="*/ 138486 w 295883"/>
                <a:gd name="connsiteY6" fmla="*/ 187377 h 659568"/>
                <a:gd name="connsiteX7" fmla="*/ 130991 w 295883"/>
                <a:gd name="connsiteY7" fmla="*/ 232348 h 659568"/>
                <a:gd name="connsiteX8" fmla="*/ 123496 w 295883"/>
                <a:gd name="connsiteY8" fmla="*/ 262328 h 659568"/>
                <a:gd name="connsiteX9" fmla="*/ 108506 w 295883"/>
                <a:gd name="connsiteY9" fmla="*/ 344774 h 659568"/>
                <a:gd name="connsiteX10" fmla="*/ 101011 w 295883"/>
                <a:gd name="connsiteY10" fmla="*/ 374754 h 659568"/>
                <a:gd name="connsiteX11" fmla="*/ 93516 w 295883"/>
                <a:gd name="connsiteY11" fmla="*/ 412230 h 659568"/>
                <a:gd name="connsiteX12" fmla="*/ 71031 w 295883"/>
                <a:gd name="connsiteY12" fmla="*/ 472190 h 659568"/>
                <a:gd name="connsiteX13" fmla="*/ 63536 w 295883"/>
                <a:gd name="connsiteY13" fmla="*/ 509666 h 659568"/>
                <a:gd name="connsiteX14" fmla="*/ 48545 w 295883"/>
                <a:gd name="connsiteY14" fmla="*/ 524656 h 659568"/>
                <a:gd name="connsiteX15" fmla="*/ 26060 w 295883"/>
                <a:gd name="connsiteY15" fmla="*/ 554636 h 659568"/>
                <a:gd name="connsiteX16" fmla="*/ 18565 w 295883"/>
                <a:gd name="connsiteY16" fmla="*/ 577122 h 659568"/>
                <a:gd name="connsiteX17" fmla="*/ 3575 w 295883"/>
                <a:gd name="connsiteY17" fmla="*/ 599607 h 659568"/>
                <a:gd name="connsiteX18" fmla="*/ 3575 w 295883"/>
                <a:gd name="connsiteY18" fmla="*/ 659568 h 65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5883" h="659568">
                  <a:moveTo>
                    <a:pt x="295883" y="0"/>
                  </a:moveTo>
                  <a:cubicBezTo>
                    <a:pt x="276407" y="12984"/>
                    <a:pt x="262018" y="21976"/>
                    <a:pt x="243418" y="37476"/>
                  </a:cubicBezTo>
                  <a:cubicBezTo>
                    <a:pt x="237989" y="42000"/>
                    <a:pt x="232951" y="47037"/>
                    <a:pt x="228427" y="52466"/>
                  </a:cubicBezTo>
                  <a:cubicBezTo>
                    <a:pt x="220430" y="62062"/>
                    <a:pt x="214168" y="73045"/>
                    <a:pt x="205942" y="82446"/>
                  </a:cubicBezTo>
                  <a:cubicBezTo>
                    <a:pt x="184429" y="107032"/>
                    <a:pt x="174345" y="108166"/>
                    <a:pt x="160972" y="134912"/>
                  </a:cubicBezTo>
                  <a:cubicBezTo>
                    <a:pt x="157439" y="141978"/>
                    <a:pt x="156589" y="150135"/>
                    <a:pt x="153477" y="157397"/>
                  </a:cubicBezTo>
                  <a:cubicBezTo>
                    <a:pt x="149076" y="167667"/>
                    <a:pt x="143483" y="177384"/>
                    <a:pt x="138486" y="187377"/>
                  </a:cubicBezTo>
                  <a:cubicBezTo>
                    <a:pt x="135988" y="202367"/>
                    <a:pt x="133971" y="217446"/>
                    <a:pt x="130991" y="232348"/>
                  </a:cubicBezTo>
                  <a:cubicBezTo>
                    <a:pt x="128971" y="242449"/>
                    <a:pt x="125516" y="252227"/>
                    <a:pt x="123496" y="262328"/>
                  </a:cubicBezTo>
                  <a:cubicBezTo>
                    <a:pt x="118018" y="289718"/>
                    <a:pt x="113984" y="317384"/>
                    <a:pt x="108506" y="344774"/>
                  </a:cubicBezTo>
                  <a:cubicBezTo>
                    <a:pt x="106486" y="354875"/>
                    <a:pt x="103246" y="364698"/>
                    <a:pt x="101011" y="374754"/>
                  </a:cubicBezTo>
                  <a:cubicBezTo>
                    <a:pt x="98247" y="387190"/>
                    <a:pt x="96606" y="399871"/>
                    <a:pt x="93516" y="412230"/>
                  </a:cubicBezTo>
                  <a:cubicBezTo>
                    <a:pt x="89600" y="427896"/>
                    <a:pt x="75616" y="460728"/>
                    <a:pt x="71031" y="472190"/>
                  </a:cubicBezTo>
                  <a:cubicBezTo>
                    <a:pt x="68533" y="484682"/>
                    <a:pt x="68554" y="497957"/>
                    <a:pt x="63536" y="509666"/>
                  </a:cubicBezTo>
                  <a:cubicBezTo>
                    <a:pt x="60752" y="516161"/>
                    <a:pt x="53069" y="519227"/>
                    <a:pt x="48545" y="524656"/>
                  </a:cubicBezTo>
                  <a:cubicBezTo>
                    <a:pt x="40548" y="534252"/>
                    <a:pt x="33555" y="544643"/>
                    <a:pt x="26060" y="554636"/>
                  </a:cubicBezTo>
                  <a:cubicBezTo>
                    <a:pt x="23562" y="562131"/>
                    <a:pt x="22098" y="570055"/>
                    <a:pt x="18565" y="577122"/>
                  </a:cubicBezTo>
                  <a:cubicBezTo>
                    <a:pt x="14537" y="585179"/>
                    <a:pt x="5186" y="590744"/>
                    <a:pt x="3575" y="599607"/>
                  </a:cubicBezTo>
                  <a:cubicBezTo>
                    <a:pt x="0" y="619272"/>
                    <a:pt x="3575" y="639581"/>
                    <a:pt x="3575" y="65956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573971" y="4549515"/>
              <a:ext cx="1029196" cy="1701383"/>
            </a:xfrm>
            <a:custGeom>
              <a:avLst/>
              <a:gdLst>
                <a:gd name="connsiteX0" fmla="*/ 1029196 w 1029196"/>
                <a:gd name="connsiteY0" fmla="*/ 0 h 1701383"/>
                <a:gd name="connsiteX1" fmla="*/ 984226 w 1029196"/>
                <a:gd name="connsiteY1" fmla="*/ 89941 h 1701383"/>
                <a:gd name="connsiteX2" fmla="*/ 976731 w 1029196"/>
                <a:gd name="connsiteY2" fmla="*/ 127416 h 1701383"/>
                <a:gd name="connsiteX3" fmla="*/ 946750 w 1029196"/>
                <a:gd name="connsiteY3" fmla="*/ 194872 h 1701383"/>
                <a:gd name="connsiteX4" fmla="*/ 901780 w 1029196"/>
                <a:gd name="connsiteY4" fmla="*/ 284813 h 1701383"/>
                <a:gd name="connsiteX5" fmla="*/ 864304 w 1029196"/>
                <a:gd name="connsiteY5" fmla="*/ 374754 h 1701383"/>
                <a:gd name="connsiteX6" fmla="*/ 819334 w 1029196"/>
                <a:gd name="connsiteY6" fmla="*/ 457200 h 1701383"/>
                <a:gd name="connsiteX7" fmla="*/ 781859 w 1029196"/>
                <a:gd name="connsiteY7" fmla="*/ 569626 h 1701383"/>
                <a:gd name="connsiteX8" fmla="*/ 766868 w 1029196"/>
                <a:gd name="connsiteY8" fmla="*/ 607101 h 1701383"/>
                <a:gd name="connsiteX9" fmla="*/ 744383 w 1029196"/>
                <a:gd name="connsiteY9" fmla="*/ 734518 h 1701383"/>
                <a:gd name="connsiteX10" fmla="*/ 699413 w 1029196"/>
                <a:gd name="connsiteY10" fmla="*/ 831954 h 1701383"/>
                <a:gd name="connsiteX11" fmla="*/ 669432 w 1029196"/>
                <a:gd name="connsiteY11" fmla="*/ 936885 h 1701383"/>
                <a:gd name="connsiteX12" fmla="*/ 631957 w 1029196"/>
                <a:gd name="connsiteY12" fmla="*/ 1004341 h 1701383"/>
                <a:gd name="connsiteX13" fmla="*/ 579491 w 1029196"/>
                <a:gd name="connsiteY13" fmla="*/ 1139252 h 1701383"/>
                <a:gd name="connsiteX14" fmla="*/ 542016 w 1029196"/>
                <a:gd name="connsiteY14" fmla="*/ 1184223 h 1701383"/>
                <a:gd name="connsiteX15" fmla="*/ 489550 w 1029196"/>
                <a:gd name="connsiteY15" fmla="*/ 1244183 h 1701383"/>
                <a:gd name="connsiteX16" fmla="*/ 467065 w 1029196"/>
                <a:gd name="connsiteY16" fmla="*/ 1274164 h 1701383"/>
                <a:gd name="connsiteX17" fmla="*/ 444580 w 1029196"/>
                <a:gd name="connsiteY17" fmla="*/ 1289154 h 1701383"/>
                <a:gd name="connsiteX18" fmla="*/ 422095 w 1029196"/>
                <a:gd name="connsiteY18" fmla="*/ 1311639 h 1701383"/>
                <a:gd name="connsiteX19" fmla="*/ 392114 w 1029196"/>
                <a:gd name="connsiteY19" fmla="*/ 1326629 h 1701383"/>
                <a:gd name="connsiteX20" fmla="*/ 317163 w 1029196"/>
                <a:gd name="connsiteY20" fmla="*/ 1371600 h 1701383"/>
                <a:gd name="connsiteX21" fmla="*/ 212232 w 1029196"/>
                <a:gd name="connsiteY21" fmla="*/ 1424065 h 1701383"/>
                <a:gd name="connsiteX22" fmla="*/ 152272 w 1029196"/>
                <a:gd name="connsiteY22" fmla="*/ 1484026 h 1701383"/>
                <a:gd name="connsiteX23" fmla="*/ 114796 w 1029196"/>
                <a:gd name="connsiteY23" fmla="*/ 1536492 h 1701383"/>
                <a:gd name="connsiteX24" fmla="*/ 92311 w 1029196"/>
                <a:gd name="connsiteY24" fmla="*/ 1543987 h 1701383"/>
                <a:gd name="connsiteX25" fmla="*/ 62331 w 1029196"/>
                <a:gd name="connsiteY25" fmla="*/ 1588957 h 1701383"/>
                <a:gd name="connsiteX26" fmla="*/ 47340 w 1029196"/>
                <a:gd name="connsiteY26" fmla="*/ 1611442 h 1701383"/>
                <a:gd name="connsiteX27" fmla="*/ 17360 w 1029196"/>
                <a:gd name="connsiteY27" fmla="*/ 1656413 h 1701383"/>
                <a:gd name="connsiteX28" fmla="*/ 2370 w 1029196"/>
                <a:gd name="connsiteY28" fmla="*/ 1678898 h 1701383"/>
                <a:gd name="connsiteX29" fmla="*/ 2370 w 1029196"/>
                <a:gd name="connsiteY29" fmla="*/ 1701383 h 170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29196" h="1701383">
                  <a:moveTo>
                    <a:pt x="1029196" y="0"/>
                  </a:moveTo>
                  <a:cubicBezTo>
                    <a:pt x="1005767" y="35144"/>
                    <a:pt x="1003633" y="35600"/>
                    <a:pt x="984226" y="89941"/>
                  </a:cubicBezTo>
                  <a:cubicBezTo>
                    <a:pt x="979941" y="101938"/>
                    <a:pt x="981016" y="115419"/>
                    <a:pt x="976731" y="127416"/>
                  </a:cubicBezTo>
                  <a:cubicBezTo>
                    <a:pt x="968455" y="150589"/>
                    <a:pt x="957329" y="172656"/>
                    <a:pt x="946750" y="194872"/>
                  </a:cubicBezTo>
                  <a:cubicBezTo>
                    <a:pt x="932339" y="225135"/>
                    <a:pt x="915746" y="254342"/>
                    <a:pt x="901780" y="284813"/>
                  </a:cubicBezTo>
                  <a:cubicBezTo>
                    <a:pt x="888248" y="314338"/>
                    <a:pt x="878317" y="345454"/>
                    <a:pt x="864304" y="374754"/>
                  </a:cubicBezTo>
                  <a:cubicBezTo>
                    <a:pt x="850798" y="402995"/>
                    <a:pt x="831531" y="428370"/>
                    <a:pt x="819334" y="457200"/>
                  </a:cubicBezTo>
                  <a:cubicBezTo>
                    <a:pt x="803942" y="493581"/>
                    <a:pt x="796531" y="532949"/>
                    <a:pt x="781859" y="569626"/>
                  </a:cubicBezTo>
                  <a:lnTo>
                    <a:pt x="766868" y="607101"/>
                  </a:lnTo>
                  <a:cubicBezTo>
                    <a:pt x="759373" y="649573"/>
                    <a:pt x="762456" y="695359"/>
                    <a:pt x="744383" y="734518"/>
                  </a:cubicBezTo>
                  <a:cubicBezTo>
                    <a:pt x="729393" y="766997"/>
                    <a:pt x="711837" y="798410"/>
                    <a:pt x="699413" y="831954"/>
                  </a:cubicBezTo>
                  <a:cubicBezTo>
                    <a:pt x="686779" y="866066"/>
                    <a:pt x="682688" y="903009"/>
                    <a:pt x="669432" y="936885"/>
                  </a:cubicBezTo>
                  <a:cubicBezTo>
                    <a:pt x="660059" y="960839"/>
                    <a:pt x="642404" y="980836"/>
                    <a:pt x="631957" y="1004341"/>
                  </a:cubicBezTo>
                  <a:cubicBezTo>
                    <a:pt x="600926" y="1074162"/>
                    <a:pt x="619893" y="1071916"/>
                    <a:pt x="579491" y="1139252"/>
                  </a:cubicBezTo>
                  <a:cubicBezTo>
                    <a:pt x="569452" y="1155984"/>
                    <a:pt x="553724" y="1168613"/>
                    <a:pt x="542016" y="1184223"/>
                  </a:cubicBezTo>
                  <a:cubicBezTo>
                    <a:pt x="498296" y="1242517"/>
                    <a:pt x="531398" y="1216286"/>
                    <a:pt x="489550" y="1244183"/>
                  </a:cubicBezTo>
                  <a:cubicBezTo>
                    <a:pt x="482055" y="1254177"/>
                    <a:pt x="475898" y="1265331"/>
                    <a:pt x="467065" y="1274164"/>
                  </a:cubicBezTo>
                  <a:cubicBezTo>
                    <a:pt x="460696" y="1280534"/>
                    <a:pt x="451500" y="1283387"/>
                    <a:pt x="444580" y="1289154"/>
                  </a:cubicBezTo>
                  <a:cubicBezTo>
                    <a:pt x="436437" y="1295940"/>
                    <a:pt x="430720" y="1305478"/>
                    <a:pt x="422095" y="1311639"/>
                  </a:cubicBezTo>
                  <a:cubicBezTo>
                    <a:pt x="413003" y="1318133"/>
                    <a:pt x="401815" y="1321086"/>
                    <a:pt x="392114" y="1326629"/>
                  </a:cubicBezTo>
                  <a:cubicBezTo>
                    <a:pt x="366817" y="1341084"/>
                    <a:pt x="342946" y="1358030"/>
                    <a:pt x="317163" y="1371600"/>
                  </a:cubicBezTo>
                  <a:cubicBezTo>
                    <a:pt x="255296" y="1404162"/>
                    <a:pt x="259617" y="1390895"/>
                    <a:pt x="212232" y="1424065"/>
                  </a:cubicBezTo>
                  <a:cubicBezTo>
                    <a:pt x="175663" y="1449664"/>
                    <a:pt x="176031" y="1450764"/>
                    <a:pt x="152272" y="1484026"/>
                  </a:cubicBezTo>
                  <a:cubicBezTo>
                    <a:pt x="144233" y="1495280"/>
                    <a:pt x="123435" y="1529293"/>
                    <a:pt x="114796" y="1536492"/>
                  </a:cubicBezTo>
                  <a:cubicBezTo>
                    <a:pt x="108727" y="1541550"/>
                    <a:pt x="99806" y="1541489"/>
                    <a:pt x="92311" y="1543987"/>
                  </a:cubicBezTo>
                  <a:lnTo>
                    <a:pt x="62331" y="1588957"/>
                  </a:lnTo>
                  <a:cubicBezTo>
                    <a:pt x="57334" y="1596452"/>
                    <a:pt x="53709" y="1605072"/>
                    <a:pt x="47340" y="1611442"/>
                  </a:cubicBezTo>
                  <a:cubicBezTo>
                    <a:pt x="20623" y="1638161"/>
                    <a:pt x="41561" y="1614061"/>
                    <a:pt x="17360" y="1656413"/>
                  </a:cubicBezTo>
                  <a:cubicBezTo>
                    <a:pt x="12891" y="1664234"/>
                    <a:pt x="5219" y="1670352"/>
                    <a:pt x="2370" y="1678898"/>
                  </a:cubicBezTo>
                  <a:cubicBezTo>
                    <a:pt x="0" y="1686008"/>
                    <a:pt x="2370" y="1693888"/>
                    <a:pt x="2370" y="1701383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281954" y="5928610"/>
              <a:ext cx="571705" cy="337279"/>
            </a:xfrm>
            <a:custGeom>
              <a:avLst/>
              <a:gdLst>
                <a:gd name="connsiteX0" fmla="*/ 571705 w 571705"/>
                <a:gd name="connsiteY0" fmla="*/ 0 h 337279"/>
                <a:gd name="connsiteX1" fmla="*/ 384328 w 571705"/>
                <a:gd name="connsiteY1" fmla="*/ 37475 h 337279"/>
                <a:gd name="connsiteX2" fmla="*/ 339357 w 571705"/>
                <a:gd name="connsiteY2" fmla="*/ 44970 h 337279"/>
                <a:gd name="connsiteX3" fmla="*/ 241921 w 571705"/>
                <a:gd name="connsiteY3" fmla="*/ 59960 h 337279"/>
                <a:gd name="connsiteX4" fmla="*/ 204446 w 571705"/>
                <a:gd name="connsiteY4" fmla="*/ 82446 h 337279"/>
                <a:gd name="connsiteX5" fmla="*/ 136990 w 571705"/>
                <a:gd name="connsiteY5" fmla="*/ 104931 h 337279"/>
                <a:gd name="connsiteX6" fmla="*/ 92020 w 571705"/>
                <a:gd name="connsiteY6" fmla="*/ 134911 h 337279"/>
                <a:gd name="connsiteX7" fmla="*/ 77030 w 571705"/>
                <a:gd name="connsiteY7" fmla="*/ 157397 h 337279"/>
                <a:gd name="connsiteX8" fmla="*/ 69535 w 571705"/>
                <a:gd name="connsiteY8" fmla="*/ 179882 h 337279"/>
                <a:gd name="connsiteX9" fmla="*/ 54544 w 571705"/>
                <a:gd name="connsiteY9" fmla="*/ 194872 h 337279"/>
                <a:gd name="connsiteX10" fmla="*/ 39554 w 571705"/>
                <a:gd name="connsiteY10" fmla="*/ 269823 h 337279"/>
                <a:gd name="connsiteX11" fmla="*/ 24564 w 571705"/>
                <a:gd name="connsiteY11" fmla="*/ 314793 h 337279"/>
                <a:gd name="connsiteX12" fmla="*/ 2079 w 571705"/>
                <a:gd name="connsiteY12" fmla="*/ 337279 h 33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705" h="337279">
                  <a:moveTo>
                    <a:pt x="571705" y="0"/>
                  </a:moveTo>
                  <a:cubicBezTo>
                    <a:pt x="492548" y="19789"/>
                    <a:pt x="538169" y="8986"/>
                    <a:pt x="384328" y="37475"/>
                  </a:cubicBezTo>
                  <a:cubicBezTo>
                    <a:pt x="369385" y="40242"/>
                    <a:pt x="354437" y="43085"/>
                    <a:pt x="339357" y="44970"/>
                  </a:cubicBezTo>
                  <a:cubicBezTo>
                    <a:pt x="266756" y="54045"/>
                    <a:pt x="299148" y="48515"/>
                    <a:pt x="241921" y="59960"/>
                  </a:cubicBezTo>
                  <a:cubicBezTo>
                    <a:pt x="229429" y="67455"/>
                    <a:pt x="217972" y="77035"/>
                    <a:pt x="204446" y="82446"/>
                  </a:cubicBezTo>
                  <a:cubicBezTo>
                    <a:pt x="131167" y="111759"/>
                    <a:pt x="200159" y="67030"/>
                    <a:pt x="136990" y="104931"/>
                  </a:cubicBezTo>
                  <a:cubicBezTo>
                    <a:pt x="121542" y="114200"/>
                    <a:pt x="92020" y="134911"/>
                    <a:pt x="92020" y="134911"/>
                  </a:cubicBezTo>
                  <a:cubicBezTo>
                    <a:pt x="87023" y="142406"/>
                    <a:pt x="81058" y="149340"/>
                    <a:pt x="77030" y="157397"/>
                  </a:cubicBezTo>
                  <a:cubicBezTo>
                    <a:pt x="73497" y="164463"/>
                    <a:pt x="73600" y="173108"/>
                    <a:pt x="69535" y="179882"/>
                  </a:cubicBezTo>
                  <a:cubicBezTo>
                    <a:pt x="65899" y="185941"/>
                    <a:pt x="59541" y="189875"/>
                    <a:pt x="54544" y="194872"/>
                  </a:cubicBezTo>
                  <a:cubicBezTo>
                    <a:pt x="49480" y="225258"/>
                    <a:pt x="47939" y="241872"/>
                    <a:pt x="39554" y="269823"/>
                  </a:cubicBezTo>
                  <a:cubicBezTo>
                    <a:pt x="35014" y="284957"/>
                    <a:pt x="37711" y="306028"/>
                    <a:pt x="24564" y="314793"/>
                  </a:cubicBezTo>
                  <a:cubicBezTo>
                    <a:pt x="0" y="331169"/>
                    <a:pt x="2079" y="320775"/>
                    <a:pt x="2079" y="33727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018551" y="5853659"/>
              <a:ext cx="97876" cy="412230"/>
            </a:xfrm>
            <a:custGeom>
              <a:avLst/>
              <a:gdLst>
                <a:gd name="connsiteX0" fmla="*/ 0 w 97876"/>
                <a:gd name="connsiteY0" fmla="*/ 0 h 412230"/>
                <a:gd name="connsiteX1" fmla="*/ 7495 w 97876"/>
                <a:gd name="connsiteY1" fmla="*/ 67456 h 412230"/>
                <a:gd name="connsiteX2" fmla="*/ 22485 w 97876"/>
                <a:gd name="connsiteY2" fmla="*/ 97436 h 412230"/>
                <a:gd name="connsiteX3" fmla="*/ 44970 w 97876"/>
                <a:gd name="connsiteY3" fmla="*/ 149902 h 412230"/>
                <a:gd name="connsiteX4" fmla="*/ 59960 w 97876"/>
                <a:gd name="connsiteY4" fmla="*/ 172387 h 412230"/>
                <a:gd name="connsiteX5" fmla="*/ 82446 w 97876"/>
                <a:gd name="connsiteY5" fmla="*/ 239843 h 412230"/>
                <a:gd name="connsiteX6" fmla="*/ 89941 w 97876"/>
                <a:gd name="connsiteY6" fmla="*/ 262328 h 412230"/>
                <a:gd name="connsiteX7" fmla="*/ 97436 w 97876"/>
                <a:gd name="connsiteY7" fmla="*/ 412230 h 41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76" h="412230">
                  <a:moveTo>
                    <a:pt x="0" y="0"/>
                  </a:moveTo>
                  <a:cubicBezTo>
                    <a:pt x="2498" y="22485"/>
                    <a:pt x="2408" y="45412"/>
                    <a:pt x="7495" y="67456"/>
                  </a:cubicBezTo>
                  <a:cubicBezTo>
                    <a:pt x="10007" y="78343"/>
                    <a:pt x="18084" y="87166"/>
                    <a:pt x="22485" y="97436"/>
                  </a:cubicBezTo>
                  <a:cubicBezTo>
                    <a:pt x="40503" y="139479"/>
                    <a:pt x="16561" y="100185"/>
                    <a:pt x="44970" y="149902"/>
                  </a:cubicBezTo>
                  <a:cubicBezTo>
                    <a:pt x="49439" y="157723"/>
                    <a:pt x="55931" y="164330"/>
                    <a:pt x="59960" y="172387"/>
                  </a:cubicBezTo>
                  <a:cubicBezTo>
                    <a:pt x="77190" y="206846"/>
                    <a:pt x="72903" y="206442"/>
                    <a:pt x="82446" y="239843"/>
                  </a:cubicBezTo>
                  <a:cubicBezTo>
                    <a:pt x="84616" y="247439"/>
                    <a:pt x="87443" y="254833"/>
                    <a:pt x="89941" y="262328"/>
                  </a:cubicBezTo>
                  <a:cubicBezTo>
                    <a:pt x="97876" y="397226"/>
                    <a:pt x="97436" y="347199"/>
                    <a:pt x="97436" y="41223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205928" y="5501390"/>
              <a:ext cx="93544" cy="771994"/>
            </a:xfrm>
            <a:custGeom>
              <a:avLst/>
              <a:gdLst>
                <a:gd name="connsiteX0" fmla="*/ 37475 w 93544"/>
                <a:gd name="connsiteY0" fmla="*/ 0 h 771994"/>
                <a:gd name="connsiteX1" fmla="*/ 44970 w 93544"/>
                <a:gd name="connsiteY1" fmla="*/ 22485 h 771994"/>
                <a:gd name="connsiteX2" fmla="*/ 67456 w 93544"/>
                <a:gd name="connsiteY2" fmla="*/ 52466 h 771994"/>
                <a:gd name="connsiteX3" fmla="*/ 74951 w 93544"/>
                <a:gd name="connsiteY3" fmla="*/ 89941 h 771994"/>
                <a:gd name="connsiteX4" fmla="*/ 89941 w 93544"/>
                <a:gd name="connsiteY4" fmla="*/ 179882 h 771994"/>
                <a:gd name="connsiteX5" fmla="*/ 74951 w 93544"/>
                <a:gd name="connsiteY5" fmla="*/ 569626 h 771994"/>
                <a:gd name="connsiteX6" fmla="*/ 59961 w 93544"/>
                <a:gd name="connsiteY6" fmla="*/ 584617 h 771994"/>
                <a:gd name="connsiteX7" fmla="*/ 0 w 93544"/>
                <a:gd name="connsiteY7" fmla="*/ 674558 h 771994"/>
                <a:gd name="connsiteX8" fmla="*/ 0 w 93544"/>
                <a:gd name="connsiteY8" fmla="*/ 771994 h 77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44" h="771994">
                  <a:moveTo>
                    <a:pt x="37475" y="0"/>
                  </a:moveTo>
                  <a:cubicBezTo>
                    <a:pt x="39973" y="7495"/>
                    <a:pt x="41050" y="15626"/>
                    <a:pt x="44970" y="22485"/>
                  </a:cubicBezTo>
                  <a:cubicBezTo>
                    <a:pt x="51168" y="33331"/>
                    <a:pt x="62382" y="41051"/>
                    <a:pt x="67456" y="52466"/>
                  </a:cubicBezTo>
                  <a:cubicBezTo>
                    <a:pt x="72630" y="64107"/>
                    <a:pt x="72857" y="77375"/>
                    <a:pt x="74951" y="89941"/>
                  </a:cubicBezTo>
                  <a:cubicBezTo>
                    <a:pt x="93544" y="201501"/>
                    <a:pt x="72278" y="91565"/>
                    <a:pt x="89941" y="179882"/>
                  </a:cubicBezTo>
                  <a:cubicBezTo>
                    <a:pt x="84944" y="309797"/>
                    <a:pt x="84555" y="439970"/>
                    <a:pt x="74951" y="569626"/>
                  </a:cubicBezTo>
                  <a:cubicBezTo>
                    <a:pt x="74429" y="576673"/>
                    <a:pt x="64485" y="579188"/>
                    <a:pt x="59961" y="584617"/>
                  </a:cubicBezTo>
                  <a:cubicBezTo>
                    <a:pt x="46704" y="600526"/>
                    <a:pt x="0" y="666129"/>
                    <a:pt x="0" y="674558"/>
                  </a:cubicBezTo>
                  <a:lnTo>
                    <a:pt x="0" y="771994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10859" y="5696262"/>
              <a:ext cx="398185" cy="547141"/>
            </a:xfrm>
            <a:custGeom>
              <a:avLst/>
              <a:gdLst>
                <a:gd name="connsiteX0" fmla="*/ 0 w 398185"/>
                <a:gd name="connsiteY0" fmla="*/ 0 h 547141"/>
                <a:gd name="connsiteX1" fmla="*/ 44971 w 398185"/>
                <a:gd name="connsiteY1" fmla="*/ 14990 h 547141"/>
                <a:gd name="connsiteX2" fmla="*/ 67456 w 398185"/>
                <a:gd name="connsiteY2" fmla="*/ 22486 h 547141"/>
                <a:gd name="connsiteX3" fmla="*/ 89941 w 398185"/>
                <a:gd name="connsiteY3" fmla="*/ 37476 h 547141"/>
                <a:gd name="connsiteX4" fmla="*/ 157397 w 398185"/>
                <a:gd name="connsiteY4" fmla="*/ 74951 h 547141"/>
                <a:gd name="connsiteX5" fmla="*/ 187377 w 398185"/>
                <a:gd name="connsiteY5" fmla="*/ 97436 h 547141"/>
                <a:gd name="connsiteX6" fmla="*/ 217357 w 398185"/>
                <a:gd name="connsiteY6" fmla="*/ 112427 h 547141"/>
                <a:gd name="connsiteX7" fmla="*/ 262328 w 398185"/>
                <a:gd name="connsiteY7" fmla="*/ 142407 h 547141"/>
                <a:gd name="connsiteX8" fmla="*/ 284813 w 398185"/>
                <a:gd name="connsiteY8" fmla="*/ 164892 h 547141"/>
                <a:gd name="connsiteX9" fmla="*/ 299803 w 398185"/>
                <a:gd name="connsiteY9" fmla="*/ 187377 h 547141"/>
                <a:gd name="connsiteX10" fmla="*/ 314793 w 398185"/>
                <a:gd name="connsiteY10" fmla="*/ 254833 h 547141"/>
                <a:gd name="connsiteX11" fmla="*/ 322289 w 398185"/>
                <a:gd name="connsiteY11" fmla="*/ 412230 h 547141"/>
                <a:gd name="connsiteX12" fmla="*/ 344774 w 398185"/>
                <a:gd name="connsiteY12" fmla="*/ 457200 h 547141"/>
                <a:gd name="connsiteX13" fmla="*/ 389744 w 398185"/>
                <a:gd name="connsiteY13" fmla="*/ 517161 h 547141"/>
                <a:gd name="connsiteX14" fmla="*/ 397239 w 398185"/>
                <a:gd name="connsiteY14" fmla="*/ 547141 h 54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8185" h="547141">
                  <a:moveTo>
                    <a:pt x="0" y="0"/>
                  </a:moveTo>
                  <a:lnTo>
                    <a:pt x="44971" y="14990"/>
                  </a:lnTo>
                  <a:cubicBezTo>
                    <a:pt x="52466" y="17488"/>
                    <a:pt x="60882" y="18104"/>
                    <a:pt x="67456" y="22486"/>
                  </a:cubicBezTo>
                  <a:cubicBezTo>
                    <a:pt x="74951" y="27483"/>
                    <a:pt x="82120" y="33007"/>
                    <a:pt x="89941" y="37476"/>
                  </a:cubicBezTo>
                  <a:cubicBezTo>
                    <a:pt x="139944" y="66049"/>
                    <a:pt x="101223" y="37502"/>
                    <a:pt x="157397" y="74951"/>
                  </a:cubicBezTo>
                  <a:cubicBezTo>
                    <a:pt x="167791" y="81880"/>
                    <a:pt x="176784" y="90815"/>
                    <a:pt x="187377" y="97436"/>
                  </a:cubicBezTo>
                  <a:cubicBezTo>
                    <a:pt x="196852" y="103358"/>
                    <a:pt x="208265" y="105933"/>
                    <a:pt x="217357" y="112427"/>
                  </a:cubicBezTo>
                  <a:cubicBezTo>
                    <a:pt x="266480" y="147515"/>
                    <a:pt x="214097" y="126330"/>
                    <a:pt x="262328" y="142407"/>
                  </a:cubicBezTo>
                  <a:cubicBezTo>
                    <a:pt x="269823" y="149902"/>
                    <a:pt x="278027" y="156749"/>
                    <a:pt x="284813" y="164892"/>
                  </a:cubicBezTo>
                  <a:cubicBezTo>
                    <a:pt x="290580" y="171812"/>
                    <a:pt x="295775" y="179320"/>
                    <a:pt x="299803" y="187377"/>
                  </a:cubicBezTo>
                  <a:cubicBezTo>
                    <a:pt x="309028" y="205827"/>
                    <a:pt x="311915" y="237562"/>
                    <a:pt x="314793" y="254833"/>
                  </a:cubicBezTo>
                  <a:cubicBezTo>
                    <a:pt x="317292" y="307299"/>
                    <a:pt x="317927" y="359886"/>
                    <a:pt x="322289" y="412230"/>
                  </a:cubicBezTo>
                  <a:cubicBezTo>
                    <a:pt x="323640" y="428439"/>
                    <a:pt x="335655" y="445041"/>
                    <a:pt x="344774" y="457200"/>
                  </a:cubicBezTo>
                  <a:cubicBezTo>
                    <a:pt x="398185" y="528415"/>
                    <a:pt x="355855" y="466328"/>
                    <a:pt x="389744" y="517161"/>
                  </a:cubicBezTo>
                  <a:lnTo>
                    <a:pt x="397239" y="547141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88374" y="6086007"/>
              <a:ext cx="248750" cy="164891"/>
            </a:xfrm>
            <a:custGeom>
              <a:avLst/>
              <a:gdLst>
                <a:gd name="connsiteX0" fmla="*/ 0 w 248750"/>
                <a:gd name="connsiteY0" fmla="*/ 0 h 164891"/>
                <a:gd name="connsiteX1" fmla="*/ 112426 w 248750"/>
                <a:gd name="connsiteY1" fmla="*/ 7495 h 164891"/>
                <a:gd name="connsiteX2" fmla="*/ 187377 w 248750"/>
                <a:gd name="connsiteY2" fmla="*/ 52465 h 164891"/>
                <a:gd name="connsiteX3" fmla="*/ 209862 w 248750"/>
                <a:gd name="connsiteY3" fmla="*/ 67455 h 164891"/>
                <a:gd name="connsiteX4" fmla="*/ 247337 w 248750"/>
                <a:gd name="connsiteY4" fmla="*/ 134911 h 164891"/>
                <a:gd name="connsiteX5" fmla="*/ 247337 w 248750"/>
                <a:gd name="connsiteY5" fmla="*/ 164891 h 16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750" h="164891">
                  <a:moveTo>
                    <a:pt x="0" y="0"/>
                  </a:moveTo>
                  <a:cubicBezTo>
                    <a:pt x="37475" y="2498"/>
                    <a:pt x="75473" y="776"/>
                    <a:pt x="112426" y="7495"/>
                  </a:cubicBezTo>
                  <a:cubicBezTo>
                    <a:pt x="167578" y="17523"/>
                    <a:pt x="155369" y="25792"/>
                    <a:pt x="187377" y="52465"/>
                  </a:cubicBezTo>
                  <a:cubicBezTo>
                    <a:pt x="194297" y="58232"/>
                    <a:pt x="202367" y="62458"/>
                    <a:pt x="209862" y="67455"/>
                  </a:cubicBezTo>
                  <a:cubicBezTo>
                    <a:pt x="222345" y="86181"/>
                    <a:pt x="243739" y="109726"/>
                    <a:pt x="247337" y="134911"/>
                  </a:cubicBezTo>
                  <a:cubicBezTo>
                    <a:pt x="248750" y="144804"/>
                    <a:pt x="247337" y="154898"/>
                    <a:pt x="247337" y="16489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370820" y="5089161"/>
              <a:ext cx="442210" cy="1146747"/>
            </a:xfrm>
            <a:custGeom>
              <a:avLst/>
              <a:gdLst>
                <a:gd name="connsiteX0" fmla="*/ 0 w 442210"/>
                <a:gd name="connsiteY0" fmla="*/ 0 h 1146747"/>
                <a:gd name="connsiteX1" fmla="*/ 29980 w 442210"/>
                <a:gd name="connsiteY1" fmla="*/ 29980 h 1146747"/>
                <a:gd name="connsiteX2" fmla="*/ 82446 w 442210"/>
                <a:gd name="connsiteY2" fmla="*/ 67455 h 1146747"/>
                <a:gd name="connsiteX3" fmla="*/ 97436 w 442210"/>
                <a:gd name="connsiteY3" fmla="*/ 97436 h 1146747"/>
                <a:gd name="connsiteX4" fmla="*/ 164891 w 442210"/>
                <a:gd name="connsiteY4" fmla="*/ 179882 h 1146747"/>
                <a:gd name="connsiteX5" fmla="*/ 187377 w 442210"/>
                <a:gd name="connsiteY5" fmla="*/ 247337 h 1146747"/>
                <a:gd name="connsiteX6" fmla="*/ 194872 w 442210"/>
                <a:gd name="connsiteY6" fmla="*/ 277318 h 1146747"/>
                <a:gd name="connsiteX7" fmla="*/ 209862 w 442210"/>
                <a:gd name="connsiteY7" fmla="*/ 322288 h 1146747"/>
                <a:gd name="connsiteX8" fmla="*/ 232347 w 442210"/>
                <a:gd name="connsiteY8" fmla="*/ 397239 h 1146747"/>
                <a:gd name="connsiteX9" fmla="*/ 277318 w 442210"/>
                <a:gd name="connsiteY9" fmla="*/ 472190 h 1146747"/>
                <a:gd name="connsiteX10" fmla="*/ 284813 w 442210"/>
                <a:gd name="connsiteY10" fmla="*/ 502170 h 1146747"/>
                <a:gd name="connsiteX11" fmla="*/ 292308 w 442210"/>
                <a:gd name="connsiteY11" fmla="*/ 539646 h 1146747"/>
                <a:gd name="connsiteX12" fmla="*/ 314793 w 442210"/>
                <a:gd name="connsiteY12" fmla="*/ 569626 h 1146747"/>
                <a:gd name="connsiteX13" fmla="*/ 322288 w 442210"/>
                <a:gd name="connsiteY13" fmla="*/ 607101 h 1146747"/>
                <a:gd name="connsiteX14" fmla="*/ 389744 w 442210"/>
                <a:gd name="connsiteY14" fmla="*/ 659567 h 1146747"/>
                <a:gd name="connsiteX15" fmla="*/ 419724 w 442210"/>
                <a:gd name="connsiteY15" fmla="*/ 689547 h 1146747"/>
                <a:gd name="connsiteX16" fmla="*/ 427219 w 442210"/>
                <a:gd name="connsiteY16" fmla="*/ 719528 h 1146747"/>
                <a:gd name="connsiteX17" fmla="*/ 434714 w 442210"/>
                <a:gd name="connsiteY17" fmla="*/ 742013 h 1146747"/>
                <a:gd name="connsiteX18" fmla="*/ 442210 w 442210"/>
                <a:gd name="connsiteY18" fmla="*/ 1146747 h 114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2210" h="1146747">
                  <a:moveTo>
                    <a:pt x="0" y="0"/>
                  </a:moveTo>
                  <a:cubicBezTo>
                    <a:pt x="9993" y="9993"/>
                    <a:pt x="19042" y="21031"/>
                    <a:pt x="29980" y="29980"/>
                  </a:cubicBezTo>
                  <a:cubicBezTo>
                    <a:pt x="46614" y="43589"/>
                    <a:pt x="67249" y="52258"/>
                    <a:pt x="82446" y="67455"/>
                  </a:cubicBezTo>
                  <a:cubicBezTo>
                    <a:pt x="90347" y="75356"/>
                    <a:pt x="90576" y="88616"/>
                    <a:pt x="97436" y="97436"/>
                  </a:cubicBezTo>
                  <a:cubicBezTo>
                    <a:pt x="214603" y="248081"/>
                    <a:pt x="56833" y="17791"/>
                    <a:pt x="164891" y="179882"/>
                  </a:cubicBezTo>
                  <a:cubicBezTo>
                    <a:pt x="182858" y="251742"/>
                    <a:pt x="159147" y="162646"/>
                    <a:pt x="187377" y="247337"/>
                  </a:cubicBezTo>
                  <a:cubicBezTo>
                    <a:pt x="190634" y="257110"/>
                    <a:pt x="191912" y="267451"/>
                    <a:pt x="194872" y="277318"/>
                  </a:cubicBezTo>
                  <a:cubicBezTo>
                    <a:pt x="199412" y="292452"/>
                    <a:pt x="206030" y="306959"/>
                    <a:pt x="209862" y="322288"/>
                  </a:cubicBezTo>
                  <a:cubicBezTo>
                    <a:pt x="215241" y="343806"/>
                    <a:pt x="223223" y="378991"/>
                    <a:pt x="232347" y="397239"/>
                  </a:cubicBezTo>
                  <a:cubicBezTo>
                    <a:pt x="258502" y="449547"/>
                    <a:pt x="260488" y="427309"/>
                    <a:pt x="277318" y="472190"/>
                  </a:cubicBezTo>
                  <a:cubicBezTo>
                    <a:pt x="280935" y="481835"/>
                    <a:pt x="282578" y="492114"/>
                    <a:pt x="284813" y="502170"/>
                  </a:cubicBezTo>
                  <a:cubicBezTo>
                    <a:pt x="287577" y="514606"/>
                    <a:pt x="287134" y="528005"/>
                    <a:pt x="292308" y="539646"/>
                  </a:cubicBezTo>
                  <a:cubicBezTo>
                    <a:pt x="297381" y="551061"/>
                    <a:pt x="307298" y="559633"/>
                    <a:pt x="314793" y="569626"/>
                  </a:cubicBezTo>
                  <a:cubicBezTo>
                    <a:pt x="317291" y="582118"/>
                    <a:pt x="315734" y="596177"/>
                    <a:pt x="322288" y="607101"/>
                  </a:cubicBezTo>
                  <a:cubicBezTo>
                    <a:pt x="354406" y="660631"/>
                    <a:pt x="352348" y="631520"/>
                    <a:pt x="389744" y="659567"/>
                  </a:cubicBezTo>
                  <a:cubicBezTo>
                    <a:pt x="401050" y="668047"/>
                    <a:pt x="409731" y="679554"/>
                    <a:pt x="419724" y="689547"/>
                  </a:cubicBezTo>
                  <a:cubicBezTo>
                    <a:pt x="422222" y="699541"/>
                    <a:pt x="424389" y="709623"/>
                    <a:pt x="427219" y="719528"/>
                  </a:cubicBezTo>
                  <a:cubicBezTo>
                    <a:pt x="429389" y="727124"/>
                    <a:pt x="434437" y="734117"/>
                    <a:pt x="434714" y="742013"/>
                  </a:cubicBezTo>
                  <a:cubicBezTo>
                    <a:pt x="439446" y="876864"/>
                    <a:pt x="442210" y="1146747"/>
                    <a:pt x="442210" y="1146747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940299" y="5336496"/>
              <a:ext cx="120068" cy="906907"/>
            </a:xfrm>
            <a:custGeom>
              <a:avLst/>
              <a:gdLst>
                <a:gd name="connsiteX0" fmla="*/ 112573 w 120068"/>
                <a:gd name="connsiteY0" fmla="*/ 29983 h 906907"/>
                <a:gd name="connsiteX1" fmla="*/ 97583 w 120068"/>
                <a:gd name="connsiteY1" fmla="*/ 494678 h 906907"/>
                <a:gd name="connsiteX2" fmla="*/ 82593 w 120068"/>
                <a:gd name="connsiteY2" fmla="*/ 547143 h 906907"/>
                <a:gd name="connsiteX3" fmla="*/ 52612 w 120068"/>
                <a:gd name="connsiteY3" fmla="*/ 667065 h 906907"/>
                <a:gd name="connsiteX4" fmla="*/ 30127 w 120068"/>
                <a:gd name="connsiteY4" fmla="*/ 704540 h 906907"/>
                <a:gd name="connsiteX5" fmla="*/ 22632 w 120068"/>
                <a:gd name="connsiteY5" fmla="*/ 734520 h 906907"/>
                <a:gd name="connsiteX6" fmla="*/ 7642 w 120068"/>
                <a:gd name="connsiteY6" fmla="*/ 771996 h 906907"/>
                <a:gd name="connsiteX7" fmla="*/ 147 w 120068"/>
                <a:gd name="connsiteY7" fmla="*/ 906907 h 90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68" h="906907">
                  <a:moveTo>
                    <a:pt x="112573" y="29983"/>
                  </a:moveTo>
                  <a:cubicBezTo>
                    <a:pt x="57662" y="194716"/>
                    <a:pt x="120068" y="0"/>
                    <a:pt x="97583" y="494678"/>
                  </a:cubicBezTo>
                  <a:cubicBezTo>
                    <a:pt x="96757" y="512847"/>
                    <a:pt x="86759" y="529438"/>
                    <a:pt x="82593" y="547143"/>
                  </a:cubicBezTo>
                  <a:cubicBezTo>
                    <a:pt x="78432" y="564829"/>
                    <a:pt x="67023" y="643047"/>
                    <a:pt x="52612" y="667065"/>
                  </a:cubicBezTo>
                  <a:lnTo>
                    <a:pt x="30127" y="704540"/>
                  </a:lnTo>
                  <a:cubicBezTo>
                    <a:pt x="27629" y="714533"/>
                    <a:pt x="25889" y="724748"/>
                    <a:pt x="22632" y="734520"/>
                  </a:cubicBezTo>
                  <a:cubicBezTo>
                    <a:pt x="18377" y="747284"/>
                    <a:pt x="9460" y="758665"/>
                    <a:pt x="7642" y="771996"/>
                  </a:cubicBezTo>
                  <a:cubicBezTo>
                    <a:pt x="0" y="828036"/>
                    <a:pt x="147" y="861204"/>
                    <a:pt x="147" y="906907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150308" y="5951095"/>
              <a:ext cx="172387" cy="307298"/>
            </a:xfrm>
            <a:custGeom>
              <a:avLst/>
              <a:gdLst>
                <a:gd name="connsiteX0" fmla="*/ 0 w 172387"/>
                <a:gd name="connsiteY0" fmla="*/ 0 h 307298"/>
                <a:gd name="connsiteX1" fmla="*/ 14990 w 172387"/>
                <a:gd name="connsiteY1" fmla="*/ 22485 h 307298"/>
                <a:gd name="connsiteX2" fmla="*/ 52466 w 172387"/>
                <a:gd name="connsiteY2" fmla="*/ 97436 h 307298"/>
                <a:gd name="connsiteX3" fmla="*/ 104931 w 172387"/>
                <a:gd name="connsiteY3" fmla="*/ 157397 h 307298"/>
                <a:gd name="connsiteX4" fmla="*/ 127417 w 172387"/>
                <a:gd name="connsiteY4" fmla="*/ 194872 h 307298"/>
                <a:gd name="connsiteX5" fmla="*/ 157397 w 172387"/>
                <a:gd name="connsiteY5" fmla="*/ 254833 h 307298"/>
                <a:gd name="connsiteX6" fmla="*/ 164892 w 172387"/>
                <a:gd name="connsiteY6" fmla="*/ 277318 h 307298"/>
                <a:gd name="connsiteX7" fmla="*/ 172387 w 172387"/>
                <a:gd name="connsiteY7" fmla="*/ 307298 h 30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387" h="307298">
                  <a:moveTo>
                    <a:pt x="0" y="0"/>
                  </a:moveTo>
                  <a:cubicBezTo>
                    <a:pt x="4997" y="7495"/>
                    <a:pt x="10719" y="14554"/>
                    <a:pt x="14990" y="22485"/>
                  </a:cubicBezTo>
                  <a:cubicBezTo>
                    <a:pt x="28233" y="47079"/>
                    <a:pt x="32715" y="77685"/>
                    <a:pt x="52466" y="97436"/>
                  </a:cubicBezTo>
                  <a:cubicBezTo>
                    <a:pt x="91279" y="136249"/>
                    <a:pt x="73967" y="116110"/>
                    <a:pt x="104931" y="157397"/>
                  </a:cubicBezTo>
                  <a:cubicBezTo>
                    <a:pt x="126164" y="221097"/>
                    <a:pt x="96550" y="143427"/>
                    <a:pt x="127417" y="194872"/>
                  </a:cubicBezTo>
                  <a:cubicBezTo>
                    <a:pt x="138914" y="214034"/>
                    <a:pt x="150331" y="233634"/>
                    <a:pt x="157397" y="254833"/>
                  </a:cubicBezTo>
                  <a:cubicBezTo>
                    <a:pt x="159895" y="262328"/>
                    <a:pt x="162722" y="269722"/>
                    <a:pt x="164892" y="277318"/>
                  </a:cubicBezTo>
                  <a:cubicBezTo>
                    <a:pt x="167722" y="287223"/>
                    <a:pt x="172387" y="307298"/>
                    <a:pt x="172387" y="307298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181600" y="62484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most d leaves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Sequence-Alignment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7510"/>
            <a:ext cx="8293100" cy="4910738"/>
          </a:xfrm>
        </p:spPr>
        <p:txBody>
          <a:bodyPr>
            <a:normAutofit/>
          </a:bodyPr>
          <a:lstStyle/>
          <a:p>
            <a:r>
              <a:rPr lang="en-US" dirty="0"/>
              <a:t>Do K-1 queries to determine all the color frequencies. Renumber the colors sorted in non-decreasing order by frequency.</a:t>
            </a:r>
          </a:p>
          <a:p>
            <a:r>
              <a:rPr lang="en-US" dirty="0"/>
              <a:t>For the least-frequent color,1, determine the number of color-2 characters there are between each pair of color-1 characters.</a:t>
            </a:r>
          </a:p>
          <a:p>
            <a:r>
              <a:rPr lang="en-US" dirty="0"/>
              <a:t>Repeat for each remaining color.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335179-E105-9899-2D22-E59C8866424C}"/>
              </a:ext>
            </a:extLst>
          </p:cNvPr>
          <p:cNvGrpSpPr/>
          <p:nvPr/>
        </p:nvGrpSpPr>
        <p:grpSpPr>
          <a:xfrm>
            <a:off x="2017986" y="4792716"/>
            <a:ext cx="5370786" cy="1471449"/>
            <a:chOff x="2667000" y="5410200"/>
            <a:chExt cx="3324225" cy="771525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1800" y="5410200"/>
              <a:ext cx="25717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67000" y="5791200"/>
              <a:ext cx="33242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1D85-6341-2CD4-8118-ADF1E61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9" y="429448"/>
            <a:ext cx="8628062" cy="821283"/>
          </a:xfrm>
        </p:spPr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9B3F6-DBD2-6127-22BC-1121DE5DB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50731"/>
            <a:ext cx="8293100" cy="5481539"/>
          </a:xfrm>
        </p:spPr>
        <p:txBody>
          <a:bodyPr/>
          <a:lstStyle/>
          <a:p>
            <a:r>
              <a:rPr lang="en-US" dirty="0"/>
              <a:t>Start with W=11…1  (according to number of 1’s)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50E79-78D8-925A-E2CF-ACCC3F027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18" y="1823106"/>
            <a:ext cx="6886233" cy="490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25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166"/>
            <a:ext cx="8229600" cy="4937234"/>
          </a:xfrm>
        </p:spPr>
        <p:txBody>
          <a:bodyPr>
            <a:normAutofit/>
          </a:bodyPr>
          <a:lstStyle/>
          <a:p>
            <a:r>
              <a:rPr lang="en-US" dirty="0"/>
              <a:t>Let d</a:t>
            </a:r>
            <a:r>
              <a:rPr lang="en-US" baseline="-25000" dirty="0"/>
              <a:t>1</a:t>
            </a:r>
            <a:r>
              <a:rPr lang="en-US" dirty="0"/>
              <a:t>, d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d</a:t>
            </a:r>
            <a:r>
              <a:rPr lang="en-US" baseline="-25000" dirty="0" err="1"/>
              <a:t>K</a:t>
            </a:r>
            <a:r>
              <a:rPr lang="en-US" dirty="0"/>
              <a:t> denote the cardinalities of the colors in non-increasing (reverse) order.</a:t>
            </a:r>
          </a:p>
          <a:p>
            <a:r>
              <a:rPr lang="en-US" dirty="0"/>
              <a:t>Then the number of queries 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 that d</a:t>
            </a:r>
            <a:r>
              <a:rPr lang="en-US" baseline="-25000" dirty="0"/>
              <a:t>i</a:t>
            </a:r>
            <a:r>
              <a:rPr lang="en-US" dirty="0"/>
              <a:t> is at most N/</a:t>
            </a:r>
            <a:r>
              <a:rPr lang="en-US" dirty="0" err="1"/>
              <a:t>i</a:t>
            </a:r>
            <a:r>
              <a:rPr lang="en-US" dirty="0"/>
              <a:t>, so number of queries is at most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6821" y="2916619"/>
            <a:ext cx="3063637" cy="106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6020" y="5165834"/>
            <a:ext cx="5253383" cy="12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Learning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65434"/>
            <a:ext cx="8293100" cy="47668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Input: </a:t>
            </a:r>
            <a:r>
              <a:rPr lang="en-US" dirty="0"/>
              <a:t>An unknown string, S, of length n.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Goal: </a:t>
            </a:r>
            <a:r>
              <a:rPr lang="en-US" dirty="0"/>
              <a:t>Learn S using a small number of queries of type (a) or (b).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 descr="match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773" y="4062249"/>
            <a:ext cx="6172200" cy="198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90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Differences with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changes for mitochondrial DNA (</a:t>
            </a:r>
            <a:r>
              <a:rPr lang="en-US" dirty="0" err="1"/>
              <a:t>mtDNA</a:t>
            </a:r>
            <a:r>
              <a:rPr lang="en-US" dirty="0"/>
              <a:t>) from a standard reference string, R</a:t>
            </a:r>
          </a:p>
          <a:p>
            <a:r>
              <a:rPr lang="en-US" dirty="0"/>
              <a:t>M = 2700</a:t>
            </a:r>
          </a:p>
          <a:p>
            <a:r>
              <a:rPr lang="en-US" dirty="0"/>
              <a:t>N = 16500</a:t>
            </a:r>
          </a:p>
        </p:txBody>
      </p:sp>
      <p:pic>
        <p:nvPicPr>
          <p:cNvPr id="4" name="Picture 3" descr="sub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895600"/>
            <a:ext cx="5409524" cy="3619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33528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distribution: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Aligned-Match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Simulated aligned-match Mastermind query lengths on </a:t>
            </a:r>
            <a:r>
              <a:rPr lang="en-US" dirty="0" err="1"/>
              <a:t>mtDNA</a:t>
            </a:r>
            <a:endParaRPr lang="en-US" dirty="0"/>
          </a:p>
        </p:txBody>
      </p:sp>
      <p:pic>
        <p:nvPicPr>
          <p:cNvPr id="4" name="Picture 3" descr="sub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819400"/>
            <a:ext cx="5473016" cy="365714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Sequence-Alignment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Simulated Mastermind query lengths for sequence-alignment queries on </a:t>
            </a:r>
            <a:r>
              <a:rPr lang="en-US" dirty="0" err="1"/>
              <a:t>mtDNA</a:t>
            </a:r>
            <a:endParaRPr lang="en-US" dirty="0"/>
          </a:p>
        </p:txBody>
      </p:sp>
      <p:pic>
        <p:nvPicPr>
          <p:cNvPr id="4" name="Picture 3" descr="subse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895600"/>
            <a:ext cx="5487180" cy="365384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Adaptive vs Non-adaptive Learning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5479" y="2575034"/>
            <a:ext cx="3171821" cy="33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447800"/>
            <a:ext cx="6180083" cy="5181600"/>
          </a:xfrm>
        </p:spPr>
        <p:txBody>
          <a:bodyPr>
            <a:normAutofit/>
          </a:bodyPr>
          <a:lstStyle/>
          <a:p>
            <a:r>
              <a:rPr lang="en-US" dirty="0"/>
              <a:t>The above algorithms are</a:t>
            </a:r>
            <a:r>
              <a:rPr lang="en-US" b="1" dirty="0"/>
              <a:t> adaptive</a:t>
            </a:r>
          </a:p>
          <a:p>
            <a:pPr lvl="1"/>
            <a:r>
              <a:rPr lang="en-US" dirty="0"/>
              <a:t>Each query can use outcomes of previous queries.</a:t>
            </a:r>
          </a:p>
          <a:p>
            <a:r>
              <a:rPr lang="en-US" dirty="0"/>
              <a:t>What if we had to give all our queries in advance?</a:t>
            </a:r>
          </a:p>
          <a:p>
            <a:r>
              <a:rPr lang="en-US" dirty="0"/>
              <a:t>Then we would need a </a:t>
            </a:r>
            <a:r>
              <a:rPr lang="en-US" b="1" dirty="0"/>
              <a:t>non-adaptive learning algorithm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477000"/>
            <a:ext cx="8839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Image by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ZeroOne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from http://commons.wikimedia.org/wiki/File:Mastermind.jpg, used under Creative Commons </a:t>
            </a: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Attribution </a:t>
            </a:r>
            <a:r>
              <a:rPr lang="en-US" sz="1050" i="1" dirty="0" err="1">
                <a:solidFill>
                  <a:schemeClr val="bg1">
                    <a:lumMod val="65000"/>
                  </a:schemeClr>
                </a:solidFill>
              </a:rPr>
              <a:t>ShareAlike</a:t>
            </a: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 2.0 License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acgt">
            <a:extLst>
              <a:ext uri="{FF2B5EF4-FFF2-40B4-BE49-F238E27FC236}">
                <a16:creationId xmlns:a16="http://schemas.microsoft.com/office/drawing/2014/main" id="{30ECB071-2060-973E-BF77-0B5F41355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40" y="3629532"/>
            <a:ext cx="6320887" cy="31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Non-adaptive Query DNA Application</a:t>
            </a:r>
          </a:p>
        </p:txBody>
      </p:sp>
      <p:sp>
        <p:nvSpPr>
          <p:cNvPr id="31749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09600" y="14478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/>
              <a:t>DNA sequences are stored in a database, D.</a:t>
            </a:r>
            <a:endParaRPr lang="en-US" sz="2800" b="1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/>
              <a:t>For any sequence Q, the database returns a score for how close Q is to each sequence in D</a:t>
            </a:r>
            <a:endParaRPr lang="en-US" sz="2800" b="1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/>
              <a:t>We must use </a:t>
            </a:r>
            <a:r>
              <a:rPr lang="en-US" sz="2800" b="1" dirty="0"/>
              <a:t>non-adaptive </a:t>
            </a:r>
            <a:r>
              <a:rPr lang="en-US" sz="2800" dirty="0"/>
              <a:t>scheme to learn DNA strings in 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CBD16-2620-7F43-F44C-2C845F9638BB}"/>
              </a:ext>
            </a:extLst>
          </p:cNvPr>
          <p:cNvSpPr txBox="1"/>
          <p:nvPr/>
        </p:nvSpPr>
        <p:spPr>
          <a:xfrm>
            <a:off x="133509" y="6553200"/>
            <a:ext cx="3567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www.genome.gov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/genetics-glossary/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acgt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Non-adaptive Mastermind</a:t>
            </a:r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45237" y="1524000"/>
            <a:ext cx="3789163" cy="505221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3509" y="1860330"/>
            <a:ext cx="4522574" cy="47690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/>
              <a:t>Try to guess the secret vector as quickly as possible, in terms of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length of vector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/>
              <a:t>K = number of colors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b="1" dirty="0"/>
              <a:t>Restriction</a:t>
            </a:r>
            <a:r>
              <a:rPr lang="en-US" sz="2800" dirty="0"/>
              <a:t>: use only: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Black score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number of characters in right place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Non-adaptive</a:t>
            </a:r>
            <a:r>
              <a:rPr lang="en-US" sz="2800" b="1" dirty="0"/>
              <a:t> </a:t>
            </a:r>
            <a:r>
              <a:rPr lang="en-US" sz="2800" dirty="0"/>
              <a:t>guesses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8A3461C-15B2-194A-8EE1-881E1C43AF6A}" type="slidenum">
              <a:rPr lang="en-US" smtClean="0">
                <a:latin typeface="Arial" pitchFamily="-110" charset="0"/>
              </a:rPr>
              <a:pPr/>
              <a:t>36</a:t>
            </a:fld>
            <a:endParaRPr lang="en-US">
              <a:latin typeface="Arial" pitchFamily="-110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Group Testing</a:t>
            </a:r>
          </a:p>
        </p:txBody>
      </p:sp>
      <p:sp>
        <p:nvSpPr>
          <p:cNvPr id="23557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4478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i="1" dirty="0"/>
              <a:t>Input:</a:t>
            </a:r>
            <a:r>
              <a:rPr lang="en-US" sz="2400" dirty="0"/>
              <a:t> </a:t>
            </a:r>
            <a:r>
              <a:rPr lang="en-US" sz="2400" b="1" i="1" dirty="0"/>
              <a:t>n</a:t>
            </a:r>
            <a:r>
              <a:rPr lang="en-US" sz="2400" dirty="0"/>
              <a:t> items, numbered 0,1, …, n-1, at most </a:t>
            </a:r>
            <a:r>
              <a:rPr lang="en-US" sz="2400" b="1" i="1" dirty="0"/>
              <a:t>d</a:t>
            </a:r>
            <a:r>
              <a:rPr lang="en-US" sz="2400" dirty="0"/>
              <a:t> of which are </a:t>
            </a:r>
            <a:r>
              <a:rPr lang="en-US" sz="2400" b="1" dirty="0"/>
              <a:t>defective</a:t>
            </a:r>
            <a:r>
              <a:rPr lang="en-US" sz="24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i="1" dirty="0"/>
              <a:t>Output:</a:t>
            </a:r>
            <a:r>
              <a:rPr lang="en-US" sz="2400" dirty="0"/>
              <a:t> the indices of the defective items.</a:t>
            </a:r>
            <a:endParaRPr lang="en-US" sz="2400" b="1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/>
              <a:t>Items can be </a:t>
            </a:r>
            <a:r>
              <a:rPr lang="en-US" sz="2400" b="1" dirty="0"/>
              <a:t>grouped</a:t>
            </a:r>
            <a:r>
              <a:rPr lang="en-US" sz="2400" dirty="0"/>
              <a:t> into subsets, each of which can be tested to see it contains a defective item or not.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i="1" dirty="0"/>
              <a:t>Goal:</a:t>
            </a:r>
            <a:r>
              <a:rPr lang="en-US" sz="2400" dirty="0"/>
              <a:t> minimize the total number of tests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i="1" dirty="0"/>
              <a:t>Original problem: </a:t>
            </a:r>
            <a:r>
              <a:rPr lang="en-US" sz="2400" dirty="0"/>
              <a:t>Testing blood samples.</a:t>
            </a:r>
            <a:endParaRPr lang="en-US" sz="2400" i="1" dirty="0"/>
          </a:p>
        </p:txBody>
      </p:sp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2590800" y="4362450"/>
            <a:ext cx="40386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524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Testing Schemes</a:t>
            </a:r>
          </a:p>
        </p:txBody>
      </p:sp>
      <p:sp>
        <p:nvSpPr>
          <p:cNvPr id="25605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53058" y="3704331"/>
            <a:ext cx="5931828" cy="30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See [Du-Hwang] books for more background and previous results.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A hybrid (two-step) approach was recently used for testing for COVID-19.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1E27F72-ECBE-8424-52CD-06D5A8E28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6" r="16026"/>
          <a:stretch/>
        </p:blipFill>
        <p:spPr bwMode="auto">
          <a:xfrm>
            <a:off x="5718232" y="4063378"/>
            <a:ext cx="3394234" cy="279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D5931A-23B0-DC68-1EEF-2EAD5DC31E68}"/>
              </a:ext>
            </a:extLst>
          </p:cNvPr>
          <p:cNvSpPr txBox="1"/>
          <p:nvPr/>
        </p:nvSpPr>
        <p:spPr>
          <a:xfrm>
            <a:off x="0" y="6595242"/>
            <a:ext cx="57182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healthy.kaiserpermanente.org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/southern-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california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/health-wellness/coronavirus-information</a:t>
            </a:r>
          </a:p>
        </p:txBody>
      </p:sp>
      <p:sp>
        <p:nvSpPr>
          <p:cNvPr id="10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6BEE18E5-084C-F750-9049-B17EFCE5E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51" y="1902372"/>
            <a:ext cx="8229599" cy="20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/>
              <a:t>Non-adaptive</a:t>
            </a:r>
            <a:r>
              <a:rPr lang="en-US" sz="2800" dirty="0"/>
              <a:t>: All tests must be done in parallel.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/>
              <a:t>Adaptive</a:t>
            </a:r>
            <a:r>
              <a:rPr lang="en-US" sz="2800" dirty="0"/>
              <a:t>: Tests can be done sequentially.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Adaptive is easier, but our framework requires a </a:t>
            </a:r>
            <a:r>
              <a:rPr lang="en-US" sz="2800" b="1" dirty="0"/>
              <a:t>non-adaptive </a:t>
            </a:r>
            <a:r>
              <a:rPr lang="en-US" sz="2800" dirty="0"/>
              <a:t>approach.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ea typeface="ＭＳ Ｐゴシック" pitchFamily="-110" charset="-128"/>
                <a:cs typeface="ＭＳ Ｐゴシック" pitchFamily="-110" charset="-128"/>
              </a:rPr>
              <a:t>Main Theorem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077200" cy="4525963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With high probability, there exists a </a:t>
            </a:r>
            <a:r>
              <a:rPr lang="en-US" sz="2800" b="1" dirty="0">
                <a:ea typeface="ＭＳ Ｐゴシック" pitchFamily="-110" charset="-128"/>
                <a:cs typeface="ＭＳ Ｐゴシック" pitchFamily="-110" charset="-128"/>
              </a:rPr>
              <a:t>nonadaptive group-testing algorithm,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which can discover each of </a:t>
            </a:r>
            <a:r>
              <a:rPr lang="en-US" sz="2800" i="1" dirty="0">
                <a:ea typeface="ＭＳ Ｐゴシック" pitchFamily="-110" charset="-128"/>
                <a:cs typeface="ＭＳ Ｐゴシック" pitchFamily="-110" charset="-128"/>
              </a:rPr>
              <a:t>g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binary strings in </a:t>
            </a:r>
            <a:r>
              <a:rPr lang="en-US" sz="2800" i="1" dirty="0"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, using a number of tests that is at most:</a:t>
            </a:r>
          </a:p>
        </p:txBody>
      </p:sp>
      <p:pic>
        <p:nvPicPr>
          <p:cNvPr id="27654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733800"/>
            <a:ext cx="74168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09599" y="4876800"/>
            <a:ext cx="8151971" cy="120032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g = number of strings in database</a:t>
            </a:r>
          </a:p>
          <a:p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n = length of each binary string</a:t>
            </a:r>
          </a:p>
          <a:p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d = max difference (across strings) from reference vector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Matrix View of Testing</a:t>
            </a:r>
          </a:p>
        </p:txBody>
      </p:sp>
      <p:sp>
        <p:nvSpPr>
          <p:cNvPr id="35845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33400" y="12954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A non-adaptive testing regimen can be viewed as a t x n binary matrix M: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>
              <a:ea typeface="ＭＳ Ｐゴシック" pitchFamily="-110" charset="-128"/>
              <a:cs typeface="ＭＳ Ｐゴシック" pitchFamily="-110" charset="-128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>
                <a:ea typeface="ＭＳ Ｐゴシック" pitchFamily="-110" charset="-128"/>
                <a:cs typeface="ＭＳ Ｐゴシック" pitchFamily="-110" charset="-128"/>
              </a:rPr>
              <a:t>M[i,j] = 1 if and only if                                    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ea typeface="ＭＳ Ｐゴシック" pitchFamily="-110" charset="-128"/>
                <a:cs typeface="ＭＳ Ｐゴシック" pitchFamily="-110" charset="-128"/>
              </a:rPr>
              <a:t>	test i includes item j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endParaRPr lang="en-US">
              <a:ea typeface="ＭＳ Ｐゴシック" pitchFamily="-110" charset="-128"/>
              <a:cs typeface="ＭＳ Ｐゴシック" pitchFamily="-110" charset="-128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M is </a:t>
            </a:r>
            <a:r>
              <a:rPr lang="en-US" sz="2800" b="1"/>
              <a:t>d-disjunct</a:t>
            </a:r>
            <a:r>
              <a:rPr lang="en-US" sz="2800"/>
              <a:t> if the Boolean sum of any d columns does not contain any other column.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>
                <a:ea typeface="ＭＳ Ｐゴシック" pitchFamily="-110" charset="-128"/>
                <a:cs typeface="ＭＳ Ｐゴシック" pitchFamily="-110" charset="-128"/>
              </a:rPr>
              <a:t>An item is defective iff all its tests are positive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M is </a:t>
            </a:r>
            <a:r>
              <a:rPr lang="en-US" sz="2800" b="1"/>
              <a:t>d-separable</a:t>
            </a:r>
            <a:r>
              <a:rPr lang="en-US" sz="2800"/>
              <a:t> if the Boolean sums of each set of at most d columns are distinct (harder analysis algorithm)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029200" y="1828800"/>
            <a:ext cx="3276600" cy="1524000"/>
            <a:chOff x="3168" y="3312"/>
            <a:chExt cx="1920" cy="864"/>
          </a:xfrm>
        </p:grpSpPr>
        <p:sp>
          <p:nvSpPr>
            <p:cNvPr id="35847" name="Rectangle 8"/>
            <p:cNvSpPr>
              <a:spLocks noChangeArrowheads="1"/>
            </p:cNvSpPr>
            <p:nvPr/>
          </p:nvSpPr>
          <p:spPr bwMode="auto">
            <a:xfrm>
              <a:off x="3456" y="3648"/>
              <a:ext cx="1632" cy="52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ea typeface="Tahoma" pitchFamily="-110" charset="0"/>
                <a:cs typeface="Tahoma" pitchFamily="-110" charset="0"/>
              </a:endParaRPr>
            </a:p>
          </p:txBody>
        </p:sp>
        <p:sp>
          <p:nvSpPr>
            <p:cNvPr id="35848" name="Text Box 9"/>
            <p:cNvSpPr txBox="1">
              <a:spLocks noChangeArrowheads="1"/>
            </p:cNvSpPr>
            <p:nvPr/>
          </p:nvSpPr>
          <p:spPr bwMode="auto">
            <a:xfrm>
              <a:off x="3191" y="3744"/>
              <a:ext cx="15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0000"/>
                  </a:solidFill>
                  <a:ea typeface="Tahoma" pitchFamily="-110" charset="0"/>
                  <a:cs typeface="Tahoma" pitchFamily="-110" charset="0"/>
                </a:rPr>
                <a:t>t</a:t>
              </a:r>
            </a:p>
          </p:txBody>
        </p:sp>
        <p:sp>
          <p:nvSpPr>
            <p:cNvPr id="35849" name="Text Box 11"/>
            <p:cNvSpPr txBox="1">
              <a:spLocks noChangeArrowheads="1"/>
            </p:cNvSpPr>
            <p:nvPr/>
          </p:nvSpPr>
          <p:spPr bwMode="auto">
            <a:xfrm>
              <a:off x="4128" y="3312"/>
              <a:ext cx="20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0000"/>
                  </a:solidFill>
                  <a:ea typeface="Tahoma" pitchFamily="-110" charset="0"/>
                  <a:cs typeface="Tahoma" pitchFamily="-110" charset="0"/>
                </a:rPr>
                <a:t>n</a:t>
              </a:r>
            </a:p>
          </p:txBody>
        </p:sp>
        <p:sp>
          <p:nvSpPr>
            <p:cNvPr id="35850" name="Line 12"/>
            <p:cNvSpPr>
              <a:spLocks noChangeShapeType="1"/>
            </p:cNvSpPr>
            <p:nvPr/>
          </p:nvSpPr>
          <p:spPr bwMode="auto">
            <a:xfrm flipH="1">
              <a:off x="3168" y="364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1" name="Line 13"/>
            <p:cNvSpPr>
              <a:spLocks noChangeShapeType="1"/>
            </p:cNvSpPr>
            <p:nvPr/>
          </p:nvSpPr>
          <p:spPr bwMode="auto">
            <a:xfrm flipH="1">
              <a:off x="3168" y="41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2" name="Line 14"/>
            <p:cNvSpPr>
              <a:spLocks noChangeShapeType="1"/>
            </p:cNvSpPr>
            <p:nvPr/>
          </p:nvSpPr>
          <p:spPr bwMode="auto">
            <a:xfrm flipV="1">
              <a:off x="3456" y="3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3" name="Line 15"/>
            <p:cNvSpPr>
              <a:spLocks noChangeShapeType="1"/>
            </p:cNvSpPr>
            <p:nvPr/>
          </p:nvSpPr>
          <p:spPr bwMode="auto">
            <a:xfrm flipV="1">
              <a:off x="5088" y="3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4" name="Line 16"/>
            <p:cNvSpPr>
              <a:spLocks noChangeShapeType="1"/>
            </p:cNvSpPr>
            <p:nvPr/>
          </p:nvSpPr>
          <p:spPr bwMode="auto">
            <a:xfrm>
              <a:off x="4320" y="35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5" name="Line 17"/>
            <p:cNvSpPr>
              <a:spLocks noChangeShapeType="1"/>
            </p:cNvSpPr>
            <p:nvPr/>
          </p:nvSpPr>
          <p:spPr bwMode="auto">
            <a:xfrm flipH="1">
              <a:off x="3456" y="35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6" name="Line 18"/>
            <p:cNvSpPr>
              <a:spLocks noChangeShapeType="1"/>
            </p:cNvSpPr>
            <p:nvPr/>
          </p:nvSpPr>
          <p:spPr bwMode="auto">
            <a:xfrm>
              <a:off x="3264" y="39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7" name="Line 19"/>
            <p:cNvSpPr>
              <a:spLocks noChangeShapeType="1"/>
            </p:cNvSpPr>
            <p:nvPr/>
          </p:nvSpPr>
          <p:spPr bwMode="auto">
            <a:xfrm flipV="1">
              <a:off x="3264" y="36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8" name="Text Box 20"/>
            <p:cNvSpPr txBox="1">
              <a:spLocks noChangeArrowheads="1"/>
            </p:cNvSpPr>
            <p:nvPr/>
          </p:nvSpPr>
          <p:spPr bwMode="auto">
            <a:xfrm>
              <a:off x="4128" y="3792"/>
              <a:ext cx="2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0000"/>
                  </a:solidFill>
                  <a:ea typeface="Tahoma" pitchFamily="-110" charset="0"/>
                  <a:cs typeface="Tahoma" pitchFamily="-110" charset="0"/>
                </a:rPr>
                <a:t>M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Mastermind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667000"/>
            <a:ext cx="28575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6388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Mastermind is a two-player game</a:t>
            </a:r>
          </a:p>
          <a:p>
            <a:pPr lvl="1"/>
            <a:r>
              <a:rPr lang="en-US" dirty="0"/>
              <a:t>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codemaker</a:t>
            </a:r>
            <a:r>
              <a:rPr lang="en-US" dirty="0"/>
              <a:t>: creates a vector X of length N using an alphabet of size K (called “colors”)</a:t>
            </a:r>
          </a:p>
          <a:p>
            <a:pPr lvl="1"/>
            <a:r>
              <a:rPr lang="en-US" dirty="0"/>
              <a:t>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codebreaker</a:t>
            </a:r>
            <a:r>
              <a:rPr lang="en-US" dirty="0"/>
              <a:t>: guesses vectors Q</a:t>
            </a:r>
            <a:r>
              <a:rPr lang="en-US" baseline="-25000" dirty="0"/>
              <a:t>1</a:t>
            </a:r>
            <a:r>
              <a:rPr lang="en-US" dirty="0"/>
              <a:t>, Q</a:t>
            </a:r>
            <a:r>
              <a:rPr lang="en-US" baseline="-25000" dirty="0"/>
              <a:t>2</a:t>
            </a:r>
            <a:r>
              <a:rPr lang="en-US" dirty="0"/>
              <a:t>, …, of length N using same alphabet</a:t>
            </a:r>
          </a:p>
          <a:p>
            <a:r>
              <a:rPr lang="en-US" dirty="0" err="1"/>
              <a:t>Codemaker</a:t>
            </a:r>
            <a:r>
              <a:rPr lang="en-US" dirty="0"/>
              <a:t> scores each guess: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Black score</a:t>
            </a:r>
            <a:r>
              <a:rPr lang="en-US" dirty="0"/>
              <a:t>: number of characters in right place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White score</a:t>
            </a:r>
            <a:r>
              <a:rPr lang="en-US" dirty="0"/>
              <a:t>: number of characters not in right place but with right color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477000"/>
            <a:ext cx="8839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Image by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ZeroOne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from http://commons.wikimedia.org/wiki/File:Mastermind.jpg, used under Creative Commons </a:t>
            </a: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Attribution </a:t>
            </a:r>
            <a:r>
              <a:rPr lang="en-US" sz="1050" i="1" dirty="0" err="1">
                <a:solidFill>
                  <a:schemeClr val="bg1">
                    <a:lumMod val="65000"/>
                  </a:schemeClr>
                </a:solidFill>
              </a:rPr>
              <a:t>ShareAlike</a:t>
            </a: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 2.0 License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3246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Randomized Approach</a:t>
            </a:r>
          </a:p>
        </p:txBody>
      </p:sp>
      <p:sp>
        <p:nvSpPr>
          <p:cNvPr id="37893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57200" y="16764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Use a randomized approach motivated by </a:t>
            </a:r>
            <a:r>
              <a:rPr lang="en-US" sz="2800" b="1"/>
              <a:t>Bloom filtering</a:t>
            </a:r>
            <a:r>
              <a:rPr lang="en-US" sz="2800"/>
              <a:t>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Construct a matrix M, but relax requirements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Given a set D of d columns in M and a column j, say j is </a:t>
            </a:r>
            <a:r>
              <a:rPr lang="en-US" sz="2800" b="1"/>
              <a:t>distinguishable</a:t>
            </a:r>
            <a:r>
              <a:rPr lang="en-US" sz="2800"/>
              <a:t> from D if there is a row i such that M[i,j]=1 but M[i,j’]=0 for each j’ in D.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M is </a:t>
            </a:r>
            <a:r>
              <a:rPr lang="en-US" sz="2800" b="1">
                <a:latin typeface="Lucida Calligraphy" pitchFamily="-110" charset="0"/>
              </a:rPr>
              <a:t>D</a:t>
            </a:r>
            <a:r>
              <a:rPr lang="en-US" sz="2800" b="1"/>
              <a:t>-distinguishable</a:t>
            </a:r>
            <a:r>
              <a:rPr lang="en-US" sz="2800"/>
              <a:t> if, for a particular collection </a:t>
            </a:r>
            <a:r>
              <a:rPr lang="en-US" sz="2800">
                <a:latin typeface="Lucida Calligraphy" pitchFamily="-110" charset="0"/>
              </a:rPr>
              <a:t>D</a:t>
            </a:r>
            <a:r>
              <a:rPr lang="en-US" sz="2800"/>
              <a:t> of subsets, the matrix M will find them distinguishable.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Constructing the Matrix</a:t>
            </a:r>
          </a:p>
        </p:txBody>
      </p:sp>
      <p:sp>
        <p:nvSpPr>
          <p:cNvPr id="3994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313793"/>
            <a:ext cx="7772400" cy="516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dirty="0"/>
              <a:t>Given t (set in the analysis), let M be a 2t x n matrix defined randomly: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For each column j, choose t/d rows of M at random and set these entries to 1.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that is, we “inject” j into those t/d tests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78DE1-6ABA-595C-A484-AC9375BF0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387" y="4217510"/>
            <a:ext cx="5927834" cy="23608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07B6C9-6D8C-A92D-088B-0AEB63069CD8}"/>
              </a:ext>
            </a:extLst>
          </p:cNvPr>
          <p:cNvSpPr txBox="1"/>
          <p:nvPr/>
        </p:nvSpPr>
        <p:spPr>
          <a:xfrm>
            <a:off x="0" y="6588970"/>
            <a:ext cx="73003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www.vectorstock.com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/royalty-free-vector/matrix-of-binary-numbers-binary-computer-code-vector-39461329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to Non-binary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242"/>
            <a:ext cx="8229600" cy="4712522"/>
          </a:xfrm>
        </p:spPr>
        <p:txBody>
          <a:bodyPr>
            <a:normAutofit/>
          </a:bodyPr>
          <a:lstStyle/>
          <a:p>
            <a:r>
              <a:rPr lang="en-US" sz="2800" dirty="0"/>
              <a:t>Think of each character as a “color”</a:t>
            </a:r>
          </a:p>
          <a:p>
            <a:r>
              <a:rPr lang="en-US" sz="2800" dirty="0"/>
              <a:t>Learn the number of each color as a binary vector, by using a simple set of linear equations </a:t>
            </a:r>
          </a:p>
          <a:p>
            <a:r>
              <a:rPr lang="en-US" sz="2800" dirty="0"/>
              <a:t>Reduce each group of C tests to a step in each colorized group test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1" y="3541987"/>
            <a:ext cx="4409933" cy="3153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Distance from Reference String</a:t>
            </a:r>
          </a:p>
        </p:txBody>
      </p:sp>
      <p:pic>
        <p:nvPicPr>
          <p:cNvPr id="5223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399" y="2879725"/>
            <a:ext cx="5009543" cy="375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Rectangle 1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525963"/>
          </a:xfrm>
          <a:noFill/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More tests are needed for vectors that are further from the reference R (but note most vectors are close to R):</a:t>
            </a:r>
          </a:p>
          <a:p>
            <a:pPr eaLnBrk="1" hangingPunct="1">
              <a:buFontTx/>
              <a:buNone/>
            </a:pPr>
            <a:endParaRPr lang="en-US" sz="28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Mastermind example</a:t>
            </a:r>
          </a:p>
        </p:txBody>
      </p:sp>
      <p:pic>
        <p:nvPicPr>
          <p:cNvPr id="6" name="Content Placeholder 5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907" y="1600200"/>
            <a:ext cx="8042185" cy="4525963"/>
          </a:xfrm>
        </p:spPr>
      </p:pic>
      <p:sp>
        <p:nvSpPr>
          <p:cNvPr id="7" name="TextBox 6"/>
          <p:cNvSpPr txBox="1"/>
          <p:nvPr/>
        </p:nvSpPr>
        <p:spPr>
          <a:xfrm>
            <a:off x="3962400" y="6172200"/>
            <a:ext cx="168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number 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Mastermind example</a:t>
            </a:r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954" y="1600200"/>
            <a:ext cx="8052092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62400" y="6172200"/>
            <a:ext cx="168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number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Mastermind example</a:t>
            </a:r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063" y="1600200"/>
            <a:ext cx="8047873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62400" y="6172200"/>
            <a:ext cx="168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number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Mastermind example</a:t>
            </a:r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416" y="1600200"/>
            <a:ext cx="8049167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62400" y="6172200"/>
            <a:ext cx="168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number 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Mastermind example</a:t>
            </a:r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313" y="1600200"/>
            <a:ext cx="8047374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62400" y="6172200"/>
            <a:ext cx="168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number 5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ART"/>
  <p:tag name="FORCE_OPTION" val="0"/>
  <p:tag name="ARTICULATE_REFERENCE_TYPE_2" val="0"/>
  <p:tag name="ARTICULATE_REFERENCE_TITLE_2" val="UCI Student Counseling Center"/>
  <p:tag name="ARTICULATE_REFERENCE_2" val="http://www.counseling.uci.edu/"/>
  <p:tag name="ARTICULATE_REFERENCE_TYPE_3" val="0"/>
  <p:tag name="ARTICULATE_REFERENCE_TITLE_3" val="UCI Faculty and Staff Counseling Center"/>
  <p:tag name="ARTICULATE_REFERENCE_3" val="http://snap.uci.edu/viewXmlFile.jsp?resourceID=224"/>
  <p:tag name="ARTICULATE_REFERENCE_TYPE_4" val="0"/>
  <p:tag name="ARTICULATE_REFERENCE_TITLE_4" val="Schedule a Workplace Violence Workshop for Your Department"/>
  <p:tag name="ARTICULATE_REFERENCE_4" val="http://snap.uci.edu/viewXmlFile.jsp?resourceID=1566"/>
  <p:tag name="ARTICULATE_REFERENCE_TYPE_5" val="0"/>
  <p:tag name="LOGO_PIC_2" val="C:\Documents and Settings\Bonni Frazee\Desktop\Articulate UCI Template\Articulate Template\Articulate logo.jpg"/>
  <p:tag name="PRESENTER_PIC_MODE" val="0"/>
  <p:tag name="LOGO_PIC_MODE" val="1"/>
  <p:tag name="PRESENTATION_TITLE" val="Workplace Violence"/>
  <p:tag name="PRESENTATION_DESC" val="version 4"/>
  <p:tag name="LMS_QUIZ_INSERT" val="1"/>
  <p:tag name="LMS_COMPLETION_TITLE" val="Change Title"/>
  <p:tag name="LMS_COMPLETION_ID" val="Change_Title"/>
  <p:tag name="LMS_COMPLETION_VERSION" val="1.0"/>
  <p:tag name="LMS_COMPLETION_DURATION" val="01:00:00"/>
  <p:tag name="LMS_COMPLETION_SCO_TITLE" val="Change Title"/>
  <p:tag name="LMS_COMPLETION_SCO_ID" val="Change_Title"/>
  <p:tag name="LMS_COMPLETION_THRESHOLD" val="3"/>
  <p:tag name="LMS_COMPLETION_METHOD" val="VIEW"/>
  <p:tag name="LMS_REPORTING" val="0"/>
  <p:tag name="LMS_DATA_SCORM" val="Yes"/>
  <p:tag name="PUBLISH_TITLE" val="Change Title"/>
  <p:tag name="ARTICULATE_PUBLISH_PATH" val="X:\eLearning_Sources\eLearning_other\UCI_eLearning\elearning Creation\Published"/>
  <p:tag name="ARTICULATE_LOGO" val="UCI_logo.jpg"/>
  <p:tag name="ARTICULATE_PRESENTER" val="(None selected)"/>
  <p:tag name="ARTICULATE_LMS" val="0"/>
  <p:tag name="LMS_PUBLISH" val="Yes"/>
  <p:tag name="LMS_PROTOCOL_METHOD" val="SCORM"/>
  <p:tag name="LMS_PROTOCOL_VERSION" val="1.2"/>
  <p:tag name="ARTICULATE_TEMPLATE" val="UCI White"/>
  <p:tag name="PLAYERLOGOHEIGHT" val="41"/>
  <p:tag name="PLAYERLOGOWIDTH" val="244"/>
  <p:tag name="LASTPUBLISHED" val="X:\eLearning_Sources\eLearning_other\UCI_eLearning\elearning Creation\CoursePrep\Published\Course Preparation\player.html"/>
  <p:tag name="ARTICULATE_REFERENCE_COUNT" val="1"/>
  <p:tag name="ARTICULATE_REFERENCE_TYPE_1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3.9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4d\log n + 2\,\mbox{min}\{d\log g, d^2 \log(en/d)\}  template TPT1  env TPENV2  fore 0  back 16777215  eqnno 1"/>
  <p:tag name="FILENAME" val="TP_tmp"/>
  <p:tag name="ORIGWIDTH" val="161"/>
  <p:tag name="PICTUREFILESIZE" val="72974"/>
</p:tagLst>
</file>

<file path=ppt/theme/theme1.xml><?xml version="1.0" encoding="utf-8"?>
<a:theme xmlns:a="http://schemas.openxmlformats.org/drawingml/2006/main" name="UCI Master">
  <a:themeElements>
    <a:clrScheme name="UCI 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UCI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UCI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</TotalTime>
  <Words>2391</Words>
  <Application>Microsoft Macintosh PowerPoint</Application>
  <PresentationFormat>On-screen Show (4:3)</PresentationFormat>
  <Paragraphs>219</Paragraphs>
  <Slides>43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Lucida Calligraphy</vt:lpstr>
      <vt:lpstr>Times New Roman</vt:lpstr>
      <vt:lpstr>Wingdings</vt:lpstr>
      <vt:lpstr>UCI Master</vt:lpstr>
      <vt:lpstr>Visio</vt:lpstr>
      <vt:lpstr>Learning Strings from Queries</vt:lpstr>
      <vt:lpstr>Two Types of String Queries</vt:lpstr>
      <vt:lpstr>String Learning Algorithms</vt:lpstr>
      <vt:lpstr>Mastermind</vt:lpstr>
      <vt:lpstr>Mastermind example</vt:lpstr>
      <vt:lpstr>Mastermind example</vt:lpstr>
      <vt:lpstr>Mastermind example</vt:lpstr>
      <vt:lpstr>Mastermind example</vt:lpstr>
      <vt:lpstr>Mastermind example</vt:lpstr>
      <vt:lpstr>Mastermind example</vt:lpstr>
      <vt:lpstr>Restricted Mastermind</vt:lpstr>
      <vt:lpstr>The Mastermind Learning Algorithm</vt:lpstr>
      <vt:lpstr>These Queries can be done Privately</vt:lpstr>
      <vt:lpstr>Mastermind Satisfiability is Hard</vt:lpstr>
      <vt:lpstr>Proof Sketch</vt:lpstr>
      <vt:lpstr>A False Sense of Difficulty</vt:lpstr>
      <vt:lpstr>Mitochondrial DNA </vt:lpstr>
      <vt:lpstr>Mutations in Mitochondrial DNA </vt:lpstr>
      <vt:lpstr>Example 1</vt:lpstr>
      <vt:lpstr>Example 2</vt:lpstr>
      <vt:lpstr>Example 3</vt:lpstr>
      <vt:lpstr>Aligned-Match Queries</vt:lpstr>
      <vt:lpstr>Divide-and-Conquer (setup)</vt:lpstr>
      <vt:lpstr>Divide-and-Conquer (divide step)</vt:lpstr>
      <vt:lpstr>Aligned-Match Divide-and-Conquer  Analysis</vt:lpstr>
      <vt:lpstr>Further Improvements</vt:lpstr>
      <vt:lpstr>Sequence-Alignment Queries</vt:lpstr>
      <vt:lpstr>Details</vt:lpstr>
      <vt:lpstr>Analysis</vt:lpstr>
      <vt:lpstr>Distribution of Differences with R</vt:lpstr>
      <vt:lpstr>Aligned-Match Experiment</vt:lpstr>
      <vt:lpstr>Sequence-Alignment Experiment</vt:lpstr>
      <vt:lpstr>Adaptive vs Non-adaptive Learning</vt:lpstr>
      <vt:lpstr>Non-adaptive Query DNA Application</vt:lpstr>
      <vt:lpstr>Non-adaptive Mastermind</vt:lpstr>
      <vt:lpstr>Group Testing</vt:lpstr>
      <vt:lpstr>Testing Schemes</vt:lpstr>
      <vt:lpstr>Main Theorem</vt:lpstr>
      <vt:lpstr>Matrix View of Testing</vt:lpstr>
      <vt:lpstr>Randomized Approach</vt:lpstr>
      <vt:lpstr>Constructing the Matrix</vt:lpstr>
      <vt:lpstr>Extending to Non-binary strings</vt:lpstr>
      <vt:lpstr>Distance from Reference String</vt:lpstr>
    </vt:vector>
  </TitlesOfParts>
  <Manager/>
  <Company>University California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dc:description/>
  <cp:lastModifiedBy>Michael T Goodrich</cp:lastModifiedBy>
  <cp:revision>136</cp:revision>
  <dcterms:created xsi:type="dcterms:W3CDTF">2002-12-30T18:35:41Z</dcterms:created>
  <dcterms:modified xsi:type="dcterms:W3CDTF">2022-05-23T00:08:48Z</dcterms:modified>
</cp:coreProperties>
</file>