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7"/>
  </p:notesMasterIdLst>
  <p:sldIdLst>
    <p:sldId id="284" r:id="rId2"/>
    <p:sldId id="285" r:id="rId3"/>
    <p:sldId id="271" r:id="rId4"/>
    <p:sldId id="274" r:id="rId5"/>
    <p:sldId id="272" r:id="rId6"/>
    <p:sldId id="277" r:id="rId7"/>
    <p:sldId id="257" r:id="rId8"/>
    <p:sldId id="259" r:id="rId9"/>
    <p:sldId id="261" r:id="rId10"/>
    <p:sldId id="260" r:id="rId11"/>
    <p:sldId id="278" r:id="rId12"/>
    <p:sldId id="262" r:id="rId13"/>
    <p:sldId id="269" r:id="rId14"/>
    <p:sldId id="275" r:id="rId15"/>
    <p:sldId id="276" r:id="rId16"/>
    <p:sldId id="279" r:id="rId17"/>
    <p:sldId id="268" r:id="rId18"/>
    <p:sldId id="264" r:id="rId19"/>
    <p:sldId id="280" r:id="rId20"/>
    <p:sldId id="273" r:id="rId21"/>
    <p:sldId id="266" r:id="rId22"/>
    <p:sldId id="270" r:id="rId23"/>
    <p:sldId id="281" r:id="rId24"/>
    <p:sldId id="282" r:id="rId25"/>
    <p:sldId id="26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0901"/>
            <a:ext cx="7772400" cy="2749550"/>
          </a:xfrm>
        </p:spPr>
        <p:txBody>
          <a:bodyPr>
            <a:normAutofit/>
          </a:bodyPr>
          <a:lstStyle/>
          <a:p>
            <a:r>
              <a:rPr lang="en-US" sz="5400" dirty="0"/>
              <a:t>Invertible Bloom </a:t>
            </a:r>
            <a:br>
              <a:rPr lang="en-US" sz="5400" dirty="0"/>
            </a:br>
            <a:r>
              <a:rPr lang="en-US" sz="5400" dirty="0"/>
              <a:t>Lookup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4093698"/>
            <a:ext cx="7132320" cy="176197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Michael T. Goodrich</a:t>
            </a:r>
          </a:p>
          <a:p>
            <a:r>
              <a:rPr lang="en-US" dirty="0">
                <a:solidFill>
                  <a:srgbClr val="0000FF"/>
                </a:solidFill>
              </a:rPr>
              <a:t>University of California, Irvine</a:t>
            </a:r>
          </a:p>
          <a:p>
            <a:endParaRPr lang="en-US" dirty="0"/>
          </a:p>
          <a:p>
            <a:r>
              <a:rPr lang="en-US" sz="2000" dirty="0"/>
              <a:t>Joint work with David </a:t>
            </a:r>
            <a:r>
              <a:rPr lang="en-US" sz="2000" dirty="0" err="1"/>
              <a:t>Eppstein</a:t>
            </a:r>
            <a:r>
              <a:rPr lang="en-US" sz="2000" dirty="0"/>
              <a:t> and Michael Mitzenmacher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System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4805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963" y="173511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98038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98196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01271" y="173485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01429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4817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4975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98050" y="256028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98208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01283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01441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4817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4975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98050" y="339842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98208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01283" y="3398435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01441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4829" y="422385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4987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98062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98220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01295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01453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319692" y="1714500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k,v</a:t>
            </a:r>
            <a:r>
              <a:rPr lang="en-US" sz="2800" dirty="0"/>
              <a:t>) pair hashed to </a:t>
            </a:r>
            <a:r>
              <a:rPr lang="en-US" sz="2800" dirty="0" err="1"/>
              <a:t>j</a:t>
            </a:r>
            <a:r>
              <a:rPr lang="en-US" sz="2800" dirty="0"/>
              <a:t> cells</a:t>
            </a:r>
          </a:p>
        </p:txBody>
      </p:sp>
      <p:cxnSp>
        <p:nvCxnSpPr>
          <p:cNvPr id="49" name="Shape 48"/>
          <p:cNvCxnSpPr>
            <a:endCxn id="27" idx="0"/>
          </p:cNvCxnSpPr>
          <p:nvPr/>
        </p:nvCxnSpPr>
        <p:spPr>
          <a:xfrm rot="10800000">
            <a:off x="2452732" y="1734854"/>
            <a:ext cx="1866961" cy="195546"/>
          </a:xfrm>
          <a:prstGeom prst="curvedConnector4">
            <a:avLst>
              <a:gd name="adj1" fmla="val 43265"/>
              <a:gd name="adj2" fmla="val 21690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47" idx="1"/>
            <a:endCxn id="30" idx="0"/>
          </p:cNvCxnSpPr>
          <p:nvPr/>
        </p:nvCxnSpPr>
        <p:spPr>
          <a:xfrm rot="10800000" flipV="1">
            <a:off x="946436" y="1976110"/>
            <a:ext cx="3373257" cy="58445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endCxn id="38" idx="0"/>
          </p:cNvCxnSpPr>
          <p:nvPr/>
        </p:nvCxnSpPr>
        <p:spPr>
          <a:xfrm rot="10800000" flipV="1">
            <a:off x="1949668" y="1976110"/>
            <a:ext cx="2370024" cy="1422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47" idx="1"/>
            <a:endCxn id="41" idx="0"/>
          </p:cNvCxnSpPr>
          <p:nvPr/>
        </p:nvCxnSpPr>
        <p:spPr>
          <a:xfrm rot="10800000" flipV="1">
            <a:off x="446290" y="1976110"/>
            <a:ext cx="3873403" cy="224774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65127" y="2256597"/>
            <a:ext cx="1143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565127" y="2272194"/>
            <a:ext cx="1203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100" dirty="0"/>
              <a:t>Count</a:t>
            </a:r>
          </a:p>
          <a:p>
            <a:r>
              <a:rPr lang="en-US" spc="100" dirty="0" err="1"/>
              <a:t>KeySum</a:t>
            </a:r>
            <a:endParaRPr lang="en-US" spc="100" dirty="0"/>
          </a:p>
          <a:p>
            <a:r>
              <a:rPr lang="en-US" spc="100" dirty="0" err="1"/>
              <a:t>ValueSum</a:t>
            </a:r>
            <a:endParaRPr lang="en-US" spc="100" dirty="0"/>
          </a:p>
        </p:txBody>
      </p:sp>
      <p:sp>
        <p:nvSpPr>
          <p:cNvPr id="60" name="TextBox 59"/>
          <p:cNvSpPr txBox="1"/>
          <p:nvPr/>
        </p:nvSpPr>
        <p:spPr>
          <a:xfrm>
            <a:off x="636789" y="5041900"/>
            <a:ext cx="65642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: If Count = 0 in any cell, return null</a:t>
            </a:r>
          </a:p>
          <a:p>
            <a:r>
              <a:rPr lang="en-US" sz="2400" dirty="0"/>
              <a:t>         Else, if Count = 1 in any cell and </a:t>
            </a:r>
            <a:r>
              <a:rPr lang="en-US" sz="2400" dirty="0" err="1"/>
              <a:t>KeySum</a:t>
            </a:r>
            <a:r>
              <a:rPr lang="en-US" sz="2400" dirty="0"/>
              <a:t> = key, </a:t>
            </a:r>
          </a:p>
          <a:p>
            <a:r>
              <a:rPr lang="en-US" sz="2400" dirty="0"/>
              <a:t>                  return </a:t>
            </a:r>
            <a:r>
              <a:rPr lang="en-US" sz="2400" dirty="0" err="1"/>
              <a:t>ValueSum</a:t>
            </a:r>
            <a:endParaRPr lang="en-US" sz="2400" dirty="0"/>
          </a:p>
          <a:p>
            <a:r>
              <a:rPr lang="en-US" sz="2400" dirty="0"/>
              <a:t>         Else, return Not Found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90039" y="3386897"/>
            <a:ext cx="505949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Insert :  Increase Count, </a:t>
            </a:r>
          </a:p>
          <a:p>
            <a:r>
              <a:rPr lang="en-US" sz="2400" dirty="0"/>
              <a:t>               Update </a:t>
            </a:r>
            <a:r>
              <a:rPr lang="en-US" sz="2400" dirty="0" err="1"/>
              <a:t>KeySum</a:t>
            </a:r>
            <a:r>
              <a:rPr lang="en-US" sz="2400" dirty="0"/>
              <a:t> and </a:t>
            </a:r>
            <a:r>
              <a:rPr lang="en-US" sz="2400" dirty="0" err="1"/>
              <a:t>ValueSum</a:t>
            </a:r>
            <a:endParaRPr lang="en-US" sz="2400" dirty="0"/>
          </a:p>
          <a:p>
            <a:r>
              <a:rPr lang="en-US" sz="2400" dirty="0"/>
              <a:t>Delete : Decrease Count, </a:t>
            </a:r>
          </a:p>
          <a:p>
            <a:r>
              <a:rPr lang="en-US" sz="2400" dirty="0"/>
              <a:t>               Update </a:t>
            </a:r>
            <a:r>
              <a:rPr lang="en-US" sz="2400" dirty="0" err="1"/>
              <a:t>KeySum</a:t>
            </a:r>
            <a:r>
              <a:rPr lang="en-US" sz="2400" dirty="0"/>
              <a:t> and </a:t>
            </a:r>
            <a:r>
              <a:rPr lang="en-US" sz="2400" dirty="0" err="1"/>
              <a:t>ValueSum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Bloom filter style analysis</a:t>
            </a:r>
          </a:p>
          <a:p>
            <a:r>
              <a:rPr lang="en-US" dirty="0"/>
              <a:t>Let </a:t>
            </a:r>
            <a:r>
              <a:rPr lang="en-US" dirty="0" err="1"/>
              <a:t>m</a:t>
            </a:r>
            <a:r>
              <a:rPr lang="en-US" dirty="0"/>
              <a:t> = number of cells, </a:t>
            </a:r>
            <a:r>
              <a:rPr lang="en-US" dirty="0" err="1"/>
              <a:t>n</a:t>
            </a:r>
            <a:r>
              <a:rPr lang="en-US" dirty="0"/>
              <a:t> = number key-value pairs, </a:t>
            </a:r>
            <a:r>
              <a:rPr lang="en-US" dirty="0" err="1"/>
              <a:t>j</a:t>
            </a:r>
            <a:r>
              <a:rPr lang="en-US" dirty="0"/>
              <a:t> = number of hash functions</a:t>
            </a:r>
          </a:p>
          <a:p>
            <a:r>
              <a:rPr lang="en-US" dirty="0"/>
              <a:t>Probability a Get for a key </a:t>
            </a:r>
            <a:r>
              <a:rPr lang="en-US" dirty="0" err="1"/>
              <a:t>k</a:t>
            </a:r>
            <a:r>
              <a:rPr lang="en-US" dirty="0"/>
              <a:t> in the system returns “not found” is</a:t>
            </a:r>
          </a:p>
          <a:p>
            <a:endParaRPr lang="en-US" dirty="0"/>
          </a:p>
          <a:p>
            <a:r>
              <a:rPr lang="en-US" dirty="0"/>
              <a:t>Probability a Get for a key </a:t>
            </a:r>
            <a:r>
              <a:rPr lang="en-US" dirty="0" err="1"/>
              <a:t>k</a:t>
            </a:r>
            <a:r>
              <a:rPr lang="en-US" dirty="0"/>
              <a:t> not in the system returns “not found is”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08978"/>
              </p:ext>
            </p:extLst>
          </p:nvPr>
        </p:nvGraphicFramePr>
        <p:xfrm>
          <a:off x="3665537" y="3516283"/>
          <a:ext cx="17383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79400" progId="Equation.3">
                  <p:embed/>
                </p:oleObj>
              </mc:Choice>
              <mc:Fallback>
                <p:oleObj name="Equation" r:id="rId2" imgW="736600" imgH="2794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7" y="3516283"/>
                        <a:ext cx="1738313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67715"/>
              </p:ext>
            </p:extLst>
          </p:nvPr>
        </p:nvGraphicFramePr>
        <p:xfrm>
          <a:off x="3095625" y="4989483"/>
          <a:ext cx="29527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19100" progId="Equation.3">
                  <p:embed/>
                </p:oleObj>
              </mc:Choice>
              <mc:Fallback>
                <p:oleObj name="Equation" r:id="rId4" imgW="1435100" imgH="4191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989483"/>
                        <a:ext cx="295275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73" r="58917"/>
          <a:stretch/>
        </p:blipFill>
        <p:spPr>
          <a:xfrm>
            <a:off x="7200900" y="1054100"/>
            <a:ext cx="1943100" cy="580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System :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88100" cy="4525963"/>
          </a:xfrm>
        </p:spPr>
        <p:txBody>
          <a:bodyPr>
            <a:normAutofit/>
          </a:bodyPr>
          <a:lstStyle/>
          <a:p>
            <a:r>
              <a:rPr lang="en-US" b="1" dirty="0"/>
              <a:t>While</a:t>
            </a:r>
            <a:r>
              <a:rPr lang="en-US" dirty="0"/>
              <a:t> some cell has a count of 1:</a:t>
            </a:r>
          </a:p>
          <a:p>
            <a:pPr lvl="1"/>
            <a:r>
              <a:rPr lang="en-US" dirty="0"/>
              <a:t>Set (</a:t>
            </a:r>
            <a:r>
              <a:rPr lang="en-US" dirty="0" err="1"/>
              <a:t>k,v</a:t>
            </a:r>
            <a:r>
              <a:rPr lang="en-US" dirty="0"/>
              <a:t>) = (</a:t>
            </a:r>
            <a:r>
              <a:rPr lang="en-US" dirty="0" err="1"/>
              <a:t>KeySum,ValueSum</a:t>
            </a:r>
            <a:r>
              <a:rPr lang="en-US" dirty="0"/>
              <a:t>) of that cell</a:t>
            </a:r>
          </a:p>
          <a:p>
            <a:pPr lvl="1"/>
            <a:r>
              <a:rPr lang="en-US" dirty="0"/>
              <a:t>Output (</a:t>
            </a:r>
            <a:r>
              <a:rPr lang="en-US" dirty="0" err="1"/>
              <a:t>k,v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Call Delete(</a:t>
            </a:r>
            <a:r>
              <a:rPr lang="en-US" dirty="0" err="1"/>
              <a:t>k,v</a:t>
            </a:r>
            <a:r>
              <a:rPr lang="en-US" dirty="0"/>
              <a:t>) on the IBLT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0800" y="5258538"/>
            <a:ext cx="121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© 1966 MGM Corp.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6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6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68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0070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58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36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46691" y="256028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68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9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00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4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436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6691" y="339842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68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9924" y="3398435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00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3470" y="4223858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43628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46703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46861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9936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009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79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1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11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013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981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01191" y="256028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013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44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045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979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981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013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045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97970" y="4223858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98128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01203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01361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04436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0459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04582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97970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01203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61518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11060" y="1735143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11060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6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6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68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0070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58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36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46691" y="256028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68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9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00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4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436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6691" y="339842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68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500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3470" y="4223858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43628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46703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46861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9936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009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79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1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11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013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981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01191" y="2560289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013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44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045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979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981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013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045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8128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01203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01361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04436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0459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04582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97970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01203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61518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11060" y="1735143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11060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740952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97970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6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6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68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0070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58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36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46691" y="2560289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68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9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00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4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436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6691" y="339842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68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500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43628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46703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46861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9936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0094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79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981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11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013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981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013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044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045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979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981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013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045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98128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01203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01361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04436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04594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504582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97970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01203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61518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11060" y="1735143"/>
            <a:ext cx="502920" cy="5029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11060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740952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97970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34486" y="4216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98417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Collision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46" y="173483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604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6679" y="173484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6837" y="173513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0070" y="173514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58" y="256027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3616" y="2560566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46691" y="256028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6849" y="2560578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9924" y="256030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0082" y="256059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3458" y="339841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43616" y="339870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6691" y="3398423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6849" y="339871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50082" y="339872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43628" y="4224147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746703" y="4223870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46861" y="4224159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49936" y="4223882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009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61518" y="1735119"/>
            <a:ext cx="502920" cy="5029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740952" y="3401534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40684" y="4224171"/>
            <a:ext cx="502920" cy="50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0684" y="5018997"/>
            <a:ext cx="771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cell has only 1 entry, so listing terminates with</a:t>
            </a:r>
          </a:p>
          <a:p>
            <a:r>
              <a:rPr lang="en-US" sz="2800" dirty="0"/>
              <a:t>an incomplete set of items listed.</a:t>
            </a:r>
          </a:p>
        </p:txBody>
      </p:sp>
    </p:spTree>
    <p:extLst>
      <p:ext uri="{BB962C8B-B14F-4D97-AF65-F5344CB8AC3E}">
        <p14:creationId xmlns:p14="http://schemas.microsoft.com/office/powerpoint/2010/main" val="179908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System : Listing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While</a:t>
            </a:r>
            <a:r>
              <a:rPr lang="en-US" dirty="0"/>
              <a:t> some cell has a count of 1:</a:t>
            </a:r>
          </a:p>
          <a:p>
            <a:pPr lvl="1"/>
            <a:r>
              <a:rPr lang="en-US" dirty="0"/>
              <a:t>Set (</a:t>
            </a:r>
            <a:r>
              <a:rPr lang="en-US" dirty="0" err="1"/>
              <a:t>k,v</a:t>
            </a:r>
            <a:r>
              <a:rPr lang="en-US" dirty="0"/>
              <a:t>) = (</a:t>
            </a:r>
            <a:r>
              <a:rPr lang="en-US" dirty="0" err="1"/>
              <a:t>KeySum,ValueSum</a:t>
            </a:r>
            <a:r>
              <a:rPr lang="en-US" dirty="0"/>
              <a:t>) of that cell</a:t>
            </a:r>
          </a:p>
          <a:p>
            <a:pPr lvl="1"/>
            <a:r>
              <a:rPr lang="en-US" dirty="0"/>
              <a:t>Output (</a:t>
            </a:r>
            <a:r>
              <a:rPr lang="en-US" dirty="0" err="1"/>
              <a:t>k,v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Delete(k,v</a:t>
            </a:r>
            <a:r>
              <a:rPr lang="en-US" dirty="0"/>
              <a:t>) on the IBLT</a:t>
            </a:r>
          </a:p>
          <a:p>
            <a:pPr lvl="1"/>
            <a:endParaRPr lang="en-US" dirty="0"/>
          </a:p>
          <a:p>
            <a:r>
              <a:rPr lang="en-US" dirty="0"/>
              <a:t>Peeling Process.</a:t>
            </a:r>
          </a:p>
          <a:p>
            <a:pPr lvl="1"/>
            <a:r>
              <a:rPr lang="en-US" dirty="0"/>
              <a:t>This is the same process used to find the 2-core of a random </a:t>
            </a:r>
            <a:r>
              <a:rPr lang="en-US" dirty="0" err="1"/>
              <a:t>hypergraph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Same process used to decode families of low-density parity-check codes.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on random peeling processes</a:t>
            </a:r>
          </a:p>
          <a:p>
            <a:r>
              <a:rPr lang="en-US" dirty="0"/>
              <a:t>Theoretical thresholds for complete recovery depend on number of hash functions: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213100"/>
          <a:ext cx="6096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m/n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522116"/>
            <a:ext cx="8229600" cy="3238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843463"/>
          </a:xfrm>
        </p:spPr>
        <p:txBody>
          <a:bodyPr>
            <a:normAutofit/>
          </a:bodyPr>
          <a:lstStyle/>
          <a:p>
            <a:r>
              <a:rPr lang="en-US" sz="2400" dirty="0"/>
              <a:t>Plot (a) gives the percentage of key-value pairs recovered around the threshold. Slightly over the theoretical asymptotic threshold, we obtain full recovery of all key-value pairs. Plot (b) gives the percentage of trials with incomplete recovery with “damaged” keys that have multiple values. Each data point represents the average of 20,000 simulations.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8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EE6C-9218-00EA-B848-D960A924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F108-269E-5464-24F6-AEB03757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7509"/>
            <a:ext cx="8293100" cy="4808545"/>
          </a:xfrm>
        </p:spPr>
        <p:txBody>
          <a:bodyPr/>
          <a:lstStyle/>
          <a:p>
            <a:r>
              <a:rPr lang="en-US" dirty="0"/>
              <a:t>Problem: Compute the differences between two strings A and B that have Hamming distance at most 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View A and B as sets of key-value pairs, where key=index and value=character.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1916BE-CD27-315D-437A-3C82A518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70" y="3078773"/>
            <a:ext cx="5970959" cy="1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B7454-B6BF-36D8-CACD-91C5BF01C6C2}"/>
              </a:ext>
            </a:extLst>
          </p:cNvPr>
          <p:cNvSpPr txBox="1"/>
          <p:nvPr/>
        </p:nvSpPr>
        <p:spPr>
          <a:xfrm>
            <a:off x="882999" y="313661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3A4F1-9F47-5688-F137-EEFA1B129A5E}"/>
              </a:ext>
            </a:extLst>
          </p:cNvPr>
          <p:cNvSpPr txBox="1"/>
          <p:nvPr/>
        </p:nvSpPr>
        <p:spPr>
          <a:xfrm>
            <a:off x="882998" y="428781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EC307-3B25-ADA5-0F60-C2C24B69C5E1}"/>
              </a:ext>
            </a:extLst>
          </p:cNvPr>
          <p:cNvSpPr txBox="1"/>
          <p:nvPr/>
        </p:nvSpPr>
        <p:spPr>
          <a:xfrm>
            <a:off x="133509" y="6604084"/>
            <a:ext cx="64844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from http://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computationaltales.blogspot.com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/2011/07/hamming-distance-option-part-3-of-peter.html</a:t>
            </a:r>
          </a:p>
        </p:txBody>
      </p:sp>
    </p:spTree>
    <p:extLst>
      <p:ext uri="{BB962C8B-B14F-4D97-AF65-F5344CB8AC3E}">
        <p14:creationId xmlns:p14="http://schemas.microsoft.com/office/powerpoint/2010/main" val="370757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Hamming-Distance Reconciliation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9" y="1282700"/>
            <a:ext cx="8876982" cy="5257800"/>
          </a:xfrm>
        </p:spPr>
        <p:txBody>
          <a:bodyPr>
            <a:normAutofit/>
          </a:bodyPr>
          <a:lstStyle/>
          <a:p>
            <a:r>
              <a:rPr lang="en-US" dirty="0"/>
              <a:t>Bob has a subset of Alice’s key-value pairs.</a:t>
            </a:r>
          </a:p>
          <a:p>
            <a:r>
              <a:rPr lang="en-US" dirty="0"/>
              <a:t>Alice sends Bob an IBLT of her key-value pairs.</a:t>
            </a:r>
          </a:p>
          <a:p>
            <a:r>
              <a:rPr lang="en-US" dirty="0"/>
              <a:t>Bob deletes his key-value pairs from the IBLT.</a:t>
            </a:r>
          </a:p>
          <a:p>
            <a:r>
              <a:rPr lang="en-US" dirty="0"/>
              <a:t>What remains in the IBLT is the set difference, </a:t>
            </a:r>
            <a:r>
              <a:rPr lang="en-US" b="1" dirty="0"/>
              <a:t>A - B</a:t>
            </a:r>
            <a:r>
              <a:rPr lang="en-US" dirty="0"/>
              <a:t>.</a:t>
            </a:r>
          </a:p>
          <a:p>
            <a:r>
              <a:rPr lang="en-US" dirty="0"/>
              <a:t>Bob lists elements of the IBLT to find the items in the difference, </a:t>
            </a:r>
            <a:r>
              <a:rPr lang="en-US" b="1" dirty="0"/>
              <a:t>A - B</a:t>
            </a:r>
            <a:r>
              <a:rPr lang="en-US" dirty="0"/>
              <a:t>.</a:t>
            </a:r>
          </a:p>
          <a:p>
            <a:r>
              <a:rPr lang="en-US" dirty="0"/>
              <a:t>IBLT size only needs to be proportional to size of the set difference.</a:t>
            </a:r>
          </a:p>
          <a:p>
            <a:r>
              <a:rPr lang="en-US" dirty="0"/>
              <a:t>Fast and space efficient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30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139" r="40314"/>
          <a:stretch/>
        </p:blipFill>
        <p:spPr>
          <a:xfrm>
            <a:off x="7658100" y="1257390"/>
            <a:ext cx="1422492" cy="5457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Tolerance: The Bad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9" y="1600200"/>
            <a:ext cx="7524591" cy="497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Extraneous deletions</a:t>
            </a:r>
          </a:p>
          <a:p>
            <a:pPr lvl="1"/>
            <a:r>
              <a:rPr lang="en-US" dirty="0"/>
              <a:t>Now a count of 1 does not mean 1 key in the cell.</a:t>
            </a:r>
          </a:p>
          <a:p>
            <a:pPr lvl="2"/>
            <a:r>
              <a:rPr lang="en-US" dirty="0"/>
              <a:t>Might have two inserted keys + one extraneous deletion.</a:t>
            </a:r>
          </a:p>
          <a:p>
            <a:pPr lvl="1"/>
            <a:r>
              <a:rPr lang="en-US" dirty="0"/>
              <a:t>Need an additional check:  hash the keys, sum into </a:t>
            </a:r>
            <a:r>
              <a:rPr lang="en-US" dirty="0" err="1"/>
              <a:t>HashKeySum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count is 1, and the hash of the </a:t>
            </a:r>
            <a:r>
              <a:rPr lang="en-US" dirty="0" err="1"/>
              <a:t>KeySum</a:t>
            </a:r>
            <a:r>
              <a:rPr lang="en-US" dirty="0"/>
              <a:t> = </a:t>
            </a:r>
            <a:r>
              <a:rPr lang="en-US" dirty="0" err="1"/>
              <a:t>HashKeySum</a:t>
            </a:r>
            <a:r>
              <a:rPr lang="en-US" dirty="0"/>
              <a:t>, then 1 key in the cell.</a:t>
            </a:r>
          </a:p>
          <a:p>
            <a:r>
              <a:rPr lang="en-US" dirty="0"/>
              <a:t>What about a count of -1?</a:t>
            </a:r>
          </a:p>
          <a:p>
            <a:pPr lvl="1"/>
            <a:r>
              <a:rPr lang="en-US" dirty="0"/>
              <a:t> If count is -1, and the hash of                                            -</a:t>
            </a:r>
            <a:r>
              <a:rPr lang="en-US" dirty="0" err="1"/>
              <a:t>KeySum</a:t>
            </a:r>
            <a:r>
              <a:rPr lang="en-US" dirty="0"/>
              <a:t> = -</a:t>
            </a:r>
            <a:r>
              <a:rPr lang="en-US" dirty="0" err="1"/>
              <a:t>HashKeySum</a:t>
            </a:r>
            <a:r>
              <a:rPr lang="en-US" dirty="0"/>
              <a:t>, then 1 key in the cell.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1300" y="5008563"/>
            <a:ext cx="121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© 1966 MGM Corp.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Tolerance: The Ugly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255933" cy="5110162"/>
          </a:xfrm>
        </p:spPr>
        <p:txBody>
          <a:bodyPr>
            <a:normAutofit/>
          </a:bodyPr>
          <a:lstStyle/>
          <a:p>
            <a:r>
              <a:rPr lang="en-US" dirty="0"/>
              <a:t>Keys with multiple values</a:t>
            </a:r>
          </a:p>
          <a:p>
            <a:pPr lvl="1"/>
            <a:r>
              <a:rPr lang="en-US" dirty="0"/>
              <a:t>Need another additional check;  </a:t>
            </a:r>
            <a:r>
              <a:rPr lang="en-US" dirty="0" err="1"/>
              <a:t>HashKeySum</a:t>
            </a:r>
            <a:r>
              <a:rPr lang="en-US" dirty="0"/>
              <a:t> and </a:t>
            </a:r>
            <a:r>
              <a:rPr lang="en-US" dirty="0" err="1"/>
              <a:t>HashValueSum</a:t>
            </a:r>
            <a:r>
              <a:rPr lang="en-US" dirty="0"/>
              <a:t>.</a:t>
            </a:r>
          </a:p>
          <a:p>
            <a:r>
              <a:rPr lang="en-US" dirty="0"/>
              <a:t>Multiply-valued keys “poison” a cell.</a:t>
            </a:r>
          </a:p>
          <a:p>
            <a:pPr lvl="1"/>
            <a:r>
              <a:rPr lang="en-US" dirty="0"/>
              <a:t>The cell is unusable;  it will never have a count of 1.</a:t>
            </a:r>
          </a:p>
          <a:p>
            <a:r>
              <a:rPr lang="en-US" dirty="0"/>
              <a:t>Small numbers of poisoned cells have minimal effect.</a:t>
            </a:r>
          </a:p>
          <a:p>
            <a:pPr lvl="1"/>
            <a:r>
              <a:rPr lang="en-US" dirty="0"/>
              <a:t>Usually, all other keys can still be listed.</a:t>
            </a:r>
          </a:p>
          <a:p>
            <a:pPr lvl="1"/>
            <a:r>
              <a:rPr lang="en-US" dirty="0"/>
              <a:t>If not, number of unrecovered keys is usually small, like 1.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13" r="19039"/>
          <a:stretch/>
        </p:blipFill>
        <p:spPr>
          <a:xfrm>
            <a:off x="7713133" y="1166813"/>
            <a:ext cx="1430867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1300" y="6404689"/>
            <a:ext cx="121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© 1966 MGM Corp.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Reconciliation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9" y="1600200"/>
            <a:ext cx="8553291" cy="4864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Alice and Bob each builds an IBLT, S and T, for their sets, A and B, of key-value pairs and sends these to each other or a third party.</a:t>
            </a:r>
          </a:p>
          <a:p>
            <a:r>
              <a:rPr lang="en-US" dirty="0"/>
              <a:t>The receiver computes S – T in an element-wise fashion. </a:t>
            </a:r>
          </a:p>
          <a:p>
            <a:r>
              <a:rPr lang="en-US" dirty="0"/>
              <a:t>The receiver perform fault-tolerant listing on this IBLT.</a:t>
            </a:r>
          </a:p>
          <a:p>
            <a:r>
              <a:rPr lang="en-US" dirty="0"/>
              <a:t>Each element removed with a count of -1 belongs to the set difference </a:t>
            </a:r>
            <a:r>
              <a:rPr lang="en-US" b="1" dirty="0"/>
              <a:t>B – A, </a:t>
            </a:r>
            <a:r>
              <a:rPr lang="en-US" dirty="0"/>
              <a:t>and each element removed with a count of 1 belongs to </a:t>
            </a:r>
            <a:r>
              <a:rPr lang="en-US" b="1" dirty="0"/>
              <a:t>A – B.</a:t>
            </a:r>
          </a:p>
          <a:p>
            <a:r>
              <a:rPr lang="en-US" dirty="0"/>
              <a:t>The size of the IBLTs need only be proportional to the size of the symmetric difference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0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Privacy-Enhanced Set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Has applications to privacy-enhanced methods for comparing DNA sequences.</a:t>
            </a:r>
          </a:p>
          <a:p>
            <a:r>
              <a:rPr lang="en-US" dirty="0"/>
              <a:t>Main idea: </a:t>
            </a:r>
          </a:p>
          <a:p>
            <a:pPr lvl="1"/>
            <a:r>
              <a:rPr lang="en-US" dirty="0"/>
              <a:t>Bob and Alice encrypt their IBLTs with an additive </a:t>
            </a:r>
            <a:r>
              <a:rPr lang="en-US" dirty="0" err="1"/>
              <a:t>homomorphic</a:t>
            </a:r>
            <a:r>
              <a:rPr lang="en-US" dirty="0"/>
              <a:t> encryption scheme, using a public key for the trusted third party.</a:t>
            </a:r>
          </a:p>
          <a:p>
            <a:pPr lvl="2"/>
            <a:r>
              <a:rPr lang="en-US" dirty="0"/>
              <a:t>So we have an operation, “*”, such that E(X)*E(Y)=E(X+Y).</a:t>
            </a:r>
          </a:p>
          <a:p>
            <a:pPr lvl="1"/>
            <a:r>
              <a:rPr lang="en-US" dirty="0"/>
              <a:t>Alice and/or Bob performs the set difference using the operation “*” and sends result to the third party.</a:t>
            </a:r>
          </a:p>
          <a:p>
            <a:pPr lvl="1"/>
            <a:r>
              <a:rPr lang="en-US" dirty="0"/>
              <a:t>If the sets are close, the third party can list their difference. If they are far, the listing algorithm for the trusted third party will probably fail.</a:t>
            </a:r>
          </a:p>
        </p:txBody>
      </p:sp>
    </p:spTree>
    <p:extLst>
      <p:ext uri="{BB962C8B-B14F-4D97-AF65-F5344CB8AC3E}">
        <p14:creationId xmlns:p14="http://schemas.microsoft.com/office/powerpoint/2010/main" val="401427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Inverse Bloom Lookup Table a simple solution for a number of basic problems.</a:t>
            </a:r>
          </a:p>
          <a:p>
            <a:r>
              <a:rPr lang="en-US" dirty="0"/>
              <a:t>Allows insertions, deletions, lookups, listing.</a:t>
            </a:r>
          </a:p>
          <a:p>
            <a:r>
              <a:rPr lang="en-US" dirty="0"/>
              <a:t>Size proportional to target “listing size”, not maximum number of pairs.</a:t>
            </a:r>
          </a:p>
          <a:p>
            <a:r>
              <a:rPr lang="en-US" dirty="0"/>
              <a:t>Robust to various types of faults.</a:t>
            </a:r>
          </a:p>
          <a:p>
            <a:r>
              <a:rPr lang="en-US" dirty="0"/>
              <a:t>More uses? </a:t>
            </a:r>
          </a:p>
          <a:p>
            <a:pPr lvl="1"/>
            <a:r>
              <a:rPr lang="en-US" dirty="0"/>
              <a:t>People in the Bitcoin community have discussed using IBLT for transaction resolution.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Problem: Stragglers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/>
              <a:t>Consider data streams that insert and delete many items, such that most items inserted are subsequently deleted. </a:t>
            </a:r>
          </a:p>
          <a:p>
            <a:r>
              <a:rPr lang="en-US" dirty="0"/>
              <a:t>Problem: Identify the stragglers</a:t>
            </a:r>
          </a:p>
          <a:p>
            <a:r>
              <a:rPr lang="en-US" dirty="0"/>
              <a:t>Examples: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873500"/>
            <a:ext cx="3471167" cy="279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Flows through a router</a:t>
            </a:r>
          </a:p>
          <a:p>
            <a:pPr lvl="1"/>
            <a:r>
              <a:rPr lang="en-US" dirty="0"/>
              <a:t>people entering and leaving a building.</a:t>
            </a:r>
          </a:p>
          <a:p>
            <a:endParaRPr lang="en-US" dirty="0"/>
          </a:p>
        </p:txBody>
      </p:sp>
      <p:pic>
        <p:nvPicPr>
          <p:cNvPr id="3074" name="Picture 2" descr="UCI fall 2021 enrollment data shows student diversity trending upward | UCI  News | UCI">
            <a:extLst>
              <a:ext uri="{FF2B5EF4-FFF2-40B4-BE49-F238E27FC236}">
                <a16:creationId xmlns:a16="http://schemas.microsoft.com/office/drawing/2014/main" id="{1717B623-F832-05B2-4733-4EC1EFCD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2" y="3052689"/>
            <a:ext cx="5127608" cy="34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8E21D-EF13-988B-E17F-1E309E76A238}"/>
              </a:ext>
            </a:extLst>
          </p:cNvPr>
          <p:cNvSpPr txBox="1"/>
          <p:nvPr/>
        </p:nvSpPr>
        <p:spPr>
          <a:xfrm>
            <a:off x="228600" y="6569612"/>
            <a:ext cx="67008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news.uci.edu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/2021/12/07/uci-fall-2021-enrollment-data-shows-student-diversity-trending-upward/</a:t>
            </a:r>
          </a:p>
        </p:txBody>
      </p:sp>
    </p:spTree>
    <p:extLst>
      <p:ext uri="{BB962C8B-B14F-4D97-AF65-F5344CB8AC3E}">
        <p14:creationId xmlns:p14="http://schemas.microsoft.com/office/powerpoint/2010/main" val="258928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Stragglers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We want listing not at all times, but at “reasonable” or “off-peak” times, when the current working set size is bounded.</a:t>
            </a:r>
          </a:p>
          <a:p>
            <a:pPr lvl="1"/>
            <a:r>
              <a:rPr lang="en-US" sz="2800" dirty="0"/>
              <a:t>If we do all the N insertions, then all the N-M deletions, and want a list at the end, we want…</a:t>
            </a:r>
          </a:p>
          <a:p>
            <a:r>
              <a:rPr lang="en-US" sz="3200" dirty="0"/>
              <a:t>Data structure size should be proportional to </a:t>
            </a:r>
            <a:r>
              <a:rPr lang="en-US" sz="3200" b="1" dirty="0"/>
              <a:t>listing size</a:t>
            </a:r>
            <a:r>
              <a:rPr lang="en-US" sz="3200" dirty="0"/>
              <a:t>, not maximum size.</a:t>
            </a:r>
          </a:p>
          <a:p>
            <a:pPr lvl="1"/>
            <a:r>
              <a:rPr lang="en-US" sz="2800" dirty="0"/>
              <a:t>Proportional to M, not to N! </a:t>
            </a:r>
          </a:p>
          <a:p>
            <a:pPr lvl="1"/>
            <a:r>
              <a:rPr lang="en-US" sz="2800" dirty="0"/>
              <a:t>Proportional to size you want to be able to list, not number of pairs your system has to handle.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28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Bags-of-words Reconciliation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432800" cy="3683000"/>
          </a:xfrm>
        </p:spPr>
        <p:txBody>
          <a:bodyPr>
            <a:normAutofit/>
          </a:bodyPr>
          <a:lstStyle/>
          <a:p>
            <a:r>
              <a:rPr lang="en-US" dirty="0"/>
              <a:t>Alice and Bob each hold a set of words, with a large overlap.  </a:t>
            </a:r>
          </a:p>
          <a:p>
            <a:pPr lvl="1"/>
            <a:r>
              <a:rPr lang="en-US" dirty="0"/>
              <a:t>Example:  Alice is your </a:t>
            </a:r>
            <a:r>
              <a:rPr lang="en-US" dirty="0" err="1"/>
              <a:t>smartphone</a:t>
            </a:r>
            <a:r>
              <a:rPr lang="en-US" dirty="0"/>
              <a:t> phone book, Bob is your desktop phone book, and new entries or changes need to be synched.  </a:t>
            </a:r>
          </a:p>
          <a:p>
            <a:r>
              <a:rPr lang="en-US" dirty="0"/>
              <a:t>Want one/both parties to learn the (signed) set difference.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97363"/>
            <a:ext cx="3200400" cy="22479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48199"/>
            <a:ext cx="4940300" cy="1973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 communication is proportional to the size of the difference, not the size of the sets.</a:t>
            </a:r>
          </a:p>
        </p:txBody>
      </p:sp>
    </p:spTree>
    <p:extLst>
      <p:ext uri="{BB962C8B-B14F-4D97-AF65-F5344CB8AC3E}">
        <p14:creationId xmlns:p14="http://schemas.microsoft.com/office/powerpoint/2010/main" val="32805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856163"/>
          </a:xfrm>
        </p:spPr>
        <p:txBody>
          <a:bodyPr/>
          <a:lstStyle/>
          <a:p>
            <a:r>
              <a:rPr lang="en-US" dirty="0"/>
              <a:t>Bloom [1970] introduced a probabilistic set membership data structure.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04272"/>
            <a:ext cx="6324600" cy="2319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3800" y="4754455"/>
            <a:ext cx="701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example of a Bloom filter, representing the set { x, y, z }. The colored arrows show the positions in the bit array that each set element is mapped to. The element w is not in the set { x, y, z }, because it hashes to one bit-array position containing 0. For this figure, m = 18 and k = 3.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Bloom_filter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Filters, + Values +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Bloom filters useful for set membership.</a:t>
            </a:r>
          </a:p>
          <a:p>
            <a:r>
              <a:rPr lang="en-US" dirty="0"/>
              <a:t>But they don’t allow (</a:t>
            </a:r>
            <a:r>
              <a:rPr lang="en-US" dirty="0" err="1"/>
              <a:t>key,value</a:t>
            </a:r>
            <a:r>
              <a:rPr lang="en-US" dirty="0"/>
              <a:t>) lookups.</a:t>
            </a:r>
          </a:p>
          <a:p>
            <a:pPr lvl="1"/>
            <a:r>
              <a:rPr lang="en-US" dirty="0" err="1"/>
              <a:t>Bloomier</a:t>
            </a:r>
            <a:r>
              <a:rPr lang="en-US" dirty="0"/>
              <a:t> filters, extension to (</a:t>
            </a:r>
            <a:r>
              <a:rPr lang="en-US" dirty="0" err="1"/>
              <a:t>key,value</a:t>
            </a:r>
            <a:r>
              <a:rPr lang="en-US" dirty="0"/>
              <a:t>) pairs.</a:t>
            </a:r>
          </a:p>
          <a:p>
            <a:r>
              <a:rPr lang="en-US" dirty="0"/>
              <a:t>They also don’t allow you to reconstruct the elements in the set.</a:t>
            </a:r>
          </a:p>
          <a:p>
            <a:r>
              <a:rPr lang="en-US" dirty="0"/>
              <a:t>Can we find something that does key-value pair lookups, and allows reconstruction?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3650" y="5556011"/>
            <a:ext cx="6262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Invertible Bloom Lookup Table (IBLT)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00" t="9866" r="15600" b="19467"/>
          <a:stretch/>
        </p:blipFill>
        <p:spPr>
          <a:xfrm>
            <a:off x="4508452" y="812800"/>
            <a:ext cx="4073968" cy="293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01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IBLT operations</a:t>
            </a:r>
          </a:p>
          <a:p>
            <a:pPr lvl="1"/>
            <a:r>
              <a:rPr lang="en-US" dirty="0"/>
              <a:t>Insert (</a:t>
            </a:r>
            <a:r>
              <a:rPr lang="en-US" dirty="0" err="1"/>
              <a:t>k,v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Delete (</a:t>
            </a:r>
            <a:r>
              <a:rPr lang="en-US" dirty="0" err="1"/>
              <a:t>k,v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Get(k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Returns value for </a:t>
            </a:r>
            <a:r>
              <a:rPr lang="en-US" dirty="0" err="1"/>
              <a:t>k</a:t>
            </a:r>
            <a:r>
              <a:rPr lang="en-US" dirty="0"/>
              <a:t> if one exists, null otherwise</a:t>
            </a:r>
          </a:p>
          <a:p>
            <a:pPr lvl="2"/>
            <a:r>
              <a:rPr lang="en-US" dirty="0"/>
              <a:t>Might return “not found” with some probability</a:t>
            </a:r>
          </a:p>
          <a:p>
            <a:pPr lvl="1"/>
            <a:r>
              <a:rPr lang="en-US" dirty="0" err="1"/>
              <a:t>ListEntries</a:t>
            </a:r>
            <a:r>
              <a:rPr lang="en-US" dirty="0"/>
              <a:t>()</a:t>
            </a:r>
          </a:p>
          <a:p>
            <a:pPr lvl="2"/>
            <a:r>
              <a:rPr lang="en-US" dirty="0"/>
              <a:t>Lists all current key-value pairs</a:t>
            </a:r>
          </a:p>
          <a:p>
            <a:pPr lvl="2"/>
            <a:r>
              <a:rPr lang="en-US" dirty="0"/>
              <a:t>Succeeds as long as </a:t>
            </a:r>
            <a:r>
              <a:rPr lang="en-US" b="1" dirty="0"/>
              <a:t>current</a:t>
            </a:r>
            <a:r>
              <a:rPr lang="en-US" dirty="0"/>
              <a:t> load is not too high</a:t>
            </a:r>
          </a:p>
          <a:p>
            <a:pPr lvl="3"/>
            <a:r>
              <a:rPr lang="en-US" dirty="0"/>
              <a:t>Design threshold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3512981"/>
            <a:ext cx="3568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www.geeky-gadgets.com</a:t>
            </a:r>
            <a:r>
              <a:rPr lang="en-US" sz="1000" dirty="0">
                <a:solidFill>
                  <a:srgbClr val="7F7F7F"/>
                </a:solidFill>
              </a:rPr>
              <a:t>/feature-21-cool-geek-cufflinks/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04938"/>
            <a:ext cx="5422900" cy="50546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good</a:t>
            </a:r>
            <a:r>
              <a:rPr lang="en-US" dirty="0"/>
              <a:t> system </a:t>
            </a:r>
          </a:p>
          <a:p>
            <a:pPr lvl="1"/>
            <a:r>
              <a:rPr lang="en-US" dirty="0"/>
              <a:t>Each key has (at most) 1 value</a:t>
            </a:r>
          </a:p>
          <a:p>
            <a:pPr lvl="1"/>
            <a:r>
              <a:rPr lang="en-US" dirty="0"/>
              <a:t>Delete only items that are inserted</a:t>
            </a:r>
          </a:p>
          <a:p>
            <a:r>
              <a:rPr lang="en-US" dirty="0"/>
              <a:t>A </a:t>
            </a:r>
            <a:r>
              <a:rPr lang="en-US" b="1" dirty="0"/>
              <a:t>bad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Deletions might happen for keys not inserted, or for the wrong value</a:t>
            </a:r>
          </a:p>
          <a:p>
            <a:r>
              <a:rPr lang="en-US" dirty="0"/>
              <a:t>An </a:t>
            </a:r>
            <a:r>
              <a:rPr lang="en-US" b="1" dirty="0"/>
              <a:t>ugly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Key-value pairs might be duplicated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222"/>
          <a:stretch/>
        </p:blipFill>
        <p:spPr>
          <a:xfrm>
            <a:off x="5675098" y="1854200"/>
            <a:ext cx="3468902" cy="4699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0" y="6553938"/>
            <a:ext cx="121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© 1966 MGM Corp.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1544</Words>
  <Application>Microsoft Macintosh PowerPoint</Application>
  <PresentationFormat>On-screen Show (4:3)</PresentationFormat>
  <Paragraphs>194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Wingdings</vt:lpstr>
      <vt:lpstr>UCI Master</vt:lpstr>
      <vt:lpstr>Equation</vt:lpstr>
      <vt:lpstr>Invertible Bloom  Lookup Tables</vt:lpstr>
      <vt:lpstr>Hamming Distance</vt:lpstr>
      <vt:lpstr>Related Problem: Stragglers Problem</vt:lpstr>
      <vt:lpstr>Stragglers Problem</vt:lpstr>
      <vt:lpstr>Bags-of-words Reconciliation Problem</vt:lpstr>
      <vt:lpstr>Bloom Filters</vt:lpstr>
      <vt:lpstr>Bloom Filters, + Values + Listing</vt:lpstr>
      <vt:lpstr>Functionality</vt:lpstr>
      <vt:lpstr>Possible Scenarios</vt:lpstr>
      <vt:lpstr>The Good System</vt:lpstr>
      <vt:lpstr>Get Performance</vt:lpstr>
      <vt:lpstr>The Good System : Listing</vt:lpstr>
      <vt:lpstr>Listing Example</vt:lpstr>
      <vt:lpstr>Listing Example</vt:lpstr>
      <vt:lpstr>Listing Example</vt:lpstr>
      <vt:lpstr>Possible Collision Scenario</vt:lpstr>
      <vt:lpstr>The Good System : Listing Analysis</vt:lpstr>
      <vt:lpstr>Listing Performance</vt:lpstr>
      <vt:lpstr>Experiments</vt:lpstr>
      <vt:lpstr>Hamming-Distance Reconciliation</vt:lpstr>
      <vt:lpstr>Fault Tolerance: The Bad System</vt:lpstr>
      <vt:lpstr>Fault Tolerance: The Ugly System</vt:lpstr>
      <vt:lpstr>Symmetric Reconciliation</vt:lpstr>
      <vt:lpstr>Privacy-Enhanced Set Differences</vt:lpstr>
      <vt:lpstr>Conclusion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129</cp:revision>
  <dcterms:created xsi:type="dcterms:W3CDTF">2002-12-30T18:35:41Z</dcterms:created>
  <dcterms:modified xsi:type="dcterms:W3CDTF">2022-05-27T04:42:47Z</dcterms:modified>
</cp:coreProperties>
</file>