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1.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Lst>
  <p:notesMasterIdLst>
    <p:notesMasterId r:id="rId24"/>
  </p:notesMasterIdLst>
  <p:sldIdLst>
    <p:sldId id="256" r:id="rId2"/>
    <p:sldId id="333" r:id="rId3"/>
    <p:sldId id="334" r:id="rId4"/>
    <p:sldId id="284" r:id="rId5"/>
    <p:sldId id="337" r:id="rId6"/>
    <p:sldId id="328" r:id="rId7"/>
    <p:sldId id="329" r:id="rId8"/>
    <p:sldId id="330" r:id="rId9"/>
    <p:sldId id="331" r:id="rId10"/>
    <p:sldId id="293" r:id="rId11"/>
    <p:sldId id="261" r:id="rId12"/>
    <p:sldId id="309" r:id="rId13"/>
    <p:sldId id="310" r:id="rId14"/>
    <p:sldId id="311" r:id="rId15"/>
    <p:sldId id="301" r:id="rId16"/>
    <p:sldId id="332" r:id="rId17"/>
    <p:sldId id="312" r:id="rId18"/>
    <p:sldId id="283" r:id="rId19"/>
    <p:sldId id="287" r:id="rId20"/>
    <p:sldId id="290" r:id="rId21"/>
    <p:sldId id="289" r:id="rId22"/>
    <p:sldId id="296" r:id="rId23"/>
  </p:sldIdLst>
  <p:sldSz cx="9144000" cy="6858000" type="screen4x3"/>
  <p:notesSz cx="6858000" cy="9144000"/>
  <p:custDataLst>
    <p:tags r:id="rId25"/>
  </p:custDataLst>
  <p:defaultTextStyle>
    <a:defPPr>
      <a:defRPr lang="en-US"/>
    </a:defPPr>
    <a:lvl1pPr algn="l" rtl="0" fontAlgn="base">
      <a:spcBef>
        <a:spcPct val="0"/>
      </a:spcBef>
      <a:spcAft>
        <a:spcPct val="0"/>
      </a:spcAft>
      <a:defRPr sz="16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6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6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6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600" kern="1200">
        <a:solidFill>
          <a:schemeClr val="tx1"/>
        </a:solidFill>
        <a:latin typeface="Arial" panose="020B0604020202020204" pitchFamily="34" charset="0"/>
        <a:ea typeface="+mn-ea"/>
        <a:cs typeface="+mn-cs"/>
      </a:defRPr>
    </a:lvl5pPr>
    <a:lvl6pPr marL="2286000" algn="l" defTabSz="914400" rtl="0" eaLnBrk="1" latinLnBrk="0" hangingPunct="1">
      <a:defRPr sz="1600" kern="1200">
        <a:solidFill>
          <a:schemeClr val="tx1"/>
        </a:solidFill>
        <a:latin typeface="Arial" panose="020B0604020202020204" pitchFamily="34" charset="0"/>
        <a:ea typeface="+mn-ea"/>
        <a:cs typeface="+mn-cs"/>
      </a:defRPr>
    </a:lvl6pPr>
    <a:lvl7pPr marL="2743200" algn="l" defTabSz="914400" rtl="0" eaLnBrk="1" latinLnBrk="0" hangingPunct="1">
      <a:defRPr sz="1600" kern="1200">
        <a:solidFill>
          <a:schemeClr val="tx1"/>
        </a:solidFill>
        <a:latin typeface="Arial" panose="020B0604020202020204" pitchFamily="34" charset="0"/>
        <a:ea typeface="+mn-ea"/>
        <a:cs typeface="+mn-cs"/>
      </a:defRPr>
    </a:lvl7pPr>
    <a:lvl8pPr marL="3200400" algn="l" defTabSz="914400" rtl="0" eaLnBrk="1" latinLnBrk="0" hangingPunct="1">
      <a:defRPr sz="1600" kern="1200">
        <a:solidFill>
          <a:schemeClr val="tx1"/>
        </a:solidFill>
        <a:latin typeface="Arial" panose="020B0604020202020204" pitchFamily="34" charset="0"/>
        <a:ea typeface="+mn-ea"/>
        <a:cs typeface="+mn-cs"/>
      </a:defRPr>
    </a:lvl8pPr>
    <a:lvl9pPr marL="3657600" algn="l" defTabSz="914400" rtl="0" eaLnBrk="1" latinLnBrk="0" hangingPunct="1">
      <a:defRPr sz="16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4071"/>
  </p:normalViewPr>
  <p:slideViewPr>
    <p:cSldViewPr snapToGrid="0">
      <p:cViewPr varScale="1">
        <p:scale>
          <a:sx n="80" d="100"/>
          <a:sy n="80" d="100"/>
        </p:scale>
        <p:origin x="1360"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D5468529-623D-774E-8C94-AEBAA54A5ABF}"/>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7171" name="Rectangle 3">
            <a:extLst>
              <a:ext uri="{FF2B5EF4-FFF2-40B4-BE49-F238E27FC236}">
                <a16:creationId xmlns:a16="http://schemas.microsoft.com/office/drawing/2014/main" id="{8A6B6FAC-02EE-E54A-94F0-174D35BBF4CF}"/>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7172" name="Rectangle 4">
            <a:extLst>
              <a:ext uri="{FF2B5EF4-FFF2-40B4-BE49-F238E27FC236}">
                <a16:creationId xmlns:a16="http://schemas.microsoft.com/office/drawing/2014/main" id="{AED2FCA3-D04E-384D-A102-EEEA3AB2F470}"/>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a:extLst>
              <a:ext uri="{FF2B5EF4-FFF2-40B4-BE49-F238E27FC236}">
                <a16:creationId xmlns:a16="http://schemas.microsoft.com/office/drawing/2014/main" id="{00977F41-4A6D-8547-84F6-4ED2DFF8EEFF}"/>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174" name="Rectangle 6">
            <a:extLst>
              <a:ext uri="{FF2B5EF4-FFF2-40B4-BE49-F238E27FC236}">
                <a16:creationId xmlns:a16="http://schemas.microsoft.com/office/drawing/2014/main" id="{BAF15641-4CA0-5844-B746-F8464C2F0779}"/>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7175" name="Rectangle 7">
            <a:extLst>
              <a:ext uri="{FF2B5EF4-FFF2-40B4-BE49-F238E27FC236}">
                <a16:creationId xmlns:a16="http://schemas.microsoft.com/office/drawing/2014/main" id="{064D596C-057A-7949-B6C3-084F77894F29}"/>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72ECB797-135A-B645-BA1F-2FB8F3B1BA85}"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14FDCFB-E8EC-A64E-BB7B-737E930B964C}"/>
              </a:ext>
            </a:extLst>
          </p:cNvPr>
          <p:cNvSpPr>
            <a:spLocks noGrp="1" noChangeArrowheads="1"/>
          </p:cNvSpPr>
          <p:nvPr>
            <p:ph type="sldNum" sz="quarter" idx="5"/>
          </p:nvPr>
        </p:nvSpPr>
        <p:spPr>
          <a:ln/>
        </p:spPr>
        <p:txBody>
          <a:bodyPr/>
          <a:lstStyle/>
          <a:p>
            <a:fld id="{BC611F23-A958-B542-9B83-C7083E876BA9}" type="slidenum">
              <a:rPr lang="en-US" altLang="en-US"/>
              <a:pPr/>
              <a:t>1</a:t>
            </a:fld>
            <a:endParaRPr lang="en-US" altLang="en-US"/>
          </a:p>
        </p:txBody>
      </p:sp>
      <p:sp>
        <p:nvSpPr>
          <p:cNvPr id="8194" name="Rectangle 2">
            <a:extLst>
              <a:ext uri="{FF2B5EF4-FFF2-40B4-BE49-F238E27FC236}">
                <a16:creationId xmlns:a16="http://schemas.microsoft.com/office/drawing/2014/main" id="{DB2780BD-8694-3D47-9738-517A4DD2F600}"/>
              </a:ext>
            </a:extLst>
          </p:cNvPr>
          <p:cNvSpPr>
            <a:spLocks noGrp="1" noRot="1" noChangeAspect="1" noChangeArrowheads="1" noTextEdit="1"/>
          </p:cNvSpPr>
          <p:nvPr>
            <p:ph type="sldImg"/>
          </p:nvPr>
        </p:nvSpPr>
        <p:spPr>
          <a:ln/>
        </p:spPr>
      </p:sp>
      <p:sp>
        <p:nvSpPr>
          <p:cNvPr id="8195" name="Rectangle 3">
            <a:extLst>
              <a:ext uri="{FF2B5EF4-FFF2-40B4-BE49-F238E27FC236}">
                <a16:creationId xmlns:a16="http://schemas.microsoft.com/office/drawing/2014/main" id="{1BE57E19-9754-9043-9D06-53870FF8131D}"/>
              </a:ext>
            </a:extLst>
          </p:cNvPr>
          <p:cNvSpPr>
            <a:spLocks noGrp="1" noChangeArrowheads="1"/>
          </p:cNvSpPr>
          <p:nvPr>
            <p:ph type="body" idx="1"/>
          </p:nvPr>
        </p:nvSpPr>
        <p:spPr>
          <a:xfrm>
            <a:off x="914400" y="4343400"/>
            <a:ext cx="5029200" cy="4114800"/>
          </a:xfrm>
        </p:spPr>
        <p:txBody>
          <a:bodyPr/>
          <a:lstStyle/>
          <a:p>
            <a:pPr>
              <a:spcBef>
                <a:spcPct val="0"/>
              </a:spcBef>
            </a:pPr>
            <a:endParaRPr lang="en-US" altLang="en-US" sz="18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Cuckoo hashing, which is relatively recently proposed,</a:t>
            </a:r>
            <a:r>
              <a:rPr lang="en-US" baseline="0" dirty="0"/>
              <a:t> is a hashing scheme famous for achieving high space efficiency. By this hashing scheme, it assigns each item to insert with two random locations in the table space using two hash functions. By increasing set-associativity to 4, the table utilization could be 95% or more.</a:t>
            </a:r>
            <a:br>
              <a:rPr lang="en-US" baseline="0" dirty="0"/>
            </a:br>
            <a:br>
              <a:rPr lang="en-US" baseline="0" dirty="0"/>
            </a:br>
            <a:r>
              <a:rPr lang="en-US" baseline="0" dirty="0"/>
              <a:t>But there is one problem of applying cuckoo hashing directly for our purpose. Standard cuckoo hashing will no work, if we simply use the cuckoo hash table to store fingerprints only. This is because standard cuckoo hashing requires to modify the existing items already in table. To explain this, let us have a look at how standard cuckoo hashing works when it is used to build normal hash tables, with all items stored entirely.</a:t>
            </a:r>
            <a:endParaRPr lang="en-US" dirty="0"/>
          </a:p>
        </p:txBody>
      </p:sp>
      <p:sp>
        <p:nvSpPr>
          <p:cNvPr id="4" name="Slide Number Placeholder 3"/>
          <p:cNvSpPr>
            <a:spLocks noGrp="1"/>
          </p:cNvSpPr>
          <p:nvPr>
            <p:ph type="sldNum" sz="quarter" idx="10"/>
          </p:nvPr>
        </p:nvSpPr>
        <p:spPr/>
        <p:txBody>
          <a:bodyPr/>
          <a:lstStyle/>
          <a:p>
            <a:fld id="{7F289A92-F263-7B4A-80A9-A3C57B20BA74}" type="slidenum">
              <a:rPr lang="en-US" smtClean="0"/>
              <a:t>10</a:t>
            </a:fld>
            <a:endParaRPr lang="en-US"/>
          </a:p>
        </p:txBody>
      </p:sp>
    </p:spTree>
    <p:extLst>
      <p:ext uri="{BB962C8B-B14F-4D97-AF65-F5344CB8AC3E}">
        <p14:creationId xmlns:p14="http://schemas.microsoft.com/office/powerpoint/2010/main" val="36876719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a:t>
            </a:r>
            <a:r>
              <a:rPr lang="en-US" baseline="0" dirty="0"/>
              <a:t> simplicity, we illustrate a none-set-associative cuckoo hash table where each bucket has only one entry. For a 4-way set-associative hash table, the insert process works the same.</a:t>
            </a:r>
            <a:endParaRPr lang="en-US" dirty="0"/>
          </a:p>
          <a:p>
            <a:endParaRPr lang="en-US" dirty="0"/>
          </a:p>
          <a:p>
            <a:r>
              <a:rPr lang="en-US" dirty="0"/>
              <a:t>To insert</a:t>
            </a:r>
            <a:r>
              <a:rPr lang="en-US" baseline="0" dirty="0"/>
              <a:t> item x, we check the two hash buckets assigned by two </a:t>
            </a:r>
            <a:r>
              <a:rPr lang="en-US" dirty="0"/>
              <a:t>hash functions</a:t>
            </a:r>
          </a:p>
        </p:txBody>
      </p:sp>
      <p:sp>
        <p:nvSpPr>
          <p:cNvPr id="4" name="Slide Number Placeholder 3"/>
          <p:cNvSpPr>
            <a:spLocks noGrp="1"/>
          </p:cNvSpPr>
          <p:nvPr>
            <p:ph type="sldNum" sz="quarter" idx="10"/>
          </p:nvPr>
        </p:nvSpPr>
        <p:spPr/>
        <p:txBody>
          <a:bodyPr/>
          <a:lstStyle/>
          <a:p>
            <a:fld id="{7F289A92-F263-7B4A-80A9-A3C57B20BA74}" type="slidenum">
              <a:rPr lang="en-US" smtClean="0"/>
              <a:t>11</a:t>
            </a:fld>
            <a:endParaRPr lang="en-US"/>
          </a:p>
        </p:txBody>
      </p:sp>
    </p:spTree>
    <p:extLst>
      <p:ext uri="{BB962C8B-B14F-4D97-AF65-F5344CB8AC3E}">
        <p14:creationId xmlns:p14="http://schemas.microsoft.com/office/powerpoint/2010/main" val="16592086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a:t>
            </a:r>
            <a:r>
              <a:rPr lang="en-US" baseline="0" dirty="0"/>
              <a:t> kick out the existing item a in bucket 6 and replace it with item x to insert. Recall that a also has two buckets assigned, so we rehash item a and know that its alternate hash bucket is bucket 4. Now let’s try to insert item a to bucket 4.</a:t>
            </a:r>
            <a:endParaRPr lang="en-US" dirty="0"/>
          </a:p>
        </p:txBody>
      </p:sp>
      <p:sp>
        <p:nvSpPr>
          <p:cNvPr id="4" name="Slide Number Placeholder 3"/>
          <p:cNvSpPr>
            <a:spLocks noGrp="1"/>
          </p:cNvSpPr>
          <p:nvPr>
            <p:ph type="sldNum" sz="quarter" idx="10"/>
          </p:nvPr>
        </p:nvSpPr>
        <p:spPr/>
        <p:txBody>
          <a:bodyPr/>
          <a:lstStyle/>
          <a:p>
            <a:fld id="{7F289A92-F263-7B4A-80A9-A3C57B20BA74}" type="slidenum">
              <a:rPr lang="en-US" smtClean="0"/>
              <a:t>12</a:t>
            </a:fld>
            <a:endParaRPr lang="en-US"/>
          </a:p>
        </p:txBody>
      </p:sp>
    </p:spTree>
    <p:extLst>
      <p:ext uri="{BB962C8B-B14F-4D97-AF65-F5344CB8AC3E}">
        <p14:creationId xmlns:p14="http://schemas.microsoft.com/office/powerpoint/2010/main" val="31240351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Bucket 4 is also taken by item c, so we repeat this process, namely</a:t>
            </a:r>
            <a:r>
              <a:rPr lang="en-US" baseline="0" dirty="0"/>
              <a:t> we kick out item c in bucket 4 by item a, rehash item c and obtain its alternate bucket which is 1</a:t>
            </a:r>
            <a:endParaRPr lang="en-US" dirty="0"/>
          </a:p>
        </p:txBody>
      </p:sp>
      <p:sp>
        <p:nvSpPr>
          <p:cNvPr id="4" name="Slide Number Placeholder 3"/>
          <p:cNvSpPr>
            <a:spLocks noGrp="1"/>
          </p:cNvSpPr>
          <p:nvPr>
            <p:ph type="sldNum" sz="quarter" idx="10"/>
          </p:nvPr>
        </p:nvSpPr>
        <p:spPr/>
        <p:txBody>
          <a:bodyPr/>
          <a:lstStyle/>
          <a:p>
            <a:fld id="{7F289A92-F263-7B4A-80A9-A3C57B20BA74}" type="slidenum">
              <a:rPr lang="en-US" smtClean="0"/>
              <a:t>13</a:t>
            </a:fld>
            <a:endParaRPr lang="en-US"/>
          </a:p>
        </p:txBody>
      </p:sp>
    </p:spTree>
    <p:extLst>
      <p:ext uri="{BB962C8B-B14F-4D97-AF65-F5344CB8AC3E}">
        <p14:creationId xmlns:p14="http://schemas.microsoft.com/office/powerpoint/2010/main" val="25070957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bucket</a:t>
            </a:r>
            <a:r>
              <a:rPr lang="en-US" baseline="0" dirty="0"/>
              <a:t> 1 is empty, we are done. If bucket 1 is not empty neither, we then must repeat this displacing process until we find a empty slot, or a maximum number of kicks is reached and an insert failure will be returned to indicate the hash table is too full.</a:t>
            </a:r>
            <a:endParaRPr lang="en-US" dirty="0"/>
          </a:p>
        </p:txBody>
      </p:sp>
      <p:sp>
        <p:nvSpPr>
          <p:cNvPr id="4" name="Slide Number Placeholder 3"/>
          <p:cNvSpPr>
            <a:spLocks noGrp="1"/>
          </p:cNvSpPr>
          <p:nvPr>
            <p:ph type="sldNum" sz="quarter" idx="10"/>
          </p:nvPr>
        </p:nvSpPr>
        <p:spPr/>
        <p:txBody>
          <a:bodyPr/>
          <a:lstStyle/>
          <a:p>
            <a:fld id="{7F289A92-F263-7B4A-80A9-A3C57B20BA74}" type="slidenum">
              <a:rPr lang="en-US" smtClean="0"/>
              <a:t>14</a:t>
            </a:fld>
            <a:endParaRPr lang="en-US"/>
          </a:p>
        </p:txBody>
      </p:sp>
    </p:spTree>
    <p:extLst>
      <p:ext uri="{BB962C8B-B14F-4D97-AF65-F5344CB8AC3E}">
        <p14:creationId xmlns:p14="http://schemas.microsoft.com/office/powerpoint/2010/main" val="21463741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for we understand how standard cuckoo hash works</a:t>
            </a:r>
            <a:r>
              <a:rPr lang="en-US" baseline="0" dirty="0"/>
              <a:t>. </a:t>
            </a:r>
            <a:r>
              <a:rPr lang="en-US" dirty="0"/>
              <a:t>Now let’s go back to our question</a:t>
            </a:r>
            <a:r>
              <a:rPr lang="en-US" baseline="0" dirty="0"/>
              <a:t> and see the problem why this process is not compatible with fingerprints..</a:t>
            </a:r>
            <a:br>
              <a:rPr lang="en-US" baseline="0" dirty="0"/>
            </a:br>
            <a:r>
              <a:rPr lang="en-US" baseline="0" dirty="0"/>
              <a:t>Standard cuckoo hash </a:t>
            </a:r>
            <a:r>
              <a:rPr lang="en-US" dirty="0"/>
              <a:t>works by rehashing existing items</a:t>
            </a:r>
            <a:r>
              <a:rPr lang="en-US" baseline="0" dirty="0"/>
              <a:t> on insert new items. But that in our case, only fingerprints are stored. Thus there is no way for us to rehash the original item and move it.</a:t>
            </a:r>
            <a:br>
              <a:rPr lang="en-US" baseline="0" dirty="0"/>
            </a:br>
            <a:r>
              <a:rPr lang="en-US" baseline="0" dirty="0"/>
              <a:t>The </a:t>
            </a:r>
            <a:r>
              <a:rPr lang="en-US" baseline="0" dirty="0" err="1"/>
              <a:t>takeway</a:t>
            </a:r>
            <a:r>
              <a:rPr lang="en-US" baseline="0" dirty="0"/>
              <a:t> here, is with only the fingerprint stored, how do we perform cuckoo hashing, or essentially, how do we calculate the item’s alternate bucket.</a:t>
            </a:r>
            <a:endParaRPr lang="en-US" dirty="0"/>
          </a:p>
        </p:txBody>
      </p:sp>
      <p:sp>
        <p:nvSpPr>
          <p:cNvPr id="4" name="Slide Number Placeholder 3"/>
          <p:cNvSpPr>
            <a:spLocks noGrp="1"/>
          </p:cNvSpPr>
          <p:nvPr>
            <p:ph type="sldNum" sz="quarter" idx="10"/>
          </p:nvPr>
        </p:nvSpPr>
        <p:spPr/>
        <p:txBody>
          <a:bodyPr/>
          <a:lstStyle/>
          <a:p>
            <a:fld id="{7F289A92-F263-7B4A-80A9-A3C57B20BA74}" type="slidenum">
              <a:rPr lang="en-US" smtClean="0"/>
              <a:t>15</a:t>
            </a:fld>
            <a:endParaRPr lang="en-US"/>
          </a:p>
        </p:txBody>
      </p:sp>
    </p:spTree>
    <p:extLst>
      <p:ext uri="{BB962C8B-B14F-4D97-AF65-F5344CB8AC3E}">
        <p14:creationId xmlns:p14="http://schemas.microsoft.com/office/powerpoint/2010/main" val="36882401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here is our solution.</a:t>
            </a:r>
          </a:p>
          <a:p>
            <a:r>
              <a:rPr lang="en-US" dirty="0"/>
              <a:t>First bucket …</a:t>
            </a:r>
          </a:p>
          <a:p>
            <a:r>
              <a:rPr lang="en-US" dirty="0"/>
              <a:t>Second bucket …</a:t>
            </a:r>
          </a:p>
          <a:p>
            <a:r>
              <a:rPr lang="en-US" dirty="0"/>
              <a:t>Note</a:t>
            </a:r>
            <a:r>
              <a:rPr lang="en-US" baseline="0" dirty="0"/>
              <a:t> that, the </a:t>
            </a:r>
            <a:r>
              <a:rPr lang="en-US" baseline="0" dirty="0" err="1"/>
              <a:t>xor</a:t>
            </a:r>
            <a:r>
              <a:rPr lang="en-US" baseline="0" dirty="0"/>
              <a:t> operation helps ensure that: …</a:t>
            </a:r>
            <a:endParaRPr lang="en-US" dirty="0"/>
          </a:p>
        </p:txBody>
      </p:sp>
      <p:sp>
        <p:nvSpPr>
          <p:cNvPr id="4" name="Slide Number Placeholder 3"/>
          <p:cNvSpPr>
            <a:spLocks noGrp="1"/>
          </p:cNvSpPr>
          <p:nvPr>
            <p:ph type="sldNum" sz="quarter" idx="10"/>
          </p:nvPr>
        </p:nvSpPr>
        <p:spPr/>
        <p:txBody>
          <a:bodyPr/>
          <a:lstStyle/>
          <a:p>
            <a:fld id="{7F289A92-F263-7B4A-80A9-A3C57B20BA74}" type="slidenum">
              <a:rPr lang="en-US" smtClean="0"/>
              <a:t>16</a:t>
            </a:fld>
            <a:endParaRPr lang="en-US"/>
          </a:p>
        </p:txBody>
      </p:sp>
    </p:spTree>
    <p:extLst>
      <p:ext uri="{BB962C8B-B14F-4D97-AF65-F5344CB8AC3E}">
        <p14:creationId xmlns:p14="http://schemas.microsoft.com/office/powerpoint/2010/main" val="23142623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back to the previous example again. To kicking out Fingerprint of a, we first</a:t>
            </a:r>
            <a:r>
              <a:rPr lang="en-US" baseline="0" dirty="0"/>
              <a:t> read its current bucket index which is 6, and use its stored fingerprint and calculate the alternate location, assuming it is 4.</a:t>
            </a:r>
          </a:p>
          <a:p>
            <a:r>
              <a:rPr lang="en-US" baseline="0" dirty="0"/>
              <a:t>Then the same happens to the fingerprint of c. </a:t>
            </a:r>
            <a:br>
              <a:rPr lang="en-US" baseline="0" dirty="0"/>
            </a:br>
            <a:br>
              <a:rPr lang="en-US" baseline="0" dirty="0"/>
            </a:br>
            <a:r>
              <a:rPr lang="en-US" baseline="0" dirty="0"/>
              <a:t>Now we solved the problem to perform cuckoo hash on fingerprints and can build a hash table with fingerprints only by modifying the standard way of cuckoo hash. So, we are still able to achieve the high space efficiency?</a:t>
            </a:r>
            <a:endParaRPr lang="en-US" dirty="0"/>
          </a:p>
        </p:txBody>
      </p:sp>
      <p:sp>
        <p:nvSpPr>
          <p:cNvPr id="4" name="Slide Number Placeholder 3"/>
          <p:cNvSpPr>
            <a:spLocks noGrp="1"/>
          </p:cNvSpPr>
          <p:nvPr>
            <p:ph type="sldNum" sz="quarter" idx="10"/>
          </p:nvPr>
        </p:nvSpPr>
        <p:spPr/>
        <p:txBody>
          <a:bodyPr/>
          <a:lstStyle/>
          <a:p>
            <a:fld id="{7F289A92-F263-7B4A-80A9-A3C57B20BA74}" type="slidenum">
              <a:rPr lang="en-US" smtClean="0"/>
              <a:t>17</a:t>
            </a:fld>
            <a:endParaRPr lang="en-US"/>
          </a:p>
        </p:txBody>
      </p:sp>
    </p:spTree>
    <p:extLst>
      <p:ext uri="{BB962C8B-B14F-4D97-AF65-F5344CB8AC3E}">
        <p14:creationId xmlns:p14="http://schemas.microsoft.com/office/powerpoint/2010/main" val="3844235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In the beginning of this talk. I will first recap on Bloom filters, why and how it is used for many problems, as well as its limitation. With this context, I will further talk about cuckoo filter which is our contribution.  </a:t>
            </a:r>
            <a:br>
              <a:rPr lang="en-US" baseline="0" dirty="0"/>
            </a:br>
            <a:r>
              <a:rPr lang="en-US" baseline="0" dirty="0"/>
              <a:t>Bloom filter is a data structure to store </a:t>
            </a:r>
            <a:r>
              <a:rPr lang="en-US" baseline="0" dirty="0" err="1"/>
              <a:t>ser</a:t>
            </a:r>
            <a:r>
              <a:rPr lang="en-US" baseline="0" dirty="0"/>
              <a:t> membership information . they can answers if an arbitrary item is a member of a set or not. Bloom filters do not always return precise answers. Instead, they may return “definitely no”, or may return “probably yes” with a probability e to be wrong. e is called false positive rate, which is a tunable parameter for Bloom filters.</a:t>
            </a:r>
          </a:p>
          <a:p>
            <a:r>
              <a:rPr lang="en-US" baseline="0" dirty="0"/>
              <a:t>By allowing one-side errors, Bloom filters can be quite small. To ensure the false positive rate is less or equal than 1%, it only requires about 9.6 bits per item, no matter how many items in this set.</a:t>
            </a:r>
          </a:p>
          <a:p>
            <a:r>
              <a:rPr lang="en-US" baseline="0" dirty="0"/>
              <a:t>As a result, Bloom filters are extremely useful to store a very large set, and get applied widely in network systems, and distributed systems.</a:t>
            </a:r>
            <a:endParaRPr lang="en-US" dirty="0"/>
          </a:p>
        </p:txBody>
      </p:sp>
      <p:sp>
        <p:nvSpPr>
          <p:cNvPr id="4" name="Slide Number Placeholder 3"/>
          <p:cNvSpPr>
            <a:spLocks noGrp="1"/>
          </p:cNvSpPr>
          <p:nvPr>
            <p:ph type="sldNum" sz="quarter" idx="10"/>
          </p:nvPr>
        </p:nvSpPr>
        <p:spPr/>
        <p:txBody>
          <a:bodyPr/>
          <a:lstStyle/>
          <a:p>
            <a:fld id="{7F289A92-F263-7B4A-80A9-A3C57B20BA74}" type="slidenum">
              <a:rPr lang="en-US" smtClean="0"/>
              <a:t>2</a:t>
            </a:fld>
            <a:endParaRPr lang="en-US"/>
          </a:p>
        </p:txBody>
      </p:sp>
    </p:spTree>
    <p:extLst>
      <p:ext uri="{BB962C8B-B14F-4D97-AF65-F5344CB8AC3E}">
        <p14:creationId xmlns:p14="http://schemas.microsoft.com/office/powerpoint/2010/main" val="3421965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a:latin typeface="Arial" charset="0"/>
              </a:rPr>
              <a:t>Here I give one example how</a:t>
            </a:r>
            <a:r>
              <a:rPr lang="en-US" sz="1200" b="0" baseline="0" dirty="0">
                <a:latin typeface="Arial" charset="0"/>
              </a:rPr>
              <a:t> Bloom filter is used in web browsing. </a:t>
            </a:r>
            <a:br>
              <a:rPr lang="en-US" sz="1200" b="0" baseline="0" dirty="0">
                <a:latin typeface="Arial" charset="0"/>
              </a:rPr>
            </a:br>
            <a:r>
              <a:rPr lang="en-US" sz="1200" b="0" baseline="0" dirty="0">
                <a:latin typeface="Arial" charset="0"/>
              </a:rPr>
              <a:t>When a user is about to visit a website by entering its URL in the browser, Chrome browser will check this input URL into a set of URLs of  known malicious sites, which is stored in a Bloom filter. So if this Bloom filter returns “NO”, then the browser will consider this site as safe; otherwise, if the Bloom filter returns Yes, which means this site is highly likely to be </a:t>
            </a:r>
            <a:r>
              <a:rPr lang="en-US" sz="1200" b="0" baseline="0" dirty="0" err="1">
                <a:latin typeface="Arial" charset="0"/>
              </a:rPr>
              <a:t>malicous</a:t>
            </a:r>
            <a:r>
              <a:rPr lang="en-US" sz="1200" b="0" baseline="0" dirty="0">
                <a:latin typeface="Arial" charset="0"/>
              </a:rPr>
              <a:t>. In this case, the browser will further make a request to corresponding service and make decision based on the feedback.</a:t>
            </a:r>
            <a:endParaRPr lang="en-US" sz="1200" b="0" dirty="0">
              <a:latin typeface="Arial" charset="0"/>
            </a:endParaRPr>
          </a:p>
          <a:p>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The size of such a filter is considerably smaller than size of any other structure providing precise "yes/no" answers to similar questions. With 1% probably to be wrong. A </a:t>
            </a:r>
            <a:r>
              <a:rPr lang="en-US" sz="1200" b="0" dirty="0">
                <a:latin typeface="Arial" charset="0"/>
              </a:rPr>
              <a:t>Bloom Filter</a:t>
            </a:r>
            <a:r>
              <a:rPr lang="en-US" sz="1200" b="0" baseline="0" dirty="0">
                <a:latin typeface="Arial" charset="0"/>
              </a:rPr>
              <a:t> can store an arbitrary URL with less than a byte and thus scale to </a:t>
            </a:r>
            <a:r>
              <a:rPr lang="en-US" sz="1200" b="0" dirty="0">
                <a:latin typeface="Arial" charset="0"/>
              </a:rPr>
              <a:t>millions </a:t>
            </a:r>
            <a:r>
              <a:rPr kumimoji="0" lang="en-US" sz="1200" b="0" i="0" u="none" strike="noStrike" cap="none" normalizeH="0" baseline="0" dirty="0">
                <a:ln>
                  <a:noFill/>
                </a:ln>
                <a:solidFill>
                  <a:schemeClr val="tx1"/>
                </a:solidFill>
                <a:effectLst/>
                <a:latin typeface="Arial" charset="0"/>
              </a:rPr>
              <a:t>of URLs. </a:t>
            </a:r>
            <a:r>
              <a:rPr lang="en-US" dirty="0"/>
              <a:t>Bloom</a:t>
            </a:r>
            <a:r>
              <a:rPr lang="en-US" baseline="0" dirty="0"/>
              <a:t> filters are thus widely applied in many other networking and distributed systems like this, by telling the membership approximately using a few bits per item but speeding up the performance greatly.</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7F289A92-F263-7B4A-80A9-A3C57B20BA74}" type="slidenum">
              <a:rPr lang="en-US" smtClean="0"/>
              <a:t>3</a:t>
            </a:fld>
            <a:endParaRPr lang="en-US"/>
          </a:p>
        </p:txBody>
      </p:sp>
    </p:spTree>
    <p:extLst>
      <p:ext uri="{BB962C8B-B14F-4D97-AF65-F5344CB8AC3E}">
        <p14:creationId xmlns:p14="http://schemas.microsoft.com/office/powerpoint/2010/main" val="2809241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Bloom filter has a</a:t>
            </a:r>
            <a:r>
              <a:rPr lang="en-US" baseline="0" dirty="0"/>
              <a:t> bit array and multiple hash functions. Each hash function maps an item to a location in the bit array.</a:t>
            </a:r>
          </a:p>
          <a:p>
            <a:r>
              <a:rPr lang="en-US" baseline="0" dirty="0"/>
              <a:t>Initially all bits in the bit array are set to 0. </a:t>
            </a:r>
          </a:p>
          <a:p>
            <a:r>
              <a:rPr lang="en-US" baseline="0" dirty="0"/>
              <a:t>On inserting item x, by k hash functions we can obtain k positions in the bit array and set all these bits to 1.</a:t>
            </a:r>
          </a:p>
          <a:p>
            <a:r>
              <a:rPr lang="en-US" baseline="0" dirty="0"/>
              <a:t>On lookup item y, we basically repeat the same process to find k positions in this bit array, and check their values. If all k bits are set to 1, we claim the item is in the set. As long as one bit is zero, as we show in this example, the lookup returns false.</a:t>
            </a:r>
          </a:p>
          <a:p>
            <a:endParaRPr lang="en-US" dirty="0"/>
          </a:p>
        </p:txBody>
      </p:sp>
      <p:sp>
        <p:nvSpPr>
          <p:cNvPr id="4" name="Slide Number Placeholder 3"/>
          <p:cNvSpPr>
            <a:spLocks noGrp="1"/>
          </p:cNvSpPr>
          <p:nvPr>
            <p:ph type="sldNum" sz="quarter" idx="10"/>
          </p:nvPr>
        </p:nvSpPr>
        <p:spPr/>
        <p:txBody>
          <a:bodyPr/>
          <a:lstStyle/>
          <a:p>
            <a:fld id="{7F289A92-F263-7B4A-80A9-A3C57B20BA74}" type="slidenum">
              <a:rPr lang="en-US" smtClean="0"/>
              <a:t>4</a:t>
            </a:fld>
            <a:endParaRPr lang="en-US"/>
          </a:p>
        </p:txBody>
      </p:sp>
    </p:spTree>
    <p:extLst>
      <p:ext uri="{BB962C8B-B14F-4D97-AF65-F5344CB8AC3E}">
        <p14:creationId xmlns:p14="http://schemas.microsoft.com/office/powerpoint/2010/main" val="244275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A major limitation of using Bloom filters is that one could only insert new items but not able to delete these existing items. Thus for many years, people have been proposing different variances in order to improve Bloom filters so we could delete existing items. But they either lead to substantial increase of space cost like in counting Bloom filter, or become to expensive to operate like Quotient filter. </a:t>
            </a:r>
            <a:br>
              <a:rPr lang="en-US" baseline="0" dirty="0"/>
            </a:br>
            <a:br>
              <a:rPr lang="en-US" baseline="0" dirty="0"/>
            </a:br>
            <a:r>
              <a:rPr lang="en-US" baseline="0" dirty="0"/>
              <a:t>It looks like a tradeoff here according to this table. However, in this talk, we want to investigate that, is it possible that, for problems at practical scale, we really achieve three goals---enabling delete, with high performance and further reducing space cost---at the same time, rather than sacrificing one for another?</a:t>
            </a:r>
          </a:p>
          <a:p>
            <a:endParaRPr lang="en-US" baseline="0" dirty="0"/>
          </a:p>
        </p:txBody>
      </p:sp>
      <p:sp>
        <p:nvSpPr>
          <p:cNvPr id="4" name="Slide Number Placeholder 3"/>
          <p:cNvSpPr>
            <a:spLocks noGrp="1"/>
          </p:cNvSpPr>
          <p:nvPr>
            <p:ph type="sldNum" sz="quarter" idx="10"/>
          </p:nvPr>
        </p:nvSpPr>
        <p:spPr/>
        <p:txBody>
          <a:bodyPr/>
          <a:lstStyle/>
          <a:p>
            <a:fld id="{7F289A92-F263-7B4A-80A9-A3C57B20BA74}" type="slidenum">
              <a:rPr lang="en-US" smtClean="0"/>
              <a:t>5</a:t>
            </a:fld>
            <a:endParaRPr lang="en-US"/>
          </a:p>
        </p:txBody>
      </p:sp>
    </p:spTree>
    <p:extLst>
      <p:ext uri="{BB962C8B-B14F-4D97-AF65-F5344CB8AC3E}">
        <p14:creationId xmlns:p14="http://schemas.microsoft.com/office/powerpoint/2010/main" val="840644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To present</a:t>
            </a:r>
            <a:r>
              <a:rPr lang="en-US" baseline="0" dirty="0"/>
              <a:t> the design of </a:t>
            </a:r>
            <a:r>
              <a:rPr lang="en-US" dirty="0"/>
              <a:t>cuckoo filter, I will first propose a simple approach to build a Bloom filter replacement with deletion support based on a hash table. Then I will explain </a:t>
            </a:r>
            <a:r>
              <a:rPr lang="en-US" baseline="0" dirty="0"/>
              <a:t>the challenges for this hash table approach in achieving high performance and low space overhead at the same time, and finally I will present our solutions.</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The basic</a:t>
            </a:r>
            <a:r>
              <a:rPr lang="en-US" baseline="0" dirty="0"/>
              <a:t> idea of the hash table approach is very simple.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We compute a fingerprint for each item in the set of interest. The fingerprint is a summary of this item based on hash. Longer fingerprint helps to lower the chance of two different items colliding on the same fingerprint value.</a:t>
            </a:r>
            <a:endParaRPr lang="en-US" dirty="0"/>
          </a:p>
        </p:txBody>
      </p:sp>
      <p:sp>
        <p:nvSpPr>
          <p:cNvPr id="4" name="Slide Number Placeholder 3"/>
          <p:cNvSpPr>
            <a:spLocks noGrp="1"/>
          </p:cNvSpPr>
          <p:nvPr>
            <p:ph type="sldNum" sz="quarter" idx="10"/>
          </p:nvPr>
        </p:nvSpPr>
        <p:spPr/>
        <p:txBody>
          <a:bodyPr/>
          <a:lstStyle/>
          <a:p>
            <a:fld id="{7F289A92-F263-7B4A-80A9-A3C57B20BA74}" type="slidenum">
              <a:rPr lang="en-US" smtClean="0"/>
              <a:t>6</a:t>
            </a:fld>
            <a:endParaRPr lang="en-US"/>
          </a:p>
        </p:txBody>
      </p:sp>
    </p:spTree>
    <p:extLst>
      <p:ext uri="{BB962C8B-B14F-4D97-AF65-F5344CB8AC3E}">
        <p14:creationId xmlns:p14="http://schemas.microsoft.com/office/powerpoint/2010/main" val="2589001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we store each fingerprint of the set we are interested in to a hash table. As shown here. Fingerprint of X is stored in a bucket of the table</a:t>
            </a:r>
          </a:p>
          <a:p>
            <a:endParaRPr lang="en-US" dirty="0"/>
          </a:p>
        </p:txBody>
      </p:sp>
      <p:sp>
        <p:nvSpPr>
          <p:cNvPr id="4" name="Slide Number Placeholder 3"/>
          <p:cNvSpPr>
            <a:spLocks noGrp="1"/>
          </p:cNvSpPr>
          <p:nvPr>
            <p:ph type="sldNum" sz="quarter" idx="10"/>
          </p:nvPr>
        </p:nvSpPr>
        <p:spPr/>
        <p:txBody>
          <a:bodyPr/>
          <a:lstStyle/>
          <a:p>
            <a:fld id="{7F289A92-F263-7B4A-80A9-A3C57B20BA74}" type="slidenum">
              <a:rPr lang="en-US" smtClean="0"/>
              <a:t>7</a:t>
            </a:fld>
            <a:endParaRPr lang="en-US"/>
          </a:p>
        </p:txBody>
      </p:sp>
    </p:spTree>
    <p:extLst>
      <p:ext uri="{BB962C8B-B14F-4D97-AF65-F5344CB8AC3E}">
        <p14:creationId xmlns:p14="http://schemas.microsoft.com/office/powerpoint/2010/main" val="2589001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To lookup item x, we simply calculate this item’s fingerprint and check the hash table. If we find this fingerprint has been inserted in the </a:t>
            </a:r>
            <a:r>
              <a:rPr lang="en-US" baseline="0" dirty="0" err="1"/>
              <a:t>hashtable</a:t>
            </a:r>
            <a:r>
              <a:rPr lang="en-US" baseline="0" dirty="0"/>
              <a:t> return true. Note that, the same value of fingerprint can come from a different item,  and in this case, we return false positive answers. Thus, to reduce the probability for this to happen we should use longer fingerprint.</a:t>
            </a:r>
          </a:p>
        </p:txBody>
      </p:sp>
      <p:sp>
        <p:nvSpPr>
          <p:cNvPr id="4" name="Slide Number Placeholder 3"/>
          <p:cNvSpPr>
            <a:spLocks noGrp="1"/>
          </p:cNvSpPr>
          <p:nvPr>
            <p:ph type="sldNum" sz="quarter" idx="10"/>
          </p:nvPr>
        </p:nvSpPr>
        <p:spPr/>
        <p:txBody>
          <a:bodyPr/>
          <a:lstStyle/>
          <a:p>
            <a:fld id="{7F289A92-F263-7B4A-80A9-A3C57B20BA74}" type="slidenum">
              <a:rPr lang="en-US" smtClean="0"/>
              <a:t>8</a:t>
            </a:fld>
            <a:endParaRPr lang="en-US"/>
          </a:p>
        </p:txBody>
      </p:sp>
    </p:spTree>
    <p:extLst>
      <p:ext uri="{BB962C8B-B14F-4D97-AF65-F5344CB8AC3E}">
        <p14:creationId xmlns:p14="http://schemas.microsoft.com/office/powerpoint/2010/main" val="2589001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On deletion, which is not supported by Bloom filter, we again calculate the fingerprint of item to delete, and remove it from the hash table. Note that, this x must be inserted before, otherwise, we may get false deletion.</a:t>
            </a:r>
            <a:br>
              <a:rPr lang="en-US" baseline="0" dirty="0"/>
            </a:br>
            <a:br>
              <a:rPr lang="en-US" baseline="0" dirty="0"/>
            </a:br>
            <a:r>
              <a:rPr lang="en-US" baseline="0" dirty="0"/>
              <a:t>I believe the process looks pretty simple so far. But here comes the real and hard part of the question is, how do we build such a hash table and operate such a hash table, so that we to achieve high performance and also make the filter effectively even smaller than Bloom filter? Before we introduce our solutions, let’s go over a few </a:t>
            </a:r>
            <a:r>
              <a:rPr lang="en-US" baseline="0" dirty="0" err="1"/>
              <a:t>strawman</a:t>
            </a:r>
            <a:r>
              <a:rPr lang="en-US" baseline="0" dirty="0"/>
              <a:t> solutions first.</a:t>
            </a:r>
            <a:endParaRPr lang="en-US" dirty="0"/>
          </a:p>
        </p:txBody>
      </p:sp>
      <p:sp>
        <p:nvSpPr>
          <p:cNvPr id="4" name="Slide Number Placeholder 3"/>
          <p:cNvSpPr>
            <a:spLocks noGrp="1"/>
          </p:cNvSpPr>
          <p:nvPr>
            <p:ph type="sldNum" sz="quarter" idx="10"/>
          </p:nvPr>
        </p:nvSpPr>
        <p:spPr/>
        <p:txBody>
          <a:bodyPr/>
          <a:lstStyle/>
          <a:p>
            <a:fld id="{7F289A92-F263-7B4A-80A9-A3C57B20BA74}" type="slidenum">
              <a:rPr lang="en-US" smtClean="0"/>
              <a:t>9</a:t>
            </a:fld>
            <a:endParaRPr lang="en-US"/>
          </a:p>
        </p:txBody>
      </p:sp>
    </p:spTree>
    <p:extLst>
      <p:ext uri="{BB962C8B-B14F-4D97-AF65-F5344CB8AC3E}">
        <p14:creationId xmlns:p14="http://schemas.microsoft.com/office/powerpoint/2010/main" val="25890016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76482" name="Rectangle 2">
            <a:extLst>
              <a:ext uri="{FF2B5EF4-FFF2-40B4-BE49-F238E27FC236}">
                <a16:creationId xmlns:a16="http://schemas.microsoft.com/office/drawing/2014/main" id="{C5EA430B-A23C-654A-9017-8877A907905B}"/>
              </a:ext>
            </a:extLst>
          </p:cNvPr>
          <p:cNvSpPr>
            <a:spLocks noGrp="1" noChangeArrowheads="1"/>
          </p:cNvSpPr>
          <p:nvPr>
            <p:ph type="ctrTitle"/>
          </p:nvPr>
        </p:nvSpPr>
        <p:spPr>
          <a:xfrm>
            <a:off x="231775" y="2089150"/>
            <a:ext cx="8574088" cy="1554163"/>
          </a:xfrm>
          <a:extLst>
            <a:ext uri="{AF507438-7753-43E0-B8FC-AC1667EBCBE1}">
              <a14:hiddenEffects xmlns:a14="http://schemas.microsoft.com/office/drawing/2010/main">
                <a:effectLst>
                  <a:outerShdw dist="63500" dir="2212194" algn="ctr" rotWithShape="0">
                    <a:schemeClr val="tx1"/>
                  </a:outerShdw>
                </a:effectLst>
              </a14:hiddenEffects>
            </a:ext>
          </a:extLst>
        </p:spPr>
        <p:txBody>
          <a:bodyPr anchor="b"/>
          <a:lstStyle>
            <a:lvl1pPr>
              <a:lnSpc>
                <a:spcPct val="90000"/>
              </a:lnSpc>
              <a:defRPr sz="4600" b="1"/>
            </a:lvl1pPr>
          </a:lstStyle>
          <a:p>
            <a:pPr lvl="0"/>
            <a:r>
              <a:rPr lang="en-US" altLang="en-US" noProof="0"/>
              <a:t>Click to edit Master title style</a:t>
            </a:r>
          </a:p>
        </p:txBody>
      </p:sp>
      <p:sp>
        <p:nvSpPr>
          <p:cNvPr id="276483" name="Rectangle 3">
            <a:extLst>
              <a:ext uri="{FF2B5EF4-FFF2-40B4-BE49-F238E27FC236}">
                <a16:creationId xmlns:a16="http://schemas.microsoft.com/office/drawing/2014/main" id="{4E6056C4-BBE0-EE49-84C0-4785ABA0328F}"/>
              </a:ext>
            </a:extLst>
          </p:cNvPr>
          <p:cNvSpPr>
            <a:spLocks noGrp="1" noChangeArrowheads="1"/>
          </p:cNvSpPr>
          <p:nvPr>
            <p:ph type="subTitle" idx="1"/>
          </p:nvPr>
        </p:nvSpPr>
        <p:spPr>
          <a:xfrm>
            <a:off x="231775" y="4035425"/>
            <a:ext cx="8574088" cy="1377950"/>
          </a:xfrm>
          <a:extLst>
            <a:ext uri="{AF507438-7753-43E0-B8FC-AC1667EBCBE1}">
              <a14:hiddenEffects xmlns:a14="http://schemas.microsoft.com/office/drawing/2010/main">
                <a:effectLst>
                  <a:outerShdw dist="35921" dir="2700000" algn="ctr" rotWithShape="0">
                    <a:srgbClr val="4D4D4D"/>
                  </a:outerShdw>
                </a:effectLst>
              </a14:hiddenEffects>
            </a:ext>
          </a:extLst>
        </p:spPr>
        <p:txBody>
          <a:bodyPr/>
          <a:lstStyle>
            <a:lvl1pPr marL="0" indent="0" algn="ctr">
              <a:spcBef>
                <a:spcPct val="30000"/>
              </a:spcBef>
              <a:buFont typeface="Wingdings" pitchFamily="2" charset="2"/>
              <a:buNone/>
              <a:defRPr/>
            </a:lvl1pPr>
          </a:lstStyle>
          <a:p>
            <a:pPr lvl="0"/>
            <a:r>
              <a:rPr lang="en-US" altLang="en-US" noProof="0"/>
              <a:t>Click to edit Master subtitle style</a:t>
            </a:r>
          </a:p>
        </p:txBody>
      </p:sp>
      <p:sp>
        <p:nvSpPr>
          <p:cNvPr id="276484" name="Rectangle 4">
            <a:extLst>
              <a:ext uri="{FF2B5EF4-FFF2-40B4-BE49-F238E27FC236}">
                <a16:creationId xmlns:a16="http://schemas.microsoft.com/office/drawing/2014/main" id="{53A6680A-44D4-784D-9BED-FCD0AFCA2980}"/>
              </a:ext>
            </a:extLst>
          </p:cNvPr>
          <p:cNvSpPr>
            <a:spLocks noGrp="1" noChangeArrowheads="1"/>
          </p:cNvSpPr>
          <p:nvPr>
            <p:ph type="dt" sz="half" idx="2"/>
          </p:nvPr>
        </p:nvSpPr>
        <p:spPr>
          <a:xfrm>
            <a:off x="3505200" y="6216650"/>
            <a:ext cx="2133600" cy="477838"/>
          </a:xfrm>
          <a:prstGeom prst="rect">
            <a:avLst/>
          </a:prstGeom>
        </p:spPr>
        <p:txBody>
          <a:bodyPr/>
          <a:lstStyle>
            <a:lvl1pPr>
              <a:defRPr/>
            </a:lvl1pPr>
          </a:lstStyle>
          <a:p>
            <a:endParaRPr lang="en-US" altLang="en-US"/>
          </a:p>
        </p:txBody>
      </p:sp>
      <p:sp>
        <p:nvSpPr>
          <p:cNvPr id="276485" name="Rectangle 5">
            <a:extLst>
              <a:ext uri="{FF2B5EF4-FFF2-40B4-BE49-F238E27FC236}">
                <a16:creationId xmlns:a16="http://schemas.microsoft.com/office/drawing/2014/main" id="{7730C9A1-9743-0442-AC9B-A553B02271B7}"/>
              </a:ext>
            </a:extLst>
          </p:cNvPr>
          <p:cNvSpPr>
            <a:spLocks noGrp="1" noChangeArrowheads="1"/>
          </p:cNvSpPr>
          <p:nvPr>
            <p:ph type="ftr" sz="quarter" idx="3"/>
          </p:nvPr>
        </p:nvSpPr>
        <p:spPr>
          <a:xfrm>
            <a:off x="125413" y="6223000"/>
            <a:ext cx="2143125" cy="476250"/>
          </a:xfrm>
          <a:prstGeom prst="rect">
            <a:avLst/>
          </a:prstGeom>
        </p:spPr>
        <p:txBody>
          <a:bodyPr/>
          <a:lstStyle>
            <a:lvl1pPr>
              <a:defRPr/>
            </a:lvl1pPr>
          </a:lstStyle>
          <a:p>
            <a:endParaRPr lang="en-US" altLang="en-US"/>
          </a:p>
        </p:txBody>
      </p:sp>
      <p:sp>
        <p:nvSpPr>
          <p:cNvPr id="276486" name="Rectangle 6">
            <a:extLst>
              <a:ext uri="{FF2B5EF4-FFF2-40B4-BE49-F238E27FC236}">
                <a16:creationId xmlns:a16="http://schemas.microsoft.com/office/drawing/2014/main" id="{662610D4-07B6-AB4C-898B-69863F851A51}"/>
              </a:ext>
            </a:extLst>
          </p:cNvPr>
          <p:cNvSpPr>
            <a:spLocks noGrp="1" noChangeArrowheads="1"/>
          </p:cNvSpPr>
          <p:nvPr>
            <p:ph type="sldNum" sz="quarter" idx="4"/>
          </p:nvPr>
        </p:nvSpPr>
        <p:spPr>
          <a:xfrm>
            <a:off x="8175625" y="6329363"/>
            <a:ext cx="844550" cy="477837"/>
          </a:xfrm>
          <a:prstGeom prst="rect">
            <a:avLst/>
          </a:prstGeom>
        </p:spPr>
        <p:txBody>
          <a:bodyPr/>
          <a:lstStyle>
            <a:lvl1pPr>
              <a:defRPr/>
            </a:lvl1pPr>
          </a:lstStyle>
          <a:p>
            <a:fld id="{A39BD475-42A0-B047-BB4B-3E80637FDA26}" type="slidenum">
              <a:rPr lang="en-US" altLang="en-US"/>
              <a:pPr/>
              <a:t>‹#›</a:t>
            </a:fld>
            <a:endParaRPr lang="en-US" altLang="en-US"/>
          </a:p>
        </p:txBody>
      </p:sp>
      <p:pic>
        <p:nvPicPr>
          <p:cNvPr id="9" name="Picture 13">
            <a:extLst>
              <a:ext uri="{FF2B5EF4-FFF2-40B4-BE49-F238E27FC236}">
                <a16:creationId xmlns:a16="http://schemas.microsoft.com/office/drawing/2014/main" id="{984F57BE-DD12-3143-8358-96282ABC094B}"/>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87917"/>
          <a:stretch/>
        </p:blipFill>
        <p:spPr bwMode="auto">
          <a:xfrm>
            <a:off x="0" y="0"/>
            <a:ext cx="9144000" cy="828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46B57-7AD2-9F4E-9B07-E57C3A62AE6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0767E9-E7A9-2746-83DD-012ABF0FE3F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905AE-718F-0842-A2DE-0DD675D162E2}"/>
              </a:ext>
            </a:extLst>
          </p:cNvPr>
          <p:cNvSpPr>
            <a:spLocks noGrp="1"/>
          </p:cNvSpPr>
          <p:nvPr>
            <p:ph type="dt" sz="half" idx="10"/>
          </p:nvPr>
        </p:nvSpPr>
        <p:spPr>
          <a:xfrm>
            <a:off x="125413" y="6245225"/>
            <a:ext cx="2133600" cy="476250"/>
          </a:xfrm>
          <a:prstGeom prst="rect">
            <a:avLst/>
          </a:prstGeom>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2A2715E-4066-4C4B-84EC-C6D410C07AE2}"/>
              </a:ext>
            </a:extLst>
          </p:cNvPr>
          <p:cNvSpPr>
            <a:spLocks noGrp="1"/>
          </p:cNvSpPr>
          <p:nvPr>
            <p:ph type="ftr" sz="quarter" idx="11"/>
          </p:nvPr>
        </p:nvSpPr>
        <p:spPr>
          <a:xfrm>
            <a:off x="3124200" y="6245225"/>
            <a:ext cx="2895600" cy="476250"/>
          </a:xfrm>
          <a:prstGeom prst="rect">
            <a:avLst/>
          </a:prstGeom>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A8DB70F-3E45-694D-9BAF-1764AD6325B7}"/>
              </a:ext>
            </a:extLst>
          </p:cNvPr>
          <p:cNvSpPr>
            <a:spLocks noGrp="1"/>
          </p:cNvSpPr>
          <p:nvPr>
            <p:ph type="sldNum" sz="quarter" idx="12"/>
          </p:nvPr>
        </p:nvSpPr>
        <p:spPr>
          <a:xfrm>
            <a:off x="8431213" y="6245225"/>
            <a:ext cx="588962" cy="476250"/>
          </a:xfrm>
          <a:prstGeom prst="rect">
            <a:avLst/>
          </a:prstGeom>
        </p:spPr>
        <p:txBody>
          <a:bodyPr/>
          <a:lstStyle>
            <a:lvl1pPr>
              <a:defRPr/>
            </a:lvl1pPr>
          </a:lstStyle>
          <a:p>
            <a:fld id="{7E570EA2-3E0E-D643-9853-B9E68D8F737A}" type="slidenum">
              <a:rPr lang="en-US" altLang="en-US"/>
              <a:pPr/>
              <a:t>‹#›</a:t>
            </a:fld>
            <a:endParaRPr lang="en-US" altLang="en-US"/>
          </a:p>
        </p:txBody>
      </p:sp>
    </p:spTree>
    <p:extLst>
      <p:ext uri="{BB962C8B-B14F-4D97-AF65-F5344CB8AC3E}">
        <p14:creationId xmlns:p14="http://schemas.microsoft.com/office/powerpoint/2010/main" val="1334656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DE783C-00AF-1441-9CCE-3D48FD071889}"/>
              </a:ext>
            </a:extLst>
          </p:cNvPr>
          <p:cNvSpPr>
            <a:spLocks noGrp="1"/>
          </p:cNvSpPr>
          <p:nvPr>
            <p:ph type="title" orient="vert"/>
          </p:nvPr>
        </p:nvSpPr>
        <p:spPr>
          <a:xfrm>
            <a:off x="6654800" y="828675"/>
            <a:ext cx="2155825" cy="460851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0081B2C-CDFC-5F46-96E6-EB67C8D4D652}"/>
              </a:ext>
            </a:extLst>
          </p:cNvPr>
          <p:cNvSpPr>
            <a:spLocks noGrp="1"/>
          </p:cNvSpPr>
          <p:nvPr>
            <p:ph type="body" orient="vert" idx="1"/>
          </p:nvPr>
        </p:nvSpPr>
        <p:spPr>
          <a:xfrm>
            <a:off x="182563" y="828675"/>
            <a:ext cx="6319837" cy="46085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24EC27-BE5C-7149-9AD5-C3574B60EEA1}"/>
              </a:ext>
            </a:extLst>
          </p:cNvPr>
          <p:cNvSpPr>
            <a:spLocks noGrp="1"/>
          </p:cNvSpPr>
          <p:nvPr>
            <p:ph type="dt" sz="half" idx="10"/>
          </p:nvPr>
        </p:nvSpPr>
        <p:spPr>
          <a:xfrm>
            <a:off x="125413" y="6245225"/>
            <a:ext cx="2133600" cy="476250"/>
          </a:xfrm>
          <a:prstGeom prst="rect">
            <a:avLst/>
          </a:prstGeom>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D6ACBFB-7145-1D4A-ADB0-0E6E5833966C}"/>
              </a:ext>
            </a:extLst>
          </p:cNvPr>
          <p:cNvSpPr>
            <a:spLocks noGrp="1"/>
          </p:cNvSpPr>
          <p:nvPr>
            <p:ph type="ftr" sz="quarter" idx="11"/>
          </p:nvPr>
        </p:nvSpPr>
        <p:spPr>
          <a:xfrm>
            <a:off x="3124200" y="6245225"/>
            <a:ext cx="2895600" cy="476250"/>
          </a:xfrm>
          <a:prstGeom prst="rect">
            <a:avLst/>
          </a:prstGeom>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1F40486-9D88-A94C-89E2-BA9B9214B50E}"/>
              </a:ext>
            </a:extLst>
          </p:cNvPr>
          <p:cNvSpPr>
            <a:spLocks noGrp="1"/>
          </p:cNvSpPr>
          <p:nvPr>
            <p:ph type="sldNum" sz="quarter" idx="12"/>
          </p:nvPr>
        </p:nvSpPr>
        <p:spPr>
          <a:xfrm>
            <a:off x="8431213" y="6245225"/>
            <a:ext cx="588962" cy="476250"/>
          </a:xfrm>
          <a:prstGeom prst="rect">
            <a:avLst/>
          </a:prstGeom>
        </p:spPr>
        <p:txBody>
          <a:bodyPr/>
          <a:lstStyle>
            <a:lvl1pPr>
              <a:defRPr/>
            </a:lvl1pPr>
          </a:lstStyle>
          <a:p>
            <a:fld id="{D6C8E93A-BE18-F44D-99BA-E3CD60E769C9}" type="slidenum">
              <a:rPr lang="en-US" altLang="en-US"/>
              <a:pPr/>
              <a:t>‹#›</a:t>
            </a:fld>
            <a:endParaRPr lang="en-US" altLang="en-US"/>
          </a:p>
        </p:txBody>
      </p:sp>
    </p:spTree>
    <p:extLst>
      <p:ext uri="{BB962C8B-B14F-4D97-AF65-F5344CB8AC3E}">
        <p14:creationId xmlns:p14="http://schemas.microsoft.com/office/powerpoint/2010/main" val="2715896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F3877-B09C-634E-B282-99CAEB15B3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28A096-D484-CE46-B649-8087385556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A60E63-FF17-BB4E-B0E9-8E921DADF365}"/>
              </a:ext>
            </a:extLst>
          </p:cNvPr>
          <p:cNvSpPr>
            <a:spLocks noGrp="1"/>
          </p:cNvSpPr>
          <p:nvPr>
            <p:ph type="dt" sz="half" idx="10"/>
          </p:nvPr>
        </p:nvSpPr>
        <p:spPr>
          <a:xfrm>
            <a:off x="125413" y="6245225"/>
            <a:ext cx="2133600" cy="476250"/>
          </a:xfrm>
          <a:prstGeom prst="rect">
            <a:avLst/>
          </a:prstGeom>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7A36BE0E-FDFD-184F-8292-0794BDF10F70}"/>
              </a:ext>
            </a:extLst>
          </p:cNvPr>
          <p:cNvSpPr>
            <a:spLocks noGrp="1"/>
          </p:cNvSpPr>
          <p:nvPr>
            <p:ph type="ftr" sz="quarter" idx="11"/>
          </p:nvPr>
        </p:nvSpPr>
        <p:spPr>
          <a:xfrm>
            <a:off x="3124200" y="6245225"/>
            <a:ext cx="2895600" cy="476250"/>
          </a:xfrm>
          <a:prstGeom prst="rect">
            <a:avLst/>
          </a:prstGeom>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483EB63-C8AA-5548-BC21-D76D531C98F2}"/>
              </a:ext>
            </a:extLst>
          </p:cNvPr>
          <p:cNvSpPr>
            <a:spLocks noGrp="1"/>
          </p:cNvSpPr>
          <p:nvPr>
            <p:ph type="sldNum" sz="quarter" idx="12"/>
          </p:nvPr>
        </p:nvSpPr>
        <p:spPr>
          <a:xfrm>
            <a:off x="8431213" y="6245225"/>
            <a:ext cx="588962" cy="476250"/>
          </a:xfrm>
          <a:prstGeom prst="rect">
            <a:avLst/>
          </a:prstGeom>
        </p:spPr>
        <p:txBody>
          <a:bodyPr/>
          <a:lstStyle>
            <a:lvl1pPr>
              <a:defRPr/>
            </a:lvl1pPr>
          </a:lstStyle>
          <a:p>
            <a:fld id="{CAD0E2FB-4BD6-D04C-8788-6E6E545732D2}" type="slidenum">
              <a:rPr lang="en-US" altLang="en-US"/>
              <a:pPr/>
              <a:t>‹#›</a:t>
            </a:fld>
            <a:endParaRPr lang="en-US" altLang="en-US"/>
          </a:p>
        </p:txBody>
      </p:sp>
    </p:spTree>
    <p:extLst>
      <p:ext uri="{BB962C8B-B14F-4D97-AF65-F5344CB8AC3E}">
        <p14:creationId xmlns:p14="http://schemas.microsoft.com/office/powerpoint/2010/main" val="1917100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6F126-141D-7143-B910-01E0DC14586A}"/>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EDB4DEF-436B-0941-938E-0FBA1CD1E8FE}"/>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85915FC0-6DC4-E241-BD16-E052EEF2E09D}"/>
              </a:ext>
            </a:extLst>
          </p:cNvPr>
          <p:cNvSpPr>
            <a:spLocks noGrp="1"/>
          </p:cNvSpPr>
          <p:nvPr>
            <p:ph type="dt" sz="half" idx="10"/>
          </p:nvPr>
        </p:nvSpPr>
        <p:spPr>
          <a:xfrm>
            <a:off x="125413" y="6245225"/>
            <a:ext cx="2133600" cy="476250"/>
          </a:xfrm>
          <a:prstGeom prst="rect">
            <a:avLst/>
          </a:prstGeom>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0353B08-5386-7E4E-B514-057CAB4E629E}"/>
              </a:ext>
            </a:extLst>
          </p:cNvPr>
          <p:cNvSpPr>
            <a:spLocks noGrp="1"/>
          </p:cNvSpPr>
          <p:nvPr>
            <p:ph type="ftr" sz="quarter" idx="11"/>
          </p:nvPr>
        </p:nvSpPr>
        <p:spPr>
          <a:xfrm>
            <a:off x="3124200" y="6245225"/>
            <a:ext cx="2895600" cy="476250"/>
          </a:xfrm>
          <a:prstGeom prst="rect">
            <a:avLst/>
          </a:prstGeom>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0F7D636-4746-494A-B6B3-E87FC2C59A55}"/>
              </a:ext>
            </a:extLst>
          </p:cNvPr>
          <p:cNvSpPr>
            <a:spLocks noGrp="1"/>
          </p:cNvSpPr>
          <p:nvPr>
            <p:ph type="sldNum" sz="quarter" idx="12"/>
          </p:nvPr>
        </p:nvSpPr>
        <p:spPr>
          <a:xfrm>
            <a:off x="8431213" y="6245225"/>
            <a:ext cx="588962" cy="476250"/>
          </a:xfrm>
          <a:prstGeom prst="rect">
            <a:avLst/>
          </a:prstGeom>
        </p:spPr>
        <p:txBody>
          <a:bodyPr/>
          <a:lstStyle>
            <a:lvl1pPr>
              <a:defRPr/>
            </a:lvl1pPr>
          </a:lstStyle>
          <a:p>
            <a:fld id="{FF09FAAF-8198-654D-B057-0FEDDFD1B43A}" type="slidenum">
              <a:rPr lang="en-US" altLang="en-US"/>
              <a:pPr/>
              <a:t>‹#›</a:t>
            </a:fld>
            <a:endParaRPr lang="en-US" altLang="en-US"/>
          </a:p>
        </p:txBody>
      </p:sp>
    </p:spTree>
    <p:extLst>
      <p:ext uri="{BB962C8B-B14F-4D97-AF65-F5344CB8AC3E}">
        <p14:creationId xmlns:p14="http://schemas.microsoft.com/office/powerpoint/2010/main" val="2310409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1C5AF-C8E8-D649-AC10-858CE67671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610C06-DAC1-3943-89E8-92FE8B122799}"/>
              </a:ext>
            </a:extLst>
          </p:cNvPr>
          <p:cNvSpPr>
            <a:spLocks noGrp="1"/>
          </p:cNvSpPr>
          <p:nvPr>
            <p:ph sz="half" idx="1"/>
          </p:nvPr>
        </p:nvSpPr>
        <p:spPr>
          <a:xfrm>
            <a:off x="381000" y="2189163"/>
            <a:ext cx="4070350" cy="3248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5F23228-1F02-4040-A415-67A82BC7B66A}"/>
              </a:ext>
            </a:extLst>
          </p:cNvPr>
          <p:cNvSpPr>
            <a:spLocks noGrp="1"/>
          </p:cNvSpPr>
          <p:nvPr>
            <p:ph sz="half" idx="2"/>
          </p:nvPr>
        </p:nvSpPr>
        <p:spPr>
          <a:xfrm>
            <a:off x="4603750" y="2189163"/>
            <a:ext cx="4070350" cy="3248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F94FE66-1994-9643-B419-0CE1210C9D34}"/>
              </a:ext>
            </a:extLst>
          </p:cNvPr>
          <p:cNvSpPr>
            <a:spLocks noGrp="1"/>
          </p:cNvSpPr>
          <p:nvPr>
            <p:ph type="dt" sz="half" idx="10"/>
          </p:nvPr>
        </p:nvSpPr>
        <p:spPr>
          <a:xfrm>
            <a:off x="125413" y="6245225"/>
            <a:ext cx="2133600" cy="476250"/>
          </a:xfrm>
          <a:prstGeom prst="rect">
            <a:avLst/>
          </a:prstGeo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3923882F-2037-B94C-AA2D-02ACA4E86B72}"/>
              </a:ext>
            </a:extLst>
          </p:cNvPr>
          <p:cNvSpPr>
            <a:spLocks noGrp="1"/>
          </p:cNvSpPr>
          <p:nvPr>
            <p:ph type="ftr" sz="quarter" idx="11"/>
          </p:nvPr>
        </p:nvSpPr>
        <p:spPr>
          <a:xfrm>
            <a:off x="3124200" y="6245225"/>
            <a:ext cx="2895600" cy="476250"/>
          </a:xfrm>
          <a:prstGeom prst="rect">
            <a:avLst/>
          </a:prstGeo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AC8CB84A-E874-164B-84DF-D76543E98C43}"/>
              </a:ext>
            </a:extLst>
          </p:cNvPr>
          <p:cNvSpPr>
            <a:spLocks noGrp="1"/>
          </p:cNvSpPr>
          <p:nvPr>
            <p:ph type="sldNum" sz="quarter" idx="12"/>
          </p:nvPr>
        </p:nvSpPr>
        <p:spPr>
          <a:xfrm>
            <a:off x="8431213" y="6245225"/>
            <a:ext cx="588962" cy="476250"/>
          </a:xfrm>
          <a:prstGeom prst="rect">
            <a:avLst/>
          </a:prstGeom>
        </p:spPr>
        <p:txBody>
          <a:bodyPr/>
          <a:lstStyle>
            <a:lvl1pPr>
              <a:defRPr/>
            </a:lvl1pPr>
          </a:lstStyle>
          <a:p>
            <a:fld id="{F07DBE27-472C-D245-BFBD-66B721222B98}" type="slidenum">
              <a:rPr lang="en-US" altLang="en-US"/>
              <a:pPr/>
              <a:t>‹#›</a:t>
            </a:fld>
            <a:endParaRPr lang="en-US" altLang="en-US"/>
          </a:p>
        </p:txBody>
      </p:sp>
    </p:spTree>
    <p:extLst>
      <p:ext uri="{BB962C8B-B14F-4D97-AF65-F5344CB8AC3E}">
        <p14:creationId xmlns:p14="http://schemas.microsoft.com/office/powerpoint/2010/main" val="4261564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73269-8405-D944-B5E1-007EEDEBFA6B}"/>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78970B-264C-CF4E-B109-41616066354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345FB5-5FBF-4A4F-A703-FB3453EFD8A4}"/>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2897C3E-1BF4-4B48-A913-B44E92E378FE}"/>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2020AD-CD2C-DE49-A833-6F39BE34C4BB}"/>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6B21536-18DA-1845-B460-DE7D1D9CBB2D}"/>
              </a:ext>
            </a:extLst>
          </p:cNvPr>
          <p:cNvSpPr>
            <a:spLocks noGrp="1"/>
          </p:cNvSpPr>
          <p:nvPr>
            <p:ph type="dt" sz="half" idx="10"/>
          </p:nvPr>
        </p:nvSpPr>
        <p:spPr>
          <a:xfrm>
            <a:off x="125413" y="6245225"/>
            <a:ext cx="2133600" cy="476250"/>
          </a:xfrm>
          <a:prstGeom prst="rect">
            <a:avLst/>
          </a:prstGeom>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4711BB82-C304-9644-8829-29B02E27B557}"/>
              </a:ext>
            </a:extLst>
          </p:cNvPr>
          <p:cNvSpPr>
            <a:spLocks noGrp="1"/>
          </p:cNvSpPr>
          <p:nvPr>
            <p:ph type="ftr" sz="quarter" idx="11"/>
          </p:nvPr>
        </p:nvSpPr>
        <p:spPr>
          <a:xfrm>
            <a:off x="3124200" y="6245225"/>
            <a:ext cx="2895600" cy="476250"/>
          </a:xfrm>
          <a:prstGeom prst="rect">
            <a:avLst/>
          </a:prstGeom>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833DB1E9-C764-3149-B90E-7A31CD988161}"/>
              </a:ext>
            </a:extLst>
          </p:cNvPr>
          <p:cNvSpPr>
            <a:spLocks noGrp="1"/>
          </p:cNvSpPr>
          <p:nvPr>
            <p:ph type="sldNum" sz="quarter" idx="12"/>
          </p:nvPr>
        </p:nvSpPr>
        <p:spPr>
          <a:xfrm>
            <a:off x="8431213" y="6245225"/>
            <a:ext cx="588962" cy="476250"/>
          </a:xfrm>
          <a:prstGeom prst="rect">
            <a:avLst/>
          </a:prstGeom>
        </p:spPr>
        <p:txBody>
          <a:bodyPr/>
          <a:lstStyle>
            <a:lvl1pPr>
              <a:defRPr/>
            </a:lvl1pPr>
          </a:lstStyle>
          <a:p>
            <a:fld id="{E7BFCA45-A96D-154E-94E5-31BEFCD90017}" type="slidenum">
              <a:rPr lang="en-US" altLang="en-US"/>
              <a:pPr/>
              <a:t>‹#›</a:t>
            </a:fld>
            <a:endParaRPr lang="en-US" altLang="en-US"/>
          </a:p>
        </p:txBody>
      </p:sp>
    </p:spTree>
    <p:extLst>
      <p:ext uri="{BB962C8B-B14F-4D97-AF65-F5344CB8AC3E}">
        <p14:creationId xmlns:p14="http://schemas.microsoft.com/office/powerpoint/2010/main" val="2827760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90525-4E50-A341-A1A2-98A781C4C83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E6D01A-EA0B-D24C-94CE-78E9FFB47BD6}"/>
              </a:ext>
            </a:extLst>
          </p:cNvPr>
          <p:cNvSpPr>
            <a:spLocks noGrp="1"/>
          </p:cNvSpPr>
          <p:nvPr>
            <p:ph type="dt" sz="half" idx="10"/>
          </p:nvPr>
        </p:nvSpPr>
        <p:spPr>
          <a:xfrm>
            <a:off x="125413" y="6245225"/>
            <a:ext cx="2133600" cy="476250"/>
          </a:xfrm>
          <a:prstGeom prst="rect">
            <a:avLst/>
          </a:prstGeom>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A20FF9A5-8A05-8A4B-AAA8-F31D45F6F7B8}"/>
              </a:ext>
            </a:extLst>
          </p:cNvPr>
          <p:cNvSpPr>
            <a:spLocks noGrp="1"/>
          </p:cNvSpPr>
          <p:nvPr>
            <p:ph type="ftr" sz="quarter" idx="11"/>
          </p:nvPr>
        </p:nvSpPr>
        <p:spPr>
          <a:xfrm>
            <a:off x="3124200" y="6245225"/>
            <a:ext cx="2895600" cy="476250"/>
          </a:xfrm>
          <a:prstGeom prst="rect">
            <a:avLst/>
          </a:prstGeom>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FB121B49-BBA3-C244-A06B-9DB8613A41D6}"/>
              </a:ext>
            </a:extLst>
          </p:cNvPr>
          <p:cNvSpPr>
            <a:spLocks noGrp="1"/>
          </p:cNvSpPr>
          <p:nvPr>
            <p:ph type="sldNum" sz="quarter" idx="12"/>
          </p:nvPr>
        </p:nvSpPr>
        <p:spPr>
          <a:xfrm>
            <a:off x="8431213" y="6245225"/>
            <a:ext cx="588962" cy="476250"/>
          </a:xfrm>
          <a:prstGeom prst="rect">
            <a:avLst/>
          </a:prstGeom>
        </p:spPr>
        <p:txBody>
          <a:bodyPr/>
          <a:lstStyle>
            <a:lvl1pPr>
              <a:defRPr/>
            </a:lvl1pPr>
          </a:lstStyle>
          <a:p>
            <a:fld id="{916F6FF6-D854-804B-BE3C-88B0DE1D2930}" type="slidenum">
              <a:rPr lang="en-US" altLang="en-US"/>
              <a:pPr/>
              <a:t>‹#›</a:t>
            </a:fld>
            <a:endParaRPr lang="en-US" altLang="en-US"/>
          </a:p>
        </p:txBody>
      </p:sp>
    </p:spTree>
    <p:extLst>
      <p:ext uri="{BB962C8B-B14F-4D97-AF65-F5344CB8AC3E}">
        <p14:creationId xmlns:p14="http://schemas.microsoft.com/office/powerpoint/2010/main" val="3960112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BD7E4B-3F89-3249-B301-66D3772FE9F1}"/>
              </a:ext>
            </a:extLst>
          </p:cNvPr>
          <p:cNvSpPr>
            <a:spLocks noGrp="1"/>
          </p:cNvSpPr>
          <p:nvPr>
            <p:ph type="dt" sz="half" idx="10"/>
          </p:nvPr>
        </p:nvSpPr>
        <p:spPr>
          <a:xfrm>
            <a:off x="125413" y="6245225"/>
            <a:ext cx="2133600" cy="476250"/>
          </a:xfrm>
          <a:prstGeom prst="rect">
            <a:avLst/>
          </a:prstGeom>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77CDC236-885A-8341-A199-9F203FF8DD00}"/>
              </a:ext>
            </a:extLst>
          </p:cNvPr>
          <p:cNvSpPr>
            <a:spLocks noGrp="1"/>
          </p:cNvSpPr>
          <p:nvPr>
            <p:ph type="ftr" sz="quarter" idx="11"/>
          </p:nvPr>
        </p:nvSpPr>
        <p:spPr>
          <a:xfrm>
            <a:off x="3124200" y="6245225"/>
            <a:ext cx="2895600" cy="476250"/>
          </a:xfrm>
          <a:prstGeom prst="rect">
            <a:avLst/>
          </a:prstGeom>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2741B2BB-5A6B-6F4A-B973-FDCDEA8CD410}"/>
              </a:ext>
            </a:extLst>
          </p:cNvPr>
          <p:cNvSpPr>
            <a:spLocks noGrp="1"/>
          </p:cNvSpPr>
          <p:nvPr>
            <p:ph type="sldNum" sz="quarter" idx="12"/>
          </p:nvPr>
        </p:nvSpPr>
        <p:spPr>
          <a:xfrm>
            <a:off x="8431213" y="6245225"/>
            <a:ext cx="588962" cy="476250"/>
          </a:xfrm>
          <a:prstGeom prst="rect">
            <a:avLst/>
          </a:prstGeom>
        </p:spPr>
        <p:txBody>
          <a:bodyPr/>
          <a:lstStyle>
            <a:lvl1pPr>
              <a:defRPr/>
            </a:lvl1pPr>
          </a:lstStyle>
          <a:p>
            <a:fld id="{3B7EC12F-0B5D-1743-AA59-B04720612F82}" type="slidenum">
              <a:rPr lang="en-US" altLang="en-US"/>
              <a:pPr/>
              <a:t>‹#›</a:t>
            </a:fld>
            <a:endParaRPr lang="en-US" altLang="en-US"/>
          </a:p>
        </p:txBody>
      </p:sp>
    </p:spTree>
    <p:extLst>
      <p:ext uri="{BB962C8B-B14F-4D97-AF65-F5344CB8AC3E}">
        <p14:creationId xmlns:p14="http://schemas.microsoft.com/office/powerpoint/2010/main" val="3481518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F0461-BA43-8245-B4AD-D3B95D5CE5AF}"/>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A09C137-925C-0448-92F0-DEFF69E16724}"/>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1278220-608C-564D-8451-CC496F99393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62AA24-B55A-454B-8613-3CEBF27AB695}"/>
              </a:ext>
            </a:extLst>
          </p:cNvPr>
          <p:cNvSpPr>
            <a:spLocks noGrp="1"/>
          </p:cNvSpPr>
          <p:nvPr>
            <p:ph type="dt" sz="half" idx="10"/>
          </p:nvPr>
        </p:nvSpPr>
        <p:spPr>
          <a:xfrm>
            <a:off x="125413" y="6245225"/>
            <a:ext cx="2133600" cy="476250"/>
          </a:xfrm>
          <a:prstGeom prst="rect">
            <a:avLst/>
          </a:prstGeo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9B414F91-05CC-AD42-9327-CE9D743FD5DD}"/>
              </a:ext>
            </a:extLst>
          </p:cNvPr>
          <p:cNvSpPr>
            <a:spLocks noGrp="1"/>
          </p:cNvSpPr>
          <p:nvPr>
            <p:ph type="ftr" sz="quarter" idx="11"/>
          </p:nvPr>
        </p:nvSpPr>
        <p:spPr>
          <a:xfrm>
            <a:off x="3124200" y="6245225"/>
            <a:ext cx="2895600" cy="476250"/>
          </a:xfrm>
          <a:prstGeom prst="rect">
            <a:avLst/>
          </a:prstGeo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AF2F482B-16B0-9245-9119-97E8640FF9DB}"/>
              </a:ext>
            </a:extLst>
          </p:cNvPr>
          <p:cNvSpPr>
            <a:spLocks noGrp="1"/>
          </p:cNvSpPr>
          <p:nvPr>
            <p:ph type="sldNum" sz="quarter" idx="12"/>
          </p:nvPr>
        </p:nvSpPr>
        <p:spPr>
          <a:xfrm>
            <a:off x="8431213" y="6245225"/>
            <a:ext cx="588962" cy="476250"/>
          </a:xfrm>
          <a:prstGeom prst="rect">
            <a:avLst/>
          </a:prstGeom>
        </p:spPr>
        <p:txBody>
          <a:bodyPr/>
          <a:lstStyle>
            <a:lvl1pPr>
              <a:defRPr/>
            </a:lvl1pPr>
          </a:lstStyle>
          <a:p>
            <a:fld id="{77DE07BE-A102-1145-9B3C-33C4280BF551}" type="slidenum">
              <a:rPr lang="en-US" altLang="en-US"/>
              <a:pPr/>
              <a:t>‹#›</a:t>
            </a:fld>
            <a:endParaRPr lang="en-US" altLang="en-US"/>
          </a:p>
        </p:txBody>
      </p:sp>
    </p:spTree>
    <p:extLst>
      <p:ext uri="{BB962C8B-B14F-4D97-AF65-F5344CB8AC3E}">
        <p14:creationId xmlns:p14="http://schemas.microsoft.com/office/powerpoint/2010/main" val="2570078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630EA-EF7E-BD4A-97FA-F10C80F4FA6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0F6B317-BB57-D249-B0DD-2E1D4B669746}"/>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A0045A8-D207-5D49-B335-EAC6A11E968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92BCB5-C9B2-DC41-8A22-F39F01D9F077}"/>
              </a:ext>
            </a:extLst>
          </p:cNvPr>
          <p:cNvSpPr>
            <a:spLocks noGrp="1"/>
          </p:cNvSpPr>
          <p:nvPr>
            <p:ph type="dt" sz="half" idx="10"/>
          </p:nvPr>
        </p:nvSpPr>
        <p:spPr>
          <a:xfrm>
            <a:off x="125413" y="6245225"/>
            <a:ext cx="2133600" cy="476250"/>
          </a:xfrm>
          <a:prstGeom prst="rect">
            <a:avLst/>
          </a:prstGeo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03B44263-6D27-084D-99B3-6AE26B2CA01D}"/>
              </a:ext>
            </a:extLst>
          </p:cNvPr>
          <p:cNvSpPr>
            <a:spLocks noGrp="1"/>
          </p:cNvSpPr>
          <p:nvPr>
            <p:ph type="ftr" sz="quarter" idx="11"/>
          </p:nvPr>
        </p:nvSpPr>
        <p:spPr>
          <a:xfrm>
            <a:off x="3124200" y="6245225"/>
            <a:ext cx="2895600" cy="476250"/>
          </a:xfrm>
          <a:prstGeom prst="rect">
            <a:avLst/>
          </a:prstGeo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7EC2FDB-BBAD-E44A-8251-5E4944BD71EB}"/>
              </a:ext>
            </a:extLst>
          </p:cNvPr>
          <p:cNvSpPr>
            <a:spLocks noGrp="1"/>
          </p:cNvSpPr>
          <p:nvPr>
            <p:ph type="sldNum" sz="quarter" idx="12"/>
          </p:nvPr>
        </p:nvSpPr>
        <p:spPr>
          <a:xfrm>
            <a:off x="8431213" y="6245225"/>
            <a:ext cx="588962" cy="476250"/>
          </a:xfrm>
          <a:prstGeom prst="rect">
            <a:avLst/>
          </a:prstGeom>
        </p:spPr>
        <p:txBody>
          <a:bodyPr/>
          <a:lstStyle>
            <a:lvl1pPr>
              <a:defRPr/>
            </a:lvl1pPr>
          </a:lstStyle>
          <a:p>
            <a:fld id="{DC81A3F4-2594-204E-8E09-4A0AEB6AC73D}" type="slidenum">
              <a:rPr lang="en-US" altLang="en-US"/>
              <a:pPr/>
              <a:t>‹#›</a:t>
            </a:fld>
            <a:endParaRPr lang="en-US" altLang="en-US"/>
          </a:p>
        </p:txBody>
      </p:sp>
    </p:spTree>
    <p:extLst>
      <p:ext uri="{BB962C8B-B14F-4D97-AF65-F5344CB8AC3E}">
        <p14:creationId xmlns:p14="http://schemas.microsoft.com/office/powerpoint/2010/main" val="2641511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75469" name="Picture 13">
            <a:extLst>
              <a:ext uri="{FF2B5EF4-FFF2-40B4-BE49-F238E27FC236}">
                <a16:creationId xmlns:a16="http://schemas.microsoft.com/office/drawing/2014/main" id="{631473C5-AADA-BE4A-A54F-6BA9F99669D6}"/>
              </a:ext>
            </a:extLst>
          </p:cNvPr>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b="93769"/>
          <a:stretch/>
        </p:blipFill>
        <p:spPr bwMode="auto">
          <a:xfrm>
            <a:off x="0" y="-11430"/>
            <a:ext cx="9144000" cy="427383"/>
          </a:xfrm>
          <a:prstGeom prst="rect">
            <a:avLst/>
          </a:prstGeom>
          <a:noFill/>
          <a:extLst>
            <a:ext uri="{909E8E84-426E-40DD-AFC4-6F175D3DCCD1}">
              <a14:hiddenFill xmlns:a14="http://schemas.microsoft.com/office/drawing/2010/main">
                <a:solidFill>
                  <a:srgbClr val="FFFFFF"/>
                </a:solidFill>
              </a14:hiddenFill>
            </a:ext>
          </a:extLst>
        </p:spPr>
      </p:pic>
      <p:sp>
        <p:nvSpPr>
          <p:cNvPr id="275458" name="Rectangle 2">
            <a:extLst>
              <a:ext uri="{FF2B5EF4-FFF2-40B4-BE49-F238E27FC236}">
                <a16:creationId xmlns:a16="http://schemas.microsoft.com/office/drawing/2014/main" id="{3DDDC3D2-CABD-414D-BAF3-6C3945626C37}"/>
              </a:ext>
            </a:extLst>
          </p:cNvPr>
          <p:cNvSpPr>
            <a:spLocks noGrp="1" noChangeArrowheads="1"/>
          </p:cNvSpPr>
          <p:nvPr>
            <p:ph type="title"/>
          </p:nvPr>
        </p:nvSpPr>
        <p:spPr bwMode="auto">
          <a:xfrm>
            <a:off x="133509" y="429448"/>
            <a:ext cx="8628062" cy="994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rgbClr val="000066"/>
                  </a:outerShdw>
                </a:effectLst>
              </a14:hiddenEffects>
            </a:ext>
          </a:extLst>
        </p:spPr>
        <p:txBody>
          <a:bodyPr vert="horz" wrap="square" lIns="80400" tIns="40200" rIns="80400" bIns="40200" numCol="1" anchor="ctr" anchorCtr="0" compatLnSpc="1">
            <a:prstTxWarp prst="textNoShape">
              <a:avLst/>
            </a:prstTxWarp>
          </a:bodyPr>
          <a:lstStyle/>
          <a:p>
            <a:pPr lvl="0"/>
            <a:r>
              <a:rPr lang="en-US" altLang="en-US"/>
              <a:t>Click to edit Master title style</a:t>
            </a:r>
          </a:p>
        </p:txBody>
      </p:sp>
      <p:sp>
        <p:nvSpPr>
          <p:cNvPr id="275459" name="Rectangle 3">
            <a:extLst>
              <a:ext uri="{FF2B5EF4-FFF2-40B4-BE49-F238E27FC236}">
                <a16:creationId xmlns:a16="http://schemas.microsoft.com/office/drawing/2014/main" id="{F5A74A2D-18EB-EE4C-8A74-73B30EDF2E08}"/>
              </a:ext>
            </a:extLst>
          </p:cNvPr>
          <p:cNvSpPr>
            <a:spLocks noGrp="1" noChangeArrowheads="1"/>
          </p:cNvSpPr>
          <p:nvPr>
            <p:ph type="body" idx="1"/>
          </p:nvPr>
        </p:nvSpPr>
        <p:spPr bwMode="auto">
          <a:xfrm>
            <a:off x="381000" y="1437510"/>
            <a:ext cx="8293100" cy="5294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tx1"/>
                  </a:outerShdw>
                </a:effectLst>
              </a14:hiddenEffects>
            </a:ext>
          </a:extLst>
        </p:spPr>
        <p:txBody>
          <a:bodyPr vert="horz" wrap="square" lIns="80400" tIns="40200" rIns="80400" bIns="4020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defTabSz="803275" rtl="0" fontAlgn="base">
        <a:lnSpc>
          <a:spcPct val="85000"/>
        </a:lnSpc>
        <a:spcBef>
          <a:spcPct val="20000"/>
        </a:spcBef>
        <a:spcAft>
          <a:spcPct val="0"/>
        </a:spcAft>
        <a:defRPr sz="3800" kern="1200">
          <a:solidFill>
            <a:schemeClr val="tx1"/>
          </a:solidFill>
          <a:latin typeface="+mj-lt"/>
          <a:ea typeface="+mj-ea"/>
          <a:cs typeface="+mj-cs"/>
        </a:defRPr>
      </a:lvl1pPr>
      <a:lvl2pPr algn="ctr" defTabSz="803275" rtl="0" fontAlgn="base">
        <a:lnSpc>
          <a:spcPct val="85000"/>
        </a:lnSpc>
        <a:spcBef>
          <a:spcPct val="20000"/>
        </a:spcBef>
        <a:spcAft>
          <a:spcPct val="0"/>
        </a:spcAft>
        <a:defRPr sz="3800">
          <a:solidFill>
            <a:schemeClr val="tx1"/>
          </a:solidFill>
          <a:latin typeface="Arial" panose="020B0604020202020204" pitchFamily="34" charset="0"/>
        </a:defRPr>
      </a:lvl2pPr>
      <a:lvl3pPr algn="ctr" defTabSz="803275" rtl="0" fontAlgn="base">
        <a:lnSpc>
          <a:spcPct val="85000"/>
        </a:lnSpc>
        <a:spcBef>
          <a:spcPct val="20000"/>
        </a:spcBef>
        <a:spcAft>
          <a:spcPct val="0"/>
        </a:spcAft>
        <a:defRPr sz="3800">
          <a:solidFill>
            <a:schemeClr val="tx1"/>
          </a:solidFill>
          <a:latin typeface="Arial" panose="020B0604020202020204" pitchFamily="34" charset="0"/>
        </a:defRPr>
      </a:lvl3pPr>
      <a:lvl4pPr algn="ctr" defTabSz="803275" rtl="0" fontAlgn="base">
        <a:lnSpc>
          <a:spcPct val="85000"/>
        </a:lnSpc>
        <a:spcBef>
          <a:spcPct val="20000"/>
        </a:spcBef>
        <a:spcAft>
          <a:spcPct val="0"/>
        </a:spcAft>
        <a:defRPr sz="3800">
          <a:solidFill>
            <a:schemeClr val="tx1"/>
          </a:solidFill>
          <a:latin typeface="Arial" panose="020B0604020202020204" pitchFamily="34" charset="0"/>
        </a:defRPr>
      </a:lvl4pPr>
      <a:lvl5pPr algn="ctr" defTabSz="803275" rtl="0" fontAlgn="base">
        <a:lnSpc>
          <a:spcPct val="85000"/>
        </a:lnSpc>
        <a:spcBef>
          <a:spcPct val="20000"/>
        </a:spcBef>
        <a:spcAft>
          <a:spcPct val="0"/>
        </a:spcAft>
        <a:defRPr sz="3800">
          <a:solidFill>
            <a:schemeClr val="tx1"/>
          </a:solidFill>
          <a:latin typeface="Arial" panose="020B0604020202020204" pitchFamily="34" charset="0"/>
        </a:defRPr>
      </a:lvl5pPr>
      <a:lvl6pPr marL="457200" algn="ctr" defTabSz="803275" rtl="0" fontAlgn="base">
        <a:lnSpc>
          <a:spcPct val="85000"/>
        </a:lnSpc>
        <a:spcBef>
          <a:spcPct val="20000"/>
        </a:spcBef>
        <a:spcAft>
          <a:spcPct val="0"/>
        </a:spcAft>
        <a:defRPr sz="3800">
          <a:solidFill>
            <a:schemeClr val="tx1"/>
          </a:solidFill>
          <a:latin typeface="Arial" panose="020B0604020202020204" pitchFamily="34" charset="0"/>
        </a:defRPr>
      </a:lvl6pPr>
      <a:lvl7pPr marL="914400" algn="ctr" defTabSz="803275" rtl="0" fontAlgn="base">
        <a:lnSpc>
          <a:spcPct val="85000"/>
        </a:lnSpc>
        <a:spcBef>
          <a:spcPct val="20000"/>
        </a:spcBef>
        <a:spcAft>
          <a:spcPct val="0"/>
        </a:spcAft>
        <a:defRPr sz="3800">
          <a:solidFill>
            <a:schemeClr val="tx1"/>
          </a:solidFill>
          <a:latin typeface="Arial" panose="020B0604020202020204" pitchFamily="34" charset="0"/>
        </a:defRPr>
      </a:lvl7pPr>
      <a:lvl8pPr marL="1371600" algn="ctr" defTabSz="803275" rtl="0" fontAlgn="base">
        <a:lnSpc>
          <a:spcPct val="85000"/>
        </a:lnSpc>
        <a:spcBef>
          <a:spcPct val="20000"/>
        </a:spcBef>
        <a:spcAft>
          <a:spcPct val="0"/>
        </a:spcAft>
        <a:defRPr sz="3800">
          <a:solidFill>
            <a:schemeClr val="tx1"/>
          </a:solidFill>
          <a:latin typeface="Arial" panose="020B0604020202020204" pitchFamily="34" charset="0"/>
        </a:defRPr>
      </a:lvl8pPr>
      <a:lvl9pPr marL="1828800" algn="ctr" defTabSz="803275" rtl="0" fontAlgn="base">
        <a:lnSpc>
          <a:spcPct val="85000"/>
        </a:lnSpc>
        <a:spcBef>
          <a:spcPct val="20000"/>
        </a:spcBef>
        <a:spcAft>
          <a:spcPct val="0"/>
        </a:spcAft>
        <a:defRPr sz="3800">
          <a:solidFill>
            <a:schemeClr val="tx1"/>
          </a:solidFill>
          <a:latin typeface="Arial" panose="020B0604020202020204" pitchFamily="34" charset="0"/>
        </a:defRPr>
      </a:lvl9pPr>
    </p:titleStyle>
    <p:bodyStyle>
      <a:lvl1pPr marL="346075" indent="-346075" algn="l" defTabSz="803275" rtl="0" fontAlgn="base">
        <a:lnSpc>
          <a:spcPct val="85000"/>
        </a:lnSpc>
        <a:spcBef>
          <a:spcPct val="35000"/>
        </a:spcBef>
        <a:spcAft>
          <a:spcPct val="0"/>
        </a:spcAft>
        <a:buClr>
          <a:srgbClr val="000066"/>
        </a:buClr>
        <a:buSzPct val="70000"/>
        <a:buFont typeface="Wingdings" pitchFamily="2" charset="2"/>
        <a:buChar char="m"/>
        <a:defRPr sz="2800" kern="1200">
          <a:solidFill>
            <a:schemeClr val="tx1"/>
          </a:solidFill>
          <a:latin typeface="+mn-lt"/>
          <a:ea typeface="+mn-ea"/>
          <a:cs typeface="+mn-cs"/>
        </a:defRPr>
      </a:lvl1pPr>
      <a:lvl2pPr marL="741363" indent="-280988" algn="l" defTabSz="803275" rtl="0" fontAlgn="base">
        <a:lnSpc>
          <a:spcPct val="85000"/>
        </a:lnSpc>
        <a:spcBef>
          <a:spcPct val="35000"/>
        </a:spcBef>
        <a:spcAft>
          <a:spcPct val="0"/>
        </a:spcAft>
        <a:buClr>
          <a:srgbClr val="000066"/>
        </a:buClr>
        <a:buSzPct val="70000"/>
        <a:buFont typeface="Wingdings" pitchFamily="2" charset="2"/>
        <a:buChar char="m"/>
        <a:defRPr sz="2500" kern="1200">
          <a:solidFill>
            <a:schemeClr val="tx1"/>
          </a:solidFill>
          <a:latin typeface="+mn-lt"/>
          <a:ea typeface="+mn-ea"/>
          <a:cs typeface="+mn-cs"/>
        </a:defRPr>
      </a:lvl2pPr>
      <a:lvl3pPr marL="1150938" indent="-295275" algn="l" defTabSz="803275" rtl="0" fontAlgn="base">
        <a:lnSpc>
          <a:spcPct val="85000"/>
        </a:lnSpc>
        <a:spcBef>
          <a:spcPct val="35000"/>
        </a:spcBef>
        <a:spcAft>
          <a:spcPct val="0"/>
        </a:spcAft>
        <a:buClr>
          <a:srgbClr val="000066"/>
        </a:buClr>
        <a:buSzPct val="70000"/>
        <a:buFont typeface="Wingdings" pitchFamily="2" charset="2"/>
        <a:buChar char="m"/>
        <a:defRPr sz="2300" kern="1200">
          <a:solidFill>
            <a:schemeClr val="tx1"/>
          </a:solidFill>
          <a:latin typeface="+mn-lt"/>
          <a:ea typeface="+mn-ea"/>
          <a:cs typeface="+mn-cs"/>
        </a:defRPr>
      </a:lvl3pPr>
      <a:lvl4pPr marL="1608138" indent="-342900" algn="l" defTabSz="803275" rtl="0" fontAlgn="base">
        <a:lnSpc>
          <a:spcPct val="85000"/>
        </a:lnSpc>
        <a:spcBef>
          <a:spcPct val="35000"/>
        </a:spcBef>
        <a:spcAft>
          <a:spcPct val="0"/>
        </a:spcAft>
        <a:buClr>
          <a:srgbClr val="000066"/>
        </a:buClr>
        <a:buSzPct val="70000"/>
        <a:buFont typeface="Wingdings" pitchFamily="2" charset="2"/>
        <a:buChar char="m"/>
        <a:defRPr sz="2000" kern="1200">
          <a:solidFill>
            <a:schemeClr val="tx1"/>
          </a:solidFill>
          <a:latin typeface="+mn-lt"/>
          <a:ea typeface="+mn-ea"/>
          <a:cs typeface="+mn-cs"/>
        </a:defRPr>
      </a:lvl4pPr>
      <a:lvl5pPr marL="2001838" indent="-279400" algn="l" defTabSz="803275" rtl="0" fontAlgn="base">
        <a:lnSpc>
          <a:spcPct val="85000"/>
        </a:lnSpc>
        <a:spcBef>
          <a:spcPct val="35000"/>
        </a:spcBef>
        <a:spcAft>
          <a:spcPct val="0"/>
        </a:spcAft>
        <a:buClr>
          <a:srgbClr val="000066"/>
        </a:buClr>
        <a:buSzPct val="70000"/>
        <a:buFont typeface="Wingdings" pitchFamily="2" charset="2"/>
        <a:buChar char="m"/>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8" name="Rectangle 14">
            <a:extLst>
              <a:ext uri="{FF2B5EF4-FFF2-40B4-BE49-F238E27FC236}">
                <a16:creationId xmlns:a16="http://schemas.microsoft.com/office/drawing/2014/main" id="{898B42E1-8805-4648-A5B4-2C2E98B7D0B3}"/>
              </a:ext>
            </a:extLst>
          </p:cNvPr>
          <p:cNvSpPr>
            <a:spLocks noGrp="1" noChangeArrowheads="1"/>
          </p:cNvSpPr>
          <p:nvPr>
            <p:ph type="ctrTitle"/>
          </p:nvPr>
        </p:nvSpPr>
        <p:spPr/>
        <p:txBody>
          <a:bodyPr/>
          <a:lstStyle/>
          <a:p>
            <a:r>
              <a:rPr lang="en-US" altLang="en-US" sz="5000" dirty="0"/>
              <a:t>Cuckoo Filters</a:t>
            </a:r>
          </a:p>
        </p:txBody>
      </p:sp>
      <p:sp>
        <p:nvSpPr>
          <p:cNvPr id="6159" name="Rectangle 15">
            <a:extLst>
              <a:ext uri="{FF2B5EF4-FFF2-40B4-BE49-F238E27FC236}">
                <a16:creationId xmlns:a16="http://schemas.microsoft.com/office/drawing/2014/main" id="{D829BBBC-DE0A-7E45-A9E7-5BC79B60C124}"/>
              </a:ext>
            </a:extLst>
          </p:cNvPr>
          <p:cNvSpPr>
            <a:spLocks noGrp="1" noChangeArrowheads="1"/>
          </p:cNvSpPr>
          <p:nvPr>
            <p:ph type="subTitle" idx="1"/>
          </p:nvPr>
        </p:nvSpPr>
        <p:spPr/>
        <p:txBody>
          <a:bodyPr/>
          <a:lstStyle/>
          <a:p>
            <a:r>
              <a:rPr lang="en-US" altLang="en-US" dirty="0">
                <a:latin typeface="Times New Roman" panose="02020603050405020304" pitchFamily="18" charset="0"/>
                <a:cs typeface="Times New Roman" panose="02020603050405020304" pitchFamily="18" charset="0"/>
              </a:rPr>
              <a:t>Michael T. Goodrich</a:t>
            </a:r>
          </a:p>
          <a:p>
            <a:r>
              <a:rPr lang="en-US" altLang="en-US" dirty="0">
                <a:latin typeface="Times New Roman" panose="02020603050405020304" pitchFamily="18" charset="0"/>
                <a:cs typeface="Times New Roman" panose="02020603050405020304" pitchFamily="18" charset="0"/>
              </a:rPr>
              <a:t>University of California, Irvine</a:t>
            </a:r>
          </a:p>
        </p:txBody>
      </p:sp>
      <p:sp>
        <p:nvSpPr>
          <p:cNvPr id="2" name="TextBox 1">
            <a:extLst>
              <a:ext uri="{FF2B5EF4-FFF2-40B4-BE49-F238E27FC236}">
                <a16:creationId xmlns:a16="http://schemas.microsoft.com/office/drawing/2014/main" id="{A0303389-810A-F0EB-E4FC-51AE633E9C91}"/>
              </a:ext>
            </a:extLst>
          </p:cNvPr>
          <p:cNvSpPr txBox="1"/>
          <p:nvPr/>
        </p:nvSpPr>
        <p:spPr>
          <a:xfrm>
            <a:off x="422031" y="6414868"/>
            <a:ext cx="7536679" cy="338554"/>
          </a:xfrm>
          <a:prstGeom prst="rect">
            <a:avLst/>
          </a:prstGeom>
          <a:noFill/>
        </p:spPr>
        <p:txBody>
          <a:bodyPr wrap="none" rtlCol="0">
            <a:spAutoFit/>
          </a:bodyPr>
          <a:lstStyle/>
          <a:p>
            <a:r>
              <a:rPr lang="en-US" dirty="0">
                <a:solidFill>
                  <a:schemeClr val="bg1">
                    <a:lumMod val="65000"/>
                  </a:schemeClr>
                </a:solidFill>
              </a:rPr>
              <a:t>Some slides adapted from slides by Fan, Andersen, Kaminsky, and </a:t>
            </a:r>
            <a:r>
              <a:rPr lang="en-US" dirty="0" err="1">
                <a:solidFill>
                  <a:schemeClr val="bg1">
                    <a:lumMod val="65000"/>
                  </a:schemeClr>
                </a:solidFill>
              </a:rPr>
              <a:t>Mitzenmacher</a:t>
            </a:r>
            <a:endParaRPr lang="en-US" dirty="0">
              <a:solidFill>
                <a:schemeClr val="bg1">
                  <a:lumMod val="65000"/>
                </a:schemeClr>
              </a:solidFill>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Helvetica Light"/>
                <a:cs typeface="Helvetica Light"/>
              </a:rPr>
              <a:t>Cuckoo Hashing</a:t>
            </a:r>
            <a:r>
              <a:rPr lang="en-US" sz="4000" b="1" baseline="30000" dirty="0">
                <a:solidFill>
                  <a:srgbClr val="262699"/>
                </a:solidFill>
                <a:latin typeface="Helvetica Light"/>
                <a:cs typeface="Helvetica Light"/>
              </a:rPr>
              <a:t>[Pagh2004]</a:t>
            </a:r>
            <a:r>
              <a:rPr lang="en-US" sz="4000" dirty="0">
                <a:solidFill>
                  <a:srgbClr val="262699"/>
                </a:solidFill>
                <a:latin typeface="Helvetica Light"/>
                <a:cs typeface="Helvetica Light"/>
              </a:rPr>
              <a:t> </a:t>
            </a:r>
            <a:r>
              <a:rPr lang="en-US" sz="4000" dirty="0">
                <a:latin typeface="Helvetica Light"/>
                <a:cs typeface="Helvetica Light"/>
              </a:rPr>
              <a:t>Good But ..</a:t>
            </a:r>
          </a:p>
        </p:txBody>
      </p:sp>
      <p:sp>
        <p:nvSpPr>
          <p:cNvPr id="3" name="Content Placeholder 2"/>
          <p:cNvSpPr>
            <a:spLocks noGrp="1"/>
          </p:cNvSpPr>
          <p:nvPr>
            <p:ph idx="1"/>
          </p:nvPr>
        </p:nvSpPr>
        <p:spPr>
          <a:xfrm>
            <a:off x="576841" y="1102360"/>
            <a:ext cx="8008359" cy="4648200"/>
          </a:xfrm>
        </p:spPr>
        <p:txBody>
          <a:bodyPr/>
          <a:lstStyle/>
          <a:p>
            <a:r>
              <a:rPr lang="en-US" dirty="0">
                <a:latin typeface="Helvetica Light"/>
                <a:cs typeface="Helvetica Light"/>
              </a:rPr>
              <a:t>Higher Space Utilization</a:t>
            </a:r>
          </a:p>
          <a:p>
            <a:pPr lvl="1"/>
            <a:r>
              <a:rPr lang="en-US" dirty="0">
                <a:latin typeface="Helvetica Light"/>
                <a:cs typeface="Helvetica Light"/>
              </a:rPr>
              <a:t>4-way set-associative table: &gt;95% entries occupied</a:t>
            </a:r>
          </a:p>
          <a:p>
            <a:r>
              <a:rPr lang="en-US" dirty="0">
                <a:latin typeface="Helvetica Light"/>
                <a:cs typeface="Helvetica Light"/>
              </a:rPr>
              <a:t>Fast Lookup: O(1)</a:t>
            </a:r>
          </a:p>
          <a:p>
            <a:pPr marL="0" indent="0">
              <a:buNone/>
            </a:pPr>
            <a:endParaRPr lang="en-US" dirty="0">
              <a:latin typeface="Helvetica Light"/>
              <a:cs typeface="Helvetica Light"/>
            </a:endParaRPr>
          </a:p>
          <a:p>
            <a:pPr marL="0" indent="0">
              <a:buNone/>
            </a:pPr>
            <a:endParaRPr lang="en-US" dirty="0">
              <a:latin typeface="Helvetica Light"/>
              <a:cs typeface="Helvetica Light"/>
            </a:endParaRPr>
          </a:p>
        </p:txBody>
      </p:sp>
      <p:grpSp>
        <p:nvGrpSpPr>
          <p:cNvPr id="7" name="Group 6"/>
          <p:cNvGrpSpPr/>
          <p:nvPr/>
        </p:nvGrpSpPr>
        <p:grpSpPr>
          <a:xfrm>
            <a:off x="3771551" y="2825574"/>
            <a:ext cx="3286482" cy="2711628"/>
            <a:chOff x="1790717" y="1956343"/>
            <a:chExt cx="3286482" cy="2711628"/>
          </a:xfrm>
        </p:grpSpPr>
        <p:sp>
          <p:nvSpPr>
            <p:cNvPr id="8" name="Rectangle 7"/>
            <p:cNvSpPr/>
            <p:nvPr/>
          </p:nvSpPr>
          <p:spPr bwMode="auto">
            <a:xfrm>
              <a:off x="2203711" y="1992083"/>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9" name="Rectangle 8"/>
            <p:cNvSpPr/>
            <p:nvPr/>
          </p:nvSpPr>
          <p:spPr bwMode="auto">
            <a:xfrm>
              <a:off x="2203711" y="2314725"/>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10" name="Rectangle 9"/>
            <p:cNvSpPr/>
            <p:nvPr/>
          </p:nvSpPr>
          <p:spPr bwMode="auto">
            <a:xfrm>
              <a:off x="2203711" y="2655209"/>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11" name="Rectangle 10"/>
            <p:cNvSpPr/>
            <p:nvPr/>
          </p:nvSpPr>
          <p:spPr bwMode="auto">
            <a:xfrm>
              <a:off x="2203711" y="2996605"/>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12" name="Rectangle 11"/>
            <p:cNvSpPr/>
            <p:nvPr/>
          </p:nvSpPr>
          <p:spPr>
            <a:xfrm>
              <a:off x="1813798" y="1956343"/>
              <a:ext cx="377180" cy="369332"/>
            </a:xfrm>
            <a:prstGeom prst="rect">
              <a:avLst/>
            </a:prstGeom>
          </p:spPr>
          <p:txBody>
            <a:bodyPr wrap="none">
              <a:spAutoFit/>
            </a:bodyPr>
            <a:lstStyle/>
            <a:p>
              <a:r>
                <a:rPr lang="en-US" dirty="0">
                  <a:latin typeface="Helvetica Light"/>
                  <a:cs typeface="Helvetica Light"/>
                </a:rPr>
                <a:t>0:</a:t>
              </a:r>
            </a:p>
          </p:txBody>
        </p:sp>
        <p:sp>
          <p:nvSpPr>
            <p:cNvPr id="13" name="Rectangle 12"/>
            <p:cNvSpPr/>
            <p:nvPr/>
          </p:nvSpPr>
          <p:spPr>
            <a:xfrm>
              <a:off x="1790717" y="2278444"/>
              <a:ext cx="377180" cy="369332"/>
            </a:xfrm>
            <a:prstGeom prst="rect">
              <a:avLst/>
            </a:prstGeom>
          </p:spPr>
          <p:txBody>
            <a:bodyPr wrap="none">
              <a:spAutoFit/>
            </a:bodyPr>
            <a:lstStyle/>
            <a:p>
              <a:r>
                <a:rPr lang="en-US" dirty="0">
                  <a:latin typeface="Helvetica Light"/>
                  <a:cs typeface="Helvetica Light"/>
                </a:rPr>
                <a:t>1:</a:t>
              </a:r>
            </a:p>
          </p:txBody>
        </p:sp>
        <p:sp>
          <p:nvSpPr>
            <p:cNvPr id="14" name="Rectangle 13"/>
            <p:cNvSpPr/>
            <p:nvPr/>
          </p:nvSpPr>
          <p:spPr>
            <a:xfrm>
              <a:off x="1790717" y="2614839"/>
              <a:ext cx="377180" cy="369332"/>
            </a:xfrm>
            <a:prstGeom prst="rect">
              <a:avLst/>
            </a:prstGeom>
          </p:spPr>
          <p:txBody>
            <a:bodyPr wrap="none">
              <a:spAutoFit/>
            </a:bodyPr>
            <a:lstStyle/>
            <a:p>
              <a:r>
                <a:rPr lang="en-US" dirty="0">
                  <a:latin typeface="Helvetica Light"/>
                  <a:cs typeface="Helvetica Light"/>
                </a:rPr>
                <a:t>2:</a:t>
              </a:r>
            </a:p>
          </p:txBody>
        </p:sp>
        <p:sp>
          <p:nvSpPr>
            <p:cNvPr id="15" name="Rectangle 14"/>
            <p:cNvSpPr/>
            <p:nvPr/>
          </p:nvSpPr>
          <p:spPr>
            <a:xfrm>
              <a:off x="1790717" y="2951234"/>
              <a:ext cx="377180" cy="369332"/>
            </a:xfrm>
            <a:prstGeom prst="rect">
              <a:avLst/>
            </a:prstGeom>
          </p:spPr>
          <p:txBody>
            <a:bodyPr wrap="none">
              <a:spAutoFit/>
            </a:bodyPr>
            <a:lstStyle/>
            <a:p>
              <a:r>
                <a:rPr lang="en-US" dirty="0">
                  <a:latin typeface="Helvetica Light"/>
                  <a:cs typeface="Helvetica Light"/>
                </a:rPr>
                <a:t>3:</a:t>
              </a:r>
            </a:p>
          </p:txBody>
        </p:sp>
        <p:sp>
          <p:nvSpPr>
            <p:cNvPr id="16" name="Rectangle 15"/>
            <p:cNvSpPr/>
            <p:nvPr/>
          </p:nvSpPr>
          <p:spPr bwMode="auto">
            <a:xfrm>
              <a:off x="2203711" y="3321141"/>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17" name="Rectangle 16"/>
            <p:cNvSpPr/>
            <p:nvPr/>
          </p:nvSpPr>
          <p:spPr bwMode="auto">
            <a:xfrm>
              <a:off x="2203711" y="3643783"/>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18" name="Rectangle 17"/>
            <p:cNvSpPr/>
            <p:nvPr/>
          </p:nvSpPr>
          <p:spPr bwMode="auto">
            <a:xfrm>
              <a:off x="2203711" y="3984267"/>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19" name="Rectangle 18"/>
            <p:cNvSpPr/>
            <p:nvPr/>
          </p:nvSpPr>
          <p:spPr bwMode="auto">
            <a:xfrm>
              <a:off x="2203711" y="4325663"/>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20" name="Rectangle 19"/>
            <p:cNvSpPr/>
            <p:nvPr/>
          </p:nvSpPr>
          <p:spPr>
            <a:xfrm>
              <a:off x="1790717" y="3624024"/>
              <a:ext cx="377180" cy="369332"/>
            </a:xfrm>
            <a:prstGeom prst="rect">
              <a:avLst/>
            </a:prstGeom>
          </p:spPr>
          <p:txBody>
            <a:bodyPr wrap="none">
              <a:spAutoFit/>
            </a:bodyPr>
            <a:lstStyle/>
            <a:p>
              <a:r>
                <a:rPr lang="en-US" dirty="0">
                  <a:latin typeface="Helvetica Light"/>
                  <a:cs typeface="Helvetica Light"/>
                </a:rPr>
                <a:t>5:</a:t>
              </a:r>
            </a:p>
          </p:txBody>
        </p:sp>
        <p:sp>
          <p:nvSpPr>
            <p:cNvPr id="21" name="Rectangle 20"/>
            <p:cNvSpPr/>
            <p:nvPr/>
          </p:nvSpPr>
          <p:spPr>
            <a:xfrm>
              <a:off x="1790717" y="3960419"/>
              <a:ext cx="377180" cy="369332"/>
            </a:xfrm>
            <a:prstGeom prst="rect">
              <a:avLst/>
            </a:prstGeom>
          </p:spPr>
          <p:txBody>
            <a:bodyPr wrap="none">
              <a:spAutoFit/>
            </a:bodyPr>
            <a:lstStyle/>
            <a:p>
              <a:r>
                <a:rPr lang="en-US" dirty="0">
                  <a:latin typeface="Helvetica Light"/>
                  <a:cs typeface="Helvetica Light"/>
                </a:rPr>
                <a:t>6:</a:t>
              </a:r>
            </a:p>
          </p:txBody>
        </p:sp>
        <p:sp>
          <p:nvSpPr>
            <p:cNvPr id="22" name="Rectangle 21"/>
            <p:cNvSpPr/>
            <p:nvPr/>
          </p:nvSpPr>
          <p:spPr>
            <a:xfrm>
              <a:off x="1790717" y="4296815"/>
              <a:ext cx="377180" cy="369332"/>
            </a:xfrm>
            <a:prstGeom prst="rect">
              <a:avLst/>
            </a:prstGeom>
          </p:spPr>
          <p:txBody>
            <a:bodyPr wrap="none">
              <a:spAutoFit/>
            </a:bodyPr>
            <a:lstStyle/>
            <a:p>
              <a:r>
                <a:rPr lang="en-US" dirty="0">
                  <a:latin typeface="Helvetica Light"/>
                  <a:cs typeface="Helvetica Light"/>
                </a:rPr>
                <a:t>7:</a:t>
              </a:r>
            </a:p>
          </p:txBody>
        </p:sp>
        <p:sp>
          <p:nvSpPr>
            <p:cNvPr id="23" name="Rectangle 22"/>
            <p:cNvSpPr/>
            <p:nvPr/>
          </p:nvSpPr>
          <p:spPr>
            <a:xfrm>
              <a:off x="1790717" y="3287629"/>
              <a:ext cx="377180" cy="369332"/>
            </a:xfrm>
            <a:prstGeom prst="rect">
              <a:avLst/>
            </a:prstGeom>
          </p:spPr>
          <p:txBody>
            <a:bodyPr wrap="none">
              <a:spAutoFit/>
            </a:bodyPr>
            <a:lstStyle/>
            <a:p>
              <a:r>
                <a:rPr lang="en-US" dirty="0">
                  <a:latin typeface="Helvetica Light"/>
                  <a:cs typeface="Helvetica Light"/>
                </a:rPr>
                <a:t>4:</a:t>
              </a:r>
            </a:p>
          </p:txBody>
        </p:sp>
        <p:sp>
          <p:nvSpPr>
            <p:cNvPr id="24" name="Rectangle 23"/>
            <p:cNvSpPr/>
            <p:nvPr/>
          </p:nvSpPr>
          <p:spPr bwMode="auto">
            <a:xfrm>
              <a:off x="2922083" y="1991171"/>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25" name="Rectangle 24"/>
            <p:cNvSpPr/>
            <p:nvPr/>
          </p:nvSpPr>
          <p:spPr bwMode="auto">
            <a:xfrm>
              <a:off x="2922083" y="2313813"/>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26" name="Rectangle 25"/>
            <p:cNvSpPr/>
            <p:nvPr/>
          </p:nvSpPr>
          <p:spPr bwMode="auto">
            <a:xfrm>
              <a:off x="2922083" y="2654297"/>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27" name="Rectangle 26"/>
            <p:cNvSpPr/>
            <p:nvPr/>
          </p:nvSpPr>
          <p:spPr bwMode="auto">
            <a:xfrm>
              <a:off x="2922083" y="2995693"/>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28" name="Rectangle 27"/>
            <p:cNvSpPr/>
            <p:nvPr/>
          </p:nvSpPr>
          <p:spPr bwMode="auto">
            <a:xfrm>
              <a:off x="2922083" y="3320229"/>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29" name="Rectangle 28"/>
            <p:cNvSpPr/>
            <p:nvPr/>
          </p:nvSpPr>
          <p:spPr bwMode="auto">
            <a:xfrm>
              <a:off x="2922083" y="3642871"/>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30" name="Rectangle 29"/>
            <p:cNvSpPr/>
            <p:nvPr/>
          </p:nvSpPr>
          <p:spPr bwMode="auto">
            <a:xfrm>
              <a:off x="2922083" y="3983355"/>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31" name="Rectangle 30"/>
            <p:cNvSpPr/>
            <p:nvPr/>
          </p:nvSpPr>
          <p:spPr bwMode="auto">
            <a:xfrm>
              <a:off x="2922083" y="4324751"/>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32" name="Rectangle 31"/>
            <p:cNvSpPr/>
            <p:nvPr/>
          </p:nvSpPr>
          <p:spPr bwMode="auto">
            <a:xfrm>
              <a:off x="3640455" y="1993907"/>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33" name="Rectangle 32"/>
            <p:cNvSpPr/>
            <p:nvPr/>
          </p:nvSpPr>
          <p:spPr bwMode="auto">
            <a:xfrm>
              <a:off x="3640455" y="2316549"/>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34" name="Rectangle 33"/>
            <p:cNvSpPr/>
            <p:nvPr/>
          </p:nvSpPr>
          <p:spPr bwMode="auto">
            <a:xfrm>
              <a:off x="3640455" y="2657033"/>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35" name="Rectangle 34"/>
            <p:cNvSpPr/>
            <p:nvPr/>
          </p:nvSpPr>
          <p:spPr bwMode="auto">
            <a:xfrm>
              <a:off x="3640455" y="2998429"/>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36" name="Rectangle 35"/>
            <p:cNvSpPr/>
            <p:nvPr/>
          </p:nvSpPr>
          <p:spPr bwMode="auto">
            <a:xfrm>
              <a:off x="3640455" y="3322965"/>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37" name="Rectangle 36"/>
            <p:cNvSpPr/>
            <p:nvPr/>
          </p:nvSpPr>
          <p:spPr bwMode="auto">
            <a:xfrm>
              <a:off x="3640455" y="3645607"/>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38" name="Rectangle 37"/>
            <p:cNvSpPr/>
            <p:nvPr/>
          </p:nvSpPr>
          <p:spPr bwMode="auto">
            <a:xfrm>
              <a:off x="3640455" y="3986091"/>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39" name="Rectangle 38"/>
            <p:cNvSpPr/>
            <p:nvPr/>
          </p:nvSpPr>
          <p:spPr bwMode="auto">
            <a:xfrm>
              <a:off x="3640455" y="4327487"/>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40" name="Rectangle 39"/>
            <p:cNvSpPr/>
            <p:nvPr/>
          </p:nvSpPr>
          <p:spPr bwMode="auto">
            <a:xfrm>
              <a:off x="4358827" y="1992995"/>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41" name="Rectangle 40"/>
            <p:cNvSpPr/>
            <p:nvPr/>
          </p:nvSpPr>
          <p:spPr bwMode="auto">
            <a:xfrm>
              <a:off x="4358827" y="2315637"/>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42" name="Rectangle 41"/>
            <p:cNvSpPr/>
            <p:nvPr/>
          </p:nvSpPr>
          <p:spPr bwMode="auto">
            <a:xfrm>
              <a:off x="4358827" y="2656121"/>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43" name="Rectangle 42"/>
            <p:cNvSpPr/>
            <p:nvPr/>
          </p:nvSpPr>
          <p:spPr bwMode="auto">
            <a:xfrm>
              <a:off x="4358827" y="2997517"/>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44" name="Rectangle 43"/>
            <p:cNvSpPr/>
            <p:nvPr/>
          </p:nvSpPr>
          <p:spPr bwMode="auto">
            <a:xfrm>
              <a:off x="4358827" y="3322053"/>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45" name="Rectangle 44"/>
            <p:cNvSpPr/>
            <p:nvPr/>
          </p:nvSpPr>
          <p:spPr bwMode="auto">
            <a:xfrm>
              <a:off x="4358827" y="3644695"/>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46" name="Rectangle 45"/>
            <p:cNvSpPr/>
            <p:nvPr/>
          </p:nvSpPr>
          <p:spPr bwMode="auto">
            <a:xfrm>
              <a:off x="4358827" y="3985179"/>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47" name="Rectangle 46"/>
            <p:cNvSpPr/>
            <p:nvPr/>
          </p:nvSpPr>
          <p:spPr bwMode="auto">
            <a:xfrm>
              <a:off x="4358827" y="4326575"/>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grpSp>
      <p:cxnSp>
        <p:nvCxnSpPr>
          <p:cNvPr id="49" name="Straight Arrow Connector 48"/>
          <p:cNvCxnSpPr>
            <a:endCxn id="20" idx="1"/>
          </p:cNvCxnSpPr>
          <p:nvPr/>
        </p:nvCxnSpPr>
        <p:spPr bwMode="auto">
          <a:xfrm>
            <a:off x="2281246" y="3820465"/>
            <a:ext cx="1490305" cy="857456"/>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50" name="Rectangle 49"/>
          <p:cNvSpPr/>
          <p:nvPr/>
        </p:nvSpPr>
        <p:spPr>
          <a:xfrm>
            <a:off x="1807527" y="4023478"/>
            <a:ext cx="1039819" cy="369332"/>
          </a:xfrm>
          <a:prstGeom prst="rect">
            <a:avLst/>
          </a:prstGeom>
        </p:spPr>
        <p:txBody>
          <a:bodyPr wrap="none">
            <a:spAutoFit/>
          </a:bodyPr>
          <a:lstStyle/>
          <a:p>
            <a:r>
              <a:rPr lang="en-US" dirty="0">
                <a:latin typeface="Helvetica Light"/>
                <a:cs typeface="Helvetica Light"/>
              </a:rPr>
              <a:t>hash</a:t>
            </a:r>
            <a:r>
              <a:rPr lang="en-US" baseline="-25000" dirty="0">
                <a:latin typeface="Helvetica Light"/>
                <a:cs typeface="Helvetica Light"/>
              </a:rPr>
              <a:t>2</a:t>
            </a:r>
            <a:r>
              <a:rPr lang="en-US" dirty="0">
                <a:latin typeface="Helvetica Light"/>
                <a:cs typeface="Helvetica Light"/>
              </a:rPr>
              <a:t>(x)</a:t>
            </a:r>
          </a:p>
        </p:txBody>
      </p:sp>
      <p:sp>
        <p:nvSpPr>
          <p:cNvPr id="55" name="TextBox 54"/>
          <p:cNvSpPr txBox="1"/>
          <p:nvPr/>
        </p:nvSpPr>
        <p:spPr>
          <a:xfrm>
            <a:off x="619760" y="5779552"/>
            <a:ext cx="7965440" cy="461665"/>
          </a:xfrm>
          <a:prstGeom prst="rect">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2400" dirty="0">
                <a:solidFill>
                  <a:schemeClr val="bg1"/>
                </a:solidFill>
                <a:latin typeface="Helvetica Light"/>
                <a:cs typeface="Helvetica Light"/>
              </a:rPr>
              <a:t>Standard cuckoo hashing doesn’t use fingerprints</a:t>
            </a:r>
          </a:p>
        </p:txBody>
      </p:sp>
      <p:grpSp>
        <p:nvGrpSpPr>
          <p:cNvPr id="52" name="Group 51"/>
          <p:cNvGrpSpPr/>
          <p:nvPr/>
        </p:nvGrpSpPr>
        <p:grpSpPr>
          <a:xfrm>
            <a:off x="1134690" y="3116035"/>
            <a:ext cx="5923343" cy="842278"/>
            <a:chOff x="1134690" y="3116035"/>
            <a:chExt cx="5923343" cy="842278"/>
          </a:xfrm>
        </p:grpSpPr>
        <p:sp>
          <p:nvSpPr>
            <p:cNvPr id="48" name="Rectangle 47"/>
            <p:cNvSpPr/>
            <p:nvPr/>
          </p:nvSpPr>
          <p:spPr>
            <a:xfrm>
              <a:off x="1134690" y="3588981"/>
              <a:ext cx="1146535" cy="369332"/>
            </a:xfrm>
            <a:prstGeom prst="rect">
              <a:avLst/>
            </a:prstGeom>
          </p:spPr>
          <p:txBody>
            <a:bodyPr wrap="none">
              <a:spAutoFit/>
            </a:bodyPr>
            <a:lstStyle/>
            <a:p>
              <a:r>
                <a:rPr lang="en-US" dirty="0">
                  <a:latin typeface="Helvetica Light"/>
                  <a:cs typeface="Helvetica Light"/>
                </a:rPr>
                <a:t>lookup(x)</a:t>
              </a:r>
            </a:p>
          </p:txBody>
        </p:sp>
        <p:cxnSp>
          <p:nvCxnSpPr>
            <p:cNvPr id="58" name="Straight Arrow Connector 57"/>
            <p:cNvCxnSpPr>
              <a:endCxn id="13" idx="1"/>
            </p:cNvCxnSpPr>
            <p:nvPr/>
          </p:nvCxnSpPr>
          <p:spPr bwMode="auto">
            <a:xfrm flipV="1">
              <a:off x="2281246" y="3332341"/>
              <a:ext cx="1490305" cy="441306"/>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61" name="Rectangle 60"/>
            <p:cNvSpPr/>
            <p:nvPr/>
          </p:nvSpPr>
          <p:spPr>
            <a:xfrm>
              <a:off x="2230062" y="3116035"/>
              <a:ext cx="1039819" cy="369332"/>
            </a:xfrm>
            <a:prstGeom prst="rect">
              <a:avLst/>
            </a:prstGeom>
          </p:spPr>
          <p:txBody>
            <a:bodyPr wrap="none">
              <a:spAutoFit/>
            </a:bodyPr>
            <a:lstStyle/>
            <a:p>
              <a:r>
                <a:rPr lang="en-US" dirty="0">
                  <a:latin typeface="Helvetica Light"/>
                  <a:cs typeface="Helvetica Light"/>
                </a:rPr>
                <a:t>hash</a:t>
              </a:r>
              <a:r>
                <a:rPr lang="en-US" baseline="-25000" dirty="0">
                  <a:latin typeface="Helvetica Light"/>
                  <a:cs typeface="Helvetica Light"/>
                </a:rPr>
                <a:t>1</a:t>
              </a:r>
              <a:r>
                <a:rPr lang="en-US" dirty="0">
                  <a:latin typeface="Helvetica Light"/>
                  <a:cs typeface="Helvetica Light"/>
                </a:rPr>
                <a:t>(x)</a:t>
              </a:r>
            </a:p>
          </p:txBody>
        </p:sp>
        <p:grpSp>
          <p:nvGrpSpPr>
            <p:cNvPr id="51" name="Group 50"/>
            <p:cNvGrpSpPr/>
            <p:nvPr/>
          </p:nvGrpSpPr>
          <p:grpSpPr>
            <a:xfrm>
              <a:off x="4184545" y="3181051"/>
              <a:ext cx="2873488" cy="343220"/>
              <a:chOff x="4696131" y="2268644"/>
              <a:chExt cx="2873488" cy="343220"/>
            </a:xfrm>
            <a:solidFill>
              <a:srgbClr val="FF6600"/>
            </a:solidFill>
            <a:effectLst/>
          </p:grpSpPr>
          <p:sp>
            <p:nvSpPr>
              <p:cNvPr id="54" name="Rectangle 53"/>
              <p:cNvSpPr/>
              <p:nvPr/>
            </p:nvSpPr>
            <p:spPr bwMode="auto">
              <a:xfrm>
                <a:off x="4696131" y="2269556"/>
                <a:ext cx="718372" cy="340484"/>
              </a:xfrm>
              <a:prstGeom prst="rect">
                <a:avLst/>
              </a:prstGeom>
              <a:grp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56" name="Rectangle 55"/>
              <p:cNvSpPr/>
              <p:nvPr/>
            </p:nvSpPr>
            <p:spPr bwMode="auto">
              <a:xfrm>
                <a:off x="5414503" y="2268644"/>
                <a:ext cx="718372" cy="340484"/>
              </a:xfrm>
              <a:prstGeom prst="rect">
                <a:avLst/>
              </a:prstGeom>
              <a:grp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57" name="Rectangle 56"/>
              <p:cNvSpPr/>
              <p:nvPr/>
            </p:nvSpPr>
            <p:spPr bwMode="auto">
              <a:xfrm>
                <a:off x="6132875" y="2271380"/>
                <a:ext cx="718372" cy="340484"/>
              </a:xfrm>
              <a:prstGeom prst="rect">
                <a:avLst/>
              </a:prstGeom>
              <a:grp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59" name="Rectangle 58"/>
              <p:cNvSpPr/>
              <p:nvPr/>
            </p:nvSpPr>
            <p:spPr bwMode="auto">
              <a:xfrm>
                <a:off x="6851247" y="2270468"/>
                <a:ext cx="718372" cy="340484"/>
              </a:xfrm>
              <a:prstGeom prst="rect">
                <a:avLst/>
              </a:prstGeom>
              <a:grp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grpSp>
      </p:grpSp>
      <p:grpSp>
        <p:nvGrpSpPr>
          <p:cNvPr id="53" name="Group 52"/>
          <p:cNvGrpSpPr/>
          <p:nvPr/>
        </p:nvGrpSpPr>
        <p:grpSpPr>
          <a:xfrm>
            <a:off x="4184545" y="4521014"/>
            <a:ext cx="2873488" cy="343220"/>
            <a:chOff x="4184545" y="4521014"/>
            <a:chExt cx="2873488" cy="343220"/>
          </a:xfrm>
        </p:grpSpPr>
        <p:sp>
          <p:nvSpPr>
            <p:cNvPr id="60" name="Rectangle 59"/>
            <p:cNvSpPr/>
            <p:nvPr/>
          </p:nvSpPr>
          <p:spPr bwMode="auto">
            <a:xfrm>
              <a:off x="4184545" y="4521926"/>
              <a:ext cx="718372" cy="340484"/>
            </a:xfrm>
            <a:prstGeom prst="rect">
              <a:avLst/>
            </a:prstGeom>
            <a:solidFill>
              <a:srgbClr val="FF6600"/>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62" name="Rectangle 61"/>
            <p:cNvSpPr/>
            <p:nvPr/>
          </p:nvSpPr>
          <p:spPr bwMode="auto">
            <a:xfrm>
              <a:off x="4902917" y="4521014"/>
              <a:ext cx="718372" cy="340484"/>
            </a:xfrm>
            <a:prstGeom prst="rect">
              <a:avLst/>
            </a:prstGeom>
            <a:solidFill>
              <a:srgbClr val="FF6600"/>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63" name="Rectangle 62"/>
            <p:cNvSpPr/>
            <p:nvPr/>
          </p:nvSpPr>
          <p:spPr bwMode="auto">
            <a:xfrm>
              <a:off x="5621289" y="4523750"/>
              <a:ext cx="718372" cy="340484"/>
            </a:xfrm>
            <a:prstGeom prst="rect">
              <a:avLst/>
            </a:prstGeom>
            <a:solidFill>
              <a:srgbClr val="FF6600"/>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64" name="Rectangle 63"/>
            <p:cNvSpPr/>
            <p:nvPr/>
          </p:nvSpPr>
          <p:spPr bwMode="auto">
            <a:xfrm>
              <a:off x="6339661" y="4522838"/>
              <a:ext cx="718372" cy="340484"/>
            </a:xfrm>
            <a:prstGeom prst="rect">
              <a:avLst/>
            </a:prstGeom>
            <a:solidFill>
              <a:srgbClr val="FF6600"/>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grpSp>
    </p:spTree>
    <p:custDataLst>
      <p:tags r:id="rId1"/>
    </p:custDataLst>
    <p:extLst>
      <p:ext uri="{BB962C8B-B14F-4D97-AF65-F5344CB8AC3E}">
        <p14:creationId xmlns:p14="http://schemas.microsoft.com/office/powerpoint/2010/main" val="2770806654"/>
      </p:ext>
    </p:extLst>
  </p:cSld>
  <p:clrMapOvr>
    <a:masterClrMapping/>
  </p:clrMapOvr>
  <mc:AlternateContent xmlns:mc="http://schemas.openxmlformats.org/markup-compatibility/2006" xmlns:p14="http://schemas.microsoft.com/office/powerpoint/2010/main">
    <mc:Choice Requires="p14">
      <p:transition spd="slow" p14:dur="2000" advTm="53161"/>
    </mc:Choice>
    <mc:Fallback xmlns="">
      <p:transition xmlns:p14="http://schemas.microsoft.com/office/powerpoint/2010/main" spd="slow" advTm="53161"/>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a:latin typeface="Helvetica Light"/>
                <a:cs typeface="Helvetica Light"/>
              </a:rPr>
              <a:t>Standard Cuckoo Requires Storing Each Item </a:t>
            </a:r>
          </a:p>
        </p:txBody>
      </p:sp>
      <p:sp>
        <p:nvSpPr>
          <p:cNvPr id="8" name="Rectangle 7"/>
          <p:cNvSpPr/>
          <p:nvPr/>
        </p:nvSpPr>
        <p:spPr bwMode="auto">
          <a:xfrm>
            <a:off x="2818603" y="2163237"/>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9" name="Rectangle 8"/>
          <p:cNvSpPr/>
          <p:nvPr/>
        </p:nvSpPr>
        <p:spPr bwMode="auto">
          <a:xfrm>
            <a:off x="2818603" y="2485879"/>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10" name="Rectangle 9"/>
          <p:cNvSpPr/>
          <p:nvPr/>
        </p:nvSpPr>
        <p:spPr bwMode="auto">
          <a:xfrm>
            <a:off x="2818603" y="2826363"/>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u="none" strike="noStrike" cap="none" normalizeH="0" baseline="0" dirty="0">
                <a:ln>
                  <a:noFill/>
                </a:ln>
                <a:solidFill>
                  <a:schemeClr val="tx1"/>
                </a:solidFill>
                <a:effectLst/>
                <a:latin typeface="Helvetica Light"/>
                <a:cs typeface="Helvetica Light"/>
              </a:rPr>
              <a:t>b</a:t>
            </a:r>
          </a:p>
        </p:txBody>
      </p:sp>
      <p:sp>
        <p:nvSpPr>
          <p:cNvPr id="11" name="Rectangle 10"/>
          <p:cNvSpPr/>
          <p:nvPr/>
        </p:nvSpPr>
        <p:spPr bwMode="auto">
          <a:xfrm>
            <a:off x="2818603" y="3167759"/>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12" name="Rectangle 11"/>
          <p:cNvSpPr/>
          <p:nvPr/>
        </p:nvSpPr>
        <p:spPr>
          <a:xfrm>
            <a:off x="2405609" y="2136213"/>
            <a:ext cx="377180" cy="369332"/>
          </a:xfrm>
          <a:prstGeom prst="rect">
            <a:avLst/>
          </a:prstGeom>
        </p:spPr>
        <p:txBody>
          <a:bodyPr wrap="none">
            <a:spAutoFit/>
          </a:bodyPr>
          <a:lstStyle/>
          <a:p>
            <a:r>
              <a:rPr lang="en-US" dirty="0">
                <a:latin typeface="Helvetica Light"/>
                <a:cs typeface="Helvetica Light"/>
              </a:rPr>
              <a:t>0:</a:t>
            </a:r>
          </a:p>
        </p:txBody>
      </p:sp>
      <p:sp>
        <p:nvSpPr>
          <p:cNvPr id="13" name="Rectangle 12"/>
          <p:cNvSpPr/>
          <p:nvPr/>
        </p:nvSpPr>
        <p:spPr>
          <a:xfrm>
            <a:off x="2405609" y="2449598"/>
            <a:ext cx="377180" cy="369332"/>
          </a:xfrm>
          <a:prstGeom prst="rect">
            <a:avLst/>
          </a:prstGeom>
        </p:spPr>
        <p:txBody>
          <a:bodyPr wrap="none">
            <a:spAutoFit/>
          </a:bodyPr>
          <a:lstStyle/>
          <a:p>
            <a:r>
              <a:rPr lang="en-US" dirty="0">
                <a:latin typeface="Helvetica Light"/>
                <a:cs typeface="Helvetica Light"/>
              </a:rPr>
              <a:t>1:</a:t>
            </a:r>
          </a:p>
        </p:txBody>
      </p:sp>
      <p:sp>
        <p:nvSpPr>
          <p:cNvPr id="14" name="Rectangle 13"/>
          <p:cNvSpPr/>
          <p:nvPr/>
        </p:nvSpPr>
        <p:spPr>
          <a:xfrm>
            <a:off x="2405609" y="2785993"/>
            <a:ext cx="377180" cy="369332"/>
          </a:xfrm>
          <a:prstGeom prst="rect">
            <a:avLst/>
          </a:prstGeom>
        </p:spPr>
        <p:txBody>
          <a:bodyPr wrap="none">
            <a:spAutoFit/>
          </a:bodyPr>
          <a:lstStyle/>
          <a:p>
            <a:r>
              <a:rPr lang="en-US" dirty="0">
                <a:latin typeface="Helvetica Light"/>
                <a:cs typeface="Helvetica Light"/>
              </a:rPr>
              <a:t>2:</a:t>
            </a:r>
          </a:p>
        </p:txBody>
      </p:sp>
      <p:sp>
        <p:nvSpPr>
          <p:cNvPr id="15" name="Rectangle 14"/>
          <p:cNvSpPr/>
          <p:nvPr/>
        </p:nvSpPr>
        <p:spPr>
          <a:xfrm>
            <a:off x="2405609" y="3122388"/>
            <a:ext cx="377180" cy="369332"/>
          </a:xfrm>
          <a:prstGeom prst="rect">
            <a:avLst/>
          </a:prstGeom>
        </p:spPr>
        <p:txBody>
          <a:bodyPr wrap="none">
            <a:spAutoFit/>
          </a:bodyPr>
          <a:lstStyle/>
          <a:p>
            <a:r>
              <a:rPr lang="en-US" dirty="0">
                <a:latin typeface="Helvetica Light"/>
                <a:cs typeface="Helvetica Light"/>
              </a:rPr>
              <a:t>3:</a:t>
            </a:r>
          </a:p>
        </p:txBody>
      </p:sp>
      <p:sp>
        <p:nvSpPr>
          <p:cNvPr id="16" name="Rectangle 15"/>
          <p:cNvSpPr/>
          <p:nvPr/>
        </p:nvSpPr>
        <p:spPr bwMode="auto">
          <a:xfrm>
            <a:off x="2818603" y="3492295"/>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u="none" strike="noStrike" cap="none" normalizeH="0" baseline="0" dirty="0">
                <a:ln>
                  <a:noFill/>
                </a:ln>
                <a:solidFill>
                  <a:schemeClr val="tx1"/>
                </a:solidFill>
                <a:effectLst/>
                <a:latin typeface="Helvetica Light"/>
                <a:cs typeface="Helvetica Light"/>
              </a:rPr>
              <a:t>c</a:t>
            </a:r>
          </a:p>
        </p:txBody>
      </p:sp>
      <p:sp>
        <p:nvSpPr>
          <p:cNvPr id="17" name="Rectangle 16"/>
          <p:cNvSpPr/>
          <p:nvPr/>
        </p:nvSpPr>
        <p:spPr bwMode="auto">
          <a:xfrm>
            <a:off x="2818603" y="3814937"/>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18" name="Rectangle 17"/>
          <p:cNvSpPr/>
          <p:nvPr/>
        </p:nvSpPr>
        <p:spPr bwMode="auto">
          <a:xfrm>
            <a:off x="2818603" y="4155421"/>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u="none" strike="noStrike" cap="none" normalizeH="0" baseline="0" dirty="0">
                <a:ln>
                  <a:noFill/>
                </a:ln>
                <a:solidFill>
                  <a:schemeClr val="tx1"/>
                </a:solidFill>
                <a:effectLst/>
                <a:latin typeface="Helvetica Light"/>
                <a:cs typeface="Helvetica Light"/>
              </a:rPr>
              <a:t>a</a:t>
            </a:r>
          </a:p>
        </p:txBody>
      </p:sp>
      <p:sp>
        <p:nvSpPr>
          <p:cNvPr id="19" name="Rectangle 18"/>
          <p:cNvSpPr/>
          <p:nvPr/>
        </p:nvSpPr>
        <p:spPr bwMode="auto">
          <a:xfrm>
            <a:off x="2818603" y="4496817"/>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21" name="Rectangle 20"/>
          <p:cNvSpPr/>
          <p:nvPr/>
        </p:nvSpPr>
        <p:spPr>
          <a:xfrm>
            <a:off x="2405609" y="3795178"/>
            <a:ext cx="377180" cy="369332"/>
          </a:xfrm>
          <a:prstGeom prst="rect">
            <a:avLst/>
          </a:prstGeom>
        </p:spPr>
        <p:txBody>
          <a:bodyPr wrap="none">
            <a:spAutoFit/>
          </a:bodyPr>
          <a:lstStyle/>
          <a:p>
            <a:r>
              <a:rPr lang="en-US" dirty="0">
                <a:latin typeface="Helvetica Light"/>
                <a:cs typeface="Helvetica Light"/>
              </a:rPr>
              <a:t>5:</a:t>
            </a:r>
          </a:p>
        </p:txBody>
      </p:sp>
      <p:sp>
        <p:nvSpPr>
          <p:cNvPr id="22" name="Rectangle 21"/>
          <p:cNvSpPr/>
          <p:nvPr/>
        </p:nvSpPr>
        <p:spPr>
          <a:xfrm>
            <a:off x="2405609" y="4131573"/>
            <a:ext cx="377180" cy="369332"/>
          </a:xfrm>
          <a:prstGeom prst="rect">
            <a:avLst/>
          </a:prstGeom>
        </p:spPr>
        <p:txBody>
          <a:bodyPr wrap="none">
            <a:spAutoFit/>
          </a:bodyPr>
          <a:lstStyle/>
          <a:p>
            <a:r>
              <a:rPr lang="en-US" dirty="0">
                <a:latin typeface="Helvetica Light"/>
                <a:cs typeface="Helvetica Light"/>
              </a:rPr>
              <a:t>6:</a:t>
            </a:r>
          </a:p>
        </p:txBody>
      </p:sp>
      <p:sp>
        <p:nvSpPr>
          <p:cNvPr id="23" name="Rectangle 22"/>
          <p:cNvSpPr/>
          <p:nvPr/>
        </p:nvSpPr>
        <p:spPr>
          <a:xfrm>
            <a:off x="2405609" y="4467969"/>
            <a:ext cx="377180" cy="369332"/>
          </a:xfrm>
          <a:prstGeom prst="rect">
            <a:avLst/>
          </a:prstGeom>
        </p:spPr>
        <p:txBody>
          <a:bodyPr wrap="none">
            <a:spAutoFit/>
          </a:bodyPr>
          <a:lstStyle/>
          <a:p>
            <a:r>
              <a:rPr lang="en-US" dirty="0">
                <a:latin typeface="Helvetica Light"/>
                <a:cs typeface="Helvetica Light"/>
              </a:rPr>
              <a:t>7:</a:t>
            </a:r>
          </a:p>
        </p:txBody>
      </p:sp>
      <p:sp>
        <p:nvSpPr>
          <p:cNvPr id="24" name="Rectangle 23"/>
          <p:cNvSpPr/>
          <p:nvPr/>
        </p:nvSpPr>
        <p:spPr>
          <a:xfrm>
            <a:off x="2405609" y="3458783"/>
            <a:ext cx="377180" cy="369332"/>
          </a:xfrm>
          <a:prstGeom prst="rect">
            <a:avLst/>
          </a:prstGeom>
        </p:spPr>
        <p:txBody>
          <a:bodyPr wrap="none">
            <a:spAutoFit/>
          </a:bodyPr>
          <a:lstStyle/>
          <a:p>
            <a:r>
              <a:rPr lang="en-US" dirty="0">
                <a:latin typeface="Helvetica Light"/>
                <a:cs typeface="Helvetica Light"/>
              </a:rPr>
              <a:t>4:</a:t>
            </a:r>
          </a:p>
        </p:txBody>
      </p:sp>
      <p:sp>
        <p:nvSpPr>
          <p:cNvPr id="65" name="Rectangle 64"/>
          <p:cNvSpPr/>
          <p:nvPr/>
        </p:nvSpPr>
        <p:spPr>
          <a:xfrm>
            <a:off x="181742" y="3287629"/>
            <a:ext cx="1031123" cy="369332"/>
          </a:xfrm>
          <a:prstGeom prst="rect">
            <a:avLst/>
          </a:prstGeom>
        </p:spPr>
        <p:txBody>
          <a:bodyPr wrap="none">
            <a:spAutoFit/>
          </a:bodyPr>
          <a:lstStyle/>
          <a:p>
            <a:r>
              <a:rPr lang="en-US" b="1" dirty="0">
                <a:latin typeface="Helvetica Light"/>
                <a:cs typeface="Helvetica Light"/>
              </a:rPr>
              <a:t>Insert(x)</a:t>
            </a:r>
          </a:p>
        </p:txBody>
      </p:sp>
      <p:cxnSp>
        <p:nvCxnSpPr>
          <p:cNvPr id="66" name="Straight Arrow Connector 65"/>
          <p:cNvCxnSpPr>
            <a:endCxn id="14" idx="1"/>
          </p:cNvCxnSpPr>
          <p:nvPr/>
        </p:nvCxnSpPr>
        <p:spPr bwMode="auto">
          <a:xfrm flipV="1">
            <a:off x="1344637" y="2970659"/>
            <a:ext cx="1060972" cy="606008"/>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70" name="Rectangle 69"/>
          <p:cNvSpPr/>
          <p:nvPr/>
        </p:nvSpPr>
        <p:spPr>
          <a:xfrm>
            <a:off x="1325961" y="2918297"/>
            <a:ext cx="667717" cy="369332"/>
          </a:xfrm>
          <a:prstGeom prst="rect">
            <a:avLst/>
          </a:prstGeom>
        </p:spPr>
        <p:txBody>
          <a:bodyPr wrap="none">
            <a:spAutoFit/>
          </a:bodyPr>
          <a:lstStyle/>
          <a:p>
            <a:r>
              <a:rPr lang="en-US" dirty="0">
                <a:latin typeface="Helvetica Light"/>
                <a:cs typeface="Helvetica Light"/>
              </a:rPr>
              <a:t>h</a:t>
            </a:r>
            <a:r>
              <a:rPr lang="en-US" baseline="-25000" dirty="0">
                <a:latin typeface="Helvetica Light"/>
                <a:cs typeface="Helvetica Light"/>
              </a:rPr>
              <a:t>1</a:t>
            </a:r>
            <a:r>
              <a:rPr lang="en-US" dirty="0">
                <a:latin typeface="Helvetica Light"/>
                <a:cs typeface="Helvetica Light"/>
              </a:rPr>
              <a:t>(x)</a:t>
            </a:r>
          </a:p>
        </p:txBody>
      </p:sp>
      <p:cxnSp>
        <p:nvCxnSpPr>
          <p:cNvPr id="72" name="Straight Arrow Connector 71"/>
          <p:cNvCxnSpPr/>
          <p:nvPr/>
        </p:nvCxnSpPr>
        <p:spPr bwMode="auto">
          <a:xfrm>
            <a:off x="1344637" y="3576667"/>
            <a:ext cx="1060972" cy="747083"/>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73" name="Rectangle 72"/>
          <p:cNvSpPr/>
          <p:nvPr/>
        </p:nvSpPr>
        <p:spPr>
          <a:xfrm>
            <a:off x="1325961" y="3946907"/>
            <a:ext cx="667717" cy="369332"/>
          </a:xfrm>
          <a:prstGeom prst="rect">
            <a:avLst/>
          </a:prstGeom>
        </p:spPr>
        <p:txBody>
          <a:bodyPr wrap="none">
            <a:spAutoFit/>
          </a:bodyPr>
          <a:lstStyle/>
          <a:p>
            <a:r>
              <a:rPr lang="en-US" dirty="0">
                <a:latin typeface="Helvetica Light"/>
                <a:cs typeface="Helvetica Light"/>
              </a:rPr>
              <a:t>h</a:t>
            </a:r>
            <a:r>
              <a:rPr lang="en-US" baseline="-25000" dirty="0">
                <a:latin typeface="Helvetica Light"/>
                <a:cs typeface="Helvetica Light"/>
              </a:rPr>
              <a:t>2</a:t>
            </a:r>
            <a:r>
              <a:rPr lang="en-US" dirty="0">
                <a:latin typeface="Helvetica Light"/>
                <a:cs typeface="Helvetica Light"/>
              </a:rPr>
              <a:t>(x)</a:t>
            </a:r>
          </a:p>
        </p:txBody>
      </p:sp>
    </p:spTree>
    <p:custDataLst>
      <p:tags r:id="rId1"/>
    </p:custDataLst>
    <p:extLst>
      <p:ext uri="{BB962C8B-B14F-4D97-AF65-F5344CB8AC3E}">
        <p14:creationId xmlns:p14="http://schemas.microsoft.com/office/powerpoint/2010/main" val="852419489"/>
      </p:ext>
    </p:extLst>
  </p:cSld>
  <p:clrMapOvr>
    <a:masterClrMapping/>
  </p:clrMapOvr>
  <mc:AlternateContent xmlns:mc="http://schemas.openxmlformats.org/markup-compatibility/2006" xmlns:p14="http://schemas.microsoft.com/office/powerpoint/2010/main">
    <mc:Choice Requires="p14">
      <p:transition spd="slow" p14:dur="2000" advTm="31790"/>
    </mc:Choice>
    <mc:Fallback xmlns="">
      <p:transition xmlns:p14="http://schemas.microsoft.com/office/powerpoint/2010/main" spd="slow" advTm="3179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a:latin typeface="Helvetica Light"/>
                <a:cs typeface="Helvetica Light"/>
              </a:rPr>
              <a:t>Standard Cuckoo Requires Storing Each Item </a:t>
            </a:r>
          </a:p>
        </p:txBody>
      </p:sp>
      <p:sp>
        <p:nvSpPr>
          <p:cNvPr id="8" name="Rectangle 7"/>
          <p:cNvSpPr/>
          <p:nvPr/>
        </p:nvSpPr>
        <p:spPr bwMode="auto">
          <a:xfrm>
            <a:off x="2818603" y="2163237"/>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9" name="Rectangle 8"/>
          <p:cNvSpPr/>
          <p:nvPr/>
        </p:nvSpPr>
        <p:spPr bwMode="auto">
          <a:xfrm>
            <a:off x="2818603" y="2485879"/>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10" name="Rectangle 9"/>
          <p:cNvSpPr/>
          <p:nvPr/>
        </p:nvSpPr>
        <p:spPr bwMode="auto">
          <a:xfrm>
            <a:off x="2818603" y="2826363"/>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u="none" strike="noStrike" cap="none" normalizeH="0" baseline="0" dirty="0">
                <a:ln>
                  <a:noFill/>
                </a:ln>
                <a:solidFill>
                  <a:schemeClr val="tx1"/>
                </a:solidFill>
                <a:effectLst/>
                <a:latin typeface="Helvetica Light"/>
                <a:cs typeface="Helvetica Light"/>
              </a:rPr>
              <a:t>b</a:t>
            </a:r>
          </a:p>
        </p:txBody>
      </p:sp>
      <p:sp>
        <p:nvSpPr>
          <p:cNvPr id="11" name="Rectangle 10"/>
          <p:cNvSpPr/>
          <p:nvPr/>
        </p:nvSpPr>
        <p:spPr bwMode="auto">
          <a:xfrm>
            <a:off x="2818603" y="3167759"/>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12" name="Rectangle 11"/>
          <p:cNvSpPr/>
          <p:nvPr/>
        </p:nvSpPr>
        <p:spPr>
          <a:xfrm>
            <a:off x="2405609" y="2136213"/>
            <a:ext cx="377180" cy="369332"/>
          </a:xfrm>
          <a:prstGeom prst="rect">
            <a:avLst/>
          </a:prstGeom>
        </p:spPr>
        <p:txBody>
          <a:bodyPr wrap="none">
            <a:spAutoFit/>
          </a:bodyPr>
          <a:lstStyle/>
          <a:p>
            <a:r>
              <a:rPr lang="en-US" dirty="0">
                <a:latin typeface="Helvetica Light"/>
                <a:cs typeface="Helvetica Light"/>
              </a:rPr>
              <a:t>0:</a:t>
            </a:r>
          </a:p>
        </p:txBody>
      </p:sp>
      <p:sp>
        <p:nvSpPr>
          <p:cNvPr id="13" name="Rectangle 12"/>
          <p:cNvSpPr/>
          <p:nvPr/>
        </p:nvSpPr>
        <p:spPr>
          <a:xfrm>
            <a:off x="2405609" y="2449598"/>
            <a:ext cx="377180" cy="369332"/>
          </a:xfrm>
          <a:prstGeom prst="rect">
            <a:avLst/>
          </a:prstGeom>
        </p:spPr>
        <p:txBody>
          <a:bodyPr wrap="none">
            <a:spAutoFit/>
          </a:bodyPr>
          <a:lstStyle/>
          <a:p>
            <a:r>
              <a:rPr lang="en-US" dirty="0">
                <a:latin typeface="Helvetica Light"/>
                <a:cs typeface="Helvetica Light"/>
              </a:rPr>
              <a:t>1:</a:t>
            </a:r>
          </a:p>
        </p:txBody>
      </p:sp>
      <p:sp>
        <p:nvSpPr>
          <p:cNvPr id="14" name="Rectangle 13"/>
          <p:cNvSpPr/>
          <p:nvPr/>
        </p:nvSpPr>
        <p:spPr>
          <a:xfrm>
            <a:off x="2405609" y="2785993"/>
            <a:ext cx="377180" cy="369332"/>
          </a:xfrm>
          <a:prstGeom prst="rect">
            <a:avLst/>
          </a:prstGeom>
        </p:spPr>
        <p:txBody>
          <a:bodyPr wrap="none">
            <a:spAutoFit/>
          </a:bodyPr>
          <a:lstStyle/>
          <a:p>
            <a:r>
              <a:rPr lang="en-US" dirty="0">
                <a:latin typeface="Helvetica Light"/>
                <a:cs typeface="Helvetica Light"/>
              </a:rPr>
              <a:t>2:</a:t>
            </a:r>
          </a:p>
        </p:txBody>
      </p:sp>
      <p:sp>
        <p:nvSpPr>
          <p:cNvPr id="15" name="Rectangle 14"/>
          <p:cNvSpPr/>
          <p:nvPr/>
        </p:nvSpPr>
        <p:spPr>
          <a:xfrm>
            <a:off x="2405609" y="3122388"/>
            <a:ext cx="377180" cy="369332"/>
          </a:xfrm>
          <a:prstGeom prst="rect">
            <a:avLst/>
          </a:prstGeom>
        </p:spPr>
        <p:txBody>
          <a:bodyPr wrap="none">
            <a:spAutoFit/>
          </a:bodyPr>
          <a:lstStyle/>
          <a:p>
            <a:r>
              <a:rPr lang="en-US" dirty="0">
                <a:latin typeface="Helvetica Light"/>
                <a:cs typeface="Helvetica Light"/>
              </a:rPr>
              <a:t>3:</a:t>
            </a:r>
          </a:p>
        </p:txBody>
      </p:sp>
      <p:sp>
        <p:nvSpPr>
          <p:cNvPr id="16" name="Rectangle 15"/>
          <p:cNvSpPr/>
          <p:nvPr/>
        </p:nvSpPr>
        <p:spPr bwMode="auto">
          <a:xfrm>
            <a:off x="2818603" y="3492295"/>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u="none" strike="noStrike" cap="none" normalizeH="0" baseline="0" dirty="0">
                <a:ln>
                  <a:noFill/>
                </a:ln>
                <a:solidFill>
                  <a:schemeClr val="tx1"/>
                </a:solidFill>
                <a:effectLst/>
                <a:latin typeface="Helvetica Light"/>
                <a:cs typeface="Helvetica Light"/>
              </a:rPr>
              <a:t>c</a:t>
            </a:r>
          </a:p>
        </p:txBody>
      </p:sp>
      <p:sp>
        <p:nvSpPr>
          <p:cNvPr id="17" name="Rectangle 16"/>
          <p:cNvSpPr/>
          <p:nvPr/>
        </p:nvSpPr>
        <p:spPr bwMode="auto">
          <a:xfrm>
            <a:off x="2818603" y="3814937"/>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18" name="Rectangle 17"/>
          <p:cNvSpPr/>
          <p:nvPr/>
        </p:nvSpPr>
        <p:spPr bwMode="auto">
          <a:xfrm>
            <a:off x="2818603" y="4155421"/>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u="none" strike="noStrike" cap="none" normalizeH="0" baseline="0" dirty="0">
                <a:ln>
                  <a:noFill/>
                </a:ln>
                <a:solidFill>
                  <a:schemeClr val="tx1"/>
                </a:solidFill>
                <a:effectLst/>
                <a:latin typeface="Helvetica Light"/>
                <a:cs typeface="Helvetica Light"/>
              </a:rPr>
              <a:t>x</a:t>
            </a:r>
          </a:p>
        </p:txBody>
      </p:sp>
      <p:sp>
        <p:nvSpPr>
          <p:cNvPr id="19" name="Rectangle 18"/>
          <p:cNvSpPr/>
          <p:nvPr/>
        </p:nvSpPr>
        <p:spPr bwMode="auto">
          <a:xfrm>
            <a:off x="2818603" y="4496817"/>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21" name="Rectangle 20"/>
          <p:cNvSpPr/>
          <p:nvPr/>
        </p:nvSpPr>
        <p:spPr>
          <a:xfrm>
            <a:off x="2405609" y="3795178"/>
            <a:ext cx="377180" cy="369332"/>
          </a:xfrm>
          <a:prstGeom prst="rect">
            <a:avLst/>
          </a:prstGeom>
        </p:spPr>
        <p:txBody>
          <a:bodyPr wrap="none">
            <a:spAutoFit/>
          </a:bodyPr>
          <a:lstStyle/>
          <a:p>
            <a:r>
              <a:rPr lang="en-US" dirty="0">
                <a:latin typeface="Helvetica Light"/>
                <a:cs typeface="Helvetica Light"/>
              </a:rPr>
              <a:t>5:</a:t>
            </a:r>
          </a:p>
        </p:txBody>
      </p:sp>
      <p:sp>
        <p:nvSpPr>
          <p:cNvPr id="22" name="Rectangle 21"/>
          <p:cNvSpPr/>
          <p:nvPr/>
        </p:nvSpPr>
        <p:spPr>
          <a:xfrm>
            <a:off x="2405609" y="4131573"/>
            <a:ext cx="377180" cy="369332"/>
          </a:xfrm>
          <a:prstGeom prst="rect">
            <a:avLst/>
          </a:prstGeom>
        </p:spPr>
        <p:txBody>
          <a:bodyPr wrap="none">
            <a:spAutoFit/>
          </a:bodyPr>
          <a:lstStyle/>
          <a:p>
            <a:r>
              <a:rPr lang="en-US" dirty="0">
                <a:latin typeface="Helvetica Light"/>
                <a:cs typeface="Helvetica Light"/>
              </a:rPr>
              <a:t>6:</a:t>
            </a:r>
          </a:p>
        </p:txBody>
      </p:sp>
      <p:sp>
        <p:nvSpPr>
          <p:cNvPr id="23" name="Rectangle 22"/>
          <p:cNvSpPr/>
          <p:nvPr/>
        </p:nvSpPr>
        <p:spPr>
          <a:xfrm>
            <a:off x="2405609" y="4467969"/>
            <a:ext cx="377180" cy="369332"/>
          </a:xfrm>
          <a:prstGeom prst="rect">
            <a:avLst/>
          </a:prstGeom>
        </p:spPr>
        <p:txBody>
          <a:bodyPr wrap="none">
            <a:spAutoFit/>
          </a:bodyPr>
          <a:lstStyle/>
          <a:p>
            <a:r>
              <a:rPr lang="en-US" dirty="0">
                <a:latin typeface="Helvetica Light"/>
                <a:cs typeface="Helvetica Light"/>
              </a:rPr>
              <a:t>7:</a:t>
            </a:r>
          </a:p>
        </p:txBody>
      </p:sp>
      <p:sp>
        <p:nvSpPr>
          <p:cNvPr id="24" name="Rectangle 23"/>
          <p:cNvSpPr/>
          <p:nvPr/>
        </p:nvSpPr>
        <p:spPr>
          <a:xfrm>
            <a:off x="2405609" y="3458783"/>
            <a:ext cx="377180" cy="369332"/>
          </a:xfrm>
          <a:prstGeom prst="rect">
            <a:avLst/>
          </a:prstGeom>
        </p:spPr>
        <p:txBody>
          <a:bodyPr wrap="none">
            <a:spAutoFit/>
          </a:bodyPr>
          <a:lstStyle/>
          <a:p>
            <a:r>
              <a:rPr lang="en-US" dirty="0">
                <a:latin typeface="Helvetica Light"/>
                <a:cs typeface="Helvetica Light"/>
              </a:rPr>
              <a:t>4:</a:t>
            </a:r>
          </a:p>
        </p:txBody>
      </p:sp>
      <p:sp>
        <p:nvSpPr>
          <p:cNvPr id="65" name="Rectangle 64"/>
          <p:cNvSpPr/>
          <p:nvPr/>
        </p:nvSpPr>
        <p:spPr>
          <a:xfrm>
            <a:off x="181742" y="3287629"/>
            <a:ext cx="1031123" cy="369332"/>
          </a:xfrm>
          <a:prstGeom prst="rect">
            <a:avLst/>
          </a:prstGeom>
        </p:spPr>
        <p:txBody>
          <a:bodyPr wrap="none">
            <a:spAutoFit/>
          </a:bodyPr>
          <a:lstStyle/>
          <a:p>
            <a:r>
              <a:rPr lang="en-US" b="1" dirty="0">
                <a:latin typeface="Helvetica Light"/>
                <a:cs typeface="Helvetica Light"/>
              </a:rPr>
              <a:t>Insert(x)</a:t>
            </a:r>
          </a:p>
        </p:txBody>
      </p:sp>
      <p:sp>
        <p:nvSpPr>
          <p:cNvPr id="25" name="Freeform 24"/>
          <p:cNvSpPr/>
          <p:nvPr/>
        </p:nvSpPr>
        <p:spPr>
          <a:xfrm flipV="1">
            <a:off x="3604372" y="3656959"/>
            <a:ext cx="821726" cy="666789"/>
          </a:xfrm>
          <a:custGeom>
            <a:avLst/>
            <a:gdLst>
              <a:gd name="connsiteX0" fmla="*/ 0 w 992618"/>
              <a:gd name="connsiteY0" fmla="*/ 0 h 405530"/>
              <a:gd name="connsiteX1" fmla="*/ 992579 w 992618"/>
              <a:gd name="connsiteY1" fmla="*/ 170749 h 405530"/>
              <a:gd name="connsiteX2" fmla="*/ 42691 w 992618"/>
              <a:gd name="connsiteY2" fmla="*/ 405530 h 405530"/>
            </a:gdLst>
            <a:ahLst/>
            <a:cxnLst>
              <a:cxn ang="0">
                <a:pos x="connsiteX0" y="connsiteY0"/>
              </a:cxn>
              <a:cxn ang="0">
                <a:pos x="connsiteX1" y="connsiteY1"/>
              </a:cxn>
              <a:cxn ang="0">
                <a:pos x="connsiteX2" y="connsiteY2"/>
              </a:cxn>
            </a:cxnLst>
            <a:rect l="l" t="t" r="r" b="b"/>
            <a:pathLst>
              <a:path w="992618" h="405530">
                <a:moveTo>
                  <a:pt x="0" y="0"/>
                </a:moveTo>
                <a:cubicBezTo>
                  <a:pt x="492732" y="51580"/>
                  <a:pt x="985464" y="103161"/>
                  <a:pt x="992579" y="170749"/>
                </a:cubicBezTo>
                <a:cubicBezTo>
                  <a:pt x="999694" y="238337"/>
                  <a:pt x="42691" y="405530"/>
                  <a:pt x="42691" y="405530"/>
                </a:cubicBezTo>
              </a:path>
            </a:pathLst>
          </a:custGeom>
          <a:ln w="28575" cmpd="sng">
            <a:solidFill>
              <a:srgbClr val="000000"/>
            </a:solidFill>
            <a:prstDash val="sysDash"/>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Helvetica Light"/>
              <a:cs typeface="Helvetica Light"/>
            </a:endParaRPr>
          </a:p>
        </p:txBody>
      </p:sp>
      <p:sp>
        <p:nvSpPr>
          <p:cNvPr id="28" name="Rectangle 27"/>
          <p:cNvSpPr/>
          <p:nvPr/>
        </p:nvSpPr>
        <p:spPr>
          <a:xfrm>
            <a:off x="4490651" y="3838609"/>
            <a:ext cx="2941831" cy="646331"/>
          </a:xfrm>
          <a:prstGeom prst="rect">
            <a:avLst/>
          </a:prstGeom>
        </p:spPr>
        <p:txBody>
          <a:bodyPr wrap="none">
            <a:spAutoFit/>
          </a:bodyPr>
          <a:lstStyle/>
          <a:p>
            <a:r>
              <a:rPr lang="en-US" dirty="0">
                <a:latin typeface="Helvetica Light"/>
                <a:cs typeface="Helvetica Light"/>
              </a:rPr>
              <a:t>Rehash a: alternate(a) = 4</a:t>
            </a:r>
          </a:p>
          <a:p>
            <a:r>
              <a:rPr lang="en-US" dirty="0">
                <a:latin typeface="Helvetica Light"/>
                <a:cs typeface="Helvetica Light"/>
              </a:rPr>
              <a:t>Kick a to bucket 4</a:t>
            </a:r>
          </a:p>
        </p:txBody>
      </p:sp>
      <p:cxnSp>
        <p:nvCxnSpPr>
          <p:cNvPr id="26" name="Straight Arrow Connector 25"/>
          <p:cNvCxnSpPr/>
          <p:nvPr/>
        </p:nvCxnSpPr>
        <p:spPr bwMode="auto">
          <a:xfrm>
            <a:off x="1344637" y="3576667"/>
            <a:ext cx="1060972" cy="747083"/>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27" name="Rectangle 26"/>
          <p:cNvSpPr/>
          <p:nvPr/>
        </p:nvSpPr>
        <p:spPr>
          <a:xfrm>
            <a:off x="1325961" y="3946907"/>
            <a:ext cx="667717" cy="369332"/>
          </a:xfrm>
          <a:prstGeom prst="rect">
            <a:avLst/>
          </a:prstGeom>
        </p:spPr>
        <p:txBody>
          <a:bodyPr wrap="none">
            <a:spAutoFit/>
          </a:bodyPr>
          <a:lstStyle/>
          <a:p>
            <a:r>
              <a:rPr lang="en-US" dirty="0">
                <a:latin typeface="Helvetica Light"/>
                <a:cs typeface="Helvetica Light"/>
              </a:rPr>
              <a:t>h</a:t>
            </a:r>
            <a:r>
              <a:rPr lang="en-US" baseline="-25000" dirty="0">
                <a:latin typeface="Helvetica Light"/>
                <a:cs typeface="Helvetica Light"/>
              </a:rPr>
              <a:t>2</a:t>
            </a:r>
            <a:r>
              <a:rPr lang="en-US" dirty="0">
                <a:latin typeface="Helvetica Light"/>
                <a:cs typeface="Helvetica Light"/>
              </a:rPr>
              <a:t>(x)</a:t>
            </a:r>
          </a:p>
        </p:txBody>
      </p:sp>
    </p:spTree>
    <p:extLst>
      <p:ext uri="{BB962C8B-B14F-4D97-AF65-F5344CB8AC3E}">
        <p14:creationId xmlns:p14="http://schemas.microsoft.com/office/powerpoint/2010/main" val="3331564542"/>
      </p:ext>
    </p:extLst>
  </p:cSld>
  <p:clrMapOvr>
    <a:masterClrMapping/>
  </p:clrMapOvr>
  <mc:AlternateContent xmlns:mc="http://schemas.openxmlformats.org/markup-compatibility/2006" xmlns:p14="http://schemas.microsoft.com/office/powerpoint/2010/main">
    <mc:Choice Requires="p14">
      <p:transition spd="slow" p14:dur="2000" advTm="22649"/>
    </mc:Choice>
    <mc:Fallback xmlns="">
      <p:transition xmlns:p14="http://schemas.microsoft.com/office/powerpoint/2010/main" spd="slow" advTm="22649"/>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a:latin typeface="Helvetica Light"/>
                <a:cs typeface="Helvetica Light"/>
              </a:rPr>
              <a:t>Standard Cuckoo Requires Storing Each Item </a:t>
            </a:r>
          </a:p>
        </p:txBody>
      </p:sp>
      <p:sp>
        <p:nvSpPr>
          <p:cNvPr id="8" name="Rectangle 7"/>
          <p:cNvSpPr/>
          <p:nvPr/>
        </p:nvSpPr>
        <p:spPr bwMode="auto">
          <a:xfrm>
            <a:off x="2818603" y="2163237"/>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9" name="Rectangle 8"/>
          <p:cNvSpPr/>
          <p:nvPr/>
        </p:nvSpPr>
        <p:spPr bwMode="auto">
          <a:xfrm>
            <a:off x="2818603" y="2485879"/>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10" name="Rectangle 9"/>
          <p:cNvSpPr/>
          <p:nvPr/>
        </p:nvSpPr>
        <p:spPr bwMode="auto">
          <a:xfrm>
            <a:off x="2818603" y="2826363"/>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u="none" strike="noStrike" cap="none" normalizeH="0" baseline="0" dirty="0">
                <a:ln>
                  <a:noFill/>
                </a:ln>
                <a:solidFill>
                  <a:schemeClr val="tx1"/>
                </a:solidFill>
                <a:effectLst/>
                <a:latin typeface="Helvetica Light"/>
                <a:cs typeface="Helvetica Light"/>
              </a:rPr>
              <a:t>b</a:t>
            </a:r>
          </a:p>
        </p:txBody>
      </p:sp>
      <p:sp>
        <p:nvSpPr>
          <p:cNvPr id="11" name="Rectangle 10"/>
          <p:cNvSpPr/>
          <p:nvPr/>
        </p:nvSpPr>
        <p:spPr bwMode="auto">
          <a:xfrm>
            <a:off x="2818603" y="3167759"/>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12" name="Rectangle 11"/>
          <p:cNvSpPr/>
          <p:nvPr/>
        </p:nvSpPr>
        <p:spPr>
          <a:xfrm>
            <a:off x="2405609" y="2136213"/>
            <a:ext cx="377180" cy="369332"/>
          </a:xfrm>
          <a:prstGeom prst="rect">
            <a:avLst/>
          </a:prstGeom>
        </p:spPr>
        <p:txBody>
          <a:bodyPr wrap="none">
            <a:spAutoFit/>
          </a:bodyPr>
          <a:lstStyle/>
          <a:p>
            <a:r>
              <a:rPr lang="en-US" dirty="0">
                <a:latin typeface="Helvetica Light"/>
                <a:cs typeface="Helvetica Light"/>
              </a:rPr>
              <a:t>0:</a:t>
            </a:r>
          </a:p>
        </p:txBody>
      </p:sp>
      <p:sp>
        <p:nvSpPr>
          <p:cNvPr id="13" name="Rectangle 12"/>
          <p:cNvSpPr/>
          <p:nvPr/>
        </p:nvSpPr>
        <p:spPr>
          <a:xfrm>
            <a:off x="2405609" y="2449598"/>
            <a:ext cx="377180" cy="369332"/>
          </a:xfrm>
          <a:prstGeom prst="rect">
            <a:avLst/>
          </a:prstGeom>
        </p:spPr>
        <p:txBody>
          <a:bodyPr wrap="none">
            <a:spAutoFit/>
          </a:bodyPr>
          <a:lstStyle/>
          <a:p>
            <a:r>
              <a:rPr lang="en-US" dirty="0">
                <a:latin typeface="Helvetica Light"/>
                <a:cs typeface="Helvetica Light"/>
              </a:rPr>
              <a:t>1:</a:t>
            </a:r>
          </a:p>
        </p:txBody>
      </p:sp>
      <p:sp>
        <p:nvSpPr>
          <p:cNvPr id="14" name="Rectangle 13"/>
          <p:cNvSpPr/>
          <p:nvPr/>
        </p:nvSpPr>
        <p:spPr>
          <a:xfrm>
            <a:off x="2405609" y="2785993"/>
            <a:ext cx="377180" cy="369332"/>
          </a:xfrm>
          <a:prstGeom prst="rect">
            <a:avLst/>
          </a:prstGeom>
        </p:spPr>
        <p:txBody>
          <a:bodyPr wrap="none">
            <a:spAutoFit/>
          </a:bodyPr>
          <a:lstStyle/>
          <a:p>
            <a:r>
              <a:rPr lang="en-US" dirty="0">
                <a:latin typeface="Helvetica Light"/>
                <a:cs typeface="Helvetica Light"/>
              </a:rPr>
              <a:t>2:</a:t>
            </a:r>
          </a:p>
        </p:txBody>
      </p:sp>
      <p:sp>
        <p:nvSpPr>
          <p:cNvPr id="15" name="Rectangle 14"/>
          <p:cNvSpPr/>
          <p:nvPr/>
        </p:nvSpPr>
        <p:spPr>
          <a:xfrm>
            <a:off x="2405609" y="3122388"/>
            <a:ext cx="377180" cy="369332"/>
          </a:xfrm>
          <a:prstGeom prst="rect">
            <a:avLst/>
          </a:prstGeom>
        </p:spPr>
        <p:txBody>
          <a:bodyPr wrap="none">
            <a:spAutoFit/>
          </a:bodyPr>
          <a:lstStyle/>
          <a:p>
            <a:r>
              <a:rPr lang="en-US" dirty="0">
                <a:latin typeface="Helvetica Light"/>
                <a:cs typeface="Helvetica Light"/>
              </a:rPr>
              <a:t>3:</a:t>
            </a:r>
          </a:p>
        </p:txBody>
      </p:sp>
      <p:sp>
        <p:nvSpPr>
          <p:cNvPr id="16" name="Rectangle 15"/>
          <p:cNvSpPr/>
          <p:nvPr/>
        </p:nvSpPr>
        <p:spPr bwMode="auto">
          <a:xfrm>
            <a:off x="2818603" y="3492295"/>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u="none" strike="noStrike" cap="none" normalizeH="0" baseline="0" dirty="0">
                <a:ln>
                  <a:noFill/>
                </a:ln>
                <a:solidFill>
                  <a:schemeClr val="tx1"/>
                </a:solidFill>
                <a:effectLst/>
                <a:latin typeface="Helvetica Light"/>
                <a:cs typeface="Helvetica Light"/>
              </a:rPr>
              <a:t>a</a:t>
            </a:r>
          </a:p>
        </p:txBody>
      </p:sp>
      <p:sp>
        <p:nvSpPr>
          <p:cNvPr id="17" name="Rectangle 16"/>
          <p:cNvSpPr/>
          <p:nvPr/>
        </p:nvSpPr>
        <p:spPr bwMode="auto">
          <a:xfrm>
            <a:off x="2818603" y="3814937"/>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18" name="Rectangle 17"/>
          <p:cNvSpPr/>
          <p:nvPr/>
        </p:nvSpPr>
        <p:spPr bwMode="auto">
          <a:xfrm>
            <a:off x="2818603" y="4155421"/>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u="none" strike="noStrike" cap="none" normalizeH="0" baseline="0" dirty="0">
                <a:ln>
                  <a:noFill/>
                </a:ln>
                <a:solidFill>
                  <a:schemeClr val="tx1"/>
                </a:solidFill>
                <a:effectLst/>
                <a:latin typeface="Helvetica Light"/>
                <a:cs typeface="Helvetica Light"/>
              </a:rPr>
              <a:t>x</a:t>
            </a:r>
          </a:p>
        </p:txBody>
      </p:sp>
      <p:sp>
        <p:nvSpPr>
          <p:cNvPr id="19" name="Rectangle 18"/>
          <p:cNvSpPr/>
          <p:nvPr/>
        </p:nvSpPr>
        <p:spPr bwMode="auto">
          <a:xfrm>
            <a:off x="2818603" y="4496817"/>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21" name="Rectangle 20"/>
          <p:cNvSpPr/>
          <p:nvPr/>
        </p:nvSpPr>
        <p:spPr>
          <a:xfrm>
            <a:off x="2405609" y="3795178"/>
            <a:ext cx="377180" cy="369332"/>
          </a:xfrm>
          <a:prstGeom prst="rect">
            <a:avLst/>
          </a:prstGeom>
        </p:spPr>
        <p:txBody>
          <a:bodyPr wrap="none">
            <a:spAutoFit/>
          </a:bodyPr>
          <a:lstStyle/>
          <a:p>
            <a:r>
              <a:rPr lang="en-US" dirty="0">
                <a:latin typeface="Helvetica Light"/>
                <a:cs typeface="Helvetica Light"/>
              </a:rPr>
              <a:t>5:</a:t>
            </a:r>
          </a:p>
        </p:txBody>
      </p:sp>
      <p:sp>
        <p:nvSpPr>
          <p:cNvPr id="22" name="Rectangle 21"/>
          <p:cNvSpPr/>
          <p:nvPr/>
        </p:nvSpPr>
        <p:spPr>
          <a:xfrm>
            <a:off x="2405609" y="4131573"/>
            <a:ext cx="377180" cy="369332"/>
          </a:xfrm>
          <a:prstGeom prst="rect">
            <a:avLst/>
          </a:prstGeom>
        </p:spPr>
        <p:txBody>
          <a:bodyPr wrap="none">
            <a:spAutoFit/>
          </a:bodyPr>
          <a:lstStyle/>
          <a:p>
            <a:r>
              <a:rPr lang="en-US" dirty="0">
                <a:latin typeface="Helvetica Light"/>
                <a:cs typeface="Helvetica Light"/>
              </a:rPr>
              <a:t>6:</a:t>
            </a:r>
          </a:p>
        </p:txBody>
      </p:sp>
      <p:sp>
        <p:nvSpPr>
          <p:cNvPr id="23" name="Rectangle 22"/>
          <p:cNvSpPr/>
          <p:nvPr/>
        </p:nvSpPr>
        <p:spPr>
          <a:xfrm>
            <a:off x="2405609" y="4467969"/>
            <a:ext cx="377180" cy="369332"/>
          </a:xfrm>
          <a:prstGeom prst="rect">
            <a:avLst/>
          </a:prstGeom>
        </p:spPr>
        <p:txBody>
          <a:bodyPr wrap="none">
            <a:spAutoFit/>
          </a:bodyPr>
          <a:lstStyle/>
          <a:p>
            <a:r>
              <a:rPr lang="en-US" dirty="0">
                <a:latin typeface="Helvetica Light"/>
                <a:cs typeface="Helvetica Light"/>
              </a:rPr>
              <a:t>7:</a:t>
            </a:r>
          </a:p>
        </p:txBody>
      </p:sp>
      <p:sp>
        <p:nvSpPr>
          <p:cNvPr id="24" name="Rectangle 23"/>
          <p:cNvSpPr/>
          <p:nvPr/>
        </p:nvSpPr>
        <p:spPr>
          <a:xfrm>
            <a:off x="2405609" y="3458783"/>
            <a:ext cx="377180" cy="369332"/>
          </a:xfrm>
          <a:prstGeom prst="rect">
            <a:avLst/>
          </a:prstGeom>
        </p:spPr>
        <p:txBody>
          <a:bodyPr wrap="none">
            <a:spAutoFit/>
          </a:bodyPr>
          <a:lstStyle/>
          <a:p>
            <a:r>
              <a:rPr lang="en-US" dirty="0">
                <a:latin typeface="Helvetica Light"/>
                <a:cs typeface="Helvetica Light"/>
              </a:rPr>
              <a:t>4:</a:t>
            </a:r>
          </a:p>
        </p:txBody>
      </p:sp>
      <p:sp>
        <p:nvSpPr>
          <p:cNvPr id="65" name="Rectangle 64"/>
          <p:cNvSpPr/>
          <p:nvPr/>
        </p:nvSpPr>
        <p:spPr>
          <a:xfrm>
            <a:off x="181742" y="3287629"/>
            <a:ext cx="1031123" cy="369332"/>
          </a:xfrm>
          <a:prstGeom prst="rect">
            <a:avLst/>
          </a:prstGeom>
        </p:spPr>
        <p:txBody>
          <a:bodyPr wrap="none">
            <a:spAutoFit/>
          </a:bodyPr>
          <a:lstStyle/>
          <a:p>
            <a:r>
              <a:rPr lang="en-US" b="1" dirty="0">
                <a:latin typeface="Helvetica Light"/>
                <a:cs typeface="Helvetica Light"/>
              </a:rPr>
              <a:t>Insert(x)</a:t>
            </a:r>
          </a:p>
        </p:txBody>
      </p:sp>
      <p:sp>
        <p:nvSpPr>
          <p:cNvPr id="25" name="Freeform 24"/>
          <p:cNvSpPr/>
          <p:nvPr/>
        </p:nvSpPr>
        <p:spPr>
          <a:xfrm flipV="1">
            <a:off x="3604372" y="3656959"/>
            <a:ext cx="821726" cy="666789"/>
          </a:xfrm>
          <a:custGeom>
            <a:avLst/>
            <a:gdLst>
              <a:gd name="connsiteX0" fmla="*/ 0 w 992618"/>
              <a:gd name="connsiteY0" fmla="*/ 0 h 405530"/>
              <a:gd name="connsiteX1" fmla="*/ 992579 w 992618"/>
              <a:gd name="connsiteY1" fmla="*/ 170749 h 405530"/>
              <a:gd name="connsiteX2" fmla="*/ 42691 w 992618"/>
              <a:gd name="connsiteY2" fmla="*/ 405530 h 405530"/>
            </a:gdLst>
            <a:ahLst/>
            <a:cxnLst>
              <a:cxn ang="0">
                <a:pos x="connsiteX0" y="connsiteY0"/>
              </a:cxn>
              <a:cxn ang="0">
                <a:pos x="connsiteX1" y="connsiteY1"/>
              </a:cxn>
              <a:cxn ang="0">
                <a:pos x="connsiteX2" y="connsiteY2"/>
              </a:cxn>
            </a:cxnLst>
            <a:rect l="l" t="t" r="r" b="b"/>
            <a:pathLst>
              <a:path w="992618" h="405530">
                <a:moveTo>
                  <a:pt x="0" y="0"/>
                </a:moveTo>
                <a:cubicBezTo>
                  <a:pt x="492732" y="51580"/>
                  <a:pt x="985464" y="103161"/>
                  <a:pt x="992579" y="170749"/>
                </a:cubicBezTo>
                <a:cubicBezTo>
                  <a:pt x="999694" y="238337"/>
                  <a:pt x="42691" y="405530"/>
                  <a:pt x="42691" y="405530"/>
                </a:cubicBezTo>
              </a:path>
            </a:pathLst>
          </a:custGeom>
          <a:ln w="28575" cmpd="sng">
            <a:solidFill>
              <a:srgbClr val="000000"/>
            </a:solidFill>
            <a:prstDash val="sysDash"/>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Helvetica Light"/>
              <a:cs typeface="Helvetica Light"/>
            </a:endParaRPr>
          </a:p>
        </p:txBody>
      </p:sp>
      <p:sp>
        <p:nvSpPr>
          <p:cNvPr id="29" name="Freeform 28"/>
          <p:cNvSpPr/>
          <p:nvPr/>
        </p:nvSpPr>
        <p:spPr>
          <a:xfrm flipV="1">
            <a:off x="3604372" y="2680165"/>
            <a:ext cx="821726" cy="940858"/>
          </a:xfrm>
          <a:custGeom>
            <a:avLst/>
            <a:gdLst>
              <a:gd name="connsiteX0" fmla="*/ 0 w 992618"/>
              <a:gd name="connsiteY0" fmla="*/ 0 h 405530"/>
              <a:gd name="connsiteX1" fmla="*/ 992579 w 992618"/>
              <a:gd name="connsiteY1" fmla="*/ 170749 h 405530"/>
              <a:gd name="connsiteX2" fmla="*/ 42691 w 992618"/>
              <a:gd name="connsiteY2" fmla="*/ 405530 h 405530"/>
            </a:gdLst>
            <a:ahLst/>
            <a:cxnLst>
              <a:cxn ang="0">
                <a:pos x="connsiteX0" y="connsiteY0"/>
              </a:cxn>
              <a:cxn ang="0">
                <a:pos x="connsiteX1" y="connsiteY1"/>
              </a:cxn>
              <a:cxn ang="0">
                <a:pos x="connsiteX2" y="connsiteY2"/>
              </a:cxn>
            </a:cxnLst>
            <a:rect l="l" t="t" r="r" b="b"/>
            <a:pathLst>
              <a:path w="992618" h="405530">
                <a:moveTo>
                  <a:pt x="0" y="0"/>
                </a:moveTo>
                <a:cubicBezTo>
                  <a:pt x="492732" y="51580"/>
                  <a:pt x="985464" y="103161"/>
                  <a:pt x="992579" y="170749"/>
                </a:cubicBezTo>
                <a:cubicBezTo>
                  <a:pt x="999694" y="238337"/>
                  <a:pt x="42691" y="405530"/>
                  <a:pt x="42691" y="405530"/>
                </a:cubicBezTo>
              </a:path>
            </a:pathLst>
          </a:custGeom>
          <a:ln w="28575" cmpd="sng">
            <a:solidFill>
              <a:srgbClr val="000000"/>
            </a:solidFill>
            <a:prstDash val="sysDash"/>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Helvetica Light"/>
              <a:cs typeface="Helvetica Light"/>
            </a:endParaRPr>
          </a:p>
        </p:txBody>
      </p:sp>
      <p:sp>
        <p:nvSpPr>
          <p:cNvPr id="27" name="Rectangle 26"/>
          <p:cNvSpPr/>
          <p:nvPr/>
        </p:nvSpPr>
        <p:spPr>
          <a:xfrm>
            <a:off x="4490651" y="3838609"/>
            <a:ext cx="2941831" cy="646331"/>
          </a:xfrm>
          <a:prstGeom prst="rect">
            <a:avLst/>
          </a:prstGeom>
        </p:spPr>
        <p:txBody>
          <a:bodyPr wrap="none">
            <a:spAutoFit/>
          </a:bodyPr>
          <a:lstStyle/>
          <a:p>
            <a:r>
              <a:rPr lang="en-US" dirty="0">
                <a:latin typeface="Helvetica Light"/>
                <a:cs typeface="Helvetica Light"/>
              </a:rPr>
              <a:t>Rehash a: alternate(a) = 4</a:t>
            </a:r>
          </a:p>
          <a:p>
            <a:r>
              <a:rPr lang="en-US" dirty="0">
                <a:latin typeface="Helvetica Light"/>
                <a:cs typeface="Helvetica Light"/>
              </a:rPr>
              <a:t>Kick a to bucket 4</a:t>
            </a:r>
          </a:p>
        </p:txBody>
      </p:sp>
      <p:sp>
        <p:nvSpPr>
          <p:cNvPr id="28" name="Rectangle 27"/>
          <p:cNvSpPr/>
          <p:nvPr/>
        </p:nvSpPr>
        <p:spPr>
          <a:xfrm>
            <a:off x="4490651" y="2832159"/>
            <a:ext cx="2941831" cy="646331"/>
          </a:xfrm>
          <a:prstGeom prst="rect">
            <a:avLst/>
          </a:prstGeom>
        </p:spPr>
        <p:txBody>
          <a:bodyPr wrap="none">
            <a:spAutoFit/>
          </a:bodyPr>
          <a:lstStyle/>
          <a:p>
            <a:r>
              <a:rPr lang="en-US" dirty="0">
                <a:latin typeface="Helvetica Light"/>
                <a:cs typeface="Helvetica Light"/>
              </a:rPr>
              <a:t>Rehash c: alternate(c) = 1</a:t>
            </a:r>
          </a:p>
          <a:p>
            <a:r>
              <a:rPr lang="en-US" dirty="0">
                <a:latin typeface="Helvetica Light"/>
                <a:cs typeface="Helvetica Light"/>
              </a:rPr>
              <a:t>Kick c to bucket 1</a:t>
            </a:r>
          </a:p>
        </p:txBody>
      </p:sp>
      <p:cxnSp>
        <p:nvCxnSpPr>
          <p:cNvPr id="30" name="Straight Arrow Connector 29"/>
          <p:cNvCxnSpPr/>
          <p:nvPr/>
        </p:nvCxnSpPr>
        <p:spPr bwMode="auto">
          <a:xfrm>
            <a:off x="1344637" y="3576667"/>
            <a:ext cx="1060972" cy="747083"/>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31" name="Rectangle 30"/>
          <p:cNvSpPr/>
          <p:nvPr/>
        </p:nvSpPr>
        <p:spPr>
          <a:xfrm>
            <a:off x="1325961" y="3946907"/>
            <a:ext cx="667717" cy="369332"/>
          </a:xfrm>
          <a:prstGeom prst="rect">
            <a:avLst/>
          </a:prstGeom>
        </p:spPr>
        <p:txBody>
          <a:bodyPr wrap="none">
            <a:spAutoFit/>
          </a:bodyPr>
          <a:lstStyle/>
          <a:p>
            <a:r>
              <a:rPr lang="en-US" dirty="0">
                <a:latin typeface="Helvetica Light"/>
                <a:cs typeface="Helvetica Light"/>
              </a:rPr>
              <a:t>h</a:t>
            </a:r>
            <a:r>
              <a:rPr lang="en-US" baseline="-25000" dirty="0">
                <a:latin typeface="Helvetica Light"/>
                <a:cs typeface="Helvetica Light"/>
              </a:rPr>
              <a:t>2</a:t>
            </a:r>
            <a:r>
              <a:rPr lang="en-US" dirty="0">
                <a:latin typeface="Helvetica Light"/>
                <a:cs typeface="Helvetica Light"/>
              </a:rPr>
              <a:t>(x)</a:t>
            </a:r>
          </a:p>
        </p:txBody>
      </p:sp>
    </p:spTree>
    <p:extLst>
      <p:ext uri="{BB962C8B-B14F-4D97-AF65-F5344CB8AC3E}">
        <p14:creationId xmlns:p14="http://schemas.microsoft.com/office/powerpoint/2010/main" val="2048037306"/>
      </p:ext>
    </p:extLst>
  </p:cSld>
  <p:clrMapOvr>
    <a:masterClrMapping/>
  </p:clrMapOvr>
  <mc:AlternateContent xmlns:mc="http://schemas.openxmlformats.org/markup-compatibility/2006" xmlns:p14="http://schemas.microsoft.com/office/powerpoint/2010/main">
    <mc:Choice Requires="p14">
      <p:transition spd="slow" p14:dur="2000" advTm="14625"/>
    </mc:Choice>
    <mc:Fallback xmlns="">
      <p:transition xmlns:p14="http://schemas.microsoft.com/office/powerpoint/2010/main" spd="slow" advTm="14625"/>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a:latin typeface="Helvetica Light"/>
                <a:cs typeface="Helvetica Light"/>
              </a:rPr>
              <a:t>Standard Cuckoo Requires Storing Each Item </a:t>
            </a:r>
          </a:p>
        </p:txBody>
      </p:sp>
      <p:sp>
        <p:nvSpPr>
          <p:cNvPr id="8" name="Rectangle 7"/>
          <p:cNvSpPr/>
          <p:nvPr/>
        </p:nvSpPr>
        <p:spPr bwMode="auto">
          <a:xfrm>
            <a:off x="2818603" y="2163237"/>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9" name="Rectangle 8"/>
          <p:cNvSpPr/>
          <p:nvPr/>
        </p:nvSpPr>
        <p:spPr bwMode="auto">
          <a:xfrm>
            <a:off x="2818603" y="2485879"/>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u="none" strike="noStrike" cap="none" normalizeH="0" baseline="0" dirty="0">
                <a:ln>
                  <a:noFill/>
                </a:ln>
                <a:solidFill>
                  <a:schemeClr val="tx1"/>
                </a:solidFill>
                <a:effectLst/>
                <a:latin typeface="Helvetica Light"/>
                <a:cs typeface="Helvetica Light"/>
              </a:rPr>
              <a:t>c</a:t>
            </a:r>
          </a:p>
        </p:txBody>
      </p:sp>
      <p:sp>
        <p:nvSpPr>
          <p:cNvPr id="10" name="Rectangle 9"/>
          <p:cNvSpPr/>
          <p:nvPr/>
        </p:nvSpPr>
        <p:spPr bwMode="auto">
          <a:xfrm>
            <a:off x="2818603" y="2826363"/>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u="none" strike="noStrike" cap="none" normalizeH="0" baseline="0" dirty="0">
                <a:ln>
                  <a:noFill/>
                </a:ln>
                <a:solidFill>
                  <a:schemeClr val="tx1"/>
                </a:solidFill>
                <a:effectLst/>
                <a:latin typeface="Helvetica Light"/>
                <a:cs typeface="Helvetica Light"/>
              </a:rPr>
              <a:t>b</a:t>
            </a:r>
          </a:p>
        </p:txBody>
      </p:sp>
      <p:sp>
        <p:nvSpPr>
          <p:cNvPr id="11" name="Rectangle 10"/>
          <p:cNvSpPr/>
          <p:nvPr/>
        </p:nvSpPr>
        <p:spPr bwMode="auto">
          <a:xfrm>
            <a:off x="2818603" y="3167759"/>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12" name="Rectangle 11"/>
          <p:cNvSpPr/>
          <p:nvPr/>
        </p:nvSpPr>
        <p:spPr>
          <a:xfrm>
            <a:off x="2405609" y="2136213"/>
            <a:ext cx="377180" cy="369332"/>
          </a:xfrm>
          <a:prstGeom prst="rect">
            <a:avLst/>
          </a:prstGeom>
        </p:spPr>
        <p:txBody>
          <a:bodyPr wrap="none">
            <a:spAutoFit/>
          </a:bodyPr>
          <a:lstStyle/>
          <a:p>
            <a:r>
              <a:rPr lang="en-US" dirty="0">
                <a:latin typeface="Helvetica Light"/>
                <a:cs typeface="Helvetica Light"/>
              </a:rPr>
              <a:t>0:</a:t>
            </a:r>
          </a:p>
        </p:txBody>
      </p:sp>
      <p:sp>
        <p:nvSpPr>
          <p:cNvPr id="13" name="Rectangle 12"/>
          <p:cNvSpPr/>
          <p:nvPr/>
        </p:nvSpPr>
        <p:spPr>
          <a:xfrm>
            <a:off x="2405609" y="2449598"/>
            <a:ext cx="377180" cy="369332"/>
          </a:xfrm>
          <a:prstGeom prst="rect">
            <a:avLst/>
          </a:prstGeom>
        </p:spPr>
        <p:txBody>
          <a:bodyPr wrap="none">
            <a:spAutoFit/>
          </a:bodyPr>
          <a:lstStyle/>
          <a:p>
            <a:r>
              <a:rPr lang="en-US" dirty="0">
                <a:latin typeface="Helvetica Light"/>
                <a:cs typeface="Helvetica Light"/>
              </a:rPr>
              <a:t>1:</a:t>
            </a:r>
          </a:p>
        </p:txBody>
      </p:sp>
      <p:sp>
        <p:nvSpPr>
          <p:cNvPr id="14" name="Rectangle 13"/>
          <p:cNvSpPr/>
          <p:nvPr/>
        </p:nvSpPr>
        <p:spPr>
          <a:xfrm>
            <a:off x="2405609" y="2785993"/>
            <a:ext cx="377180" cy="369332"/>
          </a:xfrm>
          <a:prstGeom prst="rect">
            <a:avLst/>
          </a:prstGeom>
        </p:spPr>
        <p:txBody>
          <a:bodyPr wrap="none">
            <a:spAutoFit/>
          </a:bodyPr>
          <a:lstStyle/>
          <a:p>
            <a:r>
              <a:rPr lang="en-US" dirty="0">
                <a:latin typeface="Helvetica Light"/>
                <a:cs typeface="Helvetica Light"/>
              </a:rPr>
              <a:t>2:</a:t>
            </a:r>
          </a:p>
        </p:txBody>
      </p:sp>
      <p:sp>
        <p:nvSpPr>
          <p:cNvPr id="15" name="Rectangle 14"/>
          <p:cNvSpPr/>
          <p:nvPr/>
        </p:nvSpPr>
        <p:spPr>
          <a:xfrm>
            <a:off x="2405609" y="3122388"/>
            <a:ext cx="377180" cy="369332"/>
          </a:xfrm>
          <a:prstGeom prst="rect">
            <a:avLst/>
          </a:prstGeom>
        </p:spPr>
        <p:txBody>
          <a:bodyPr wrap="none">
            <a:spAutoFit/>
          </a:bodyPr>
          <a:lstStyle/>
          <a:p>
            <a:r>
              <a:rPr lang="en-US" dirty="0">
                <a:latin typeface="Helvetica Light"/>
                <a:cs typeface="Helvetica Light"/>
              </a:rPr>
              <a:t>3:</a:t>
            </a:r>
          </a:p>
        </p:txBody>
      </p:sp>
      <p:sp>
        <p:nvSpPr>
          <p:cNvPr id="16" name="Rectangle 15"/>
          <p:cNvSpPr/>
          <p:nvPr/>
        </p:nvSpPr>
        <p:spPr bwMode="auto">
          <a:xfrm>
            <a:off x="2818603" y="3492295"/>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u="none" strike="noStrike" cap="none" normalizeH="0" baseline="0" dirty="0">
                <a:ln>
                  <a:noFill/>
                </a:ln>
                <a:solidFill>
                  <a:schemeClr val="tx1"/>
                </a:solidFill>
                <a:effectLst/>
                <a:latin typeface="Helvetica Light"/>
                <a:cs typeface="Helvetica Light"/>
              </a:rPr>
              <a:t>a</a:t>
            </a:r>
          </a:p>
        </p:txBody>
      </p:sp>
      <p:sp>
        <p:nvSpPr>
          <p:cNvPr id="17" name="Rectangle 16"/>
          <p:cNvSpPr/>
          <p:nvPr/>
        </p:nvSpPr>
        <p:spPr bwMode="auto">
          <a:xfrm>
            <a:off x="2818603" y="3814937"/>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18" name="Rectangle 17"/>
          <p:cNvSpPr/>
          <p:nvPr/>
        </p:nvSpPr>
        <p:spPr bwMode="auto">
          <a:xfrm>
            <a:off x="2818603" y="4155421"/>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u="none" strike="noStrike" cap="none" normalizeH="0" baseline="0" dirty="0">
                <a:ln>
                  <a:noFill/>
                </a:ln>
                <a:solidFill>
                  <a:schemeClr val="tx1"/>
                </a:solidFill>
                <a:effectLst/>
                <a:latin typeface="Helvetica Light"/>
                <a:cs typeface="Helvetica Light"/>
              </a:rPr>
              <a:t>x</a:t>
            </a:r>
          </a:p>
        </p:txBody>
      </p:sp>
      <p:sp>
        <p:nvSpPr>
          <p:cNvPr id="19" name="Rectangle 18"/>
          <p:cNvSpPr/>
          <p:nvPr/>
        </p:nvSpPr>
        <p:spPr bwMode="auto">
          <a:xfrm>
            <a:off x="2818603" y="4496817"/>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21" name="Rectangle 20"/>
          <p:cNvSpPr/>
          <p:nvPr/>
        </p:nvSpPr>
        <p:spPr>
          <a:xfrm>
            <a:off x="2405609" y="3795178"/>
            <a:ext cx="377180" cy="369332"/>
          </a:xfrm>
          <a:prstGeom prst="rect">
            <a:avLst/>
          </a:prstGeom>
        </p:spPr>
        <p:txBody>
          <a:bodyPr wrap="none">
            <a:spAutoFit/>
          </a:bodyPr>
          <a:lstStyle/>
          <a:p>
            <a:r>
              <a:rPr lang="en-US" dirty="0">
                <a:latin typeface="Helvetica Light"/>
                <a:cs typeface="Helvetica Light"/>
              </a:rPr>
              <a:t>5:</a:t>
            </a:r>
          </a:p>
        </p:txBody>
      </p:sp>
      <p:sp>
        <p:nvSpPr>
          <p:cNvPr id="22" name="Rectangle 21"/>
          <p:cNvSpPr/>
          <p:nvPr/>
        </p:nvSpPr>
        <p:spPr>
          <a:xfrm>
            <a:off x="2405609" y="4131573"/>
            <a:ext cx="377180" cy="369332"/>
          </a:xfrm>
          <a:prstGeom prst="rect">
            <a:avLst/>
          </a:prstGeom>
        </p:spPr>
        <p:txBody>
          <a:bodyPr wrap="none">
            <a:spAutoFit/>
          </a:bodyPr>
          <a:lstStyle/>
          <a:p>
            <a:r>
              <a:rPr lang="en-US" dirty="0">
                <a:latin typeface="Helvetica Light"/>
                <a:cs typeface="Helvetica Light"/>
              </a:rPr>
              <a:t>6:</a:t>
            </a:r>
          </a:p>
        </p:txBody>
      </p:sp>
      <p:sp>
        <p:nvSpPr>
          <p:cNvPr id="23" name="Rectangle 22"/>
          <p:cNvSpPr/>
          <p:nvPr/>
        </p:nvSpPr>
        <p:spPr>
          <a:xfrm>
            <a:off x="2405609" y="4467969"/>
            <a:ext cx="377180" cy="369332"/>
          </a:xfrm>
          <a:prstGeom prst="rect">
            <a:avLst/>
          </a:prstGeom>
        </p:spPr>
        <p:txBody>
          <a:bodyPr wrap="none">
            <a:spAutoFit/>
          </a:bodyPr>
          <a:lstStyle/>
          <a:p>
            <a:r>
              <a:rPr lang="en-US" dirty="0">
                <a:latin typeface="Helvetica Light"/>
                <a:cs typeface="Helvetica Light"/>
              </a:rPr>
              <a:t>7:</a:t>
            </a:r>
          </a:p>
        </p:txBody>
      </p:sp>
      <p:sp>
        <p:nvSpPr>
          <p:cNvPr id="24" name="Rectangle 23"/>
          <p:cNvSpPr/>
          <p:nvPr/>
        </p:nvSpPr>
        <p:spPr>
          <a:xfrm>
            <a:off x="2405609" y="3458783"/>
            <a:ext cx="377180" cy="369332"/>
          </a:xfrm>
          <a:prstGeom prst="rect">
            <a:avLst/>
          </a:prstGeom>
        </p:spPr>
        <p:txBody>
          <a:bodyPr wrap="none">
            <a:spAutoFit/>
          </a:bodyPr>
          <a:lstStyle/>
          <a:p>
            <a:r>
              <a:rPr lang="en-US" dirty="0">
                <a:latin typeface="Helvetica Light"/>
                <a:cs typeface="Helvetica Light"/>
              </a:rPr>
              <a:t>4:</a:t>
            </a:r>
          </a:p>
        </p:txBody>
      </p:sp>
      <p:sp>
        <p:nvSpPr>
          <p:cNvPr id="65" name="Rectangle 64"/>
          <p:cNvSpPr/>
          <p:nvPr/>
        </p:nvSpPr>
        <p:spPr>
          <a:xfrm>
            <a:off x="181742" y="3287629"/>
            <a:ext cx="1031123" cy="369332"/>
          </a:xfrm>
          <a:prstGeom prst="rect">
            <a:avLst/>
          </a:prstGeom>
        </p:spPr>
        <p:txBody>
          <a:bodyPr wrap="none">
            <a:spAutoFit/>
          </a:bodyPr>
          <a:lstStyle/>
          <a:p>
            <a:r>
              <a:rPr lang="en-US" b="1" dirty="0">
                <a:latin typeface="Helvetica Light"/>
                <a:cs typeface="Helvetica Light"/>
              </a:rPr>
              <a:t>Insert(x)</a:t>
            </a:r>
          </a:p>
        </p:txBody>
      </p:sp>
      <p:sp>
        <p:nvSpPr>
          <p:cNvPr id="25" name="Freeform 24"/>
          <p:cNvSpPr/>
          <p:nvPr/>
        </p:nvSpPr>
        <p:spPr>
          <a:xfrm flipV="1">
            <a:off x="3604372" y="3656959"/>
            <a:ext cx="821726" cy="666789"/>
          </a:xfrm>
          <a:custGeom>
            <a:avLst/>
            <a:gdLst>
              <a:gd name="connsiteX0" fmla="*/ 0 w 992618"/>
              <a:gd name="connsiteY0" fmla="*/ 0 h 405530"/>
              <a:gd name="connsiteX1" fmla="*/ 992579 w 992618"/>
              <a:gd name="connsiteY1" fmla="*/ 170749 h 405530"/>
              <a:gd name="connsiteX2" fmla="*/ 42691 w 992618"/>
              <a:gd name="connsiteY2" fmla="*/ 405530 h 405530"/>
            </a:gdLst>
            <a:ahLst/>
            <a:cxnLst>
              <a:cxn ang="0">
                <a:pos x="connsiteX0" y="connsiteY0"/>
              </a:cxn>
              <a:cxn ang="0">
                <a:pos x="connsiteX1" y="connsiteY1"/>
              </a:cxn>
              <a:cxn ang="0">
                <a:pos x="connsiteX2" y="connsiteY2"/>
              </a:cxn>
            </a:cxnLst>
            <a:rect l="l" t="t" r="r" b="b"/>
            <a:pathLst>
              <a:path w="992618" h="405530">
                <a:moveTo>
                  <a:pt x="0" y="0"/>
                </a:moveTo>
                <a:cubicBezTo>
                  <a:pt x="492732" y="51580"/>
                  <a:pt x="985464" y="103161"/>
                  <a:pt x="992579" y="170749"/>
                </a:cubicBezTo>
                <a:cubicBezTo>
                  <a:pt x="999694" y="238337"/>
                  <a:pt x="42691" y="405530"/>
                  <a:pt x="42691" y="405530"/>
                </a:cubicBezTo>
              </a:path>
            </a:pathLst>
          </a:custGeom>
          <a:ln w="28575" cmpd="sng">
            <a:solidFill>
              <a:srgbClr val="000000"/>
            </a:solidFill>
            <a:prstDash val="sysDash"/>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Helvetica Light"/>
              <a:cs typeface="Helvetica Light"/>
            </a:endParaRPr>
          </a:p>
        </p:txBody>
      </p:sp>
      <p:sp>
        <p:nvSpPr>
          <p:cNvPr id="29" name="Freeform 28"/>
          <p:cNvSpPr/>
          <p:nvPr/>
        </p:nvSpPr>
        <p:spPr>
          <a:xfrm flipV="1">
            <a:off x="3604372" y="2680165"/>
            <a:ext cx="821726" cy="940858"/>
          </a:xfrm>
          <a:custGeom>
            <a:avLst/>
            <a:gdLst>
              <a:gd name="connsiteX0" fmla="*/ 0 w 992618"/>
              <a:gd name="connsiteY0" fmla="*/ 0 h 405530"/>
              <a:gd name="connsiteX1" fmla="*/ 992579 w 992618"/>
              <a:gd name="connsiteY1" fmla="*/ 170749 h 405530"/>
              <a:gd name="connsiteX2" fmla="*/ 42691 w 992618"/>
              <a:gd name="connsiteY2" fmla="*/ 405530 h 405530"/>
            </a:gdLst>
            <a:ahLst/>
            <a:cxnLst>
              <a:cxn ang="0">
                <a:pos x="connsiteX0" y="connsiteY0"/>
              </a:cxn>
              <a:cxn ang="0">
                <a:pos x="connsiteX1" y="connsiteY1"/>
              </a:cxn>
              <a:cxn ang="0">
                <a:pos x="connsiteX2" y="connsiteY2"/>
              </a:cxn>
            </a:cxnLst>
            <a:rect l="l" t="t" r="r" b="b"/>
            <a:pathLst>
              <a:path w="992618" h="405530">
                <a:moveTo>
                  <a:pt x="0" y="0"/>
                </a:moveTo>
                <a:cubicBezTo>
                  <a:pt x="492732" y="51580"/>
                  <a:pt x="985464" y="103161"/>
                  <a:pt x="992579" y="170749"/>
                </a:cubicBezTo>
                <a:cubicBezTo>
                  <a:pt x="999694" y="238337"/>
                  <a:pt x="42691" y="405530"/>
                  <a:pt x="42691" y="405530"/>
                </a:cubicBezTo>
              </a:path>
            </a:pathLst>
          </a:custGeom>
          <a:ln w="28575" cmpd="sng">
            <a:solidFill>
              <a:srgbClr val="000000"/>
            </a:solidFill>
            <a:prstDash val="sysDash"/>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Helvetica Light"/>
              <a:cs typeface="Helvetica Light"/>
            </a:endParaRPr>
          </a:p>
        </p:txBody>
      </p:sp>
      <p:sp>
        <p:nvSpPr>
          <p:cNvPr id="27" name="Freeform 26"/>
          <p:cNvSpPr/>
          <p:nvPr/>
        </p:nvSpPr>
        <p:spPr>
          <a:xfrm rot="18553080" flipH="1">
            <a:off x="3575104" y="2197879"/>
            <a:ext cx="944816" cy="372892"/>
          </a:xfrm>
          <a:custGeom>
            <a:avLst/>
            <a:gdLst>
              <a:gd name="connsiteX0" fmla="*/ 1152672 w 1152672"/>
              <a:gd name="connsiteY0" fmla="*/ 0 h 352172"/>
              <a:gd name="connsiteX1" fmla="*/ 683065 w 1152672"/>
              <a:gd name="connsiteY1" fmla="*/ 234781 h 352172"/>
              <a:gd name="connsiteX2" fmla="*/ 0 w 1152672"/>
              <a:gd name="connsiteY2" fmla="*/ 352172 h 352172"/>
            </a:gdLst>
            <a:ahLst/>
            <a:cxnLst>
              <a:cxn ang="0">
                <a:pos x="connsiteX0" y="connsiteY0"/>
              </a:cxn>
              <a:cxn ang="0">
                <a:pos x="connsiteX1" y="connsiteY1"/>
              </a:cxn>
              <a:cxn ang="0">
                <a:pos x="connsiteX2" y="connsiteY2"/>
              </a:cxn>
            </a:cxnLst>
            <a:rect l="l" t="t" r="r" b="b"/>
            <a:pathLst>
              <a:path w="1152672" h="352172">
                <a:moveTo>
                  <a:pt x="1152672" y="0"/>
                </a:moveTo>
                <a:cubicBezTo>
                  <a:pt x="1013924" y="88043"/>
                  <a:pt x="875177" y="176086"/>
                  <a:pt x="683065" y="234781"/>
                </a:cubicBezTo>
                <a:cubicBezTo>
                  <a:pt x="490953" y="293476"/>
                  <a:pt x="0" y="352172"/>
                  <a:pt x="0" y="352172"/>
                </a:cubicBezTo>
              </a:path>
            </a:pathLst>
          </a:custGeom>
          <a:ln w="28575" cmpd="sng">
            <a:solidFill>
              <a:srgbClr val="000000"/>
            </a:solidFill>
            <a:prstDash val="sysDash"/>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Helvetica Light"/>
              <a:cs typeface="Helvetica Light"/>
            </a:endParaRPr>
          </a:p>
        </p:txBody>
      </p:sp>
      <p:sp>
        <p:nvSpPr>
          <p:cNvPr id="28" name="Rectangle 27"/>
          <p:cNvSpPr/>
          <p:nvPr/>
        </p:nvSpPr>
        <p:spPr>
          <a:xfrm>
            <a:off x="4577686" y="1978571"/>
            <a:ext cx="3096359" cy="646331"/>
          </a:xfrm>
          <a:prstGeom prst="rect">
            <a:avLst/>
          </a:prstGeom>
        </p:spPr>
        <p:txBody>
          <a:bodyPr wrap="none">
            <a:spAutoFit/>
          </a:bodyPr>
          <a:lstStyle/>
          <a:p>
            <a:r>
              <a:rPr lang="en-US" dirty="0">
                <a:latin typeface="Helvetica Light"/>
                <a:cs typeface="Helvetica Light"/>
              </a:rPr>
              <a:t>Insert complete</a:t>
            </a:r>
            <a:br>
              <a:rPr lang="en-US" dirty="0">
                <a:latin typeface="Helvetica Light"/>
                <a:cs typeface="Helvetica Light"/>
              </a:rPr>
            </a:br>
            <a:r>
              <a:rPr lang="en-US" dirty="0">
                <a:latin typeface="Helvetica Light"/>
                <a:cs typeface="Helvetica Light"/>
              </a:rPr>
              <a:t>(or fail if </a:t>
            </a:r>
            <a:r>
              <a:rPr lang="en-US" dirty="0" err="1">
                <a:latin typeface="Helvetica Light"/>
                <a:cs typeface="Helvetica Light"/>
              </a:rPr>
              <a:t>MaxSteps</a:t>
            </a:r>
            <a:r>
              <a:rPr lang="en-US" dirty="0">
                <a:latin typeface="Helvetica Light"/>
                <a:cs typeface="Helvetica Light"/>
              </a:rPr>
              <a:t> reached)</a:t>
            </a:r>
          </a:p>
        </p:txBody>
      </p:sp>
      <p:sp>
        <p:nvSpPr>
          <p:cNvPr id="31" name="Rectangle 30"/>
          <p:cNvSpPr/>
          <p:nvPr/>
        </p:nvSpPr>
        <p:spPr>
          <a:xfrm>
            <a:off x="4490651" y="3838609"/>
            <a:ext cx="2941831" cy="646331"/>
          </a:xfrm>
          <a:prstGeom prst="rect">
            <a:avLst/>
          </a:prstGeom>
        </p:spPr>
        <p:txBody>
          <a:bodyPr wrap="none">
            <a:spAutoFit/>
          </a:bodyPr>
          <a:lstStyle/>
          <a:p>
            <a:r>
              <a:rPr lang="en-US" dirty="0">
                <a:latin typeface="Helvetica Light"/>
                <a:cs typeface="Helvetica Light"/>
              </a:rPr>
              <a:t>Rehash a: alternate(a) = 4</a:t>
            </a:r>
          </a:p>
          <a:p>
            <a:r>
              <a:rPr lang="en-US" dirty="0">
                <a:latin typeface="Helvetica Light"/>
                <a:cs typeface="Helvetica Light"/>
              </a:rPr>
              <a:t>Kick a to bucket 4</a:t>
            </a:r>
          </a:p>
        </p:txBody>
      </p:sp>
      <p:sp>
        <p:nvSpPr>
          <p:cNvPr id="32" name="Rectangle 31"/>
          <p:cNvSpPr/>
          <p:nvPr/>
        </p:nvSpPr>
        <p:spPr>
          <a:xfrm>
            <a:off x="4490651" y="2832159"/>
            <a:ext cx="2941831" cy="646331"/>
          </a:xfrm>
          <a:prstGeom prst="rect">
            <a:avLst/>
          </a:prstGeom>
        </p:spPr>
        <p:txBody>
          <a:bodyPr wrap="none">
            <a:spAutoFit/>
          </a:bodyPr>
          <a:lstStyle/>
          <a:p>
            <a:r>
              <a:rPr lang="en-US" dirty="0">
                <a:latin typeface="Helvetica Light"/>
                <a:cs typeface="Helvetica Light"/>
              </a:rPr>
              <a:t>Rehash c: alternate(c) = 1</a:t>
            </a:r>
          </a:p>
          <a:p>
            <a:r>
              <a:rPr lang="en-US" dirty="0">
                <a:latin typeface="Helvetica Light"/>
                <a:cs typeface="Helvetica Light"/>
              </a:rPr>
              <a:t>Kick c to bucket 1</a:t>
            </a:r>
          </a:p>
        </p:txBody>
      </p:sp>
      <p:cxnSp>
        <p:nvCxnSpPr>
          <p:cNvPr id="33" name="Straight Arrow Connector 32"/>
          <p:cNvCxnSpPr/>
          <p:nvPr/>
        </p:nvCxnSpPr>
        <p:spPr bwMode="auto">
          <a:xfrm>
            <a:off x="1344637" y="3576667"/>
            <a:ext cx="1060972" cy="747083"/>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34" name="Rectangle 33"/>
          <p:cNvSpPr/>
          <p:nvPr/>
        </p:nvSpPr>
        <p:spPr>
          <a:xfrm>
            <a:off x="1325961" y="3946907"/>
            <a:ext cx="667717" cy="369332"/>
          </a:xfrm>
          <a:prstGeom prst="rect">
            <a:avLst/>
          </a:prstGeom>
        </p:spPr>
        <p:txBody>
          <a:bodyPr wrap="none">
            <a:spAutoFit/>
          </a:bodyPr>
          <a:lstStyle/>
          <a:p>
            <a:r>
              <a:rPr lang="en-US" dirty="0">
                <a:latin typeface="Helvetica Light"/>
                <a:cs typeface="Helvetica Light"/>
              </a:rPr>
              <a:t>h</a:t>
            </a:r>
            <a:r>
              <a:rPr lang="en-US" baseline="-25000" dirty="0">
                <a:latin typeface="Helvetica Light"/>
                <a:cs typeface="Helvetica Light"/>
              </a:rPr>
              <a:t>2</a:t>
            </a:r>
            <a:r>
              <a:rPr lang="en-US" dirty="0">
                <a:latin typeface="Helvetica Light"/>
                <a:cs typeface="Helvetica Light"/>
              </a:rPr>
              <a:t>(x)</a:t>
            </a:r>
          </a:p>
        </p:txBody>
      </p:sp>
    </p:spTree>
    <p:extLst>
      <p:ext uri="{BB962C8B-B14F-4D97-AF65-F5344CB8AC3E}">
        <p14:creationId xmlns:p14="http://schemas.microsoft.com/office/powerpoint/2010/main" val="1464279251"/>
      </p:ext>
    </p:extLst>
  </p:cSld>
  <p:clrMapOvr>
    <a:masterClrMapping/>
  </p:clrMapOvr>
  <mc:AlternateContent xmlns:mc="http://schemas.openxmlformats.org/markup-compatibility/2006" xmlns:p14="http://schemas.microsoft.com/office/powerpoint/2010/main">
    <mc:Choice Requires="p14">
      <p:transition spd="slow" p14:dur="2000" advTm="22692"/>
    </mc:Choice>
    <mc:Fallback xmlns="">
      <p:transition xmlns:p14="http://schemas.microsoft.com/office/powerpoint/2010/main" spd="slow" advTm="22692"/>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Helvetica Light"/>
                <a:cs typeface="Helvetica Light"/>
              </a:rPr>
              <a:t>Challenge: How to Perform Cuckoo?</a:t>
            </a:r>
          </a:p>
        </p:txBody>
      </p:sp>
      <p:sp>
        <p:nvSpPr>
          <p:cNvPr id="3" name="Content Placeholder 2"/>
          <p:cNvSpPr>
            <a:spLocks noGrp="1"/>
          </p:cNvSpPr>
          <p:nvPr>
            <p:ph idx="1"/>
          </p:nvPr>
        </p:nvSpPr>
        <p:spPr>
          <a:xfrm>
            <a:off x="223520" y="1104900"/>
            <a:ext cx="8788400" cy="4648200"/>
          </a:xfrm>
        </p:spPr>
        <p:txBody>
          <a:bodyPr/>
          <a:lstStyle/>
          <a:p>
            <a:r>
              <a:rPr lang="en-US" dirty="0">
                <a:latin typeface="Helvetica Light"/>
                <a:cs typeface="Helvetica Light"/>
              </a:rPr>
              <a:t>Cuckoo hashing requires rehashing and displacing existing items</a:t>
            </a:r>
          </a:p>
          <a:p>
            <a:endParaRPr lang="en-US" dirty="0">
              <a:latin typeface="Helvetica Light"/>
              <a:cs typeface="Helvetica Light"/>
            </a:endParaRPr>
          </a:p>
          <a:p>
            <a:pPr marL="0" indent="0">
              <a:buNone/>
            </a:pPr>
            <a:endParaRPr lang="en-US" dirty="0">
              <a:latin typeface="Helvetica Light"/>
              <a:cs typeface="Helvetica Light"/>
            </a:endParaRPr>
          </a:p>
          <a:p>
            <a:pPr marL="0" indent="0">
              <a:buNone/>
            </a:pPr>
            <a:endParaRPr lang="en-US" dirty="0">
              <a:latin typeface="Helvetica Light"/>
              <a:cs typeface="Helvetica Light"/>
            </a:endParaRPr>
          </a:p>
          <a:p>
            <a:pPr marL="0" indent="0">
              <a:buNone/>
            </a:pPr>
            <a:endParaRPr lang="en-US" dirty="0">
              <a:latin typeface="Helvetica Light"/>
              <a:cs typeface="Helvetica Light"/>
            </a:endParaRPr>
          </a:p>
          <a:p>
            <a:pPr marL="0" indent="0">
              <a:buNone/>
            </a:pPr>
            <a:endParaRPr lang="en-US" dirty="0">
              <a:latin typeface="Helvetica Light"/>
              <a:cs typeface="Helvetica Light"/>
            </a:endParaRPr>
          </a:p>
        </p:txBody>
      </p:sp>
      <p:sp>
        <p:nvSpPr>
          <p:cNvPr id="9" name="Rectangle 8"/>
          <p:cNvSpPr/>
          <p:nvPr/>
        </p:nvSpPr>
        <p:spPr>
          <a:xfrm>
            <a:off x="793667" y="5276046"/>
            <a:ext cx="7371215" cy="954107"/>
          </a:xfrm>
          <a:prstGeom prst="rect">
            <a:avLst/>
          </a:prstGeom>
          <a:solidFill>
            <a:srgbClr val="800000"/>
          </a:solidFill>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n-US" sz="2800" dirty="0">
                <a:latin typeface="Helvetica Light"/>
                <a:cs typeface="Helvetica Light"/>
              </a:rPr>
              <a:t>With only fingerprint, </a:t>
            </a:r>
            <a:br>
              <a:rPr lang="en-US" sz="2800" dirty="0">
                <a:latin typeface="Helvetica Light"/>
                <a:cs typeface="Helvetica Light"/>
              </a:rPr>
            </a:br>
            <a:r>
              <a:rPr lang="en-US" sz="2800" dirty="0">
                <a:latin typeface="Helvetica Light"/>
                <a:cs typeface="Helvetica Light"/>
              </a:rPr>
              <a:t>how to calculate item’s alternate bucket?</a:t>
            </a:r>
          </a:p>
        </p:txBody>
      </p:sp>
      <p:sp>
        <p:nvSpPr>
          <p:cNvPr id="8" name="Rectangle 7"/>
          <p:cNvSpPr/>
          <p:nvPr/>
        </p:nvSpPr>
        <p:spPr bwMode="auto">
          <a:xfrm>
            <a:off x="2888978" y="2232813"/>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10" name="Rectangle 9"/>
          <p:cNvSpPr/>
          <p:nvPr/>
        </p:nvSpPr>
        <p:spPr bwMode="auto">
          <a:xfrm>
            <a:off x="2888978" y="2555455"/>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11" name="Rectangle 10"/>
          <p:cNvSpPr/>
          <p:nvPr/>
        </p:nvSpPr>
        <p:spPr bwMode="auto">
          <a:xfrm>
            <a:off x="2888978" y="2895939"/>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solidFill>
                  <a:schemeClr val="tx1"/>
                </a:solidFill>
                <a:effectLst/>
                <a:latin typeface="Helvetica Light"/>
                <a:cs typeface="Helvetica Light"/>
              </a:rPr>
              <a:t>FP(b)</a:t>
            </a:r>
          </a:p>
        </p:txBody>
      </p:sp>
      <p:sp>
        <p:nvSpPr>
          <p:cNvPr id="12" name="Rectangle 11"/>
          <p:cNvSpPr/>
          <p:nvPr/>
        </p:nvSpPr>
        <p:spPr bwMode="auto">
          <a:xfrm>
            <a:off x="2888978" y="3237335"/>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13" name="Rectangle 12"/>
          <p:cNvSpPr/>
          <p:nvPr/>
        </p:nvSpPr>
        <p:spPr>
          <a:xfrm>
            <a:off x="2475984" y="2205789"/>
            <a:ext cx="377180" cy="369332"/>
          </a:xfrm>
          <a:prstGeom prst="rect">
            <a:avLst/>
          </a:prstGeom>
        </p:spPr>
        <p:txBody>
          <a:bodyPr wrap="none">
            <a:spAutoFit/>
          </a:bodyPr>
          <a:lstStyle/>
          <a:p>
            <a:r>
              <a:rPr lang="en-US" dirty="0">
                <a:latin typeface="Helvetica Light"/>
                <a:cs typeface="Helvetica Light"/>
              </a:rPr>
              <a:t>0:</a:t>
            </a:r>
          </a:p>
        </p:txBody>
      </p:sp>
      <p:sp>
        <p:nvSpPr>
          <p:cNvPr id="14" name="Rectangle 13"/>
          <p:cNvSpPr/>
          <p:nvPr/>
        </p:nvSpPr>
        <p:spPr>
          <a:xfrm>
            <a:off x="2475984" y="2519174"/>
            <a:ext cx="377180" cy="369332"/>
          </a:xfrm>
          <a:prstGeom prst="rect">
            <a:avLst/>
          </a:prstGeom>
        </p:spPr>
        <p:txBody>
          <a:bodyPr wrap="none">
            <a:spAutoFit/>
          </a:bodyPr>
          <a:lstStyle/>
          <a:p>
            <a:r>
              <a:rPr lang="en-US" dirty="0">
                <a:latin typeface="Helvetica Light"/>
                <a:cs typeface="Helvetica Light"/>
              </a:rPr>
              <a:t>1:</a:t>
            </a:r>
          </a:p>
        </p:txBody>
      </p:sp>
      <p:sp>
        <p:nvSpPr>
          <p:cNvPr id="15" name="Rectangle 14"/>
          <p:cNvSpPr/>
          <p:nvPr/>
        </p:nvSpPr>
        <p:spPr>
          <a:xfrm>
            <a:off x="2475984" y="2855569"/>
            <a:ext cx="377180" cy="369332"/>
          </a:xfrm>
          <a:prstGeom prst="rect">
            <a:avLst/>
          </a:prstGeom>
        </p:spPr>
        <p:txBody>
          <a:bodyPr wrap="none">
            <a:spAutoFit/>
          </a:bodyPr>
          <a:lstStyle/>
          <a:p>
            <a:r>
              <a:rPr lang="en-US" dirty="0">
                <a:latin typeface="Helvetica Light"/>
                <a:cs typeface="Helvetica Light"/>
              </a:rPr>
              <a:t>2:</a:t>
            </a:r>
          </a:p>
        </p:txBody>
      </p:sp>
      <p:sp>
        <p:nvSpPr>
          <p:cNvPr id="16" name="Rectangle 15"/>
          <p:cNvSpPr/>
          <p:nvPr/>
        </p:nvSpPr>
        <p:spPr>
          <a:xfrm>
            <a:off x="2475984" y="3191964"/>
            <a:ext cx="377180" cy="369332"/>
          </a:xfrm>
          <a:prstGeom prst="rect">
            <a:avLst/>
          </a:prstGeom>
        </p:spPr>
        <p:txBody>
          <a:bodyPr wrap="none">
            <a:spAutoFit/>
          </a:bodyPr>
          <a:lstStyle/>
          <a:p>
            <a:r>
              <a:rPr lang="en-US" dirty="0">
                <a:latin typeface="Helvetica Light"/>
                <a:cs typeface="Helvetica Light"/>
              </a:rPr>
              <a:t>3:</a:t>
            </a:r>
          </a:p>
        </p:txBody>
      </p:sp>
      <p:sp>
        <p:nvSpPr>
          <p:cNvPr id="17" name="Rectangle 16"/>
          <p:cNvSpPr/>
          <p:nvPr/>
        </p:nvSpPr>
        <p:spPr bwMode="auto">
          <a:xfrm>
            <a:off x="2888978" y="3561871"/>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solidFill>
                  <a:schemeClr val="tx1"/>
                </a:solidFill>
                <a:effectLst/>
                <a:latin typeface="Helvetica Light"/>
                <a:cs typeface="Helvetica Light"/>
              </a:rPr>
              <a:t>FP(c)</a:t>
            </a:r>
          </a:p>
        </p:txBody>
      </p:sp>
      <p:sp>
        <p:nvSpPr>
          <p:cNvPr id="18" name="Rectangle 17"/>
          <p:cNvSpPr/>
          <p:nvPr/>
        </p:nvSpPr>
        <p:spPr bwMode="auto">
          <a:xfrm>
            <a:off x="2888978" y="3884513"/>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20" name="Rectangle 19"/>
          <p:cNvSpPr/>
          <p:nvPr/>
        </p:nvSpPr>
        <p:spPr bwMode="auto">
          <a:xfrm>
            <a:off x="2888978" y="4224997"/>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solidFill>
                  <a:schemeClr val="tx1"/>
                </a:solidFill>
                <a:effectLst/>
                <a:latin typeface="Helvetica Light"/>
                <a:cs typeface="Helvetica Light"/>
              </a:rPr>
              <a:t>FP(a)</a:t>
            </a:r>
          </a:p>
        </p:txBody>
      </p:sp>
      <p:sp>
        <p:nvSpPr>
          <p:cNvPr id="22" name="Rectangle 21"/>
          <p:cNvSpPr/>
          <p:nvPr/>
        </p:nvSpPr>
        <p:spPr bwMode="auto">
          <a:xfrm>
            <a:off x="2888978" y="4566393"/>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23" name="Rectangle 22"/>
          <p:cNvSpPr/>
          <p:nvPr/>
        </p:nvSpPr>
        <p:spPr>
          <a:xfrm>
            <a:off x="2475984" y="3864754"/>
            <a:ext cx="377180" cy="369332"/>
          </a:xfrm>
          <a:prstGeom prst="rect">
            <a:avLst/>
          </a:prstGeom>
        </p:spPr>
        <p:txBody>
          <a:bodyPr wrap="none">
            <a:spAutoFit/>
          </a:bodyPr>
          <a:lstStyle/>
          <a:p>
            <a:r>
              <a:rPr lang="en-US" dirty="0">
                <a:latin typeface="Helvetica Light"/>
                <a:cs typeface="Helvetica Light"/>
              </a:rPr>
              <a:t>5:</a:t>
            </a:r>
          </a:p>
        </p:txBody>
      </p:sp>
      <p:sp>
        <p:nvSpPr>
          <p:cNvPr id="24" name="Rectangle 23"/>
          <p:cNvSpPr/>
          <p:nvPr/>
        </p:nvSpPr>
        <p:spPr>
          <a:xfrm>
            <a:off x="2475984" y="4201149"/>
            <a:ext cx="377180" cy="369332"/>
          </a:xfrm>
          <a:prstGeom prst="rect">
            <a:avLst/>
          </a:prstGeom>
        </p:spPr>
        <p:txBody>
          <a:bodyPr wrap="none">
            <a:spAutoFit/>
          </a:bodyPr>
          <a:lstStyle/>
          <a:p>
            <a:r>
              <a:rPr lang="en-US" dirty="0">
                <a:latin typeface="Helvetica Light"/>
                <a:cs typeface="Helvetica Light"/>
              </a:rPr>
              <a:t>6:</a:t>
            </a:r>
          </a:p>
        </p:txBody>
      </p:sp>
      <p:sp>
        <p:nvSpPr>
          <p:cNvPr id="25" name="Rectangle 24"/>
          <p:cNvSpPr/>
          <p:nvPr/>
        </p:nvSpPr>
        <p:spPr>
          <a:xfrm>
            <a:off x="2475984" y="4537545"/>
            <a:ext cx="377180" cy="369332"/>
          </a:xfrm>
          <a:prstGeom prst="rect">
            <a:avLst/>
          </a:prstGeom>
        </p:spPr>
        <p:txBody>
          <a:bodyPr wrap="none">
            <a:spAutoFit/>
          </a:bodyPr>
          <a:lstStyle/>
          <a:p>
            <a:r>
              <a:rPr lang="en-US" dirty="0">
                <a:latin typeface="Helvetica Light"/>
                <a:cs typeface="Helvetica Light"/>
              </a:rPr>
              <a:t>7:</a:t>
            </a:r>
          </a:p>
        </p:txBody>
      </p:sp>
      <p:sp>
        <p:nvSpPr>
          <p:cNvPr id="26" name="Rectangle 25"/>
          <p:cNvSpPr/>
          <p:nvPr/>
        </p:nvSpPr>
        <p:spPr>
          <a:xfrm>
            <a:off x="2475984" y="3528359"/>
            <a:ext cx="377180" cy="369332"/>
          </a:xfrm>
          <a:prstGeom prst="rect">
            <a:avLst/>
          </a:prstGeom>
        </p:spPr>
        <p:txBody>
          <a:bodyPr wrap="none">
            <a:spAutoFit/>
          </a:bodyPr>
          <a:lstStyle/>
          <a:p>
            <a:r>
              <a:rPr lang="en-US" dirty="0">
                <a:latin typeface="Helvetica Light"/>
                <a:cs typeface="Helvetica Light"/>
              </a:rPr>
              <a:t>4:</a:t>
            </a:r>
          </a:p>
        </p:txBody>
      </p:sp>
      <p:sp>
        <p:nvSpPr>
          <p:cNvPr id="27" name="Freeform 26"/>
          <p:cNvSpPr/>
          <p:nvPr/>
        </p:nvSpPr>
        <p:spPr>
          <a:xfrm flipV="1">
            <a:off x="3674747" y="3726535"/>
            <a:ext cx="821726" cy="666789"/>
          </a:xfrm>
          <a:custGeom>
            <a:avLst/>
            <a:gdLst>
              <a:gd name="connsiteX0" fmla="*/ 0 w 992618"/>
              <a:gd name="connsiteY0" fmla="*/ 0 h 405530"/>
              <a:gd name="connsiteX1" fmla="*/ 992579 w 992618"/>
              <a:gd name="connsiteY1" fmla="*/ 170749 h 405530"/>
              <a:gd name="connsiteX2" fmla="*/ 42691 w 992618"/>
              <a:gd name="connsiteY2" fmla="*/ 405530 h 405530"/>
            </a:gdLst>
            <a:ahLst/>
            <a:cxnLst>
              <a:cxn ang="0">
                <a:pos x="connsiteX0" y="connsiteY0"/>
              </a:cxn>
              <a:cxn ang="0">
                <a:pos x="connsiteX1" y="connsiteY1"/>
              </a:cxn>
              <a:cxn ang="0">
                <a:pos x="connsiteX2" y="connsiteY2"/>
              </a:cxn>
            </a:cxnLst>
            <a:rect l="l" t="t" r="r" b="b"/>
            <a:pathLst>
              <a:path w="992618" h="405530">
                <a:moveTo>
                  <a:pt x="0" y="0"/>
                </a:moveTo>
                <a:cubicBezTo>
                  <a:pt x="492732" y="51580"/>
                  <a:pt x="985464" y="103161"/>
                  <a:pt x="992579" y="170749"/>
                </a:cubicBezTo>
                <a:cubicBezTo>
                  <a:pt x="999694" y="238337"/>
                  <a:pt x="42691" y="405530"/>
                  <a:pt x="42691" y="405530"/>
                </a:cubicBezTo>
              </a:path>
            </a:pathLst>
          </a:custGeom>
          <a:ln w="28575" cmpd="sng">
            <a:solidFill>
              <a:srgbClr val="000000"/>
            </a:solidFill>
            <a:prstDash val="sysDash"/>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Helvetica Light"/>
              <a:cs typeface="Helvetica Light"/>
            </a:endParaRPr>
          </a:p>
        </p:txBody>
      </p:sp>
      <p:sp>
        <p:nvSpPr>
          <p:cNvPr id="28" name="Freeform 27"/>
          <p:cNvSpPr/>
          <p:nvPr/>
        </p:nvSpPr>
        <p:spPr>
          <a:xfrm flipV="1">
            <a:off x="3674747" y="2749741"/>
            <a:ext cx="821726" cy="940858"/>
          </a:xfrm>
          <a:custGeom>
            <a:avLst/>
            <a:gdLst>
              <a:gd name="connsiteX0" fmla="*/ 0 w 992618"/>
              <a:gd name="connsiteY0" fmla="*/ 0 h 405530"/>
              <a:gd name="connsiteX1" fmla="*/ 992579 w 992618"/>
              <a:gd name="connsiteY1" fmla="*/ 170749 h 405530"/>
              <a:gd name="connsiteX2" fmla="*/ 42691 w 992618"/>
              <a:gd name="connsiteY2" fmla="*/ 405530 h 405530"/>
            </a:gdLst>
            <a:ahLst/>
            <a:cxnLst>
              <a:cxn ang="0">
                <a:pos x="connsiteX0" y="connsiteY0"/>
              </a:cxn>
              <a:cxn ang="0">
                <a:pos x="connsiteX1" y="connsiteY1"/>
              </a:cxn>
              <a:cxn ang="0">
                <a:pos x="connsiteX2" y="connsiteY2"/>
              </a:cxn>
            </a:cxnLst>
            <a:rect l="l" t="t" r="r" b="b"/>
            <a:pathLst>
              <a:path w="992618" h="405530">
                <a:moveTo>
                  <a:pt x="0" y="0"/>
                </a:moveTo>
                <a:cubicBezTo>
                  <a:pt x="492732" y="51580"/>
                  <a:pt x="985464" y="103161"/>
                  <a:pt x="992579" y="170749"/>
                </a:cubicBezTo>
                <a:cubicBezTo>
                  <a:pt x="999694" y="238337"/>
                  <a:pt x="42691" y="405530"/>
                  <a:pt x="42691" y="405530"/>
                </a:cubicBezTo>
              </a:path>
            </a:pathLst>
          </a:custGeom>
          <a:ln w="28575" cmpd="sng">
            <a:solidFill>
              <a:srgbClr val="000000"/>
            </a:solidFill>
            <a:prstDash val="sysDash"/>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Helvetica Light"/>
              <a:cs typeface="Helvetica Light"/>
            </a:endParaRPr>
          </a:p>
        </p:txBody>
      </p:sp>
      <p:sp>
        <p:nvSpPr>
          <p:cNvPr id="29" name="Rectangle 28"/>
          <p:cNvSpPr/>
          <p:nvPr/>
        </p:nvSpPr>
        <p:spPr>
          <a:xfrm>
            <a:off x="4561026" y="3908185"/>
            <a:ext cx="3058278" cy="369332"/>
          </a:xfrm>
          <a:prstGeom prst="rect">
            <a:avLst/>
          </a:prstGeom>
        </p:spPr>
        <p:txBody>
          <a:bodyPr wrap="none">
            <a:spAutoFit/>
          </a:bodyPr>
          <a:lstStyle/>
          <a:p>
            <a:r>
              <a:rPr lang="en-US" dirty="0">
                <a:latin typeface="Helvetica Light"/>
                <a:cs typeface="Helvetica Light"/>
              </a:rPr>
              <a:t>Kick FP(a) to which bucket?</a:t>
            </a:r>
          </a:p>
        </p:txBody>
      </p:sp>
      <p:sp>
        <p:nvSpPr>
          <p:cNvPr id="32" name="Rectangle 31"/>
          <p:cNvSpPr/>
          <p:nvPr/>
        </p:nvSpPr>
        <p:spPr>
          <a:xfrm>
            <a:off x="4561026" y="3040235"/>
            <a:ext cx="3058278" cy="369332"/>
          </a:xfrm>
          <a:prstGeom prst="rect">
            <a:avLst/>
          </a:prstGeom>
        </p:spPr>
        <p:txBody>
          <a:bodyPr wrap="none">
            <a:spAutoFit/>
          </a:bodyPr>
          <a:lstStyle/>
          <a:p>
            <a:r>
              <a:rPr lang="en-US" dirty="0">
                <a:latin typeface="Helvetica Light"/>
                <a:cs typeface="Helvetica Light"/>
              </a:rPr>
              <a:t>Kick FP(c) to which bucket?</a:t>
            </a:r>
          </a:p>
        </p:txBody>
      </p:sp>
    </p:spTree>
    <p:extLst>
      <p:ext uri="{BB962C8B-B14F-4D97-AF65-F5344CB8AC3E}">
        <p14:creationId xmlns:p14="http://schemas.microsoft.com/office/powerpoint/2010/main" val="1420763604"/>
      </p:ext>
    </p:extLst>
  </p:cSld>
  <p:clrMapOvr>
    <a:masterClrMapping/>
  </p:clrMapOvr>
  <mc:AlternateContent xmlns:mc="http://schemas.openxmlformats.org/markup-compatibility/2006" xmlns:p14="http://schemas.microsoft.com/office/powerpoint/2010/main">
    <mc:Choice Requires="p14">
      <p:transition spd="slow" p14:dur="2000" advTm="48799"/>
    </mc:Choice>
    <mc:Fallback xmlns="">
      <p:transition xmlns:p14="http://schemas.microsoft.com/office/powerpoint/2010/main" spd="slow" advTm="48799"/>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p:txBody>
          <a:bodyPr/>
          <a:lstStyle/>
          <a:p>
            <a:r>
              <a:rPr lang="en-US" dirty="0">
                <a:latin typeface="Helvetica Light"/>
                <a:cs typeface="Helvetica Light"/>
              </a:rPr>
              <a:t>       We Apply Partial-Key Cuckoo</a:t>
            </a:r>
          </a:p>
        </p:txBody>
      </p:sp>
      <p:sp>
        <p:nvSpPr>
          <p:cNvPr id="16" name="Content Placeholder 13"/>
          <p:cNvSpPr>
            <a:spLocks noGrp="1"/>
          </p:cNvSpPr>
          <p:nvPr>
            <p:ph idx="1"/>
          </p:nvPr>
        </p:nvSpPr>
        <p:spPr>
          <a:xfrm>
            <a:off x="685800" y="1104900"/>
            <a:ext cx="8214360" cy="4648200"/>
          </a:xfrm>
        </p:spPr>
        <p:txBody>
          <a:bodyPr/>
          <a:lstStyle/>
          <a:p>
            <a:r>
              <a:rPr lang="en-US" dirty="0">
                <a:latin typeface="Helvetica Light"/>
                <a:cs typeface="Helvetica Light"/>
              </a:rPr>
              <a:t>Standard Cuckoo Hashing: </a:t>
            </a:r>
            <a:r>
              <a:rPr lang="en-US" b="1" dirty="0">
                <a:solidFill>
                  <a:srgbClr val="FF0000"/>
                </a:solidFill>
                <a:latin typeface="Helvetica Light"/>
                <a:cs typeface="Helvetica Light"/>
              </a:rPr>
              <a:t>two independent hash functions for two buckets</a:t>
            </a:r>
          </a:p>
          <a:p>
            <a:pPr lvl="1"/>
            <a:endParaRPr lang="en-US" dirty="0">
              <a:latin typeface="Helvetica Light"/>
              <a:cs typeface="Helvetica Light"/>
            </a:endParaRPr>
          </a:p>
          <a:p>
            <a:pPr lvl="1"/>
            <a:endParaRPr lang="en-US" dirty="0">
              <a:latin typeface="Helvetica Light"/>
              <a:cs typeface="Helvetica Light"/>
            </a:endParaRPr>
          </a:p>
          <a:p>
            <a:r>
              <a:rPr lang="en-US" dirty="0">
                <a:latin typeface="Helvetica Light"/>
                <a:cs typeface="Helvetica Light"/>
              </a:rPr>
              <a:t>Partial-key Cuckoo Hashing: </a:t>
            </a:r>
            <a:r>
              <a:rPr lang="en-US" b="1" dirty="0">
                <a:solidFill>
                  <a:srgbClr val="FF0000"/>
                </a:solidFill>
                <a:latin typeface="Helvetica Light"/>
                <a:cs typeface="Helvetica Light"/>
              </a:rPr>
              <a:t>use one bucket and fingerprint to derive the other </a:t>
            </a:r>
            <a:r>
              <a:rPr lang="en-US" b="1" baseline="30000" dirty="0">
                <a:solidFill>
                  <a:srgbClr val="262699"/>
                </a:solidFill>
                <a:latin typeface="Helvetica Light"/>
                <a:cs typeface="Helvetica Light"/>
              </a:rPr>
              <a:t>[Fan2013]</a:t>
            </a:r>
            <a:endParaRPr lang="en-US" b="1" dirty="0">
              <a:solidFill>
                <a:srgbClr val="FF0000"/>
              </a:solidFill>
              <a:latin typeface="Helvetica Light"/>
              <a:cs typeface="Helvetica Light"/>
            </a:endParaRPr>
          </a:p>
          <a:p>
            <a:endParaRPr lang="en-US" dirty="0">
              <a:latin typeface="Helvetica Light"/>
              <a:cs typeface="Helvetica Light"/>
            </a:endParaRPr>
          </a:p>
          <a:p>
            <a:endParaRPr lang="en-US" dirty="0">
              <a:latin typeface="Helvetica Light"/>
              <a:cs typeface="Helvetica Light"/>
            </a:endParaRPr>
          </a:p>
          <a:p>
            <a:pPr marL="457200" lvl="1" indent="0">
              <a:buNone/>
            </a:pPr>
            <a:r>
              <a:rPr lang="en-US" dirty="0">
                <a:latin typeface="Helvetica Light"/>
                <a:cs typeface="Helvetica Light"/>
              </a:rPr>
              <a:t>To displace existing fingerprint:</a:t>
            </a:r>
          </a:p>
          <a:p>
            <a:endParaRPr lang="en-US" dirty="0">
              <a:latin typeface="Helvetica Light"/>
              <a:cs typeface="Helvetica Light"/>
            </a:endParaRPr>
          </a:p>
        </p:txBody>
      </p:sp>
      <p:sp>
        <p:nvSpPr>
          <p:cNvPr id="7" name="Rectangle 6"/>
          <p:cNvSpPr/>
          <p:nvPr/>
        </p:nvSpPr>
        <p:spPr>
          <a:xfrm rot="20116620">
            <a:off x="17712" y="729764"/>
            <a:ext cx="1639224" cy="443954"/>
          </a:xfrm>
          <a:prstGeom prst="rect">
            <a:avLst/>
          </a:prstGeom>
          <a:solidFill>
            <a:schemeClr val="accent5"/>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dirty="0">
                <a:solidFill>
                  <a:srgbClr val="000000"/>
                </a:solidFill>
                <a:effectLst>
                  <a:outerShdw blurRad="50800" dist="38100" dir="2700000" algn="tl" rotWithShape="0">
                    <a:prstClr val="black">
                      <a:alpha val="40000"/>
                    </a:prstClr>
                  </a:outerShdw>
                </a:effectLst>
                <a:latin typeface="Helvetica Light"/>
                <a:cs typeface="Helvetica Light"/>
              </a:rPr>
              <a:t>Solution</a:t>
            </a:r>
          </a:p>
        </p:txBody>
      </p:sp>
      <p:sp>
        <p:nvSpPr>
          <p:cNvPr id="25" name="Content Placeholder 7"/>
          <p:cNvSpPr txBox="1">
            <a:spLocks/>
          </p:cNvSpPr>
          <p:nvPr/>
        </p:nvSpPr>
        <p:spPr bwMode="auto">
          <a:xfrm>
            <a:off x="1422400" y="3811039"/>
            <a:ext cx="6146800" cy="1122414"/>
          </a:xfrm>
          <a:prstGeom prst="roundRect">
            <a:avLst>
              <a:gd name="adj" fmla="val 9706"/>
            </a:avLst>
          </a:prstGeom>
          <a:noFill/>
          <a:ln>
            <a:noFill/>
          </a:ln>
          <a:extLst>
            <a:ext uri="{FAA26D3D-D897-4be2-8F04-BA451C77F1D7}">
              <ma14:placeholderFlag xmlns="" xmlns:ma14="http://schemas.microsoft.com/office/mac/drawingml/2011/main" val="1"/>
            </a:ext>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ctr" anchorCtr="0" compatLnSpc="1">
            <a:prstTxWarp prst="textNoShape">
              <a:avLst/>
            </a:prstTxWarp>
            <a:normAutofit fontScale="92500"/>
          </a:bodyPr>
          <a:lstStyle>
            <a:lvl1pPr marL="0" indent="0" algn="l" rtl="0" eaLnBrk="1" fontAlgn="base" hangingPunct="1">
              <a:spcBef>
                <a:spcPct val="20000"/>
              </a:spcBef>
              <a:spcAft>
                <a:spcPct val="0"/>
              </a:spcAft>
              <a:buNone/>
              <a:defRPr sz="2400" b="1">
                <a:solidFill>
                  <a:schemeClr val="dk1"/>
                </a:solidFill>
                <a:latin typeface="+mn-lt"/>
                <a:ea typeface="+mn-ea"/>
                <a:cs typeface="+mn-cs"/>
              </a:defRPr>
            </a:lvl1pPr>
            <a:lvl2pPr marL="457200" indent="0" algn="l" rtl="0" eaLnBrk="1" fontAlgn="base" hangingPunct="1">
              <a:spcBef>
                <a:spcPct val="20000"/>
              </a:spcBef>
              <a:spcAft>
                <a:spcPct val="0"/>
              </a:spcAft>
              <a:buNone/>
              <a:defRPr sz="2000" b="1">
                <a:solidFill>
                  <a:schemeClr val="dk1"/>
                </a:solidFill>
                <a:latin typeface="+mn-lt"/>
                <a:ea typeface="+mn-ea"/>
                <a:cs typeface="+mn-cs"/>
              </a:defRPr>
            </a:lvl2pPr>
            <a:lvl3pPr marL="914400" indent="0" algn="l" rtl="0" eaLnBrk="1" fontAlgn="base" hangingPunct="1">
              <a:spcBef>
                <a:spcPct val="20000"/>
              </a:spcBef>
              <a:spcAft>
                <a:spcPct val="0"/>
              </a:spcAft>
              <a:buFont typeface="Arial" charset="0"/>
              <a:buNone/>
              <a:defRPr sz="1800" b="1">
                <a:solidFill>
                  <a:schemeClr val="dk1"/>
                </a:solidFill>
                <a:latin typeface="+mn-lt"/>
                <a:ea typeface="+mn-ea"/>
                <a:cs typeface="+mn-cs"/>
              </a:defRPr>
            </a:lvl3pPr>
            <a:lvl4pPr marL="1371600" indent="0" algn="l" rtl="0" eaLnBrk="1" fontAlgn="base" hangingPunct="1">
              <a:spcBef>
                <a:spcPct val="20000"/>
              </a:spcBef>
              <a:spcAft>
                <a:spcPct val="0"/>
              </a:spcAft>
              <a:buNone/>
              <a:defRPr sz="1600" b="1">
                <a:solidFill>
                  <a:schemeClr val="dk1"/>
                </a:solidFill>
                <a:latin typeface="+mn-lt"/>
                <a:ea typeface="+mn-ea"/>
                <a:cs typeface="+mn-cs"/>
              </a:defRPr>
            </a:lvl4pPr>
            <a:lvl5pPr marL="1828800" indent="0" algn="l" rtl="0" eaLnBrk="1" fontAlgn="base" hangingPunct="1">
              <a:spcBef>
                <a:spcPct val="20000"/>
              </a:spcBef>
              <a:spcAft>
                <a:spcPct val="0"/>
              </a:spcAft>
              <a:buFont typeface="Arial" charset="0"/>
              <a:buNone/>
              <a:defRPr sz="1600" b="1">
                <a:solidFill>
                  <a:schemeClr val="dk1"/>
                </a:solidFill>
                <a:latin typeface="+mn-lt"/>
                <a:ea typeface="+mn-ea"/>
                <a:cs typeface="+mn-cs"/>
              </a:defRPr>
            </a:lvl5pPr>
            <a:lvl6pPr marL="2286000" indent="0" algn="l" rtl="0" eaLnBrk="1" fontAlgn="base" hangingPunct="1">
              <a:spcBef>
                <a:spcPct val="20000"/>
              </a:spcBef>
              <a:spcAft>
                <a:spcPct val="0"/>
              </a:spcAft>
              <a:buFont typeface="Arial" charset="0"/>
              <a:buNone/>
              <a:defRPr sz="1600" b="1">
                <a:solidFill>
                  <a:schemeClr val="dk1"/>
                </a:solidFill>
                <a:latin typeface="+mn-lt"/>
                <a:ea typeface="+mn-ea"/>
                <a:cs typeface="+mn-cs"/>
              </a:defRPr>
            </a:lvl6pPr>
            <a:lvl7pPr marL="2743200" indent="0" algn="l" rtl="0" eaLnBrk="1" fontAlgn="base" hangingPunct="1">
              <a:spcBef>
                <a:spcPct val="20000"/>
              </a:spcBef>
              <a:spcAft>
                <a:spcPct val="0"/>
              </a:spcAft>
              <a:buFont typeface="Arial" charset="0"/>
              <a:buNone/>
              <a:defRPr sz="1600" b="1">
                <a:solidFill>
                  <a:schemeClr val="dk1"/>
                </a:solidFill>
                <a:latin typeface="+mn-lt"/>
                <a:ea typeface="+mn-ea"/>
                <a:cs typeface="+mn-cs"/>
              </a:defRPr>
            </a:lvl7pPr>
            <a:lvl8pPr marL="3200400" indent="0" algn="l" rtl="0" eaLnBrk="1" fontAlgn="base" hangingPunct="1">
              <a:spcBef>
                <a:spcPct val="20000"/>
              </a:spcBef>
              <a:spcAft>
                <a:spcPct val="0"/>
              </a:spcAft>
              <a:buFont typeface="Arial" charset="0"/>
              <a:buNone/>
              <a:defRPr sz="1600" b="1">
                <a:solidFill>
                  <a:schemeClr val="dk1"/>
                </a:solidFill>
                <a:latin typeface="+mn-lt"/>
                <a:ea typeface="+mn-ea"/>
                <a:cs typeface="+mn-cs"/>
              </a:defRPr>
            </a:lvl8pPr>
            <a:lvl9pPr marL="3657600" indent="0" algn="l" rtl="0" eaLnBrk="1" fontAlgn="base" hangingPunct="1">
              <a:spcBef>
                <a:spcPct val="20000"/>
              </a:spcBef>
              <a:spcAft>
                <a:spcPct val="0"/>
              </a:spcAft>
              <a:buFont typeface="Arial" charset="0"/>
              <a:buNone/>
              <a:defRPr sz="1600" b="1">
                <a:solidFill>
                  <a:schemeClr val="dk1"/>
                </a:solidFill>
                <a:latin typeface="+mn-lt"/>
                <a:ea typeface="+mn-ea"/>
                <a:cs typeface="+mn-cs"/>
              </a:defRPr>
            </a:lvl9pPr>
          </a:lstStyle>
          <a:p>
            <a:r>
              <a:rPr lang="en-US" b="0" dirty="0">
                <a:solidFill>
                  <a:schemeClr val="tx1"/>
                </a:solidFill>
                <a:latin typeface="Courier New"/>
                <a:cs typeface="Courier New"/>
              </a:rPr>
              <a:t>bucket1 = hash(x) </a:t>
            </a:r>
          </a:p>
          <a:p>
            <a:r>
              <a:rPr lang="en-US" b="0" dirty="0">
                <a:solidFill>
                  <a:schemeClr val="tx1"/>
                </a:solidFill>
                <a:latin typeface="Courier New"/>
                <a:cs typeface="Courier New"/>
              </a:rPr>
              <a:t>bucket2 = bucket1     hash(FP(x))</a:t>
            </a:r>
          </a:p>
        </p:txBody>
      </p:sp>
      <p:sp>
        <p:nvSpPr>
          <p:cNvPr id="26" name="Content Placeholder 7"/>
          <p:cNvSpPr txBox="1">
            <a:spLocks/>
          </p:cNvSpPr>
          <p:nvPr/>
        </p:nvSpPr>
        <p:spPr bwMode="auto">
          <a:xfrm>
            <a:off x="1422400" y="1989844"/>
            <a:ext cx="4041775" cy="960508"/>
          </a:xfrm>
          <a:prstGeom prst="roundRect">
            <a:avLst>
              <a:gd name="adj" fmla="val 9706"/>
            </a:avLst>
          </a:prstGeom>
          <a:noFill/>
          <a:ln>
            <a:noFill/>
          </a:ln>
          <a:extLst>
            <a:ext uri="{FAA26D3D-D897-4be2-8F04-BA451C77F1D7}">
              <ma14:placeholderFlag xmlns="" xmlns:ma14="http://schemas.microsoft.com/office/mac/drawingml/2011/main" val="1"/>
            </a:ext>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ctr" anchorCtr="0" compatLnSpc="1">
            <a:prstTxWarp prst="textNoShape">
              <a:avLst/>
            </a:prstTxWarp>
            <a:normAutofit/>
          </a:bodyPr>
          <a:lstStyle>
            <a:lvl1pPr marL="0" indent="0" algn="l" rtl="0" eaLnBrk="1" fontAlgn="base" hangingPunct="1">
              <a:spcBef>
                <a:spcPct val="20000"/>
              </a:spcBef>
              <a:spcAft>
                <a:spcPct val="0"/>
              </a:spcAft>
              <a:buNone/>
              <a:defRPr sz="2400" b="1">
                <a:solidFill>
                  <a:schemeClr val="dk1"/>
                </a:solidFill>
                <a:latin typeface="+mn-lt"/>
                <a:ea typeface="+mn-ea"/>
                <a:cs typeface="+mn-cs"/>
              </a:defRPr>
            </a:lvl1pPr>
            <a:lvl2pPr marL="457200" indent="0" algn="l" rtl="0" eaLnBrk="1" fontAlgn="base" hangingPunct="1">
              <a:spcBef>
                <a:spcPct val="20000"/>
              </a:spcBef>
              <a:spcAft>
                <a:spcPct val="0"/>
              </a:spcAft>
              <a:buNone/>
              <a:defRPr sz="2000" b="1">
                <a:solidFill>
                  <a:schemeClr val="dk1"/>
                </a:solidFill>
                <a:latin typeface="+mn-lt"/>
                <a:ea typeface="+mn-ea"/>
                <a:cs typeface="+mn-cs"/>
              </a:defRPr>
            </a:lvl2pPr>
            <a:lvl3pPr marL="914400" indent="0" algn="l" rtl="0" eaLnBrk="1" fontAlgn="base" hangingPunct="1">
              <a:spcBef>
                <a:spcPct val="20000"/>
              </a:spcBef>
              <a:spcAft>
                <a:spcPct val="0"/>
              </a:spcAft>
              <a:buFont typeface="Arial" charset="0"/>
              <a:buNone/>
              <a:defRPr sz="1800" b="1">
                <a:solidFill>
                  <a:schemeClr val="dk1"/>
                </a:solidFill>
                <a:latin typeface="+mn-lt"/>
                <a:ea typeface="+mn-ea"/>
                <a:cs typeface="+mn-cs"/>
              </a:defRPr>
            </a:lvl3pPr>
            <a:lvl4pPr marL="1371600" indent="0" algn="l" rtl="0" eaLnBrk="1" fontAlgn="base" hangingPunct="1">
              <a:spcBef>
                <a:spcPct val="20000"/>
              </a:spcBef>
              <a:spcAft>
                <a:spcPct val="0"/>
              </a:spcAft>
              <a:buNone/>
              <a:defRPr sz="1600" b="1">
                <a:solidFill>
                  <a:schemeClr val="dk1"/>
                </a:solidFill>
                <a:latin typeface="+mn-lt"/>
                <a:ea typeface="+mn-ea"/>
                <a:cs typeface="+mn-cs"/>
              </a:defRPr>
            </a:lvl4pPr>
            <a:lvl5pPr marL="1828800" indent="0" algn="l" rtl="0" eaLnBrk="1" fontAlgn="base" hangingPunct="1">
              <a:spcBef>
                <a:spcPct val="20000"/>
              </a:spcBef>
              <a:spcAft>
                <a:spcPct val="0"/>
              </a:spcAft>
              <a:buFont typeface="Arial" charset="0"/>
              <a:buNone/>
              <a:defRPr sz="1600" b="1">
                <a:solidFill>
                  <a:schemeClr val="dk1"/>
                </a:solidFill>
                <a:latin typeface="+mn-lt"/>
                <a:ea typeface="+mn-ea"/>
                <a:cs typeface="+mn-cs"/>
              </a:defRPr>
            </a:lvl5pPr>
            <a:lvl6pPr marL="2286000" indent="0" algn="l" rtl="0" eaLnBrk="1" fontAlgn="base" hangingPunct="1">
              <a:spcBef>
                <a:spcPct val="20000"/>
              </a:spcBef>
              <a:spcAft>
                <a:spcPct val="0"/>
              </a:spcAft>
              <a:buFont typeface="Arial" charset="0"/>
              <a:buNone/>
              <a:defRPr sz="1600" b="1">
                <a:solidFill>
                  <a:schemeClr val="dk1"/>
                </a:solidFill>
                <a:latin typeface="+mn-lt"/>
                <a:ea typeface="+mn-ea"/>
                <a:cs typeface="+mn-cs"/>
              </a:defRPr>
            </a:lvl6pPr>
            <a:lvl7pPr marL="2743200" indent="0" algn="l" rtl="0" eaLnBrk="1" fontAlgn="base" hangingPunct="1">
              <a:spcBef>
                <a:spcPct val="20000"/>
              </a:spcBef>
              <a:spcAft>
                <a:spcPct val="0"/>
              </a:spcAft>
              <a:buFont typeface="Arial" charset="0"/>
              <a:buNone/>
              <a:defRPr sz="1600" b="1">
                <a:solidFill>
                  <a:schemeClr val="dk1"/>
                </a:solidFill>
                <a:latin typeface="+mn-lt"/>
                <a:ea typeface="+mn-ea"/>
                <a:cs typeface="+mn-cs"/>
              </a:defRPr>
            </a:lvl7pPr>
            <a:lvl8pPr marL="3200400" indent="0" algn="l" rtl="0" eaLnBrk="1" fontAlgn="base" hangingPunct="1">
              <a:spcBef>
                <a:spcPct val="20000"/>
              </a:spcBef>
              <a:spcAft>
                <a:spcPct val="0"/>
              </a:spcAft>
              <a:buFont typeface="Arial" charset="0"/>
              <a:buNone/>
              <a:defRPr sz="1600" b="1">
                <a:solidFill>
                  <a:schemeClr val="dk1"/>
                </a:solidFill>
                <a:latin typeface="+mn-lt"/>
                <a:ea typeface="+mn-ea"/>
                <a:cs typeface="+mn-cs"/>
              </a:defRPr>
            </a:lvl8pPr>
            <a:lvl9pPr marL="3657600" indent="0" algn="l" rtl="0" eaLnBrk="1" fontAlgn="base" hangingPunct="1">
              <a:spcBef>
                <a:spcPct val="20000"/>
              </a:spcBef>
              <a:spcAft>
                <a:spcPct val="0"/>
              </a:spcAft>
              <a:buFont typeface="Arial" charset="0"/>
              <a:buNone/>
              <a:defRPr sz="1600" b="1">
                <a:solidFill>
                  <a:schemeClr val="dk1"/>
                </a:solidFill>
                <a:latin typeface="+mn-lt"/>
                <a:ea typeface="+mn-ea"/>
                <a:cs typeface="+mn-cs"/>
              </a:defRPr>
            </a:lvl9pPr>
          </a:lstStyle>
          <a:p>
            <a:r>
              <a:rPr lang="en-US" b="0" dirty="0">
                <a:solidFill>
                  <a:schemeClr val="tx1"/>
                </a:solidFill>
                <a:latin typeface="Courier New"/>
                <a:cs typeface="Courier New"/>
              </a:rPr>
              <a:t>bucket1 = hash</a:t>
            </a:r>
            <a:r>
              <a:rPr lang="en-US" b="0" baseline="-25000" dirty="0">
                <a:solidFill>
                  <a:schemeClr val="tx1"/>
                </a:solidFill>
                <a:latin typeface="Courier New"/>
                <a:cs typeface="Courier New"/>
              </a:rPr>
              <a:t>1</a:t>
            </a:r>
            <a:r>
              <a:rPr lang="en-US" b="0" dirty="0">
                <a:solidFill>
                  <a:schemeClr val="tx1"/>
                </a:solidFill>
                <a:latin typeface="Courier New"/>
                <a:cs typeface="Courier New"/>
              </a:rPr>
              <a:t>(x) </a:t>
            </a:r>
          </a:p>
          <a:p>
            <a:r>
              <a:rPr lang="en-US" b="0" dirty="0">
                <a:solidFill>
                  <a:schemeClr val="tx1"/>
                </a:solidFill>
                <a:latin typeface="Courier New"/>
                <a:cs typeface="Courier New"/>
              </a:rPr>
              <a:t>bucket2 = hash</a:t>
            </a:r>
            <a:r>
              <a:rPr lang="en-US" b="0" baseline="-25000" dirty="0">
                <a:solidFill>
                  <a:schemeClr val="tx1"/>
                </a:solidFill>
                <a:latin typeface="Courier New"/>
                <a:cs typeface="Courier New"/>
              </a:rPr>
              <a:t>2</a:t>
            </a:r>
            <a:r>
              <a:rPr lang="en-US" b="0" dirty="0">
                <a:solidFill>
                  <a:schemeClr val="tx1"/>
                </a:solidFill>
                <a:latin typeface="Courier New"/>
                <a:cs typeface="Courier New"/>
              </a:rPr>
              <a:t>(x)</a:t>
            </a:r>
          </a:p>
        </p:txBody>
      </p:sp>
      <p:pic>
        <p:nvPicPr>
          <p:cNvPr id="27" name="Picture 26"/>
          <p:cNvPicPr>
            <a:picLocks noChangeAspect="1"/>
          </p:cNvPicPr>
          <p:nvPr/>
        </p:nvPicPr>
        <p:blipFill>
          <a:blip r:embed="rId3"/>
          <a:stretch>
            <a:fillRect/>
          </a:stretch>
        </p:blipFill>
        <p:spPr>
          <a:xfrm>
            <a:off x="4667896" y="4496008"/>
            <a:ext cx="247524" cy="247524"/>
          </a:xfrm>
          <a:prstGeom prst="rect">
            <a:avLst/>
          </a:prstGeom>
        </p:spPr>
      </p:pic>
      <p:sp>
        <p:nvSpPr>
          <p:cNvPr id="28" name="Content Placeholder 7"/>
          <p:cNvSpPr txBox="1">
            <a:spLocks/>
          </p:cNvSpPr>
          <p:nvPr/>
        </p:nvSpPr>
        <p:spPr bwMode="auto">
          <a:xfrm>
            <a:off x="1422400" y="5323840"/>
            <a:ext cx="7650481" cy="553332"/>
          </a:xfrm>
          <a:prstGeom prst="roundRect">
            <a:avLst>
              <a:gd name="adj" fmla="val 9706"/>
            </a:avLst>
          </a:prstGeom>
          <a:noFill/>
          <a:ln>
            <a:noFill/>
          </a:ln>
          <a:extLst>
            <a:ext uri="{FAA26D3D-D897-4be2-8F04-BA451C77F1D7}">
              <ma14:placeholderFlag xmlns="" xmlns:ma14="http://schemas.microsoft.com/office/mac/drawingml/2011/main" val="1"/>
            </a:ext>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ctr" anchorCtr="0" compatLnSpc="1">
            <a:prstTxWarp prst="textNoShape">
              <a:avLst/>
            </a:prstTxWarp>
            <a:normAutofit/>
          </a:bodyPr>
          <a:lstStyle>
            <a:lvl1pPr marL="0" indent="0" algn="l" rtl="0" eaLnBrk="1" fontAlgn="base" hangingPunct="1">
              <a:spcBef>
                <a:spcPct val="20000"/>
              </a:spcBef>
              <a:spcAft>
                <a:spcPct val="0"/>
              </a:spcAft>
              <a:buNone/>
              <a:defRPr sz="2400" b="1">
                <a:solidFill>
                  <a:schemeClr val="dk1"/>
                </a:solidFill>
                <a:latin typeface="+mn-lt"/>
                <a:ea typeface="+mn-ea"/>
                <a:cs typeface="+mn-cs"/>
              </a:defRPr>
            </a:lvl1pPr>
            <a:lvl2pPr marL="457200" indent="0" algn="l" rtl="0" eaLnBrk="1" fontAlgn="base" hangingPunct="1">
              <a:spcBef>
                <a:spcPct val="20000"/>
              </a:spcBef>
              <a:spcAft>
                <a:spcPct val="0"/>
              </a:spcAft>
              <a:buNone/>
              <a:defRPr sz="2000" b="1">
                <a:solidFill>
                  <a:schemeClr val="dk1"/>
                </a:solidFill>
                <a:latin typeface="+mn-lt"/>
                <a:ea typeface="+mn-ea"/>
                <a:cs typeface="+mn-cs"/>
              </a:defRPr>
            </a:lvl2pPr>
            <a:lvl3pPr marL="914400" indent="0" algn="l" rtl="0" eaLnBrk="1" fontAlgn="base" hangingPunct="1">
              <a:spcBef>
                <a:spcPct val="20000"/>
              </a:spcBef>
              <a:spcAft>
                <a:spcPct val="0"/>
              </a:spcAft>
              <a:buFont typeface="Arial" charset="0"/>
              <a:buNone/>
              <a:defRPr sz="1800" b="1">
                <a:solidFill>
                  <a:schemeClr val="dk1"/>
                </a:solidFill>
                <a:latin typeface="+mn-lt"/>
                <a:ea typeface="+mn-ea"/>
                <a:cs typeface="+mn-cs"/>
              </a:defRPr>
            </a:lvl3pPr>
            <a:lvl4pPr marL="1371600" indent="0" algn="l" rtl="0" eaLnBrk="1" fontAlgn="base" hangingPunct="1">
              <a:spcBef>
                <a:spcPct val="20000"/>
              </a:spcBef>
              <a:spcAft>
                <a:spcPct val="0"/>
              </a:spcAft>
              <a:buNone/>
              <a:defRPr sz="1600" b="1">
                <a:solidFill>
                  <a:schemeClr val="dk1"/>
                </a:solidFill>
                <a:latin typeface="+mn-lt"/>
                <a:ea typeface="+mn-ea"/>
                <a:cs typeface="+mn-cs"/>
              </a:defRPr>
            </a:lvl4pPr>
            <a:lvl5pPr marL="1828800" indent="0" algn="l" rtl="0" eaLnBrk="1" fontAlgn="base" hangingPunct="1">
              <a:spcBef>
                <a:spcPct val="20000"/>
              </a:spcBef>
              <a:spcAft>
                <a:spcPct val="0"/>
              </a:spcAft>
              <a:buFont typeface="Arial" charset="0"/>
              <a:buNone/>
              <a:defRPr sz="1600" b="1">
                <a:solidFill>
                  <a:schemeClr val="dk1"/>
                </a:solidFill>
                <a:latin typeface="+mn-lt"/>
                <a:ea typeface="+mn-ea"/>
                <a:cs typeface="+mn-cs"/>
              </a:defRPr>
            </a:lvl5pPr>
            <a:lvl6pPr marL="2286000" indent="0" algn="l" rtl="0" eaLnBrk="1" fontAlgn="base" hangingPunct="1">
              <a:spcBef>
                <a:spcPct val="20000"/>
              </a:spcBef>
              <a:spcAft>
                <a:spcPct val="0"/>
              </a:spcAft>
              <a:buFont typeface="Arial" charset="0"/>
              <a:buNone/>
              <a:defRPr sz="1600" b="1">
                <a:solidFill>
                  <a:schemeClr val="dk1"/>
                </a:solidFill>
                <a:latin typeface="+mn-lt"/>
                <a:ea typeface="+mn-ea"/>
                <a:cs typeface="+mn-cs"/>
              </a:defRPr>
            </a:lvl6pPr>
            <a:lvl7pPr marL="2743200" indent="0" algn="l" rtl="0" eaLnBrk="1" fontAlgn="base" hangingPunct="1">
              <a:spcBef>
                <a:spcPct val="20000"/>
              </a:spcBef>
              <a:spcAft>
                <a:spcPct val="0"/>
              </a:spcAft>
              <a:buFont typeface="Arial" charset="0"/>
              <a:buNone/>
              <a:defRPr sz="1600" b="1">
                <a:solidFill>
                  <a:schemeClr val="dk1"/>
                </a:solidFill>
                <a:latin typeface="+mn-lt"/>
                <a:ea typeface="+mn-ea"/>
                <a:cs typeface="+mn-cs"/>
              </a:defRPr>
            </a:lvl7pPr>
            <a:lvl8pPr marL="3200400" indent="0" algn="l" rtl="0" eaLnBrk="1" fontAlgn="base" hangingPunct="1">
              <a:spcBef>
                <a:spcPct val="20000"/>
              </a:spcBef>
              <a:spcAft>
                <a:spcPct val="0"/>
              </a:spcAft>
              <a:buFont typeface="Arial" charset="0"/>
              <a:buNone/>
              <a:defRPr sz="1600" b="1">
                <a:solidFill>
                  <a:schemeClr val="dk1"/>
                </a:solidFill>
                <a:latin typeface="+mn-lt"/>
                <a:ea typeface="+mn-ea"/>
                <a:cs typeface="+mn-cs"/>
              </a:defRPr>
            </a:lvl8pPr>
            <a:lvl9pPr marL="3657600" indent="0" algn="l" rtl="0" eaLnBrk="1" fontAlgn="base" hangingPunct="1">
              <a:spcBef>
                <a:spcPct val="20000"/>
              </a:spcBef>
              <a:spcAft>
                <a:spcPct val="0"/>
              </a:spcAft>
              <a:buFont typeface="Arial" charset="0"/>
              <a:buNone/>
              <a:defRPr sz="1600" b="1">
                <a:solidFill>
                  <a:schemeClr val="dk1"/>
                </a:solidFill>
                <a:latin typeface="+mn-lt"/>
                <a:ea typeface="+mn-ea"/>
                <a:cs typeface="+mn-cs"/>
              </a:defRPr>
            </a:lvl9pPr>
          </a:lstStyle>
          <a:p>
            <a:r>
              <a:rPr lang="en-US" b="0" dirty="0">
                <a:solidFill>
                  <a:schemeClr val="tx1"/>
                </a:solidFill>
                <a:latin typeface="Courier New"/>
                <a:cs typeface="Courier New"/>
              </a:rPr>
              <a:t>alternate(x) = current(x)   hash(FP(x))</a:t>
            </a:r>
          </a:p>
        </p:txBody>
      </p:sp>
      <p:pic>
        <p:nvPicPr>
          <p:cNvPr id="29" name="Picture 28"/>
          <p:cNvPicPr>
            <a:picLocks noChangeAspect="1"/>
          </p:cNvPicPr>
          <p:nvPr/>
        </p:nvPicPr>
        <p:blipFill>
          <a:blip r:embed="rId3"/>
          <a:stretch>
            <a:fillRect/>
          </a:stretch>
        </p:blipFill>
        <p:spPr>
          <a:xfrm>
            <a:off x="6212216" y="5517578"/>
            <a:ext cx="247524" cy="247524"/>
          </a:xfrm>
          <a:prstGeom prst="rect">
            <a:avLst/>
          </a:prstGeom>
        </p:spPr>
      </p:pic>
    </p:spTree>
    <p:extLst>
      <p:ext uri="{BB962C8B-B14F-4D97-AF65-F5344CB8AC3E}">
        <p14:creationId xmlns:p14="http://schemas.microsoft.com/office/powerpoint/2010/main" val="2482057592"/>
      </p:ext>
    </p:extLst>
  </p:cSld>
  <p:clrMapOvr>
    <a:masterClrMapping/>
  </p:clrMapOvr>
  <mc:AlternateContent xmlns:mc="http://schemas.openxmlformats.org/markup-compatibility/2006" xmlns:p14="http://schemas.microsoft.com/office/powerpoint/2010/main">
    <mc:Choice Requires="p14">
      <p:transition spd="slow" p14:dur="2000" advTm="35985"/>
    </mc:Choice>
    <mc:Fallback xmlns="">
      <p:transition xmlns:p14="http://schemas.microsoft.com/office/powerpoint/2010/main" spd="slow" advTm="35985"/>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Helvetica Light"/>
                <a:cs typeface="Helvetica Light"/>
              </a:rPr>
              <a:t>Partial Key Cuckoo Hashing</a:t>
            </a:r>
          </a:p>
        </p:txBody>
      </p:sp>
      <p:sp>
        <p:nvSpPr>
          <p:cNvPr id="3" name="Content Placeholder 2"/>
          <p:cNvSpPr>
            <a:spLocks noGrp="1"/>
          </p:cNvSpPr>
          <p:nvPr>
            <p:ph idx="1"/>
          </p:nvPr>
        </p:nvSpPr>
        <p:spPr>
          <a:xfrm>
            <a:off x="414476" y="1424015"/>
            <a:ext cx="8293100" cy="3629248"/>
          </a:xfrm>
        </p:spPr>
        <p:txBody>
          <a:bodyPr/>
          <a:lstStyle/>
          <a:p>
            <a:r>
              <a:rPr lang="en-US" dirty="0">
                <a:latin typeface="Helvetica Light"/>
                <a:cs typeface="Helvetica Light"/>
              </a:rPr>
              <a:t>Perform cuckoo hashing on fingerprints</a:t>
            </a:r>
          </a:p>
          <a:p>
            <a:endParaRPr lang="en-US" dirty="0">
              <a:latin typeface="Helvetica Light"/>
              <a:cs typeface="Helvetica Light"/>
            </a:endParaRPr>
          </a:p>
          <a:p>
            <a:pPr marL="0" indent="0">
              <a:buNone/>
            </a:pPr>
            <a:endParaRPr lang="en-US" dirty="0">
              <a:latin typeface="Helvetica Light"/>
              <a:cs typeface="Helvetica Light"/>
            </a:endParaRPr>
          </a:p>
          <a:p>
            <a:pPr marL="0" indent="0">
              <a:buNone/>
            </a:pPr>
            <a:endParaRPr lang="en-US" dirty="0">
              <a:latin typeface="Helvetica Light"/>
              <a:cs typeface="Helvetica Light"/>
            </a:endParaRPr>
          </a:p>
          <a:p>
            <a:pPr marL="0" indent="0">
              <a:buNone/>
            </a:pPr>
            <a:endParaRPr lang="en-US" dirty="0">
              <a:latin typeface="Helvetica Light"/>
              <a:cs typeface="Helvetica Light"/>
            </a:endParaRPr>
          </a:p>
          <a:p>
            <a:pPr marL="0" indent="0">
              <a:buNone/>
            </a:pPr>
            <a:endParaRPr lang="en-US" dirty="0">
              <a:latin typeface="Helvetica Light"/>
              <a:cs typeface="Helvetica Light"/>
            </a:endParaRPr>
          </a:p>
        </p:txBody>
      </p:sp>
      <p:sp>
        <p:nvSpPr>
          <p:cNvPr id="33" name="Rectangle 32"/>
          <p:cNvSpPr/>
          <p:nvPr/>
        </p:nvSpPr>
        <p:spPr bwMode="auto">
          <a:xfrm>
            <a:off x="2888978" y="2232813"/>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34" name="Rectangle 33"/>
          <p:cNvSpPr/>
          <p:nvPr/>
        </p:nvSpPr>
        <p:spPr bwMode="auto">
          <a:xfrm>
            <a:off x="2888978" y="2555455"/>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35" name="Rectangle 34"/>
          <p:cNvSpPr/>
          <p:nvPr/>
        </p:nvSpPr>
        <p:spPr bwMode="auto">
          <a:xfrm>
            <a:off x="2888978" y="2895939"/>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solidFill>
                  <a:schemeClr val="tx1"/>
                </a:solidFill>
                <a:effectLst/>
                <a:latin typeface="Helvetica Light"/>
                <a:cs typeface="Helvetica Light"/>
              </a:rPr>
              <a:t>FP(b)</a:t>
            </a:r>
          </a:p>
        </p:txBody>
      </p:sp>
      <p:sp>
        <p:nvSpPr>
          <p:cNvPr id="36" name="Rectangle 35"/>
          <p:cNvSpPr/>
          <p:nvPr/>
        </p:nvSpPr>
        <p:spPr bwMode="auto">
          <a:xfrm>
            <a:off x="2888978" y="3237335"/>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37" name="Rectangle 36"/>
          <p:cNvSpPr/>
          <p:nvPr/>
        </p:nvSpPr>
        <p:spPr>
          <a:xfrm>
            <a:off x="2475984" y="2205789"/>
            <a:ext cx="377180" cy="369332"/>
          </a:xfrm>
          <a:prstGeom prst="rect">
            <a:avLst/>
          </a:prstGeom>
        </p:spPr>
        <p:txBody>
          <a:bodyPr wrap="none">
            <a:spAutoFit/>
          </a:bodyPr>
          <a:lstStyle/>
          <a:p>
            <a:r>
              <a:rPr lang="en-US" dirty="0">
                <a:latin typeface="Helvetica Light"/>
                <a:cs typeface="Helvetica Light"/>
              </a:rPr>
              <a:t>0:</a:t>
            </a:r>
          </a:p>
        </p:txBody>
      </p:sp>
      <p:sp>
        <p:nvSpPr>
          <p:cNvPr id="38" name="Rectangle 37"/>
          <p:cNvSpPr/>
          <p:nvPr/>
        </p:nvSpPr>
        <p:spPr>
          <a:xfrm>
            <a:off x="2475984" y="2519174"/>
            <a:ext cx="377180" cy="369332"/>
          </a:xfrm>
          <a:prstGeom prst="rect">
            <a:avLst/>
          </a:prstGeom>
        </p:spPr>
        <p:txBody>
          <a:bodyPr wrap="none">
            <a:spAutoFit/>
          </a:bodyPr>
          <a:lstStyle/>
          <a:p>
            <a:r>
              <a:rPr lang="en-US" dirty="0">
                <a:latin typeface="Helvetica Light"/>
                <a:cs typeface="Helvetica Light"/>
              </a:rPr>
              <a:t>1:</a:t>
            </a:r>
          </a:p>
        </p:txBody>
      </p:sp>
      <p:sp>
        <p:nvSpPr>
          <p:cNvPr id="39" name="Rectangle 38"/>
          <p:cNvSpPr/>
          <p:nvPr/>
        </p:nvSpPr>
        <p:spPr>
          <a:xfrm>
            <a:off x="2475984" y="2855569"/>
            <a:ext cx="377180" cy="369332"/>
          </a:xfrm>
          <a:prstGeom prst="rect">
            <a:avLst/>
          </a:prstGeom>
        </p:spPr>
        <p:txBody>
          <a:bodyPr wrap="none">
            <a:spAutoFit/>
          </a:bodyPr>
          <a:lstStyle/>
          <a:p>
            <a:r>
              <a:rPr lang="en-US" dirty="0">
                <a:latin typeface="Helvetica Light"/>
                <a:cs typeface="Helvetica Light"/>
              </a:rPr>
              <a:t>2:</a:t>
            </a:r>
          </a:p>
        </p:txBody>
      </p:sp>
      <p:sp>
        <p:nvSpPr>
          <p:cNvPr id="40" name="Rectangle 39"/>
          <p:cNvSpPr/>
          <p:nvPr/>
        </p:nvSpPr>
        <p:spPr>
          <a:xfrm>
            <a:off x="2475984" y="3191964"/>
            <a:ext cx="377180" cy="369332"/>
          </a:xfrm>
          <a:prstGeom prst="rect">
            <a:avLst/>
          </a:prstGeom>
        </p:spPr>
        <p:txBody>
          <a:bodyPr wrap="none">
            <a:spAutoFit/>
          </a:bodyPr>
          <a:lstStyle/>
          <a:p>
            <a:r>
              <a:rPr lang="en-US" dirty="0">
                <a:latin typeface="Helvetica Light"/>
                <a:cs typeface="Helvetica Light"/>
              </a:rPr>
              <a:t>3:</a:t>
            </a:r>
          </a:p>
        </p:txBody>
      </p:sp>
      <p:sp>
        <p:nvSpPr>
          <p:cNvPr id="41" name="Rectangle 40"/>
          <p:cNvSpPr/>
          <p:nvPr/>
        </p:nvSpPr>
        <p:spPr bwMode="auto">
          <a:xfrm>
            <a:off x="2888978" y="3561871"/>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solidFill>
                  <a:schemeClr val="tx1"/>
                </a:solidFill>
                <a:effectLst/>
                <a:latin typeface="Helvetica Light"/>
                <a:cs typeface="Helvetica Light"/>
              </a:rPr>
              <a:t>FP(c)</a:t>
            </a:r>
          </a:p>
        </p:txBody>
      </p:sp>
      <p:sp>
        <p:nvSpPr>
          <p:cNvPr id="42" name="Rectangle 41"/>
          <p:cNvSpPr/>
          <p:nvPr/>
        </p:nvSpPr>
        <p:spPr bwMode="auto">
          <a:xfrm>
            <a:off x="2888978" y="3884513"/>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43" name="Rectangle 42"/>
          <p:cNvSpPr/>
          <p:nvPr/>
        </p:nvSpPr>
        <p:spPr bwMode="auto">
          <a:xfrm>
            <a:off x="2888978" y="4224997"/>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solidFill>
                  <a:schemeClr val="tx1"/>
                </a:solidFill>
                <a:effectLst/>
                <a:latin typeface="Helvetica Light"/>
                <a:cs typeface="Helvetica Light"/>
              </a:rPr>
              <a:t>FP(a)</a:t>
            </a:r>
          </a:p>
        </p:txBody>
      </p:sp>
      <p:sp>
        <p:nvSpPr>
          <p:cNvPr id="44" name="Rectangle 43"/>
          <p:cNvSpPr/>
          <p:nvPr/>
        </p:nvSpPr>
        <p:spPr bwMode="auto">
          <a:xfrm>
            <a:off x="2888978" y="4566393"/>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45" name="Rectangle 44"/>
          <p:cNvSpPr/>
          <p:nvPr/>
        </p:nvSpPr>
        <p:spPr>
          <a:xfrm>
            <a:off x="2475984" y="3864754"/>
            <a:ext cx="377180" cy="369332"/>
          </a:xfrm>
          <a:prstGeom prst="rect">
            <a:avLst/>
          </a:prstGeom>
        </p:spPr>
        <p:txBody>
          <a:bodyPr wrap="none">
            <a:spAutoFit/>
          </a:bodyPr>
          <a:lstStyle/>
          <a:p>
            <a:r>
              <a:rPr lang="en-US" dirty="0">
                <a:latin typeface="Helvetica Light"/>
                <a:cs typeface="Helvetica Light"/>
              </a:rPr>
              <a:t>5:</a:t>
            </a:r>
          </a:p>
        </p:txBody>
      </p:sp>
      <p:sp>
        <p:nvSpPr>
          <p:cNvPr id="46" name="Rectangle 45"/>
          <p:cNvSpPr/>
          <p:nvPr/>
        </p:nvSpPr>
        <p:spPr>
          <a:xfrm>
            <a:off x="2475984" y="4201149"/>
            <a:ext cx="377180" cy="369332"/>
          </a:xfrm>
          <a:prstGeom prst="rect">
            <a:avLst/>
          </a:prstGeom>
        </p:spPr>
        <p:txBody>
          <a:bodyPr wrap="none">
            <a:spAutoFit/>
          </a:bodyPr>
          <a:lstStyle/>
          <a:p>
            <a:r>
              <a:rPr lang="en-US" dirty="0">
                <a:latin typeface="Helvetica Light"/>
                <a:cs typeface="Helvetica Light"/>
              </a:rPr>
              <a:t>6:</a:t>
            </a:r>
          </a:p>
        </p:txBody>
      </p:sp>
      <p:sp>
        <p:nvSpPr>
          <p:cNvPr id="47" name="Rectangle 46"/>
          <p:cNvSpPr/>
          <p:nvPr/>
        </p:nvSpPr>
        <p:spPr>
          <a:xfrm>
            <a:off x="2475984" y="4537545"/>
            <a:ext cx="377180" cy="369332"/>
          </a:xfrm>
          <a:prstGeom prst="rect">
            <a:avLst/>
          </a:prstGeom>
        </p:spPr>
        <p:txBody>
          <a:bodyPr wrap="none">
            <a:spAutoFit/>
          </a:bodyPr>
          <a:lstStyle/>
          <a:p>
            <a:r>
              <a:rPr lang="en-US" dirty="0">
                <a:latin typeface="Helvetica Light"/>
                <a:cs typeface="Helvetica Light"/>
              </a:rPr>
              <a:t>7:</a:t>
            </a:r>
          </a:p>
        </p:txBody>
      </p:sp>
      <p:sp>
        <p:nvSpPr>
          <p:cNvPr id="48" name="Rectangle 47"/>
          <p:cNvSpPr/>
          <p:nvPr/>
        </p:nvSpPr>
        <p:spPr>
          <a:xfrm>
            <a:off x="2475984" y="3528359"/>
            <a:ext cx="377180" cy="369332"/>
          </a:xfrm>
          <a:prstGeom prst="rect">
            <a:avLst/>
          </a:prstGeom>
        </p:spPr>
        <p:txBody>
          <a:bodyPr wrap="none">
            <a:spAutoFit/>
          </a:bodyPr>
          <a:lstStyle/>
          <a:p>
            <a:r>
              <a:rPr lang="en-US" dirty="0">
                <a:latin typeface="Helvetica Light"/>
                <a:cs typeface="Helvetica Light"/>
              </a:rPr>
              <a:t>4:</a:t>
            </a:r>
          </a:p>
        </p:txBody>
      </p:sp>
      <p:sp>
        <p:nvSpPr>
          <p:cNvPr id="49" name="Freeform 48"/>
          <p:cNvSpPr/>
          <p:nvPr/>
        </p:nvSpPr>
        <p:spPr>
          <a:xfrm flipV="1">
            <a:off x="3674747" y="3726535"/>
            <a:ext cx="821726" cy="666789"/>
          </a:xfrm>
          <a:custGeom>
            <a:avLst/>
            <a:gdLst>
              <a:gd name="connsiteX0" fmla="*/ 0 w 992618"/>
              <a:gd name="connsiteY0" fmla="*/ 0 h 405530"/>
              <a:gd name="connsiteX1" fmla="*/ 992579 w 992618"/>
              <a:gd name="connsiteY1" fmla="*/ 170749 h 405530"/>
              <a:gd name="connsiteX2" fmla="*/ 42691 w 992618"/>
              <a:gd name="connsiteY2" fmla="*/ 405530 h 405530"/>
            </a:gdLst>
            <a:ahLst/>
            <a:cxnLst>
              <a:cxn ang="0">
                <a:pos x="connsiteX0" y="connsiteY0"/>
              </a:cxn>
              <a:cxn ang="0">
                <a:pos x="connsiteX1" y="connsiteY1"/>
              </a:cxn>
              <a:cxn ang="0">
                <a:pos x="connsiteX2" y="connsiteY2"/>
              </a:cxn>
            </a:cxnLst>
            <a:rect l="l" t="t" r="r" b="b"/>
            <a:pathLst>
              <a:path w="992618" h="405530">
                <a:moveTo>
                  <a:pt x="0" y="0"/>
                </a:moveTo>
                <a:cubicBezTo>
                  <a:pt x="492732" y="51580"/>
                  <a:pt x="985464" y="103161"/>
                  <a:pt x="992579" y="170749"/>
                </a:cubicBezTo>
                <a:cubicBezTo>
                  <a:pt x="999694" y="238337"/>
                  <a:pt x="42691" y="405530"/>
                  <a:pt x="42691" y="405530"/>
                </a:cubicBezTo>
              </a:path>
            </a:pathLst>
          </a:custGeom>
          <a:ln w="28575" cmpd="sng">
            <a:solidFill>
              <a:srgbClr val="000000"/>
            </a:solidFill>
            <a:prstDash val="sysDash"/>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Helvetica Light"/>
              <a:cs typeface="Helvetica Light"/>
            </a:endParaRPr>
          </a:p>
        </p:txBody>
      </p:sp>
      <p:sp>
        <p:nvSpPr>
          <p:cNvPr id="50" name="Freeform 49"/>
          <p:cNvSpPr/>
          <p:nvPr/>
        </p:nvSpPr>
        <p:spPr>
          <a:xfrm flipV="1">
            <a:off x="3674747" y="2749741"/>
            <a:ext cx="821726" cy="940858"/>
          </a:xfrm>
          <a:custGeom>
            <a:avLst/>
            <a:gdLst>
              <a:gd name="connsiteX0" fmla="*/ 0 w 992618"/>
              <a:gd name="connsiteY0" fmla="*/ 0 h 405530"/>
              <a:gd name="connsiteX1" fmla="*/ 992579 w 992618"/>
              <a:gd name="connsiteY1" fmla="*/ 170749 h 405530"/>
              <a:gd name="connsiteX2" fmla="*/ 42691 w 992618"/>
              <a:gd name="connsiteY2" fmla="*/ 405530 h 405530"/>
            </a:gdLst>
            <a:ahLst/>
            <a:cxnLst>
              <a:cxn ang="0">
                <a:pos x="connsiteX0" y="connsiteY0"/>
              </a:cxn>
              <a:cxn ang="0">
                <a:pos x="connsiteX1" y="connsiteY1"/>
              </a:cxn>
              <a:cxn ang="0">
                <a:pos x="connsiteX2" y="connsiteY2"/>
              </a:cxn>
            </a:cxnLst>
            <a:rect l="l" t="t" r="r" b="b"/>
            <a:pathLst>
              <a:path w="992618" h="405530">
                <a:moveTo>
                  <a:pt x="0" y="0"/>
                </a:moveTo>
                <a:cubicBezTo>
                  <a:pt x="492732" y="51580"/>
                  <a:pt x="985464" y="103161"/>
                  <a:pt x="992579" y="170749"/>
                </a:cubicBezTo>
                <a:cubicBezTo>
                  <a:pt x="999694" y="238337"/>
                  <a:pt x="42691" y="405530"/>
                  <a:pt x="42691" y="405530"/>
                </a:cubicBezTo>
              </a:path>
            </a:pathLst>
          </a:custGeom>
          <a:ln w="28575" cmpd="sng">
            <a:solidFill>
              <a:srgbClr val="000000"/>
            </a:solidFill>
            <a:prstDash val="sysDash"/>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Helvetica Light"/>
              <a:cs typeface="Helvetica Light"/>
            </a:endParaRPr>
          </a:p>
        </p:txBody>
      </p:sp>
      <p:sp>
        <p:nvSpPr>
          <p:cNvPr id="51" name="Rectangle 50"/>
          <p:cNvSpPr/>
          <p:nvPr/>
        </p:nvSpPr>
        <p:spPr>
          <a:xfrm>
            <a:off x="4561026" y="3908185"/>
            <a:ext cx="3468693" cy="369332"/>
          </a:xfrm>
          <a:prstGeom prst="rect">
            <a:avLst/>
          </a:prstGeom>
        </p:spPr>
        <p:txBody>
          <a:bodyPr wrap="none">
            <a:spAutoFit/>
          </a:bodyPr>
          <a:lstStyle/>
          <a:p>
            <a:r>
              <a:rPr lang="en-US" dirty="0">
                <a:latin typeface="Helvetica Light"/>
                <a:cs typeface="Helvetica Light"/>
              </a:rPr>
              <a:t>Kick FP(a) to “6      hash(FP(a))”</a:t>
            </a:r>
          </a:p>
        </p:txBody>
      </p:sp>
      <p:sp>
        <p:nvSpPr>
          <p:cNvPr id="52" name="Rectangle 51"/>
          <p:cNvSpPr/>
          <p:nvPr/>
        </p:nvSpPr>
        <p:spPr>
          <a:xfrm>
            <a:off x="4561026" y="3040235"/>
            <a:ext cx="3468693" cy="369332"/>
          </a:xfrm>
          <a:prstGeom prst="rect">
            <a:avLst/>
          </a:prstGeom>
        </p:spPr>
        <p:txBody>
          <a:bodyPr wrap="none">
            <a:spAutoFit/>
          </a:bodyPr>
          <a:lstStyle/>
          <a:p>
            <a:r>
              <a:rPr lang="en-US" dirty="0">
                <a:latin typeface="Helvetica Light"/>
                <a:cs typeface="Helvetica Light"/>
              </a:rPr>
              <a:t>Kick FP(c) to “4      hash(FP(c))”</a:t>
            </a:r>
          </a:p>
        </p:txBody>
      </p:sp>
      <p:pic>
        <p:nvPicPr>
          <p:cNvPr id="53" name="Picture 52"/>
          <p:cNvPicPr>
            <a:picLocks noChangeAspect="1"/>
          </p:cNvPicPr>
          <p:nvPr/>
        </p:nvPicPr>
        <p:blipFill>
          <a:blip r:embed="rId4"/>
          <a:stretch>
            <a:fillRect/>
          </a:stretch>
        </p:blipFill>
        <p:spPr>
          <a:xfrm>
            <a:off x="6127586" y="3986562"/>
            <a:ext cx="247524" cy="247524"/>
          </a:xfrm>
          <a:prstGeom prst="rect">
            <a:avLst/>
          </a:prstGeom>
        </p:spPr>
      </p:pic>
      <p:pic>
        <p:nvPicPr>
          <p:cNvPr id="54" name="Picture 53"/>
          <p:cNvPicPr>
            <a:picLocks noChangeAspect="1"/>
          </p:cNvPicPr>
          <p:nvPr/>
        </p:nvPicPr>
        <p:blipFill>
          <a:blip r:embed="rId4"/>
          <a:stretch>
            <a:fillRect/>
          </a:stretch>
        </p:blipFill>
        <p:spPr>
          <a:xfrm>
            <a:off x="6127586" y="3112661"/>
            <a:ext cx="247524" cy="247524"/>
          </a:xfrm>
          <a:prstGeom prst="rect">
            <a:avLst/>
          </a:prstGeom>
        </p:spPr>
      </p:pic>
      <p:sp>
        <p:nvSpPr>
          <p:cNvPr id="28" name="Rectangle 27"/>
          <p:cNvSpPr/>
          <p:nvPr/>
        </p:nvSpPr>
        <p:spPr>
          <a:xfrm>
            <a:off x="658504" y="5357326"/>
            <a:ext cx="7371215" cy="954107"/>
          </a:xfrm>
          <a:prstGeom prst="rect">
            <a:avLst/>
          </a:prstGeom>
          <a:solidFill>
            <a:srgbClr val="800000"/>
          </a:solidFill>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n-US" sz="2800" dirty="0">
                <a:latin typeface="Helvetica Light"/>
                <a:cs typeface="Helvetica Light"/>
              </a:rPr>
              <a:t>Can we still achieve high space utilization with partial-key cuckoo hashing?</a:t>
            </a:r>
          </a:p>
        </p:txBody>
      </p:sp>
    </p:spTree>
    <p:custDataLst>
      <p:tags r:id="rId1"/>
    </p:custDataLst>
    <p:extLst>
      <p:ext uri="{BB962C8B-B14F-4D97-AF65-F5344CB8AC3E}">
        <p14:creationId xmlns:p14="http://schemas.microsoft.com/office/powerpoint/2010/main" val="183290489"/>
      </p:ext>
    </p:extLst>
  </p:cSld>
  <p:clrMapOvr>
    <a:masterClrMapping/>
  </p:clrMapOvr>
  <mc:AlternateContent xmlns:mc="http://schemas.openxmlformats.org/markup-compatibility/2006" xmlns:p14="http://schemas.microsoft.com/office/powerpoint/2010/main">
    <mc:Choice Requires="p14">
      <p:transition spd="slow" p14:dur="2000" advTm="45383"/>
    </mc:Choice>
    <mc:Fallback xmlns="">
      <p:transition xmlns:p14="http://schemas.microsoft.com/office/powerpoint/2010/main" spd="slow" advTm="45383"/>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 Intersection Problem</a:t>
            </a:r>
          </a:p>
        </p:txBody>
      </p:sp>
      <p:sp>
        <p:nvSpPr>
          <p:cNvPr id="3" name="Content Placeholder 2"/>
          <p:cNvSpPr>
            <a:spLocks noGrp="1"/>
          </p:cNvSpPr>
          <p:nvPr>
            <p:ph idx="1"/>
          </p:nvPr>
        </p:nvSpPr>
        <p:spPr/>
        <p:txBody>
          <a:bodyPr/>
          <a:lstStyle/>
          <a:p>
            <a:r>
              <a:rPr lang="en-US" dirty="0"/>
              <a:t>Preprocess a collection of sets so as to quickly answer set-intersection queries.</a:t>
            </a:r>
          </a:p>
        </p:txBody>
      </p:sp>
      <p:pic>
        <p:nvPicPr>
          <p:cNvPr id="5" name="Picture 4"/>
          <p:cNvPicPr>
            <a:picLocks noChangeAspect="1"/>
          </p:cNvPicPr>
          <p:nvPr/>
        </p:nvPicPr>
        <p:blipFill rotWithShape="1">
          <a:blip r:embed="rId2"/>
          <a:srcRect t="7785"/>
          <a:stretch/>
        </p:blipFill>
        <p:spPr>
          <a:xfrm>
            <a:off x="2330719" y="3048000"/>
            <a:ext cx="4230948" cy="3753556"/>
          </a:xfrm>
          <a:prstGeom prst="rect">
            <a:avLst/>
          </a:prstGeom>
        </p:spPr>
      </p:pic>
    </p:spTree>
    <p:extLst>
      <p:ext uri="{BB962C8B-B14F-4D97-AF65-F5344CB8AC3E}">
        <p14:creationId xmlns:p14="http://schemas.microsoft.com/office/powerpoint/2010/main" val="37120318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Cuckoo Filters</a:t>
            </a:r>
          </a:p>
        </p:txBody>
      </p:sp>
      <p:sp>
        <p:nvSpPr>
          <p:cNvPr id="3" name="Content Placeholder 2"/>
          <p:cNvSpPr>
            <a:spLocks noGrp="1"/>
          </p:cNvSpPr>
          <p:nvPr>
            <p:ph idx="1"/>
          </p:nvPr>
        </p:nvSpPr>
        <p:spPr/>
        <p:txBody>
          <a:bodyPr/>
          <a:lstStyle/>
          <a:p>
            <a:r>
              <a:rPr lang="en-US" dirty="0"/>
              <a:t>A cuckoo table and parallel </a:t>
            </a:r>
            <a:r>
              <a:rPr lang="en-US" b="1" dirty="0">
                <a:solidFill>
                  <a:srgbClr val="FF0000"/>
                </a:solidFill>
              </a:rPr>
              <a:t>cuckoo filter</a:t>
            </a:r>
            <a:r>
              <a:rPr lang="en-US" dirty="0"/>
              <a:t>.</a:t>
            </a:r>
          </a:p>
          <a:p>
            <a:pPr lvl="2"/>
            <a:r>
              <a:rPr lang="en-US" dirty="0"/>
              <a:t>See Fan et al. ‘14, </a:t>
            </a:r>
            <a:r>
              <a:rPr lang="en-US" dirty="0" err="1"/>
              <a:t>Eppstein</a:t>
            </a:r>
            <a:r>
              <a:rPr lang="en-US" dirty="0"/>
              <a:t> ‘16.</a:t>
            </a:r>
          </a:p>
          <a:p>
            <a:r>
              <a:rPr lang="en-US" dirty="0"/>
              <a:t>Provides improved functionality over Bloom filters.</a:t>
            </a:r>
          </a:p>
          <a:p>
            <a:r>
              <a:rPr lang="en-US" dirty="0"/>
              <a:t>Each fingerprint is stored in 1 of 2 places.</a:t>
            </a:r>
          </a:p>
        </p:txBody>
      </p:sp>
      <p:grpSp>
        <p:nvGrpSpPr>
          <p:cNvPr id="43" name="Group 42"/>
          <p:cNvGrpSpPr/>
          <p:nvPr/>
        </p:nvGrpSpPr>
        <p:grpSpPr>
          <a:xfrm>
            <a:off x="1621647" y="3898805"/>
            <a:ext cx="6180790" cy="2424213"/>
            <a:chOff x="1226656" y="1192527"/>
            <a:chExt cx="6180790" cy="2424213"/>
          </a:xfrm>
        </p:grpSpPr>
        <p:sp>
          <p:nvSpPr>
            <p:cNvPr id="4" name="TextBox 3"/>
            <p:cNvSpPr txBox="1"/>
            <p:nvPr/>
          </p:nvSpPr>
          <p:spPr>
            <a:xfrm>
              <a:off x="1293286" y="1192527"/>
              <a:ext cx="358917" cy="369332"/>
            </a:xfrm>
            <a:prstGeom prst="rect">
              <a:avLst/>
            </a:prstGeom>
            <a:noFill/>
          </p:spPr>
          <p:txBody>
            <a:bodyPr wrap="none" rtlCol="0">
              <a:spAutoFit/>
            </a:bodyPr>
            <a:lstStyle/>
            <a:p>
              <a:r>
                <a:rPr lang="en-US" dirty="0"/>
                <a:t>T:</a:t>
              </a:r>
            </a:p>
          </p:txBody>
        </p:sp>
        <p:sp>
          <p:nvSpPr>
            <p:cNvPr id="5" name="TextBox 4"/>
            <p:cNvSpPr txBox="1"/>
            <p:nvPr/>
          </p:nvSpPr>
          <p:spPr>
            <a:xfrm>
              <a:off x="1293286" y="2493472"/>
              <a:ext cx="352493" cy="369332"/>
            </a:xfrm>
            <a:prstGeom prst="rect">
              <a:avLst/>
            </a:prstGeom>
            <a:noFill/>
          </p:spPr>
          <p:txBody>
            <a:bodyPr wrap="none" rtlCol="0">
              <a:spAutoFit/>
            </a:bodyPr>
            <a:lstStyle/>
            <a:p>
              <a:r>
                <a:rPr lang="en-US" dirty="0"/>
                <a:t>F:</a:t>
              </a:r>
            </a:p>
          </p:txBody>
        </p:sp>
        <p:sp>
          <p:nvSpPr>
            <p:cNvPr id="6" name="Rectangle 5"/>
            <p:cNvSpPr/>
            <p:nvPr/>
          </p:nvSpPr>
          <p:spPr>
            <a:xfrm>
              <a:off x="1905081" y="1254477"/>
              <a:ext cx="611794" cy="3073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cat</a:t>
              </a:r>
            </a:p>
          </p:txBody>
        </p:sp>
        <p:sp>
          <p:nvSpPr>
            <p:cNvPr id="7" name="Rectangle 6"/>
            <p:cNvSpPr/>
            <p:nvPr/>
          </p:nvSpPr>
          <p:spPr>
            <a:xfrm>
              <a:off x="4957927" y="1254477"/>
              <a:ext cx="611794" cy="3073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 name="Rectangle 7"/>
            <p:cNvSpPr/>
            <p:nvPr/>
          </p:nvSpPr>
          <p:spPr>
            <a:xfrm>
              <a:off x="2516875" y="1254477"/>
              <a:ext cx="611794" cy="3073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Rectangle 8"/>
            <p:cNvSpPr/>
            <p:nvPr/>
          </p:nvSpPr>
          <p:spPr>
            <a:xfrm>
              <a:off x="3128669" y="1254477"/>
              <a:ext cx="611794" cy="3073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 name="Rectangle 9"/>
            <p:cNvSpPr/>
            <p:nvPr/>
          </p:nvSpPr>
          <p:spPr>
            <a:xfrm>
              <a:off x="3740463" y="1254477"/>
              <a:ext cx="611794" cy="3073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1" name="Rectangle 10"/>
            <p:cNvSpPr/>
            <p:nvPr/>
          </p:nvSpPr>
          <p:spPr>
            <a:xfrm>
              <a:off x="4346133" y="1254477"/>
              <a:ext cx="611794" cy="3073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Rectangle 11"/>
            <p:cNvSpPr/>
            <p:nvPr/>
          </p:nvSpPr>
          <p:spPr>
            <a:xfrm>
              <a:off x="5569721" y="1254477"/>
              <a:ext cx="611794" cy="3073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pig</a:t>
              </a:r>
            </a:p>
          </p:txBody>
        </p:sp>
        <p:sp>
          <p:nvSpPr>
            <p:cNvPr id="13" name="Rectangle 12"/>
            <p:cNvSpPr/>
            <p:nvPr/>
          </p:nvSpPr>
          <p:spPr>
            <a:xfrm>
              <a:off x="6181515" y="1254477"/>
              <a:ext cx="611794" cy="3073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dog</a:t>
              </a:r>
            </a:p>
          </p:txBody>
        </p:sp>
        <p:sp>
          <p:nvSpPr>
            <p:cNvPr id="14" name="Rectangle 13"/>
            <p:cNvSpPr/>
            <p:nvPr/>
          </p:nvSpPr>
          <p:spPr>
            <a:xfrm>
              <a:off x="6793309" y="1254477"/>
              <a:ext cx="611794" cy="3073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 name="Rectangle 14"/>
            <p:cNvSpPr/>
            <p:nvPr/>
          </p:nvSpPr>
          <p:spPr>
            <a:xfrm>
              <a:off x="1905081" y="2570912"/>
              <a:ext cx="611794" cy="3073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2</a:t>
              </a:r>
            </a:p>
          </p:txBody>
        </p:sp>
        <p:sp>
          <p:nvSpPr>
            <p:cNvPr id="16" name="Rectangle 15"/>
            <p:cNvSpPr/>
            <p:nvPr/>
          </p:nvSpPr>
          <p:spPr>
            <a:xfrm>
              <a:off x="4957927" y="2570912"/>
              <a:ext cx="611794" cy="3073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7" name="Rectangle 16"/>
            <p:cNvSpPr/>
            <p:nvPr/>
          </p:nvSpPr>
          <p:spPr>
            <a:xfrm>
              <a:off x="2516875" y="2570912"/>
              <a:ext cx="611794" cy="3073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 name="Rectangle 17"/>
            <p:cNvSpPr/>
            <p:nvPr/>
          </p:nvSpPr>
          <p:spPr>
            <a:xfrm>
              <a:off x="3128669" y="2570912"/>
              <a:ext cx="611794" cy="3073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9" name="Rectangle 18"/>
            <p:cNvSpPr/>
            <p:nvPr/>
          </p:nvSpPr>
          <p:spPr>
            <a:xfrm>
              <a:off x="3740463" y="2570912"/>
              <a:ext cx="611794" cy="3073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0" name="Rectangle 19"/>
            <p:cNvSpPr/>
            <p:nvPr/>
          </p:nvSpPr>
          <p:spPr>
            <a:xfrm>
              <a:off x="4346133" y="2570912"/>
              <a:ext cx="611794" cy="3073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1" name="Rectangle 20"/>
            <p:cNvSpPr/>
            <p:nvPr/>
          </p:nvSpPr>
          <p:spPr>
            <a:xfrm>
              <a:off x="5569721" y="2570912"/>
              <a:ext cx="611794" cy="3073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5</a:t>
              </a:r>
            </a:p>
          </p:txBody>
        </p:sp>
        <p:sp>
          <p:nvSpPr>
            <p:cNvPr id="22" name="Rectangle 21"/>
            <p:cNvSpPr/>
            <p:nvPr/>
          </p:nvSpPr>
          <p:spPr>
            <a:xfrm>
              <a:off x="6181515" y="2570912"/>
              <a:ext cx="611794" cy="3073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4</a:t>
              </a:r>
            </a:p>
          </p:txBody>
        </p:sp>
        <p:sp>
          <p:nvSpPr>
            <p:cNvPr id="23" name="Rectangle 22"/>
            <p:cNvSpPr/>
            <p:nvPr/>
          </p:nvSpPr>
          <p:spPr>
            <a:xfrm>
              <a:off x="6793309" y="2570912"/>
              <a:ext cx="611794" cy="3073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4" name="Left Brace 23"/>
            <p:cNvSpPr/>
            <p:nvPr/>
          </p:nvSpPr>
          <p:spPr>
            <a:xfrm rot="16200000">
              <a:off x="2733710" y="2200670"/>
              <a:ext cx="178121" cy="1757939"/>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25" name="Left Brace 24"/>
            <p:cNvSpPr/>
            <p:nvPr/>
          </p:nvSpPr>
          <p:spPr>
            <a:xfrm rot="16200000">
              <a:off x="6415284" y="2197230"/>
              <a:ext cx="178121" cy="1757939"/>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26" name="Left Brace 25"/>
            <p:cNvSpPr/>
            <p:nvPr/>
          </p:nvSpPr>
          <p:spPr>
            <a:xfrm rot="16200000">
              <a:off x="4576836" y="2200670"/>
              <a:ext cx="178121" cy="1757939"/>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27" name="TextBox 26"/>
            <p:cNvSpPr txBox="1"/>
            <p:nvPr/>
          </p:nvSpPr>
          <p:spPr>
            <a:xfrm>
              <a:off x="2400712" y="3247408"/>
              <a:ext cx="842335" cy="369332"/>
            </a:xfrm>
            <a:prstGeom prst="rect">
              <a:avLst/>
            </a:prstGeom>
            <a:noFill/>
          </p:spPr>
          <p:txBody>
            <a:bodyPr wrap="none" rtlCol="0">
              <a:spAutoFit/>
            </a:bodyPr>
            <a:lstStyle/>
            <a:p>
              <a:r>
                <a:rPr lang="en-US" dirty="0"/>
                <a:t>1 word</a:t>
              </a:r>
            </a:p>
          </p:txBody>
        </p:sp>
        <p:sp>
          <p:nvSpPr>
            <p:cNvPr id="28" name="TextBox 27"/>
            <p:cNvSpPr txBox="1"/>
            <p:nvPr/>
          </p:nvSpPr>
          <p:spPr>
            <a:xfrm>
              <a:off x="4272331" y="3247408"/>
              <a:ext cx="842335" cy="369332"/>
            </a:xfrm>
            <a:prstGeom prst="rect">
              <a:avLst/>
            </a:prstGeom>
            <a:noFill/>
          </p:spPr>
          <p:txBody>
            <a:bodyPr wrap="none" rtlCol="0">
              <a:spAutoFit/>
            </a:bodyPr>
            <a:lstStyle/>
            <a:p>
              <a:r>
                <a:rPr lang="en-US" dirty="0"/>
                <a:t>1 word</a:t>
              </a:r>
            </a:p>
          </p:txBody>
        </p:sp>
        <p:sp>
          <p:nvSpPr>
            <p:cNvPr id="29" name="TextBox 28"/>
            <p:cNvSpPr txBox="1"/>
            <p:nvPr/>
          </p:nvSpPr>
          <p:spPr>
            <a:xfrm>
              <a:off x="6097484" y="3247408"/>
              <a:ext cx="842335" cy="369332"/>
            </a:xfrm>
            <a:prstGeom prst="rect">
              <a:avLst/>
            </a:prstGeom>
            <a:noFill/>
          </p:spPr>
          <p:txBody>
            <a:bodyPr wrap="none" rtlCol="0">
              <a:spAutoFit/>
            </a:bodyPr>
            <a:lstStyle/>
            <a:p>
              <a:r>
                <a:rPr lang="en-US" dirty="0"/>
                <a:t>1 word</a:t>
              </a:r>
            </a:p>
          </p:txBody>
        </p:sp>
        <p:sp>
          <p:nvSpPr>
            <p:cNvPr id="30" name="TextBox 29"/>
            <p:cNvSpPr txBox="1"/>
            <p:nvPr/>
          </p:nvSpPr>
          <p:spPr>
            <a:xfrm>
              <a:off x="2602061" y="1555298"/>
              <a:ext cx="470163" cy="369332"/>
            </a:xfrm>
            <a:prstGeom prst="rect">
              <a:avLst/>
            </a:prstGeom>
            <a:noFill/>
          </p:spPr>
          <p:txBody>
            <a:bodyPr wrap="none" rtlCol="0">
              <a:spAutoFit/>
            </a:bodyPr>
            <a:lstStyle/>
            <a:p>
              <a:r>
                <a:rPr lang="en-US" dirty="0">
                  <a:solidFill>
                    <a:schemeClr val="bg1">
                      <a:lumMod val="65000"/>
                    </a:schemeClr>
                  </a:solidFill>
                </a:rPr>
                <a:t>cat</a:t>
              </a:r>
            </a:p>
          </p:txBody>
        </p:sp>
        <p:sp>
          <p:nvSpPr>
            <p:cNvPr id="31" name="TextBox 30"/>
            <p:cNvSpPr txBox="1"/>
            <p:nvPr/>
          </p:nvSpPr>
          <p:spPr>
            <a:xfrm>
              <a:off x="3802168" y="1561859"/>
              <a:ext cx="536325" cy="369332"/>
            </a:xfrm>
            <a:prstGeom prst="rect">
              <a:avLst/>
            </a:prstGeom>
            <a:noFill/>
          </p:spPr>
          <p:txBody>
            <a:bodyPr wrap="none" rtlCol="0">
              <a:spAutoFit/>
            </a:bodyPr>
            <a:lstStyle/>
            <a:p>
              <a:r>
                <a:rPr lang="en-US" dirty="0">
                  <a:solidFill>
                    <a:schemeClr val="bg1">
                      <a:lumMod val="65000"/>
                    </a:schemeClr>
                  </a:solidFill>
                </a:rPr>
                <a:t>dog</a:t>
              </a:r>
            </a:p>
          </p:txBody>
        </p:sp>
        <p:sp>
          <p:nvSpPr>
            <p:cNvPr id="32" name="TextBox 31"/>
            <p:cNvSpPr txBox="1"/>
            <p:nvPr/>
          </p:nvSpPr>
          <p:spPr>
            <a:xfrm>
              <a:off x="5033942" y="1561859"/>
              <a:ext cx="467571" cy="369332"/>
            </a:xfrm>
            <a:prstGeom prst="rect">
              <a:avLst/>
            </a:prstGeom>
            <a:noFill/>
          </p:spPr>
          <p:txBody>
            <a:bodyPr wrap="none" rtlCol="0">
              <a:spAutoFit/>
            </a:bodyPr>
            <a:lstStyle/>
            <a:p>
              <a:r>
                <a:rPr lang="en-US" dirty="0">
                  <a:solidFill>
                    <a:schemeClr val="bg1">
                      <a:lumMod val="65000"/>
                    </a:schemeClr>
                  </a:solidFill>
                </a:rPr>
                <a:t>pig</a:t>
              </a:r>
            </a:p>
          </p:txBody>
        </p:sp>
        <p:sp>
          <p:nvSpPr>
            <p:cNvPr id="33" name="TextBox 32"/>
            <p:cNvSpPr txBox="1"/>
            <p:nvPr/>
          </p:nvSpPr>
          <p:spPr>
            <a:xfrm>
              <a:off x="1226656" y="2065096"/>
              <a:ext cx="443789" cy="369332"/>
            </a:xfrm>
            <a:prstGeom prst="rect">
              <a:avLst/>
            </a:prstGeom>
            <a:noFill/>
          </p:spPr>
          <p:txBody>
            <a:bodyPr wrap="none" rtlCol="0">
              <a:spAutoFit/>
            </a:bodyPr>
            <a:lstStyle/>
            <a:p>
              <a:r>
                <a:rPr lang="en-US" dirty="0"/>
                <a:t>M:</a:t>
              </a:r>
            </a:p>
          </p:txBody>
        </p:sp>
        <p:sp>
          <p:nvSpPr>
            <p:cNvPr id="34" name="Rectangle 33"/>
            <p:cNvSpPr/>
            <p:nvPr/>
          </p:nvSpPr>
          <p:spPr>
            <a:xfrm>
              <a:off x="1907424" y="2127048"/>
              <a:ext cx="611794" cy="3073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111</a:t>
              </a:r>
            </a:p>
          </p:txBody>
        </p:sp>
        <p:sp>
          <p:nvSpPr>
            <p:cNvPr id="35" name="Rectangle 34"/>
            <p:cNvSpPr/>
            <p:nvPr/>
          </p:nvSpPr>
          <p:spPr>
            <a:xfrm>
              <a:off x="4960270" y="2127048"/>
              <a:ext cx="611794" cy="3073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000</a:t>
              </a:r>
            </a:p>
          </p:txBody>
        </p:sp>
        <p:sp>
          <p:nvSpPr>
            <p:cNvPr id="36" name="Rectangle 35"/>
            <p:cNvSpPr/>
            <p:nvPr/>
          </p:nvSpPr>
          <p:spPr>
            <a:xfrm>
              <a:off x="2519218" y="2127048"/>
              <a:ext cx="611794" cy="3073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000</a:t>
              </a:r>
            </a:p>
          </p:txBody>
        </p:sp>
        <p:sp>
          <p:nvSpPr>
            <p:cNvPr id="37" name="Rectangle 36"/>
            <p:cNvSpPr/>
            <p:nvPr/>
          </p:nvSpPr>
          <p:spPr>
            <a:xfrm>
              <a:off x="3131012" y="2127048"/>
              <a:ext cx="611794" cy="3073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000</a:t>
              </a:r>
            </a:p>
          </p:txBody>
        </p:sp>
        <p:sp>
          <p:nvSpPr>
            <p:cNvPr id="38" name="Rectangle 37"/>
            <p:cNvSpPr/>
            <p:nvPr/>
          </p:nvSpPr>
          <p:spPr>
            <a:xfrm>
              <a:off x="3742806" y="2127048"/>
              <a:ext cx="611794" cy="3073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000</a:t>
              </a:r>
            </a:p>
          </p:txBody>
        </p:sp>
        <p:sp>
          <p:nvSpPr>
            <p:cNvPr id="39" name="Rectangle 38"/>
            <p:cNvSpPr/>
            <p:nvPr/>
          </p:nvSpPr>
          <p:spPr>
            <a:xfrm>
              <a:off x="4348476" y="2127048"/>
              <a:ext cx="611794" cy="3073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000</a:t>
              </a:r>
            </a:p>
          </p:txBody>
        </p:sp>
        <p:sp>
          <p:nvSpPr>
            <p:cNvPr id="40" name="Rectangle 39"/>
            <p:cNvSpPr/>
            <p:nvPr/>
          </p:nvSpPr>
          <p:spPr>
            <a:xfrm>
              <a:off x="5572064" y="2127048"/>
              <a:ext cx="611794" cy="3073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111</a:t>
              </a:r>
            </a:p>
          </p:txBody>
        </p:sp>
        <p:sp>
          <p:nvSpPr>
            <p:cNvPr id="41" name="Rectangle 40"/>
            <p:cNvSpPr/>
            <p:nvPr/>
          </p:nvSpPr>
          <p:spPr>
            <a:xfrm>
              <a:off x="6183858" y="2127048"/>
              <a:ext cx="611794" cy="3073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111</a:t>
              </a:r>
            </a:p>
          </p:txBody>
        </p:sp>
        <p:sp>
          <p:nvSpPr>
            <p:cNvPr id="42" name="Rectangle 41"/>
            <p:cNvSpPr/>
            <p:nvPr/>
          </p:nvSpPr>
          <p:spPr>
            <a:xfrm>
              <a:off x="6795652" y="2127048"/>
              <a:ext cx="611794" cy="3073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000</a:t>
              </a:r>
            </a:p>
          </p:txBody>
        </p:sp>
      </p:grpSp>
    </p:spTree>
    <p:extLst>
      <p:ext uri="{BB962C8B-B14F-4D97-AF65-F5344CB8AC3E}">
        <p14:creationId xmlns:p14="http://schemas.microsoft.com/office/powerpoint/2010/main" val="708536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8744"/>
            <a:ext cx="9144000" cy="1143000"/>
          </a:xfrm>
        </p:spPr>
        <p:txBody>
          <a:bodyPr>
            <a:normAutofit/>
          </a:bodyPr>
          <a:lstStyle/>
          <a:p>
            <a:r>
              <a:rPr lang="en-US" sz="2800" dirty="0">
                <a:latin typeface="Helvetica Light"/>
                <a:cs typeface="Helvetica Light"/>
              </a:rPr>
              <a:t>What is Bloom Filter? A Compact Data Structure </a:t>
            </a:r>
            <a:br>
              <a:rPr lang="en-US" sz="2800" dirty="0">
                <a:latin typeface="Helvetica Light"/>
                <a:cs typeface="Helvetica Light"/>
              </a:rPr>
            </a:br>
            <a:r>
              <a:rPr lang="en-US" sz="2800" dirty="0">
                <a:latin typeface="Helvetica Light"/>
                <a:cs typeface="Helvetica Light"/>
              </a:rPr>
              <a:t>Storing Set-membership</a:t>
            </a:r>
          </a:p>
        </p:txBody>
      </p:sp>
      <p:sp>
        <p:nvSpPr>
          <p:cNvPr id="8" name="Content Placeholder 7"/>
          <p:cNvSpPr>
            <a:spLocks noGrp="1"/>
          </p:cNvSpPr>
          <p:nvPr>
            <p:ph idx="1"/>
          </p:nvPr>
        </p:nvSpPr>
        <p:spPr>
          <a:xfrm>
            <a:off x="148729" y="1421424"/>
            <a:ext cx="8820800" cy="5052060"/>
          </a:xfrm>
        </p:spPr>
        <p:txBody>
          <a:bodyPr/>
          <a:lstStyle/>
          <a:p>
            <a:pPr marL="342900" lvl="1" indent="-342900"/>
            <a:r>
              <a:rPr lang="en-US" sz="2800" dirty="0">
                <a:latin typeface="Helvetica Light"/>
                <a:cs typeface="Helvetica Light"/>
              </a:rPr>
              <a:t>Bloom Filters answer “is item </a:t>
            </a:r>
            <a:r>
              <a:rPr lang="en-US" sz="2800" b="1" i="1" dirty="0">
                <a:latin typeface="Helvetica Light"/>
                <a:cs typeface="Helvetica Light"/>
              </a:rPr>
              <a:t>x</a:t>
            </a:r>
            <a:r>
              <a:rPr lang="en-US" sz="2800" dirty="0">
                <a:latin typeface="Helvetica Light"/>
                <a:cs typeface="Helvetica Light"/>
              </a:rPr>
              <a:t> in set </a:t>
            </a:r>
            <a:r>
              <a:rPr lang="en-US" sz="2800" b="1" i="1" dirty="0">
                <a:latin typeface="Helvetica Light"/>
                <a:cs typeface="Helvetica Light"/>
              </a:rPr>
              <a:t>Y </a:t>
            </a:r>
            <a:r>
              <a:rPr lang="en-US" sz="2800" dirty="0">
                <a:latin typeface="Helvetica Light"/>
                <a:cs typeface="Helvetica Light"/>
              </a:rPr>
              <a:t>” by:</a:t>
            </a:r>
          </a:p>
          <a:p>
            <a:pPr lvl="1"/>
            <a:r>
              <a:rPr lang="en-US" sz="2800" dirty="0">
                <a:latin typeface="Helvetica Light"/>
                <a:cs typeface="Helvetica Light"/>
              </a:rPr>
              <a:t>“</a:t>
            </a:r>
            <a:r>
              <a:rPr lang="en-US" sz="2800" b="1" dirty="0">
                <a:solidFill>
                  <a:srgbClr val="FF0000"/>
                </a:solidFill>
                <a:latin typeface="Helvetica Light"/>
                <a:cs typeface="Helvetica Light"/>
              </a:rPr>
              <a:t>definitely no</a:t>
            </a:r>
            <a:r>
              <a:rPr lang="en-US" sz="2800" dirty="0">
                <a:latin typeface="Helvetica Light"/>
                <a:cs typeface="Helvetica Light"/>
              </a:rPr>
              <a:t>”, or</a:t>
            </a:r>
          </a:p>
          <a:p>
            <a:pPr lvl="1"/>
            <a:r>
              <a:rPr lang="en-US" sz="2800" dirty="0">
                <a:latin typeface="Helvetica Light"/>
                <a:cs typeface="Helvetica Light"/>
              </a:rPr>
              <a:t>“</a:t>
            </a:r>
            <a:r>
              <a:rPr lang="en-US" sz="2800" b="1" dirty="0">
                <a:solidFill>
                  <a:srgbClr val="008000"/>
                </a:solidFill>
                <a:latin typeface="Helvetica Light"/>
                <a:cs typeface="Helvetica Light"/>
              </a:rPr>
              <a:t>probably yes</a:t>
            </a:r>
            <a:r>
              <a:rPr lang="en-US" sz="2800" dirty="0">
                <a:latin typeface="Helvetica Light"/>
                <a:cs typeface="Helvetica Light"/>
              </a:rPr>
              <a:t>” with probability </a:t>
            </a:r>
            <a:r>
              <a:rPr lang="en-US" sz="2800" b="1" i="1" dirty="0" err="1">
                <a:latin typeface="Helvetica Light"/>
                <a:cs typeface="Helvetica Light"/>
              </a:rPr>
              <a:t>ε</a:t>
            </a:r>
            <a:r>
              <a:rPr lang="en-US" sz="2800" dirty="0">
                <a:latin typeface="Helvetica Light"/>
                <a:cs typeface="Helvetica Light"/>
              </a:rPr>
              <a:t> to be wrong</a:t>
            </a:r>
          </a:p>
          <a:p>
            <a:pPr marL="571500" indent="-514350"/>
            <a:endParaRPr lang="en-US" dirty="0">
              <a:latin typeface="Helvetica Light"/>
              <a:cs typeface="Helvetica Light"/>
            </a:endParaRPr>
          </a:p>
          <a:p>
            <a:pPr marL="571500" indent="-514350"/>
            <a:endParaRPr lang="en-US" dirty="0">
              <a:latin typeface="Helvetica Light"/>
              <a:cs typeface="Helvetica Light"/>
            </a:endParaRPr>
          </a:p>
          <a:p>
            <a:pPr marL="571500" indent="-514350"/>
            <a:r>
              <a:rPr lang="en-US" dirty="0">
                <a:latin typeface="Helvetica Light"/>
                <a:cs typeface="Helvetica Light"/>
              </a:rPr>
              <a:t>Benefit: not always precise but highly compact</a:t>
            </a:r>
          </a:p>
          <a:p>
            <a:pPr marL="971550" lvl="1" indent="-514350"/>
            <a:r>
              <a:rPr lang="en-US" dirty="0">
                <a:latin typeface="Helvetica Light"/>
                <a:cs typeface="Helvetica Light"/>
              </a:rPr>
              <a:t>Typically a few bits per item</a:t>
            </a:r>
          </a:p>
          <a:p>
            <a:pPr marL="971550" lvl="1" indent="-514350"/>
            <a:r>
              <a:rPr lang="en-US" dirty="0">
                <a:latin typeface="Helvetica Light"/>
                <a:cs typeface="Helvetica Light"/>
              </a:rPr>
              <a:t>Achieving lower </a:t>
            </a:r>
            <a:r>
              <a:rPr lang="en-US" b="1" i="1" dirty="0" err="1">
                <a:latin typeface="Helvetica Light"/>
                <a:cs typeface="Helvetica Light"/>
              </a:rPr>
              <a:t>ε</a:t>
            </a:r>
            <a:r>
              <a:rPr lang="en-US" dirty="0">
                <a:latin typeface="Helvetica Light"/>
                <a:cs typeface="Helvetica Light"/>
              </a:rPr>
              <a:t> (more accurate) requires spending more bits per item</a:t>
            </a:r>
          </a:p>
        </p:txBody>
      </p:sp>
      <p:sp>
        <p:nvSpPr>
          <p:cNvPr id="9" name="Rounded Rectangular Callout 8"/>
          <p:cNvSpPr/>
          <p:nvPr/>
        </p:nvSpPr>
        <p:spPr bwMode="auto">
          <a:xfrm>
            <a:off x="4966335" y="3318804"/>
            <a:ext cx="3017520" cy="436880"/>
          </a:xfrm>
          <a:prstGeom prst="wedgeRoundRectCallout">
            <a:avLst>
              <a:gd name="adj1" fmla="val -14949"/>
              <a:gd name="adj2" fmla="val -148094"/>
              <a:gd name="adj3" fmla="val 16667"/>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u="none" strike="noStrike" cap="none" normalizeH="0" baseline="0" dirty="0">
                <a:ln>
                  <a:noFill/>
                </a:ln>
                <a:solidFill>
                  <a:schemeClr val="tx1"/>
                </a:solidFill>
                <a:effectLst/>
                <a:latin typeface="Helvetica Light"/>
                <a:cs typeface="Helvetica Light"/>
              </a:rPr>
              <a:t>false positive rate</a:t>
            </a:r>
          </a:p>
        </p:txBody>
      </p:sp>
    </p:spTree>
    <p:custDataLst>
      <p:tags r:id="rId1"/>
    </p:custDataLst>
    <p:extLst>
      <p:ext uri="{BB962C8B-B14F-4D97-AF65-F5344CB8AC3E}">
        <p14:creationId xmlns:p14="http://schemas.microsoft.com/office/powerpoint/2010/main" val="3207334915"/>
      </p:ext>
    </p:extLst>
  </p:cSld>
  <p:clrMapOvr>
    <a:masterClrMapping/>
  </p:clrMapOvr>
  <mc:AlternateContent xmlns:mc="http://schemas.openxmlformats.org/markup-compatibility/2006" xmlns:p14="http://schemas.microsoft.com/office/powerpoint/2010/main">
    <mc:Choice Requires="p14">
      <p:transition spd="slow" p14:dur="2000" advTm="79342"/>
    </mc:Choice>
    <mc:Fallback xmlns="">
      <p:transition xmlns:p14="http://schemas.microsoft.com/office/powerpoint/2010/main" spd="slow" advTm="79342"/>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2-3 Cuckoo Filters</a:t>
            </a:r>
          </a:p>
        </p:txBody>
      </p:sp>
      <p:sp>
        <p:nvSpPr>
          <p:cNvPr id="3" name="Content Placeholder 2"/>
          <p:cNvSpPr>
            <a:spLocks noGrp="1"/>
          </p:cNvSpPr>
          <p:nvPr>
            <p:ph idx="1"/>
          </p:nvPr>
        </p:nvSpPr>
        <p:spPr>
          <a:xfrm>
            <a:off x="457200" y="1600200"/>
            <a:ext cx="8458200" cy="4525963"/>
          </a:xfrm>
        </p:spPr>
        <p:txBody>
          <a:bodyPr/>
          <a:lstStyle/>
          <a:p>
            <a:r>
              <a:rPr lang="en-US" dirty="0"/>
              <a:t>A cuckoo table and parallel cuckoo filter, where each element is stored in </a:t>
            </a:r>
            <a:r>
              <a:rPr lang="en-US" b="1" dirty="0">
                <a:solidFill>
                  <a:srgbClr val="FF0000"/>
                </a:solidFill>
              </a:rPr>
              <a:t>2-out-of-3 </a:t>
            </a:r>
            <a:r>
              <a:rPr lang="en-US" dirty="0"/>
              <a:t>possible locations.</a:t>
            </a:r>
          </a:p>
        </p:txBody>
      </p:sp>
      <p:grpSp>
        <p:nvGrpSpPr>
          <p:cNvPr id="43" name="Group 42"/>
          <p:cNvGrpSpPr/>
          <p:nvPr/>
        </p:nvGrpSpPr>
        <p:grpSpPr>
          <a:xfrm>
            <a:off x="1621647" y="3619405"/>
            <a:ext cx="6180790" cy="2424213"/>
            <a:chOff x="1226656" y="1192527"/>
            <a:chExt cx="6180790" cy="2424213"/>
          </a:xfrm>
        </p:grpSpPr>
        <p:sp>
          <p:nvSpPr>
            <p:cNvPr id="4" name="TextBox 3"/>
            <p:cNvSpPr txBox="1"/>
            <p:nvPr/>
          </p:nvSpPr>
          <p:spPr>
            <a:xfrm>
              <a:off x="1293286" y="1192527"/>
              <a:ext cx="358917" cy="369332"/>
            </a:xfrm>
            <a:prstGeom prst="rect">
              <a:avLst/>
            </a:prstGeom>
            <a:noFill/>
          </p:spPr>
          <p:txBody>
            <a:bodyPr wrap="none" rtlCol="0">
              <a:spAutoFit/>
            </a:bodyPr>
            <a:lstStyle/>
            <a:p>
              <a:r>
                <a:rPr lang="en-US" dirty="0"/>
                <a:t>T:</a:t>
              </a:r>
            </a:p>
          </p:txBody>
        </p:sp>
        <p:sp>
          <p:nvSpPr>
            <p:cNvPr id="5" name="TextBox 4"/>
            <p:cNvSpPr txBox="1"/>
            <p:nvPr/>
          </p:nvSpPr>
          <p:spPr>
            <a:xfrm>
              <a:off x="1293286" y="2493472"/>
              <a:ext cx="352493" cy="369332"/>
            </a:xfrm>
            <a:prstGeom prst="rect">
              <a:avLst/>
            </a:prstGeom>
            <a:noFill/>
          </p:spPr>
          <p:txBody>
            <a:bodyPr wrap="none" rtlCol="0">
              <a:spAutoFit/>
            </a:bodyPr>
            <a:lstStyle/>
            <a:p>
              <a:r>
                <a:rPr lang="en-US" dirty="0"/>
                <a:t>F:</a:t>
              </a:r>
            </a:p>
          </p:txBody>
        </p:sp>
        <p:sp>
          <p:nvSpPr>
            <p:cNvPr id="6" name="Rectangle 5"/>
            <p:cNvSpPr/>
            <p:nvPr/>
          </p:nvSpPr>
          <p:spPr>
            <a:xfrm>
              <a:off x="1905081" y="1254477"/>
              <a:ext cx="611794" cy="3073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cat</a:t>
              </a:r>
            </a:p>
          </p:txBody>
        </p:sp>
        <p:sp>
          <p:nvSpPr>
            <p:cNvPr id="7" name="Rectangle 6"/>
            <p:cNvSpPr/>
            <p:nvPr/>
          </p:nvSpPr>
          <p:spPr>
            <a:xfrm>
              <a:off x="4957927" y="1254477"/>
              <a:ext cx="611794" cy="3073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cat</a:t>
              </a:r>
            </a:p>
          </p:txBody>
        </p:sp>
        <p:sp>
          <p:nvSpPr>
            <p:cNvPr id="8" name="Rectangle 7"/>
            <p:cNvSpPr/>
            <p:nvPr/>
          </p:nvSpPr>
          <p:spPr>
            <a:xfrm>
              <a:off x="2516875" y="1254477"/>
              <a:ext cx="611794" cy="3073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Rectangle 8"/>
            <p:cNvSpPr/>
            <p:nvPr/>
          </p:nvSpPr>
          <p:spPr>
            <a:xfrm>
              <a:off x="3128669" y="1254477"/>
              <a:ext cx="611794" cy="3073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dog</a:t>
              </a:r>
            </a:p>
          </p:txBody>
        </p:sp>
        <p:sp>
          <p:nvSpPr>
            <p:cNvPr id="10" name="Rectangle 9"/>
            <p:cNvSpPr/>
            <p:nvPr/>
          </p:nvSpPr>
          <p:spPr>
            <a:xfrm>
              <a:off x="3740463" y="1254477"/>
              <a:ext cx="611794" cy="3073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pig</a:t>
              </a:r>
            </a:p>
          </p:txBody>
        </p:sp>
        <p:sp>
          <p:nvSpPr>
            <p:cNvPr id="11" name="Rectangle 10"/>
            <p:cNvSpPr/>
            <p:nvPr/>
          </p:nvSpPr>
          <p:spPr>
            <a:xfrm>
              <a:off x="4346133" y="1254477"/>
              <a:ext cx="611794" cy="3073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Rectangle 11"/>
            <p:cNvSpPr/>
            <p:nvPr/>
          </p:nvSpPr>
          <p:spPr>
            <a:xfrm>
              <a:off x="5569721" y="1254477"/>
              <a:ext cx="611794" cy="3073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pig</a:t>
              </a:r>
            </a:p>
          </p:txBody>
        </p:sp>
        <p:sp>
          <p:nvSpPr>
            <p:cNvPr id="13" name="Rectangle 12"/>
            <p:cNvSpPr/>
            <p:nvPr/>
          </p:nvSpPr>
          <p:spPr>
            <a:xfrm>
              <a:off x="6181515" y="1254477"/>
              <a:ext cx="611794" cy="3073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dog</a:t>
              </a:r>
            </a:p>
          </p:txBody>
        </p:sp>
        <p:sp>
          <p:nvSpPr>
            <p:cNvPr id="14" name="Rectangle 13"/>
            <p:cNvSpPr/>
            <p:nvPr/>
          </p:nvSpPr>
          <p:spPr>
            <a:xfrm>
              <a:off x="6793309" y="1254477"/>
              <a:ext cx="611794" cy="3073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 name="Rectangle 14"/>
            <p:cNvSpPr/>
            <p:nvPr/>
          </p:nvSpPr>
          <p:spPr>
            <a:xfrm>
              <a:off x="1905081" y="2570912"/>
              <a:ext cx="611794" cy="3073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2</a:t>
              </a:r>
            </a:p>
          </p:txBody>
        </p:sp>
        <p:sp>
          <p:nvSpPr>
            <p:cNvPr id="16" name="Rectangle 15"/>
            <p:cNvSpPr/>
            <p:nvPr/>
          </p:nvSpPr>
          <p:spPr>
            <a:xfrm>
              <a:off x="4957927" y="2570912"/>
              <a:ext cx="611794" cy="3073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2</a:t>
              </a:r>
            </a:p>
          </p:txBody>
        </p:sp>
        <p:sp>
          <p:nvSpPr>
            <p:cNvPr id="17" name="Rectangle 16"/>
            <p:cNvSpPr/>
            <p:nvPr/>
          </p:nvSpPr>
          <p:spPr>
            <a:xfrm>
              <a:off x="2516875" y="2570912"/>
              <a:ext cx="611794" cy="3073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 name="Rectangle 17"/>
            <p:cNvSpPr/>
            <p:nvPr/>
          </p:nvSpPr>
          <p:spPr>
            <a:xfrm>
              <a:off x="3128669" y="2570912"/>
              <a:ext cx="611794" cy="3073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4</a:t>
              </a:r>
            </a:p>
          </p:txBody>
        </p:sp>
        <p:sp>
          <p:nvSpPr>
            <p:cNvPr id="19" name="Rectangle 18"/>
            <p:cNvSpPr/>
            <p:nvPr/>
          </p:nvSpPr>
          <p:spPr>
            <a:xfrm>
              <a:off x="3740463" y="2570912"/>
              <a:ext cx="611794" cy="3073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5</a:t>
              </a:r>
            </a:p>
          </p:txBody>
        </p:sp>
        <p:sp>
          <p:nvSpPr>
            <p:cNvPr id="20" name="Rectangle 19"/>
            <p:cNvSpPr/>
            <p:nvPr/>
          </p:nvSpPr>
          <p:spPr>
            <a:xfrm>
              <a:off x="4346133" y="2570912"/>
              <a:ext cx="611794" cy="3073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1" name="Rectangle 20"/>
            <p:cNvSpPr/>
            <p:nvPr/>
          </p:nvSpPr>
          <p:spPr>
            <a:xfrm>
              <a:off x="5569721" y="2570912"/>
              <a:ext cx="611794" cy="3073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5</a:t>
              </a:r>
            </a:p>
          </p:txBody>
        </p:sp>
        <p:sp>
          <p:nvSpPr>
            <p:cNvPr id="22" name="Rectangle 21"/>
            <p:cNvSpPr/>
            <p:nvPr/>
          </p:nvSpPr>
          <p:spPr>
            <a:xfrm>
              <a:off x="6181515" y="2570912"/>
              <a:ext cx="611794" cy="3073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4</a:t>
              </a:r>
            </a:p>
          </p:txBody>
        </p:sp>
        <p:sp>
          <p:nvSpPr>
            <p:cNvPr id="23" name="Rectangle 22"/>
            <p:cNvSpPr/>
            <p:nvPr/>
          </p:nvSpPr>
          <p:spPr>
            <a:xfrm>
              <a:off x="6793309" y="2570912"/>
              <a:ext cx="611794" cy="3073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4" name="Left Brace 23"/>
            <p:cNvSpPr/>
            <p:nvPr/>
          </p:nvSpPr>
          <p:spPr>
            <a:xfrm rot="16200000">
              <a:off x="2733710" y="2200670"/>
              <a:ext cx="178121" cy="1757939"/>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25" name="Left Brace 24"/>
            <p:cNvSpPr/>
            <p:nvPr/>
          </p:nvSpPr>
          <p:spPr>
            <a:xfrm rot="16200000">
              <a:off x="6415284" y="2197230"/>
              <a:ext cx="178121" cy="1757939"/>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26" name="Left Brace 25"/>
            <p:cNvSpPr/>
            <p:nvPr/>
          </p:nvSpPr>
          <p:spPr>
            <a:xfrm rot="16200000">
              <a:off x="4576836" y="2200670"/>
              <a:ext cx="178121" cy="1757939"/>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27" name="TextBox 26"/>
            <p:cNvSpPr txBox="1"/>
            <p:nvPr/>
          </p:nvSpPr>
          <p:spPr>
            <a:xfrm>
              <a:off x="2400712" y="3247408"/>
              <a:ext cx="842335" cy="369332"/>
            </a:xfrm>
            <a:prstGeom prst="rect">
              <a:avLst/>
            </a:prstGeom>
            <a:noFill/>
          </p:spPr>
          <p:txBody>
            <a:bodyPr wrap="none" rtlCol="0">
              <a:spAutoFit/>
            </a:bodyPr>
            <a:lstStyle/>
            <a:p>
              <a:r>
                <a:rPr lang="en-US" dirty="0"/>
                <a:t>1 word</a:t>
              </a:r>
            </a:p>
          </p:txBody>
        </p:sp>
        <p:sp>
          <p:nvSpPr>
            <p:cNvPr id="28" name="TextBox 27"/>
            <p:cNvSpPr txBox="1"/>
            <p:nvPr/>
          </p:nvSpPr>
          <p:spPr>
            <a:xfrm>
              <a:off x="4272331" y="3247408"/>
              <a:ext cx="842335" cy="369332"/>
            </a:xfrm>
            <a:prstGeom prst="rect">
              <a:avLst/>
            </a:prstGeom>
            <a:noFill/>
          </p:spPr>
          <p:txBody>
            <a:bodyPr wrap="none" rtlCol="0">
              <a:spAutoFit/>
            </a:bodyPr>
            <a:lstStyle/>
            <a:p>
              <a:r>
                <a:rPr lang="en-US" dirty="0"/>
                <a:t>1 word</a:t>
              </a:r>
            </a:p>
          </p:txBody>
        </p:sp>
        <p:sp>
          <p:nvSpPr>
            <p:cNvPr id="29" name="TextBox 28"/>
            <p:cNvSpPr txBox="1"/>
            <p:nvPr/>
          </p:nvSpPr>
          <p:spPr>
            <a:xfrm>
              <a:off x="6097484" y="3247408"/>
              <a:ext cx="842335" cy="369332"/>
            </a:xfrm>
            <a:prstGeom prst="rect">
              <a:avLst/>
            </a:prstGeom>
            <a:noFill/>
          </p:spPr>
          <p:txBody>
            <a:bodyPr wrap="none" rtlCol="0">
              <a:spAutoFit/>
            </a:bodyPr>
            <a:lstStyle/>
            <a:p>
              <a:r>
                <a:rPr lang="en-US" dirty="0"/>
                <a:t>1 word</a:t>
              </a:r>
            </a:p>
          </p:txBody>
        </p:sp>
        <p:sp>
          <p:nvSpPr>
            <p:cNvPr id="30" name="TextBox 29"/>
            <p:cNvSpPr txBox="1"/>
            <p:nvPr/>
          </p:nvSpPr>
          <p:spPr>
            <a:xfrm>
              <a:off x="2602061" y="1555298"/>
              <a:ext cx="470163" cy="369332"/>
            </a:xfrm>
            <a:prstGeom prst="rect">
              <a:avLst/>
            </a:prstGeom>
            <a:noFill/>
          </p:spPr>
          <p:txBody>
            <a:bodyPr wrap="none" rtlCol="0">
              <a:spAutoFit/>
            </a:bodyPr>
            <a:lstStyle/>
            <a:p>
              <a:r>
                <a:rPr lang="en-US" dirty="0">
                  <a:solidFill>
                    <a:schemeClr val="bg1">
                      <a:lumMod val="65000"/>
                    </a:schemeClr>
                  </a:solidFill>
                </a:rPr>
                <a:t>cat</a:t>
              </a:r>
            </a:p>
          </p:txBody>
        </p:sp>
        <p:sp>
          <p:nvSpPr>
            <p:cNvPr id="31" name="TextBox 30"/>
            <p:cNvSpPr txBox="1"/>
            <p:nvPr/>
          </p:nvSpPr>
          <p:spPr>
            <a:xfrm>
              <a:off x="3802168" y="1561859"/>
              <a:ext cx="536325" cy="369332"/>
            </a:xfrm>
            <a:prstGeom prst="rect">
              <a:avLst/>
            </a:prstGeom>
            <a:noFill/>
          </p:spPr>
          <p:txBody>
            <a:bodyPr wrap="none" rtlCol="0">
              <a:spAutoFit/>
            </a:bodyPr>
            <a:lstStyle/>
            <a:p>
              <a:r>
                <a:rPr lang="en-US" dirty="0">
                  <a:solidFill>
                    <a:schemeClr val="bg1">
                      <a:lumMod val="65000"/>
                    </a:schemeClr>
                  </a:solidFill>
                </a:rPr>
                <a:t>dog</a:t>
              </a:r>
            </a:p>
          </p:txBody>
        </p:sp>
        <p:sp>
          <p:nvSpPr>
            <p:cNvPr id="32" name="TextBox 31"/>
            <p:cNvSpPr txBox="1"/>
            <p:nvPr/>
          </p:nvSpPr>
          <p:spPr>
            <a:xfrm>
              <a:off x="5033942" y="1561859"/>
              <a:ext cx="467571" cy="369332"/>
            </a:xfrm>
            <a:prstGeom prst="rect">
              <a:avLst/>
            </a:prstGeom>
            <a:noFill/>
          </p:spPr>
          <p:txBody>
            <a:bodyPr wrap="none" rtlCol="0">
              <a:spAutoFit/>
            </a:bodyPr>
            <a:lstStyle/>
            <a:p>
              <a:r>
                <a:rPr lang="en-US" dirty="0">
                  <a:solidFill>
                    <a:schemeClr val="bg1">
                      <a:lumMod val="65000"/>
                    </a:schemeClr>
                  </a:solidFill>
                </a:rPr>
                <a:t>pig</a:t>
              </a:r>
            </a:p>
          </p:txBody>
        </p:sp>
        <p:sp>
          <p:nvSpPr>
            <p:cNvPr id="33" name="TextBox 32"/>
            <p:cNvSpPr txBox="1"/>
            <p:nvPr/>
          </p:nvSpPr>
          <p:spPr>
            <a:xfrm>
              <a:off x="1226656" y="2065096"/>
              <a:ext cx="443789" cy="369332"/>
            </a:xfrm>
            <a:prstGeom prst="rect">
              <a:avLst/>
            </a:prstGeom>
            <a:noFill/>
          </p:spPr>
          <p:txBody>
            <a:bodyPr wrap="none" rtlCol="0">
              <a:spAutoFit/>
            </a:bodyPr>
            <a:lstStyle/>
            <a:p>
              <a:r>
                <a:rPr lang="en-US" dirty="0"/>
                <a:t>M:</a:t>
              </a:r>
            </a:p>
          </p:txBody>
        </p:sp>
        <p:sp>
          <p:nvSpPr>
            <p:cNvPr id="34" name="Rectangle 33"/>
            <p:cNvSpPr/>
            <p:nvPr/>
          </p:nvSpPr>
          <p:spPr>
            <a:xfrm>
              <a:off x="1907424" y="2127048"/>
              <a:ext cx="611794" cy="3073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111</a:t>
              </a:r>
            </a:p>
          </p:txBody>
        </p:sp>
        <p:sp>
          <p:nvSpPr>
            <p:cNvPr id="35" name="Rectangle 34"/>
            <p:cNvSpPr/>
            <p:nvPr/>
          </p:nvSpPr>
          <p:spPr>
            <a:xfrm>
              <a:off x="4960270" y="2127048"/>
              <a:ext cx="611794" cy="3073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111</a:t>
              </a:r>
            </a:p>
          </p:txBody>
        </p:sp>
        <p:sp>
          <p:nvSpPr>
            <p:cNvPr id="36" name="Rectangle 35"/>
            <p:cNvSpPr/>
            <p:nvPr/>
          </p:nvSpPr>
          <p:spPr>
            <a:xfrm>
              <a:off x="2519218" y="2127048"/>
              <a:ext cx="611794" cy="3073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000</a:t>
              </a:r>
            </a:p>
          </p:txBody>
        </p:sp>
        <p:sp>
          <p:nvSpPr>
            <p:cNvPr id="37" name="Rectangle 36"/>
            <p:cNvSpPr/>
            <p:nvPr/>
          </p:nvSpPr>
          <p:spPr>
            <a:xfrm>
              <a:off x="3131012" y="2127048"/>
              <a:ext cx="611794" cy="3073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111</a:t>
              </a:r>
            </a:p>
          </p:txBody>
        </p:sp>
        <p:sp>
          <p:nvSpPr>
            <p:cNvPr id="38" name="Rectangle 37"/>
            <p:cNvSpPr/>
            <p:nvPr/>
          </p:nvSpPr>
          <p:spPr>
            <a:xfrm>
              <a:off x="3742806" y="2127048"/>
              <a:ext cx="611794" cy="3073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111</a:t>
              </a:r>
            </a:p>
          </p:txBody>
        </p:sp>
        <p:sp>
          <p:nvSpPr>
            <p:cNvPr id="39" name="Rectangle 38"/>
            <p:cNvSpPr/>
            <p:nvPr/>
          </p:nvSpPr>
          <p:spPr>
            <a:xfrm>
              <a:off x="4348476" y="2127048"/>
              <a:ext cx="611794" cy="3073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000</a:t>
              </a:r>
            </a:p>
          </p:txBody>
        </p:sp>
        <p:sp>
          <p:nvSpPr>
            <p:cNvPr id="40" name="Rectangle 39"/>
            <p:cNvSpPr/>
            <p:nvPr/>
          </p:nvSpPr>
          <p:spPr>
            <a:xfrm>
              <a:off x="5572064" y="2127048"/>
              <a:ext cx="611794" cy="3073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111</a:t>
              </a:r>
            </a:p>
          </p:txBody>
        </p:sp>
        <p:sp>
          <p:nvSpPr>
            <p:cNvPr id="41" name="Rectangle 40"/>
            <p:cNvSpPr/>
            <p:nvPr/>
          </p:nvSpPr>
          <p:spPr>
            <a:xfrm>
              <a:off x="6183858" y="2127048"/>
              <a:ext cx="611794" cy="3073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111</a:t>
              </a:r>
            </a:p>
          </p:txBody>
        </p:sp>
        <p:sp>
          <p:nvSpPr>
            <p:cNvPr id="42" name="Rectangle 41"/>
            <p:cNvSpPr/>
            <p:nvPr/>
          </p:nvSpPr>
          <p:spPr>
            <a:xfrm>
              <a:off x="6795652" y="2127048"/>
              <a:ext cx="611794" cy="3073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000</a:t>
              </a:r>
            </a:p>
          </p:txBody>
        </p:sp>
      </p:grpSp>
    </p:spTree>
    <p:extLst>
      <p:ext uri="{BB962C8B-B14F-4D97-AF65-F5344CB8AC3E}">
        <p14:creationId xmlns:p14="http://schemas.microsoft.com/office/powerpoint/2010/main" val="30935073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Picture 71"/>
          <p:cNvPicPr>
            <a:picLocks noChangeAspect="1"/>
          </p:cNvPicPr>
          <p:nvPr/>
        </p:nvPicPr>
        <p:blipFill>
          <a:blip r:embed="rId2"/>
          <a:stretch>
            <a:fillRect/>
          </a:stretch>
        </p:blipFill>
        <p:spPr>
          <a:xfrm>
            <a:off x="1735520" y="1486813"/>
            <a:ext cx="6911910" cy="749300"/>
          </a:xfrm>
          <a:prstGeom prst="rect">
            <a:avLst/>
          </a:prstGeom>
        </p:spPr>
      </p:pic>
      <p:sp>
        <p:nvSpPr>
          <p:cNvPr id="2" name="Title 1"/>
          <p:cNvSpPr>
            <a:spLocks noGrp="1"/>
          </p:cNvSpPr>
          <p:nvPr>
            <p:ph type="title"/>
          </p:nvPr>
        </p:nvSpPr>
        <p:spPr>
          <a:xfrm>
            <a:off x="456208" y="146739"/>
            <a:ext cx="8229600" cy="1143000"/>
          </a:xfrm>
        </p:spPr>
        <p:txBody>
          <a:bodyPr>
            <a:normAutofit/>
          </a:bodyPr>
          <a:lstStyle/>
          <a:p>
            <a:r>
              <a:rPr lang="en-US" dirty="0"/>
              <a:t>Intersecting Two 2-3 Cuckoo Filters</a:t>
            </a:r>
          </a:p>
        </p:txBody>
      </p:sp>
      <p:sp>
        <p:nvSpPr>
          <p:cNvPr id="3" name="Content Placeholder 2"/>
          <p:cNvSpPr>
            <a:spLocks noGrp="1"/>
          </p:cNvSpPr>
          <p:nvPr>
            <p:ph idx="1"/>
          </p:nvPr>
        </p:nvSpPr>
        <p:spPr>
          <a:xfrm>
            <a:off x="456208" y="1153046"/>
            <a:ext cx="8229600" cy="4525963"/>
          </a:xfrm>
        </p:spPr>
        <p:txBody>
          <a:bodyPr/>
          <a:lstStyle/>
          <a:p>
            <a:r>
              <a:rPr lang="en-US" dirty="0"/>
              <a:t>At least one location </a:t>
            </a:r>
            <a:r>
              <a:rPr lang="en-US" b="1" dirty="0">
                <a:solidFill>
                  <a:srgbClr val="FF0000"/>
                </a:solidFill>
              </a:rPr>
              <a:t>must</a:t>
            </a:r>
            <a:r>
              <a:rPr lang="en-US" dirty="0">
                <a:solidFill>
                  <a:srgbClr val="FF0000"/>
                </a:solidFill>
              </a:rPr>
              <a:t> </a:t>
            </a:r>
            <a:r>
              <a:rPr lang="en-US" dirty="0"/>
              <a:t>overlap:</a:t>
            </a:r>
          </a:p>
          <a:p>
            <a:endParaRPr lang="en-US" dirty="0"/>
          </a:p>
          <a:p>
            <a:pPr lvl="1"/>
            <a:r>
              <a:rPr lang="en-US" dirty="0"/>
              <a:t>We may have false-positives, though.</a:t>
            </a:r>
          </a:p>
        </p:txBody>
      </p:sp>
      <p:grpSp>
        <p:nvGrpSpPr>
          <p:cNvPr id="70" name="Group 69"/>
          <p:cNvGrpSpPr/>
          <p:nvPr/>
        </p:nvGrpSpPr>
        <p:grpSpPr>
          <a:xfrm>
            <a:off x="1453646" y="2960002"/>
            <a:ext cx="6187141" cy="3807411"/>
            <a:chOff x="1226655" y="1386127"/>
            <a:chExt cx="6187141" cy="3807411"/>
          </a:xfrm>
        </p:grpSpPr>
        <p:sp>
          <p:nvSpPr>
            <p:cNvPr id="4" name="TextBox 3"/>
            <p:cNvSpPr txBox="1"/>
            <p:nvPr/>
          </p:nvSpPr>
          <p:spPr>
            <a:xfrm>
              <a:off x="1293286" y="1386127"/>
              <a:ext cx="436913" cy="369332"/>
            </a:xfrm>
            <a:prstGeom prst="rect">
              <a:avLst/>
            </a:prstGeom>
            <a:noFill/>
          </p:spPr>
          <p:txBody>
            <a:bodyPr wrap="none" rtlCol="0">
              <a:spAutoFit/>
            </a:bodyPr>
            <a:lstStyle/>
            <a:p>
              <a:r>
                <a:rPr lang="en-US" dirty="0"/>
                <a:t>T</a:t>
              </a:r>
              <a:r>
                <a:rPr lang="en-US" baseline="-25000" dirty="0"/>
                <a:t>1</a:t>
              </a:r>
              <a:r>
                <a:rPr lang="en-US" dirty="0"/>
                <a:t>:</a:t>
              </a:r>
            </a:p>
          </p:txBody>
        </p:sp>
        <p:sp>
          <p:nvSpPr>
            <p:cNvPr id="5" name="TextBox 4"/>
            <p:cNvSpPr txBox="1"/>
            <p:nvPr/>
          </p:nvSpPr>
          <p:spPr>
            <a:xfrm>
              <a:off x="1293286" y="2493472"/>
              <a:ext cx="430489" cy="369332"/>
            </a:xfrm>
            <a:prstGeom prst="rect">
              <a:avLst/>
            </a:prstGeom>
            <a:noFill/>
          </p:spPr>
          <p:txBody>
            <a:bodyPr wrap="none" rtlCol="0">
              <a:spAutoFit/>
            </a:bodyPr>
            <a:lstStyle/>
            <a:p>
              <a:r>
                <a:rPr lang="en-US" dirty="0"/>
                <a:t>F</a:t>
              </a:r>
              <a:r>
                <a:rPr lang="en-US" baseline="-25000" dirty="0"/>
                <a:t>1</a:t>
              </a:r>
              <a:r>
                <a:rPr lang="en-US" dirty="0"/>
                <a:t>:</a:t>
              </a:r>
            </a:p>
          </p:txBody>
        </p:sp>
        <p:sp>
          <p:nvSpPr>
            <p:cNvPr id="6" name="Rectangle 5"/>
            <p:cNvSpPr/>
            <p:nvPr/>
          </p:nvSpPr>
          <p:spPr>
            <a:xfrm>
              <a:off x="1905081" y="1448077"/>
              <a:ext cx="611794" cy="3073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cat</a:t>
              </a:r>
            </a:p>
          </p:txBody>
        </p:sp>
        <p:sp>
          <p:nvSpPr>
            <p:cNvPr id="7" name="Rectangle 6"/>
            <p:cNvSpPr/>
            <p:nvPr/>
          </p:nvSpPr>
          <p:spPr>
            <a:xfrm>
              <a:off x="4955811" y="1448077"/>
              <a:ext cx="611794" cy="3073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cat</a:t>
              </a:r>
            </a:p>
          </p:txBody>
        </p:sp>
        <p:sp>
          <p:nvSpPr>
            <p:cNvPr id="8" name="Rectangle 7"/>
            <p:cNvSpPr/>
            <p:nvPr/>
          </p:nvSpPr>
          <p:spPr>
            <a:xfrm>
              <a:off x="2516875" y="1448077"/>
              <a:ext cx="611794" cy="3073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9" name="Rectangle 8"/>
            <p:cNvSpPr/>
            <p:nvPr/>
          </p:nvSpPr>
          <p:spPr>
            <a:xfrm>
              <a:off x="3128669" y="1448077"/>
              <a:ext cx="611794" cy="3073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dog</a:t>
              </a:r>
            </a:p>
          </p:txBody>
        </p:sp>
        <p:sp>
          <p:nvSpPr>
            <p:cNvPr id="10" name="Rectangle 9"/>
            <p:cNvSpPr/>
            <p:nvPr/>
          </p:nvSpPr>
          <p:spPr>
            <a:xfrm>
              <a:off x="3740463" y="1448077"/>
              <a:ext cx="611794" cy="3073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pig</a:t>
              </a:r>
            </a:p>
          </p:txBody>
        </p:sp>
        <p:sp>
          <p:nvSpPr>
            <p:cNvPr id="11" name="Rectangle 10"/>
            <p:cNvSpPr/>
            <p:nvPr/>
          </p:nvSpPr>
          <p:spPr>
            <a:xfrm>
              <a:off x="4344017" y="1448077"/>
              <a:ext cx="611794" cy="3073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Rectangle 11"/>
            <p:cNvSpPr/>
            <p:nvPr/>
          </p:nvSpPr>
          <p:spPr>
            <a:xfrm>
              <a:off x="5567605" y="1448077"/>
              <a:ext cx="611794" cy="3073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pig</a:t>
              </a:r>
            </a:p>
          </p:txBody>
        </p:sp>
        <p:sp>
          <p:nvSpPr>
            <p:cNvPr id="13" name="Rectangle 12"/>
            <p:cNvSpPr/>
            <p:nvPr/>
          </p:nvSpPr>
          <p:spPr>
            <a:xfrm>
              <a:off x="6179399" y="1448077"/>
              <a:ext cx="611794" cy="3073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dog</a:t>
              </a:r>
            </a:p>
          </p:txBody>
        </p:sp>
        <p:sp>
          <p:nvSpPr>
            <p:cNvPr id="14" name="Rectangle 13"/>
            <p:cNvSpPr/>
            <p:nvPr/>
          </p:nvSpPr>
          <p:spPr>
            <a:xfrm>
              <a:off x="6791193" y="1448077"/>
              <a:ext cx="611794" cy="3073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 name="Rectangle 14"/>
            <p:cNvSpPr/>
            <p:nvPr/>
          </p:nvSpPr>
          <p:spPr>
            <a:xfrm>
              <a:off x="1905081" y="2570912"/>
              <a:ext cx="611794" cy="3073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2</a:t>
              </a:r>
            </a:p>
          </p:txBody>
        </p:sp>
        <p:sp>
          <p:nvSpPr>
            <p:cNvPr id="16" name="Rectangle 15"/>
            <p:cNvSpPr/>
            <p:nvPr/>
          </p:nvSpPr>
          <p:spPr>
            <a:xfrm>
              <a:off x="4962161" y="2570912"/>
              <a:ext cx="611794" cy="3073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2</a:t>
              </a:r>
            </a:p>
          </p:txBody>
        </p:sp>
        <p:sp>
          <p:nvSpPr>
            <p:cNvPr id="17" name="Rectangle 16"/>
            <p:cNvSpPr/>
            <p:nvPr/>
          </p:nvSpPr>
          <p:spPr>
            <a:xfrm>
              <a:off x="2516875" y="2570912"/>
              <a:ext cx="611794" cy="3073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 name="Rectangle 17"/>
            <p:cNvSpPr/>
            <p:nvPr/>
          </p:nvSpPr>
          <p:spPr>
            <a:xfrm>
              <a:off x="3128669" y="2570912"/>
              <a:ext cx="611794" cy="3073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4</a:t>
              </a:r>
            </a:p>
          </p:txBody>
        </p:sp>
        <p:sp>
          <p:nvSpPr>
            <p:cNvPr id="19" name="Rectangle 18"/>
            <p:cNvSpPr/>
            <p:nvPr/>
          </p:nvSpPr>
          <p:spPr>
            <a:xfrm>
              <a:off x="3740463" y="2570912"/>
              <a:ext cx="611794" cy="3073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5</a:t>
              </a:r>
            </a:p>
          </p:txBody>
        </p:sp>
        <p:sp>
          <p:nvSpPr>
            <p:cNvPr id="20" name="Rectangle 19"/>
            <p:cNvSpPr/>
            <p:nvPr/>
          </p:nvSpPr>
          <p:spPr>
            <a:xfrm>
              <a:off x="4350367" y="2570912"/>
              <a:ext cx="611794" cy="3073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1" name="Rectangle 20"/>
            <p:cNvSpPr/>
            <p:nvPr/>
          </p:nvSpPr>
          <p:spPr>
            <a:xfrm>
              <a:off x="5573955" y="2570912"/>
              <a:ext cx="611794" cy="3073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5</a:t>
              </a:r>
            </a:p>
          </p:txBody>
        </p:sp>
        <p:sp>
          <p:nvSpPr>
            <p:cNvPr id="22" name="Rectangle 21"/>
            <p:cNvSpPr/>
            <p:nvPr/>
          </p:nvSpPr>
          <p:spPr>
            <a:xfrm>
              <a:off x="6185749" y="2570912"/>
              <a:ext cx="611794" cy="3073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4</a:t>
              </a:r>
            </a:p>
          </p:txBody>
        </p:sp>
        <p:sp>
          <p:nvSpPr>
            <p:cNvPr id="23" name="Rectangle 22"/>
            <p:cNvSpPr/>
            <p:nvPr/>
          </p:nvSpPr>
          <p:spPr>
            <a:xfrm>
              <a:off x="6791193" y="2570912"/>
              <a:ext cx="611794" cy="3073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4" name="TextBox 23"/>
            <p:cNvSpPr txBox="1"/>
            <p:nvPr/>
          </p:nvSpPr>
          <p:spPr>
            <a:xfrm>
              <a:off x="1226656" y="2065096"/>
              <a:ext cx="521785" cy="369332"/>
            </a:xfrm>
            <a:prstGeom prst="rect">
              <a:avLst/>
            </a:prstGeom>
            <a:noFill/>
          </p:spPr>
          <p:txBody>
            <a:bodyPr wrap="none" rtlCol="0">
              <a:spAutoFit/>
            </a:bodyPr>
            <a:lstStyle/>
            <a:p>
              <a:r>
                <a:rPr lang="en-US" dirty="0"/>
                <a:t>M</a:t>
              </a:r>
              <a:r>
                <a:rPr lang="en-US" baseline="-25000" dirty="0"/>
                <a:t>1</a:t>
              </a:r>
              <a:r>
                <a:rPr lang="en-US" dirty="0"/>
                <a:t>:</a:t>
              </a:r>
            </a:p>
          </p:txBody>
        </p:sp>
        <p:sp>
          <p:nvSpPr>
            <p:cNvPr id="25" name="Rectangle 24"/>
            <p:cNvSpPr/>
            <p:nvPr/>
          </p:nvSpPr>
          <p:spPr>
            <a:xfrm>
              <a:off x="1903191" y="2127048"/>
              <a:ext cx="611794" cy="3073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111</a:t>
              </a:r>
            </a:p>
          </p:txBody>
        </p:sp>
        <p:sp>
          <p:nvSpPr>
            <p:cNvPr id="26" name="Rectangle 25"/>
            <p:cNvSpPr/>
            <p:nvPr/>
          </p:nvSpPr>
          <p:spPr>
            <a:xfrm>
              <a:off x="4960271" y="2127048"/>
              <a:ext cx="611794" cy="3073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111</a:t>
              </a:r>
            </a:p>
          </p:txBody>
        </p:sp>
        <p:sp>
          <p:nvSpPr>
            <p:cNvPr id="27" name="Rectangle 26"/>
            <p:cNvSpPr/>
            <p:nvPr/>
          </p:nvSpPr>
          <p:spPr>
            <a:xfrm>
              <a:off x="2514985" y="2127048"/>
              <a:ext cx="611794" cy="3073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000</a:t>
              </a:r>
            </a:p>
          </p:txBody>
        </p:sp>
        <p:sp>
          <p:nvSpPr>
            <p:cNvPr id="28" name="Rectangle 27"/>
            <p:cNvSpPr/>
            <p:nvPr/>
          </p:nvSpPr>
          <p:spPr>
            <a:xfrm>
              <a:off x="3126779" y="2127048"/>
              <a:ext cx="611794" cy="3073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111</a:t>
              </a:r>
            </a:p>
          </p:txBody>
        </p:sp>
        <p:sp>
          <p:nvSpPr>
            <p:cNvPr id="29" name="Rectangle 28"/>
            <p:cNvSpPr/>
            <p:nvPr/>
          </p:nvSpPr>
          <p:spPr>
            <a:xfrm>
              <a:off x="3738573" y="2127048"/>
              <a:ext cx="611794" cy="3073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111</a:t>
              </a:r>
            </a:p>
          </p:txBody>
        </p:sp>
        <p:sp>
          <p:nvSpPr>
            <p:cNvPr id="30" name="Rectangle 29"/>
            <p:cNvSpPr/>
            <p:nvPr/>
          </p:nvSpPr>
          <p:spPr>
            <a:xfrm>
              <a:off x="4348477" y="2127048"/>
              <a:ext cx="611794" cy="3073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000</a:t>
              </a:r>
            </a:p>
          </p:txBody>
        </p:sp>
        <p:sp>
          <p:nvSpPr>
            <p:cNvPr id="31" name="Rectangle 30"/>
            <p:cNvSpPr/>
            <p:nvPr/>
          </p:nvSpPr>
          <p:spPr>
            <a:xfrm>
              <a:off x="5572065" y="2127048"/>
              <a:ext cx="611794" cy="3073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111</a:t>
              </a:r>
            </a:p>
          </p:txBody>
        </p:sp>
        <p:sp>
          <p:nvSpPr>
            <p:cNvPr id="32" name="Rectangle 31"/>
            <p:cNvSpPr/>
            <p:nvPr/>
          </p:nvSpPr>
          <p:spPr>
            <a:xfrm>
              <a:off x="6183859" y="2127048"/>
              <a:ext cx="611794" cy="3073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111</a:t>
              </a:r>
            </a:p>
          </p:txBody>
        </p:sp>
        <p:sp>
          <p:nvSpPr>
            <p:cNvPr id="33" name="Rectangle 32"/>
            <p:cNvSpPr/>
            <p:nvPr/>
          </p:nvSpPr>
          <p:spPr>
            <a:xfrm>
              <a:off x="6795653" y="2127048"/>
              <a:ext cx="611794" cy="3073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000</a:t>
              </a:r>
            </a:p>
          </p:txBody>
        </p:sp>
        <p:sp>
          <p:nvSpPr>
            <p:cNvPr id="34" name="TextBox 33"/>
            <p:cNvSpPr txBox="1"/>
            <p:nvPr/>
          </p:nvSpPr>
          <p:spPr>
            <a:xfrm>
              <a:off x="1293285" y="3427980"/>
              <a:ext cx="436913" cy="369332"/>
            </a:xfrm>
            <a:prstGeom prst="rect">
              <a:avLst/>
            </a:prstGeom>
            <a:noFill/>
          </p:spPr>
          <p:txBody>
            <a:bodyPr wrap="none" rtlCol="0">
              <a:spAutoFit/>
            </a:bodyPr>
            <a:lstStyle/>
            <a:p>
              <a:r>
                <a:rPr lang="en-US" dirty="0"/>
                <a:t>T</a:t>
              </a:r>
              <a:r>
                <a:rPr lang="en-US" baseline="-25000" dirty="0"/>
                <a:t>2</a:t>
              </a:r>
              <a:r>
                <a:rPr lang="en-US" dirty="0"/>
                <a:t>:</a:t>
              </a:r>
            </a:p>
          </p:txBody>
        </p:sp>
        <p:sp>
          <p:nvSpPr>
            <p:cNvPr id="35" name="TextBox 34"/>
            <p:cNvSpPr txBox="1"/>
            <p:nvPr/>
          </p:nvSpPr>
          <p:spPr>
            <a:xfrm>
              <a:off x="1293285" y="4442397"/>
              <a:ext cx="430489" cy="369332"/>
            </a:xfrm>
            <a:prstGeom prst="rect">
              <a:avLst/>
            </a:prstGeom>
            <a:noFill/>
          </p:spPr>
          <p:txBody>
            <a:bodyPr wrap="none" rtlCol="0">
              <a:spAutoFit/>
            </a:bodyPr>
            <a:lstStyle/>
            <a:p>
              <a:r>
                <a:rPr lang="en-US" dirty="0"/>
                <a:t>F</a:t>
              </a:r>
              <a:r>
                <a:rPr lang="en-US" baseline="-25000" dirty="0"/>
                <a:t>2</a:t>
              </a:r>
              <a:r>
                <a:rPr lang="en-US" dirty="0"/>
                <a:t>:</a:t>
              </a:r>
            </a:p>
          </p:txBody>
        </p:sp>
        <p:sp>
          <p:nvSpPr>
            <p:cNvPr id="36" name="Rectangle 35"/>
            <p:cNvSpPr/>
            <p:nvPr/>
          </p:nvSpPr>
          <p:spPr>
            <a:xfrm>
              <a:off x="1905080" y="3489930"/>
              <a:ext cx="611794" cy="3073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cat</a:t>
              </a:r>
            </a:p>
          </p:txBody>
        </p:sp>
        <p:sp>
          <p:nvSpPr>
            <p:cNvPr id="37" name="Rectangle 36"/>
            <p:cNvSpPr/>
            <p:nvPr/>
          </p:nvSpPr>
          <p:spPr>
            <a:xfrm>
              <a:off x="4962160" y="3489930"/>
              <a:ext cx="611794" cy="3073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pig</a:t>
              </a:r>
            </a:p>
          </p:txBody>
        </p:sp>
        <p:sp>
          <p:nvSpPr>
            <p:cNvPr id="38" name="Rectangle 37"/>
            <p:cNvSpPr/>
            <p:nvPr/>
          </p:nvSpPr>
          <p:spPr>
            <a:xfrm>
              <a:off x="2516874" y="3489930"/>
              <a:ext cx="611794" cy="3073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cat</a:t>
              </a:r>
            </a:p>
          </p:txBody>
        </p:sp>
        <p:sp>
          <p:nvSpPr>
            <p:cNvPr id="39" name="Rectangle 38"/>
            <p:cNvSpPr/>
            <p:nvPr/>
          </p:nvSpPr>
          <p:spPr>
            <a:xfrm>
              <a:off x="3128668" y="3489930"/>
              <a:ext cx="611794" cy="3073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40" name="Rectangle 39"/>
            <p:cNvSpPr/>
            <p:nvPr/>
          </p:nvSpPr>
          <p:spPr>
            <a:xfrm>
              <a:off x="3740462" y="3489930"/>
              <a:ext cx="611794" cy="3073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41" name="Rectangle 40"/>
            <p:cNvSpPr/>
            <p:nvPr/>
          </p:nvSpPr>
          <p:spPr>
            <a:xfrm>
              <a:off x="4350366" y="3489930"/>
              <a:ext cx="611794" cy="3073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fox</a:t>
              </a:r>
            </a:p>
          </p:txBody>
        </p:sp>
        <p:sp>
          <p:nvSpPr>
            <p:cNvPr id="42" name="Rectangle 41"/>
            <p:cNvSpPr/>
            <p:nvPr/>
          </p:nvSpPr>
          <p:spPr>
            <a:xfrm>
              <a:off x="5573954" y="3489930"/>
              <a:ext cx="611794" cy="3073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pig</a:t>
              </a:r>
            </a:p>
          </p:txBody>
        </p:sp>
        <p:sp>
          <p:nvSpPr>
            <p:cNvPr id="43" name="Rectangle 42"/>
            <p:cNvSpPr/>
            <p:nvPr/>
          </p:nvSpPr>
          <p:spPr>
            <a:xfrm>
              <a:off x="6185748" y="3489930"/>
              <a:ext cx="611794" cy="3073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fox</a:t>
              </a:r>
            </a:p>
          </p:txBody>
        </p:sp>
        <p:sp>
          <p:nvSpPr>
            <p:cNvPr id="44" name="Rectangle 43"/>
            <p:cNvSpPr/>
            <p:nvPr/>
          </p:nvSpPr>
          <p:spPr>
            <a:xfrm>
              <a:off x="6797542" y="3489930"/>
              <a:ext cx="611794" cy="3073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5" name="Rectangle 44"/>
            <p:cNvSpPr/>
            <p:nvPr/>
          </p:nvSpPr>
          <p:spPr>
            <a:xfrm>
              <a:off x="1905080" y="4519837"/>
              <a:ext cx="611794" cy="3073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2</a:t>
              </a:r>
            </a:p>
          </p:txBody>
        </p:sp>
        <p:sp>
          <p:nvSpPr>
            <p:cNvPr id="46" name="Rectangle 45"/>
            <p:cNvSpPr/>
            <p:nvPr/>
          </p:nvSpPr>
          <p:spPr>
            <a:xfrm>
              <a:off x="4962160" y="4519837"/>
              <a:ext cx="611794" cy="3073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5</a:t>
              </a:r>
            </a:p>
          </p:txBody>
        </p:sp>
        <p:sp>
          <p:nvSpPr>
            <p:cNvPr id="47" name="Rectangle 46"/>
            <p:cNvSpPr/>
            <p:nvPr/>
          </p:nvSpPr>
          <p:spPr>
            <a:xfrm>
              <a:off x="2516874" y="4519837"/>
              <a:ext cx="611794" cy="3073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2</a:t>
              </a:r>
            </a:p>
          </p:txBody>
        </p:sp>
        <p:sp>
          <p:nvSpPr>
            <p:cNvPr id="48" name="Rectangle 47"/>
            <p:cNvSpPr/>
            <p:nvPr/>
          </p:nvSpPr>
          <p:spPr>
            <a:xfrm>
              <a:off x="3128668" y="4519837"/>
              <a:ext cx="611794" cy="3073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49" name="Rectangle 48"/>
            <p:cNvSpPr/>
            <p:nvPr/>
          </p:nvSpPr>
          <p:spPr>
            <a:xfrm>
              <a:off x="3740462" y="4519837"/>
              <a:ext cx="611794" cy="3073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0" name="Rectangle 49"/>
            <p:cNvSpPr/>
            <p:nvPr/>
          </p:nvSpPr>
          <p:spPr>
            <a:xfrm>
              <a:off x="4350366" y="4519837"/>
              <a:ext cx="611794" cy="3073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4</a:t>
              </a:r>
            </a:p>
          </p:txBody>
        </p:sp>
        <p:sp>
          <p:nvSpPr>
            <p:cNvPr id="51" name="Rectangle 50"/>
            <p:cNvSpPr/>
            <p:nvPr/>
          </p:nvSpPr>
          <p:spPr>
            <a:xfrm>
              <a:off x="5573954" y="4519837"/>
              <a:ext cx="611794" cy="3073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5</a:t>
              </a:r>
            </a:p>
          </p:txBody>
        </p:sp>
        <p:sp>
          <p:nvSpPr>
            <p:cNvPr id="52" name="Rectangle 51"/>
            <p:cNvSpPr/>
            <p:nvPr/>
          </p:nvSpPr>
          <p:spPr>
            <a:xfrm>
              <a:off x="6185748" y="4519837"/>
              <a:ext cx="611794" cy="3073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4</a:t>
              </a:r>
            </a:p>
          </p:txBody>
        </p:sp>
        <p:sp>
          <p:nvSpPr>
            <p:cNvPr id="53" name="Rectangle 52"/>
            <p:cNvSpPr/>
            <p:nvPr/>
          </p:nvSpPr>
          <p:spPr>
            <a:xfrm>
              <a:off x="6797542" y="4519837"/>
              <a:ext cx="611794" cy="3073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4" name="TextBox 53"/>
            <p:cNvSpPr txBox="1"/>
            <p:nvPr/>
          </p:nvSpPr>
          <p:spPr>
            <a:xfrm>
              <a:off x="1226655" y="4014021"/>
              <a:ext cx="521785" cy="369332"/>
            </a:xfrm>
            <a:prstGeom prst="rect">
              <a:avLst/>
            </a:prstGeom>
            <a:noFill/>
          </p:spPr>
          <p:txBody>
            <a:bodyPr wrap="none" rtlCol="0">
              <a:spAutoFit/>
            </a:bodyPr>
            <a:lstStyle/>
            <a:p>
              <a:r>
                <a:rPr lang="en-US" dirty="0"/>
                <a:t>M</a:t>
              </a:r>
              <a:r>
                <a:rPr lang="en-US" baseline="-25000" dirty="0"/>
                <a:t>2</a:t>
              </a:r>
              <a:r>
                <a:rPr lang="en-US" dirty="0"/>
                <a:t>:</a:t>
              </a:r>
            </a:p>
          </p:txBody>
        </p:sp>
        <p:sp>
          <p:nvSpPr>
            <p:cNvPr id="55" name="Rectangle 54"/>
            <p:cNvSpPr/>
            <p:nvPr/>
          </p:nvSpPr>
          <p:spPr>
            <a:xfrm>
              <a:off x="1909540" y="4075973"/>
              <a:ext cx="611794" cy="3073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111</a:t>
              </a:r>
            </a:p>
          </p:txBody>
        </p:sp>
        <p:sp>
          <p:nvSpPr>
            <p:cNvPr id="56" name="Rectangle 55"/>
            <p:cNvSpPr/>
            <p:nvPr/>
          </p:nvSpPr>
          <p:spPr>
            <a:xfrm>
              <a:off x="4966620" y="4075973"/>
              <a:ext cx="611794" cy="3073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111</a:t>
              </a:r>
            </a:p>
          </p:txBody>
        </p:sp>
        <p:sp>
          <p:nvSpPr>
            <p:cNvPr id="57" name="Rectangle 56"/>
            <p:cNvSpPr/>
            <p:nvPr/>
          </p:nvSpPr>
          <p:spPr>
            <a:xfrm>
              <a:off x="2521334" y="4075973"/>
              <a:ext cx="611794" cy="3073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111</a:t>
              </a:r>
            </a:p>
          </p:txBody>
        </p:sp>
        <p:sp>
          <p:nvSpPr>
            <p:cNvPr id="58" name="Rectangle 57"/>
            <p:cNvSpPr/>
            <p:nvPr/>
          </p:nvSpPr>
          <p:spPr>
            <a:xfrm>
              <a:off x="3133128" y="4075973"/>
              <a:ext cx="611794" cy="3073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000</a:t>
              </a:r>
            </a:p>
          </p:txBody>
        </p:sp>
        <p:sp>
          <p:nvSpPr>
            <p:cNvPr id="59" name="Rectangle 58"/>
            <p:cNvSpPr/>
            <p:nvPr/>
          </p:nvSpPr>
          <p:spPr>
            <a:xfrm>
              <a:off x="3744922" y="4075973"/>
              <a:ext cx="611794" cy="3073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000</a:t>
              </a:r>
            </a:p>
          </p:txBody>
        </p:sp>
        <p:sp>
          <p:nvSpPr>
            <p:cNvPr id="60" name="Rectangle 59"/>
            <p:cNvSpPr/>
            <p:nvPr/>
          </p:nvSpPr>
          <p:spPr>
            <a:xfrm>
              <a:off x="4354826" y="4075973"/>
              <a:ext cx="611794" cy="3073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111</a:t>
              </a:r>
            </a:p>
          </p:txBody>
        </p:sp>
        <p:sp>
          <p:nvSpPr>
            <p:cNvPr id="61" name="Rectangle 60"/>
            <p:cNvSpPr/>
            <p:nvPr/>
          </p:nvSpPr>
          <p:spPr>
            <a:xfrm>
              <a:off x="5578414" y="4075973"/>
              <a:ext cx="611794" cy="3073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111</a:t>
              </a:r>
            </a:p>
          </p:txBody>
        </p:sp>
        <p:sp>
          <p:nvSpPr>
            <p:cNvPr id="62" name="Rectangle 61"/>
            <p:cNvSpPr/>
            <p:nvPr/>
          </p:nvSpPr>
          <p:spPr>
            <a:xfrm>
              <a:off x="6190208" y="4075973"/>
              <a:ext cx="611794" cy="3073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111</a:t>
              </a:r>
            </a:p>
          </p:txBody>
        </p:sp>
        <p:sp>
          <p:nvSpPr>
            <p:cNvPr id="63" name="Rectangle 62"/>
            <p:cNvSpPr/>
            <p:nvPr/>
          </p:nvSpPr>
          <p:spPr>
            <a:xfrm>
              <a:off x="6802002" y="4075973"/>
              <a:ext cx="611794" cy="3073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000</a:t>
              </a:r>
            </a:p>
          </p:txBody>
        </p:sp>
        <p:sp>
          <p:nvSpPr>
            <p:cNvPr id="64" name="5-Point Star 63"/>
            <p:cNvSpPr/>
            <p:nvPr/>
          </p:nvSpPr>
          <p:spPr>
            <a:xfrm>
              <a:off x="2067709" y="2942600"/>
              <a:ext cx="286536" cy="278772"/>
            </a:xfrm>
            <a:prstGeom prst="star5">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5" name="5-Point Star 64"/>
            <p:cNvSpPr/>
            <p:nvPr/>
          </p:nvSpPr>
          <p:spPr>
            <a:xfrm>
              <a:off x="2067709" y="4914766"/>
              <a:ext cx="286536" cy="278772"/>
            </a:xfrm>
            <a:prstGeom prst="star5">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6" name="5-Point Star 65"/>
            <p:cNvSpPr/>
            <p:nvPr/>
          </p:nvSpPr>
          <p:spPr>
            <a:xfrm>
              <a:off x="5751478" y="2942600"/>
              <a:ext cx="286536" cy="278772"/>
            </a:xfrm>
            <a:prstGeom prst="star5">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7" name="5-Point Star 66"/>
            <p:cNvSpPr/>
            <p:nvPr/>
          </p:nvSpPr>
          <p:spPr>
            <a:xfrm>
              <a:off x="5751478" y="4914766"/>
              <a:ext cx="286536" cy="278772"/>
            </a:xfrm>
            <a:prstGeom prst="star5">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8" name="5-Point Star 67"/>
            <p:cNvSpPr/>
            <p:nvPr/>
          </p:nvSpPr>
          <p:spPr>
            <a:xfrm>
              <a:off x="6364667" y="2955614"/>
              <a:ext cx="286536" cy="278772"/>
            </a:xfrm>
            <a:prstGeom prst="star5">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9" name="5-Point Star 68"/>
            <p:cNvSpPr/>
            <p:nvPr/>
          </p:nvSpPr>
          <p:spPr>
            <a:xfrm>
              <a:off x="6364667" y="4914766"/>
              <a:ext cx="286536" cy="278772"/>
            </a:xfrm>
            <a:prstGeom prst="star5">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64904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
            <a:ext cx="8229600" cy="1143000"/>
          </a:xfrm>
        </p:spPr>
        <p:txBody>
          <a:bodyPr/>
          <a:lstStyle/>
          <a:p>
            <a:r>
              <a:rPr lang="en-US" dirty="0"/>
              <a:t>Set Intersection Analysis</a:t>
            </a:r>
          </a:p>
        </p:txBody>
      </p:sp>
      <p:sp>
        <p:nvSpPr>
          <p:cNvPr id="3" name="Content Placeholder 2"/>
          <p:cNvSpPr>
            <a:spLocks noGrp="1"/>
          </p:cNvSpPr>
          <p:nvPr>
            <p:ph idx="1"/>
          </p:nvPr>
        </p:nvSpPr>
        <p:spPr>
          <a:xfrm>
            <a:off x="457200" y="1104900"/>
            <a:ext cx="8229600" cy="5753100"/>
          </a:xfrm>
        </p:spPr>
        <p:txBody>
          <a:bodyPr>
            <a:normAutofit lnSpcReduction="10000"/>
          </a:bodyPr>
          <a:lstStyle/>
          <a:p>
            <a:r>
              <a:rPr lang="en-US" sz="2800" dirty="0"/>
              <a:t>By above analysis, we can construct 2-3 cuckoo filters of size at least 2 with constant-size stashes with probability at least 1-1/</a:t>
            </a:r>
            <a:r>
              <a:rPr lang="en-US" sz="2800" dirty="0" err="1"/>
              <a:t>w</a:t>
            </a:r>
            <a:r>
              <a:rPr lang="en-US" sz="2800" baseline="30000" dirty="0" err="1"/>
              <a:t>c</a:t>
            </a:r>
            <a:r>
              <a:rPr lang="en-US" sz="2800" dirty="0"/>
              <a:t>.</a:t>
            </a:r>
          </a:p>
          <a:p>
            <a:endParaRPr lang="en-US" sz="2800" dirty="0"/>
          </a:p>
          <a:p>
            <a:endParaRPr lang="en-US" sz="2800" dirty="0"/>
          </a:p>
          <a:p>
            <a:endParaRPr lang="en-US" sz="2800" dirty="0"/>
          </a:p>
          <a:p>
            <a:endParaRPr lang="en-US" sz="2800" dirty="0"/>
          </a:p>
          <a:p>
            <a:r>
              <a:rPr lang="en-US" sz="2800" dirty="0"/>
              <a:t>Choosing a fingerprint size of at least log w bits implies false positives occur with probability less than 1/w.</a:t>
            </a:r>
          </a:p>
          <a:p>
            <a:pPr lvl="1"/>
            <a:r>
              <a:rPr lang="en-US" sz="2400" dirty="0"/>
              <a:t>Expected number of false positives is O(n/w).</a:t>
            </a:r>
          </a:p>
          <a:p>
            <a:r>
              <a:rPr lang="en-US" sz="2800" dirty="0"/>
              <a:t>Thus, expected time for a set intersection query is </a:t>
            </a:r>
            <a:r>
              <a:rPr lang="en-US" sz="2800" b="1" dirty="0">
                <a:solidFill>
                  <a:srgbClr val="FF0000"/>
                </a:solidFill>
              </a:rPr>
              <a:t>O(n(log w)/w + k)</a:t>
            </a:r>
            <a:r>
              <a:rPr lang="en-US" sz="2800" dirty="0"/>
              <a:t>, where k is the output size.</a:t>
            </a:r>
          </a:p>
        </p:txBody>
      </p:sp>
      <p:sp>
        <p:nvSpPr>
          <p:cNvPr id="5" name="Rectangle 4"/>
          <p:cNvSpPr/>
          <p:nvPr/>
        </p:nvSpPr>
        <p:spPr>
          <a:xfrm>
            <a:off x="520700" y="2139618"/>
            <a:ext cx="2120900" cy="1870908"/>
          </a:xfrm>
          <a:prstGeom prst="rect">
            <a:avLst/>
          </a:prstGeom>
          <a:gradFill>
            <a:gsLst>
              <a:gs pos="0">
                <a:schemeClr val="accent1">
                  <a:lumMod val="20000"/>
                  <a:lumOff val="80000"/>
                </a:schemeClr>
              </a:gs>
              <a:gs pos="34000">
                <a:schemeClr val="bg1"/>
              </a:gs>
              <a:gs pos="84000">
                <a:schemeClr val="bg1"/>
              </a:gs>
            </a:gsLst>
          </a:gradFill>
          <a:ln w="28575" cmpd="sng">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2400" dirty="0"/>
              <a:t>Intersect cuckoo filters w/ bit-parallel operations</a:t>
            </a:r>
          </a:p>
        </p:txBody>
      </p:sp>
      <p:sp>
        <p:nvSpPr>
          <p:cNvPr id="6" name="Rectangle 5"/>
          <p:cNvSpPr/>
          <p:nvPr/>
        </p:nvSpPr>
        <p:spPr>
          <a:xfrm>
            <a:off x="3327400" y="2139618"/>
            <a:ext cx="2120900" cy="1870908"/>
          </a:xfrm>
          <a:prstGeom prst="rect">
            <a:avLst/>
          </a:prstGeom>
          <a:gradFill>
            <a:gsLst>
              <a:gs pos="0">
                <a:schemeClr val="accent1">
                  <a:lumMod val="20000"/>
                  <a:lumOff val="80000"/>
                </a:schemeClr>
              </a:gs>
              <a:gs pos="34000">
                <a:schemeClr val="bg1"/>
              </a:gs>
              <a:gs pos="84000">
                <a:schemeClr val="bg1"/>
              </a:gs>
            </a:gsLst>
          </a:gradFill>
          <a:ln w="28575" cmpd="sng">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2400" dirty="0"/>
              <a:t>Examine each colliding position </a:t>
            </a:r>
          </a:p>
        </p:txBody>
      </p:sp>
      <p:sp>
        <p:nvSpPr>
          <p:cNvPr id="7" name="Rectangle 6"/>
          <p:cNvSpPr/>
          <p:nvPr/>
        </p:nvSpPr>
        <p:spPr>
          <a:xfrm>
            <a:off x="6013450" y="2139618"/>
            <a:ext cx="2673350" cy="1870908"/>
          </a:xfrm>
          <a:prstGeom prst="rect">
            <a:avLst/>
          </a:prstGeom>
          <a:gradFill>
            <a:gsLst>
              <a:gs pos="0">
                <a:schemeClr val="accent1">
                  <a:lumMod val="20000"/>
                  <a:lumOff val="80000"/>
                </a:schemeClr>
              </a:gs>
              <a:gs pos="34000">
                <a:schemeClr val="bg1"/>
              </a:gs>
              <a:gs pos="84000">
                <a:schemeClr val="bg1"/>
              </a:gs>
            </a:gsLst>
          </a:gradFill>
          <a:ln w="28575" cmpd="sng">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2400" dirty="0"/>
              <a:t>Output intersection elements &amp; discard false positives</a:t>
            </a:r>
          </a:p>
        </p:txBody>
      </p:sp>
      <p:cxnSp>
        <p:nvCxnSpPr>
          <p:cNvPr id="9" name="Straight Arrow Connector 8"/>
          <p:cNvCxnSpPr>
            <a:stCxn id="5" idx="3"/>
            <a:endCxn id="6" idx="1"/>
          </p:cNvCxnSpPr>
          <p:nvPr/>
        </p:nvCxnSpPr>
        <p:spPr>
          <a:xfrm>
            <a:off x="2641600" y="3075072"/>
            <a:ext cx="6858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 name="Straight Arrow Connector 9"/>
          <p:cNvCxnSpPr>
            <a:stCxn id="6" idx="3"/>
            <a:endCxn id="7" idx="1"/>
          </p:cNvCxnSpPr>
          <p:nvPr/>
        </p:nvCxnSpPr>
        <p:spPr>
          <a:xfrm>
            <a:off x="5448300" y="3075072"/>
            <a:ext cx="56515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31718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90" y="482245"/>
            <a:ext cx="9144000" cy="685800"/>
          </a:xfrm>
        </p:spPr>
        <p:txBody>
          <a:bodyPr/>
          <a:lstStyle/>
          <a:p>
            <a:r>
              <a:rPr lang="en-US" sz="3600" dirty="0"/>
              <a:t>Example Use: Web Crawling</a:t>
            </a:r>
          </a:p>
        </p:txBody>
      </p:sp>
      <p:pic>
        <p:nvPicPr>
          <p:cNvPr id="5" name="Picture 4"/>
          <p:cNvPicPr>
            <a:picLocks noChangeAspect="1"/>
          </p:cNvPicPr>
          <p:nvPr/>
        </p:nvPicPr>
        <p:blipFill>
          <a:blip r:embed="rId4"/>
          <a:stretch>
            <a:fillRect/>
          </a:stretch>
        </p:blipFill>
        <p:spPr>
          <a:xfrm>
            <a:off x="3095943" y="1948788"/>
            <a:ext cx="1170940" cy="1170940"/>
          </a:xfrm>
          <a:prstGeom prst="rect">
            <a:avLst/>
          </a:prstGeom>
        </p:spPr>
      </p:pic>
      <p:sp>
        <p:nvSpPr>
          <p:cNvPr id="6" name="TextBox 5"/>
          <p:cNvSpPr txBox="1"/>
          <p:nvPr/>
        </p:nvSpPr>
        <p:spPr>
          <a:xfrm>
            <a:off x="2542456" y="1486485"/>
            <a:ext cx="3166139" cy="461665"/>
          </a:xfrm>
          <a:prstGeom prst="rect">
            <a:avLst/>
          </a:prstGeom>
          <a:noFill/>
        </p:spPr>
        <p:txBody>
          <a:bodyPr wrap="square" rtlCol="0">
            <a:spAutoFit/>
          </a:bodyPr>
          <a:lstStyle/>
          <a:p>
            <a:pPr algn="just"/>
            <a:r>
              <a:rPr lang="en-US" sz="2400" b="1" i="1" dirty="0" err="1">
                <a:solidFill>
                  <a:srgbClr val="000000"/>
                </a:solidFill>
                <a:latin typeface="Helvetica Light"/>
                <a:cs typeface="Helvetica Light"/>
              </a:rPr>
              <a:t>www.example.com</a:t>
            </a:r>
            <a:endParaRPr lang="en-US" sz="2400" b="1" i="1" dirty="0">
              <a:solidFill>
                <a:srgbClr val="000000"/>
              </a:solidFill>
              <a:latin typeface="Helvetica Light"/>
              <a:cs typeface="Helvetica Light"/>
            </a:endParaRPr>
          </a:p>
        </p:txBody>
      </p:sp>
      <p:cxnSp>
        <p:nvCxnSpPr>
          <p:cNvPr id="10" name="Straight Arrow Connector 9"/>
          <p:cNvCxnSpPr/>
          <p:nvPr/>
        </p:nvCxnSpPr>
        <p:spPr bwMode="auto">
          <a:xfrm>
            <a:off x="3566160" y="3016644"/>
            <a:ext cx="0" cy="1371907"/>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11" name="Rectangle 10"/>
          <p:cNvSpPr/>
          <p:nvPr/>
        </p:nvSpPr>
        <p:spPr>
          <a:xfrm>
            <a:off x="77022" y="3702598"/>
            <a:ext cx="3594254" cy="400110"/>
          </a:xfrm>
          <a:prstGeom prst="rect">
            <a:avLst/>
          </a:prstGeom>
        </p:spPr>
        <p:txBody>
          <a:bodyPr wrap="none">
            <a:spAutoFit/>
          </a:bodyPr>
          <a:lstStyle/>
          <a:p>
            <a:r>
              <a:rPr lang="en-US" sz="2000" b="1" dirty="0">
                <a:latin typeface="Helvetica Light"/>
                <a:cs typeface="Helvetica Light"/>
              </a:rPr>
              <a:t>Lookup(“</a:t>
            </a:r>
            <a:r>
              <a:rPr lang="en-US" sz="2000" b="1" dirty="0" err="1">
                <a:latin typeface="Helvetica Light"/>
                <a:cs typeface="Helvetica Light"/>
              </a:rPr>
              <a:t>www.example.com</a:t>
            </a:r>
            <a:r>
              <a:rPr lang="en-US" sz="2000" b="1" dirty="0">
                <a:latin typeface="Helvetica Light"/>
                <a:cs typeface="Helvetica Light"/>
              </a:rPr>
              <a:t>”)</a:t>
            </a:r>
          </a:p>
        </p:txBody>
      </p:sp>
      <p:cxnSp>
        <p:nvCxnSpPr>
          <p:cNvPr id="19" name="Straight Arrow Connector 18"/>
          <p:cNvCxnSpPr/>
          <p:nvPr/>
        </p:nvCxnSpPr>
        <p:spPr bwMode="auto">
          <a:xfrm flipV="1">
            <a:off x="3958608" y="3000693"/>
            <a:ext cx="0" cy="1403810"/>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22" name="Rectangle 21"/>
          <p:cNvSpPr/>
          <p:nvPr/>
        </p:nvSpPr>
        <p:spPr>
          <a:xfrm>
            <a:off x="4052301" y="3880272"/>
            <a:ext cx="556531" cy="369332"/>
          </a:xfrm>
          <a:prstGeom prst="rect">
            <a:avLst/>
          </a:prstGeom>
        </p:spPr>
        <p:txBody>
          <a:bodyPr wrap="none">
            <a:spAutoFit/>
          </a:bodyPr>
          <a:lstStyle/>
          <a:p>
            <a:r>
              <a:rPr lang="en-US" b="1" dirty="0">
                <a:latin typeface="Helvetica Light"/>
                <a:cs typeface="Helvetica Light"/>
              </a:rPr>
              <a:t>No!</a:t>
            </a:r>
          </a:p>
        </p:txBody>
      </p:sp>
      <p:grpSp>
        <p:nvGrpSpPr>
          <p:cNvPr id="39" name="Group 38"/>
          <p:cNvGrpSpPr/>
          <p:nvPr/>
        </p:nvGrpSpPr>
        <p:grpSpPr>
          <a:xfrm>
            <a:off x="2201536" y="4429760"/>
            <a:ext cx="4212608" cy="1139487"/>
            <a:chOff x="4175760" y="4907280"/>
            <a:chExt cx="4212608" cy="1139487"/>
          </a:xfrm>
        </p:grpSpPr>
        <p:sp>
          <p:nvSpPr>
            <p:cNvPr id="9" name="Rectangle 8"/>
            <p:cNvSpPr/>
            <p:nvPr/>
          </p:nvSpPr>
          <p:spPr bwMode="auto">
            <a:xfrm>
              <a:off x="4175760" y="4907280"/>
              <a:ext cx="4212608" cy="58928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latin typeface="Arial" charset="0"/>
                </a:rPr>
                <a:t>Known Malicious U</a:t>
              </a:r>
              <a:r>
                <a:rPr kumimoji="0" lang="en-US" sz="2800" b="1" i="0" u="none" strike="noStrike" cap="none" normalizeH="0" dirty="0">
                  <a:ln>
                    <a:noFill/>
                  </a:ln>
                  <a:solidFill>
                    <a:schemeClr val="tx1"/>
                  </a:solidFill>
                  <a:effectLst/>
                  <a:latin typeface="Arial" charset="0"/>
                </a:rPr>
                <a:t>RLs </a:t>
              </a:r>
              <a:endParaRPr kumimoji="0" lang="en-US" sz="2800" b="1" i="0" u="none" strike="noStrike" cap="none" normalizeH="0" baseline="0" dirty="0">
                <a:ln>
                  <a:noFill/>
                </a:ln>
                <a:solidFill>
                  <a:schemeClr val="tx1"/>
                </a:solidFill>
                <a:effectLst/>
                <a:latin typeface="Arial" charset="0"/>
              </a:endParaRPr>
            </a:p>
          </p:txBody>
        </p:sp>
        <p:sp>
          <p:nvSpPr>
            <p:cNvPr id="38" name="Rectangle 37"/>
            <p:cNvSpPr/>
            <p:nvPr/>
          </p:nvSpPr>
          <p:spPr>
            <a:xfrm>
              <a:off x="4516680" y="5585102"/>
              <a:ext cx="3399338" cy="461665"/>
            </a:xfrm>
            <a:prstGeom prst="rect">
              <a:avLst/>
            </a:prstGeom>
          </p:spPr>
          <p:txBody>
            <a:bodyPr wrap="none">
              <a:spAutoFit/>
            </a:bodyPr>
            <a:lstStyle/>
            <a:p>
              <a:pPr defTabSz="914400" fontAlgn="base">
                <a:spcBef>
                  <a:spcPct val="0"/>
                </a:spcBef>
                <a:spcAft>
                  <a:spcPct val="0"/>
                </a:spcAft>
              </a:pPr>
              <a:r>
                <a:rPr lang="en-US" sz="2400" b="1" dirty="0">
                  <a:latin typeface="Arial" charset="0"/>
                </a:rPr>
                <a:t>Stored in Bloom Filter</a:t>
              </a:r>
            </a:p>
          </p:txBody>
        </p:sp>
      </p:grpSp>
      <p:sp>
        <p:nvSpPr>
          <p:cNvPr id="40" name="Oval Callout 39"/>
          <p:cNvSpPr/>
          <p:nvPr/>
        </p:nvSpPr>
        <p:spPr bwMode="auto">
          <a:xfrm>
            <a:off x="426720" y="5569247"/>
            <a:ext cx="3254693" cy="1249680"/>
          </a:xfrm>
          <a:prstGeom prst="wedgeEllipseCallout">
            <a:avLst>
              <a:gd name="adj1" fmla="val 49895"/>
              <a:gd name="adj2" fmla="val -52374"/>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rPr>
              <a:t>Scale to millions URLs</a:t>
            </a:r>
          </a:p>
        </p:txBody>
      </p:sp>
      <p:pic>
        <p:nvPicPr>
          <p:cNvPr id="41" name="Picture 40"/>
          <p:cNvPicPr>
            <a:picLocks noChangeAspect="1"/>
          </p:cNvPicPr>
          <p:nvPr/>
        </p:nvPicPr>
        <p:blipFill>
          <a:blip r:embed="rId5"/>
          <a:stretch>
            <a:fillRect/>
          </a:stretch>
        </p:blipFill>
        <p:spPr>
          <a:xfrm>
            <a:off x="0" y="1156223"/>
            <a:ext cx="2896582" cy="2339727"/>
          </a:xfrm>
          <a:prstGeom prst="rect">
            <a:avLst/>
          </a:prstGeom>
        </p:spPr>
      </p:pic>
      <p:grpSp>
        <p:nvGrpSpPr>
          <p:cNvPr id="14" name="Group 13"/>
          <p:cNvGrpSpPr/>
          <p:nvPr/>
        </p:nvGrpSpPr>
        <p:grpSpPr>
          <a:xfrm>
            <a:off x="7245161" y="1317384"/>
            <a:ext cx="1422025" cy="2562888"/>
            <a:chOff x="7245161" y="1317384"/>
            <a:chExt cx="1422025" cy="2562888"/>
          </a:xfrm>
        </p:grpSpPr>
        <p:pic>
          <p:nvPicPr>
            <p:cNvPr id="12" name="Picture 11"/>
            <p:cNvPicPr>
              <a:picLocks noChangeAspect="1"/>
            </p:cNvPicPr>
            <p:nvPr/>
          </p:nvPicPr>
          <p:blipFill>
            <a:blip r:embed="rId6"/>
            <a:stretch>
              <a:fillRect/>
            </a:stretch>
          </p:blipFill>
          <p:spPr>
            <a:xfrm>
              <a:off x="7412702" y="1317384"/>
              <a:ext cx="1096297" cy="1699260"/>
            </a:xfrm>
            <a:prstGeom prst="rect">
              <a:avLst/>
            </a:prstGeom>
          </p:spPr>
        </p:pic>
        <p:sp>
          <p:nvSpPr>
            <p:cNvPr id="13" name="TextBox 12"/>
            <p:cNvSpPr txBox="1"/>
            <p:nvPr/>
          </p:nvSpPr>
          <p:spPr>
            <a:xfrm>
              <a:off x="7245161" y="2926165"/>
              <a:ext cx="1422025" cy="954107"/>
            </a:xfrm>
            <a:prstGeom prst="rect">
              <a:avLst/>
            </a:prstGeom>
            <a:noFill/>
          </p:spPr>
          <p:txBody>
            <a:bodyPr wrap="none" rtlCol="0">
              <a:spAutoFit/>
            </a:bodyPr>
            <a:lstStyle/>
            <a:p>
              <a:pPr algn="ctr"/>
              <a:r>
                <a:rPr lang="en-US" sz="2800" dirty="0">
                  <a:solidFill>
                    <a:srgbClr val="000000"/>
                  </a:solidFill>
                  <a:latin typeface="Helvetica Light"/>
                  <a:cs typeface="Helvetica Light"/>
                </a:rPr>
                <a:t>Remote</a:t>
              </a:r>
              <a:br>
                <a:rPr lang="en-US" sz="2800" dirty="0">
                  <a:solidFill>
                    <a:srgbClr val="000000"/>
                  </a:solidFill>
                  <a:latin typeface="Helvetica Light"/>
                  <a:cs typeface="Helvetica Light"/>
                </a:rPr>
              </a:br>
              <a:r>
                <a:rPr lang="en-US" sz="2800" dirty="0">
                  <a:solidFill>
                    <a:srgbClr val="000000"/>
                  </a:solidFill>
                  <a:latin typeface="Helvetica Light"/>
                  <a:cs typeface="Helvetica Light"/>
                </a:rPr>
                <a:t>Server</a:t>
              </a:r>
            </a:p>
          </p:txBody>
        </p:sp>
      </p:grpSp>
      <p:cxnSp>
        <p:nvCxnSpPr>
          <p:cNvPr id="23" name="Straight Arrow Connector 22"/>
          <p:cNvCxnSpPr/>
          <p:nvPr/>
        </p:nvCxnSpPr>
        <p:spPr bwMode="auto">
          <a:xfrm>
            <a:off x="4246563" y="2578916"/>
            <a:ext cx="3166139" cy="0"/>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24" name="Rectangle 23"/>
          <p:cNvSpPr/>
          <p:nvPr/>
        </p:nvSpPr>
        <p:spPr>
          <a:xfrm>
            <a:off x="4851897" y="2650036"/>
            <a:ext cx="2093843" cy="584775"/>
          </a:xfrm>
          <a:prstGeom prst="rect">
            <a:avLst/>
          </a:prstGeom>
        </p:spPr>
        <p:txBody>
          <a:bodyPr wrap="none">
            <a:spAutoFit/>
          </a:bodyPr>
          <a:lstStyle/>
          <a:p>
            <a:pPr algn="ctr"/>
            <a:r>
              <a:rPr lang="en-US" b="1" dirty="0">
                <a:latin typeface="Helvetica Light"/>
                <a:cs typeface="Helvetica Light"/>
              </a:rPr>
              <a:t>Please verify</a:t>
            </a:r>
            <a:br>
              <a:rPr lang="en-US" b="1" dirty="0">
                <a:latin typeface="Helvetica Light"/>
                <a:cs typeface="Helvetica Light"/>
              </a:rPr>
            </a:br>
            <a:r>
              <a:rPr lang="en-US" b="1" dirty="0">
                <a:latin typeface="Helvetica Light"/>
                <a:cs typeface="Helvetica Light"/>
              </a:rPr>
              <a:t>“</a:t>
            </a:r>
            <a:r>
              <a:rPr lang="en-US" b="1" dirty="0" err="1">
                <a:latin typeface="Helvetica Light"/>
                <a:cs typeface="Helvetica Light"/>
              </a:rPr>
              <a:t>www.example.com</a:t>
            </a:r>
            <a:r>
              <a:rPr lang="en-US" b="1" dirty="0">
                <a:latin typeface="Helvetica Light"/>
                <a:cs typeface="Helvetica Light"/>
              </a:rPr>
              <a:t>”</a:t>
            </a:r>
          </a:p>
        </p:txBody>
      </p:sp>
      <p:cxnSp>
        <p:nvCxnSpPr>
          <p:cNvPr id="25" name="Straight Arrow Connector 24"/>
          <p:cNvCxnSpPr/>
          <p:nvPr/>
        </p:nvCxnSpPr>
        <p:spPr bwMode="auto">
          <a:xfrm flipH="1">
            <a:off x="2038368" y="3000693"/>
            <a:ext cx="1057575" cy="15951"/>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27" name="Rectangle 26"/>
          <p:cNvSpPr/>
          <p:nvPr/>
        </p:nvSpPr>
        <p:spPr>
          <a:xfrm>
            <a:off x="1746970" y="3096312"/>
            <a:ext cx="1381909" cy="400110"/>
          </a:xfrm>
          <a:prstGeom prst="rect">
            <a:avLst/>
          </a:prstGeom>
        </p:spPr>
        <p:txBody>
          <a:bodyPr wrap="none">
            <a:spAutoFit/>
          </a:bodyPr>
          <a:lstStyle/>
          <a:p>
            <a:r>
              <a:rPr lang="en-US" sz="2000" b="1" dirty="0">
                <a:latin typeface="Helvetica Light"/>
                <a:cs typeface="Helvetica Light"/>
              </a:rPr>
              <a:t>It is Good!</a:t>
            </a:r>
          </a:p>
        </p:txBody>
      </p:sp>
      <p:sp>
        <p:nvSpPr>
          <p:cNvPr id="28" name="Rectangle 27"/>
          <p:cNvSpPr/>
          <p:nvPr/>
        </p:nvSpPr>
        <p:spPr>
          <a:xfrm>
            <a:off x="3972763" y="3495950"/>
            <a:ext cx="1633817" cy="369332"/>
          </a:xfrm>
          <a:prstGeom prst="rect">
            <a:avLst/>
          </a:prstGeom>
        </p:spPr>
        <p:txBody>
          <a:bodyPr wrap="none">
            <a:spAutoFit/>
          </a:bodyPr>
          <a:lstStyle/>
          <a:p>
            <a:r>
              <a:rPr lang="en-US" b="1" dirty="0">
                <a:latin typeface="Helvetica Light"/>
                <a:cs typeface="Helvetica Light"/>
              </a:rPr>
              <a:t>Probably Yes!</a:t>
            </a:r>
          </a:p>
        </p:txBody>
      </p:sp>
    </p:spTree>
    <p:custDataLst>
      <p:tags r:id="rId1"/>
    </p:custDataLst>
    <p:extLst>
      <p:ext uri="{BB962C8B-B14F-4D97-AF65-F5344CB8AC3E}">
        <p14:creationId xmlns:p14="http://schemas.microsoft.com/office/powerpoint/2010/main" val="3312261310"/>
      </p:ext>
    </p:extLst>
  </p:cSld>
  <p:clrMapOvr>
    <a:masterClrMapping/>
  </p:clrMapOvr>
  <mc:AlternateContent xmlns:mc="http://schemas.openxmlformats.org/markup-compatibility/2006" xmlns:p14="http://schemas.microsoft.com/office/powerpoint/2010/main">
    <mc:Choice Requires="p14">
      <p:transition spd="slow" p14:dur="2000" advTm="80584"/>
    </mc:Choice>
    <mc:Fallback xmlns="">
      <p:transition xmlns:p14="http://schemas.microsoft.com/office/powerpoint/2010/main" spd="slow" advTm="80584"/>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5124"/>
            <a:ext cx="9144000" cy="1143000"/>
          </a:xfrm>
        </p:spPr>
        <p:txBody>
          <a:bodyPr>
            <a:normAutofit/>
          </a:bodyPr>
          <a:lstStyle/>
          <a:p>
            <a:r>
              <a:rPr lang="en-US" dirty="0">
                <a:latin typeface="Helvetica Light"/>
                <a:cs typeface="Helvetica Light"/>
              </a:rPr>
              <a:t>Bloom Filter Review</a:t>
            </a:r>
          </a:p>
        </p:txBody>
      </p:sp>
      <p:sp>
        <p:nvSpPr>
          <p:cNvPr id="8" name="Content Placeholder 7"/>
          <p:cNvSpPr>
            <a:spLocks noGrp="1"/>
          </p:cNvSpPr>
          <p:nvPr>
            <p:ph idx="1"/>
          </p:nvPr>
        </p:nvSpPr>
        <p:spPr>
          <a:xfrm>
            <a:off x="284480" y="1355584"/>
            <a:ext cx="8661717" cy="2518459"/>
          </a:xfrm>
        </p:spPr>
        <p:txBody>
          <a:bodyPr/>
          <a:lstStyle/>
          <a:p>
            <a:pPr marL="0" indent="0">
              <a:buNone/>
            </a:pPr>
            <a:r>
              <a:rPr lang="en-US" dirty="0">
                <a:latin typeface="Helvetica Light"/>
                <a:cs typeface="Helvetica Light"/>
              </a:rPr>
              <a:t>A Bloom Filter consists of </a:t>
            </a:r>
            <a:r>
              <a:rPr lang="en-US" b="1" i="1" dirty="0">
                <a:latin typeface="Helvetica Light"/>
                <a:cs typeface="Helvetica Light"/>
              </a:rPr>
              <a:t>m</a:t>
            </a:r>
            <a:r>
              <a:rPr lang="en-US" dirty="0">
                <a:latin typeface="Helvetica Light"/>
                <a:cs typeface="Helvetica Light"/>
              </a:rPr>
              <a:t> bits and </a:t>
            </a:r>
            <a:r>
              <a:rPr lang="en-US" b="1" i="1" dirty="0">
                <a:latin typeface="Helvetica Light"/>
                <a:cs typeface="Helvetica Light"/>
              </a:rPr>
              <a:t>k</a:t>
            </a:r>
            <a:r>
              <a:rPr lang="en-US" dirty="0">
                <a:latin typeface="Helvetica Light"/>
                <a:cs typeface="Helvetica Light"/>
              </a:rPr>
              <a:t> hash functions </a:t>
            </a:r>
          </a:p>
          <a:p>
            <a:pPr lvl="1"/>
            <a:endParaRPr lang="en-US" dirty="0">
              <a:latin typeface="Helvetica Light"/>
              <a:cs typeface="Helvetica Light"/>
            </a:endParaRPr>
          </a:p>
          <a:p>
            <a:pPr marL="0" indent="0">
              <a:buNone/>
            </a:pPr>
            <a:r>
              <a:rPr lang="en-US" dirty="0">
                <a:latin typeface="Helvetica Light"/>
                <a:cs typeface="Helvetica Light"/>
              </a:rPr>
              <a:t>Example: </a:t>
            </a:r>
            <a:r>
              <a:rPr lang="en-US" b="1" i="1" dirty="0">
                <a:latin typeface="Helvetica Light"/>
                <a:cs typeface="Helvetica Light"/>
              </a:rPr>
              <a:t>m</a:t>
            </a:r>
            <a:r>
              <a:rPr lang="en-US" dirty="0">
                <a:latin typeface="Helvetica Light"/>
                <a:cs typeface="Helvetica Light"/>
              </a:rPr>
              <a:t> = 10, </a:t>
            </a:r>
            <a:r>
              <a:rPr lang="en-US" b="1" i="1" dirty="0">
                <a:latin typeface="Helvetica Light"/>
                <a:cs typeface="Helvetica Light"/>
              </a:rPr>
              <a:t>k</a:t>
            </a:r>
            <a:r>
              <a:rPr lang="en-US" dirty="0">
                <a:latin typeface="Helvetica Light"/>
                <a:cs typeface="Helvetica Light"/>
              </a:rPr>
              <a:t> = 3	</a:t>
            </a:r>
          </a:p>
        </p:txBody>
      </p:sp>
      <p:grpSp>
        <p:nvGrpSpPr>
          <p:cNvPr id="41" name="Group 40"/>
          <p:cNvGrpSpPr/>
          <p:nvPr/>
        </p:nvGrpSpPr>
        <p:grpSpPr>
          <a:xfrm>
            <a:off x="368991" y="3590227"/>
            <a:ext cx="3476815" cy="1550055"/>
            <a:chOff x="445927" y="3849600"/>
            <a:chExt cx="3476815" cy="1550055"/>
          </a:xfrm>
        </p:grpSpPr>
        <p:grpSp>
          <p:nvGrpSpPr>
            <p:cNvPr id="5" name="Group 4"/>
            <p:cNvGrpSpPr/>
            <p:nvPr/>
          </p:nvGrpSpPr>
          <p:grpSpPr>
            <a:xfrm>
              <a:off x="763389" y="5059171"/>
              <a:ext cx="2962551" cy="340484"/>
              <a:chOff x="2346680" y="3947779"/>
              <a:chExt cx="2962551" cy="340484"/>
            </a:xfrm>
          </p:grpSpPr>
          <p:sp>
            <p:nvSpPr>
              <p:cNvPr id="4" name="Rectangle 3"/>
              <p:cNvSpPr/>
              <p:nvPr/>
            </p:nvSpPr>
            <p:spPr bwMode="auto">
              <a:xfrm>
                <a:off x="2346680" y="3947779"/>
                <a:ext cx="303688"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u="none" strike="noStrike" cap="none" normalizeH="0" baseline="0" dirty="0">
                    <a:ln>
                      <a:noFill/>
                    </a:ln>
                    <a:solidFill>
                      <a:schemeClr val="tx1"/>
                    </a:solidFill>
                    <a:effectLst/>
                    <a:latin typeface="Helvetica Light"/>
                    <a:cs typeface="Helvetica Light"/>
                  </a:rPr>
                  <a:t>0</a:t>
                </a:r>
              </a:p>
            </p:txBody>
          </p:sp>
          <p:sp>
            <p:nvSpPr>
              <p:cNvPr id="10" name="Rectangle 9"/>
              <p:cNvSpPr/>
              <p:nvPr/>
            </p:nvSpPr>
            <p:spPr bwMode="auto">
              <a:xfrm>
                <a:off x="2642109" y="3947779"/>
                <a:ext cx="303688"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u="none" strike="noStrike" cap="none" normalizeH="0" baseline="0" dirty="0">
                    <a:ln>
                      <a:noFill/>
                    </a:ln>
                    <a:solidFill>
                      <a:schemeClr val="tx1"/>
                    </a:solidFill>
                    <a:effectLst/>
                    <a:latin typeface="Helvetica Light"/>
                    <a:cs typeface="Helvetica Light"/>
                  </a:rPr>
                  <a:t>0</a:t>
                </a:r>
              </a:p>
            </p:txBody>
          </p:sp>
          <p:sp>
            <p:nvSpPr>
              <p:cNvPr id="11" name="Rectangle 10"/>
              <p:cNvSpPr/>
              <p:nvPr/>
            </p:nvSpPr>
            <p:spPr bwMode="auto">
              <a:xfrm>
                <a:off x="2937538" y="3947779"/>
                <a:ext cx="303688"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u="none" strike="noStrike" cap="none" normalizeH="0" baseline="0" dirty="0">
                    <a:ln>
                      <a:noFill/>
                    </a:ln>
                    <a:solidFill>
                      <a:schemeClr val="tx1"/>
                    </a:solidFill>
                    <a:effectLst/>
                    <a:latin typeface="Helvetica Light"/>
                    <a:cs typeface="Helvetica Light"/>
                  </a:rPr>
                  <a:t>0</a:t>
                </a:r>
              </a:p>
            </p:txBody>
          </p:sp>
          <p:sp>
            <p:nvSpPr>
              <p:cNvPr id="12" name="Rectangle 11"/>
              <p:cNvSpPr/>
              <p:nvPr/>
            </p:nvSpPr>
            <p:spPr bwMode="auto">
              <a:xfrm>
                <a:off x="3232967" y="3947779"/>
                <a:ext cx="303688"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u="none" strike="noStrike" cap="none" normalizeH="0" baseline="0" dirty="0">
                    <a:ln>
                      <a:noFill/>
                    </a:ln>
                    <a:solidFill>
                      <a:schemeClr val="tx1"/>
                    </a:solidFill>
                    <a:effectLst/>
                    <a:latin typeface="Helvetica Light"/>
                    <a:cs typeface="Helvetica Light"/>
                  </a:rPr>
                  <a:t>0</a:t>
                </a:r>
              </a:p>
            </p:txBody>
          </p:sp>
          <p:sp>
            <p:nvSpPr>
              <p:cNvPr id="13" name="Rectangle 12"/>
              <p:cNvSpPr/>
              <p:nvPr/>
            </p:nvSpPr>
            <p:spPr bwMode="auto">
              <a:xfrm>
                <a:off x="3528396" y="3947779"/>
                <a:ext cx="303688"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u="none" strike="noStrike" cap="none" normalizeH="0" baseline="0" dirty="0">
                    <a:ln>
                      <a:noFill/>
                    </a:ln>
                    <a:solidFill>
                      <a:schemeClr val="tx1"/>
                    </a:solidFill>
                    <a:effectLst/>
                    <a:latin typeface="Helvetica Light"/>
                    <a:cs typeface="Helvetica Light"/>
                  </a:rPr>
                  <a:t>0</a:t>
                </a:r>
              </a:p>
            </p:txBody>
          </p:sp>
          <p:sp>
            <p:nvSpPr>
              <p:cNvPr id="14" name="Rectangle 13"/>
              <p:cNvSpPr/>
              <p:nvPr/>
            </p:nvSpPr>
            <p:spPr bwMode="auto">
              <a:xfrm>
                <a:off x="3823825" y="3947779"/>
                <a:ext cx="303688"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u="none" strike="noStrike" cap="none" normalizeH="0" baseline="0" dirty="0">
                    <a:ln>
                      <a:noFill/>
                    </a:ln>
                    <a:solidFill>
                      <a:schemeClr val="tx1"/>
                    </a:solidFill>
                    <a:effectLst/>
                    <a:latin typeface="Helvetica Light"/>
                    <a:cs typeface="Helvetica Light"/>
                  </a:rPr>
                  <a:t>0</a:t>
                </a:r>
              </a:p>
            </p:txBody>
          </p:sp>
          <p:sp>
            <p:nvSpPr>
              <p:cNvPr id="15" name="Rectangle 14"/>
              <p:cNvSpPr/>
              <p:nvPr/>
            </p:nvSpPr>
            <p:spPr bwMode="auto">
              <a:xfrm>
                <a:off x="4119254" y="3947779"/>
                <a:ext cx="303688"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u="none" strike="noStrike" cap="none" normalizeH="0" baseline="0" dirty="0">
                    <a:ln>
                      <a:noFill/>
                    </a:ln>
                    <a:solidFill>
                      <a:schemeClr val="tx1"/>
                    </a:solidFill>
                    <a:effectLst/>
                    <a:latin typeface="Helvetica Light"/>
                    <a:cs typeface="Helvetica Light"/>
                  </a:rPr>
                  <a:t>0</a:t>
                </a:r>
              </a:p>
            </p:txBody>
          </p:sp>
          <p:sp>
            <p:nvSpPr>
              <p:cNvPr id="16" name="Rectangle 15"/>
              <p:cNvSpPr/>
              <p:nvPr/>
            </p:nvSpPr>
            <p:spPr bwMode="auto">
              <a:xfrm>
                <a:off x="4414683" y="3947779"/>
                <a:ext cx="303688"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u="none" strike="noStrike" cap="none" normalizeH="0" baseline="0" dirty="0">
                    <a:ln>
                      <a:noFill/>
                    </a:ln>
                    <a:solidFill>
                      <a:schemeClr val="tx1"/>
                    </a:solidFill>
                    <a:effectLst/>
                    <a:latin typeface="Helvetica Light"/>
                    <a:cs typeface="Helvetica Light"/>
                  </a:rPr>
                  <a:t>0</a:t>
                </a:r>
              </a:p>
            </p:txBody>
          </p:sp>
          <p:sp>
            <p:nvSpPr>
              <p:cNvPr id="17" name="Rectangle 16"/>
              <p:cNvSpPr/>
              <p:nvPr/>
            </p:nvSpPr>
            <p:spPr bwMode="auto">
              <a:xfrm>
                <a:off x="4710112" y="3947779"/>
                <a:ext cx="303688"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u="none" strike="noStrike" cap="none" normalizeH="0" baseline="0" dirty="0">
                    <a:ln>
                      <a:noFill/>
                    </a:ln>
                    <a:solidFill>
                      <a:schemeClr val="tx1"/>
                    </a:solidFill>
                    <a:effectLst/>
                    <a:latin typeface="Helvetica Light"/>
                    <a:cs typeface="Helvetica Light"/>
                  </a:rPr>
                  <a:t>0</a:t>
                </a:r>
              </a:p>
            </p:txBody>
          </p:sp>
          <p:sp>
            <p:nvSpPr>
              <p:cNvPr id="18" name="Rectangle 17"/>
              <p:cNvSpPr/>
              <p:nvPr/>
            </p:nvSpPr>
            <p:spPr bwMode="auto">
              <a:xfrm>
                <a:off x="5005543" y="3947779"/>
                <a:ext cx="303688"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u="none" strike="noStrike" cap="none" normalizeH="0" baseline="0" dirty="0">
                    <a:ln>
                      <a:noFill/>
                    </a:ln>
                    <a:solidFill>
                      <a:schemeClr val="tx1"/>
                    </a:solidFill>
                    <a:effectLst/>
                    <a:latin typeface="Helvetica Light"/>
                    <a:cs typeface="Helvetica Light"/>
                  </a:rPr>
                  <a:t>0</a:t>
                </a:r>
              </a:p>
            </p:txBody>
          </p:sp>
        </p:grpSp>
        <p:sp>
          <p:nvSpPr>
            <p:cNvPr id="20" name="Rectangle 19"/>
            <p:cNvSpPr/>
            <p:nvPr/>
          </p:nvSpPr>
          <p:spPr>
            <a:xfrm>
              <a:off x="1811183" y="3849600"/>
              <a:ext cx="1031123" cy="369332"/>
            </a:xfrm>
            <a:prstGeom prst="rect">
              <a:avLst/>
            </a:prstGeom>
          </p:spPr>
          <p:txBody>
            <a:bodyPr wrap="none">
              <a:spAutoFit/>
            </a:bodyPr>
            <a:lstStyle/>
            <a:p>
              <a:r>
                <a:rPr lang="en-US" dirty="0">
                  <a:latin typeface="Helvetica Light"/>
                  <a:cs typeface="Helvetica Light"/>
                </a:rPr>
                <a:t>Insert(x)</a:t>
              </a:r>
            </a:p>
          </p:txBody>
        </p:sp>
        <p:cxnSp>
          <p:nvCxnSpPr>
            <p:cNvPr id="22" name="Straight Arrow Connector 21"/>
            <p:cNvCxnSpPr>
              <a:stCxn id="20" idx="2"/>
              <a:endCxn id="4" idx="0"/>
            </p:cNvCxnSpPr>
            <p:nvPr/>
          </p:nvCxnSpPr>
          <p:spPr bwMode="auto">
            <a:xfrm flipH="1">
              <a:off x="915233" y="4218932"/>
              <a:ext cx="1411512" cy="840239"/>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33" name="Rectangle 32"/>
            <p:cNvSpPr/>
            <p:nvPr/>
          </p:nvSpPr>
          <p:spPr>
            <a:xfrm>
              <a:off x="445927" y="4313166"/>
              <a:ext cx="1039819" cy="369332"/>
            </a:xfrm>
            <a:prstGeom prst="rect">
              <a:avLst/>
            </a:prstGeom>
          </p:spPr>
          <p:txBody>
            <a:bodyPr wrap="none">
              <a:spAutoFit/>
            </a:bodyPr>
            <a:lstStyle/>
            <a:p>
              <a:r>
                <a:rPr lang="en-US" dirty="0">
                  <a:latin typeface="Helvetica Light"/>
                  <a:cs typeface="Helvetica Light"/>
                </a:rPr>
                <a:t>hash</a:t>
              </a:r>
              <a:r>
                <a:rPr lang="en-US" baseline="-25000" dirty="0">
                  <a:latin typeface="Helvetica Light"/>
                  <a:cs typeface="Helvetica Light"/>
                </a:rPr>
                <a:t>1</a:t>
              </a:r>
              <a:r>
                <a:rPr lang="en-US" dirty="0">
                  <a:latin typeface="Helvetica Light"/>
                  <a:cs typeface="Helvetica Light"/>
                </a:rPr>
                <a:t>(x)</a:t>
              </a:r>
            </a:p>
          </p:txBody>
        </p:sp>
        <p:grpSp>
          <p:nvGrpSpPr>
            <p:cNvPr id="23" name="Group 22"/>
            <p:cNvGrpSpPr/>
            <p:nvPr/>
          </p:nvGrpSpPr>
          <p:grpSpPr>
            <a:xfrm>
              <a:off x="1478562" y="4218932"/>
              <a:ext cx="1209245" cy="840239"/>
              <a:chOff x="3357276" y="3549249"/>
              <a:chExt cx="1209245" cy="840239"/>
            </a:xfrm>
          </p:grpSpPr>
          <p:cxnSp>
            <p:nvCxnSpPr>
              <p:cNvPr id="24" name="Straight Arrow Connector 23"/>
              <p:cNvCxnSpPr/>
              <p:nvPr/>
            </p:nvCxnSpPr>
            <p:spPr bwMode="auto">
              <a:xfrm>
                <a:off x="4237583" y="3549249"/>
                <a:ext cx="328938" cy="840239"/>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25" name="Rectangle 24"/>
              <p:cNvSpPr/>
              <p:nvPr/>
            </p:nvSpPr>
            <p:spPr>
              <a:xfrm>
                <a:off x="3357276" y="3915512"/>
                <a:ext cx="1039819" cy="369332"/>
              </a:xfrm>
              <a:prstGeom prst="rect">
                <a:avLst/>
              </a:prstGeom>
            </p:spPr>
            <p:txBody>
              <a:bodyPr wrap="none">
                <a:spAutoFit/>
              </a:bodyPr>
              <a:lstStyle/>
              <a:p>
                <a:r>
                  <a:rPr lang="en-US" dirty="0">
                    <a:latin typeface="Helvetica Light"/>
                    <a:cs typeface="Helvetica Light"/>
                  </a:rPr>
                  <a:t>hash</a:t>
                </a:r>
                <a:r>
                  <a:rPr lang="en-US" baseline="-25000" dirty="0">
                    <a:latin typeface="Helvetica Light"/>
                    <a:cs typeface="Helvetica Light"/>
                  </a:rPr>
                  <a:t>2</a:t>
                </a:r>
                <a:r>
                  <a:rPr lang="en-US" dirty="0">
                    <a:latin typeface="Helvetica Light"/>
                    <a:cs typeface="Helvetica Light"/>
                  </a:rPr>
                  <a:t>(x)</a:t>
                </a:r>
              </a:p>
            </p:txBody>
          </p:sp>
        </p:grpSp>
        <p:grpSp>
          <p:nvGrpSpPr>
            <p:cNvPr id="26" name="Group 25"/>
            <p:cNvGrpSpPr/>
            <p:nvPr/>
          </p:nvGrpSpPr>
          <p:grpSpPr>
            <a:xfrm>
              <a:off x="2401193" y="4215863"/>
              <a:ext cx="1521549" cy="843308"/>
              <a:chOff x="4279907" y="3546180"/>
              <a:chExt cx="1521549" cy="843308"/>
            </a:xfrm>
          </p:grpSpPr>
          <p:cxnSp>
            <p:nvCxnSpPr>
              <p:cNvPr id="27" name="Straight Arrow Connector 26"/>
              <p:cNvCxnSpPr/>
              <p:nvPr/>
            </p:nvCxnSpPr>
            <p:spPr bwMode="auto">
              <a:xfrm>
                <a:off x="4279907" y="3549249"/>
                <a:ext cx="877472" cy="840239"/>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28" name="Rectangle 27"/>
              <p:cNvSpPr/>
              <p:nvPr/>
            </p:nvSpPr>
            <p:spPr>
              <a:xfrm>
                <a:off x="4761637" y="3546180"/>
                <a:ext cx="1039819" cy="369332"/>
              </a:xfrm>
              <a:prstGeom prst="rect">
                <a:avLst/>
              </a:prstGeom>
            </p:spPr>
            <p:txBody>
              <a:bodyPr wrap="none">
                <a:spAutoFit/>
              </a:bodyPr>
              <a:lstStyle/>
              <a:p>
                <a:r>
                  <a:rPr lang="en-US" dirty="0">
                    <a:latin typeface="Helvetica Light"/>
                    <a:cs typeface="Helvetica Light"/>
                  </a:rPr>
                  <a:t>hash</a:t>
                </a:r>
                <a:r>
                  <a:rPr lang="en-US" baseline="-25000" dirty="0">
                    <a:latin typeface="Helvetica Light"/>
                    <a:cs typeface="Helvetica Light"/>
                  </a:rPr>
                  <a:t>3</a:t>
                </a:r>
                <a:r>
                  <a:rPr lang="en-US" dirty="0">
                    <a:latin typeface="Helvetica Light"/>
                    <a:cs typeface="Helvetica Light"/>
                  </a:rPr>
                  <a:t>(x)</a:t>
                </a:r>
              </a:p>
            </p:txBody>
          </p:sp>
        </p:grpSp>
        <p:grpSp>
          <p:nvGrpSpPr>
            <p:cNvPr id="29" name="Group 28"/>
            <p:cNvGrpSpPr/>
            <p:nvPr/>
          </p:nvGrpSpPr>
          <p:grpSpPr>
            <a:xfrm>
              <a:off x="762087" y="5059171"/>
              <a:ext cx="2962551" cy="340484"/>
              <a:chOff x="2346680" y="3947779"/>
              <a:chExt cx="2962551" cy="340484"/>
            </a:xfrm>
          </p:grpSpPr>
          <p:sp>
            <p:nvSpPr>
              <p:cNvPr id="30" name="Rectangle 29"/>
              <p:cNvSpPr/>
              <p:nvPr/>
            </p:nvSpPr>
            <p:spPr bwMode="auto">
              <a:xfrm>
                <a:off x="2346680" y="3947779"/>
                <a:ext cx="303688"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u="none" strike="noStrike" cap="none" normalizeH="0" baseline="0" dirty="0">
                    <a:ln>
                      <a:noFill/>
                    </a:ln>
                    <a:solidFill>
                      <a:srgbClr val="FF0000"/>
                    </a:solidFill>
                    <a:effectLst/>
                    <a:latin typeface="Helvetica Light"/>
                    <a:cs typeface="Helvetica Light"/>
                  </a:rPr>
                  <a:t>1</a:t>
                </a:r>
              </a:p>
            </p:txBody>
          </p:sp>
          <p:sp>
            <p:nvSpPr>
              <p:cNvPr id="31" name="Rectangle 30"/>
              <p:cNvSpPr/>
              <p:nvPr/>
            </p:nvSpPr>
            <p:spPr bwMode="auto">
              <a:xfrm>
                <a:off x="2642109" y="3947779"/>
                <a:ext cx="303688"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u="none" strike="noStrike" cap="none" normalizeH="0" baseline="0" dirty="0">
                    <a:ln>
                      <a:noFill/>
                    </a:ln>
                    <a:solidFill>
                      <a:schemeClr val="tx1"/>
                    </a:solidFill>
                    <a:effectLst/>
                    <a:latin typeface="Helvetica Light"/>
                    <a:cs typeface="Helvetica Light"/>
                  </a:rPr>
                  <a:t>0</a:t>
                </a:r>
              </a:p>
            </p:txBody>
          </p:sp>
          <p:sp>
            <p:nvSpPr>
              <p:cNvPr id="32" name="Rectangle 31"/>
              <p:cNvSpPr/>
              <p:nvPr/>
            </p:nvSpPr>
            <p:spPr bwMode="auto">
              <a:xfrm>
                <a:off x="2937538" y="3947779"/>
                <a:ext cx="303688"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u="none" strike="noStrike" cap="none" normalizeH="0" baseline="0" dirty="0">
                    <a:ln>
                      <a:noFill/>
                    </a:ln>
                    <a:solidFill>
                      <a:schemeClr val="tx1"/>
                    </a:solidFill>
                    <a:effectLst/>
                    <a:latin typeface="Helvetica Light"/>
                    <a:cs typeface="Helvetica Light"/>
                  </a:rPr>
                  <a:t>0</a:t>
                </a:r>
              </a:p>
            </p:txBody>
          </p:sp>
          <p:sp>
            <p:nvSpPr>
              <p:cNvPr id="34" name="Rectangle 33"/>
              <p:cNvSpPr/>
              <p:nvPr/>
            </p:nvSpPr>
            <p:spPr bwMode="auto">
              <a:xfrm>
                <a:off x="3232967" y="3947779"/>
                <a:ext cx="303688"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u="none" strike="noStrike" cap="none" normalizeH="0" baseline="0" dirty="0">
                    <a:ln>
                      <a:noFill/>
                    </a:ln>
                    <a:solidFill>
                      <a:schemeClr val="tx1"/>
                    </a:solidFill>
                    <a:effectLst/>
                    <a:latin typeface="Helvetica Light"/>
                    <a:cs typeface="Helvetica Light"/>
                  </a:rPr>
                  <a:t>0</a:t>
                </a:r>
              </a:p>
            </p:txBody>
          </p:sp>
          <p:sp>
            <p:nvSpPr>
              <p:cNvPr id="35" name="Rectangle 34"/>
              <p:cNvSpPr/>
              <p:nvPr/>
            </p:nvSpPr>
            <p:spPr bwMode="auto">
              <a:xfrm>
                <a:off x="3528396" y="3947779"/>
                <a:ext cx="303688"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u="none" strike="noStrike" cap="none" normalizeH="0" baseline="0" dirty="0">
                    <a:ln>
                      <a:noFill/>
                    </a:ln>
                    <a:solidFill>
                      <a:schemeClr val="tx1"/>
                    </a:solidFill>
                    <a:effectLst/>
                    <a:latin typeface="Helvetica Light"/>
                    <a:cs typeface="Helvetica Light"/>
                  </a:rPr>
                  <a:t>0</a:t>
                </a:r>
              </a:p>
            </p:txBody>
          </p:sp>
          <p:sp>
            <p:nvSpPr>
              <p:cNvPr id="36" name="Rectangle 35"/>
              <p:cNvSpPr/>
              <p:nvPr/>
            </p:nvSpPr>
            <p:spPr bwMode="auto">
              <a:xfrm>
                <a:off x="3823825" y="3947779"/>
                <a:ext cx="303688"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u="none" strike="noStrike" cap="none" normalizeH="0" baseline="0" dirty="0">
                    <a:ln>
                      <a:noFill/>
                    </a:ln>
                    <a:solidFill>
                      <a:schemeClr val="tx1"/>
                    </a:solidFill>
                    <a:effectLst/>
                    <a:latin typeface="Helvetica Light"/>
                    <a:cs typeface="Helvetica Light"/>
                  </a:rPr>
                  <a:t>0</a:t>
                </a:r>
              </a:p>
            </p:txBody>
          </p:sp>
          <p:sp>
            <p:nvSpPr>
              <p:cNvPr id="37" name="Rectangle 36"/>
              <p:cNvSpPr/>
              <p:nvPr/>
            </p:nvSpPr>
            <p:spPr bwMode="auto">
              <a:xfrm>
                <a:off x="4119254" y="3947779"/>
                <a:ext cx="303688"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u="none" strike="noStrike" cap="none" normalizeH="0" baseline="0" dirty="0">
                    <a:ln>
                      <a:noFill/>
                    </a:ln>
                    <a:solidFill>
                      <a:srgbClr val="FF0000"/>
                    </a:solidFill>
                    <a:effectLst/>
                    <a:latin typeface="Helvetica Light"/>
                    <a:cs typeface="Helvetica Light"/>
                  </a:rPr>
                  <a:t>1</a:t>
                </a:r>
              </a:p>
            </p:txBody>
          </p:sp>
          <p:sp>
            <p:nvSpPr>
              <p:cNvPr id="38" name="Rectangle 37"/>
              <p:cNvSpPr/>
              <p:nvPr/>
            </p:nvSpPr>
            <p:spPr bwMode="auto">
              <a:xfrm>
                <a:off x="4414683" y="3947779"/>
                <a:ext cx="303688"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u="none" strike="noStrike" cap="none" normalizeH="0" baseline="0" dirty="0">
                    <a:ln>
                      <a:noFill/>
                    </a:ln>
                    <a:solidFill>
                      <a:schemeClr val="tx1"/>
                    </a:solidFill>
                    <a:effectLst/>
                    <a:latin typeface="Helvetica Light"/>
                    <a:cs typeface="Helvetica Light"/>
                  </a:rPr>
                  <a:t>0</a:t>
                </a:r>
              </a:p>
            </p:txBody>
          </p:sp>
          <p:sp>
            <p:nvSpPr>
              <p:cNvPr id="39" name="Rectangle 38"/>
              <p:cNvSpPr/>
              <p:nvPr/>
            </p:nvSpPr>
            <p:spPr bwMode="auto">
              <a:xfrm>
                <a:off x="4710112" y="3947779"/>
                <a:ext cx="303688"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u="none" strike="noStrike" cap="none" normalizeH="0" baseline="0" dirty="0">
                    <a:ln>
                      <a:noFill/>
                    </a:ln>
                    <a:solidFill>
                      <a:srgbClr val="FF0000"/>
                    </a:solidFill>
                    <a:effectLst/>
                    <a:latin typeface="Helvetica Light"/>
                    <a:cs typeface="Helvetica Light"/>
                  </a:rPr>
                  <a:t>1</a:t>
                </a:r>
              </a:p>
            </p:txBody>
          </p:sp>
          <p:sp>
            <p:nvSpPr>
              <p:cNvPr id="40" name="Rectangle 39"/>
              <p:cNvSpPr/>
              <p:nvPr/>
            </p:nvSpPr>
            <p:spPr bwMode="auto">
              <a:xfrm>
                <a:off x="5005543" y="3947779"/>
                <a:ext cx="303688"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u="none" strike="noStrike" cap="none" normalizeH="0" baseline="0" dirty="0">
                    <a:ln>
                      <a:noFill/>
                    </a:ln>
                    <a:solidFill>
                      <a:schemeClr val="tx1"/>
                    </a:solidFill>
                    <a:effectLst/>
                    <a:latin typeface="Helvetica Light"/>
                    <a:cs typeface="Helvetica Light"/>
                  </a:rPr>
                  <a:t>0</a:t>
                </a:r>
              </a:p>
            </p:txBody>
          </p:sp>
        </p:grpSp>
      </p:grpSp>
      <p:grpSp>
        <p:nvGrpSpPr>
          <p:cNvPr id="21" name="Group 20"/>
          <p:cNvGrpSpPr/>
          <p:nvPr/>
        </p:nvGrpSpPr>
        <p:grpSpPr>
          <a:xfrm>
            <a:off x="4699468" y="3590227"/>
            <a:ext cx="3723580" cy="1550056"/>
            <a:chOff x="4776404" y="3849600"/>
            <a:chExt cx="3723580" cy="1550056"/>
          </a:xfrm>
        </p:grpSpPr>
        <p:sp>
          <p:nvSpPr>
            <p:cNvPr id="67" name="Rectangle 66"/>
            <p:cNvSpPr/>
            <p:nvPr/>
          </p:nvSpPr>
          <p:spPr bwMode="auto">
            <a:xfrm>
              <a:off x="5093866" y="5059171"/>
              <a:ext cx="303688"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u="none" strike="noStrike" cap="none" normalizeH="0" baseline="0" dirty="0">
                  <a:ln>
                    <a:noFill/>
                  </a:ln>
                  <a:solidFill>
                    <a:schemeClr val="tx1"/>
                  </a:solidFill>
                  <a:effectLst/>
                  <a:latin typeface="Helvetica Light"/>
                  <a:cs typeface="Helvetica Light"/>
                </a:rPr>
                <a:t>1</a:t>
              </a:r>
            </a:p>
          </p:txBody>
        </p:sp>
        <p:sp>
          <p:nvSpPr>
            <p:cNvPr id="68" name="Rectangle 67"/>
            <p:cNvSpPr/>
            <p:nvPr/>
          </p:nvSpPr>
          <p:spPr bwMode="auto">
            <a:xfrm>
              <a:off x="5389295" y="5059171"/>
              <a:ext cx="303688"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u="none" strike="noStrike" cap="none" normalizeH="0" baseline="0" dirty="0">
                  <a:ln>
                    <a:noFill/>
                  </a:ln>
                  <a:solidFill>
                    <a:schemeClr val="tx1"/>
                  </a:solidFill>
                  <a:effectLst/>
                  <a:latin typeface="Helvetica Light"/>
                  <a:cs typeface="Helvetica Light"/>
                </a:rPr>
                <a:t>0</a:t>
              </a:r>
            </a:p>
          </p:txBody>
        </p:sp>
        <p:sp>
          <p:nvSpPr>
            <p:cNvPr id="69" name="Rectangle 68"/>
            <p:cNvSpPr/>
            <p:nvPr/>
          </p:nvSpPr>
          <p:spPr bwMode="auto">
            <a:xfrm>
              <a:off x="5684724" y="5059171"/>
              <a:ext cx="303688"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u="none" strike="noStrike" cap="none" normalizeH="0" baseline="0" dirty="0">
                  <a:ln>
                    <a:noFill/>
                  </a:ln>
                  <a:solidFill>
                    <a:schemeClr val="tx1"/>
                  </a:solidFill>
                  <a:effectLst/>
                  <a:latin typeface="Helvetica Light"/>
                  <a:cs typeface="Helvetica Light"/>
                </a:rPr>
                <a:t>0</a:t>
              </a:r>
            </a:p>
          </p:txBody>
        </p:sp>
        <p:sp>
          <p:nvSpPr>
            <p:cNvPr id="70" name="Rectangle 69"/>
            <p:cNvSpPr/>
            <p:nvPr/>
          </p:nvSpPr>
          <p:spPr bwMode="auto">
            <a:xfrm>
              <a:off x="5980153" y="5059171"/>
              <a:ext cx="303688"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u="none" strike="noStrike" cap="none" normalizeH="0" baseline="0" dirty="0">
                  <a:ln>
                    <a:noFill/>
                  </a:ln>
                  <a:solidFill>
                    <a:schemeClr val="tx1"/>
                  </a:solidFill>
                  <a:effectLst/>
                  <a:latin typeface="Helvetica Light"/>
                  <a:cs typeface="Helvetica Light"/>
                </a:rPr>
                <a:t>0</a:t>
              </a:r>
            </a:p>
          </p:txBody>
        </p:sp>
        <p:sp>
          <p:nvSpPr>
            <p:cNvPr id="71" name="Rectangle 70"/>
            <p:cNvSpPr/>
            <p:nvPr/>
          </p:nvSpPr>
          <p:spPr bwMode="auto">
            <a:xfrm>
              <a:off x="6275582" y="5059171"/>
              <a:ext cx="303688"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u="none" strike="noStrike" cap="none" normalizeH="0" baseline="0" dirty="0">
                  <a:ln>
                    <a:noFill/>
                  </a:ln>
                  <a:solidFill>
                    <a:schemeClr val="tx1"/>
                  </a:solidFill>
                  <a:effectLst/>
                  <a:latin typeface="Helvetica Light"/>
                  <a:cs typeface="Helvetica Light"/>
                </a:rPr>
                <a:t>0</a:t>
              </a:r>
            </a:p>
          </p:txBody>
        </p:sp>
        <p:sp>
          <p:nvSpPr>
            <p:cNvPr id="72" name="Rectangle 71"/>
            <p:cNvSpPr/>
            <p:nvPr/>
          </p:nvSpPr>
          <p:spPr bwMode="auto">
            <a:xfrm>
              <a:off x="6571011" y="5059171"/>
              <a:ext cx="303688"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u="none" strike="noStrike" cap="none" normalizeH="0" baseline="0" dirty="0">
                  <a:ln>
                    <a:noFill/>
                  </a:ln>
                  <a:solidFill>
                    <a:schemeClr val="tx1"/>
                  </a:solidFill>
                  <a:effectLst/>
                  <a:latin typeface="Helvetica Light"/>
                  <a:cs typeface="Helvetica Light"/>
                </a:rPr>
                <a:t>0</a:t>
              </a:r>
            </a:p>
          </p:txBody>
        </p:sp>
        <p:sp>
          <p:nvSpPr>
            <p:cNvPr id="73" name="Rectangle 72"/>
            <p:cNvSpPr/>
            <p:nvPr/>
          </p:nvSpPr>
          <p:spPr bwMode="auto">
            <a:xfrm>
              <a:off x="6866440" y="5059171"/>
              <a:ext cx="303688"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u="none" strike="noStrike" cap="none" normalizeH="0" baseline="0" dirty="0">
                  <a:ln>
                    <a:noFill/>
                  </a:ln>
                  <a:solidFill>
                    <a:srgbClr val="000000"/>
                  </a:solidFill>
                  <a:effectLst/>
                  <a:latin typeface="Helvetica Light"/>
                  <a:cs typeface="Helvetica Light"/>
                </a:rPr>
                <a:t>1</a:t>
              </a:r>
            </a:p>
          </p:txBody>
        </p:sp>
        <p:sp>
          <p:nvSpPr>
            <p:cNvPr id="74" name="Rectangle 73"/>
            <p:cNvSpPr/>
            <p:nvPr/>
          </p:nvSpPr>
          <p:spPr bwMode="auto">
            <a:xfrm>
              <a:off x="7161869" y="5059171"/>
              <a:ext cx="303688"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u="none" strike="noStrike" cap="none" normalizeH="0" baseline="0" dirty="0">
                  <a:ln>
                    <a:noFill/>
                  </a:ln>
                  <a:solidFill>
                    <a:schemeClr val="tx1"/>
                  </a:solidFill>
                  <a:effectLst/>
                  <a:latin typeface="Helvetica Light"/>
                  <a:cs typeface="Helvetica Light"/>
                </a:rPr>
                <a:t>0</a:t>
              </a:r>
            </a:p>
          </p:txBody>
        </p:sp>
        <p:sp>
          <p:nvSpPr>
            <p:cNvPr id="75" name="Rectangle 74"/>
            <p:cNvSpPr/>
            <p:nvPr/>
          </p:nvSpPr>
          <p:spPr bwMode="auto">
            <a:xfrm>
              <a:off x="7457298" y="5059171"/>
              <a:ext cx="303688"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u="none" strike="noStrike" cap="none" normalizeH="0" baseline="0" dirty="0">
                  <a:ln>
                    <a:noFill/>
                  </a:ln>
                  <a:solidFill>
                    <a:srgbClr val="000000"/>
                  </a:solidFill>
                  <a:effectLst/>
                  <a:latin typeface="Helvetica Light"/>
                  <a:cs typeface="Helvetica Light"/>
                </a:rPr>
                <a:t>1</a:t>
              </a:r>
            </a:p>
          </p:txBody>
        </p:sp>
        <p:sp>
          <p:nvSpPr>
            <p:cNvPr id="76" name="Rectangle 75"/>
            <p:cNvSpPr/>
            <p:nvPr/>
          </p:nvSpPr>
          <p:spPr bwMode="auto">
            <a:xfrm>
              <a:off x="7752729" y="5059171"/>
              <a:ext cx="303688"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u="none" strike="noStrike" cap="none" normalizeH="0" baseline="0" dirty="0">
                  <a:ln>
                    <a:noFill/>
                  </a:ln>
                  <a:solidFill>
                    <a:schemeClr val="tx1"/>
                  </a:solidFill>
                  <a:effectLst/>
                  <a:latin typeface="Helvetica Light"/>
                  <a:cs typeface="Helvetica Light"/>
                </a:rPr>
                <a:t>0</a:t>
              </a:r>
            </a:p>
          </p:txBody>
        </p:sp>
        <p:sp>
          <p:nvSpPr>
            <p:cNvPr id="79" name="Rectangle 78"/>
            <p:cNvSpPr/>
            <p:nvPr/>
          </p:nvSpPr>
          <p:spPr>
            <a:xfrm>
              <a:off x="5988412" y="3849600"/>
              <a:ext cx="1223637" cy="369332"/>
            </a:xfrm>
            <a:prstGeom prst="rect">
              <a:avLst/>
            </a:prstGeom>
          </p:spPr>
          <p:txBody>
            <a:bodyPr wrap="none">
              <a:spAutoFit/>
            </a:bodyPr>
            <a:lstStyle/>
            <a:p>
              <a:r>
                <a:rPr lang="en-US" dirty="0">
                  <a:latin typeface="Helvetica Light"/>
                  <a:cs typeface="Helvetica Light"/>
                </a:rPr>
                <a:t>Lookup(y)</a:t>
              </a:r>
            </a:p>
          </p:txBody>
        </p:sp>
        <p:cxnSp>
          <p:nvCxnSpPr>
            <p:cNvPr id="80" name="Straight Arrow Connector 79"/>
            <p:cNvCxnSpPr>
              <a:stCxn id="79" idx="2"/>
              <a:endCxn id="67" idx="0"/>
            </p:cNvCxnSpPr>
            <p:nvPr/>
          </p:nvCxnSpPr>
          <p:spPr bwMode="auto">
            <a:xfrm flipH="1">
              <a:off x="5245710" y="4218932"/>
              <a:ext cx="1354521" cy="840239"/>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81" name="Rectangle 80"/>
            <p:cNvSpPr/>
            <p:nvPr/>
          </p:nvSpPr>
          <p:spPr>
            <a:xfrm>
              <a:off x="4776404" y="4313166"/>
              <a:ext cx="1039819" cy="369332"/>
            </a:xfrm>
            <a:prstGeom prst="rect">
              <a:avLst/>
            </a:prstGeom>
          </p:spPr>
          <p:txBody>
            <a:bodyPr wrap="none">
              <a:spAutoFit/>
            </a:bodyPr>
            <a:lstStyle/>
            <a:p>
              <a:r>
                <a:rPr lang="en-US" dirty="0">
                  <a:latin typeface="Helvetica Light"/>
                  <a:cs typeface="Helvetica Light"/>
                </a:rPr>
                <a:t>hash</a:t>
              </a:r>
              <a:r>
                <a:rPr lang="en-US" baseline="-25000" dirty="0">
                  <a:latin typeface="Helvetica Light"/>
                  <a:cs typeface="Helvetica Light"/>
                </a:rPr>
                <a:t>1</a:t>
              </a:r>
              <a:r>
                <a:rPr lang="en-US" dirty="0">
                  <a:latin typeface="Helvetica Light"/>
                  <a:cs typeface="Helvetica Light"/>
                </a:rPr>
                <a:t>(y)</a:t>
              </a:r>
            </a:p>
          </p:txBody>
        </p:sp>
        <p:cxnSp>
          <p:nvCxnSpPr>
            <p:cNvPr id="82" name="Straight Arrow Connector 81"/>
            <p:cNvCxnSpPr>
              <a:stCxn id="79" idx="2"/>
              <a:endCxn id="73" idx="0"/>
            </p:cNvCxnSpPr>
            <p:nvPr/>
          </p:nvCxnSpPr>
          <p:spPr bwMode="auto">
            <a:xfrm>
              <a:off x="6600231" y="4218932"/>
              <a:ext cx="418053" cy="840239"/>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83" name="Rectangle 82"/>
            <p:cNvSpPr/>
            <p:nvPr/>
          </p:nvSpPr>
          <p:spPr>
            <a:xfrm>
              <a:off x="5809039" y="4585195"/>
              <a:ext cx="1039819" cy="369332"/>
            </a:xfrm>
            <a:prstGeom prst="rect">
              <a:avLst/>
            </a:prstGeom>
          </p:spPr>
          <p:txBody>
            <a:bodyPr wrap="none">
              <a:spAutoFit/>
            </a:bodyPr>
            <a:lstStyle/>
            <a:p>
              <a:r>
                <a:rPr lang="en-US" dirty="0">
                  <a:latin typeface="Helvetica Light"/>
                  <a:cs typeface="Helvetica Light"/>
                </a:rPr>
                <a:t>hash</a:t>
              </a:r>
              <a:r>
                <a:rPr lang="en-US" baseline="-25000" dirty="0">
                  <a:latin typeface="Helvetica Light"/>
                  <a:cs typeface="Helvetica Light"/>
                </a:rPr>
                <a:t>2</a:t>
              </a:r>
              <a:r>
                <a:rPr lang="en-US" dirty="0">
                  <a:latin typeface="Helvetica Light"/>
                  <a:cs typeface="Helvetica Light"/>
                </a:rPr>
                <a:t>(y)</a:t>
              </a:r>
            </a:p>
          </p:txBody>
        </p:sp>
        <p:cxnSp>
          <p:nvCxnSpPr>
            <p:cNvPr id="84" name="Straight Arrow Connector 83"/>
            <p:cNvCxnSpPr>
              <a:stCxn id="79" idx="2"/>
              <a:endCxn id="76" idx="0"/>
            </p:cNvCxnSpPr>
            <p:nvPr/>
          </p:nvCxnSpPr>
          <p:spPr bwMode="auto">
            <a:xfrm>
              <a:off x="6600231" y="4218932"/>
              <a:ext cx="1304342" cy="840239"/>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85" name="Rectangle 84"/>
            <p:cNvSpPr/>
            <p:nvPr/>
          </p:nvSpPr>
          <p:spPr>
            <a:xfrm>
              <a:off x="7213400" y="4215863"/>
              <a:ext cx="1039819" cy="369332"/>
            </a:xfrm>
            <a:prstGeom prst="rect">
              <a:avLst/>
            </a:prstGeom>
          </p:spPr>
          <p:txBody>
            <a:bodyPr wrap="none">
              <a:spAutoFit/>
            </a:bodyPr>
            <a:lstStyle/>
            <a:p>
              <a:r>
                <a:rPr lang="en-US" dirty="0">
                  <a:latin typeface="Helvetica Light"/>
                  <a:cs typeface="Helvetica Light"/>
                </a:rPr>
                <a:t>hash</a:t>
              </a:r>
              <a:r>
                <a:rPr lang="en-US" baseline="-25000" dirty="0">
                  <a:latin typeface="Helvetica Light"/>
                  <a:cs typeface="Helvetica Light"/>
                </a:rPr>
                <a:t>3</a:t>
              </a:r>
              <a:r>
                <a:rPr lang="en-US" dirty="0">
                  <a:latin typeface="Helvetica Light"/>
                  <a:cs typeface="Helvetica Light"/>
                </a:rPr>
                <a:t>(y)</a:t>
              </a:r>
            </a:p>
          </p:txBody>
        </p:sp>
        <p:sp>
          <p:nvSpPr>
            <p:cNvPr id="86" name="Oval 85"/>
            <p:cNvSpPr/>
            <p:nvPr/>
          </p:nvSpPr>
          <p:spPr bwMode="auto">
            <a:xfrm>
              <a:off x="7760986" y="5059172"/>
              <a:ext cx="317369" cy="340484"/>
            </a:xfrm>
            <a:prstGeom prst="ellipse">
              <a:avLst/>
            </a:prstGeom>
            <a:noFill/>
            <a:ln w="57150" cmpd="sng">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u="none" strike="noStrike" cap="none" normalizeH="0" baseline="0">
                <a:ln>
                  <a:noFill/>
                </a:ln>
                <a:solidFill>
                  <a:schemeClr val="tx1"/>
                </a:solidFill>
                <a:effectLst/>
                <a:latin typeface="Helvetica Light"/>
                <a:cs typeface="Helvetica Light"/>
              </a:endParaRPr>
            </a:p>
          </p:txBody>
        </p:sp>
        <p:sp>
          <p:nvSpPr>
            <p:cNvPr id="87" name="TextBox 86"/>
            <p:cNvSpPr txBox="1"/>
            <p:nvPr/>
          </p:nvSpPr>
          <p:spPr>
            <a:xfrm>
              <a:off x="7073286" y="3854123"/>
              <a:ext cx="1426698" cy="369332"/>
            </a:xfrm>
            <a:prstGeom prst="rect">
              <a:avLst/>
            </a:prstGeom>
            <a:noFill/>
          </p:spPr>
          <p:txBody>
            <a:bodyPr wrap="none" rtlCol="0">
              <a:spAutoFit/>
            </a:bodyPr>
            <a:lstStyle/>
            <a:p>
              <a:r>
                <a:rPr lang="en-US" b="1" dirty="0">
                  <a:latin typeface="Helvetica Light"/>
                  <a:cs typeface="Helvetica Light"/>
                </a:rPr>
                <a:t>= </a:t>
              </a:r>
              <a:r>
                <a:rPr lang="en-US" b="1" dirty="0">
                  <a:solidFill>
                    <a:srgbClr val="FF0000"/>
                  </a:solidFill>
                  <a:latin typeface="Helvetica Light"/>
                  <a:cs typeface="Helvetica Light"/>
                </a:rPr>
                <a:t>not found</a:t>
              </a:r>
            </a:p>
          </p:txBody>
        </p:sp>
      </p:grpSp>
    </p:spTree>
    <p:extLst>
      <p:ext uri="{BB962C8B-B14F-4D97-AF65-F5344CB8AC3E}">
        <p14:creationId xmlns:p14="http://schemas.microsoft.com/office/powerpoint/2010/main" val="2091836332"/>
      </p:ext>
    </p:extLst>
  </p:cSld>
  <p:clrMapOvr>
    <a:masterClrMapping/>
  </p:clrMapOvr>
  <mc:AlternateContent xmlns:mc="http://schemas.openxmlformats.org/markup-compatibility/2006" xmlns:p14="http://schemas.microsoft.com/office/powerpoint/2010/main">
    <mc:Choice Requires="p14">
      <p:transition spd="slow" p14:dur="2000" advTm="58183"/>
    </mc:Choice>
    <mc:Fallback xmlns="">
      <p:transition xmlns:p14="http://schemas.microsoft.com/office/powerpoint/2010/main" spd="slow" advTm="58183"/>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00565317"/>
              </p:ext>
            </p:extLst>
          </p:nvPr>
        </p:nvGraphicFramePr>
        <p:xfrm>
          <a:off x="214104" y="2162699"/>
          <a:ext cx="8715792" cy="2407920"/>
        </p:xfrm>
        <a:graphic>
          <a:graphicData uri="http://schemas.openxmlformats.org/drawingml/2006/table">
            <a:tbl>
              <a:tblPr firstRow="1" bandRow="1">
                <a:tableStyleId>{93296810-A885-4BE3-A3E7-6D5BEEA58F35}</a:tableStyleId>
              </a:tblPr>
              <a:tblGrid>
                <a:gridCol w="2178948">
                  <a:extLst>
                    <a:ext uri="{9D8B030D-6E8A-4147-A177-3AD203B41FA5}">
                      <a16:colId xmlns:a16="http://schemas.microsoft.com/office/drawing/2014/main" val="20000"/>
                    </a:ext>
                  </a:extLst>
                </a:gridCol>
                <a:gridCol w="2178948">
                  <a:extLst>
                    <a:ext uri="{9D8B030D-6E8A-4147-A177-3AD203B41FA5}">
                      <a16:colId xmlns:a16="http://schemas.microsoft.com/office/drawing/2014/main" val="20001"/>
                    </a:ext>
                  </a:extLst>
                </a:gridCol>
                <a:gridCol w="2178948">
                  <a:extLst>
                    <a:ext uri="{9D8B030D-6E8A-4147-A177-3AD203B41FA5}">
                      <a16:colId xmlns:a16="http://schemas.microsoft.com/office/drawing/2014/main" val="20002"/>
                    </a:ext>
                  </a:extLst>
                </a:gridCol>
                <a:gridCol w="2178948">
                  <a:extLst>
                    <a:ext uri="{9D8B030D-6E8A-4147-A177-3AD203B41FA5}">
                      <a16:colId xmlns:a16="http://schemas.microsoft.com/office/drawing/2014/main" val="20003"/>
                    </a:ext>
                  </a:extLst>
                </a:gridCol>
              </a:tblGrid>
              <a:tr h="563039">
                <a:tc>
                  <a:txBody>
                    <a:bodyPr/>
                    <a:lstStyle/>
                    <a:p>
                      <a:endParaRPr lang="en-US" sz="2400" b="0" i="0" dirty="0">
                        <a:solidFill>
                          <a:schemeClr val="bg1"/>
                        </a:solidFill>
                        <a:latin typeface="Helvetica Light"/>
                        <a:cs typeface="Helvetica Ligh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0" i="0">
                          <a:latin typeface="Helvetica Light"/>
                          <a:cs typeface="Helvetica Light"/>
                        </a:rPr>
                        <a:t>High Performance</a:t>
                      </a:r>
                      <a:endParaRPr lang="en-US" sz="2400" b="0" i="0" dirty="0">
                        <a:solidFill>
                          <a:schemeClr val="bg1"/>
                        </a:solidFill>
                        <a:latin typeface="Helvetica Light"/>
                        <a:cs typeface="Helvetica Light"/>
                      </a:endParaRPr>
                    </a:p>
                  </a:txBody>
                  <a:tcPr/>
                </a:tc>
                <a:tc>
                  <a:txBody>
                    <a:bodyPr/>
                    <a:lstStyle/>
                    <a:p>
                      <a:pPr algn="ctr"/>
                      <a:r>
                        <a:rPr lang="en-US" sz="2400" b="0" i="0" dirty="0">
                          <a:latin typeface="Helvetica Light"/>
                          <a:cs typeface="Helvetica Light"/>
                        </a:rPr>
                        <a:t>Low Space Cost</a:t>
                      </a:r>
                      <a:endParaRPr lang="en-US" sz="2400" b="0" i="0" dirty="0">
                        <a:solidFill>
                          <a:schemeClr val="bg1"/>
                        </a:solidFill>
                        <a:latin typeface="Helvetica Light"/>
                        <a:cs typeface="Helvetica Light"/>
                      </a:endParaRPr>
                    </a:p>
                  </a:txBody>
                  <a:tcPr/>
                </a:tc>
                <a:tc>
                  <a:txBody>
                    <a:bodyPr/>
                    <a:lstStyle/>
                    <a:p>
                      <a:pPr algn="ctr"/>
                      <a:r>
                        <a:rPr lang="en-US" sz="2400" b="0" i="0" dirty="0">
                          <a:latin typeface="Helvetica Light"/>
                          <a:cs typeface="Helvetica Light"/>
                        </a:rPr>
                        <a:t>Delete Support</a:t>
                      </a:r>
                      <a:endParaRPr lang="en-US" sz="2400" b="0" i="0" dirty="0">
                        <a:solidFill>
                          <a:schemeClr val="bg1"/>
                        </a:solidFill>
                        <a:latin typeface="Helvetica Light"/>
                        <a:cs typeface="Helvetica Light"/>
                      </a:endParaRPr>
                    </a:p>
                  </a:txBody>
                  <a:tcPr/>
                </a:tc>
                <a:extLst>
                  <a:ext uri="{0D108BD9-81ED-4DB2-BD59-A6C34878D82A}">
                    <a16:rowId xmlns:a16="http://schemas.microsoft.com/office/drawing/2014/main" val="10000"/>
                  </a:ext>
                </a:extLst>
              </a:tr>
              <a:tr h="620243">
                <a:tc>
                  <a:txBody>
                    <a:bodyPr/>
                    <a:lstStyle/>
                    <a:p>
                      <a:r>
                        <a:rPr lang="en-US" sz="2400" b="0" i="0" dirty="0">
                          <a:solidFill>
                            <a:schemeClr val="tx1"/>
                          </a:solidFill>
                          <a:latin typeface="Helvetica Light"/>
                          <a:cs typeface="Helvetica Light"/>
                        </a:rPr>
                        <a:t>Bloom Filter</a:t>
                      </a:r>
                    </a:p>
                  </a:txBody>
                  <a:tcPr/>
                </a:tc>
                <a:tc>
                  <a:txBody>
                    <a:bodyPr/>
                    <a:lstStyle/>
                    <a:p>
                      <a:pPr algn="ctr"/>
                      <a:endParaRPr lang="en-US" sz="4400" b="0" i="0" dirty="0">
                        <a:solidFill>
                          <a:srgbClr val="008000"/>
                        </a:solidFill>
                        <a:latin typeface="Helvetica Light"/>
                        <a:cs typeface="Helvetica Light"/>
                      </a:endParaRPr>
                    </a:p>
                  </a:txBody>
                  <a:tcPr/>
                </a:tc>
                <a:tc>
                  <a:txBody>
                    <a:bodyPr/>
                    <a:lstStyle/>
                    <a:p>
                      <a:pPr algn="ctr"/>
                      <a:endParaRPr lang="en-US" sz="4400" b="0" i="0" dirty="0">
                        <a:solidFill>
                          <a:srgbClr val="008000"/>
                        </a:solidFill>
                        <a:latin typeface="Helvetica Light"/>
                        <a:cs typeface="Helvetica Light"/>
                      </a:endParaRPr>
                    </a:p>
                  </a:txBody>
                  <a:tcPr/>
                </a:tc>
                <a:tc>
                  <a:txBody>
                    <a:bodyPr/>
                    <a:lstStyle/>
                    <a:p>
                      <a:pPr algn="ctr"/>
                      <a:endParaRPr lang="en-US" sz="4400" b="0" i="0" dirty="0">
                        <a:solidFill>
                          <a:srgbClr val="FF0000"/>
                        </a:solidFill>
                        <a:latin typeface="Helvetica Light"/>
                        <a:cs typeface="Helvetica Light"/>
                      </a:endParaRPr>
                    </a:p>
                  </a:txBody>
                  <a:tcPr/>
                </a:tc>
                <a:extLst>
                  <a:ext uri="{0D108BD9-81ED-4DB2-BD59-A6C34878D82A}">
                    <a16:rowId xmlns:a16="http://schemas.microsoft.com/office/drawing/2014/main" val="10001"/>
                  </a:ext>
                </a:extLst>
              </a:tr>
              <a:tr h="620243">
                <a:tc>
                  <a:txBody>
                    <a:bodyPr/>
                    <a:lstStyle/>
                    <a:p>
                      <a:r>
                        <a:rPr lang="en-US" sz="2400" b="0" i="0" dirty="0">
                          <a:solidFill>
                            <a:schemeClr val="tx1"/>
                          </a:solidFill>
                          <a:latin typeface="Helvetica Light"/>
                          <a:cs typeface="Helvetica Light"/>
                        </a:rPr>
                        <a:t>Counting Bloom Filter</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400" b="0" i="0" dirty="0">
                        <a:solidFill>
                          <a:srgbClr val="008000"/>
                        </a:solidFill>
                        <a:latin typeface="Helvetica Light"/>
                        <a:cs typeface="Helvetica Ligh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400" b="0" i="0" dirty="0">
                        <a:solidFill>
                          <a:srgbClr val="FF0000"/>
                        </a:solidFill>
                        <a:latin typeface="Helvetica Light"/>
                        <a:cs typeface="Helvetica Ligh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400" b="0" i="0" dirty="0">
                        <a:solidFill>
                          <a:srgbClr val="008000"/>
                        </a:solidFill>
                        <a:latin typeface="Helvetica Light"/>
                        <a:cs typeface="Helvetica Light"/>
                      </a:endParaRPr>
                    </a:p>
                  </a:txBody>
                  <a:tcPr/>
                </a:tc>
                <a:extLst>
                  <a:ext uri="{0D108BD9-81ED-4DB2-BD59-A6C34878D82A}">
                    <a16:rowId xmlns:a16="http://schemas.microsoft.com/office/drawing/2014/main" val="10002"/>
                  </a:ext>
                </a:extLst>
              </a:tr>
            </a:tbl>
          </a:graphicData>
        </a:graphic>
      </p:graphicFrame>
      <p:sp>
        <p:nvSpPr>
          <p:cNvPr id="5" name="Title 1"/>
          <p:cNvSpPr txBox="1">
            <a:spLocks/>
          </p:cNvSpPr>
          <p:nvPr/>
        </p:nvSpPr>
        <p:spPr>
          <a:xfrm>
            <a:off x="214104" y="772609"/>
            <a:ext cx="8538307" cy="1170809"/>
          </a:xfrm>
          <a:prstGeom prst="rect">
            <a:avLst/>
          </a:prstGeom>
          <a:solidFill>
            <a:srgbClr val="FFFFFF"/>
          </a:solidFill>
        </p:spPr>
        <p:txBody>
          <a:bodyPr/>
          <a:lstStyle>
            <a:lvl1pPr algn="ctr" rtl="0" eaLnBrk="1" fontAlgn="base" hangingPunct="1">
              <a:spcBef>
                <a:spcPct val="0"/>
              </a:spcBef>
              <a:spcAft>
                <a:spcPct val="0"/>
              </a:spcAft>
              <a:defRPr sz="4400">
                <a:solidFill>
                  <a:srgbClr val="336699"/>
                </a:solidFill>
                <a:latin typeface="+mj-lt"/>
                <a:ea typeface="ＭＳ Ｐゴシック" charset="0"/>
                <a:cs typeface="+mj-cs"/>
              </a:defRPr>
            </a:lvl1pPr>
            <a:lvl2pPr algn="ctr" rtl="0" eaLnBrk="1" fontAlgn="base" hangingPunct="1">
              <a:spcBef>
                <a:spcPct val="0"/>
              </a:spcBef>
              <a:spcAft>
                <a:spcPct val="0"/>
              </a:spcAft>
              <a:defRPr sz="4400">
                <a:solidFill>
                  <a:srgbClr val="336699"/>
                </a:solidFill>
                <a:latin typeface="Arial" charset="0"/>
                <a:ea typeface="ＭＳ Ｐゴシック" charset="0"/>
              </a:defRPr>
            </a:lvl2pPr>
            <a:lvl3pPr algn="ctr" rtl="0" eaLnBrk="1" fontAlgn="base" hangingPunct="1">
              <a:spcBef>
                <a:spcPct val="0"/>
              </a:spcBef>
              <a:spcAft>
                <a:spcPct val="0"/>
              </a:spcAft>
              <a:defRPr sz="4400">
                <a:solidFill>
                  <a:srgbClr val="336699"/>
                </a:solidFill>
                <a:latin typeface="Arial" charset="0"/>
                <a:ea typeface="ＭＳ Ｐゴシック" charset="0"/>
              </a:defRPr>
            </a:lvl3pPr>
            <a:lvl4pPr algn="ctr" rtl="0" eaLnBrk="1" fontAlgn="base" hangingPunct="1">
              <a:spcBef>
                <a:spcPct val="0"/>
              </a:spcBef>
              <a:spcAft>
                <a:spcPct val="0"/>
              </a:spcAft>
              <a:defRPr sz="4400">
                <a:solidFill>
                  <a:srgbClr val="336699"/>
                </a:solidFill>
                <a:latin typeface="Arial" charset="0"/>
                <a:ea typeface="ＭＳ Ｐゴシック" charset="0"/>
              </a:defRPr>
            </a:lvl4pPr>
            <a:lvl5pPr algn="ctr" rtl="0" eaLnBrk="1" fontAlgn="base" hangingPunct="1">
              <a:spcBef>
                <a:spcPct val="0"/>
              </a:spcBef>
              <a:spcAft>
                <a:spcPct val="0"/>
              </a:spcAft>
              <a:defRPr sz="4400">
                <a:solidFill>
                  <a:srgbClr val="336699"/>
                </a:solidFill>
                <a:latin typeface="Arial" charset="0"/>
                <a:ea typeface="ＭＳ Ｐゴシック" charset="0"/>
              </a:defRPr>
            </a:lvl5pPr>
            <a:lvl6pPr marL="457200" algn="ctr" rtl="0" eaLnBrk="1" fontAlgn="base" hangingPunct="1">
              <a:spcBef>
                <a:spcPct val="0"/>
              </a:spcBef>
              <a:spcAft>
                <a:spcPct val="0"/>
              </a:spcAft>
              <a:defRPr sz="4400">
                <a:solidFill>
                  <a:srgbClr val="336699"/>
                </a:solidFill>
                <a:latin typeface="Arial" charset="0"/>
              </a:defRPr>
            </a:lvl6pPr>
            <a:lvl7pPr marL="914400" algn="ctr" rtl="0" eaLnBrk="1" fontAlgn="base" hangingPunct="1">
              <a:spcBef>
                <a:spcPct val="0"/>
              </a:spcBef>
              <a:spcAft>
                <a:spcPct val="0"/>
              </a:spcAft>
              <a:defRPr sz="4400">
                <a:solidFill>
                  <a:srgbClr val="336699"/>
                </a:solidFill>
                <a:latin typeface="Arial" charset="0"/>
              </a:defRPr>
            </a:lvl7pPr>
            <a:lvl8pPr marL="1371600" algn="ctr" rtl="0" eaLnBrk="1" fontAlgn="base" hangingPunct="1">
              <a:spcBef>
                <a:spcPct val="0"/>
              </a:spcBef>
              <a:spcAft>
                <a:spcPct val="0"/>
              </a:spcAft>
              <a:defRPr sz="4400">
                <a:solidFill>
                  <a:srgbClr val="336699"/>
                </a:solidFill>
                <a:latin typeface="Arial" charset="0"/>
              </a:defRPr>
            </a:lvl8pPr>
            <a:lvl9pPr marL="1828800" algn="ctr" rtl="0" eaLnBrk="1" fontAlgn="base" hangingPunct="1">
              <a:spcBef>
                <a:spcPct val="0"/>
              </a:spcBef>
              <a:spcAft>
                <a:spcPct val="0"/>
              </a:spcAft>
              <a:defRPr sz="4400">
                <a:solidFill>
                  <a:srgbClr val="336699"/>
                </a:solidFill>
                <a:latin typeface="Arial" charset="0"/>
              </a:defRPr>
            </a:lvl9pPr>
          </a:lstStyle>
          <a:p>
            <a:r>
              <a:rPr lang="en-US" sz="3600" dirty="0">
                <a:solidFill>
                  <a:srgbClr val="000000"/>
                </a:solidFill>
                <a:latin typeface="Helvetica Light"/>
                <a:cs typeface="Helvetica Light"/>
              </a:rPr>
              <a:t>Succinct Data Structures for </a:t>
            </a:r>
            <a:br>
              <a:rPr lang="en-US" sz="3600" dirty="0">
                <a:solidFill>
                  <a:srgbClr val="000000"/>
                </a:solidFill>
                <a:latin typeface="Helvetica Light"/>
                <a:cs typeface="Helvetica Light"/>
              </a:rPr>
            </a:br>
            <a:r>
              <a:rPr lang="en-US" sz="3600" dirty="0">
                <a:solidFill>
                  <a:srgbClr val="000000"/>
                </a:solidFill>
                <a:latin typeface="Helvetica Light"/>
                <a:cs typeface="Helvetica Light"/>
              </a:rPr>
              <a:t>Approximate Set-membership Tests </a:t>
            </a:r>
            <a:br>
              <a:rPr lang="en-US" sz="3600" dirty="0">
                <a:solidFill>
                  <a:srgbClr val="000000"/>
                </a:solidFill>
                <a:latin typeface="Helvetica Light"/>
                <a:cs typeface="Helvetica Light"/>
              </a:rPr>
            </a:br>
            <a:endParaRPr lang="en-US" sz="2800" dirty="0">
              <a:solidFill>
                <a:srgbClr val="000000"/>
              </a:solidFill>
              <a:latin typeface="Helvetica Light"/>
              <a:cs typeface="Helvetica Light"/>
            </a:endParaRPr>
          </a:p>
        </p:txBody>
      </p:sp>
      <p:sp>
        <p:nvSpPr>
          <p:cNvPr id="6" name="Title 1"/>
          <p:cNvSpPr txBox="1">
            <a:spLocks/>
          </p:cNvSpPr>
          <p:nvPr/>
        </p:nvSpPr>
        <p:spPr>
          <a:xfrm>
            <a:off x="178164" y="5202518"/>
            <a:ext cx="8783638" cy="870903"/>
          </a:xfrm>
          <a:prstGeom prst="rect">
            <a:avLst/>
          </a:prstGeom>
          <a:solidFill>
            <a:srgbClr val="FFFFFF"/>
          </a:solidFill>
        </p:spPr>
        <p:txBody>
          <a:bodyPr/>
          <a:lstStyle>
            <a:lvl1pPr algn="ctr" rtl="0" eaLnBrk="1" fontAlgn="base" hangingPunct="1">
              <a:spcBef>
                <a:spcPct val="0"/>
              </a:spcBef>
              <a:spcAft>
                <a:spcPct val="0"/>
              </a:spcAft>
              <a:defRPr sz="4400">
                <a:solidFill>
                  <a:srgbClr val="336699"/>
                </a:solidFill>
                <a:latin typeface="+mj-lt"/>
                <a:ea typeface="ＭＳ Ｐゴシック" charset="0"/>
                <a:cs typeface="+mj-cs"/>
              </a:defRPr>
            </a:lvl1pPr>
            <a:lvl2pPr algn="ctr" rtl="0" eaLnBrk="1" fontAlgn="base" hangingPunct="1">
              <a:spcBef>
                <a:spcPct val="0"/>
              </a:spcBef>
              <a:spcAft>
                <a:spcPct val="0"/>
              </a:spcAft>
              <a:defRPr sz="4400">
                <a:solidFill>
                  <a:srgbClr val="336699"/>
                </a:solidFill>
                <a:latin typeface="Arial" charset="0"/>
                <a:ea typeface="ＭＳ Ｐゴシック" charset="0"/>
              </a:defRPr>
            </a:lvl2pPr>
            <a:lvl3pPr algn="ctr" rtl="0" eaLnBrk="1" fontAlgn="base" hangingPunct="1">
              <a:spcBef>
                <a:spcPct val="0"/>
              </a:spcBef>
              <a:spcAft>
                <a:spcPct val="0"/>
              </a:spcAft>
              <a:defRPr sz="4400">
                <a:solidFill>
                  <a:srgbClr val="336699"/>
                </a:solidFill>
                <a:latin typeface="Arial" charset="0"/>
                <a:ea typeface="ＭＳ Ｐゴシック" charset="0"/>
              </a:defRPr>
            </a:lvl3pPr>
            <a:lvl4pPr algn="ctr" rtl="0" eaLnBrk="1" fontAlgn="base" hangingPunct="1">
              <a:spcBef>
                <a:spcPct val="0"/>
              </a:spcBef>
              <a:spcAft>
                <a:spcPct val="0"/>
              </a:spcAft>
              <a:defRPr sz="4400">
                <a:solidFill>
                  <a:srgbClr val="336699"/>
                </a:solidFill>
                <a:latin typeface="Arial" charset="0"/>
                <a:ea typeface="ＭＳ Ｐゴシック" charset="0"/>
              </a:defRPr>
            </a:lvl4pPr>
            <a:lvl5pPr algn="ctr" rtl="0" eaLnBrk="1" fontAlgn="base" hangingPunct="1">
              <a:spcBef>
                <a:spcPct val="0"/>
              </a:spcBef>
              <a:spcAft>
                <a:spcPct val="0"/>
              </a:spcAft>
              <a:defRPr sz="4400">
                <a:solidFill>
                  <a:srgbClr val="336699"/>
                </a:solidFill>
                <a:latin typeface="Arial" charset="0"/>
                <a:ea typeface="ＭＳ Ｐゴシック" charset="0"/>
              </a:defRPr>
            </a:lvl5pPr>
            <a:lvl6pPr marL="457200" algn="ctr" rtl="0" eaLnBrk="1" fontAlgn="base" hangingPunct="1">
              <a:spcBef>
                <a:spcPct val="0"/>
              </a:spcBef>
              <a:spcAft>
                <a:spcPct val="0"/>
              </a:spcAft>
              <a:defRPr sz="4400">
                <a:solidFill>
                  <a:srgbClr val="336699"/>
                </a:solidFill>
                <a:latin typeface="Arial" charset="0"/>
              </a:defRPr>
            </a:lvl6pPr>
            <a:lvl7pPr marL="914400" algn="ctr" rtl="0" eaLnBrk="1" fontAlgn="base" hangingPunct="1">
              <a:spcBef>
                <a:spcPct val="0"/>
              </a:spcBef>
              <a:spcAft>
                <a:spcPct val="0"/>
              </a:spcAft>
              <a:defRPr sz="4400">
                <a:solidFill>
                  <a:srgbClr val="336699"/>
                </a:solidFill>
                <a:latin typeface="Arial" charset="0"/>
              </a:defRPr>
            </a:lvl7pPr>
            <a:lvl8pPr marL="1371600" algn="ctr" rtl="0" eaLnBrk="1" fontAlgn="base" hangingPunct="1">
              <a:spcBef>
                <a:spcPct val="0"/>
              </a:spcBef>
              <a:spcAft>
                <a:spcPct val="0"/>
              </a:spcAft>
              <a:defRPr sz="4400">
                <a:solidFill>
                  <a:srgbClr val="336699"/>
                </a:solidFill>
                <a:latin typeface="Arial" charset="0"/>
              </a:defRPr>
            </a:lvl8pPr>
            <a:lvl9pPr marL="1828800" algn="ctr" rtl="0" eaLnBrk="1" fontAlgn="base" hangingPunct="1">
              <a:spcBef>
                <a:spcPct val="0"/>
              </a:spcBef>
              <a:spcAft>
                <a:spcPct val="0"/>
              </a:spcAft>
              <a:defRPr sz="4400">
                <a:solidFill>
                  <a:srgbClr val="336699"/>
                </a:solidFill>
                <a:latin typeface="Arial" charset="0"/>
              </a:defRPr>
            </a:lvl9pPr>
          </a:lstStyle>
          <a:p>
            <a:r>
              <a:rPr lang="en-US" sz="4000" b="1" dirty="0">
                <a:solidFill>
                  <a:srgbClr val="1D4D88"/>
                </a:solidFill>
                <a:latin typeface="Helvetica Light"/>
                <a:cs typeface="Helvetica Light"/>
              </a:rPr>
              <a:t>Can we achieve all three in practice?</a:t>
            </a:r>
            <a:endParaRPr lang="en-US" sz="3200" b="1" dirty="0">
              <a:solidFill>
                <a:srgbClr val="1D4D88"/>
              </a:solidFill>
              <a:latin typeface="Helvetica Light"/>
              <a:cs typeface="Helvetica Light"/>
            </a:endParaRPr>
          </a:p>
        </p:txBody>
      </p:sp>
      <p:sp>
        <p:nvSpPr>
          <p:cNvPr id="2" name="Rectangle 1"/>
          <p:cNvSpPr/>
          <p:nvPr/>
        </p:nvSpPr>
        <p:spPr>
          <a:xfrm>
            <a:off x="3160771" y="2946378"/>
            <a:ext cx="662135" cy="769441"/>
          </a:xfrm>
          <a:prstGeom prst="rect">
            <a:avLst/>
          </a:prstGeom>
        </p:spPr>
        <p:txBody>
          <a:bodyPr wrap="none">
            <a:spAutoFit/>
          </a:bodyPr>
          <a:lstStyle/>
          <a:p>
            <a:pPr algn="ctr"/>
            <a:r>
              <a:rPr lang="en-US" sz="4400" dirty="0">
                <a:solidFill>
                  <a:srgbClr val="008000"/>
                </a:solidFill>
                <a:latin typeface="Helvetica Light"/>
                <a:ea typeface="Zapf Dingbats"/>
                <a:cs typeface="Helvetica Light"/>
                <a:sym typeface="Zapf Dingbats"/>
              </a:rPr>
              <a:t>✔</a:t>
            </a:r>
            <a:endParaRPr lang="en-US" sz="4400" dirty="0">
              <a:solidFill>
                <a:srgbClr val="008000"/>
              </a:solidFill>
              <a:latin typeface="Helvetica Light"/>
              <a:cs typeface="Helvetica Light"/>
            </a:endParaRPr>
          </a:p>
        </p:txBody>
      </p:sp>
      <p:sp>
        <p:nvSpPr>
          <p:cNvPr id="7" name="Rectangle 6"/>
          <p:cNvSpPr/>
          <p:nvPr/>
        </p:nvSpPr>
        <p:spPr>
          <a:xfrm>
            <a:off x="7585958" y="2946378"/>
            <a:ext cx="506744" cy="769441"/>
          </a:xfrm>
          <a:prstGeom prst="rect">
            <a:avLst/>
          </a:prstGeom>
        </p:spPr>
        <p:txBody>
          <a:bodyPr wrap="none">
            <a:spAutoFit/>
          </a:bodyPr>
          <a:lstStyle/>
          <a:p>
            <a:pPr algn="ctr" defTabSz="914400">
              <a:defRPr/>
            </a:pPr>
            <a:r>
              <a:rPr lang="en-US" sz="4400" dirty="0">
                <a:solidFill>
                  <a:srgbClr val="FF0000"/>
                </a:solidFill>
                <a:latin typeface="Helvetica Light"/>
                <a:ea typeface="Zapf Dingbats"/>
                <a:cs typeface="Helvetica Light"/>
                <a:sym typeface="Zapf Dingbats"/>
              </a:rPr>
              <a:t>✗</a:t>
            </a:r>
            <a:endParaRPr lang="en-US" sz="4400" dirty="0">
              <a:solidFill>
                <a:srgbClr val="FF0000"/>
              </a:solidFill>
              <a:latin typeface="Helvetica Light"/>
              <a:cs typeface="Helvetica Light"/>
            </a:endParaRPr>
          </a:p>
        </p:txBody>
      </p:sp>
      <p:sp>
        <p:nvSpPr>
          <p:cNvPr id="8" name="Rectangle 7"/>
          <p:cNvSpPr/>
          <p:nvPr/>
        </p:nvSpPr>
        <p:spPr>
          <a:xfrm>
            <a:off x="5324851" y="2946378"/>
            <a:ext cx="662135" cy="769441"/>
          </a:xfrm>
          <a:prstGeom prst="rect">
            <a:avLst/>
          </a:prstGeom>
        </p:spPr>
        <p:txBody>
          <a:bodyPr wrap="none">
            <a:spAutoFit/>
          </a:bodyPr>
          <a:lstStyle/>
          <a:p>
            <a:pPr algn="ctr"/>
            <a:r>
              <a:rPr lang="en-US" sz="4400" dirty="0">
                <a:solidFill>
                  <a:srgbClr val="008000"/>
                </a:solidFill>
                <a:latin typeface="Helvetica Light"/>
                <a:ea typeface="Zapf Dingbats"/>
                <a:cs typeface="Helvetica Light"/>
                <a:sym typeface="Zapf Dingbats"/>
              </a:rPr>
              <a:t>✔</a:t>
            </a:r>
            <a:endParaRPr lang="en-US" sz="4400" dirty="0">
              <a:solidFill>
                <a:srgbClr val="008000"/>
              </a:solidFill>
              <a:latin typeface="Helvetica Light"/>
              <a:cs typeface="Helvetica Light"/>
            </a:endParaRPr>
          </a:p>
        </p:txBody>
      </p:sp>
      <p:sp>
        <p:nvSpPr>
          <p:cNvPr id="12" name="Rectangle 11"/>
          <p:cNvSpPr/>
          <p:nvPr/>
        </p:nvSpPr>
        <p:spPr>
          <a:xfrm>
            <a:off x="7567396" y="3715819"/>
            <a:ext cx="662135" cy="769441"/>
          </a:xfrm>
          <a:prstGeom prst="rect">
            <a:avLst/>
          </a:prstGeom>
        </p:spPr>
        <p:txBody>
          <a:bodyPr wrap="none">
            <a:spAutoFit/>
          </a:bodyPr>
          <a:lstStyle/>
          <a:p>
            <a:pPr algn="ctr"/>
            <a:r>
              <a:rPr lang="en-US" sz="4400" dirty="0">
                <a:solidFill>
                  <a:srgbClr val="008000"/>
                </a:solidFill>
                <a:latin typeface="Helvetica Light"/>
                <a:ea typeface="Zapf Dingbats"/>
                <a:cs typeface="Helvetica Light"/>
                <a:sym typeface="Zapf Dingbats"/>
              </a:rPr>
              <a:t>✔</a:t>
            </a:r>
            <a:endParaRPr lang="en-US" sz="4400" dirty="0">
              <a:solidFill>
                <a:srgbClr val="008000"/>
              </a:solidFill>
              <a:latin typeface="Helvetica Light"/>
              <a:cs typeface="Helvetica Light"/>
            </a:endParaRPr>
          </a:p>
        </p:txBody>
      </p:sp>
      <p:sp>
        <p:nvSpPr>
          <p:cNvPr id="13" name="Rectangle 12"/>
          <p:cNvSpPr/>
          <p:nvPr/>
        </p:nvSpPr>
        <p:spPr>
          <a:xfrm>
            <a:off x="3123624" y="3750860"/>
            <a:ext cx="662135" cy="769441"/>
          </a:xfrm>
          <a:prstGeom prst="rect">
            <a:avLst/>
          </a:prstGeom>
        </p:spPr>
        <p:txBody>
          <a:bodyPr wrap="none">
            <a:spAutoFit/>
          </a:bodyPr>
          <a:lstStyle/>
          <a:p>
            <a:pPr algn="ctr"/>
            <a:r>
              <a:rPr lang="en-US" sz="4400" dirty="0">
                <a:solidFill>
                  <a:srgbClr val="008000"/>
                </a:solidFill>
                <a:latin typeface="Helvetica Light"/>
                <a:ea typeface="Zapf Dingbats"/>
                <a:cs typeface="Helvetica Light"/>
                <a:sym typeface="Zapf Dingbats"/>
              </a:rPr>
              <a:t>✔</a:t>
            </a:r>
            <a:endParaRPr lang="en-US" sz="4400" dirty="0">
              <a:solidFill>
                <a:srgbClr val="008000"/>
              </a:solidFill>
              <a:latin typeface="Helvetica Light"/>
              <a:cs typeface="Helvetica Light"/>
            </a:endParaRPr>
          </a:p>
        </p:txBody>
      </p:sp>
      <p:sp>
        <p:nvSpPr>
          <p:cNvPr id="16" name="Rectangle 15"/>
          <p:cNvSpPr/>
          <p:nvPr/>
        </p:nvSpPr>
        <p:spPr>
          <a:xfrm>
            <a:off x="5409813" y="3715819"/>
            <a:ext cx="506744" cy="769441"/>
          </a:xfrm>
          <a:prstGeom prst="rect">
            <a:avLst/>
          </a:prstGeom>
        </p:spPr>
        <p:txBody>
          <a:bodyPr wrap="none">
            <a:spAutoFit/>
          </a:bodyPr>
          <a:lstStyle/>
          <a:p>
            <a:pPr algn="ctr" defTabSz="914400">
              <a:defRPr/>
            </a:pPr>
            <a:r>
              <a:rPr lang="en-US" sz="4400" dirty="0">
                <a:solidFill>
                  <a:srgbClr val="FF0000"/>
                </a:solidFill>
                <a:latin typeface="Helvetica Light"/>
                <a:ea typeface="Zapf Dingbats"/>
                <a:cs typeface="Helvetica Light"/>
                <a:sym typeface="Zapf Dingbats"/>
              </a:rPr>
              <a:t>✗</a:t>
            </a:r>
            <a:endParaRPr lang="en-US" sz="4400" dirty="0">
              <a:solidFill>
                <a:srgbClr val="FF0000"/>
              </a:solidFill>
              <a:latin typeface="Helvetica Light"/>
              <a:cs typeface="Helvetica Light"/>
            </a:endParaRPr>
          </a:p>
        </p:txBody>
      </p:sp>
    </p:spTree>
    <p:custDataLst>
      <p:tags r:id="rId1"/>
    </p:custDataLst>
    <p:extLst>
      <p:ext uri="{BB962C8B-B14F-4D97-AF65-F5344CB8AC3E}">
        <p14:creationId xmlns:p14="http://schemas.microsoft.com/office/powerpoint/2010/main" val="3363648888"/>
      </p:ext>
    </p:extLst>
  </p:cSld>
  <p:clrMapOvr>
    <a:masterClrMapping/>
  </p:clrMapOvr>
  <mc:AlternateContent xmlns:mc="http://schemas.openxmlformats.org/markup-compatibility/2006" xmlns:p14="http://schemas.microsoft.com/office/powerpoint/2010/main">
    <mc:Choice Requires="p14">
      <p:transition spd="slow" p14:dur="2000" advTm="50680"/>
    </mc:Choice>
    <mc:Fallback xmlns="">
      <p:transition xmlns:p14="http://schemas.microsoft.com/office/powerpoint/2010/main" spd="slow" advTm="5068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Helvetica Light"/>
                <a:cs typeface="Helvetica Light"/>
              </a:rPr>
              <a:t>Basic Idea: Store Fingerprints in Hash Table</a:t>
            </a:r>
            <a:endParaRPr lang="en-US" sz="3200" dirty="0"/>
          </a:p>
        </p:txBody>
      </p:sp>
      <p:sp>
        <p:nvSpPr>
          <p:cNvPr id="6" name="Content Placeholder 2"/>
          <p:cNvSpPr>
            <a:spLocks noGrp="1"/>
          </p:cNvSpPr>
          <p:nvPr>
            <p:ph idx="1"/>
          </p:nvPr>
        </p:nvSpPr>
        <p:spPr>
          <a:xfrm>
            <a:off x="487680" y="1104900"/>
            <a:ext cx="8016240" cy="4648200"/>
          </a:xfrm>
        </p:spPr>
        <p:txBody>
          <a:bodyPr/>
          <a:lstStyle/>
          <a:p>
            <a:r>
              <a:rPr lang="en-US" b="1" dirty="0">
                <a:latin typeface="Helvetica Light"/>
                <a:cs typeface="Helvetica Light"/>
              </a:rPr>
              <a:t>Fingerprint</a:t>
            </a:r>
            <a:r>
              <a:rPr lang="en-US" dirty="0">
                <a:latin typeface="Helvetica Light"/>
                <a:cs typeface="Helvetica Light"/>
              </a:rPr>
              <a:t>(x): A hash value of x</a:t>
            </a:r>
          </a:p>
          <a:p>
            <a:pPr lvl="1"/>
            <a:r>
              <a:rPr lang="en-US" dirty="0">
                <a:latin typeface="Helvetica Light"/>
                <a:cs typeface="Helvetica Light"/>
              </a:rPr>
              <a:t>Lower false positive rate </a:t>
            </a:r>
            <a:r>
              <a:rPr lang="en-US" b="1" i="1" dirty="0" err="1">
                <a:latin typeface="Helvetica Light"/>
                <a:cs typeface="Helvetica Light"/>
              </a:rPr>
              <a:t>ε</a:t>
            </a:r>
            <a:r>
              <a:rPr lang="en-US" dirty="0">
                <a:latin typeface="Helvetica Light"/>
                <a:cs typeface="Helvetica Light"/>
              </a:rPr>
              <a:t>, longer fingerprint</a:t>
            </a:r>
          </a:p>
        </p:txBody>
      </p:sp>
      <p:grpSp>
        <p:nvGrpSpPr>
          <p:cNvPr id="59" name="Group 58"/>
          <p:cNvGrpSpPr/>
          <p:nvPr/>
        </p:nvGrpSpPr>
        <p:grpSpPr>
          <a:xfrm>
            <a:off x="7204465" y="3325733"/>
            <a:ext cx="1577111" cy="2701088"/>
            <a:chOff x="2405609" y="2136213"/>
            <a:chExt cx="1131366" cy="2701088"/>
          </a:xfrm>
        </p:grpSpPr>
        <p:sp>
          <p:nvSpPr>
            <p:cNvPr id="60" name="Rectangle 59"/>
            <p:cNvSpPr/>
            <p:nvPr/>
          </p:nvSpPr>
          <p:spPr bwMode="auto">
            <a:xfrm>
              <a:off x="2818603" y="2163237"/>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61" name="Rectangle 60"/>
            <p:cNvSpPr/>
            <p:nvPr/>
          </p:nvSpPr>
          <p:spPr bwMode="auto">
            <a:xfrm>
              <a:off x="2818603" y="2485879"/>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62" name="Rectangle 61"/>
            <p:cNvSpPr/>
            <p:nvPr/>
          </p:nvSpPr>
          <p:spPr bwMode="auto">
            <a:xfrm>
              <a:off x="2818603" y="2826363"/>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u="none" strike="noStrike" cap="none" normalizeH="0" baseline="0" dirty="0">
                  <a:ln>
                    <a:noFill/>
                  </a:ln>
                  <a:solidFill>
                    <a:schemeClr val="tx1"/>
                  </a:solidFill>
                  <a:effectLst/>
                  <a:latin typeface="Helvetica Light"/>
                  <a:cs typeface="Helvetica Light"/>
                </a:rPr>
                <a:t>FP(a)</a:t>
              </a:r>
            </a:p>
          </p:txBody>
        </p:sp>
        <p:sp>
          <p:nvSpPr>
            <p:cNvPr id="63" name="Rectangle 62"/>
            <p:cNvSpPr/>
            <p:nvPr/>
          </p:nvSpPr>
          <p:spPr bwMode="auto">
            <a:xfrm>
              <a:off x="2818603" y="3167759"/>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64" name="Rectangle 63"/>
            <p:cNvSpPr/>
            <p:nvPr/>
          </p:nvSpPr>
          <p:spPr>
            <a:xfrm>
              <a:off x="2405609" y="2136213"/>
              <a:ext cx="377180" cy="369332"/>
            </a:xfrm>
            <a:prstGeom prst="rect">
              <a:avLst/>
            </a:prstGeom>
          </p:spPr>
          <p:txBody>
            <a:bodyPr wrap="none">
              <a:spAutoFit/>
            </a:bodyPr>
            <a:lstStyle/>
            <a:p>
              <a:r>
                <a:rPr lang="en-US" dirty="0">
                  <a:latin typeface="Helvetica Light"/>
                  <a:cs typeface="Helvetica Light"/>
                </a:rPr>
                <a:t>0:</a:t>
              </a:r>
            </a:p>
          </p:txBody>
        </p:sp>
        <p:sp>
          <p:nvSpPr>
            <p:cNvPr id="65" name="Rectangle 64"/>
            <p:cNvSpPr/>
            <p:nvPr/>
          </p:nvSpPr>
          <p:spPr>
            <a:xfrm>
              <a:off x="2405609" y="2449598"/>
              <a:ext cx="377180" cy="369332"/>
            </a:xfrm>
            <a:prstGeom prst="rect">
              <a:avLst/>
            </a:prstGeom>
          </p:spPr>
          <p:txBody>
            <a:bodyPr wrap="none">
              <a:spAutoFit/>
            </a:bodyPr>
            <a:lstStyle/>
            <a:p>
              <a:r>
                <a:rPr lang="en-US" dirty="0">
                  <a:latin typeface="Helvetica Light"/>
                  <a:cs typeface="Helvetica Light"/>
                </a:rPr>
                <a:t>1:</a:t>
              </a:r>
            </a:p>
          </p:txBody>
        </p:sp>
        <p:sp>
          <p:nvSpPr>
            <p:cNvPr id="66" name="Rectangle 65"/>
            <p:cNvSpPr/>
            <p:nvPr/>
          </p:nvSpPr>
          <p:spPr>
            <a:xfrm>
              <a:off x="2405609" y="2785993"/>
              <a:ext cx="377180" cy="369332"/>
            </a:xfrm>
            <a:prstGeom prst="rect">
              <a:avLst/>
            </a:prstGeom>
          </p:spPr>
          <p:txBody>
            <a:bodyPr wrap="none">
              <a:spAutoFit/>
            </a:bodyPr>
            <a:lstStyle/>
            <a:p>
              <a:r>
                <a:rPr lang="en-US" dirty="0">
                  <a:latin typeface="Helvetica Light"/>
                  <a:cs typeface="Helvetica Light"/>
                </a:rPr>
                <a:t>2:</a:t>
              </a:r>
            </a:p>
          </p:txBody>
        </p:sp>
        <p:sp>
          <p:nvSpPr>
            <p:cNvPr id="67" name="Rectangle 66"/>
            <p:cNvSpPr/>
            <p:nvPr/>
          </p:nvSpPr>
          <p:spPr>
            <a:xfrm>
              <a:off x="2405609" y="3122388"/>
              <a:ext cx="377180" cy="369332"/>
            </a:xfrm>
            <a:prstGeom prst="rect">
              <a:avLst/>
            </a:prstGeom>
          </p:spPr>
          <p:txBody>
            <a:bodyPr wrap="none">
              <a:spAutoFit/>
            </a:bodyPr>
            <a:lstStyle/>
            <a:p>
              <a:r>
                <a:rPr lang="en-US" dirty="0">
                  <a:latin typeface="Helvetica Light"/>
                  <a:cs typeface="Helvetica Light"/>
                </a:rPr>
                <a:t>3:</a:t>
              </a:r>
            </a:p>
          </p:txBody>
        </p:sp>
        <p:sp>
          <p:nvSpPr>
            <p:cNvPr id="68" name="Rectangle 67"/>
            <p:cNvSpPr/>
            <p:nvPr/>
          </p:nvSpPr>
          <p:spPr bwMode="auto">
            <a:xfrm>
              <a:off x="2818603" y="3492295"/>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u="none" strike="noStrike" cap="none" normalizeH="0" baseline="0" dirty="0">
                  <a:ln>
                    <a:noFill/>
                  </a:ln>
                  <a:solidFill>
                    <a:schemeClr val="tx1"/>
                  </a:solidFill>
                  <a:effectLst/>
                  <a:latin typeface="Helvetica Light"/>
                  <a:cs typeface="Helvetica Light"/>
                </a:rPr>
                <a:t>FP(c)</a:t>
              </a:r>
            </a:p>
          </p:txBody>
        </p:sp>
        <p:sp>
          <p:nvSpPr>
            <p:cNvPr id="69" name="Rectangle 68"/>
            <p:cNvSpPr/>
            <p:nvPr/>
          </p:nvSpPr>
          <p:spPr bwMode="auto">
            <a:xfrm>
              <a:off x="2818603" y="3814937"/>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70" name="Rectangle 69"/>
            <p:cNvSpPr/>
            <p:nvPr/>
          </p:nvSpPr>
          <p:spPr bwMode="auto">
            <a:xfrm>
              <a:off x="2818603" y="4155421"/>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u="none" strike="noStrike" cap="none" normalizeH="0" baseline="0" dirty="0">
                  <a:ln>
                    <a:noFill/>
                  </a:ln>
                  <a:solidFill>
                    <a:schemeClr val="tx1"/>
                  </a:solidFill>
                  <a:effectLst/>
                  <a:latin typeface="Helvetica Light"/>
                  <a:cs typeface="Helvetica Light"/>
                </a:rPr>
                <a:t>FP(b)</a:t>
              </a:r>
            </a:p>
          </p:txBody>
        </p:sp>
        <p:sp>
          <p:nvSpPr>
            <p:cNvPr id="71" name="Rectangle 70"/>
            <p:cNvSpPr/>
            <p:nvPr/>
          </p:nvSpPr>
          <p:spPr bwMode="auto">
            <a:xfrm>
              <a:off x="2818603" y="4496817"/>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72" name="Rectangle 71"/>
            <p:cNvSpPr/>
            <p:nvPr/>
          </p:nvSpPr>
          <p:spPr>
            <a:xfrm>
              <a:off x="2405609" y="3795178"/>
              <a:ext cx="377180" cy="369332"/>
            </a:xfrm>
            <a:prstGeom prst="rect">
              <a:avLst/>
            </a:prstGeom>
          </p:spPr>
          <p:txBody>
            <a:bodyPr wrap="none">
              <a:spAutoFit/>
            </a:bodyPr>
            <a:lstStyle/>
            <a:p>
              <a:r>
                <a:rPr lang="en-US" dirty="0">
                  <a:latin typeface="Helvetica Light"/>
                  <a:cs typeface="Helvetica Light"/>
                </a:rPr>
                <a:t>5:</a:t>
              </a:r>
            </a:p>
          </p:txBody>
        </p:sp>
        <p:sp>
          <p:nvSpPr>
            <p:cNvPr id="73" name="Rectangle 72"/>
            <p:cNvSpPr/>
            <p:nvPr/>
          </p:nvSpPr>
          <p:spPr>
            <a:xfrm>
              <a:off x="2405609" y="4131573"/>
              <a:ext cx="377180" cy="369332"/>
            </a:xfrm>
            <a:prstGeom prst="rect">
              <a:avLst/>
            </a:prstGeom>
          </p:spPr>
          <p:txBody>
            <a:bodyPr wrap="none">
              <a:spAutoFit/>
            </a:bodyPr>
            <a:lstStyle/>
            <a:p>
              <a:r>
                <a:rPr lang="en-US" dirty="0">
                  <a:latin typeface="Helvetica Light"/>
                  <a:cs typeface="Helvetica Light"/>
                </a:rPr>
                <a:t>6:</a:t>
              </a:r>
            </a:p>
          </p:txBody>
        </p:sp>
        <p:sp>
          <p:nvSpPr>
            <p:cNvPr id="74" name="Rectangle 73"/>
            <p:cNvSpPr/>
            <p:nvPr/>
          </p:nvSpPr>
          <p:spPr>
            <a:xfrm>
              <a:off x="2405609" y="4467969"/>
              <a:ext cx="377180" cy="369332"/>
            </a:xfrm>
            <a:prstGeom prst="rect">
              <a:avLst/>
            </a:prstGeom>
          </p:spPr>
          <p:txBody>
            <a:bodyPr wrap="none">
              <a:spAutoFit/>
            </a:bodyPr>
            <a:lstStyle/>
            <a:p>
              <a:r>
                <a:rPr lang="en-US" dirty="0">
                  <a:latin typeface="Helvetica Light"/>
                  <a:cs typeface="Helvetica Light"/>
                </a:rPr>
                <a:t>7:</a:t>
              </a:r>
            </a:p>
          </p:txBody>
        </p:sp>
        <p:sp>
          <p:nvSpPr>
            <p:cNvPr id="75" name="Rectangle 74"/>
            <p:cNvSpPr/>
            <p:nvPr/>
          </p:nvSpPr>
          <p:spPr>
            <a:xfrm>
              <a:off x="2405609" y="3458783"/>
              <a:ext cx="377180" cy="369332"/>
            </a:xfrm>
            <a:prstGeom prst="rect">
              <a:avLst/>
            </a:prstGeom>
          </p:spPr>
          <p:txBody>
            <a:bodyPr wrap="none">
              <a:spAutoFit/>
            </a:bodyPr>
            <a:lstStyle/>
            <a:p>
              <a:r>
                <a:rPr lang="en-US" dirty="0">
                  <a:latin typeface="Helvetica Light"/>
                  <a:cs typeface="Helvetica Light"/>
                </a:rPr>
                <a:t>4:</a:t>
              </a:r>
            </a:p>
          </p:txBody>
        </p:sp>
      </p:grpSp>
    </p:spTree>
    <p:extLst>
      <p:ext uri="{BB962C8B-B14F-4D97-AF65-F5344CB8AC3E}">
        <p14:creationId xmlns:p14="http://schemas.microsoft.com/office/powerpoint/2010/main" val="4242471789"/>
      </p:ext>
    </p:extLst>
  </p:cSld>
  <p:clrMapOvr>
    <a:masterClrMapping/>
  </p:clrMapOvr>
  <mc:AlternateContent xmlns:mc="http://schemas.openxmlformats.org/markup-compatibility/2006" xmlns:p14="http://schemas.microsoft.com/office/powerpoint/2010/main">
    <mc:Choice Requires="p14">
      <p:transition spd="slow" p14:dur="2000" advTm="52043"/>
    </mc:Choice>
    <mc:Fallback xmlns="">
      <p:transition xmlns:p14="http://schemas.microsoft.com/office/powerpoint/2010/main" spd="slow" advTm="52043"/>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Helvetica Light"/>
                <a:cs typeface="Helvetica Light"/>
              </a:rPr>
              <a:t>Basic Idea: Store Fingerprints in Hash Table</a:t>
            </a:r>
            <a:endParaRPr lang="en-US" sz="3200" dirty="0"/>
          </a:p>
        </p:txBody>
      </p:sp>
      <p:sp>
        <p:nvSpPr>
          <p:cNvPr id="6" name="Content Placeholder 2"/>
          <p:cNvSpPr>
            <a:spLocks noGrp="1"/>
          </p:cNvSpPr>
          <p:nvPr>
            <p:ph idx="1"/>
          </p:nvPr>
        </p:nvSpPr>
        <p:spPr>
          <a:xfrm>
            <a:off x="487680" y="1104900"/>
            <a:ext cx="8016240" cy="4648200"/>
          </a:xfrm>
        </p:spPr>
        <p:txBody>
          <a:bodyPr/>
          <a:lstStyle/>
          <a:p>
            <a:r>
              <a:rPr lang="en-US" b="1" dirty="0">
                <a:latin typeface="Helvetica Light"/>
                <a:cs typeface="Helvetica Light"/>
              </a:rPr>
              <a:t>Fingerprint</a:t>
            </a:r>
            <a:r>
              <a:rPr lang="en-US" dirty="0">
                <a:latin typeface="Helvetica Light"/>
                <a:cs typeface="Helvetica Light"/>
              </a:rPr>
              <a:t>(x): A hash value of x</a:t>
            </a:r>
          </a:p>
          <a:p>
            <a:pPr lvl="1"/>
            <a:r>
              <a:rPr lang="en-US" dirty="0">
                <a:latin typeface="Helvetica Light"/>
                <a:cs typeface="Helvetica Light"/>
              </a:rPr>
              <a:t>Lower false positive rate </a:t>
            </a:r>
            <a:r>
              <a:rPr lang="en-US" b="1" i="1" dirty="0" err="1">
                <a:latin typeface="Helvetica Light"/>
                <a:cs typeface="Helvetica Light"/>
              </a:rPr>
              <a:t>ε</a:t>
            </a:r>
            <a:r>
              <a:rPr lang="en-US" dirty="0">
                <a:latin typeface="Helvetica Light"/>
                <a:cs typeface="Helvetica Light"/>
              </a:rPr>
              <a:t>, longer fingerprint</a:t>
            </a:r>
          </a:p>
          <a:p>
            <a:r>
              <a:rPr lang="en-US" b="1" dirty="0">
                <a:latin typeface="Helvetica Light"/>
                <a:cs typeface="Helvetica Light"/>
              </a:rPr>
              <a:t>Insert</a:t>
            </a:r>
            <a:r>
              <a:rPr lang="en-US" dirty="0">
                <a:latin typeface="Helvetica Light"/>
                <a:cs typeface="Helvetica Light"/>
              </a:rPr>
              <a:t>(x): </a:t>
            </a:r>
          </a:p>
          <a:p>
            <a:pPr lvl="1"/>
            <a:r>
              <a:rPr lang="en-US" dirty="0">
                <a:latin typeface="Helvetica Light"/>
                <a:cs typeface="Helvetica Light"/>
              </a:rPr>
              <a:t>add </a:t>
            </a:r>
            <a:r>
              <a:rPr lang="en-US" b="1" dirty="0">
                <a:latin typeface="Helvetica Light"/>
                <a:cs typeface="Helvetica Light"/>
              </a:rPr>
              <a:t>Fingerprint(x)</a:t>
            </a:r>
            <a:r>
              <a:rPr lang="en-US" dirty="0">
                <a:latin typeface="Helvetica Light"/>
                <a:cs typeface="Helvetica Light"/>
              </a:rPr>
              <a:t> to hash table</a:t>
            </a:r>
          </a:p>
          <a:p>
            <a:endParaRPr lang="en-US" dirty="0">
              <a:latin typeface="Helvetica Light"/>
              <a:cs typeface="Helvetica Light"/>
            </a:endParaRPr>
          </a:p>
        </p:txBody>
      </p:sp>
      <p:grpSp>
        <p:nvGrpSpPr>
          <p:cNvPr id="7" name="Group 6"/>
          <p:cNvGrpSpPr/>
          <p:nvPr/>
        </p:nvGrpSpPr>
        <p:grpSpPr>
          <a:xfrm>
            <a:off x="7204465" y="3325733"/>
            <a:ext cx="1577111" cy="2701088"/>
            <a:chOff x="2405609" y="2136213"/>
            <a:chExt cx="1131366" cy="2701088"/>
          </a:xfrm>
        </p:grpSpPr>
        <p:sp>
          <p:nvSpPr>
            <p:cNvPr id="8" name="Rectangle 7"/>
            <p:cNvSpPr/>
            <p:nvPr/>
          </p:nvSpPr>
          <p:spPr bwMode="auto">
            <a:xfrm>
              <a:off x="2818603" y="2163237"/>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9" name="Rectangle 8"/>
            <p:cNvSpPr/>
            <p:nvPr/>
          </p:nvSpPr>
          <p:spPr bwMode="auto">
            <a:xfrm>
              <a:off x="2818603" y="2485879"/>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10" name="Rectangle 9"/>
            <p:cNvSpPr/>
            <p:nvPr/>
          </p:nvSpPr>
          <p:spPr bwMode="auto">
            <a:xfrm>
              <a:off x="2818603" y="2826363"/>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u="none" strike="noStrike" cap="none" normalizeH="0" baseline="0" dirty="0">
                  <a:ln>
                    <a:noFill/>
                  </a:ln>
                  <a:solidFill>
                    <a:schemeClr val="tx1"/>
                  </a:solidFill>
                  <a:effectLst/>
                  <a:latin typeface="Helvetica Light"/>
                  <a:cs typeface="Helvetica Light"/>
                </a:rPr>
                <a:t>FP(a)</a:t>
              </a:r>
            </a:p>
          </p:txBody>
        </p:sp>
        <p:sp>
          <p:nvSpPr>
            <p:cNvPr id="11" name="Rectangle 10"/>
            <p:cNvSpPr/>
            <p:nvPr/>
          </p:nvSpPr>
          <p:spPr bwMode="auto">
            <a:xfrm>
              <a:off x="2818603" y="3167759"/>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12" name="Rectangle 11"/>
            <p:cNvSpPr/>
            <p:nvPr/>
          </p:nvSpPr>
          <p:spPr>
            <a:xfrm>
              <a:off x="2405609" y="2136213"/>
              <a:ext cx="377180" cy="369332"/>
            </a:xfrm>
            <a:prstGeom prst="rect">
              <a:avLst/>
            </a:prstGeom>
          </p:spPr>
          <p:txBody>
            <a:bodyPr wrap="none">
              <a:spAutoFit/>
            </a:bodyPr>
            <a:lstStyle/>
            <a:p>
              <a:r>
                <a:rPr lang="en-US" dirty="0">
                  <a:latin typeface="Helvetica Light"/>
                  <a:cs typeface="Helvetica Light"/>
                </a:rPr>
                <a:t>0:</a:t>
              </a:r>
            </a:p>
          </p:txBody>
        </p:sp>
        <p:sp>
          <p:nvSpPr>
            <p:cNvPr id="13" name="Rectangle 12"/>
            <p:cNvSpPr/>
            <p:nvPr/>
          </p:nvSpPr>
          <p:spPr>
            <a:xfrm>
              <a:off x="2405609" y="2449598"/>
              <a:ext cx="377180" cy="369332"/>
            </a:xfrm>
            <a:prstGeom prst="rect">
              <a:avLst/>
            </a:prstGeom>
          </p:spPr>
          <p:txBody>
            <a:bodyPr wrap="none">
              <a:spAutoFit/>
            </a:bodyPr>
            <a:lstStyle/>
            <a:p>
              <a:r>
                <a:rPr lang="en-US" dirty="0">
                  <a:latin typeface="Helvetica Light"/>
                  <a:cs typeface="Helvetica Light"/>
                </a:rPr>
                <a:t>1:</a:t>
              </a:r>
            </a:p>
          </p:txBody>
        </p:sp>
        <p:sp>
          <p:nvSpPr>
            <p:cNvPr id="14" name="Rectangle 13"/>
            <p:cNvSpPr/>
            <p:nvPr/>
          </p:nvSpPr>
          <p:spPr>
            <a:xfrm>
              <a:off x="2405609" y="2785993"/>
              <a:ext cx="377180" cy="369332"/>
            </a:xfrm>
            <a:prstGeom prst="rect">
              <a:avLst/>
            </a:prstGeom>
          </p:spPr>
          <p:txBody>
            <a:bodyPr wrap="none">
              <a:spAutoFit/>
            </a:bodyPr>
            <a:lstStyle/>
            <a:p>
              <a:r>
                <a:rPr lang="en-US" dirty="0">
                  <a:latin typeface="Helvetica Light"/>
                  <a:cs typeface="Helvetica Light"/>
                </a:rPr>
                <a:t>2:</a:t>
              </a:r>
            </a:p>
          </p:txBody>
        </p:sp>
        <p:sp>
          <p:nvSpPr>
            <p:cNvPr id="15" name="Rectangle 14"/>
            <p:cNvSpPr/>
            <p:nvPr/>
          </p:nvSpPr>
          <p:spPr>
            <a:xfrm>
              <a:off x="2405609" y="3122388"/>
              <a:ext cx="377180" cy="369332"/>
            </a:xfrm>
            <a:prstGeom prst="rect">
              <a:avLst/>
            </a:prstGeom>
          </p:spPr>
          <p:txBody>
            <a:bodyPr wrap="none">
              <a:spAutoFit/>
            </a:bodyPr>
            <a:lstStyle/>
            <a:p>
              <a:r>
                <a:rPr lang="en-US" dirty="0">
                  <a:latin typeface="Helvetica Light"/>
                  <a:cs typeface="Helvetica Light"/>
                </a:rPr>
                <a:t>3:</a:t>
              </a:r>
            </a:p>
          </p:txBody>
        </p:sp>
        <p:sp>
          <p:nvSpPr>
            <p:cNvPr id="16" name="Rectangle 15"/>
            <p:cNvSpPr/>
            <p:nvPr/>
          </p:nvSpPr>
          <p:spPr bwMode="auto">
            <a:xfrm>
              <a:off x="2818603" y="3492295"/>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u="none" strike="noStrike" cap="none" normalizeH="0" baseline="0" dirty="0">
                  <a:ln>
                    <a:noFill/>
                  </a:ln>
                  <a:solidFill>
                    <a:schemeClr val="tx1"/>
                  </a:solidFill>
                  <a:effectLst/>
                  <a:latin typeface="Helvetica Light"/>
                  <a:cs typeface="Helvetica Light"/>
                </a:rPr>
                <a:t>FP(c)</a:t>
              </a:r>
            </a:p>
          </p:txBody>
        </p:sp>
        <p:sp>
          <p:nvSpPr>
            <p:cNvPr id="17" name="Rectangle 16"/>
            <p:cNvSpPr/>
            <p:nvPr/>
          </p:nvSpPr>
          <p:spPr bwMode="auto">
            <a:xfrm>
              <a:off x="2818603" y="3814937"/>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18" name="Rectangle 17"/>
            <p:cNvSpPr/>
            <p:nvPr/>
          </p:nvSpPr>
          <p:spPr bwMode="auto">
            <a:xfrm>
              <a:off x="2818603" y="4155421"/>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u="none" strike="noStrike" cap="none" normalizeH="0" baseline="0" dirty="0">
                  <a:ln>
                    <a:noFill/>
                  </a:ln>
                  <a:solidFill>
                    <a:schemeClr val="tx1"/>
                  </a:solidFill>
                  <a:effectLst/>
                  <a:latin typeface="Helvetica Light"/>
                  <a:cs typeface="Helvetica Light"/>
                </a:rPr>
                <a:t>FP(b)</a:t>
              </a:r>
            </a:p>
          </p:txBody>
        </p:sp>
        <p:sp>
          <p:nvSpPr>
            <p:cNvPr id="19" name="Rectangle 18"/>
            <p:cNvSpPr/>
            <p:nvPr/>
          </p:nvSpPr>
          <p:spPr bwMode="auto">
            <a:xfrm>
              <a:off x="2818603" y="4496817"/>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20" name="Rectangle 19"/>
            <p:cNvSpPr/>
            <p:nvPr/>
          </p:nvSpPr>
          <p:spPr>
            <a:xfrm>
              <a:off x="2405609" y="3795178"/>
              <a:ext cx="377180" cy="369332"/>
            </a:xfrm>
            <a:prstGeom prst="rect">
              <a:avLst/>
            </a:prstGeom>
          </p:spPr>
          <p:txBody>
            <a:bodyPr wrap="none">
              <a:spAutoFit/>
            </a:bodyPr>
            <a:lstStyle/>
            <a:p>
              <a:r>
                <a:rPr lang="en-US" dirty="0">
                  <a:latin typeface="Helvetica Light"/>
                  <a:cs typeface="Helvetica Light"/>
                </a:rPr>
                <a:t>5:</a:t>
              </a:r>
            </a:p>
          </p:txBody>
        </p:sp>
        <p:sp>
          <p:nvSpPr>
            <p:cNvPr id="21" name="Rectangle 20"/>
            <p:cNvSpPr/>
            <p:nvPr/>
          </p:nvSpPr>
          <p:spPr>
            <a:xfrm>
              <a:off x="2405609" y="4131573"/>
              <a:ext cx="377180" cy="369332"/>
            </a:xfrm>
            <a:prstGeom prst="rect">
              <a:avLst/>
            </a:prstGeom>
          </p:spPr>
          <p:txBody>
            <a:bodyPr wrap="none">
              <a:spAutoFit/>
            </a:bodyPr>
            <a:lstStyle/>
            <a:p>
              <a:r>
                <a:rPr lang="en-US" dirty="0">
                  <a:latin typeface="Helvetica Light"/>
                  <a:cs typeface="Helvetica Light"/>
                </a:rPr>
                <a:t>6:</a:t>
              </a:r>
            </a:p>
          </p:txBody>
        </p:sp>
        <p:sp>
          <p:nvSpPr>
            <p:cNvPr id="22" name="Rectangle 21"/>
            <p:cNvSpPr/>
            <p:nvPr/>
          </p:nvSpPr>
          <p:spPr>
            <a:xfrm>
              <a:off x="2405609" y="4467969"/>
              <a:ext cx="377180" cy="369332"/>
            </a:xfrm>
            <a:prstGeom prst="rect">
              <a:avLst/>
            </a:prstGeom>
          </p:spPr>
          <p:txBody>
            <a:bodyPr wrap="none">
              <a:spAutoFit/>
            </a:bodyPr>
            <a:lstStyle/>
            <a:p>
              <a:r>
                <a:rPr lang="en-US" dirty="0">
                  <a:latin typeface="Helvetica Light"/>
                  <a:cs typeface="Helvetica Light"/>
                </a:rPr>
                <a:t>7:</a:t>
              </a:r>
            </a:p>
          </p:txBody>
        </p:sp>
        <p:sp>
          <p:nvSpPr>
            <p:cNvPr id="23" name="Rectangle 22"/>
            <p:cNvSpPr/>
            <p:nvPr/>
          </p:nvSpPr>
          <p:spPr>
            <a:xfrm>
              <a:off x="2405609" y="3458783"/>
              <a:ext cx="377180" cy="369332"/>
            </a:xfrm>
            <a:prstGeom prst="rect">
              <a:avLst/>
            </a:prstGeom>
          </p:spPr>
          <p:txBody>
            <a:bodyPr wrap="none">
              <a:spAutoFit/>
            </a:bodyPr>
            <a:lstStyle/>
            <a:p>
              <a:r>
                <a:rPr lang="en-US" dirty="0">
                  <a:latin typeface="Helvetica Light"/>
                  <a:cs typeface="Helvetica Light"/>
                </a:rPr>
                <a:t>4:</a:t>
              </a:r>
            </a:p>
          </p:txBody>
        </p:sp>
      </p:grpSp>
      <p:sp>
        <p:nvSpPr>
          <p:cNvPr id="26" name="Rectangle 25"/>
          <p:cNvSpPr/>
          <p:nvPr/>
        </p:nvSpPr>
        <p:spPr bwMode="auto">
          <a:xfrm>
            <a:off x="7785548" y="3672921"/>
            <a:ext cx="996028" cy="340484"/>
          </a:xfrm>
          <a:prstGeom prst="rect">
            <a:avLst/>
          </a:prstGeom>
          <a:solidFill>
            <a:srgbClr val="FF6600"/>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u="none" strike="noStrike" cap="none" normalizeH="0" baseline="0" dirty="0">
                <a:ln>
                  <a:noFill/>
                </a:ln>
                <a:solidFill>
                  <a:schemeClr val="tx1"/>
                </a:solidFill>
                <a:effectLst/>
                <a:latin typeface="Helvetica Light"/>
                <a:cs typeface="Helvetica Light"/>
              </a:rPr>
              <a:t>FP(x)</a:t>
            </a:r>
          </a:p>
        </p:txBody>
      </p:sp>
    </p:spTree>
    <p:custDataLst>
      <p:tags r:id="rId1"/>
    </p:custDataLst>
    <p:extLst>
      <p:ext uri="{BB962C8B-B14F-4D97-AF65-F5344CB8AC3E}">
        <p14:creationId xmlns:p14="http://schemas.microsoft.com/office/powerpoint/2010/main" val="4178473463"/>
      </p:ext>
    </p:extLst>
  </p:cSld>
  <p:clrMapOvr>
    <a:masterClrMapping/>
  </p:clrMapOvr>
  <mc:AlternateContent xmlns:mc="http://schemas.openxmlformats.org/markup-compatibility/2006" xmlns:p14="http://schemas.microsoft.com/office/powerpoint/2010/main">
    <mc:Choice Requires="p14">
      <p:transition spd="slow" p14:dur="2000" advTm="11676"/>
    </mc:Choice>
    <mc:Fallback xmlns="">
      <p:transition xmlns:p14="http://schemas.microsoft.com/office/powerpoint/2010/main" spd="slow" advTm="11676"/>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Helvetica Light"/>
                <a:cs typeface="Helvetica Light"/>
              </a:rPr>
              <a:t>Basic Idea: Store Fingerprints in Hash Table</a:t>
            </a:r>
            <a:endParaRPr lang="en-US" sz="3200" dirty="0"/>
          </a:p>
        </p:txBody>
      </p:sp>
      <p:sp>
        <p:nvSpPr>
          <p:cNvPr id="6" name="Content Placeholder 2"/>
          <p:cNvSpPr>
            <a:spLocks noGrp="1"/>
          </p:cNvSpPr>
          <p:nvPr>
            <p:ph idx="1"/>
          </p:nvPr>
        </p:nvSpPr>
        <p:spPr>
          <a:xfrm>
            <a:off x="487680" y="1104900"/>
            <a:ext cx="8016240" cy="4648200"/>
          </a:xfrm>
        </p:spPr>
        <p:txBody>
          <a:bodyPr/>
          <a:lstStyle/>
          <a:p>
            <a:r>
              <a:rPr lang="en-US" b="1" dirty="0">
                <a:latin typeface="Helvetica Light"/>
                <a:cs typeface="Helvetica Light"/>
              </a:rPr>
              <a:t>Fingerprint</a:t>
            </a:r>
            <a:r>
              <a:rPr lang="en-US" dirty="0">
                <a:latin typeface="Helvetica Light"/>
                <a:cs typeface="Helvetica Light"/>
              </a:rPr>
              <a:t>(x): A hash value of x</a:t>
            </a:r>
          </a:p>
          <a:p>
            <a:pPr lvl="1"/>
            <a:r>
              <a:rPr lang="en-US" dirty="0">
                <a:latin typeface="Helvetica Light"/>
                <a:cs typeface="Helvetica Light"/>
              </a:rPr>
              <a:t>Lower false positive rate </a:t>
            </a:r>
            <a:r>
              <a:rPr lang="en-US" b="1" i="1" dirty="0" err="1">
                <a:latin typeface="Helvetica Light"/>
                <a:cs typeface="Helvetica Light"/>
              </a:rPr>
              <a:t>ε</a:t>
            </a:r>
            <a:r>
              <a:rPr lang="en-US" dirty="0">
                <a:latin typeface="Helvetica Light"/>
                <a:cs typeface="Helvetica Light"/>
              </a:rPr>
              <a:t>, longer fingerprint</a:t>
            </a:r>
          </a:p>
          <a:p>
            <a:r>
              <a:rPr lang="en-US" b="1" dirty="0">
                <a:latin typeface="Helvetica Light"/>
                <a:cs typeface="Helvetica Light"/>
              </a:rPr>
              <a:t>Insert</a:t>
            </a:r>
            <a:r>
              <a:rPr lang="en-US" dirty="0">
                <a:latin typeface="Helvetica Light"/>
                <a:cs typeface="Helvetica Light"/>
              </a:rPr>
              <a:t>(x): </a:t>
            </a:r>
          </a:p>
          <a:p>
            <a:pPr lvl="1"/>
            <a:r>
              <a:rPr lang="en-US" dirty="0">
                <a:latin typeface="Helvetica Light"/>
                <a:cs typeface="Helvetica Light"/>
              </a:rPr>
              <a:t>add </a:t>
            </a:r>
            <a:r>
              <a:rPr lang="en-US" b="1" dirty="0">
                <a:latin typeface="Helvetica Light"/>
                <a:cs typeface="Helvetica Light"/>
              </a:rPr>
              <a:t>Fingerprint(x)</a:t>
            </a:r>
            <a:r>
              <a:rPr lang="en-US" dirty="0">
                <a:latin typeface="Helvetica Light"/>
                <a:cs typeface="Helvetica Light"/>
              </a:rPr>
              <a:t> to hash table</a:t>
            </a:r>
          </a:p>
          <a:p>
            <a:r>
              <a:rPr lang="en-US" b="1" dirty="0">
                <a:latin typeface="Helvetica Light"/>
                <a:cs typeface="Helvetica Light"/>
              </a:rPr>
              <a:t>Lookup</a:t>
            </a:r>
            <a:r>
              <a:rPr lang="en-US" dirty="0">
                <a:latin typeface="Helvetica Light"/>
                <a:cs typeface="Helvetica Light"/>
              </a:rPr>
              <a:t>(x): </a:t>
            </a:r>
          </a:p>
          <a:p>
            <a:pPr lvl="1"/>
            <a:r>
              <a:rPr lang="en-US" dirty="0">
                <a:latin typeface="Helvetica Light"/>
                <a:cs typeface="Helvetica Light"/>
              </a:rPr>
              <a:t>search </a:t>
            </a:r>
            <a:r>
              <a:rPr lang="en-US" b="1" dirty="0">
                <a:latin typeface="Helvetica Light"/>
                <a:cs typeface="Helvetica Light"/>
              </a:rPr>
              <a:t>Fingerprint</a:t>
            </a:r>
            <a:r>
              <a:rPr lang="en-US" dirty="0">
                <a:latin typeface="Helvetica Light"/>
                <a:cs typeface="Helvetica Light"/>
              </a:rPr>
              <a:t>(x) in </a:t>
            </a:r>
            <a:r>
              <a:rPr lang="en-US" dirty="0" err="1">
                <a:latin typeface="Helvetica Light"/>
                <a:cs typeface="Helvetica Light"/>
              </a:rPr>
              <a:t>hashtable</a:t>
            </a:r>
            <a:endParaRPr lang="en-US" dirty="0">
              <a:latin typeface="Helvetica Light"/>
              <a:cs typeface="Helvetica Light"/>
            </a:endParaRPr>
          </a:p>
          <a:p>
            <a:endParaRPr lang="en-US" dirty="0">
              <a:latin typeface="Helvetica Light"/>
              <a:cs typeface="Helvetica Light"/>
            </a:endParaRPr>
          </a:p>
          <a:p>
            <a:endParaRPr lang="en-US" dirty="0">
              <a:latin typeface="Helvetica Light"/>
              <a:cs typeface="Helvetica Light"/>
            </a:endParaRPr>
          </a:p>
        </p:txBody>
      </p:sp>
      <p:grpSp>
        <p:nvGrpSpPr>
          <p:cNvPr id="7" name="Group 6"/>
          <p:cNvGrpSpPr/>
          <p:nvPr/>
        </p:nvGrpSpPr>
        <p:grpSpPr>
          <a:xfrm>
            <a:off x="7204465" y="3325733"/>
            <a:ext cx="1577111" cy="2701088"/>
            <a:chOff x="2405609" y="2136213"/>
            <a:chExt cx="1131366" cy="2701088"/>
          </a:xfrm>
        </p:grpSpPr>
        <p:sp>
          <p:nvSpPr>
            <p:cNvPr id="8" name="Rectangle 7"/>
            <p:cNvSpPr/>
            <p:nvPr/>
          </p:nvSpPr>
          <p:spPr bwMode="auto">
            <a:xfrm>
              <a:off x="2818603" y="2163237"/>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9" name="Rectangle 8"/>
            <p:cNvSpPr/>
            <p:nvPr/>
          </p:nvSpPr>
          <p:spPr bwMode="auto">
            <a:xfrm>
              <a:off x="2818603" y="2485879"/>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10" name="Rectangle 9"/>
            <p:cNvSpPr/>
            <p:nvPr/>
          </p:nvSpPr>
          <p:spPr bwMode="auto">
            <a:xfrm>
              <a:off x="2818603" y="2826363"/>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u="none" strike="noStrike" cap="none" normalizeH="0" baseline="0" dirty="0">
                  <a:ln>
                    <a:noFill/>
                  </a:ln>
                  <a:solidFill>
                    <a:schemeClr val="tx1"/>
                  </a:solidFill>
                  <a:effectLst/>
                  <a:latin typeface="Helvetica Light"/>
                  <a:cs typeface="Helvetica Light"/>
                </a:rPr>
                <a:t>FP(a)</a:t>
              </a:r>
            </a:p>
          </p:txBody>
        </p:sp>
        <p:sp>
          <p:nvSpPr>
            <p:cNvPr id="11" name="Rectangle 10"/>
            <p:cNvSpPr/>
            <p:nvPr/>
          </p:nvSpPr>
          <p:spPr bwMode="auto">
            <a:xfrm>
              <a:off x="2818603" y="3167759"/>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12" name="Rectangle 11"/>
            <p:cNvSpPr/>
            <p:nvPr/>
          </p:nvSpPr>
          <p:spPr>
            <a:xfrm>
              <a:off x="2405609" y="2136213"/>
              <a:ext cx="377180" cy="369332"/>
            </a:xfrm>
            <a:prstGeom prst="rect">
              <a:avLst/>
            </a:prstGeom>
          </p:spPr>
          <p:txBody>
            <a:bodyPr wrap="none">
              <a:spAutoFit/>
            </a:bodyPr>
            <a:lstStyle/>
            <a:p>
              <a:r>
                <a:rPr lang="en-US" dirty="0">
                  <a:latin typeface="Helvetica Light"/>
                  <a:cs typeface="Helvetica Light"/>
                </a:rPr>
                <a:t>0:</a:t>
              </a:r>
            </a:p>
          </p:txBody>
        </p:sp>
        <p:sp>
          <p:nvSpPr>
            <p:cNvPr id="13" name="Rectangle 12"/>
            <p:cNvSpPr/>
            <p:nvPr/>
          </p:nvSpPr>
          <p:spPr>
            <a:xfrm>
              <a:off x="2405609" y="2449598"/>
              <a:ext cx="377180" cy="369332"/>
            </a:xfrm>
            <a:prstGeom prst="rect">
              <a:avLst/>
            </a:prstGeom>
          </p:spPr>
          <p:txBody>
            <a:bodyPr wrap="none">
              <a:spAutoFit/>
            </a:bodyPr>
            <a:lstStyle/>
            <a:p>
              <a:r>
                <a:rPr lang="en-US" dirty="0">
                  <a:latin typeface="Helvetica Light"/>
                  <a:cs typeface="Helvetica Light"/>
                </a:rPr>
                <a:t>1:</a:t>
              </a:r>
            </a:p>
          </p:txBody>
        </p:sp>
        <p:sp>
          <p:nvSpPr>
            <p:cNvPr id="14" name="Rectangle 13"/>
            <p:cNvSpPr/>
            <p:nvPr/>
          </p:nvSpPr>
          <p:spPr>
            <a:xfrm>
              <a:off x="2405609" y="2785993"/>
              <a:ext cx="377180" cy="369332"/>
            </a:xfrm>
            <a:prstGeom prst="rect">
              <a:avLst/>
            </a:prstGeom>
          </p:spPr>
          <p:txBody>
            <a:bodyPr wrap="none">
              <a:spAutoFit/>
            </a:bodyPr>
            <a:lstStyle/>
            <a:p>
              <a:r>
                <a:rPr lang="en-US" dirty="0">
                  <a:latin typeface="Helvetica Light"/>
                  <a:cs typeface="Helvetica Light"/>
                </a:rPr>
                <a:t>2:</a:t>
              </a:r>
            </a:p>
          </p:txBody>
        </p:sp>
        <p:sp>
          <p:nvSpPr>
            <p:cNvPr id="15" name="Rectangle 14"/>
            <p:cNvSpPr/>
            <p:nvPr/>
          </p:nvSpPr>
          <p:spPr>
            <a:xfrm>
              <a:off x="2405609" y="3122388"/>
              <a:ext cx="377180" cy="369332"/>
            </a:xfrm>
            <a:prstGeom prst="rect">
              <a:avLst/>
            </a:prstGeom>
          </p:spPr>
          <p:txBody>
            <a:bodyPr wrap="none">
              <a:spAutoFit/>
            </a:bodyPr>
            <a:lstStyle/>
            <a:p>
              <a:r>
                <a:rPr lang="en-US" dirty="0">
                  <a:latin typeface="Helvetica Light"/>
                  <a:cs typeface="Helvetica Light"/>
                </a:rPr>
                <a:t>3:</a:t>
              </a:r>
            </a:p>
          </p:txBody>
        </p:sp>
        <p:sp>
          <p:nvSpPr>
            <p:cNvPr id="16" name="Rectangle 15"/>
            <p:cNvSpPr/>
            <p:nvPr/>
          </p:nvSpPr>
          <p:spPr bwMode="auto">
            <a:xfrm>
              <a:off x="2818603" y="3492295"/>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u="none" strike="noStrike" cap="none" normalizeH="0" baseline="0" dirty="0">
                  <a:ln>
                    <a:noFill/>
                  </a:ln>
                  <a:solidFill>
                    <a:schemeClr val="tx1"/>
                  </a:solidFill>
                  <a:effectLst/>
                  <a:latin typeface="Helvetica Light"/>
                  <a:cs typeface="Helvetica Light"/>
                </a:rPr>
                <a:t>FP(c)</a:t>
              </a:r>
            </a:p>
          </p:txBody>
        </p:sp>
        <p:sp>
          <p:nvSpPr>
            <p:cNvPr id="17" name="Rectangle 16"/>
            <p:cNvSpPr/>
            <p:nvPr/>
          </p:nvSpPr>
          <p:spPr bwMode="auto">
            <a:xfrm>
              <a:off x="2818603" y="3814937"/>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18" name="Rectangle 17"/>
            <p:cNvSpPr/>
            <p:nvPr/>
          </p:nvSpPr>
          <p:spPr bwMode="auto">
            <a:xfrm>
              <a:off x="2818603" y="4155421"/>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u="none" strike="noStrike" cap="none" normalizeH="0" baseline="0" dirty="0">
                  <a:ln>
                    <a:noFill/>
                  </a:ln>
                  <a:solidFill>
                    <a:schemeClr val="tx1"/>
                  </a:solidFill>
                  <a:effectLst/>
                  <a:latin typeface="Helvetica Light"/>
                  <a:cs typeface="Helvetica Light"/>
                </a:rPr>
                <a:t>FP(b)</a:t>
              </a:r>
            </a:p>
          </p:txBody>
        </p:sp>
        <p:sp>
          <p:nvSpPr>
            <p:cNvPr id="19" name="Rectangle 18"/>
            <p:cNvSpPr/>
            <p:nvPr/>
          </p:nvSpPr>
          <p:spPr bwMode="auto">
            <a:xfrm>
              <a:off x="2818603" y="4496817"/>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20" name="Rectangle 19"/>
            <p:cNvSpPr/>
            <p:nvPr/>
          </p:nvSpPr>
          <p:spPr>
            <a:xfrm>
              <a:off x="2405609" y="3795178"/>
              <a:ext cx="377180" cy="369332"/>
            </a:xfrm>
            <a:prstGeom prst="rect">
              <a:avLst/>
            </a:prstGeom>
          </p:spPr>
          <p:txBody>
            <a:bodyPr wrap="none">
              <a:spAutoFit/>
            </a:bodyPr>
            <a:lstStyle/>
            <a:p>
              <a:r>
                <a:rPr lang="en-US" dirty="0">
                  <a:latin typeface="Helvetica Light"/>
                  <a:cs typeface="Helvetica Light"/>
                </a:rPr>
                <a:t>5:</a:t>
              </a:r>
            </a:p>
          </p:txBody>
        </p:sp>
        <p:sp>
          <p:nvSpPr>
            <p:cNvPr id="21" name="Rectangle 20"/>
            <p:cNvSpPr/>
            <p:nvPr/>
          </p:nvSpPr>
          <p:spPr>
            <a:xfrm>
              <a:off x="2405609" y="4131573"/>
              <a:ext cx="377180" cy="369332"/>
            </a:xfrm>
            <a:prstGeom prst="rect">
              <a:avLst/>
            </a:prstGeom>
          </p:spPr>
          <p:txBody>
            <a:bodyPr wrap="none">
              <a:spAutoFit/>
            </a:bodyPr>
            <a:lstStyle/>
            <a:p>
              <a:r>
                <a:rPr lang="en-US" dirty="0">
                  <a:latin typeface="Helvetica Light"/>
                  <a:cs typeface="Helvetica Light"/>
                </a:rPr>
                <a:t>6:</a:t>
              </a:r>
            </a:p>
          </p:txBody>
        </p:sp>
        <p:sp>
          <p:nvSpPr>
            <p:cNvPr id="22" name="Rectangle 21"/>
            <p:cNvSpPr/>
            <p:nvPr/>
          </p:nvSpPr>
          <p:spPr>
            <a:xfrm>
              <a:off x="2405609" y="4467969"/>
              <a:ext cx="377180" cy="369332"/>
            </a:xfrm>
            <a:prstGeom prst="rect">
              <a:avLst/>
            </a:prstGeom>
          </p:spPr>
          <p:txBody>
            <a:bodyPr wrap="none">
              <a:spAutoFit/>
            </a:bodyPr>
            <a:lstStyle/>
            <a:p>
              <a:r>
                <a:rPr lang="en-US" dirty="0">
                  <a:latin typeface="Helvetica Light"/>
                  <a:cs typeface="Helvetica Light"/>
                </a:rPr>
                <a:t>7:</a:t>
              </a:r>
            </a:p>
          </p:txBody>
        </p:sp>
        <p:sp>
          <p:nvSpPr>
            <p:cNvPr id="23" name="Rectangle 22"/>
            <p:cNvSpPr/>
            <p:nvPr/>
          </p:nvSpPr>
          <p:spPr>
            <a:xfrm>
              <a:off x="2405609" y="3458783"/>
              <a:ext cx="377180" cy="369332"/>
            </a:xfrm>
            <a:prstGeom prst="rect">
              <a:avLst/>
            </a:prstGeom>
          </p:spPr>
          <p:txBody>
            <a:bodyPr wrap="none">
              <a:spAutoFit/>
            </a:bodyPr>
            <a:lstStyle/>
            <a:p>
              <a:r>
                <a:rPr lang="en-US" dirty="0">
                  <a:latin typeface="Helvetica Light"/>
                  <a:cs typeface="Helvetica Light"/>
                </a:rPr>
                <a:t>4:</a:t>
              </a:r>
            </a:p>
          </p:txBody>
        </p:sp>
      </p:grpSp>
      <p:sp>
        <p:nvSpPr>
          <p:cNvPr id="26" name="Rectangle 25"/>
          <p:cNvSpPr/>
          <p:nvPr/>
        </p:nvSpPr>
        <p:spPr bwMode="auto">
          <a:xfrm>
            <a:off x="7785548" y="3672921"/>
            <a:ext cx="996028" cy="340484"/>
          </a:xfrm>
          <a:prstGeom prst="rect">
            <a:avLst/>
          </a:prstGeom>
          <a:solidFill>
            <a:srgbClr val="FF6600"/>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u="none" strike="noStrike" cap="none" normalizeH="0" baseline="0" dirty="0">
                <a:ln>
                  <a:noFill/>
                </a:ln>
                <a:solidFill>
                  <a:schemeClr val="tx1"/>
                </a:solidFill>
                <a:effectLst/>
                <a:latin typeface="Helvetica Light"/>
                <a:cs typeface="Helvetica Light"/>
              </a:rPr>
              <a:t>FP(x)</a:t>
            </a:r>
          </a:p>
        </p:txBody>
      </p:sp>
      <p:sp>
        <p:nvSpPr>
          <p:cNvPr id="24" name="Rectangle 23"/>
          <p:cNvSpPr/>
          <p:nvPr/>
        </p:nvSpPr>
        <p:spPr>
          <a:xfrm>
            <a:off x="5980828" y="2526194"/>
            <a:ext cx="1223637" cy="369332"/>
          </a:xfrm>
          <a:prstGeom prst="rect">
            <a:avLst/>
          </a:prstGeom>
        </p:spPr>
        <p:txBody>
          <a:bodyPr wrap="none">
            <a:spAutoFit/>
          </a:bodyPr>
          <a:lstStyle/>
          <a:p>
            <a:r>
              <a:rPr lang="en-US" dirty="0">
                <a:latin typeface="Helvetica Light"/>
                <a:cs typeface="Helvetica Light"/>
              </a:rPr>
              <a:t>Lookup(x)</a:t>
            </a:r>
          </a:p>
        </p:txBody>
      </p:sp>
      <p:sp>
        <p:nvSpPr>
          <p:cNvPr id="25" name="Freeform 24"/>
          <p:cNvSpPr/>
          <p:nvPr/>
        </p:nvSpPr>
        <p:spPr>
          <a:xfrm flipH="1">
            <a:off x="6181700" y="2886358"/>
            <a:ext cx="1022765" cy="878749"/>
          </a:xfrm>
          <a:custGeom>
            <a:avLst/>
            <a:gdLst>
              <a:gd name="connsiteX0" fmla="*/ 1152672 w 1152672"/>
              <a:gd name="connsiteY0" fmla="*/ 0 h 352172"/>
              <a:gd name="connsiteX1" fmla="*/ 683065 w 1152672"/>
              <a:gd name="connsiteY1" fmla="*/ 234781 h 352172"/>
              <a:gd name="connsiteX2" fmla="*/ 0 w 1152672"/>
              <a:gd name="connsiteY2" fmla="*/ 352172 h 352172"/>
            </a:gdLst>
            <a:ahLst/>
            <a:cxnLst>
              <a:cxn ang="0">
                <a:pos x="connsiteX0" y="connsiteY0"/>
              </a:cxn>
              <a:cxn ang="0">
                <a:pos x="connsiteX1" y="connsiteY1"/>
              </a:cxn>
              <a:cxn ang="0">
                <a:pos x="connsiteX2" y="connsiteY2"/>
              </a:cxn>
            </a:cxnLst>
            <a:rect l="l" t="t" r="r" b="b"/>
            <a:pathLst>
              <a:path w="1152672" h="352172">
                <a:moveTo>
                  <a:pt x="1152672" y="0"/>
                </a:moveTo>
                <a:cubicBezTo>
                  <a:pt x="1013924" y="88043"/>
                  <a:pt x="875177" y="176086"/>
                  <a:pt x="683065" y="234781"/>
                </a:cubicBezTo>
                <a:cubicBezTo>
                  <a:pt x="490953" y="293476"/>
                  <a:pt x="0" y="352172"/>
                  <a:pt x="0" y="352172"/>
                </a:cubicBezTo>
              </a:path>
            </a:pathLst>
          </a:custGeom>
          <a:ln w="28575" cmpd="sng">
            <a:solidFill>
              <a:srgbClr val="000000"/>
            </a:solidFill>
            <a:prstDash val="sysDash"/>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Helvetica Light"/>
              <a:cs typeface="Helvetica Light"/>
            </a:endParaRPr>
          </a:p>
        </p:txBody>
      </p:sp>
      <p:sp>
        <p:nvSpPr>
          <p:cNvPr id="29" name="TextBox 28"/>
          <p:cNvSpPr txBox="1"/>
          <p:nvPr/>
        </p:nvSpPr>
        <p:spPr>
          <a:xfrm>
            <a:off x="7111040" y="2526194"/>
            <a:ext cx="992579" cy="369332"/>
          </a:xfrm>
          <a:prstGeom prst="rect">
            <a:avLst/>
          </a:prstGeom>
          <a:noFill/>
        </p:spPr>
        <p:txBody>
          <a:bodyPr wrap="none" rtlCol="0">
            <a:spAutoFit/>
          </a:bodyPr>
          <a:lstStyle/>
          <a:p>
            <a:r>
              <a:rPr lang="en-US" b="1" dirty="0">
                <a:latin typeface="Helvetica Light"/>
                <a:cs typeface="Helvetica Light"/>
              </a:rPr>
              <a:t>= </a:t>
            </a:r>
            <a:r>
              <a:rPr lang="en-US" dirty="0">
                <a:solidFill>
                  <a:srgbClr val="008000"/>
                </a:solidFill>
                <a:latin typeface="Helvetica Light"/>
                <a:cs typeface="Helvetica Light"/>
              </a:rPr>
              <a:t>found</a:t>
            </a:r>
          </a:p>
        </p:txBody>
      </p:sp>
    </p:spTree>
    <p:custDataLst>
      <p:tags r:id="rId1"/>
    </p:custDataLst>
    <p:extLst>
      <p:ext uri="{BB962C8B-B14F-4D97-AF65-F5344CB8AC3E}">
        <p14:creationId xmlns:p14="http://schemas.microsoft.com/office/powerpoint/2010/main" val="3341497846"/>
      </p:ext>
    </p:extLst>
  </p:cSld>
  <p:clrMapOvr>
    <a:masterClrMapping/>
  </p:clrMapOvr>
  <mc:AlternateContent xmlns:mc="http://schemas.openxmlformats.org/markup-compatibility/2006" xmlns:p14="http://schemas.microsoft.com/office/powerpoint/2010/main">
    <mc:Choice Requires="p14">
      <p:transition spd="slow" p14:dur="2000" advTm="22440"/>
    </mc:Choice>
    <mc:Fallback xmlns="">
      <p:transition xmlns:p14="http://schemas.microsoft.com/office/powerpoint/2010/main" spd="slow" advTm="2244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Helvetica Light"/>
                <a:cs typeface="Helvetica Light"/>
              </a:rPr>
              <a:t>Basic Idea: Store Fingerprints in Hash Table</a:t>
            </a:r>
            <a:endParaRPr lang="en-US" sz="3200" dirty="0"/>
          </a:p>
        </p:txBody>
      </p:sp>
      <p:sp>
        <p:nvSpPr>
          <p:cNvPr id="6" name="Content Placeholder 2"/>
          <p:cNvSpPr>
            <a:spLocks noGrp="1"/>
          </p:cNvSpPr>
          <p:nvPr>
            <p:ph idx="1"/>
          </p:nvPr>
        </p:nvSpPr>
        <p:spPr>
          <a:xfrm>
            <a:off x="487680" y="1104900"/>
            <a:ext cx="8016240" cy="4648200"/>
          </a:xfrm>
        </p:spPr>
        <p:txBody>
          <a:bodyPr/>
          <a:lstStyle/>
          <a:p>
            <a:r>
              <a:rPr lang="en-US" b="1" dirty="0">
                <a:latin typeface="Helvetica Light"/>
                <a:cs typeface="Helvetica Light"/>
              </a:rPr>
              <a:t>Fingerprint</a:t>
            </a:r>
            <a:r>
              <a:rPr lang="en-US" dirty="0">
                <a:latin typeface="Helvetica Light"/>
                <a:cs typeface="Helvetica Light"/>
              </a:rPr>
              <a:t>(x): A hash value of x</a:t>
            </a:r>
          </a:p>
          <a:p>
            <a:pPr lvl="1"/>
            <a:r>
              <a:rPr lang="en-US" dirty="0">
                <a:latin typeface="Helvetica Light"/>
                <a:cs typeface="Helvetica Light"/>
              </a:rPr>
              <a:t>Lower false positive rate </a:t>
            </a:r>
            <a:r>
              <a:rPr lang="en-US" b="1" i="1" dirty="0" err="1">
                <a:latin typeface="Helvetica Light"/>
                <a:cs typeface="Helvetica Light"/>
              </a:rPr>
              <a:t>ε</a:t>
            </a:r>
            <a:r>
              <a:rPr lang="en-US" dirty="0">
                <a:latin typeface="Helvetica Light"/>
                <a:cs typeface="Helvetica Light"/>
              </a:rPr>
              <a:t>, longer fingerprint</a:t>
            </a:r>
          </a:p>
          <a:p>
            <a:r>
              <a:rPr lang="en-US" b="1" dirty="0">
                <a:latin typeface="Helvetica Light"/>
                <a:cs typeface="Helvetica Light"/>
              </a:rPr>
              <a:t>Insert</a:t>
            </a:r>
            <a:r>
              <a:rPr lang="en-US" dirty="0">
                <a:latin typeface="Helvetica Light"/>
                <a:cs typeface="Helvetica Light"/>
              </a:rPr>
              <a:t>(x): </a:t>
            </a:r>
          </a:p>
          <a:p>
            <a:pPr lvl="1"/>
            <a:r>
              <a:rPr lang="en-US" dirty="0">
                <a:latin typeface="Helvetica Light"/>
                <a:cs typeface="Helvetica Light"/>
              </a:rPr>
              <a:t>add </a:t>
            </a:r>
            <a:r>
              <a:rPr lang="en-US" b="1" dirty="0">
                <a:latin typeface="Helvetica Light"/>
                <a:cs typeface="Helvetica Light"/>
              </a:rPr>
              <a:t>Fingerprint(x)</a:t>
            </a:r>
            <a:r>
              <a:rPr lang="en-US" dirty="0">
                <a:latin typeface="Helvetica Light"/>
                <a:cs typeface="Helvetica Light"/>
              </a:rPr>
              <a:t> to hash table</a:t>
            </a:r>
          </a:p>
          <a:p>
            <a:r>
              <a:rPr lang="en-US" b="1" dirty="0">
                <a:latin typeface="Helvetica Light"/>
                <a:cs typeface="Helvetica Light"/>
              </a:rPr>
              <a:t>Lookup</a:t>
            </a:r>
            <a:r>
              <a:rPr lang="en-US" dirty="0">
                <a:latin typeface="Helvetica Light"/>
                <a:cs typeface="Helvetica Light"/>
              </a:rPr>
              <a:t>(x): </a:t>
            </a:r>
          </a:p>
          <a:p>
            <a:pPr lvl="1"/>
            <a:r>
              <a:rPr lang="en-US" dirty="0">
                <a:latin typeface="Helvetica Light"/>
                <a:cs typeface="Helvetica Light"/>
              </a:rPr>
              <a:t>search </a:t>
            </a:r>
            <a:r>
              <a:rPr lang="en-US" b="1" dirty="0">
                <a:latin typeface="Helvetica Light"/>
                <a:cs typeface="Helvetica Light"/>
              </a:rPr>
              <a:t>Fingerprint</a:t>
            </a:r>
            <a:r>
              <a:rPr lang="en-US" dirty="0">
                <a:latin typeface="Helvetica Light"/>
                <a:cs typeface="Helvetica Light"/>
              </a:rPr>
              <a:t>(x) in </a:t>
            </a:r>
            <a:r>
              <a:rPr lang="en-US" dirty="0" err="1">
                <a:latin typeface="Helvetica Light"/>
                <a:cs typeface="Helvetica Light"/>
              </a:rPr>
              <a:t>hashtable</a:t>
            </a:r>
            <a:endParaRPr lang="en-US" dirty="0">
              <a:latin typeface="Helvetica Light"/>
              <a:cs typeface="Helvetica Light"/>
            </a:endParaRPr>
          </a:p>
          <a:p>
            <a:r>
              <a:rPr lang="en-US" b="1" dirty="0">
                <a:latin typeface="Helvetica Light"/>
                <a:cs typeface="Helvetica Light"/>
              </a:rPr>
              <a:t>Delete</a:t>
            </a:r>
            <a:r>
              <a:rPr lang="en-US" dirty="0">
                <a:latin typeface="Helvetica Light"/>
                <a:cs typeface="Helvetica Light"/>
              </a:rPr>
              <a:t>(x): </a:t>
            </a:r>
          </a:p>
          <a:p>
            <a:pPr lvl="1"/>
            <a:r>
              <a:rPr lang="en-US" dirty="0">
                <a:latin typeface="Helvetica Light"/>
                <a:cs typeface="Helvetica Light"/>
              </a:rPr>
              <a:t>remove </a:t>
            </a:r>
            <a:r>
              <a:rPr lang="en-US" b="1" dirty="0">
                <a:latin typeface="Helvetica Light"/>
                <a:cs typeface="Helvetica Light"/>
              </a:rPr>
              <a:t>Fingerprint</a:t>
            </a:r>
            <a:r>
              <a:rPr lang="en-US" dirty="0">
                <a:latin typeface="Helvetica Light"/>
                <a:cs typeface="Helvetica Light"/>
              </a:rPr>
              <a:t>(x) from </a:t>
            </a:r>
            <a:r>
              <a:rPr lang="en-US" dirty="0" err="1">
                <a:latin typeface="Helvetica Light"/>
                <a:cs typeface="Helvetica Light"/>
              </a:rPr>
              <a:t>hashtable</a:t>
            </a:r>
            <a:endParaRPr lang="en-US" dirty="0">
              <a:latin typeface="Helvetica Light"/>
              <a:cs typeface="Helvetica Light"/>
            </a:endParaRPr>
          </a:p>
          <a:p>
            <a:endParaRPr lang="en-US" dirty="0">
              <a:latin typeface="Helvetica Light"/>
              <a:cs typeface="Helvetica Light"/>
            </a:endParaRPr>
          </a:p>
          <a:p>
            <a:endParaRPr lang="en-US" dirty="0">
              <a:latin typeface="Helvetica Light"/>
              <a:cs typeface="Helvetica Light"/>
            </a:endParaRPr>
          </a:p>
          <a:p>
            <a:endParaRPr lang="en-US" dirty="0">
              <a:latin typeface="Helvetica Light"/>
              <a:cs typeface="Helvetica Light"/>
            </a:endParaRPr>
          </a:p>
        </p:txBody>
      </p:sp>
      <p:grpSp>
        <p:nvGrpSpPr>
          <p:cNvPr id="7" name="Group 6"/>
          <p:cNvGrpSpPr/>
          <p:nvPr/>
        </p:nvGrpSpPr>
        <p:grpSpPr>
          <a:xfrm>
            <a:off x="7204465" y="3325733"/>
            <a:ext cx="1577111" cy="2701088"/>
            <a:chOff x="2405609" y="2136213"/>
            <a:chExt cx="1131366" cy="2701088"/>
          </a:xfrm>
        </p:grpSpPr>
        <p:sp>
          <p:nvSpPr>
            <p:cNvPr id="8" name="Rectangle 7"/>
            <p:cNvSpPr/>
            <p:nvPr/>
          </p:nvSpPr>
          <p:spPr bwMode="auto">
            <a:xfrm>
              <a:off x="2818603" y="2163237"/>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9" name="Rectangle 8"/>
            <p:cNvSpPr/>
            <p:nvPr/>
          </p:nvSpPr>
          <p:spPr bwMode="auto">
            <a:xfrm>
              <a:off x="2818603" y="2485879"/>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10" name="Rectangle 9"/>
            <p:cNvSpPr/>
            <p:nvPr/>
          </p:nvSpPr>
          <p:spPr bwMode="auto">
            <a:xfrm>
              <a:off x="2818603" y="2826363"/>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u="none" strike="noStrike" cap="none" normalizeH="0" baseline="0" dirty="0">
                  <a:ln>
                    <a:noFill/>
                  </a:ln>
                  <a:solidFill>
                    <a:schemeClr val="tx1"/>
                  </a:solidFill>
                  <a:effectLst/>
                  <a:latin typeface="Helvetica Light"/>
                  <a:cs typeface="Helvetica Light"/>
                </a:rPr>
                <a:t>FP(a)</a:t>
              </a:r>
            </a:p>
          </p:txBody>
        </p:sp>
        <p:sp>
          <p:nvSpPr>
            <p:cNvPr id="11" name="Rectangle 10"/>
            <p:cNvSpPr/>
            <p:nvPr/>
          </p:nvSpPr>
          <p:spPr bwMode="auto">
            <a:xfrm>
              <a:off x="2818603" y="3167759"/>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12" name="Rectangle 11"/>
            <p:cNvSpPr/>
            <p:nvPr/>
          </p:nvSpPr>
          <p:spPr>
            <a:xfrm>
              <a:off x="2405609" y="2136213"/>
              <a:ext cx="377180" cy="369332"/>
            </a:xfrm>
            <a:prstGeom prst="rect">
              <a:avLst/>
            </a:prstGeom>
          </p:spPr>
          <p:txBody>
            <a:bodyPr wrap="none">
              <a:spAutoFit/>
            </a:bodyPr>
            <a:lstStyle/>
            <a:p>
              <a:r>
                <a:rPr lang="en-US" dirty="0">
                  <a:latin typeface="Helvetica Light"/>
                  <a:cs typeface="Helvetica Light"/>
                </a:rPr>
                <a:t>0:</a:t>
              </a:r>
            </a:p>
          </p:txBody>
        </p:sp>
        <p:sp>
          <p:nvSpPr>
            <p:cNvPr id="13" name="Rectangle 12"/>
            <p:cNvSpPr/>
            <p:nvPr/>
          </p:nvSpPr>
          <p:spPr>
            <a:xfrm>
              <a:off x="2405609" y="2449598"/>
              <a:ext cx="377180" cy="369332"/>
            </a:xfrm>
            <a:prstGeom prst="rect">
              <a:avLst/>
            </a:prstGeom>
          </p:spPr>
          <p:txBody>
            <a:bodyPr wrap="none">
              <a:spAutoFit/>
            </a:bodyPr>
            <a:lstStyle/>
            <a:p>
              <a:r>
                <a:rPr lang="en-US" dirty="0">
                  <a:latin typeface="Helvetica Light"/>
                  <a:cs typeface="Helvetica Light"/>
                </a:rPr>
                <a:t>1:</a:t>
              </a:r>
            </a:p>
          </p:txBody>
        </p:sp>
        <p:sp>
          <p:nvSpPr>
            <p:cNvPr id="14" name="Rectangle 13"/>
            <p:cNvSpPr/>
            <p:nvPr/>
          </p:nvSpPr>
          <p:spPr>
            <a:xfrm>
              <a:off x="2405609" y="2785993"/>
              <a:ext cx="377180" cy="369332"/>
            </a:xfrm>
            <a:prstGeom prst="rect">
              <a:avLst/>
            </a:prstGeom>
          </p:spPr>
          <p:txBody>
            <a:bodyPr wrap="none">
              <a:spAutoFit/>
            </a:bodyPr>
            <a:lstStyle/>
            <a:p>
              <a:r>
                <a:rPr lang="en-US" dirty="0">
                  <a:latin typeface="Helvetica Light"/>
                  <a:cs typeface="Helvetica Light"/>
                </a:rPr>
                <a:t>2:</a:t>
              </a:r>
            </a:p>
          </p:txBody>
        </p:sp>
        <p:sp>
          <p:nvSpPr>
            <p:cNvPr id="15" name="Rectangle 14"/>
            <p:cNvSpPr/>
            <p:nvPr/>
          </p:nvSpPr>
          <p:spPr>
            <a:xfrm>
              <a:off x="2405609" y="3122388"/>
              <a:ext cx="377180" cy="369332"/>
            </a:xfrm>
            <a:prstGeom prst="rect">
              <a:avLst/>
            </a:prstGeom>
          </p:spPr>
          <p:txBody>
            <a:bodyPr wrap="none">
              <a:spAutoFit/>
            </a:bodyPr>
            <a:lstStyle/>
            <a:p>
              <a:r>
                <a:rPr lang="en-US" dirty="0">
                  <a:latin typeface="Helvetica Light"/>
                  <a:cs typeface="Helvetica Light"/>
                </a:rPr>
                <a:t>3:</a:t>
              </a:r>
            </a:p>
          </p:txBody>
        </p:sp>
        <p:sp>
          <p:nvSpPr>
            <p:cNvPr id="16" name="Rectangle 15"/>
            <p:cNvSpPr/>
            <p:nvPr/>
          </p:nvSpPr>
          <p:spPr bwMode="auto">
            <a:xfrm>
              <a:off x="2818603" y="3492295"/>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u="none" strike="noStrike" cap="none" normalizeH="0" baseline="0" dirty="0">
                  <a:ln>
                    <a:noFill/>
                  </a:ln>
                  <a:solidFill>
                    <a:schemeClr val="tx1"/>
                  </a:solidFill>
                  <a:effectLst/>
                  <a:latin typeface="Helvetica Light"/>
                  <a:cs typeface="Helvetica Light"/>
                </a:rPr>
                <a:t>FP(c)</a:t>
              </a:r>
            </a:p>
          </p:txBody>
        </p:sp>
        <p:sp>
          <p:nvSpPr>
            <p:cNvPr id="17" name="Rectangle 16"/>
            <p:cNvSpPr/>
            <p:nvPr/>
          </p:nvSpPr>
          <p:spPr bwMode="auto">
            <a:xfrm>
              <a:off x="2818603" y="3814937"/>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18" name="Rectangle 17"/>
            <p:cNvSpPr/>
            <p:nvPr/>
          </p:nvSpPr>
          <p:spPr bwMode="auto">
            <a:xfrm>
              <a:off x="2818603" y="4155421"/>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u="none" strike="noStrike" cap="none" normalizeH="0" baseline="0" dirty="0">
                  <a:ln>
                    <a:noFill/>
                  </a:ln>
                  <a:solidFill>
                    <a:schemeClr val="tx1"/>
                  </a:solidFill>
                  <a:effectLst/>
                  <a:latin typeface="Helvetica Light"/>
                  <a:cs typeface="Helvetica Light"/>
                </a:rPr>
                <a:t>FP(b)</a:t>
              </a:r>
            </a:p>
          </p:txBody>
        </p:sp>
        <p:sp>
          <p:nvSpPr>
            <p:cNvPr id="19" name="Rectangle 18"/>
            <p:cNvSpPr/>
            <p:nvPr/>
          </p:nvSpPr>
          <p:spPr bwMode="auto">
            <a:xfrm>
              <a:off x="2818603" y="4496817"/>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20" name="Rectangle 19"/>
            <p:cNvSpPr/>
            <p:nvPr/>
          </p:nvSpPr>
          <p:spPr>
            <a:xfrm>
              <a:off x="2405609" y="3795178"/>
              <a:ext cx="377180" cy="369332"/>
            </a:xfrm>
            <a:prstGeom prst="rect">
              <a:avLst/>
            </a:prstGeom>
          </p:spPr>
          <p:txBody>
            <a:bodyPr wrap="none">
              <a:spAutoFit/>
            </a:bodyPr>
            <a:lstStyle/>
            <a:p>
              <a:r>
                <a:rPr lang="en-US" dirty="0">
                  <a:latin typeface="Helvetica Light"/>
                  <a:cs typeface="Helvetica Light"/>
                </a:rPr>
                <a:t>5:</a:t>
              </a:r>
            </a:p>
          </p:txBody>
        </p:sp>
        <p:sp>
          <p:nvSpPr>
            <p:cNvPr id="21" name="Rectangle 20"/>
            <p:cNvSpPr/>
            <p:nvPr/>
          </p:nvSpPr>
          <p:spPr>
            <a:xfrm>
              <a:off x="2405609" y="4131573"/>
              <a:ext cx="377180" cy="369332"/>
            </a:xfrm>
            <a:prstGeom prst="rect">
              <a:avLst/>
            </a:prstGeom>
          </p:spPr>
          <p:txBody>
            <a:bodyPr wrap="none">
              <a:spAutoFit/>
            </a:bodyPr>
            <a:lstStyle/>
            <a:p>
              <a:r>
                <a:rPr lang="en-US" dirty="0">
                  <a:latin typeface="Helvetica Light"/>
                  <a:cs typeface="Helvetica Light"/>
                </a:rPr>
                <a:t>6:</a:t>
              </a:r>
            </a:p>
          </p:txBody>
        </p:sp>
        <p:sp>
          <p:nvSpPr>
            <p:cNvPr id="22" name="Rectangle 21"/>
            <p:cNvSpPr/>
            <p:nvPr/>
          </p:nvSpPr>
          <p:spPr>
            <a:xfrm>
              <a:off x="2405609" y="4467969"/>
              <a:ext cx="377180" cy="369332"/>
            </a:xfrm>
            <a:prstGeom prst="rect">
              <a:avLst/>
            </a:prstGeom>
          </p:spPr>
          <p:txBody>
            <a:bodyPr wrap="none">
              <a:spAutoFit/>
            </a:bodyPr>
            <a:lstStyle/>
            <a:p>
              <a:r>
                <a:rPr lang="en-US" dirty="0">
                  <a:latin typeface="Helvetica Light"/>
                  <a:cs typeface="Helvetica Light"/>
                </a:rPr>
                <a:t>7:</a:t>
              </a:r>
            </a:p>
          </p:txBody>
        </p:sp>
        <p:sp>
          <p:nvSpPr>
            <p:cNvPr id="23" name="Rectangle 22"/>
            <p:cNvSpPr/>
            <p:nvPr/>
          </p:nvSpPr>
          <p:spPr>
            <a:xfrm>
              <a:off x="2405609" y="3458783"/>
              <a:ext cx="377180" cy="369332"/>
            </a:xfrm>
            <a:prstGeom prst="rect">
              <a:avLst/>
            </a:prstGeom>
          </p:spPr>
          <p:txBody>
            <a:bodyPr wrap="none">
              <a:spAutoFit/>
            </a:bodyPr>
            <a:lstStyle/>
            <a:p>
              <a:r>
                <a:rPr lang="en-US" dirty="0">
                  <a:latin typeface="Helvetica Light"/>
                  <a:cs typeface="Helvetica Light"/>
                </a:rPr>
                <a:t>4:</a:t>
              </a:r>
            </a:p>
          </p:txBody>
        </p:sp>
      </p:grpSp>
      <p:sp>
        <p:nvSpPr>
          <p:cNvPr id="26" name="Rectangle 25"/>
          <p:cNvSpPr/>
          <p:nvPr/>
        </p:nvSpPr>
        <p:spPr bwMode="auto">
          <a:xfrm>
            <a:off x="7785548" y="3672921"/>
            <a:ext cx="996028" cy="340484"/>
          </a:xfrm>
          <a:prstGeom prst="rect">
            <a:avLst/>
          </a:prstGeom>
          <a:solidFill>
            <a:srgbClr val="FF6600"/>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u="none" strike="noStrike" cap="none" normalizeH="0" baseline="0" dirty="0">
                <a:ln>
                  <a:noFill/>
                </a:ln>
                <a:solidFill>
                  <a:schemeClr val="tx1"/>
                </a:solidFill>
                <a:effectLst/>
                <a:latin typeface="Helvetica Light"/>
                <a:cs typeface="Helvetica Light"/>
              </a:rPr>
              <a:t>FP(x)</a:t>
            </a:r>
          </a:p>
        </p:txBody>
      </p:sp>
      <p:sp>
        <p:nvSpPr>
          <p:cNvPr id="24" name="Rectangle 23"/>
          <p:cNvSpPr/>
          <p:nvPr/>
        </p:nvSpPr>
        <p:spPr>
          <a:xfrm>
            <a:off x="5980828" y="2526194"/>
            <a:ext cx="1120911" cy="369332"/>
          </a:xfrm>
          <a:prstGeom prst="rect">
            <a:avLst/>
          </a:prstGeom>
        </p:spPr>
        <p:txBody>
          <a:bodyPr wrap="none">
            <a:spAutoFit/>
          </a:bodyPr>
          <a:lstStyle/>
          <a:p>
            <a:r>
              <a:rPr lang="en-US" dirty="0">
                <a:latin typeface="Helvetica Light"/>
                <a:cs typeface="Helvetica Light"/>
              </a:rPr>
              <a:t>Delete(x)</a:t>
            </a:r>
          </a:p>
        </p:txBody>
      </p:sp>
      <p:sp>
        <p:nvSpPr>
          <p:cNvPr id="25" name="Freeform 24"/>
          <p:cNvSpPr/>
          <p:nvPr/>
        </p:nvSpPr>
        <p:spPr>
          <a:xfrm flipH="1">
            <a:off x="6181700" y="2886358"/>
            <a:ext cx="1022765" cy="878749"/>
          </a:xfrm>
          <a:custGeom>
            <a:avLst/>
            <a:gdLst>
              <a:gd name="connsiteX0" fmla="*/ 1152672 w 1152672"/>
              <a:gd name="connsiteY0" fmla="*/ 0 h 352172"/>
              <a:gd name="connsiteX1" fmla="*/ 683065 w 1152672"/>
              <a:gd name="connsiteY1" fmla="*/ 234781 h 352172"/>
              <a:gd name="connsiteX2" fmla="*/ 0 w 1152672"/>
              <a:gd name="connsiteY2" fmla="*/ 352172 h 352172"/>
            </a:gdLst>
            <a:ahLst/>
            <a:cxnLst>
              <a:cxn ang="0">
                <a:pos x="connsiteX0" y="connsiteY0"/>
              </a:cxn>
              <a:cxn ang="0">
                <a:pos x="connsiteX1" y="connsiteY1"/>
              </a:cxn>
              <a:cxn ang="0">
                <a:pos x="connsiteX2" y="connsiteY2"/>
              </a:cxn>
            </a:cxnLst>
            <a:rect l="l" t="t" r="r" b="b"/>
            <a:pathLst>
              <a:path w="1152672" h="352172">
                <a:moveTo>
                  <a:pt x="1152672" y="0"/>
                </a:moveTo>
                <a:cubicBezTo>
                  <a:pt x="1013924" y="88043"/>
                  <a:pt x="875177" y="176086"/>
                  <a:pt x="683065" y="234781"/>
                </a:cubicBezTo>
                <a:cubicBezTo>
                  <a:pt x="490953" y="293476"/>
                  <a:pt x="0" y="352172"/>
                  <a:pt x="0" y="352172"/>
                </a:cubicBezTo>
              </a:path>
            </a:pathLst>
          </a:custGeom>
          <a:ln w="28575" cmpd="sng">
            <a:solidFill>
              <a:srgbClr val="000000"/>
            </a:solidFill>
            <a:prstDash val="sysDash"/>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Helvetica Light"/>
              <a:cs typeface="Helvetica Light"/>
            </a:endParaRPr>
          </a:p>
        </p:txBody>
      </p:sp>
      <p:sp>
        <p:nvSpPr>
          <p:cNvPr id="27" name="TextBox 26"/>
          <p:cNvSpPr txBox="1"/>
          <p:nvPr/>
        </p:nvSpPr>
        <p:spPr>
          <a:xfrm>
            <a:off x="882333" y="5522267"/>
            <a:ext cx="5598160" cy="461665"/>
          </a:xfrm>
          <a:prstGeom prst="rect">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2400" dirty="0">
                <a:solidFill>
                  <a:schemeClr val="bg1"/>
                </a:solidFill>
                <a:latin typeface="Helvetica Light"/>
                <a:cs typeface="Helvetica Light"/>
              </a:rPr>
              <a:t>How to Construct </a:t>
            </a:r>
            <a:r>
              <a:rPr lang="en-US" sz="2400" dirty="0" err="1">
                <a:solidFill>
                  <a:schemeClr val="bg1"/>
                </a:solidFill>
                <a:latin typeface="Helvetica Light"/>
                <a:cs typeface="Helvetica Light"/>
              </a:rPr>
              <a:t>Hashtable</a:t>
            </a:r>
            <a:r>
              <a:rPr lang="en-US" sz="2400" dirty="0">
                <a:solidFill>
                  <a:schemeClr val="bg1"/>
                </a:solidFill>
                <a:latin typeface="Helvetica Light"/>
                <a:cs typeface="Helvetica Light"/>
              </a:rPr>
              <a:t>?</a:t>
            </a:r>
          </a:p>
        </p:txBody>
      </p:sp>
    </p:spTree>
    <p:custDataLst>
      <p:tags r:id="rId1"/>
    </p:custDataLst>
    <p:extLst>
      <p:ext uri="{BB962C8B-B14F-4D97-AF65-F5344CB8AC3E}">
        <p14:creationId xmlns:p14="http://schemas.microsoft.com/office/powerpoint/2010/main" val="2925894938"/>
      </p:ext>
    </p:extLst>
  </p:cSld>
  <p:clrMapOvr>
    <a:masterClrMapping/>
  </p:clrMapOvr>
  <mc:AlternateContent xmlns:mc="http://schemas.openxmlformats.org/markup-compatibility/2006" xmlns:p14="http://schemas.microsoft.com/office/powerpoint/2010/main">
    <mc:Choice Requires="p14">
      <p:transition spd="slow" p14:dur="2000" advTm="43406"/>
    </mc:Choice>
    <mc:Fallback xmlns="">
      <p:transition xmlns:p14="http://schemas.microsoft.com/office/powerpoint/2010/main" spd="slow" advTm="43406"/>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ICTUREPATH" val="ART"/>
  <p:tag name="FORCE_OPTION" val="0"/>
  <p:tag name="ARTICULATE_REFERENCE_TYPE_2" val="0"/>
  <p:tag name="ARTICULATE_REFERENCE_TITLE_2" val="UCI Student Counseling Center"/>
  <p:tag name="ARTICULATE_REFERENCE_2" val="http://www.counseling.uci.edu/"/>
  <p:tag name="ARTICULATE_REFERENCE_TYPE_3" val="0"/>
  <p:tag name="ARTICULATE_REFERENCE_TITLE_3" val="UCI Faculty and Staff Counseling Center"/>
  <p:tag name="ARTICULATE_REFERENCE_3" val="http://snap.uci.edu/viewXmlFile.jsp?resourceID=224"/>
  <p:tag name="ARTICULATE_REFERENCE_TYPE_4" val="0"/>
  <p:tag name="ARTICULATE_REFERENCE_TITLE_4" val="Schedule a Workplace Violence Workshop for Your Department"/>
  <p:tag name="ARTICULATE_REFERENCE_4" val="http://snap.uci.edu/viewXmlFile.jsp?resourceID=1566"/>
  <p:tag name="ARTICULATE_REFERENCE_TYPE_5" val="0"/>
  <p:tag name="LOGO_PIC_2" val="C:\Documents and Settings\Bonni Frazee\Desktop\Articulate UCI Template\Articulate Template\Articulate logo.jpg"/>
  <p:tag name="PRESENTER_PIC_MODE" val="0"/>
  <p:tag name="LOGO_PIC_MODE" val="1"/>
  <p:tag name="PRESENTATION_TITLE" val="Workplace Violence"/>
  <p:tag name="PRESENTATION_DESC" val="version 4"/>
  <p:tag name="LMS_QUIZ_INSERT" val="1"/>
  <p:tag name="LMS_COMPLETION_TITLE" val="Change Title"/>
  <p:tag name="LMS_COMPLETION_ID" val="Change_Title"/>
  <p:tag name="LMS_COMPLETION_VERSION" val="1.0"/>
  <p:tag name="LMS_COMPLETION_DURATION" val="01:00:00"/>
  <p:tag name="LMS_COMPLETION_SCO_TITLE" val="Change Title"/>
  <p:tag name="LMS_COMPLETION_SCO_ID" val="Change_Title"/>
  <p:tag name="LMS_COMPLETION_THRESHOLD" val="3"/>
  <p:tag name="LMS_COMPLETION_METHOD" val="VIEW"/>
  <p:tag name="LMS_REPORTING" val="0"/>
  <p:tag name="LMS_DATA_SCORM" val="Yes"/>
  <p:tag name="PUBLISH_TITLE" val="Change Title"/>
  <p:tag name="ARTICULATE_PUBLISH_PATH" val="X:\eLearning_Sources\eLearning_other\UCI_eLearning\elearning Creation\Published"/>
  <p:tag name="ARTICULATE_LOGO" val="UCI_logo.jpg"/>
  <p:tag name="ARTICULATE_PRESENTER" val="(None selected)"/>
  <p:tag name="ARTICULATE_LMS" val="0"/>
  <p:tag name="LMS_PUBLISH" val="Yes"/>
  <p:tag name="LMS_PROTOCOL_METHOD" val="SCORM"/>
  <p:tag name="LMS_PROTOCOL_VERSION" val="1.2"/>
  <p:tag name="ARTICULATE_TEMPLATE" val="UCI White"/>
  <p:tag name="PLAYERLOGOHEIGHT" val="41"/>
  <p:tag name="PLAYERLOGOWIDTH" val="244"/>
  <p:tag name="LASTPUBLISHED" val="X:\eLearning_Sources\eLearning_other\UCI_eLearning\elearning Creation\CoursePrep\Published\Course Preparation\player.html"/>
  <p:tag name="ARTICULATE_REFERENCE_COUNT" val="1"/>
  <p:tag name="ARTICULATE_REFERENCE_TYPE_1" val="0"/>
</p:tagLst>
</file>

<file path=ppt/tags/tag10.xml><?xml version="1.0" encoding="utf-8"?>
<p:tagLst xmlns:a="http://schemas.openxmlformats.org/drawingml/2006/main" xmlns:r="http://schemas.openxmlformats.org/officeDocument/2006/relationships" xmlns:p="http://schemas.openxmlformats.org/presentationml/2006/main">
  <p:tag name="TIMING" val="|18|7"/>
</p:tagLst>
</file>

<file path=ppt/tags/tag11.xml><?xml version="1.0" encoding="utf-8"?>
<p:tagLst xmlns:a="http://schemas.openxmlformats.org/drawingml/2006/main" xmlns:r="http://schemas.openxmlformats.org/officeDocument/2006/relationships" xmlns:p="http://schemas.openxmlformats.org/presentationml/2006/main">
  <p:tag name="TIMING" val="|31.1"/>
</p:tagLst>
</file>

<file path=ppt/tags/tag2.xml><?xml version="1.0" encoding="utf-8"?>
<p:tagLst xmlns:a="http://schemas.openxmlformats.org/drawingml/2006/main" xmlns:r="http://schemas.openxmlformats.org/officeDocument/2006/relationships" xmlns:p="http://schemas.openxmlformats.org/presentationml/2006/main">
  <p:tag name="ELAPSEDTIME" val="23.968"/>
</p:tagLst>
</file>

<file path=ppt/tags/tag3.xml><?xml version="1.0" encoding="utf-8"?>
<p:tagLst xmlns:a="http://schemas.openxmlformats.org/drawingml/2006/main" xmlns:r="http://schemas.openxmlformats.org/officeDocument/2006/relationships" xmlns:p="http://schemas.openxmlformats.org/presentationml/2006/main">
  <p:tag name="TIMING" val="|38.3|11.6"/>
</p:tagLst>
</file>

<file path=ppt/tags/tag4.xml><?xml version="1.0" encoding="utf-8"?>
<p:tagLst xmlns:a="http://schemas.openxmlformats.org/drawingml/2006/main" xmlns:r="http://schemas.openxmlformats.org/officeDocument/2006/relationships" xmlns:p="http://schemas.openxmlformats.org/presentationml/2006/main">
  <p:tag name="TIMING" val="|14.5|1.1|7.9|4.7|0.5|2.8|9.1"/>
</p:tagLst>
</file>

<file path=ppt/tags/tag5.xml><?xml version="1.0" encoding="utf-8"?>
<p:tagLst xmlns:a="http://schemas.openxmlformats.org/drawingml/2006/main" xmlns:r="http://schemas.openxmlformats.org/officeDocument/2006/relationships" xmlns:p="http://schemas.openxmlformats.org/presentationml/2006/main">
  <p:tag name="TIMING" val="|18.3|2.1|4.5|19.8"/>
</p:tagLst>
</file>

<file path=ppt/tags/tag6.xml><?xml version="1.0" encoding="utf-8"?>
<p:tagLst xmlns:a="http://schemas.openxmlformats.org/drawingml/2006/main" xmlns:r="http://schemas.openxmlformats.org/officeDocument/2006/relationships" xmlns:p="http://schemas.openxmlformats.org/presentationml/2006/main">
  <p:tag name="TIMING" val="|7.6"/>
</p:tagLst>
</file>

<file path=ppt/tags/tag7.xml><?xml version="1.0" encoding="utf-8"?>
<p:tagLst xmlns:a="http://schemas.openxmlformats.org/drawingml/2006/main" xmlns:r="http://schemas.openxmlformats.org/officeDocument/2006/relationships" xmlns:p="http://schemas.openxmlformats.org/presentationml/2006/main">
  <p:tag name="TIMING" val="|10.7|2.2"/>
</p:tagLst>
</file>

<file path=ppt/tags/tag8.xml><?xml version="1.0" encoding="utf-8"?>
<p:tagLst xmlns:a="http://schemas.openxmlformats.org/drawingml/2006/main" xmlns:r="http://schemas.openxmlformats.org/officeDocument/2006/relationships" xmlns:p="http://schemas.openxmlformats.org/presentationml/2006/main">
  <p:tag name="TIMING" val="|12.5|2.5|26.6"/>
</p:tagLst>
</file>

<file path=ppt/tags/tag9.xml><?xml version="1.0" encoding="utf-8"?>
<p:tagLst xmlns:a="http://schemas.openxmlformats.org/drawingml/2006/main" xmlns:r="http://schemas.openxmlformats.org/officeDocument/2006/relationships" xmlns:p="http://schemas.openxmlformats.org/presentationml/2006/main">
  <p:tag name="TIMING" val="|11.2|2.3|12"/>
</p:tagLst>
</file>

<file path=ppt/theme/theme1.xml><?xml version="1.0" encoding="utf-8"?>
<a:theme xmlns:a="http://schemas.openxmlformats.org/drawingml/2006/main" name="UCI Master">
  <a:themeElements>
    <a:clrScheme name="UCI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UCI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803275" rtl="0" eaLnBrk="1" fontAlgn="base" latinLnBrk="0" hangingPunct="1">
          <a:lnSpc>
            <a:spcPct val="100000"/>
          </a:lnSpc>
          <a:spcBef>
            <a:spcPct val="0"/>
          </a:spcBef>
          <a:spcAft>
            <a:spcPct val="0"/>
          </a:spcAft>
          <a:buClrTx/>
          <a:buSzTx/>
          <a:buFontTx/>
          <a:buNone/>
          <a:tabLst/>
          <a:defRPr kumimoji="0" lang="en-US" altLang="en-US" sz="16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803275" rtl="0" eaLnBrk="1" fontAlgn="base" latinLnBrk="0" hangingPunct="1">
          <a:lnSpc>
            <a:spcPct val="100000"/>
          </a:lnSpc>
          <a:spcBef>
            <a:spcPct val="0"/>
          </a:spcBef>
          <a:spcAft>
            <a:spcPct val="0"/>
          </a:spcAft>
          <a:buClrTx/>
          <a:buSzTx/>
          <a:buFontTx/>
          <a:buNone/>
          <a:tabLst/>
          <a:defRPr kumimoji="0" lang="en-US" altLang="en-US" sz="16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UCI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CI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CI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CI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CI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CI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CI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CI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CI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CI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CI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CI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1429</TotalTime>
  <Words>3007</Words>
  <Application>Microsoft Macintosh PowerPoint</Application>
  <PresentationFormat>On-screen Show (4:3)</PresentationFormat>
  <Paragraphs>470</Paragraphs>
  <Slides>22</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Courier New</vt:lpstr>
      <vt:lpstr>Helvetica Light</vt:lpstr>
      <vt:lpstr>Times New Roman</vt:lpstr>
      <vt:lpstr>Wingdings</vt:lpstr>
      <vt:lpstr>UCI Master</vt:lpstr>
      <vt:lpstr>Cuckoo Filters</vt:lpstr>
      <vt:lpstr>What is Bloom Filter? A Compact Data Structure  Storing Set-membership</vt:lpstr>
      <vt:lpstr>Example Use: Web Crawling</vt:lpstr>
      <vt:lpstr>Bloom Filter Review</vt:lpstr>
      <vt:lpstr>PowerPoint Presentation</vt:lpstr>
      <vt:lpstr>Basic Idea: Store Fingerprints in Hash Table</vt:lpstr>
      <vt:lpstr>Basic Idea: Store Fingerprints in Hash Table</vt:lpstr>
      <vt:lpstr>Basic Idea: Store Fingerprints in Hash Table</vt:lpstr>
      <vt:lpstr>Basic Idea: Store Fingerprints in Hash Table</vt:lpstr>
      <vt:lpstr>Cuckoo Hashing[Pagh2004] Good But ..</vt:lpstr>
      <vt:lpstr>Standard Cuckoo Requires Storing Each Item </vt:lpstr>
      <vt:lpstr>Standard Cuckoo Requires Storing Each Item </vt:lpstr>
      <vt:lpstr>Standard Cuckoo Requires Storing Each Item </vt:lpstr>
      <vt:lpstr>Standard Cuckoo Requires Storing Each Item </vt:lpstr>
      <vt:lpstr>Challenge: How to Perform Cuckoo?</vt:lpstr>
      <vt:lpstr>       We Apply Partial-Key Cuckoo</vt:lpstr>
      <vt:lpstr>Partial Key Cuckoo Hashing</vt:lpstr>
      <vt:lpstr>Set Intersection Problem</vt:lpstr>
      <vt:lpstr>Review: Cuckoo Filters</vt:lpstr>
      <vt:lpstr>New: 2-3 Cuckoo Filters</vt:lpstr>
      <vt:lpstr>Intersecting Two 2-3 Cuckoo Filters</vt:lpstr>
      <vt:lpstr>Set Intersection Analysis</vt:lpstr>
    </vt:vector>
  </TitlesOfParts>
  <Manager/>
  <Company>University California Irvine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dc:creator>
  <dc:description/>
  <cp:lastModifiedBy>Michael T Goodrich</cp:lastModifiedBy>
  <cp:revision>130</cp:revision>
  <dcterms:created xsi:type="dcterms:W3CDTF">2002-12-30T18:35:41Z</dcterms:created>
  <dcterms:modified xsi:type="dcterms:W3CDTF">2022-06-03T03:35:08Z</dcterms:modified>
</cp:coreProperties>
</file>