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256" r:id="rId2"/>
    <p:sldId id="277" r:id="rId3"/>
    <p:sldId id="260" r:id="rId4"/>
    <p:sldId id="261" r:id="rId5"/>
    <p:sldId id="262" r:id="rId6"/>
    <p:sldId id="263" r:id="rId7"/>
    <p:sldId id="264" r:id="rId8"/>
    <p:sldId id="265" r:id="rId9"/>
    <p:sldId id="285" r:id="rId10"/>
    <p:sldId id="266" r:id="rId11"/>
    <p:sldId id="283" r:id="rId12"/>
    <p:sldId id="267" r:id="rId13"/>
    <p:sldId id="286" r:id="rId14"/>
    <p:sldId id="268" r:id="rId15"/>
    <p:sldId id="269" r:id="rId16"/>
    <p:sldId id="284" r:id="rId17"/>
    <p:sldId id="270" r:id="rId18"/>
    <p:sldId id="271" r:id="rId19"/>
    <p:sldId id="288" r:id="rId20"/>
    <p:sldId id="272" r:id="rId21"/>
    <p:sldId id="273" r:id="rId22"/>
    <p:sldId id="274" r:id="rId23"/>
    <p:sldId id="275" r:id="rId24"/>
    <p:sldId id="278" r:id="rId25"/>
    <p:sldId id="279" r:id="rId26"/>
    <p:sldId id="276"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655" autoAdjust="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A6B8E-F266-47F4-869E-C06DC8D9C7E4}" type="datetimeFigureOut">
              <a:rPr lang="en-US" smtClean="0"/>
              <a:pPr/>
              <a:t>4/27/2009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453F-4848-4BCD-88A2-D7C83AADFA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vlis.isri.cmu.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akekey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Ian </a:t>
            </a:r>
            <a:r>
              <a:rPr lang="en-US" b="1" dirty="0" err="1" smtClean="0"/>
              <a:t>Fette</a:t>
            </a:r>
            <a:endParaRPr lang="en-US" b="1" dirty="0" smtClean="0"/>
          </a:p>
          <a:p>
            <a:r>
              <a:rPr lang="en-US" dirty="0" smtClean="0"/>
              <a:t>Ian </a:t>
            </a:r>
            <a:r>
              <a:rPr lang="en-US" dirty="0" err="1" smtClean="0"/>
              <a:t>Fette</a:t>
            </a:r>
            <a:r>
              <a:rPr lang="en-US" dirty="0" smtClean="0"/>
              <a:t> is a Product Manager at Google, where he works on the Google Chrome team focusing on security and the browser infrastructure. He is also the product manager for the anti-phishing and anti-malware teams at Google, focused on discovering harmful sites online and making that data available for use, such as in Google Chrome and Mozilla Firefox. Ian holds a Masters degree from Carnegie Mellon University's School of Computer Science, as well a bachelor's degree in Computer Science Engineering from the University of Michigan. </a:t>
            </a:r>
          </a:p>
          <a:p>
            <a:endParaRPr lang="en-US" dirty="0" smtClean="0"/>
          </a:p>
          <a:p>
            <a:r>
              <a:rPr lang="en-US" b="1" dirty="0" smtClean="0"/>
              <a:t>Norman M. </a:t>
            </a:r>
            <a:r>
              <a:rPr lang="en-US" b="1" dirty="0" err="1" smtClean="0"/>
              <a:t>Sadeh</a:t>
            </a:r>
            <a:r>
              <a:rPr lang="en-US" dirty="0" smtClean="0"/>
              <a:t> is a Professor in the School of Computer Science at Carnegie Mellon University (CMU). He is director of CMU’s e-Supply Chain Management Laboratory, director of its Mobile Commerce Laboratory, and co-Director of the School’s PhD Program in Computation, Organizations and Society. Dr. </a:t>
            </a:r>
            <a:r>
              <a:rPr lang="en-US" dirty="0" err="1" smtClean="0"/>
              <a:t>Sadeh</a:t>
            </a:r>
            <a:r>
              <a:rPr lang="en-US" dirty="0" smtClean="0"/>
              <a:t> has been on the faculty at CMU since 1991. Norman received his Ph.D. in Computer Science at CMU with a major in Artificial Intelligence and a minor in Operations Research. He holds a MS degree in computer science from the University of Southern California. Over the past six years, Norman has conducted pioneering research in pervasive computing and semantic web technologies for privacy and context awareness and is currently extending these techniques to inter-enterprise collaboration scenarios.</a:t>
            </a:r>
          </a:p>
          <a:p>
            <a:endParaRPr lang="en-US" dirty="0" smtClean="0"/>
          </a:p>
          <a:p>
            <a:r>
              <a:rPr lang="en-US" dirty="0" smtClean="0"/>
              <a:t>Anthony </a:t>
            </a:r>
            <a:r>
              <a:rPr lang="en-US" dirty="0" err="1" smtClean="0"/>
              <a:t>Tomasic</a:t>
            </a:r>
            <a:r>
              <a:rPr lang="en-US" dirty="0" smtClean="0"/>
              <a:t> (</a:t>
            </a:r>
            <a:r>
              <a:rPr lang="en-US" dirty="0" err="1" smtClean="0"/>
              <a:t>tomasic@cs.cmu.edutomasic@cs.cmu.edu</a:t>
            </a:r>
            <a:r>
              <a:rPr lang="en-US" dirty="0" smtClean="0"/>
              <a:t>) is the Director of the </a:t>
            </a:r>
            <a:r>
              <a:rPr lang="en-US" dirty="0" smtClean="0">
                <a:hlinkClick r:id="rId3"/>
              </a:rPr>
              <a:t>Carnegie Mellon University Masters of Science in Information Technology, Very Large Information Systems</a:t>
            </a:r>
            <a:r>
              <a:rPr lang="en-US" dirty="0" smtClean="0"/>
              <a:t> (MSIT-VLIS) program.</a:t>
            </a:r>
            <a:r>
              <a:rPr lang="en-US" baseline="0" dirty="0" smtClean="0"/>
              <a:t> </a:t>
            </a:r>
            <a:r>
              <a:rPr lang="en-US" dirty="0" smtClean="0"/>
              <a:t>VIO The Virtual Information Officer is an intelligent assistant for processing natural language task requests for users. </a:t>
            </a:r>
            <a:r>
              <a:rPr lang="en-US" dirty="0" err="1" smtClean="0"/>
              <a:t>WbE</a:t>
            </a:r>
            <a:r>
              <a:rPr lang="en-US" dirty="0" smtClean="0"/>
              <a:t> The Workflow By Example is an intelligent assistant for user constructed workflows. </a:t>
            </a:r>
          </a:p>
        </p:txBody>
      </p:sp>
      <p:sp>
        <p:nvSpPr>
          <p:cNvPr id="4" name="Slide Number Placeholder 3"/>
          <p:cNvSpPr>
            <a:spLocks noGrp="1"/>
          </p:cNvSpPr>
          <p:nvPr>
            <p:ph type="sldNum" sz="quarter" idx="10"/>
          </p:nvPr>
        </p:nvSpPr>
        <p:spPr/>
        <p:txBody>
          <a:bodyPr/>
          <a:lstStyle/>
          <a:p>
            <a:fld id="{318B453F-4848-4BCD-88A2-D7C83AADFAD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message and others like it are examples of </a:t>
            </a:r>
            <a:r>
              <a:rPr lang="en-US" b="1" dirty="0" smtClean="0"/>
              <a:t>phishing</a:t>
            </a:r>
            <a:r>
              <a:rPr lang="en-US" dirty="0" smtClean="0"/>
              <a:t>, a method of online identity theft. </a:t>
            </a:r>
          </a:p>
          <a:p>
            <a:endParaRPr lang="en-US" dirty="0" smtClean="0"/>
          </a:p>
          <a:p>
            <a:r>
              <a:rPr lang="en-US" sz="1200" b="0" i="0" kern="1200" dirty="0" smtClean="0">
                <a:solidFill>
                  <a:schemeClr val="tx1"/>
                </a:solidFill>
                <a:latin typeface="+mn-lt"/>
                <a:ea typeface="+mn-ea"/>
                <a:cs typeface="+mn-cs"/>
              </a:rPr>
              <a:t>Each month, more attacks are launched with the aim of making web users believe that they are communicating with a trusted entity for the purpose of stealing account information, logon credentials, and identity information in general. This attack method, commonly known as ``phishing,'' is most commonly initiated by sending out emails with links to spoofed websites that harvest information.</a:t>
            </a:r>
            <a:r>
              <a:rPr lang="en-US" dirty="0" smtClean="0"/>
              <a:t> </a:t>
            </a:r>
            <a:endParaRPr lang="en-US" dirty="0"/>
          </a:p>
        </p:txBody>
      </p:sp>
      <p:sp>
        <p:nvSpPr>
          <p:cNvPr id="4" name="Slide Number Placeholder 3"/>
          <p:cNvSpPr>
            <a:spLocks noGrp="1"/>
          </p:cNvSpPr>
          <p:nvPr>
            <p:ph type="sldNum" sz="quarter" idx="10"/>
          </p:nvPr>
        </p:nvSpPr>
        <p:spPr/>
        <p:txBody>
          <a:bodyPr/>
          <a:lstStyle/>
          <a:p>
            <a:fld id="{318B453F-4848-4BCD-88A2-D7C83AADFAD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B453F-4848-4BCD-88A2-D7C83AADFA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first disadvantage toolbars face when compared to email filtering is a decreased amount of contextual information. The email provides the context under which the attack is delivered to the user. An email filter can see what words are used to entice the user to take action, which is currently not knowable to a filter operating in a browser separate from the user's e-mail client.</a:t>
            </a:r>
            <a:r>
              <a:rPr lang="en-US" dirty="0" smtClean="0"/>
              <a:t> </a:t>
            </a:r>
          </a:p>
          <a:p>
            <a:endParaRPr lang="en-US" dirty="0" smtClean="0"/>
          </a:p>
          <a:p>
            <a:r>
              <a:rPr lang="en-US" sz="1200" b="0" i="0" kern="1200" dirty="0" smtClean="0">
                <a:solidFill>
                  <a:schemeClr val="tx1"/>
                </a:solidFill>
                <a:latin typeface="+mn-lt"/>
                <a:ea typeface="+mn-ea"/>
                <a:cs typeface="+mn-cs"/>
              </a:rPr>
              <a:t>The second disadvantage of toolbars is the inability to completely shield the user from the decision making process. Toolbars usually prompt users with a dialog box, which many users will simply dismiss or misinterpret, or worse yet these warning dialogs can be intercepted by user-space malware [</a:t>
            </a:r>
            <a:r>
              <a:rPr lang="en-US" sz="1200" b="0" i="0" u="sng" kern="1200" dirty="0" smtClean="0">
                <a:solidFill>
                  <a:schemeClr val="tx1"/>
                </a:solidFill>
                <a:latin typeface="+mn-lt"/>
                <a:ea typeface="+mn-ea"/>
                <a:cs typeface="+mn-cs"/>
                <a:hlinkClick r:id="rId3" action="ppaction://hlinkfile"/>
              </a:rPr>
              <a:t>2</a:t>
            </a:r>
            <a:r>
              <a:rPr lang="en-US" sz="1200" b="0" i="0" kern="1200" dirty="0" smtClean="0">
                <a:solidFill>
                  <a:schemeClr val="tx1"/>
                </a:solidFill>
                <a:latin typeface="+mn-lt"/>
                <a:ea typeface="+mn-ea"/>
                <a:cs typeface="+mn-cs"/>
              </a:rPr>
              <a:t>]. By filtering out phishing emails before they are ever seen by users, we avoid the risk of these warnings being dismissed by or hidden from the user. </a:t>
            </a:r>
            <a:r>
              <a:rPr lang="en-US" dirty="0" smtClean="0"/>
              <a:t> </a:t>
            </a:r>
            <a:endParaRPr lang="en-US" dirty="0"/>
          </a:p>
        </p:txBody>
      </p:sp>
      <p:sp>
        <p:nvSpPr>
          <p:cNvPr id="4" name="Slide Number Placeholder 3"/>
          <p:cNvSpPr>
            <a:spLocks noGrp="1"/>
          </p:cNvSpPr>
          <p:nvPr>
            <p:ph type="sldNum" sz="quarter" idx="10"/>
          </p:nvPr>
        </p:nvSpPr>
        <p:spPr/>
        <p:txBody>
          <a:bodyPr/>
          <a:lstStyle/>
          <a:p>
            <a:fld id="{318B453F-4848-4BCD-88A2-D7C83AADFA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8B453F-4848-4BCD-88A2-D7C83AADFAD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2D3912-44C0-4182-91A8-18DE7B035AE4}" type="datetimeFigureOut">
              <a:rPr lang="en-US" smtClean="0"/>
              <a:pPr/>
              <a:t>4/27/2009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D1BAF44-BDD7-40A0-ACE1-D37E5BFAF8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2D3912-44C0-4182-91A8-18DE7B035AE4}"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2D3912-44C0-4182-91A8-18DE7B035AE4}"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2D3912-44C0-4182-91A8-18DE7B035AE4}"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2D3912-44C0-4182-91A8-18DE7B035AE4}"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BAF44-BDD7-40A0-ACE1-D37E5BFAF8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2D3912-44C0-4182-91A8-18DE7B035AE4}"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2D3912-44C0-4182-91A8-18DE7B035AE4}" type="datetimeFigureOut">
              <a:rPr lang="en-US" smtClean="0"/>
              <a:pPr/>
              <a:t>4/27/2009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2D3912-44C0-4182-91A8-18DE7B035AE4}" type="datetimeFigureOut">
              <a:rPr lang="en-US" smtClean="0"/>
              <a:pPr/>
              <a:t>4/27/2009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D3912-44C0-4182-91A8-18DE7B035AE4}" type="datetimeFigureOut">
              <a:rPr lang="en-US" smtClean="0"/>
              <a:pPr/>
              <a:t>4/27/2009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2D3912-44C0-4182-91A8-18DE7B035AE4}"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BAF44-BDD7-40A0-ACE1-D37E5BFAF8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2D3912-44C0-4182-91A8-18DE7B035AE4}"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D1BAF44-BDD7-40A0-ACE1-D37E5BFAF8E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2D3912-44C0-4182-91A8-18DE7B035AE4}" type="datetimeFigureOut">
              <a:rPr lang="en-US" smtClean="0"/>
              <a:pPr/>
              <a:t>4/27/2009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1BAF44-BDD7-40A0-ACE1-D37E5BFAF8E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ups.cs.cmu.edu/antiphishing_phil/new/index.html" TargetMode="External"/><Relationship Id="rId2" Type="http://schemas.openxmlformats.org/officeDocument/2006/relationships/hyperlink" Target="http://cups.cs.cmu.edu/antiphishing_phil/"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www.phistank.com/stats/2009/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phishtank.com/stats/2009/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43000"/>
          </a:xfrm>
        </p:spPr>
        <p:txBody>
          <a:bodyPr>
            <a:noAutofit/>
          </a:bodyPr>
          <a:lstStyle/>
          <a:p>
            <a:pPr algn="ctr"/>
            <a:r>
              <a:rPr lang="en-US" sz="6000" dirty="0" smtClean="0">
                <a:solidFill>
                  <a:schemeClr val="tx2">
                    <a:lumMod val="75000"/>
                  </a:schemeClr>
                </a:solidFill>
              </a:rPr>
              <a:t>Learning to Detect Phishing Emails</a:t>
            </a:r>
            <a:endParaRPr lang="en-US" sz="6000" dirty="0">
              <a:solidFill>
                <a:schemeClr val="tx2">
                  <a:lumMod val="75000"/>
                </a:schemeClr>
              </a:solidFill>
            </a:endParaRPr>
          </a:p>
        </p:txBody>
      </p:sp>
      <p:sp>
        <p:nvSpPr>
          <p:cNvPr id="3" name="Subtitle 2"/>
          <p:cNvSpPr>
            <a:spLocks noGrp="1"/>
          </p:cNvSpPr>
          <p:nvPr>
            <p:ph idx="1"/>
          </p:nvPr>
        </p:nvSpPr>
        <p:spPr>
          <a:xfrm>
            <a:off x="457200" y="3200400"/>
            <a:ext cx="8229600" cy="3124200"/>
          </a:xfrm>
        </p:spPr>
        <p:txBody>
          <a:bodyPr>
            <a:normAutofit/>
          </a:bodyPr>
          <a:lstStyle/>
          <a:p>
            <a:pPr algn="ctr">
              <a:buFont typeface="Wingdings" pitchFamily="2" charset="2"/>
              <a:buChar char="Ø"/>
            </a:pPr>
            <a:r>
              <a:rPr lang="en-US" dirty="0" smtClean="0">
                <a:solidFill>
                  <a:schemeClr val="tx2">
                    <a:lumMod val="75000"/>
                  </a:schemeClr>
                </a:solidFill>
                <a:effectLst>
                  <a:outerShdw blurRad="38100" dist="38100" dir="2700000" algn="tl">
                    <a:srgbClr val="000000">
                      <a:alpha val="43137"/>
                    </a:srgbClr>
                  </a:outerShdw>
                </a:effectLst>
              </a:rPr>
              <a:t>Ian </a:t>
            </a:r>
            <a:r>
              <a:rPr lang="en-US" dirty="0" err="1" smtClean="0">
                <a:solidFill>
                  <a:schemeClr val="tx2">
                    <a:lumMod val="75000"/>
                  </a:schemeClr>
                </a:solidFill>
                <a:effectLst>
                  <a:outerShdw blurRad="38100" dist="38100" dir="2700000" algn="tl">
                    <a:srgbClr val="000000">
                      <a:alpha val="43137"/>
                    </a:srgbClr>
                  </a:outerShdw>
                </a:effectLst>
              </a:rPr>
              <a:t>Fette</a:t>
            </a:r>
            <a:endParaRPr lang="en-US" dirty="0" smtClean="0">
              <a:solidFill>
                <a:schemeClr val="tx2">
                  <a:lumMod val="75000"/>
                </a:schemeClr>
              </a:solidFill>
              <a:effectLst>
                <a:outerShdw blurRad="38100" dist="38100" dir="2700000" algn="tl">
                  <a:srgbClr val="000000">
                    <a:alpha val="43137"/>
                  </a:srgbClr>
                </a:outerShdw>
              </a:effectLst>
            </a:endParaRPr>
          </a:p>
          <a:p>
            <a:pPr algn="ctr">
              <a:buFont typeface="Wingdings" pitchFamily="2" charset="2"/>
              <a:buChar char="Ø"/>
            </a:pPr>
            <a:r>
              <a:rPr lang="en-US" dirty="0" smtClean="0">
                <a:solidFill>
                  <a:schemeClr val="tx2">
                    <a:lumMod val="75000"/>
                  </a:schemeClr>
                </a:solidFill>
                <a:effectLst>
                  <a:outerShdw blurRad="38100" dist="38100" dir="2700000" algn="tl">
                    <a:srgbClr val="000000">
                      <a:alpha val="43137"/>
                    </a:srgbClr>
                  </a:outerShdw>
                </a:effectLst>
              </a:rPr>
              <a:t>Norman </a:t>
            </a:r>
            <a:r>
              <a:rPr lang="en-US" dirty="0" err="1" smtClean="0">
                <a:solidFill>
                  <a:schemeClr val="tx2">
                    <a:lumMod val="75000"/>
                  </a:schemeClr>
                </a:solidFill>
                <a:effectLst>
                  <a:outerShdw blurRad="38100" dist="38100" dir="2700000" algn="tl">
                    <a:srgbClr val="000000">
                      <a:alpha val="43137"/>
                    </a:srgbClr>
                  </a:outerShdw>
                </a:effectLst>
              </a:rPr>
              <a:t>Sadeh</a:t>
            </a:r>
            <a:r>
              <a:rPr lang="en-US" dirty="0" smtClean="0">
                <a:solidFill>
                  <a:schemeClr val="tx2">
                    <a:lumMod val="75000"/>
                  </a:schemeClr>
                </a:solidFill>
                <a:effectLst>
                  <a:outerShdw blurRad="38100" dist="38100" dir="2700000" algn="tl">
                    <a:srgbClr val="000000">
                      <a:alpha val="43137"/>
                    </a:srgbClr>
                  </a:outerShdw>
                </a:effectLst>
              </a:rPr>
              <a:t> </a:t>
            </a:r>
          </a:p>
          <a:p>
            <a:pPr algn="ctr">
              <a:buFont typeface="Wingdings" pitchFamily="2" charset="2"/>
              <a:buChar char="Ø"/>
            </a:pPr>
            <a:r>
              <a:rPr lang="en-US" dirty="0" smtClean="0">
                <a:solidFill>
                  <a:schemeClr val="tx2">
                    <a:lumMod val="75000"/>
                  </a:schemeClr>
                </a:solidFill>
                <a:effectLst>
                  <a:outerShdw blurRad="38100" dist="38100" dir="2700000" algn="tl">
                    <a:srgbClr val="000000">
                      <a:alpha val="43137"/>
                    </a:srgbClr>
                  </a:outerShdw>
                </a:effectLst>
              </a:rPr>
              <a:t>Anthony </a:t>
            </a:r>
            <a:r>
              <a:rPr lang="en-US" dirty="0" err="1" smtClean="0">
                <a:solidFill>
                  <a:schemeClr val="tx2">
                    <a:lumMod val="75000"/>
                  </a:schemeClr>
                </a:solidFill>
                <a:effectLst>
                  <a:outerShdw blurRad="38100" dist="38100" dir="2700000" algn="tl">
                    <a:srgbClr val="000000">
                      <a:alpha val="43137"/>
                    </a:srgbClr>
                  </a:outerShdw>
                </a:effectLst>
              </a:rPr>
              <a:t>Tomasic</a:t>
            </a:r>
            <a:endParaRPr lang="en-US" dirty="0" smtClean="0">
              <a:solidFill>
                <a:schemeClr val="tx2">
                  <a:lumMod val="75000"/>
                </a:schemeClr>
              </a:solidFill>
              <a:effectLst>
                <a:outerShdw blurRad="38100" dist="38100" dir="2700000" algn="tl">
                  <a:srgbClr val="000000">
                    <a:alpha val="43137"/>
                  </a:srgbClr>
                </a:outerShdw>
              </a:effectLst>
            </a:endParaRPr>
          </a:p>
          <a:p>
            <a:pPr algn="ctr">
              <a:buFont typeface="Wingdings" pitchFamily="2" charset="2"/>
              <a:buChar char="Ø"/>
            </a:pPr>
            <a:endParaRPr lang="en-US" dirty="0" smtClean="0">
              <a:solidFill>
                <a:schemeClr val="tx2">
                  <a:lumMod val="75000"/>
                </a:schemeClr>
              </a:solidFill>
              <a:effectLst>
                <a:outerShdw blurRad="38100" dist="38100" dir="2700000" algn="tl">
                  <a:srgbClr val="000000">
                    <a:alpha val="43137"/>
                  </a:srgbClr>
                </a:outerShdw>
              </a:effectLst>
            </a:endParaRPr>
          </a:p>
          <a:p>
            <a:pPr algn="ctr">
              <a:buFont typeface="Wingdings" pitchFamily="2" charset="2"/>
              <a:buChar char="Ø"/>
            </a:pPr>
            <a:r>
              <a:rPr lang="en-US" dirty="0" smtClean="0">
                <a:solidFill>
                  <a:schemeClr val="tx2">
                    <a:lumMod val="75000"/>
                  </a:schemeClr>
                </a:solidFill>
                <a:effectLst>
                  <a:outerShdw blurRad="38100" dist="38100" dir="2700000" algn="tl">
                    <a:srgbClr val="000000">
                      <a:alpha val="43137"/>
                    </a:srgbClr>
                  </a:outerShdw>
                </a:effectLst>
              </a:rPr>
              <a:t>Presented by – </a:t>
            </a:r>
            <a:r>
              <a:rPr lang="en-US" dirty="0" err="1" smtClean="0">
                <a:solidFill>
                  <a:schemeClr val="tx2">
                    <a:lumMod val="75000"/>
                  </a:schemeClr>
                </a:solidFill>
                <a:effectLst>
                  <a:outerShdw blurRad="38100" dist="38100" dir="2700000" algn="tl">
                    <a:srgbClr val="000000">
                      <a:alpha val="43137"/>
                    </a:srgbClr>
                  </a:outerShdw>
                </a:effectLst>
              </a:rPr>
              <a:t>Bhavin</a:t>
            </a:r>
            <a:r>
              <a:rPr lang="en-US" dirty="0" smtClean="0">
                <a:solidFill>
                  <a:schemeClr val="tx2">
                    <a:lumMod val="75000"/>
                  </a:schemeClr>
                </a:solidFill>
                <a:effectLst>
                  <a:outerShdw blurRad="38100" dist="38100" dir="2700000" algn="tl">
                    <a:srgbClr val="000000">
                      <a:alpha val="43137"/>
                    </a:srgbClr>
                  </a:outerShdw>
                </a:effectLst>
              </a:rPr>
              <a:t> </a:t>
            </a:r>
            <a:r>
              <a:rPr lang="en-US" dirty="0" err="1" smtClean="0">
                <a:solidFill>
                  <a:schemeClr val="tx2">
                    <a:lumMod val="75000"/>
                  </a:schemeClr>
                </a:solidFill>
                <a:effectLst>
                  <a:outerShdw blurRad="38100" dist="38100" dir="2700000" algn="tl">
                    <a:srgbClr val="000000">
                      <a:alpha val="43137"/>
                    </a:srgbClr>
                  </a:outerShdw>
                </a:effectLst>
              </a:rPr>
              <a:t>Madhani</a:t>
            </a:r>
            <a:endParaRPr lang="en-US" dirty="0">
              <a:solidFill>
                <a:schemeClr val="tx2">
                  <a:lumMod val="75000"/>
                </a:schemeClr>
              </a:solidFill>
              <a:effectLst>
                <a:outerShdw blurRad="38100" dist="38100" dir="2700000" algn="tl">
                  <a:srgbClr val="000000">
                    <a:alpha val="43137"/>
                  </a:srgbClr>
                </a:outerShdw>
              </a:effectLst>
            </a:endParaRPr>
          </a:p>
        </p:txBody>
      </p:sp>
      <p:pic>
        <p:nvPicPr>
          <p:cNvPr id="27650" name="Picture 2" descr="C:\Documents and Settings\BHAVIN\Desktop\algos\phishing 4.jpg"/>
          <p:cNvPicPr>
            <a:picLocks noChangeAspect="1" noChangeArrowheads="1"/>
          </p:cNvPicPr>
          <p:nvPr/>
        </p:nvPicPr>
        <p:blipFill>
          <a:blip r:embed="rId2"/>
          <a:srcRect/>
          <a:stretch>
            <a:fillRect/>
          </a:stretch>
        </p:blipFill>
        <p:spPr bwMode="auto">
          <a:xfrm>
            <a:off x="3276600" y="5638800"/>
            <a:ext cx="24384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p:txBody>
          <a:bodyPr>
            <a:normAutofit/>
          </a:bodyPr>
          <a:lstStyle/>
          <a:p>
            <a:pPr algn="l">
              <a:buFont typeface="Wingdings" pitchFamily="2" charset="2"/>
              <a:buChar char="Ø"/>
            </a:pPr>
            <a:r>
              <a:rPr lang="en-US" i="1" dirty="0" smtClean="0"/>
              <a:t> </a:t>
            </a:r>
            <a:r>
              <a:rPr lang="en-US" i="1" dirty="0" smtClean="0">
                <a:solidFill>
                  <a:schemeClr val="tx2">
                    <a:lumMod val="75000"/>
                  </a:schemeClr>
                </a:solidFill>
              </a:rPr>
              <a:t>“Here” links to non-modal domain</a:t>
            </a:r>
          </a:p>
          <a:p>
            <a:pPr lvl="1" algn="l">
              <a:buFont typeface="Wingdings" pitchFamily="2" charset="2"/>
              <a:buChar char="Ø"/>
            </a:pPr>
            <a:r>
              <a:rPr lang="en-US" dirty="0" smtClean="0"/>
              <a:t>  “Click here to restore your account access”</a:t>
            </a:r>
            <a:endParaRPr lang="en-US" i="1" dirty="0" smtClean="0"/>
          </a:p>
          <a:p>
            <a:pPr lvl="1" algn="l">
              <a:buFont typeface="Wingdings" pitchFamily="2" charset="2"/>
              <a:buChar char="Ø"/>
            </a:pPr>
            <a:r>
              <a:rPr lang="en-US" dirty="0" smtClean="0"/>
              <a:t>   Link with the text “link”, “click”, or “here” that links to  </a:t>
            </a:r>
            <a:r>
              <a:rPr lang="en-US" dirty="0" smtClean="0"/>
              <a:t>	a </a:t>
            </a:r>
            <a:r>
              <a:rPr lang="en-US" dirty="0" smtClean="0"/>
              <a:t>domain other than this “modal domain”</a:t>
            </a:r>
          </a:p>
          <a:p>
            <a:pPr lvl="1" algn="l">
              <a:buFont typeface="Wingdings" pitchFamily="2" charset="2"/>
              <a:buChar char="Ø"/>
            </a:pPr>
            <a:r>
              <a:rPr lang="en-US" dirty="0" smtClean="0"/>
              <a:t>  This is a binary feature.</a:t>
            </a:r>
          </a:p>
          <a:p>
            <a:pPr lvl="1" algn="l">
              <a:buFont typeface="Wingdings" pitchFamily="2" charset="2"/>
              <a:buChar char="Ø"/>
            </a:pPr>
            <a:endParaRPr lang="en-US" dirty="0" smtClean="0"/>
          </a:p>
          <a:p>
            <a:pPr lvl="1" algn="l">
              <a:buFont typeface="Wingdings" pitchFamily="2" charset="2"/>
              <a:buChar char="Ø"/>
            </a:pPr>
            <a:endParaRPr lang="en-US" dirty="0" smtClean="0"/>
          </a:p>
        </p:txBody>
      </p:sp>
      <p:sp>
        <p:nvSpPr>
          <p:cNvPr id="4" name="Footer Placeholder 11"/>
          <p:cNvSpPr>
            <a:spLocks noGrp="1"/>
          </p:cNvSpPr>
          <p:nvPr>
            <p:ph type="ftr" sz="quarter" idx="11"/>
          </p:nvPr>
        </p:nvSpPr>
        <p:spPr/>
        <p:txBody>
          <a:bodyPr/>
          <a:lstStyle/>
          <a:p>
            <a:r>
              <a:rPr lang="en-US" dirty="0" smtClean="0"/>
              <a:t> </a:t>
            </a:r>
            <a:endParaRPr lang="en-US" dirty="0"/>
          </a:p>
        </p:txBody>
      </p:sp>
      <p:pic>
        <p:nvPicPr>
          <p:cNvPr id="18434" name="Picture 2" descr="C:\Documents and Settings\BHAVIN\Desktop\images5.jpg"/>
          <p:cNvPicPr>
            <a:picLocks noChangeAspect="1" noChangeArrowheads="1"/>
          </p:cNvPicPr>
          <p:nvPr/>
        </p:nvPicPr>
        <p:blipFill>
          <a:blip r:embed="rId2"/>
          <a:srcRect/>
          <a:stretch>
            <a:fillRect/>
          </a:stretch>
        </p:blipFill>
        <p:spPr bwMode="auto">
          <a:xfrm>
            <a:off x="1828800" y="4343400"/>
            <a:ext cx="1828800" cy="1219200"/>
          </a:xfrm>
          <a:prstGeom prst="rect">
            <a:avLst/>
          </a:prstGeom>
          <a:noFill/>
        </p:spPr>
      </p:pic>
      <p:pic>
        <p:nvPicPr>
          <p:cNvPr id="18435" name="Picture 3" descr="C:\Documents and Settings\BHAVIN\Desktop\images6.jpg"/>
          <p:cNvPicPr>
            <a:picLocks noChangeAspect="1" noChangeArrowheads="1"/>
          </p:cNvPicPr>
          <p:nvPr/>
        </p:nvPicPr>
        <p:blipFill>
          <a:blip r:embed="rId3"/>
          <a:srcRect/>
          <a:stretch>
            <a:fillRect/>
          </a:stretch>
        </p:blipFill>
        <p:spPr bwMode="auto">
          <a:xfrm>
            <a:off x="5181600" y="4267200"/>
            <a:ext cx="1752600" cy="1295400"/>
          </a:xfrm>
          <a:prstGeom prst="rect">
            <a:avLst/>
          </a:prstGeom>
          <a:noFill/>
        </p:spPr>
      </p:pic>
      <p:sp>
        <p:nvSpPr>
          <p:cNvPr id="8" name="Rectangle 7"/>
          <p:cNvSpPr/>
          <p:nvPr/>
        </p:nvSpPr>
        <p:spPr>
          <a:xfrm>
            <a:off x="0" y="6150114"/>
            <a:ext cx="9144000" cy="707886"/>
          </a:xfrm>
          <a:prstGeom prst="rect">
            <a:avLst/>
          </a:prstGeom>
        </p:spPr>
        <p:txBody>
          <a:bodyPr wrap="square">
            <a:spAutoFit/>
          </a:bodyPr>
          <a:lstStyle/>
          <a:p>
            <a:r>
              <a:rPr lang="en-US" sz="4000" dirty="0" smtClean="0"/>
              <a:t>                                </a:t>
            </a:r>
            <a:r>
              <a:rPr lang="en-US" sz="1000" dirty="0" smtClean="0"/>
              <a:t>Image courtesy: http://www.bbcchannelpartners.com/worldnews/programmes/1000001/  </a:t>
            </a:r>
            <a:endParaRPr lang="en-US" dirty="0"/>
          </a:p>
        </p:txBody>
      </p:sp>
      <p:sp>
        <p:nvSpPr>
          <p:cNvPr id="9" name="Footer Placeholder 11"/>
          <p:cNvSpPr txBox="1">
            <a:spLocks/>
          </p:cNvSpPr>
          <p:nvPr/>
        </p:nvSpPr>
        <p:spPr>
          <a:xfrm>
            <a:off x="2819400" y="6508750"/>
            <a:ext cx="3352800" cy="365125"/>
          </a:xfrm>
          <a:prstGeom prst="rect">
            <a:avLst/>
          </a:prstGeom>
        </p:spPr>
        <p:txBody>
          <a:bodyPr vert="horz" lIns="0" tIns="0" rIns="0" b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t>Bhavin Madhani - UC Irvine -  2009</a:t>
            </a:r>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t>
            </a:r>
            <a:endParaRPr lang="en-US" dirty="0"/>
          </a:p>
        </p:txBody>
      </p:sp>
      <p:sp>
        <p:nvSpPr>
          <p:cNvPr id="5" name="Subtitle 4"/>
          <p:cNvSpPr>
            <a:spLocks noGrp="1"/>
          </p:cNvSpPr>
          <p:nvPr>
            <p:ph idx="1"/>
          </p:nvPr>
        </p:nvSpPr>
        <p:spPr>
          <a:xfrm>
            <a:off x="457200" y="1371600"/>
            <a:ext cx="8229600" cy="4389120"/>
          </a:xfrm>
        </p:spPr>
        <p:txBody>
          <a:bodyPr>
            <a:normAutofit/>
          </a:bodyPr>
          <a:lstStyle/>
          <a:p>
            <a:pPr algn="l">
              <a:buFont typeface="Wingdings" pitchFamily="2" charset="2"/>
              <a:buChar char="Ø"/>
            </a:pPr>
            <a:r>
              <a:rPr lang="en-US" i="1" dirty="0" smtClean="0">
                <a:solidFill>
                  <a:schemeClr val="accent2">
                    <a:lumMod val="60000"/>
                    <a:lumOff val="40000"/>
                  </a:schemeClr>
                </a:solidFill>
              </a:rPr>
              <a:t> </a:t>
            </a:r>
            <a:r>
              <a:rPr lang="en-US" i="1" dirty="0" smtClean="0">
                <a:solidFill>
                  <a:schemeClr val="tx2">
                    <a:lumMod val="75000"/>
                  </a:schemeClr>
                </a:solidFill>
              </a:rPr>
              <a:t>HTML emails</a:t>
            </a:r>
          </a:p>
          <a:p>
            <a:pPr lvl="1" algn="l">
              <a:buFont typeface="Wingdings" pitchFamily="2" charset="2"/>
              <a:buChar char="Ø"/>
            </a:pPr>
            <a:r>
              <a:rPr lang="en-US" dirty="0" smtClean="0"/>
              <a:t>  </a:t>
            </a:r>
            <a:r>
              <a:rPr lang="en-US" dirty="0" smtClean="0"/>
              <a:t>Emails </a:t>
            </a:r>
            <a:r>
              <a:rPr lang="en-US" dirty="0" smtClean="0"/>
              <a:t>are sent as either plain text, HTML, or a </a:t>
            </a:r>
            <a:r>
              <a:rPr lang="en-US" dirty="0" smtClean="0"/>
              <a:t> </a:t>
            </a:r>
            <a:r>
              <a:rPr lang="en-US" dirty="0" smtClean="0"/>
              <a:t>  	</a:t>
            </a:r>
            <a:r>
              <a:rPr lang="en-US" dirty="0" smtClean="0"/>
              <a:t>combination </a:t>
            </a:r>
            <a:r>
              <a:rPr lang="en-US" dirty="0" smtClean="0"/>
              <a:t>of the two - multipart/alternative format</a:t>
            </a:r>
          </a:p>
          <a:p>
            <a:pPr lvl="1" algn="l">
              <a:buFont typeface="Wingdings" pitchFamily="2" charset="2"/>
              <a:buChar char="Ø"/>
            </a:pPr>
            <a:r>
              <a:rPr lang="en-US" dirty="0" smtClean="0"/>
              <a:t>  To launch an attack without using HTML is difficult </a:t>
            </a:r>
          </a:p>
          <a:p>
            <a:pPr lvl="1" algn="l">
              <a:buFont typeface="Wingdings" pitchFamily="2" charset="2"/>
              <a:buChar char="Ø"/>
            </a:pPr>
            <a:r>
              <a:rPr lang="en-US" dirty="0" smtClean="0"/>
              <a:t>  This is a binary feature. </a:t>
            </a:r>
            <a:endParaRPr lang="en-US" dirty="0"/>
          </a:p>
        </p:txBody>
      </p:sp>
      <p:pic>
        <p:nvPicPr>
          <p:cNvPr id="6" name="Picture 1" descr="C:\Documents and Settings\BHAVIN\Desktop\il_430xN.8181328.jpg"/>
          <p:cNvPicPr>
            <a:picLocks noChangeAspect="1" noChangeArrowheads="1"/>
          </p:cNvPicPr>
          <p:nvPr/>
        </p:nvPicPr>
        <p:blipFill>
          <a:blip r:embed="rId2"/>
          <a:srcRect/>
          <a:stretch>
            <a:fillRect/>
          </a:stretch>
        </p:blipFill>
        <p:spPr bwMode="auto">
          <a:xfrm>
            <a:off x="2819400" y="3733800"/>
            <a:ext cx="3581400" cy="2057400"/>
          </a:xfrm>
          <a:prstGeom prst="rect">
            <a:avLst/>
          </a:prstGeom>
          <a:noFill/>
        </p:spPr>
      </p:pic>
      <p:sp>
        <p:nvSpPr>
          <p:cNvPr id="7" name="Rectangle 6"/>
          <p:cNvSpPr/>
          <p:nvPr/>
        </p:nvSpPr>
        <p:spPr>
          <a:xfrm>
            <a:off x="0" y="6248400"/>
            <a:ext cx="9144000" cy="707886"/>
          </a:xfrm>
          <a:prstGeom prst="rect">
            <a:avLst/>
          </a:prstGeom>
        </p:spPr>
        <p:txBody>
          <a:bodyPr wrap="square">
            <a:spAutoFit/>
          </a:bodyPr>
          <a:lstStyle/>
          <a:p>
            <a:r>
              <a:rPr lang="en-US" sz="4000" dirty="0" smtClean="0"/>
              <a:t>                                            </a:t>
            </a:r>
            <a:r>
              <a:rPr lang="en-US" sz="1000" dirty="0" smtClean="0"/>
              <a:t>Image courtesy: http://srtsolutions.com/blogs/marinafedner/</a:t>
            </a:r>
            <a:endParaRPr lang="en-US" dirty="0"/>
          </a:p>
        </p:txBody>
      </p:sp>
      <p:sp>
        <p:nvSpPr>
          <p:cNvPr id="8" name="Footer Placeholder 11"/>
          <p:cNvSpPr>
            <a:spLocks noGrp="1"/>
          </p:cNvSpPr>
          <p:nvPr>
            <p:ph type="ftr" sz="quarter" idx="11"/>
          </p:nvPr>
        </p:nvSpPr>
        <p:spPr>
          <a:xfrm>
            <a:off x="2667000" y="6416675"/>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p:txBody>
          <a:bodyPr>
            <a:normAutofit/>
          </a:bodyPr>
          <a:lstStyle/>
          <a:p>
            <a:pPr marL="514350" indent="-514350" algn="l">
              <a:buFont typeface="Wingdings" pitchFamily="2" charset="2"/>
              <a:buChar char="Ø"/>
            </a:pPr>
            <a:r>
              <a:rPr lang="en-US" i="1" dirty="0" smtClean="0">
                <a:solidFill>
                  <a:schemeClr val="tx2">
                    <a:lumMod val="75000"/>
                  </a:schemeClr>
                </a:solidFill>
              </a:rPr>
              <a:t>Number of links</a:t>
            </a:r>
          </a:p>
          <a:p>
            <a:pPr marL="971550" lvl="1" indent="-514350" algn="l">
              <a:buFont typeface="Wingdings" pitchFamily="2" charset="2"/>
              <a:buChar char="Ø"/>
            </a:pPr>
            <a:r>
              <a:rPr lang="en-US" dirty="0" smtClean="0"/>
              <a:t>The number of links present in an email. </a:t>
            </a:r>
          </a:p>
          <a:p>
            <a:pPr marL="971550" lvl="1" indent="-514350" algn="l">
              <a:buFont typeface="Wingdings" pitchFamily="2" charset="2"/>
              <a:buChar char="Ø"/>
            </a:pPr>
            <a:r>
              <a:rPr lang="en-US" dirty="0" smtClean="0"/>
              <a:t>This is a continuous feature. </a:t>
            </a:r>
          </a:p>
          <a:p>
            <a:pPr marL="971550" lvl="1" indent="-514350" algn="l">
              <a:buFont typeface="Wingdings" pitchFamily="2" charset="2"/>
              <a:buChar char="Ø"/>
            </a:pPr>
            <a:r>
              <a:rPr lang="en-US" i="1" dirty="0" err="1" smtClean="0"/>
              <a:t>Eg</a:t>
            </a:r>
            <a:r>
              <a:rPr lang="en-US" i="1" dirty="0" smtClean="0"/>
              <a:t>. </a:t>
            </a:r>
            <a:r>
              <a:rPr lang="en-US" i="1" dirty="0" err="1" smtClean="0"/>
              <a:t>Bankofamerica</a:t>
            </a:r>
            <a:r>
              <a:rPr lang="en-US" i="1" dirty="0" smtClean="0"/>
              <a:t> statement.</a:t>
            </a:r>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7410" name="Picture 2" descr="http://www.scottpages.net/ContinuousLoop.png"/>
          <p:cNvPicPr>
            <a:picLocks noChangeAspect="1" noChangeArrowheads="1"/>
          </p:cNvPicPr>
          <p:nvPr/>
        </p:nvPicPr>
        <p:blipFill>
          <a:blip r:embed="rId2"/>
          <a:stretch>
            <a:fillRect/>
          </a:stretch>
        </p:blipFill>
        <p:spPr bwMode="auto">
          <a:xfrm>
            <a:off x="6172200" y="3962400"/>
            <a:ext cx="1981200" cy="1295400"/>
          </a:xfrm>
          <a:prstGeom prst="rect">
            <a:avLst/>
          </a:prstGeom>
          <a:noFill/>
          <a:ln>
            <a:noFill/>
          </a:ln>
          <a:effectLst>
            <a:outerShdw sx="1000" sy="1000" algn="ctr" rotWithShape="0">
              <a:srgbClr val="000000"/>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389120"/>
          </a:xfrm>
        </p:spPr>
        <p:txBody>
          <a:bodyPr>
            <a:normAutofit/>
          </a:bodyPr>
          <a:lstStyle/>
          <a:p>
            <a:pPr marL="514350" indent="-514350">
              <a:buAutoNum type="arabicPeriod"/>
            </a:pPr>
            <a:endParaRPr lang="en-US" i="1" dirty="0" smtClean="0"/>
          </a:p>
          <a:p>
            <a:pPr marL="514350" indent="-514350">
              <a:buFont typeface="Wingdings" pitchFamily="2" charset="2"/>
              <a:buChar char="Ø"/>
            </a:pPr>
            <a:r>
              <a:rPr lang="en-US" i="1" dirty="0" smtClean="0">
                <a:solidFill>
                  <a:schemeClr val="tx2">
                    <a:lumMod val="75000"/>
                  </a:schemeClr>
                </a:solidFill>
              </a:rPr>
              <a:t>Number of domains</a:t>
            </a:r>
          </a:p>
          <a:p>
            <a:pPr marL="971550" lvl="1" indent="-514350">
              <a:buFont typeface="Wingdings" pitchFamily="2" charset="2"/>
              <a:buChar char="Ø"/>
            </a:pPr>
            <a:r>
              <a:rPr lang="en-US" dirty="0" smtClean="0"/>
              <a:t>Simply take the domain names previously extracted from all of the links, and simply count the number of distinct domains.</a:t>
            </a:r>
          </a:p>
          <a:p>
            <a:pPr marL="971550" lvl="1" indent="-514350">
              <a:buFont typeface="Wingdings" pitchFamily="2" charset="2"/>
              <a:buChar char="Ø"/>
            </a:pPr>
            <a:r>
              <a:rPr lang="en-US" dirty="0" smtClean="0"/>
              <a:t>Look at the “main” part of a domain </a:t>
            </a:r>
          </a:p>
          <a:p>
            <a:pPr marL="971550" lvl="1" indent="-514350">
              <a:buFont typeface="Wingdings" pitchFamily="2" charset="2"/>
              <a:buChar char="Ø"/>
            </a:pPr>
            <a:r>
              <a:rPr lang="en-US" dirty="0" smtClean="0"/>
              <a:t>https://www.cs.university.edu/ </a:t>
            </a:r>
          </a:p>
          <a:p>
            <a:pPr marL="971550" lvl="1" indent="-514350">
              <a:buFont typeface="Wingdings" pitchFamily="2" charset="2"/>
              <a:buChar char="Ø"/>
            </a:pPr>
            <a:r>
              <a:rPr lang="en-US" dirty="0" smtClean="0"/>
              <a:t>http://www.company.co.jp/</a:t>
            </a:r>
          </a:p>
          <a:p>
            <a:pPr marL="971550" lvl="1" indent="-514350">
              <a:buFont typeface="Wingdings" pitchFamily="2" charset="2"/>
              <a:buChar char="Ø"/>
            </a:pPr>
            <a:r>
              <a:rPr lang="en-US" dirty="0" smtClean="0"/>
              <a:t>This is a continuous feature. </a:t>
            </a:r>
            <a:endParaRPr lang="en-US" i="1" dirty="0" smtClean="0"/>
          </a:p>
          <a:p>
            <a:endParaRPr lang="en-US" dirty="0"/>
          </a:p>
        </p:txBody>
      </p:sp>
      <p:pic>
        <p:nvPicPr>
          <p:cNvPr id="4" name="Picture 3" descr="C:\Documents and Settings\BHAVIN\Desktop\images4.jpg"/>
          <p:cNvPicPr>
            <a:picLocks noChangeAspect="1" noChangeArrowheads="1"/>
          </p:cNvPicPr>
          <p:nvPr/>
        </p:nvPicPr>
        <p:blipFill>
          <a:blip r:embed="rId2"/>
          <a:srcRect/>
          <a:stretch>
            <a:fillRect/>
          </a:stretch>
        </p:blipFill>
        <p:spPr bwMode="auto">
          <a:xfrm>
            <a:off x="6172200" y="4343400"/>
            <a:ext cx="2057400" cy="828675"/>
          </a:xfrm>
          <a:prstGeom prst="rect">
            <a:avLst/>
          </a:prstGeom>
          <a:noFill/>
        </p:spPr>
      </p:pic>
      <p:sp>
        <p:nvSpPr>
          <p:cNvPr id="6" name="Footer Placeholder 11"/>
          <p:cNvSpPr>
            <a:spLocks noGrp="1"/>
          </p:cNvSpPr>
          <p:nvPr>
            <p:ph type="ftr" sz="quarter" idx="11"/>
          </p:nvPr>
        </p:nvSpPr>
        <p:spPr>
          <a:xfrm>
            <a:off x="2667000" y="635635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a:xfrm>
            <a:off x="304800" y="914400"/>
            <a:ext cx="8534400" cy="4389120"/>
          </a:xfrm>
        </p:spPr>
        <p:txBody>
          <a:bodyPr>
            <a:normAutofit/>
          </a:bodyPr>
          <a:lstStyle/>
          <a:p>
            <a:pPr marL="514350" indent="-514350" algn="l">
              <a:buFont typeface="Wingdings" pitchFamily="2" charset="2"/>
              <a:buChar char="Ø"/>
            </a:pPr>
            <a:r>
              <a:rPr lang="en-US" i="1" dirty="0" smtClean="0">
                <a:solidFill>
                  <a:schemeClr val="tx2">
                    <a:lumMod val="75000"/>
                  </a:schemeClr>
                </a:solidFill>
              </a:rPr>
              <a:t>Number of dots</a:t>
            </a:r>
          </a:p>
          <a:p>
            <a:pPr marL="971550" lvl="1" indent="-514350" algn="l">
              <a:buFont typeface="Wingdings" pitchFamily="2" charset="2"/>
              <a:buChar char="Ø"/>
            </a:pPr>
            <a:r>
              <a:rPr lang="en-US" dirty="0" err="1" smtClean="0"/>
              <a:t>Subdomains</a:t>
            </a:r>
            <a:r>
              <a:rPr lang="en-US" dirty="0" smtClean="0"/>
              <a:t> like </a:t>
            </a:r>
          </a:p>
          <a:p>
            <a:pPr marL="971550" lvl="1" indent="-514350" algn="l">
              <a:buNone/>
            </a:pPr>
            <a:r>
              <a:rPr lang="en-US" dirty="0" smtClean="0"/>
              <a:t>	http://www.my-bank.update.data.com.</a:t>
            </a:r>
          </a:p>
          <a:p>
            <a:pPr marL="971550" lvl="1" indent="-514350" algn="l">
              <a:buFont typeface="Wingdings" pitchFamily="2" charset="2"/>
              <a:buChar char="Ø"/>
            </a:pPr>
            <a:r>
              <a:rPr lang="en-US" dirty="0" smtClean="0"/>
              <a:t>Redirection script, such as http://www.google.com/url?q=http://www.badsite.com</a:t>
            </a:r>
          </a:p>
          <a:p>
            <a:pPr marL="971550" lvl="1" indent="-514350" algn="l">
              <a:buFont typeface="Wingdings" pitchFamily="2" charset="2"/>
              <a:buChar char="Ø"/>
            </a:pPr>
            <a:r>
              <a:rPr lang="en-US" dirty="0" smtClean="0"/>
              <a:t>This feature is simply the maximum number of dots (`.') contained in any of the links present in the email, and is a continuous feature. </a:t>
            </a:r>
            <a:endParaRPr lang="en-US" i="1" dirty="0" smtClean="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6385" name="Picture 1" descr="C:\Documents and Settings\BHAVIN\Desktop\001.jpg"/>
          <p:cNvPicPr>
            <a:picLocks noChangeAspect="1" noChangeArrowheads="1"/>
          </p:cNvPicPr>
          <p:nvPr/>
        </p:nvPicPr>
        <p:blipFill>
          <a:blip r:embed="rId2"/>
          <a:srcRect/>
          <a:stretch>
            <a:fillRect/>
          </a:stretch>
        </p:blipFill>
        <p:spPr bwMode="auto">
          <a:xfrm>
            <a:off x="2895600" y="4572000"/>
            <a:ext cx="3352800" cy="1714500"/>
          </a:xfrm>
          <a:prstGeom prst="rect">
            <a:avLst/>
          </a:prstGeom>
          <a:noFill/>
        </p:spPr>
      </p:pic>
      <p:sp>
        <p:nvSpPr>
          <p:cNvPr id="6" name="Rectangle 5"/>
          <p:cNvSpPr/>
          <p:nvPr/>
        </p:nvSpPr>
        <p:spPr>
          <a:xfrm>
            <a:off x="0" y="6150114"/>
            <a:ext cx="9144000" cy="707886"/>
          </a:xfrm>
          <a:prstGeom prst="rect">
            <a:avLst/>
          </a:prstGeom>
        </p:spPr>
        <p:txBody>
          <a:bodyPr wrap="square">
            <a:spAutoFit/>
          </a:bodyPr>
          <a:lstStyle/>
          <a:p>
            <a:r>
              <a:rPr lang="en-US" sz="4000" dirty="0" smtClean="0"/>
              <a:t>                                </a:t>
            </a:r>
            <a:r>
              <a:rPr lang="en-US" sz="1000" dirty="0" smtClean="0"/>
              <a:t>Image courtesy:  http://www.roslynoxley9.com.au/artists/49/Yayoi_Kusama/38/24460/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a:xfrm>
            <a:off x="457200" y="1295400"/>
            <a:ext cx="8229600" cy="4389120"/>
          </a:xfrm>
        </p:spPr>
        <p:txBody>
          <a:bodyPr>
            <a:normAutofit/>
          </a:bodyPr>
          <a:lstStyle/>
          <a:p>
            <a:pPr marL="514350" indent="-514350" algn="l">
              <a:buFont typeface="Wingdings" pitchFamily="2" charset="2"/>
              <a:buChar char="Ø"/>
            </a:pPr>
            <a:r>
              <a:rPr lang="en-US" i="1" dirty="0" smtClean="0">
                <a:solidFill>
                  <a:schemeClr val="tx2">
                    <a:lumMod val="75000"/>
                  </a:schemeClr>
                </a:solidFill>
              </a:rPr>
              <a:t>Contains </a:t>
            </a:r>
            <a:r>
              <a:rPr lang="en-US" i="1" dirty="0" err="1" smtClean="0">
                <a:solidFill>
                  <a:schemeClr val="tx2">
                    <a:lumMod val="75000"/>
                  </a:schemeClr>
                </a:solidFill>
              </a:rPr>
              <a:t>javascript</a:t>
            </a:r>
            <a:endParaRPr lang="en-US" i="1" dirty="0" smtClean="0">
              <a:solidFill>
                <a:schemeClr val="tx2">
                  <a:lumMod val="75000"/>
                </a:schemeClr>
              </a:solidFill>
            </a:endParaRPr>
          </a:p>
          <a:p>
            <a:pPr marL="971550" lvl="1" indent="-514350" algn="l">
              <a:buFont typeface="Wingdings" pitchFamily="2" charset="2"/>
              <a:buChar char="Ø"/>
            </a:pPr>
            <a:r>
              <a:rPr lang="en-US" dirty="0" smtClean="0"/>
              <a:t>Attackers can use JavaScript to hide information from the user, and potentially launch sophisticated attacks. </a:t>
            </a:r>
          </a:p>
          <a:p>
            <a:pPr marL="971550" lvl="1" indent="-514350" algn="l">
              <a:buFont typeface="Wingdings" pitchFamily="2" charset="2"/>
              <a:buChar char="Ø"/>
            </a:pPr>
            <a:r>
              <a:rPr lang="en-US" dirty="0" smtClean="0"/>
              <a:t>An email is flagged with the “contains </a:t>
            </a:r>
            <a:r>
              <a:rPr lang="en-US" dirty="0" err="1" smtClean="0"/>
              <a:t>javascript</a:t>
            </a:r>
            <a:r>
              <a:rPr lang="en-US" dirty="0" smtClean="0"/>
              <a:t>” feature if the string “</a:t>
            </a:r>
            <a:r>
              <a:rPr lang="en-US" dirty="0" err="1" smtClean="0"/>
              <a:t>javascript</a:t>
            </a:r>
            <a:r>
              <a:rPr lang="en-US" dirty="0" smtClean="0"/>
              <a:t>” appears in the email, regardless of whether it is actually in a &lt;script&gt; or &lt;a&gt; tag </a:t>
            </a:r>
          </a:p>
          <a:p>
            <a:pPr marL="971550" lvl="1" indent="-514350" algn="l">
              <a:buFont typeface="Wingdings" pitchFamily="2" charset="2"/>
              <a:buChar char="Ø"/>
            </a:pPr>
            <a:r>
              <a:rPr lang="en-US" dirty="0" smtClean="0"/>
              <a:t>This is a binary feature. </a:t>
            </a:r>
            <a:endParaRPr lang="en-US" i="1" dirty="0" smtClean="0"/>
          </a:p>
          <a:p>
            <a:pPr algn="ctr"/>
            <a:endParaRPr lang="en-US" dirty="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5361" name="Picture 1" descr="C:\Documents and Settings\BHAVIN\Desktop\images7.jpg"/>
          <p:cNvPicPr>
            <a:picLocks noChangeAspect="1" noChangeArrowheads="1"/>
          </p:cNvPicPr>
          <p:nvPr/>
        </p:nvPicPr>
        <p:blipFill>
          <a:blip r:embed="rId2"/>
          <a:srcRect/>
          <a:stretch>
            <a:fillRect/>
          </a:stretch>
        </p:blipFill>
        <p:spPr bwMode="auto">
          <a:xfrm>
            <a:off x="3048000" y="4724400"/>
            <a:ext cx="2971800" cy="1371600"/>
          </a:xfrm>
          <a:prstGeom prst="rect">
            <a:avLst/>
          </a:prstGeom>
          <a:noFill/>
        </p:spPr>
      </p:pic>
      <p:sp>
        <p:nvSpPr>
          <p:cNvPr id="6" name="Rectangle 5"/>
          <p:cNvSpPr/>
          <p:nvPr/>
        </p:nvSpPr>
        <p:spPr>
          <a:xfrm>
            <a:off x="5450360" y="6488668"/>
            <a:ext cx="242374"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0" y="6150114"/>
            <a:ext cx="9144000" cy="1261884"/>
          </a:xfrm>
          <a:prstGeom prst="rect">
            <a:avLst/>
          </a:prstGeom>
        </p:spPr>
        <p:txBody>
          <a:bodyPr wrap="square">
            <a:spAutoFit/>
          </a:bodyPr>
          <a:lstStyle/>
          <a:p>
            <a:r>
              <a:rPr lang="en-US" sz="4000" dirty="0" smtClean="0"/>
              <a:t>                                                </a:t>
            </a:r>
            <a:r>
              <a:rPr lang="en-US" sz="1000" dirty="0" smtClean="0"/>
              <a:t>Image courtesy:  http://webdevargentina.ning.com/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Subtitle 4"/>
          <p:cNvSpPr>
            <a:spLocks noGrp="1"/>
          </p:cNvSpPr>
          <p:nvPr>
            <p:ph idx="1"/>
          </p:nvPr>
        </p:nvSpPr>
        <p:spPr/>
        <p:txBody>
          <a:bodyPr>
            <a:normAutofit/>
          </a:bodyPr>
          <a:lstStyle/>
          <a:p>
            <a:pPr marL="514350" indent="-514350" algn="l">
              <a:buFont typeface="Wingdings" pitchFamily="2" charset="2"/>
              <a:buChar char="Ø"/>
            </a:pPr>
            <a:r>
              <a:rPr lang="en-US" i="1" dirty="0" smtClean="0">
                <a:solidFill>
                  <a:schemeClr val="tx2">
                    <a:lumMod val="75000"/>
                  </a:schemeClr>
                </a:solidFill>
              </a:rPr>
              <a:t>Spam-filter output</a:t>
            </a:r>
          </a:p>
          <a:p>
            <a:pPr marL="971550" lvl="1" indent="-514350" algn="l">
              <a:buFont typeface="Wingdings" pitchFamily="2" charset="2"/>
              <a:buChar char="Ø"/>
            </a:pPr>
            <a:r>
              <a:rPr lang="en-US" dirty="0" smtClean="0"/>
              <a:t>This is a binary feature, using the trained version of </a:t>
            </a:r>
            <a:r>
              <a:rPr lang="en-US" dirty="0" err="1" smtClean="0"/>
              <a:t>SpamAssassin</a:t>
            </a:r>
            <a:r>
              <a:rPr lang="en-US" dirty="0" smtClean="0"/>
              <a:t> with the default rule weights and threshold. </a:t>
            </a:r>
          </a:p>
          <a:p>
            <a:pPr marL="971550" lvl="1" indent="-514350" algn="l">
              <a:buFont typeface="Wingdings" pitchFamily="2" charset="2"/>
              <a:buChar char="Ø"/>
            </a:pPr>
            <a:r>
              <a:rPr lang="en-US" dirty="0" smtClean="0"/>
              <a:t>“Ham” or “Spam”</a:t>
            </a:r>
          </a:p>
          <a:p>
            <a:pPr marL="971550" lvl="1" indent="-514350" algn="l">
              <a:buFont typeface="Wingdings" pitchFamily="2" charset="2"/>
              <a:buChar char="Ø"/>
            </a:pPr>
            <a:r>
              <a:rPr lang="en-US" dirty="0" smtClean="0"/>
              <a:t>This is a Binary feature.</a:t>
            </a:r>
          </a:p>
          <a:p>
            <a:endParaRPr lang="en-US" dirty="0"/>
          </a:p>
        </p:txBody>
      </p:sp>
      <p:pic>
        <p:nvPicPr>
          <p:cNvPr id="43010" name="Picture 2" descr="C:\Documents and Settings\BHAVIN\Desktop\images8.jpg"/>
          <p:cNvPicPr>
            <a:picLocks noChangeAspect="1" noChangeArrowheads="1"/>
          </p:cNvPicPr>
          <p:nvPr/>
        </p:nvPicPr>
        <p:blipFill>
          <a:blip r:embed="rId2"/>
          <a:srcRect/>
          <a:stretch>
            <a:fillRect/>
          </a:stretch>
        </p:blipFill>
        <p:spPr bwMode="auto">
          <a:xfrm>
            <a:off x="3429000" y="4648200"/>
            <a:ext cx="2057400" cy="1524000"/>
          </a:xfrm>
          <a:prstGeom prst="rect">
            <a:avLst/>
          </a:prstGeom>
          <a:noFill/>
        </p:spPr>
      </p:pic>
      <p:sp>
        <p:nvSpPr>
          <p:cNvPr id="7" name="Rectangle 6"/>
          <p:cNvSpPr/>
          <p:nvPr/>
        </p:nvSpPr>
        <p:spPr>
          <a:xfrm>
            <a:off x="0" y="6172200"/>
            <a:ext cx="9144000" cy="1261884"/>
          </a:xfrm>
          <a:prstGeom prst="rect">
            <a:avLst/>
          </a:prstGeom>
        </p:spPr>
        <p:txBody>
          <a:bodyPr wrap="square">
            <a:spAutoFit/>
          </a:bodyPr>
          <a:lstStyle/>
          <a:p>
            <a:r>
              <a:rPr lang="en-US" sz="4000" dirty="0" smtClean="0"/>
              <a:t>                                            </a:t>
            </a:r>
            <a:r>
              <a:rPr lang="en-US" sz="1000" dirty="0" smtClean="0"/>
              <a:t>Image courtesy: http://www.suremail.us/spam-filter.shtml</a:t>
            </a:r>
            <a:endParaRPr lang="en-US" dirty="0" smtClean="0"/>
          </a:p>
          <a:p>
            <a:endParaRPr lang="en-US" dirty="0" smtClean="0"/>
          </a:p>
          <a:p>
            <a:endParaRPr lang="en-US" dirty="0"/>
          </a:p>
        </p:txBody>
      </p:sp>
      <p:sp>
        <p:nvSpPr>
          <p:cNvPr id="6" name="Footer Placeholder 11"/>
          <p:cNvSpPr>
            <a:spLocks noGrp="1"/>
          </p:cNvSpPr>
          <p:nvPr>
            <p:ph type="ftr" sz="quarter" idx="11"/>
          </p:nvPr>
        </p:nvSpPr>
        <p:spPr>
          <a:xfrm>
            <a:off x="2667000" y="635635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Features as used in webpage classification</a:t>
            </a:r>
            <a:endParaRPr lang="en-US" dirty="0"/>
          </a:p>
        </p:txBody>
      </p:sp>
      <p:sp>
        <p:nvSpPr>
          <p:cNvPr id="3" name="Subtitle 2"/>
          <p:cNvSpPr>
            <a:spLocks noGrp="1"/>
          </p:cNvSpPr>
          <p:nvPr>
            <p:ph idx="1"/>
          </p:nvPr>
        </p:nvSpPr>
        <p:spPr/>
        <p:txBody>
          <a:bodyPr>
            <a:normAutofit/>
          </a:bodyPr>
          <a:lstStyle/>
          <a:p>
            <a:pPr algn="just">
              <a:buFont typeface="Wingdings" pitchFamily="2" charset="2"/>
              <a:buChar char="Ø"/>
            </a:pPr>
            <a:r>
              <a:rPr lang="en-US" dirty="0" smtClean="0"/>
              <a:t>   Most of the features discussed earlier can also be                            	applied towards </a:t>
            </a:r>
            <a:r>
              <a:rPr lang="en-US" dirty="0" err="1" smtClean="0"/>
              <a:t>classifiying</a:t>
            </a:r>
            <a:r>
              <a:rPr lang="en-US" dirty="0" smtClean="0"/>
              <a:t> a webpage in a 	browser  environment.</a:t>
            </a:r>
          </a:p>
          <a:p>
            <a:pPr algn="just">
              <a:buFont typeface="Wingdings" pitchFamily="2" charset="2"/>
              <a:buChar char="Ø"/>
            </a:pPr>
            <a:r>
              <a:rPr lang="en-US" dirty="0" smtClean="0"/>
              <a:t>   Other Features include:</a:t>
            </a:r>
          </a:p>
          <a:p>
            <a:pPr lvl="1" algn="just">
              <a:buFont typeface="Wingdings" pitchFamily="2" charset="2"/>
              <a:buChar char="Ø"/>
            </a:pPr>
            <a:r>
              <a:rPr lang="en-US" i="1" dirty="0" smtClean="0"/>
              <a:t>  Site in browser history</a:t>
            </a:r>
          </a:p>
          <a:p>
            <a:pPr lvl="1" algn="just">
              <a:buFont typeface="Wingdings" pitchFamily="2" charset="2"/>
              <a:buChar char="Ø"/>
            </a:pPr>
            <a:r>
              <a:rPr lang="en-US" i="1" dirty="0" smtClean="0"/>
              <a:t>  Redirected site</a:t>
            </a:r>
          </a:p>
          <a:p>
            <a:pPr lvl="1" algn="just">
              <a:buFont typeface="Wingdings" pitchFamily="2" charset="2"/>
              <a:buChar char="Ø"/>
            </a:pPr>
            <a:r>
              <a:rPr lang="en-US" i="1" dirty="0" smtClean="0"/>
              <a:t>  </a:t>
            </a:r>
            <a:r>
              <a:rPr lang="en-US" i="1" dirty="0" err="1" smtClean="0"/>
              <a:t>tf-idf</a:t>
            </a:r>
            <a:endParaRPr lang="en-US" dirty="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pPr algn="ctr"/>
            <a:r>
              <a:rPr lang="en-US" sz="5400" dirty="0" smtClean="0"/>
              <a:t>Empirical </a:t>
            </a:r>
            <a:br>
              <a:rPr lang="en-US" sz="5400" dirty="0" smtClean="0"/>
            </a:br>
            <a:r>
              <a:rPr lang="en-US" sz="5400" dirty="0" smtClean="0"/>
              <a:t>Evaluation</a:t>
            </a:r>
            <a:endParaRPr lang="en-US" sz="5400" dirty="0"/>
          </a:p>
        </p:txBody>
      </p:sp>
      <p:sp>
        <p:nvSpPr>
          <p:cNvPr id="3" name="Subtitle 2"/>
          <p:cNvSpPr>
            <a:spLocks noGrp="1"/>
          </p:cNvSpPr>
          <p:nvPr>
            <p:ph idx="1"/>
          </p:nvPr>
        </p:nvSpPr>
        <p:spPr>
          <a:xfrm>
            <a:off x="457200" y="2895600"/>
            <a:ext cx="8229600" cy="4389120"/>
          </a:xfrm>
        </p:spPr>
        <p:txBody>
          <a:bodyPr>
            <a:normAutofit/>
          </a:bodyPr>
          <a:lstStyle/>
          <a:p>
            <a:pPr algn="l">
              <a:buFont typeface="Wingdings" pitchFamily="2" charset="2"/>
              <a:buChar char="Ø"/>
            </a:pPr>
            <a:r>
              <a:rPr lang="en-US" b="1" dirty="0" smtClean="0"/>
              <a:t>   Machine-Learning Implementation</a:t>
            </a:r>
          </a:p>
          <a:p>
            <a:pPr lvl="1" algn="l">
              <a:buFont typeface="Wingdings" pitchFamily="2" charset="2"/>
              <a:buChar char="Ø"/>
            </a:pPr>
            <a:r>
              <a:rPr lang="en-US" dirty="0" smtClean="0"/>
              <a:t>   Run a set of scripts to extract all the features.</a:t>
            </a:r>
          </a:p>
          <a:p>
            <a:pPr lvl="1" algn="l">
              <a:buFont typeface="Wingdings" pitchFamily="2" charset="2"/>
              <a:buChar char="Ø"/>
            </a:pPr>
            <a:r>
              <a:rPr lang="en-US" dirty="0" smtClean="0"/>
              <a:t>   Train and test a classifier using 10-fold cross validation.</a:t>
            </a:r>
          </a:p>
          <a:p>
            <a:pPr lvl="1" algn="l">
              <a:buFont typeface="Wingdings" pitchFamily="2" charset="2"/>
              <a:buChar char="Ø"/>
            </a:pPr>
            <a:r>
              <a:rPr lang="en-US" dirty="0" smtClean="0"/>
              <a:t>   Random forest as a classifier.</a:t>
            </a:r>
          </a:p>
          <a:p>
            <a:pPr lvl="1" algn="l">
              <a:buFont typeface="Wingdings" pitchFamily="2" charset="2"/>
              <a:buChar char="Ø"/>
            </a:pPr>
            <a:r>
              <a:rPr lang="en-US" dirty="0" smtClean="0"/>
              <a:t>   Random forests create a number of decision trees and                       	each decision tree is made by randomly choosing an 	attribute to split on at each level, and then pruning 	the tree.</a:t>
            </a:r>
            <a:endParaRPr lang="en-US" dirty="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3314" name="Picture 2" descr="C:\Documents and Settings\BHAVIN\Desktop\evaluation.jpg"/>
          <p:cNvPicPr>
            <a:picLocks noChangeAspect="1" noChangeArrowheads="1"/>
          </p:cNvPicPr>
          <p:nvPr/>
        </p:nvPicPr>
        <p:blipFill>
          <a:blip r:embed="rId3"/>
          <a:srcRect/>
          <a:stretch>
            <a:fillRect/>
          </a:stretch>
        </p:blipFill>
        <p:spPr bwMode="auto">
          <a:xfrm>
            <a:off x="6324600" y="304800"/>
            <a:ext cx="2514600" cy="2667000"/>
          </a:xfrm>
          <a:prstGeom prst="rect">
            <a:avLst/>
          </a:prstGeom>
          <a:noFill/>
        </p:spPr>
      </p:pic>
      <p:sp>
        <p:nvSpPr>
          <p:cNvPr id="7" name="Rectangle 6"/>
          <p:cNvSpPr/>
          <p:nvPr/>
        </p:nvSpPr>
        <p:spPr>
          <a:xfrm>
            <a:off x="0" y="6150114"/>
            <a:ext cx="9144000" cy="1261884"/>
          </a:xfrm>
          <a:prstGeom prst="rect">
            <a:avLst/>
          </a:prstGeom>
        </p:spPr>
        <p:txBody>
          <a:bodyPr wrap="square">
            <a:spAutoFit/>
          </a:bodyPr>
          <a:lstStyle/>
          <a:p>
            <a:r>
              <a:rPr lang="en-US" sz="4000" dirty="0" smtClean="0"/>
              <a:t>                            </a:t>
            </a:r>
            <a:r>
              <a:rPr lang="en-US" sz="1000" dirty="0" smtClean="0"/>
              <a:t>Image courtesy: http://meds.queensu.ca/postgraduate/policies/evaluation__promotion___appeals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b="1" dirty="0" smtClean="0"/>
              <a:t>Datasets</a:t>
            </a:r>
          </a:p>
          <a:p>
            <a:pPr lvl="1">
              <a:buFont typeface="Wingdings" pitchFamily="2" charset="2"/>
              <a:buChar char="Ø"/>
            </a:pPr>
            <a:r>
              <a:rPr lang="en-US" dirty="0" smtClean="0"/>
              <a:t>   Two publicly available datasets used.</a:t>
            </a:r>
          </a:p>
          <a:p>
            <a:pPr lvl="1">
              <a:buFont typeface="Wingdings" pitchFamily="2" charset="2"/>
              <a:buChar char="Ø"/>
            </a:pPr>
            <a:r>
              <a:rPr lang="en-US" dirty="0" smtClean="0"/>
              <a:t>   The ham corpora from the </a:t>
            </a:r>
            <a:r>
              <a:rPr lang="en-US" dirty="0" err="1" smtClean="0"/>
              <a:t>SpamAssassin</a:t>
            </a:r>
            <a:r>
              <a:rPr lang="en-US" dirty="0" smtClean="0"/>
              <a:t> project (both 	the 2002 and 2003 ham collections, easy and hard, for 	a total of approximately 6950 non-phishing non-spam 	emails)</a:t>
            </a:r>
          </a:p>
          <a:p>
            <a:pPr lvl="1">
              <a:buFont typeface="Wingdings" pitchFamily="2" charset="2"/>
              <a:buChar char="Ø"/>
            </a:pPr>
            <a:r>
              <a:rPr lang="en-US" dirty="0" smtClean="0"/>
              <a:t>   The publicly available </a:t>
            </a:r>
            <a:r>
              <a:rPr lang="en-US" dirty="0" err="1" smtClean="0"/>
              <a:t>phishingcorpus</a:t>
            </a:r>
            <a:r>
              <a:rPr lang="en-US" dirty="0" smtClean="0"/>
              <a:t> (approximately 	860  email messages). </a:t>
            </a:r>
          </a:p>
          <a:p>
            <a:endParaRPr lang="en-US" dirty="0"/>
          </a:p>
        </p:txBody>
      </p:sp>
      <p:sp>
        <p:nvSpPr>
          <p:cNvPr id="5" name="Footer Placeholder 11"/>
          <p:cNvSpPr>
            <a:spLocks noGrp="1"/>
          </p:cNvSpPr>
          <p:nvPr>
            <p:ph type="ftr" sz="quarter" idx="11"/>
          </p:nvPr>
        </p:nvSpPr>
        <p:spPr>
          <a:xfrm>
            <a:off x="2667000" y="635635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8229600" cy="1143000"/>
          </a:xfrm>
        </p:spPr>
        <p:txBody>
          <a:bodyPr/>
          <a:lstStyle/>
          <a:p>
            <a:r>
              <a:rPr lang="en-US" dirty="0" smtClean="0">
                <a:solidFill>
                  <a:schemeClr val="tx2">
                    <a:lumMod val="75000"/>
                  </a:schemeClr>
                </a:solidFill>
              </a:rPr>
              <a:t>Authors</a:t>
            </a:r>
            <a:endParaRPr lang="en-US" dirty="0">
              <a:solidFill>
                <a:schemeClr val="tx2">
                  <a:lumMod val="75000"/>
                </a:schemeClr>
              </a:solidFill>
            </a:endParaRPr>
          </a:p>
        </p:txBody>
      </p:sp>
      <p:pic>
        <p:nvPicPr>
          <p:cNvPr id="1028" name="Picture 4" descr="http://www.cs.cmu.edu/~sadeh/Norman%20Sadeh_Locaccino_Web.png"/>
          <p:cNvPicPr>
            <a:picLocks noGrp="1" noChangeAspect="1" noChangeArrowheads="1"/>
          </p:cNvPicPr>
          <p:nvPr>
            <p:ph idx="1"/>
          </p:nvPr>
        </p:nvPicPr>
        <p:blipFill>
          <a:blip r:embed="rId3"/>
          <a:stretch>
            <a:fillRect/>
          </a:stretch>
        </p:blipFill>
        <p:spPr bwMode="auto">
          <a:xfrm>
            <a:off x="6400800" y="2971800"/>
            <a:ext cx="1752600" cy="1818943"/>
          </a:xfrm>
          <a:prstGeom prst="rect">
            <a:avLst/>
          </a:prstGeom>
          <a:noFill/>
        </p:spPr>
      </p:pic>
      <p:sp>
        <p:nvSpPr>
          <p:cNvPr id="12"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
        <p:nvSpPr>
          <p:cNvPr id="14" name="Text Placeholder 13"/>
          <p:cNvSpPr>
            <a:spLocks noGrp="1"/>
          </p:cNvSpPr>
          <p:nvPr>
            <p:ph type="body" idx="4294967295"/>
          </p:nvPr>
        </p:nvSpPr>
        <p:spPr>
          <a:xfrm>
            <a:off x="0" y="2705100"/>
            <a:ext cx="7772400" cy="1509713"/>
          </a:xfrm>
        </p:spPr>
        <p:txBody>
          <a:bodyPr/>
          <a:lstStyle/>
          <a:p>
            <a:endParaRPr lang="en-US" dirty="0" smtClean="0"/>
          </a:p>
          <a:p>
            <a:endParaRPr lang="en-US" dirty="0"/>
          </a:p>
        </p:txBody>
      </p:sp>
      <p:sp>
        <p:nvSpPr>
          <p:cNvPr id="9" name="TextBox 8"/>
          <p:cNvSpPr txBox="1"/>
          <p:nvPr/>
        </p:nvSpPr>
        <p:spPr>
          <a:xfrm>
            <a:off x="304800" y="4876800"/>
            <a:ext cx="5944128" cy="1292662"/>
          </a:xfrm>
          <a:prstGeom prst="rect">
            <a:avLst/>
          </a:prstGeom>
          <a:noFill/>
        </p:spPr>
        <p:txBody>
          <a:bodyPr wrap="none" rtlCol="0">
            <a:spAutoFit/>
          </a:bodyPr>
          <a:lstStyle/>
          <a:p>
            <a:r>
              <a:rPr lang="en-US" sz="2400" b="1" dirty="0" smtClean="0">
                <a:solidFill>
                  <a:schemeClr val="tx2">
                    <a:lumMod val="75000"/>
                  </a:schemeClr>
                </a:solidFill>
                <a:effectLst>
                  <a:outerShdw blurRad="38100" dist="38100" dir="2700000" algn="tl">
                    <a:srgbClr val="000000">
                      <a:alpha val="43137"/>
                    </a:srgbClr>
                  </a:outerShdw>
                </a:effectLst>
              </a:rPr>
              <a:t>Anthony </a:t>
            </a:r>
            <a:r>
              <a:rPr lang="en-US" sz="2400" b="1" dirty="0" err="1" smtClean="0">
                <a:solidFill>
                  <a:schemeClr val="tx2">
                    <a:lumMod val="75000"/>
                  </a:schemeClr>
                </a:solidFill>
                <a:effectLst>
                  <a:outerShdw blurRad="38100" dist="38100" dir="2700000" algn="tl">
                    <a:srgbClr val="000000">
                      <a:alpha val="43137"/>
                    </a:srgbClr>
                  </a:outerShdw>
                </a:effectLst>
              </a:rPr>
              <a:t>Tomasic</a:t>
            </a:r>
            <a:r>
              <a:rPr lang="en-US" sz="2400" b="1" dirty="0" smtClean="0">
                <a:solidFill>
                  <a:schemeClr val="tx2">
                    <a:lumMod val="75000"/>
                  </a:schemeClr>
                </a:solidFill>
                <a:effectLst>
                  <a:outerShdw blurRad="38100" dist="38100" dir="2700000" algn="tl">
                    <a:srgbClr val="000000">
                      <a:alpha val="43137"/>
                    </a:srgbClr>
                  </a:outerShdw>
                </a:effectLst>
              </a:rPr>
              <a:t>: </a:t>
            </a:r>
          </a:p>
          <a:p>
            <a:r>
              <a:rPr lang="en-US" dirty="0" smtClean="0"/>
              <a:t> - Director of the </a:t>
            </a:r>
            <a:r>
              <a:rPr lang="en-US" dirty="0" smtClean="0">
                <a:solidFill>
                  <a:schemeClr val="tx2">
                    <a:lumMod val="75000"/>
                  </a:schemeClr>
                </a:solidFill>
              </a:rPr>
              <a:t>Carnegie Mellon University.</a:t>
            </a:r>
          </a:p>
          <a:p>
            <a:r>
              <a:rPr lang="en-US" dirty="0" smtClean="0"/>
              <a:t> - Masters of science in Information Technology,  </a:t>
            </a:r>
          </a:p>
          <a:p>
            <a:r>
              <a:rPr lang="en-US" dirty="0" smtClean="0"/>
              <a:t>   Very Large Information Systems  (MSIT-VLIS) Program..</a:t>
            </a:r>
            <a:endParaRPr lang="en-US" sz="1600" i="1" dirty="0"/>
          </a:p>
        </p:txBody>
      </p:sp>
      <p:sp>
        <p:nvSpPr>
          <p:cNvPr id="10" name="TextBox 9"/>
          <p:cNvSpPr txBox="1"/>
          <p:nvPr/>
        </p:nvSpPr>
        <p:spPr>
          <a:xfrm>
            <a:off x="304800" y="3200400"/>
            <a:ext cx="4571957" cy="1692771"/>
          </a:xfrm>
          <a:prstGeom prst="rect">
            <a:avLst/>
          </a:prstGeom>
          <a:noFill/>
        </p:spPr>
        <p:txBody>
          <a:bodyPr wrap="none" rtlCol="0">
            <a:spAutoFit/>
          </a:bodyPr>
          <a:lstStyle/>
          <a:p>
            <a:r>
              <a:rPr lang="en-US" sz="2400" b="1" dirty="0" smtClean="0">
                <a:solidFill>
                  <a:schemeClr val="tx2">
                    <a:lumMod val="75000"/>
                  </a:schemeClr>
                </a:solidFill>
                <a:effectLst>
                  <a:outerShdw blurRad="38100" dist="38100" dir="2700000" algn="tl">
                    <a:srgbClr val="000000">
                      <a:alpha val="43137"/>
                    </a:srgbClr>
                  </a:outerShdw>
                </a:effectLst>
              </a:rPr>
              <a:t>Norman M. </a:t>
            </a:r>
            <a:r>
              <a:rPr lang="en-US" sz="2400" b="1" dirty="0" err="1" smtClean="0">
                <a:solidFill>
                  <a:schemeClr val="tx2">
                    <a:lumMod val="75000"/>
                  </a:schemeClr>
                </a:solidFill>
                <a:effectLst>
                  <a:outerShdw blurRad="38100" dist="38100" dir="2700000" algn="tl">
                    <a:srgbClr val="000000">
                      <a:alpha val="43137"/>
                    </a:srgbClr>
                  </a:outerShdw>
                </a:effectLst>
              </a:rPr>
              <a:t>Sadeh</a:t>
            </a:r>
            <a:r>
              <a:rPr lang="en-US" sz="2400" b="1" dirty="0" smtClean="0">
                <a:solidFill>
                  <a:schemeClr val="tx2">
                    <a:lumMod val="75000"/>
                  </a:schemeClr>
                </a:solidFill>
                <a:effectLst>
                  <a:outerShdw blurRad="38100" dist="38100" dir="2700000" algn="tl">
                    <a:srgbClr val="000000">
                      <a:alpha val="43137"/>
                    </a:srgbClr>
                  </a:outerShdw>
                </a:effectLst>
              </a:rPr>
              <a:t>: </a:t>
            </a:r>
          </a:p>
          <a:p>
            <a:r>
              <a:rPr lang="en-US" sz="1600" dirty="0" smtClean="0"/>
              <a:t> - Professor in the School of Computer Science at </a:t>
            </a:r>
          </a:p>
          <a:p>
            <a:r>
              <a:rPr lang="en-US" sz="1600" dirty="0" smtClean="0">
                <a:solidFill>
                  <a:schemeClr val="accent2">
                    <a:lumMod val="60000"/>
                    <a:lumOff val="40000"/>
                  </a:schemeClr>
                </a:solidFill>
              </a:rPr>
              <a:t>   </a:t>
            </a:r>
            <a:r>
              <a:rPr lang="en-US" sz="1600" dirty="0" smtClean="0">
                <a:solidFill>
                  <a:schemeClr val="tx2">
                    <a:lumMod val="75000"/>
                  </a:schemeClr>
                </a:solidFill>
              </a:rPr>
              <a:t>Carnegie Mellon University.</a:t>
            </a:r>
          </a:p>
          <a:p>
            <a:r>
              <a:rPr lang="en-US" sz="1600" dirty="0" smtClean="0"/>
              <a:t> - Director, Mobile Commerce Lab.</a:t>
            </a:r>
          </a:p>
          <a:p>
            <a:r>
              <a:rPr lang="en-US" sz="1600" dirty="0" smtClean="0"/>
              <a:t> - Director, e-Supply Chain Management Lab.</a:t>
            </a:r>
            <a:r>
              <a:rPr lang="en-US" sz="1600" dirty="0"/>
              <a:t> </a:t>
            </a:r>
            <a:br>
              <a:rPr lang="en-US" sz="1600" dirty="0"/>
            </a:br>
            <a:r>
              <a:rPr lang="en-US" sz="1600" dirty="0" smtClean="0"/>
              <a:t> - Co-Director, COS PhD Program.</a:t>
            </a:r>
            <a:endParaRPr lang="en-US" sz="1600" i="1" dirty="0"/>
          </a:p>
        </p:txBody>
      </p:sp>
      <p:sp>
        <p:nvSpPr>
          <p:cNvPr id="11" name="TextBox 10"/>
          <p:cNvSpPr txBox="1"/>
          <p:nvPr/>
        </p:nvSpPr>
        <p:spPr>
          <a:xfrm>
            <a:off x="228600" y="1371600"/>
            <a:ext cx="5562600" cy="1846659"/>
          </a:xfrm>
          <a:prstGeom prst="rect">
            <a:avLst/>
          </a:prstGeom>
          <a:noFill/>
        </p:spPr>
        <p:txBody>
          <a:bodyPr wrap="square" rtlCol="0">
            <a:spAutoFit/>
          </a:bodyPr>
          <a:lstStyle/>
          <a:p>
            <a:r>
              <a:rPr lang="en-US" sz="2400" b="1" dirty="0" smtClean="0">
                <a:solidFill>
                  <a:schemeClr val="tx2">
                    <a:lumMod val="75000"/>
                  </a:schemeClr>
                </a:solidFill>
                <a:effectLst>
                  <a:outerShdw blurRad="38100" dist="38100" dir="2700000" algn="tl">
                    <a:srgbClr val="000000">
                      <a:alpha val="43137"/>
                    </a:srgbClr>
                  </a:outerShdw>
                </a:effectLst>
              </a:rPr>
              <a:t>Ian </a:t>
            </a:r>
            <a:r>
              <a:rPr lang="en-US" sz="2400" b="1" dirty="0" err="1" smtClean="0">
                <a:solidFill>
                  <a:schemeClr val="tx2">
                    <a:lumMod val="75000"/>
                  </a:schemeClr>
                </a:solidFill>
                <a:effectLst>
                  <a:outerShdw blurRad="38100" dist="38100" dir="2700000" algn="tl">
                    <a:srgbClr val="000000">
                      <a:alpha val="43137"/>
                    </a:srgbClr>
                  </a:outerShdw>
                </a:effectLst>
              </a:rPr>
              <a:t>Fette</a:t>
            </a:r>
            <a:r>
              <a:rPr lang="en-US" sz="2400" b="1" dirty="0" smtClean="0">
                <a:solidFill>
                  <a:schemeClr val="tx2">
                    <a:lumMod val="75000"/>
                  </a:schemeClr>
                </a:solidFill>
                <a:effectLst>
                  <a:outerShdw blurRad="38100" dist="38100" dir="2700000" algn="tl">
                    <a:srgbClr val="000000">
                      <a:alpha val="43137"/>
                    </a:srgbClr>
                  </a:outerShdw>
                </a:effectLst>
              </a:rPr>
              <a:t>: </a:t>
            </a:r>
          </a:p>
          <a:p>
            <a:r>
              <a:rPr lang="en-US" dirty="0" smtClean="0"/>
              <a:t> - Masters degree from </a:t>
            </a:r>
            <a:r>
              <a:rPr lang="en-US" dirty="0" smtClean="0">
                <a:solidFill>
                  <a:schemeClr val="tx2">
                    <a:lumMod val="75000"/>
                  </a:schemeClr>
                </a:solidFill>
              </a:rPr>
              <a:t>Carnegie Mellon University.</a:t>
            </a:r>
          </a:p>
          <a:p>
            <a:r>
              <a:rPr lang="en-US" dirty="0" smtClean="0"/>
              <a:t> - Product Manager at Google - works on the </a:t>
            </a:r>
          </a:p>
          <a:p>
            <a:r>
              <a:rPr lang="en-US" dirty="0"/>
              <a:t> </a:t>
            </a:r>
            <a:r>
              <a:rPr lang="en-US" dirty="0" smtClean="0"/>
              <a:t>  Google Chrome team .</a:t>
            </a:r>
          </a:p>
          <a:p>
            <a:r>
              <a:rPr lang="en-US" dirty="0" smtClean="0"/>
              <a:t> - Product manager for the anti-phishing and </a:t>
            </a:r>
          </a:p>
          <a:p>
            <a:r>
              <a:rPr lang="en-US" dirty="0"/>
              <a:t> </a:t>
            </a:r>
            <a:r>
              <a:rPr lang="en-US" dirty="0" smtClean="0"/>
              <a:t>  anti-malware teams at Google. </a:t>
            </a:r>
          </a:p>
        </p:txBody>
      </p:sp>
      <p:pic>
        <p:nvPicPr>
          <p:cNvPr id="1026" name="Picture 2"/>
          <p:cNvPicPr>
            <a:picLocks noChangeAspect="1" noChangeArrowheads="1"/>
          </p:cNvPicPr>
          <p:nvPr/>
        </p:nvPicPr>
        <p:blipFill>
          <a:blip r:embed="rId4" cstate="print"/>
          <a:srcRect/>
          <a:stretch>
            <a:fillRect/>
          </a:stretch>
        </p:blipFill>
        <p:spPr bwMode="auto">
          <a:xfrm>
            <a:off x="6477000" y="4953000"/>
            <a:ext cx="1676400" cy="1447800"/>
          </a:xfrm>
          <a:prstGeom prst="rect">
            <a:avLst/>
          </a:prstGeom>
          <a:noFill/>
          <a:ln w="9525">
            <a:noFill/>
            <a:miter lim="800000"/>
            <a:headEnd/>
            <a:tailEnd/>
          </a:ln>
          <a:effectLst/>
        </p:spPr>
      </p:pic>
      <p:pic>
        <p:nvPicPr>
          <p:cNvPr id="1030" name="Picture 6" descr="img_3498.jpg"/>
          <p:cNvPicPr>
            <a:picLocks noChangeAspect="1" noChangeArrowheads="1"/>
          </p:cNvPicPr>
          <p:nvPr/>
        </p:nvPicPr>
        <p:blipFill>
          <a:blip r:embed="rId5" cstate="print"/>
          <a:srcRect/>
          <a:stretch>
            <a:fillRect/>
          </a:stretch>
        </p:blipFill>
        <p:spPr bwMode="auto">
          <a:xfrm>
            <a:off x="6400800" y="1371600"/>
            <a:ext cx="1752600" cy="15430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p:txBody>
          <a:bodyPr>
            <a:normAutofit/>
          </a:bodyPr>
          <a:lstStyle/>
          <a:p>
            <a:pPr algn="l">
              <a:buFont typeface="Wingdings" pitchFamily="2" charset="2"/>
              <a:buChar char="Ø"/>
            </a:pPr>
            <a:r>
              <a:rPr lang="en-US" b="1" dirty="0" smtClean="0"/>
              <a:t>  Testing </a:t>
            </a:r>
            <a:r>
              <a:rPr lang="en-US" b="1" dirty="0" err="1" smtClean="0"/>
              <a:t>SpamAssassin</a:t>
            </a:r>
            <a:endParaRPr lang="en-US" b="1" dirty="0" smtClean="0"/>
          </a:p>
          <a:p>
            <a:pPr lvl="1" algn="l">
              <a:buFont typeface="Wingdings" pitchFamily="2" charset="2"/>
              <a:buChar char="Ø"/>
            </a:pPr>
            <a:r>
              <a:rPr lang="en-US" dirty="0" smtClean="0"/>
              <a:t>    For comparison against PILFER, we classify the exact 	same dataset using </a:t>
            </a:r>
            <a:r>
              <a:rPr lang="en-US" dirty="0" err="1" smtClean="0"/>
              <a:t>SpamAssassin</a:t>
            </a:r>
            <a:r>
              <a:rPr lang="en-US" dirty="0" smtClean="0"/>
              <a:t> version 3.1.0, using 	the default thresholds and rules.</a:t>
            </a:r>
          </a:p>
          <a:p>
            <a:pPr lvl="1" algn="l">
              <a:buFont typeface="Wingdings" pitchFamily="2" charset="2"/>
              <a:buChar char="Ø"/>
            </a:pPr>
            <a:r>
              <a:rPr lang="en-US" dirty="0" smtClean="0"/>
              <a:t>   “untrained” </a:t>
            </a:r>
            <a:r>
              <a:rPr lang="en-US" dirty="0" err="1" smtClean="0"/>
              <a:t>SpamAssassin</a:t>
            </a:r>
            <a:endParaRPr lang="en-US" dirty="0" smtClean="0"/>
          </a:p>
          <a:p>
            <a:pPr lvl="1" algn="l">
              <a:buFont typeface="Wingdings" pitchFamily="2" charset="2"/>
              <a:buChar char="Ø"/>
            </a:pPr>
            <a:r>
              <a:rPr lang="en-US" dirty="0" smtClean="0"/>
              <a:t>   “trained” </a:t>
            </a:r>
            <a:r>
              <a:rPr lang="en-US" dirty="0" err="1" smtClean="0"/>
              <a:t>SpamAssassin</a:t>
            </a:r>
            <a:endParaRPr lang="en-US" dirty="0" smtClean="0"/>
          </a:p>
          <a:p>
            <a:pPr algn="l"/>
            <a:endParaRPr lang="en-US" dirty="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algn="l">
              <a:buFont typeface="Wingdings" pitchFamily="2" charset="2"/>
              <a:buChar char="Ø"/>
            </a:pPr>
            <a:r>
              <a:rPr lang="en-US" b="1" dirty="0" smtClean="0"/>
              <a:t>   Additional Challenges</a:t>
            </a:r>
            <a:r>
              <a:rPr lang="en-US" dirty="0" smtClean="0"/>
              <a:t> </a:t>
            </a:r>
          </a:p>
          <a:p>
            <a:pPr lvl="1" algn="l">
              <a:buFont typeface="Wingdings" pitchFamily="2" charset="2"/>
              <a:buChar char="Ø"/>
            </a:pPr>
            <a:r>
              <a:rPr lang="en-US" dirty="0" smtClean="0"/>
              <a:t>   The age of the dataset </a:t>
            </a:r>
          </a:p>
          <a:p>
            <a:pPr lvl="1" algn="l">
              <a:buFont typeface="Wingdings" pitchFamily="2" charset="2"/>
              <a:buChar char="Ø"/>
            </a:pPr>
            <a:r>
              <a:rPr lang="en-US" dirty="0" smtClean="0"/>
              <a:t>   Phishing websites are short-lived, often lasting only 	on the order of 48 hours </a:t>
            </a:r>
          </a:p>
          <a:p>
            <a:pPr lvl="1" algn="l">
              <a:buFont typeface="Wingdings" pitchFamily="2" charset="2"/>
              <a:buChar char="Ø"/>
            </a:pPr>
            <a:r>
              <a:rPr lang="en-US" dirty="0" smtClean="0"/>
              <a:t>   Domains are no longer live at the time of our testing, 	resulting in missing information </a:t>
            </a:r>
          </a:p>
          <a:p>
            <a:pPr lvl="1" algn="l">
              <a:buFont typeface="Wingdings" pitchFamily="2" charset="2"/>
              <a:buChar char="Ø"/>
            </a:pPr>
            <a:r>
              <a:rPr lang="en-US" dirty="0" smtClean="0"/>
              <a:t>   The disappearance of domain names, combined with 	difficulty in parsing results from a large number of 	WHOIS servers </a:t>
            </a:r>
            <a:endParaRPr lang="en-US" dirty="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1266" name="Picture 2" descr="C:\Documents and Settings\BHAVIN\Desktop\challenge.gif"/>
          <p:cNvPicPr>
            <a:picLocks noChangeAspect="1" noChangeArrowheads="1"/>
          </p:cNvPicPr>
          <p:nvPr/>
        </p:nvPicPr>
        <p:blipFill>
          <a:blip r:embed="rId2"/>
          <a:srcRect/>
          <a:stretch>
            <a:fillRect/>
          </a:stretch>
        </p:blipFill>
        <p:spPr bwMode="auto">
          <a:xfrm>
            <a:off x="5334000" y="685800"/>
            <a:ext cx="2857500" cy="2143125"/>
          </a:xfrm>
          <a:prstGeom prst="rect">
            <a:avLst/>
          </a:prstGeom>
          <a:noFill/>
        </p:spPr>
      </p:pic>
      <p:sp>
        <p:nvSpPr>
          <p:cNvPr id="7" name="Rectangle 6"/>
          <p:cNvSpPr/>
          <p:nvPr/>
        </p:nvSpPr>
        <p:spPr>
          <a:xfrm>
            <a:off x="0" y="6150114"/>
            <a:ext cx="9144000" cy="1261884"/>
          </a:xfrm>
          <a:prstGeom prst="rect">
            <a:avLst/>
          </a:prstGeom>
        </p:spPr>
        <p:txBody>
          <a:bodyPr wrap="square">
            <a:spAutoFit/>
          </a:bodyPr>
          <a:lstStyle/>
          <a:p>
            <a:r>
              <a:rPr lang="en-US" sz="4000" dirty="0" smtClean="0"/>
              <a:t>                                     </a:t>
            </a:r>
            <a:r>
              <a:rPr lang="en-US" sz="1000" dirty="0" smtClean="0"/>
              <a:t>Image courtesy: http://illuminatepr.wordpress.com/2008/07/01/challenges/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p:txBody>
          <a:bodyPr>
            <a:normAutofit/>
          </a:bodyPr>
          <a:lstStyle/>
          <a:p>
            <a:pPr algn="l">
              <a:buFont typeface="Wingdings" pitchFamily="2" charset="2"/>
              <a:buChar char="Ø"/>
            </a:pPr>
            <a:r>
              <a:rPr lang="en-US" b="1" dirty="0" smtClean="0"/>
              <a:t>False Positives vs. False Negatives</a:t>
            </a:r>
            <a:r>
              <a:rPr lang="en-US" dirty="0" smtClean="0"/>
              <a:t> </a:t>
            </a:r>
          </a:p>
          <a:p>
            <a:pPr lvl="1" algn="l">
              <a:buFont typeface="Wingdings" pitchFamily="2" charset="2"/>
              <a:buChar char="Ø"/>
            </a:pPr>
            <a:r>
              <a:rPr lang="en-US" dirty="0" smtClean="0"/>
              <a:t>   Misclassifying a phishing email may have a different 	impact than misclassifying a good email.</a:t>
            </a:r>
          </a:p>
          <a:p>
            <a:pPr lvl="1" algn="l">
              <a:buFont typeface="Wingdings" pitchFamily="2" charset="2"/>
              <a:buChar char="Ø"/>
            </a:pPr>
            <a:r>
              <a:rPr lang="en-US" dirty="0" smtClean="0"/>
              <a:t>   False positive rate (</a:t>
            </a:r>
            <a:r>
              <a:rPr lang="en-US" dirty="0" err="1" smtClean="0"/>
              <a:t>fp</a:t>
            </a:r>
            <a:r>
              <a:rPr lang="en-US" dirty="0" smtClean="0"/>
              <a:t>) : The proportion of ham 	emails classified as phishing emails.</a:t>
            </a:r>
          </a:p>
          <a:p>
            <a:pPr lvl="1" algn="l">
              <a:buFont typeface="Wingdings" pitchFamily="2" charset="2"/>
              <a:buChar char="Ø"/>
            </a:pPr>
            <a:r>
              <a:rPr lang="en-US" dirty="0" smtClean="0"/>
              <a:t>   False negative rate (fn) : The proportion of phishing 	emails classified as ham.</a:t>
            </a:r>
          </a:p>
          <a:p>
            <a:pPr lvl="1" algn="l">
              <a:buFont typeface="Wingdings" pitchFamily="2" charset="2"/>
              <a:buChar char="Ø"/>
            </a:pPr>
            <a:endParaRPr lang="en-US" dirty="0" smtClean="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0241" name="Picture 1" descr="C:\Documents and Settings\BHAVIN\Desktop\www550-fette-img10.png"/>
          <p:cNvPicPr>
            <a:picLocks noChangeAspect="1" noChangeArrowheads="1"/>
          </p:cNvPicPr>
          <p:nvPr/>
        </p:nvPicPr>
        <p:blipFill>
          <a:blip r:embed="rId2"/>
          <a:srcRect/>
          <a:stretch>
            <a:fillRect/>
          </a:stretch>
        </p:blipFill>
        <p:spPr bwMode="auto">
          <a:xfrm>
            <a:off x="1371600" y="4724400"/>
            <a:ext cx="3352800" cy="1143000"/>
          </a:xfrm>
          <a:prstGeom prst="rect">
            <a:avLst/>
          </a:prstGeom>
          <a:noFill/>
        </p:spPr>
      </p:pic>
      <p:pic>
        <p:nvPicPr>
          <p:cNvPr id="10242" name="Picture 2" descr="C:\Documents and Settings\BHAVIN\Desktop\www550-fette-img11.png"/>
          <p:cNvPicPr>
            <a:picLocks noChangeAspect="1" noChangeArrowheads="1"/>
          </p:cNvPicPr>
          <p:nvPr/>
        </p:nvPicPr>
        <p:blipFill>
          <a:blip r:embed="rId3"/>
          <a:srcRect/>
          <a:stretch>
            <a:fillRect/>
          </a:stretch>
        </p:blipFill>
        <p:spPr bwMode="auto">
          <a:xfrm>
            <a:off x="4953000" y="4724400"/>
            <a:ext cx="2819400" cy="1143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sp>
        <p:nvSpPr>
          <p:cNvPr id="8" name="Content Placeholder 7"/>
          <p:cNvSpPr>
            <a:spLocks noGrp="1"/>
          </p:cNvSpPr>
          <p:nvPr>
            <p:ph idx="1"/>
          </p:nvPr>
        </p:nvSpPr>
        <p:spPr>
          <a:xfrm>
            <a:off x="457200" y="6172200"/>
            <a:ext cx="8229600" cy="685800"/>
          </a:xfrm>
        </p:spPr>
        <p:txBody>
          <a:bodyPr/>
          <a:lstStyle/>
          <a:p>
            <a:pPr>
              <a:buNone/>
            </a:pPr>
            <a:r>
              <a:rPr lang="en-US" dirty="0" smtClean="0"/>
              <a:t>   </a:t>
            </a:r>
            <a:endParaRPr lang="en-US" dirty="0"/>
          </a:p>
        </p:txBody>
      </p:sp>
      <p:sp>
        <p:nvSpPr>
          <p:cNvPr id="6"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graphicFrame>
        <p:nvGraphicFramePr>
          <p:cNvPr id="5" name="Table 4"/>
          <p:cNvGraphicFramePr>
            <a:graphicFrameLocks noGrp="1"/>
          </p:cNvGraphicFramePr>
          <p:nvPr/>
        </p:nvGraphicFramePr>
        <p:xfrm>
          <a:off x="533400" y="2209800"/>
          <a:ext cx="7924800" cy="4191001"/>
        </p:xfrm>
        <a:graphic>
          <a:graphicData uri="http://schemas.openxmlformats.org/drawingml/2006/table">
            <a:tbl>
              <a:tblPr firstRow="1" bandRow="1">
                <a:tableStyleId>{5C22544A-7EE6-4342-B048-85BDC9FD1C3A}</a:tableStyleId>
              </a:tblPr>
              <a:tblGrid>
                <a:gridCol w="2641600"/>
                <a:gridCol w="2641600"/>
                <a:gridCol w="2641600"/>
              </a:tblGrid>
              <a:tr h="515925">
                <a:tc>
                  <a:txBody>
                    <a:bodyPr/>
                    <a:lstStyle/>
                    <a:p>
                      <a:pPr algn="ctr" fontAlgn="base"/>
                      <a:r>
                        <a:rPr lang="en-US" sz="2000" dirty="0">
                          <a:solidFill>
                            <a:srgbClr val="008000"/>
                          </a:solidFill>
                          <a:latin typeface="Times New Roman"/>
                        </a:rPr>
                        <a:t>Classifier</a:t>
                      </a:r>
                    </a:p>
                  </a:txBody>
                  <a:tcPr marL="25400" marR="25400" marT="25400" marB="25400" anchor="ctr"/>
                </a:tc>
                <a:tc>
                  <a:txBody>
                    <a:bodyPr/>
                    <a:lstStyle/>
                    <a:p>
                      <a:pPr algn="ctr" fontAlgn="base"/>
                      <a:r>
                        <a:rPr lang="en-US" sz="2000">
                          <a:solidFill>
                            <a:srgbClr val="008000"/>
                          </a:solidFill>
                          <a:latin typeface="Times New Roman"/>
                        </a:rPr>
                        <a:t>False Positive Rate </a:t>
                      </a:r>
                    </a:p>
                  </a:txBody>
                  <a:tcPr marL="25400" marR="25400" marT="25400" marB="25400" anchor="ctr"/>
                </a:tc>
                <a:tc>
                  <a:txBody>
                    <a:bodyPr/>
                    <a:lstStyle/>
                    <a:p>
                      <a:pPr algn="ctr" fontAlgn="base"/>
                      <a:r>
                        <a:rPr lang="en-US" sz="2000">
                          <a:solidFill>
                            <a:srgbClr val="008000"/>
                          </a:solidFill>
                          <a:latin typeface="Times New Roman"/>
                        </a:rPr>
                        <a:t>False Negative Rate </a:t>
                      </a:r>
                    </a:p>
                  </a:txBody>
                  <a:tcPr marL="25400" marR="25400" marT="25400" marB="25400" anchor="ctr"/>
                </a:tc>
              </a:tr>
              <a:tr h="918769">
                <a:tc>
                  <a:txBody>
                    <a:bodyPr/>
                    <a:lstStyle/>
                    <a:p>
                      <a:pPr algn="l" fontAlgn="base"/>
                      <a:r>
                        <a:rPr lang="en-US" sz="2000">
                          <a:solidFill>
                            <a:srgbClr val="008000"/>
                          </a:solidFill>
                          <a:latin typeface="Times New Roman"/>
                        </a:rPr>
                        <a:t>PILFER, with S.A. feature</a:t>
                      </a:r>
                    </a:p>
                  </a:txBody>
                  <a:tcPr marL="25400" marR="25400" marT="25400" marB="25400" anchor="ctr"/>
                </a:tc>
                <a:tc>
                  <a:txBody>
                    <a:bodyPr/>
                    <a:lstStyle/>
                    <a:p>
                      <a:pPr algn="l" fontAlgn="base"/>
                      <a:r>
                        <a:rPr lang="en-US" sz="2000">
                          <a:latin typeface="Times New Roman"/>
                        </a:rPr>
                        <a:t>0.0013</a:t>
                      </a:r>
                    </a:p>
                  </a:txBody>
                  <a:tcPr marL="25400" marR="25400" marT="25400" marB="25400" anchor="ctr"/>
                </a:tc>
                <a:tc>
                  <a:txBody>
                    <a:bodyPr/>
                    <a:lstStyle/>
                    <a:p>
                      <a:pPr algn="l" fontAlgn="base"/>
                      <a:r>
                        <a:rPr lang="en-US" sz="2000">
                          <a:latin typeface="Times New Roman"/>
                        </a:rPr>
                        <a:t>0.036</a:t>
                      </a:r>
                    </a:p>
                  </a:txBody>
                  <a:tcPr marL="25400" marR="25400" marT="25400" marB="25400" anchor="ctr"/>
                </a:tc>
              </a:tr>
              <a:tr h="918769">
                <a:tc>
                  <a:txBody>
                    <a:bodyPr/>
                    <a:lstStyle/>
                    <a:p>
                      <a:pPr algn="l" fontAlgn="base"/>
                      <a:r>
                        <a:rPr lang="en-US" sz="2000">
                          <a:solidFill>
                            <a:srgbClr val="008000"/>
                          </a:solidFill>
                          <a:latin typeface="Times New Roman"/>
                        </a:rPr>
                        <a:t>PILFER, without S.A. feature</a:t>
                      </a:r>
                    </a:p>
                  </a:txBody>
                  <a:tcPr marL="25400" marR="25400" marT="25400" marB="25400" anchor="ctr"/>
                </a:tc>
                <a:tc>
                  <a:txBody>
                    <a:bodyPr/>
                    <a:lstStyle/>
                    <a:p>
                      <a:pPr algn="l" fontAlgn="base"/>
                      <a:r>
                        <a:rPr lang="en-US" sz="2000">
                          <a:latin typeface="Times New Roman"/>
                        </a:rPr>
                        <a:t>0.0022</a:t>
                      </a:r>
                    </a:p>
                  </a:txBody>
                  <a:tcPr marL="25400" marR="25400" marT="25400" marB="25400" anchor="ctr"/>
                </a:tc>
                <a:tc>
                  <a:txBody>
                    <a:bodyPr/>
                    <a:lstStyle/>
                    <a:p>
                      <a:pPr algn="l" fontAlgn="base"/>
                      <a:r>
                        <a:rPr lang="en-US" sz="2000">
                          <a:latin typeface="Times New Roman"/>
                        </a:rPr>
                        <a:t>0.085</a:t>
                      </a:r>
                    </a:p>
                  </a:txBody>
                  <a:tcPr marL="25400" marR="25400" marT="25400" marB="25400" anchor="ctr"/>
                </a:tc>
              </a:tr>
              <a:tr h="918769">
                <a:tc>
                  <a:txBody>
                    <a:bodyPr/>
                    <a:lstStyle/>
                    <a:p>
                      <a:pPr algn="l" fontAlgn="base"/>
                      <a:r>
                        <a:rPr lang="en-US" sz="2000">
                          <a:solidFill>
                            <a:srgbClr val="008000"/>
                          </a:solidFill>
                          <a:latin typeface="Times New Roman"/>
                        </a:rPr>
                        <a:t>SpamAssassin (Untrained)</a:t>
                      </a:r>
                    </a:p>
                  </a:txBody>
                  <a:tcPr marL="25400" marR="25400" marT="25400" marB="25400" anchor="ctr"/>
                </a:tc>
                <a:tc>
                  <a:txBody>
                    <a:bodyPr/>
                    <a:lstStyle/>
                    <a:p>
                      <a:pPr algn="l" fontAlgn="base"/>
                      <a:r>
                        <a:rPr lang="en-US" sz="2000">
                          <a:latin typeface="Times New Roman"/>
                        </a:rPr>
                        <a:t>0.0014</a:t>
                      </a:r>
                    </a:p>
                  </a:txBody>
                  <a:tcPr marL="25400" marR="25400" marT="25400" marB="25400" anchor="ctr"/>
                </a:tc>
                <a:tc>
                  <a:txBody>
                    <a:bodyPr/>
                    <a:lstStyle/>
                    <a:p>
                      <a:pPr algn="l" fontAlgn="base"/>
                      <a:r>
                        <a:rPr lang="en-US" sz="2000">
                          <a:latin typeface="Times New Roman"/>
                        </a:rPr>
                        <a:t>0.376</a:t>
                      </a:r>
                    </a:p>
                  </a:txBody>
                  <a:tcPr marL="25400" marR="25400" marT="25400" marB="25400" anchor="ctr"/>
                </a:tc>
              </a:tr>
              <a:tr h="918769">
                <a:tc>
                  <a:txBody>
                    <a:bodyPr/>
                    <a:lstStyle/>
                    <a:p>
                      <a:pPr algn="l" fontAlgn="base"/>
                      <a:r>
                        <a:rPr lang="en-US" sz="2000" dirty="0" err="1">
                          <a:solidFill>
                            <a:srgbClr val="008000"/>
                          </a:solidFill>
                          <a:latin typeface="Times New Roman"/>
                        </a:rPr>
                        <a:t>SpamAssassin</a:t>
                      </a:r>
                      <a:r>
                        <a:rPr lang="en-US" sz="2000" dirty="0">
                          <a:solidFill>
                            <a:srgbClr val="008000"/>
                          </a:solidFill>
                          <a:latin typeface="Times New Roman"/>
                        </a:rPr>
                        <a:t> (Trained)</a:t>
                      </a:r>
                    </a:p>
                  </a:txBody>
                  <a:tcPr marL="25400" marR="25400" marT="25400" marB="25400" anchor="ctr"/>
                </a:tc>
                <a:tc>
                  <a:txBody>
                    <a:bodyPr/>
                    <a:lstStyle/>
                    <a:p>
                      <a:pPr algn="l" fontAlgn="base"/>
                      <a:r>
                        <a:rPr lang="en-US" sz="2000">
                          <a:latin typeface="Times New Roman"/>
                        </a:rPr>
                        <a:t>0.0012</a:t>
                      </a:r>
                    </a:p>
                  </a:txBody>
                  <a:tcPr marL="25400" marR="25400" marT="25400" marB="25400" anchor="ctr"/>
                </a:tc>
                <a:tc>
                  <a:txBody>
                    <a:bodyPr/>
                    <a:lstStyle/>
                    <a:p>
                      <a:pPr algn="l" fontAlgn="base"/>
                      <a:r>
                        <a:rPr lang="en-US" sz="2000" dirty="0">
                          <a:latin typeface="Times New Roman"/>
                        </a:rPr>
                        <a:t>0.130</a:t>
                      </a:r>
                    </a:p>
                  </a:txBody>
                  <a:tcPr marL="25400" marR="25400" marT="25400" marB="25400" anchor="ctr"/>
                </a:tc>
              </a:tr>
            </a:tbl>
          </a:graphicData>
        </a:graphic>
      </p:graphicFrame>
      <p:sp>
        <p:nvSpPr>
          <p:cNvPr id="9218" name="AutoShape 2" descr="http://images.google.com/imgres?imgurl=http://www.sasksurplus.ca/purchasing/surplus_items/attachments/34333Results-Icon-2.jpg&amp;imgrefurl=http://www.sasksurplus.ca/purchasing/surplus_items/DisplaySurplusItemListing.pl&amp;usg=__Qf4Vf2cuDiYzLwxmq0xYdVVe_hk=&amp;h=480&amp;w=640&amp;sz=78&amp;hl=en&amp;start=4&amp;um=1&amp;tbnid=uVn8PoDCEQjVrM:&amp;tbnh=103&amp;tbnw=137&amp;prev=/images%3Fq%3Dresults%2Bicon%26hl%3Den%26rlz%3D1C1CHNG_enUS324US324%26sa%3DG%26um%3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9" name="Picture 3" descr="C:\Documents and Settings\BHAVIN\Desktop\images2.jpg"/>
          <p:cNvPicPr>
            <a:picLocks noChangeAspect="1" noChangeArrowheads="1"/>
          </p:cNvPicPr>
          <p:nvPr/>
        </p:nvPicPr>
        <p:blipFill>
          <a:blip r:embed="rId2"/>
          <a:srcRect/>
          <a:stretch>
            <a:fillRect/>
          </a:stretch>
        </p:blipFill>
        <p:spPr bwMode="auto">
          <a:xfrm>
            <a:off x="3276600" y="609600"/>
            <a:ext cx="2514600" cy="12858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  </a:t>
            </a:r>
            <a:endParaRPr lang="en-US" dirty="0"/>
          </a:p>
        </p:txBody>
      </p:sp>
      <p:sp>
        <p:nvSpPr>
          <p:cNvPr id="7" name="Subtitle 6"/>
          <p:cNvSpPr>
            <a:spLocks noGrp="1"/>
          </p:cNvSpPr>
          <p:nvPr>
            <p:ph idx="1"/>
          </p:nvPr>
        </p:nvSpPr>
        <p:spPr>
          <a:xfrm>
            <a:off x="457200" y="6019800"/>
            <a:ext cx="8229600" cy="304800"/>
          </a:xfrm>
        </p:spPr>
        <p:txBody>
          <a:bodyPr>
            <a:noAutofit/>
          </a:bodyPr>
          <a:lstStyle/>
          <a:p>
            <a:pPr>
              <a:buNone/>
            </a:pPr>
            <a:r>
              <a:rPr lang="en-US" sz="2400" b="1" dirty="0" smtClean="0"/>
              <a:t>      Percentage of emails matching the binary features</a:t>
            </a:r>
            <a:r>
              <a:rPr lang="en-US" sz="2400" dirty="0" smtClean="0"/>
              <a:t> </a:t>
            </a:r>
            <a:endParaRPr lang="en-US" sz="2400" dirty="0"/>
          </a:p>
        </p:txBody>
      </p:sp>
      <p:sp>
        <p:nvSpPr>
          <p:cNvPr id="10"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graphicFrame>
        <p:nvGraphicFramePr>
          <p:cNvPr id="8" name="Table 7"/>
          <p:cNvGraphicFramePr>
            <a:graphicFrameLocks noGrp="1"/>
          </p:cNvGraphicFramePr>
          <p:nvPr/>
        </p:nvGraphicFramePr>
        <p:xfrm>
          <a:off x="762000" y="1371600"/>
          <a:ext cx="7924800" cy="4251195"/>
        </p:xfrm>
        <a:graphic>
          <a:graphicData uri="http://schemas.openxmlformats.org/drawingml/2006/table">
            <a:tbl>
              <a:tblPr firstRow="1" bandRow="1">
                <a:tableStyleId>{5C22544A-7EE6-4342-B048-85BDC9FD1C3A}</a:tableStyleId>
              </a:tblPr>
              <a:tblGrid>
                <a:gridCol w="2641600"/>
                <a:gridCol w="2641600"/>
                <a:gridCol w="2641600"/>
              </a:tblGrid>
              <a:tr h="476549">
                <a:tc>
                  <a:txBody>
                    <a:bodyPr/>
                    <a:lstStyle/>
                    <a:p>
                      <a:pPr algn="ctr" fontAlgn="base"/>
                      <a:r>
                        <a:rPr lang="en-US" sz="2000" dirty="0">
                          <a:solidFill>
                            <a:srgbClr val="008000"/>
                          </a:solidFill>
                          <a:latin typeface="Times New Roman"/>
                        </a:rPr>
                        <a:t>Feature</a:t>
                      </a:r>
                    </a:p>
                  </a:txBody>
                  <a:tcPr marL="25400" marR="25400" marT="25400" marB="25400" anchor="ctr"/>
                </a:tc>
                <a:tc>
                  <a:txBody>
                    <a:bodyPr/>
                    <a:lstStyle/>
                    <a:p>
                      <a:pPr algn="ctr" fontAlgn="base"/>
                      <a:r>
                        <a:rPr lang="en-US" sz="2000" dirty="0">
                          <a:solidFill>
                            <a:srgbClr val="008000"/>
                          </a:solidFill>
                          <a:latin typeface="Times New Roman"/>
                        </a:rPr>
                        <a:t>Non-Phishing Matched</a:t>
                      </a:r>
                    </a:p>
                  </a:txBody>
                  <a:tcPr marL="25400" marR="25400" marT="25400" marB="25400" anchor="ctr"/>
                </a:tc>
                <a:tc>
                  <a:txBody>
                    <a:bodyPr/>
                    <a:lstStyle/>
                    <a:p>
                      <a:pPr algn="ctr" fontAlgn="base"/>
                      <a:r>
                        <a:rPr lang="en-US" sz="2000">
                          <a:solidFill>
                            <a:srgbClr val="008000"/>
                          </a:solidFill>
                          <a:latin typeface="Times New Roman"/>
                        </a:rPr>
                        <a:t>Phishing Matched</a:t>
                      </a:r>
                    </a:p>
                  </a:txBody>
                  <a:tcPr marL="25400" marR="25400" marT="25400" marB="25400" anchor="ctr"/>
                </a:tc>
              </a:tr>
              <a:tr h="496972">
                <a:tc>
                  <a:txBody>
                    <a:bodyPr/>
                    <a:lstStyle/>
                    <a:p>
                      <a:pPr algn="l" fontAlgn="base"/>
                      <a:r>
                        <a:rPr lang="en-US" sz="2000">
                          <a:solidFill>
                            <a:srgbClr val="008000"/>
                          </a:solidFill>
                          <a:latin typeface="Times New Roman"/>
                        </a:rPr>
                        <a:t>Has IP link</a:t>
                      </a:r>
                    </a:p>
                  </a:txBody>
                  <a:tcPr marL="25400" marR="25400" marT="25400" marB="25400" anchor="ctr"/>
                </a:tc>
                <a:tc>
                  <a:txBody>
                    <a:bodyPr/>
                    <a:lstStyle/>
                    <a:p>
                      <a:pPr algn="l" fontAlgn="base"/>
                      <a:r>
                        <a:rPr lang="en-US" sz="2000">
                          <a:latin typeface="Times New Roman"/>
                        </a:rPr>
                        <a:t>0.06%</a:t>
                      </a:r>
                    </a:p>
                  </a:txBody>
                  <a:tcPr marL="25400" marR="25400" marT="25400" marB="25400" anchor="ctr"/>
                </a:tc>
                <a:tc>
                  <a:txBody>
                    <a:bodyPr/>
                    <a:lstStyle/>
                    <a:p>
                      <a:pPr algn="l" fontAlgn="base"/>
                      <a:r>
                        <a:rPr lang="en-US" sz="2000">
                          <a:latin typeface="Times New Roman"/>
                        </a:rPr>
                        <a:t>45.04%</a:t>
                      </a:r>
                    </a:p>
                  </a:txBody>
                  <a:tcPr marL="25400" marR="25400" marT="25400" marB="25400" anchor="ctr"/>
                </a:tc>
              </a:tr>
              <a:tr h="626679">
                <a:tc>
                  <a:txBody>
                    <a:bodyPr/>
                    <a:lstStyle/>
                    <a:p>
                      <a:pPr algn="l" fontAlgn="base"/>
                      <a:r>
                        <a:rPr lang="en-US" sz="2000" dirty="0">
                          <a:solidFill>
                            <a:srgbClr val="008000"/>
                          </a:solidFill>
                          <a:latin typeface="Times New Roman"/>
                        </a:rPr>
                        <a:t>Has </a:t>
                      </a:r>
                      <a:r>
                        <a:rPr lang="en-US" sz="2000" dirty="0" smtClean="0">
                          <a:solidFill>
                            <a:srgbClr val="008000"/>
                          </a:solidFill>
                          <a:latin typeface="Times New Roman"/>
                        </a:rPr>
                        <a:t>“fresh” link</a:t>
                      </a:r>
                      <a:endParaRPr lang="en-US" sz="2000" dirty="0">
                        <a:solidFill>
                          <a:srgbClr val="008000"/>
                        </a:solidFill>
                        <a:latin typeface="Times New Roman"/>
                      </a:endParaRPr>
                    </a:p>
                  </a:txBody>
                  <a:tcPr marL="25400" marR="25400" marT="25400" marB="25400" anchor="ctr"/>
                </a:tc>
                <a:tc>
                  <a:txBody>
                    <a:bodyPr/>
                    <a:lstStyle/>
                    <a:p>
                      <a:pPr algn="l" fontAlgn="base"/>
                      <a:r>
                        <a:rPr lang="en-US" sz="2000">
                          <a:latin typeface="Times New Roman"/>
                        </a:rPr>
                        <a:t>0.98%</a:t>
                      </a:r>
                    </a:p>
                  </a:txBody>
                  <a:tcPr marL="25400" marR="25400" marT="25400" marB="25400" anchor="ctr"/>
                </a:tc>
                <a:tc>
                  <a:txBody>
                    <a:bodyPr/>
                    <a:lstStyle/>
                    <a:p>
                      <a:pPr algn="l" fontAlgn="base"/>
                      <a:r>
                        <a:rPr lang="en-US" sz="2000">
                          <a:latin typeface="Times New Roman"/>
                        </a:rPr>
                        <a:t>12.49%</a:t>
                      </a:r>
                    </a:p>
                  </a:txBody>
                  <a:tcPr marL="25400" marR="25400" marT="25400" marB="25400" anchor="ctr"/>
                </a:tc>
              </a:tr>
              <a:tr h="663107">
                <a:tc>
                  <a:txBody>
                    <a:bodyPr/>
                    <a:lstStyle/>
                    <a:p>
                      <a:pPr algn="l" fontAlgn="base"/>
                      <a:r>
                        <a:rPr lang="en-US" sz="2000" dirty="0">
                          <a:solidFill>
                            <a:srgbClr val="008000"/>
                          </a:solidFill>
                          <a:latin typeface="Times New Roman"/>
                        </a:rPr>
                        <a:t>Has </a:t>
                      </a:r>
                      <a:r>
                        <a:rPr lang="en-US" sz="2000" dirty="0" smtClean="0">
                          <a:solidFill>
                            <a:srgbClr val="008000"/>
                          </a:solidFill>
                          <a:latin typeface="Times New Roman"/>
                        </a:rPr>
                        <a:t>“</a:t>
                      </a:r>
                      <a:r>
                        <a:rPr lang="en-US" sz="2000" dirty="0" err="1" smtClean="0">
                          <a:solidFill>
                            <a:srgbClr val="008000"/>
                          </a:solidFill>
                          <a:latin typeface="Times New Roman"/>
                        </a:rPr>
                        <a:t>nonmatching</a:t>
                      </a:r>
                      <a:r>
                        <a:rPr lang="en-US" sz="2000" dirty="0" smtClean="0">
                          <a:solidFill>
                            <a:srgbClr val="008000"/>
                          </a:solidFill>
                          <a:latin typeface="Times New Roman"/>
                        </a:rPr>
                        <a:t>” </a:t>
                      </a:r>
                      <a:r>
                        <a:rPr lang="en-US" sz="2000" dirty="0">
                          <a:solidFill>
                            <a:srgbClr val="008000"/>
                          </a:solidFill>
                          <a:latin typeface="Times New Roman"/>
                        </a:rPr>
                        <a:t>URL</a:t>
                      </a:r>
                    </a:p>
                  </a:txBody>
                  <a:tcPr marL="25400" marR="25400" marT="25400" marB="25400" anchor="ctr"/>
                </a:tc>
                <a:tc>
                  <a:txBody>
                    <a:bodyPr/>
                    <a:lstStyle/>
                    <a:p>
                      <a:pPr algn="l" fontAlgn="base"/>
                      <a:r>
                        <a:rPr lang="en-US" sz="2000">
                          <a:latin typeface="Times New Roman"/>
                        </a:rPr>
                        <a:t>0.14%</a:t>
                      </a:r>
                    </a:p>
                  </a:txBody>
                  <a:tcPr marL="25400" marR="25400" marT="25400" marB="25400" anchor="ctr"/>
                </a:tc>
                <a:tc>
                  <a:txBody>
                    <a:bodyPr/>
                    <a:lstStyle/>
                    <a:p>
                      <a:pPr algn="l" fontAlgn="base"/>
                      <a:r>
                        <a:rPr lang="en-US" sz="2000">
                          <a:latin typeface="Times New Roman"/>
                        </a:rPr>
                        <a:t>50.64%</a:t>
                      </a:r>
                    </a:p>
                  </a:txBody>
                  <a:tcPr marL="25400" marR="25400" marT="25400" marB="25400" anchor="ctr"/>
                </a:tc>
              </a:tr>
              <a:tr h="496972">
                <a:tc>
                  <a:txBody>
                    <a:bodyPr/>
                    <a:lstStyle/>
                    <a:p>
                      <a:pPr algn="l" fontAlgn="base"/>
                      <a:r>
                        <a:rPr lang="en-US" sz="2000" dirty="0">
                          <a:solidFill>
                            <a:srgbClr val="008000"/>
                          </a:solidFill>
                          <a:latin typeface="Times New Roman"/>
                        </a:rPr>
                        <a:t>Has non-modal here link</a:t>
                      </a:r>
                    </a:p>
                  </a:txBody>
                  <a:tcPr marL="25400" marR="25400" marT="25400" marB="25400" anchor="ctr"/>
                </a:tc>
                <a:tc>
                  <a:txBody>
                    <a:bodyPr/>
                    <a:lstStyle/>
                    <a:p>
                      <a:pPr algn="l" fontAlgn="base"/>
                      <a:r>
                        <a:rPr lang="en-US" sz="2000">
                          <a:latin typeface="Times New Roman"/>
                        </a:rPr>
                        <a:t>0.82%</a:t>
                      </a:r>
                    </a:p>
                  </a:txBody>
                  <a:tcPr marL="25400" marR="25400" marT="25400" marB="25400" anchor="ctr"/>
                </a:tc>
                <a:tc>
                  <a:txBody>
                    <a:bodyPr/>
                    <a:lstStyle/>
                    <a:p>
                      <a:pPr algn="l" fontAlgn="base"/>
                      <a:r>
                        <a:rPr lang="en-US" sz="2000">
                          <a:latin typeface="Times New Roman"/>
                        </a:rPr>
                        <a:t>18.20%</a:t>
                      </a:r>
                    </a:p>
                  </a:txBody>
                  <a:tcPr marL="25400" marR="25400" marT="25400" marB="25400" anchor="ctr"/>
                </a:tc>
              </a:tr>
              <a:tr h="496972">
                <a:tc>
                  <a:txBody>
                    <a:bodyPr/>
                    <a:lstStyle/>
                    <a:p>
                      <a:pPr algn="l" fontAlgn="base"/>
                      <a:r>
                        <a:rPr lang="en-US" sz="2000" dirty="0">
                          <a:solidFill>
                            <a:srgbClr val="008000"/>
                          </a:solidFill>
                          <a:latin typeface="Times New Roman"/>
                        </a:rPr>
                        <a:t>Is HTML email</a:t>
                      </a:r>
                    </a:p>
                  </a:txBody>
                  <a:tcPr marL="25400" marR="25400" marT="25400" marB="25400" anchor="ctr"/>
                </a:tc>
                <a:tc>
                  <a:txBody>
                    <a:bodyPr/>
                    <a:lstStyle/>
                    <a:p>
                      <a:pPr algn="l" fontAlgn="base"/>
                      <a:r>
                        <a:rPr lang="en-US" sz="2000">
                          <a:latin typeface="Times New Roman"/>
                        </a:rPr>
                        <a:t>5.55%</a:t>
                      </a:r>
                    </a:p>
                  </a:txBody>
                  <a:tcPr marL="25400" marR="25400" marT="25400" marB="25400" anchor="ctr"/>
                </a:tc>
                <a:tc>
                  <a:txBody>
                    <a:bodyPr/>
                    <a:lstStyle/>
                    <a:p>
                      <a:pPr algn="l" fontAlgn="base"/>
                      <a:r>
                        <a:rPr lang="en-US" sz="2000">
                          <a:latin typeface="Times New Roman"/>
                        </a:rPr>
                        <a:t>93.47%</a:t>
                      </a:r>
                    </a:p>
                  </a:txBody>
                  <a:tcPr marL="25400" marR="25400" marT="25400" marB="25400" anchor="ctr"/>
                </a:tc>
              </a:tr>
              <a:tr h="496972">
                <a:tc>
                  <a:txBody>
                    <a:bodyPr/>
                    <a:lstStyle/>
                    <a:p>
                      <a:pPr algn="l" fontAlgn="base"/>
                      <a:r>
                        <a:rPr lang="en-US" sz="2000">
                          <a:solidFill>
                            <a:srgbClr val="008000"/>
                          </a:solidFill>
                          <a:latin typeface="Times New Roman"/>
                        </a:rPr>
                        <a:t>Contains JavaScript</a:t>
                      </a:r>
                    </a:p>
                  </a:txBody>
                  <a:tcPr marL="25400" marR="25400" marT="25400" marB="25400" anchor="ctr"/>
                </a:tc>
                <a:tc>
                  <a:txBody>
                    <a:bodyPr/>
                    <a:lstStyle/>
                    <a:p>
                      <a:pPr algn="l" fontAlgn="base"/>
                      <a:r>
                        <a:rPr lang="en-US" sz="2000">
                          <a:latin typeface="Times New Roman"/>
                        </a:rPr>
                        <a:t>2.30%</a:t>
                      </a:r>
                    </a:p>
                  </a:txBody>
                  <a:tcPr marL="25400" marR="25400" marT="25400" marB="25400" anchor="ctr"/>
                </a:tc>
                <a:tc>
                  <a:txBody>
                    <a:bodyPr/>
                    <a:lstStyle/>
                    <a:p>
                      <a:pPr algn="l" fontAlgn="base"/>
                      <a:r>
                        <a:rPr lang="en-US" sz="2000" dirty="0">
                          <a:latin typeface="Times New Roman"/>
                        </a:rPr>
                        <a:t>10.15%</a:t>
                      </a:r>
                    </a:p>
                  </a:txBody>
                  <a:tcPr marL="25400" marR="25400" marT="25400" marB="25400" anchor="ctr"/>
                </a:tc>
              </a:tr>
              <a:tr h="496972">
                <a:tc>
                  <a:txBody>
                    <a:bodyPr/>
                    <a:lstStyle/>
                    <a:p>
                      <a:pPr algn="l" fontAlgn="base"/>
                      <a:r>
                        <a:rPr lang="en-US" sz="2000" dirty="0" err="1">
                          <a:solidFill>
                            <a:srgbClr val="008000"/>
                          </a:solidFill>
                          <a:latin typeface="Times New Roman"/>
                        </a:rPr>
                        <a:t>SpamAssassin</a:t>
                      </a:r>
                      <a:r>
                        <a:rPr lang="en-US" sz="2000" dirty="0">
                          <a:solidFill>
                            <a:srgbClr val="008000"/>
                          </a:solidFill>
                          <a:latin typeface="Times New Roman"/>
                        </a:rPr>
                        <a:t> Output</a:t>
                      </a:r>
                    </a:p>
                  </a:txBody>
                  <a:tcPr marL="25400" marR="25400" marT="25400" marB="25400" anchor="ctr"/>
                </a:tc>
                <a:tc>
                  <a:txBody>
                    <a:bodyPr/>
                    <a:lstStyle/>
                    <a:p>
                      <a:pPr algn="l" fontAlgn="base"/>
                      <a:r>
                        <a:rPr lang="en-US" sz="2000" dirty="0">
                          <a:latin typeface="Times New Roman"/>
                        </a:rPr>
                        <a:t>0.12%</a:t>
                      </a:r>
                    </a:p>
                  </a:txBody>
                  <a:tcPr marL="25400" marR="25400" marT="25400" marB="25400" anchor="ctr"/>
                </a:tc>
                <a:tc>
                  <a:txBody>
                    <a:bodyPr/>
                    <a:lstStyle/>
                    <a:p>
                      <a:pPr algn="l" fontAlgn="base"/>
                      <a:r>
                        <a:rPr lang="en-US" sz="2000" dirty="0">
                          <a:latin typeface="Times New Roman"/>
                        </a:rPr>
                        <a:t>87.05%</a:t>
                      </a:r>
                    </a:p>
                  </a:txBody>
                  <a:tcPr marL="25400" marR="25400" marT="25400" marB="2540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5" name="Subtitle 4"/>
          <p:cNvSpPr>
            <a:spLocks noGrp="1"/>
          </p:cNvSpPr>
          <p:nvPr>
            <p:ph idx="1"/>
          </p:nvPr>
        </p:nvSpPr>
        <p:spPr>
          <a:xfrm>
            <a:off x="457200" y="5181600"/>
            <a:ext cx="8229600" cy="685800"/>
          </a:xfrm>
        </p:spPr>
        <p:txBody>
          <a:bodyPr>
            <a:normAutofit/>
          </a:bodyPr>
          <a:lstStyle/>
          <a:p>
            <a:pPr>
              <a:buNone/>
            </a:pPr>
            <a:r>
              <a:rPr lang="en-US" sz="2000" b="1" dirty="0" smtClean="0"/>
              <a:t>     Mean, standard deviation of the continuous features, per-class</a:t>
            </a:r>
            <a:r>
              <a:rPr lang="en-US" sz="2000" dirty="0" smtClean="0"/>
              <a:t> </a:t>
            </a:r>
            <a:endParaRPr lang="en-US" sz="2000" dirty="0"/>
          </a:p>
        </p:txBody>
      </p:sp>
      <p:sp>
        <p:nvSpPr>
          <p:cNvPr id="13"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graphicFrame>
        <p:nvGraphicFramePr>
          <p:cNvPr id="6" name="Table 5"/>
          <p:cNvGraphicFramePr>
            <a:graphicFrameLocks noGrp="1"/>
          </p:cNvGraphicFramePr>
          <p:nvPr/>
        </p:nvGraphicFramePr>
        <p:xfrm>
          <a:off x="914400" y="1524000"/>
          <a:ext cx="7315200" cy="3251200"/>
        </p:xfrm>
        <a:graphic>
          <a:graphicData uri="http://schemas.openxmlformats.org/drawingml/2006/table">
            <a:tbl>
              <a:tblPr firstRow="1" bandRow="1">
                <a:tableStyleId>{5C22544A-7EE6-4342-B048-85BDC9FD1C3A}</a:tableStyleId>
              </a:tblPr>
              <a:tblGrid>
                <a:gridCol w="1463040"/>
                <a:gridCol w="1463040"/>
                <a:gridCol w="1463040"/>
                <a:gridCol w="1463040"/>
                <a:gridCol w="1463040"/>
              </a:tblGrid>
              <a:tr h="0">
                <a:tc>
                  <a:txBody>
                    <a:bodyPr/>
                    <a:lstStyle/>
                    <a:p>
                      <a:pPr algn="ctr" fontAlgn="base"/>
                      <a:r>
                        <a:rPr lang="en-US" sz="2000" dirty="0">
                          <a:solidFill>
                            <a:srgbClr val="008000"/>
                          </a:solidFill>
                          <a:latin typeface="Times New Roman"/>
                        </a:rPr>
                        <a:t>Feature</a:t>
                      </a:r>
                    </a:p>
                  </a:txBody>
                  <a:tcPr marL="25400" marR="25400" marT="25400" marB="25400" anchor="ctr"/>
                </a:tc>
                <a:tc>
                  <a:txBody>
                    <a:bodyPr/>
                    <a:lstStyle/>
                    <a:p>
                      <a:pPr algn="ctr" fontAlgn="base"/>
                      <a:r>
                        <a:rPr lang="en-US" sz="2000" dirty="0" smtClean="0">
                          <a:solidFill>
                            <a:srgbClr val="008000"/>
                          </a:solidFill>
                          <a:latin typeface="Times New Roman"/>
                        </a:rPr>
                        <a:t>Mean - phishing</a:t>
                      </a:r>
                      <a:endParaRPr lang="en-US" sz="2000" dirty="0">
                        <a:solidFill>
                          <a:srgbClr val="008000"/>
                        </a:solidFill>
                        <a:latin typeface="Times New Roman"/>
                      </a:endParaRPr>
                    </a:p>
                  </a:txBody>
                  <a:tcPr marL="25400" marR="25400" marT="25400" marB="25400" anchor="ctr"/>
                </a:tc>
                <a:tc>
                  <a:txBody>
                    <a:bodyPr/>
                    <a:lstStyle/>
                    <a:p>
                      <a:pPr algn="ctr" fontAlgn="base"/>
                      <a:r>
                        <a:rPr lang="en-US" sz="2000" dirty="0" smtClean="0">
                          <a:solidFill>
                            <a:srgbClr val="008000"/>
                          </a:solidFill>
                          <a:latin typeface="Times New Roman"/>
                        </a:rPr>
                        <a:t>Std Deviation - phishing</a:t>
                      </a:r>
                      <a:endParaRPr lang="en-US" sz="2000" dirty="0">
                        <a:solidFill>
                          <a:srgbClr val="008000"/>
                        </a:solidFill>
                        <a:latin typeface="Times New Roman"/>
                      </a:endParaRPr>
                    </a:p>
                  </a:txBody>
                  <a:tcPr marL="25400" marR="25400" marT="25400" marB="25400" anchor="ctr"/>
                </a:tc>
                <a:tc>
                  <a:txBody>
                    <a:bodyPr/>
                    <a:lstStyle/>
                    <a:p>
                      <a:pPr algn="ctr" fontAlgn="base"/>
                      <a:r>
                        <a:rPr lang="en-US" sz="2000" dirty="0" smtClean="0">
                          <a:solidFill>
                            <a:srgbClr val="008000"/>
                          </a:solidFill>
                          <a:latin typeface="Times New Roman"/>
                        </a:rPr>
                        <a:t>Mean –Non phishing</a:t>
                      </a:r>
                      <a:endParaRPr lang="en-US" sz="2000" dirty="0">
                        <a:solidFill>
                          <a:srgbClr val="008000"/>
                        </a:solidFill>
                        <a:latin typeface="Times New Roman"/>
                      </a:endParaRPr>
                    </a:p>
                  </a:txBody>
                  <a:tcPr marL="25400" marR="25400" marT="25400" marB="25400"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2000" dirty="0" smtClean="0">
                          <a:solidFill>
                            <a:srgbClr val="008000"/>
                          </a:solidFill>
                          <a:latin typeface="Times New Roman"/>
                        </a:rPr>
                        <a:t>Std Deviation – Non phishing</a:t>
                      </a:r>
                    </a:p>
                  </a:txBody>
                  <a:tcPr marL="25400" marR="25400" marT="25400" marB="25400" anchor="ctr"/>
                </a:tc>
              </a:tr>
              <a:tr h="0">
                <a:tc>
                  <a:txBody>
                    <a:bodyPr/>
                    <a:lstStyle/>
                    <a:p>
                      <a:pPr algn="l" fontAlgn="base"/>
                      <a:r>
                        <a:rPr lang="en-US" sz="2000">
                          <a:solidFill>
                            <a:srgbClr val="008000"/>
                          </a:solidFill>
                          <a:latin typeface="Times New Roman"/>
                        </a:rPr>
                        <a:t>Number of links</a:t>
                      </a:r>
                    </a:p>
                  </a:txBody>
                  <a:tcPr marL="25400" marR="25400" marT="25400" marB="25400" anchor="ctr"/>
                </a:tc>
                <a:tc>
                  <a:txBody>
                    <a:bodyPr/>
                    <a:lstStyle/>
                    <a:p>
                      <a:pPr algn="l" fontAlgn="base"/>
                      <a:r>
                        <a:rPr lang="en-US" sz="2000">
                          <a:latin typeface="Times New Roman"/>
                        </a:rPr>
                        <a:t>3.87</a:t>
                      </a:r>
                    </a:p>
                  </a:txBody>
                  <a:tcPr marL="25400" marR="25400" marT="25400" marB="25400" anchor="ctr"/>
                </a:tc>
                <a:tc>
                  <a:txBody>
                    <a:bodyPr/>
                    <a:lstStyle/>
                    <a:p>
                      <a:pPr algn="l" fontAlgn="base"/>
                      <a:r>
                        <a:rPr lang="en-US" sz="2000">
                          <a:latin typeface="Times New Roman"/>
                        </a:rPr>
                        <a:t>4.97</a:t>
                      </a:r>
                    </a:p>
                  </a:txBody>
                  <a:tcPr marL="25400" marR="25400" marT="25400" marB="25400" anchor="ctr"/>
                </a:tc>
                <a:tc>
                  <a:txBody>
                    <a:bodyPr/>
                    <a:lstStyle/>
                    <a:p>
                      <a:pPr algn="l" fontAlgn="base"/>
                      <a:r>
                        <a:rPr lang="en-US" sz="2000">
                          <a:latin typeface="Times New Roman"/>
                        </a:rPr>
                        <a:t>2.36</a:t>
                      </a:r>
                    </a:p>
                  </a:txBody>
                  <a:tcPr marL="25400" marR="25400" marT="25400" marB="25400" anchor="ctr"/>
                </a:tc>
                <a:tc>
                  <a:txBody>
                    <a:bodyPr/>
                    <a:lstStyle/>
                    <a:p>
                      <a:pPr algn="l" fontAlgn="base"/>
                      <a:r>
                        <a:rPr lang="en-US" sz="2000">
                          <a:latin typeface="Times New Roman"/>
                        </a:rPr>
                        <a:t>12.00</a:t>
                      </a:r>
                    </a:p>
                  </a:txBody>
                  <a:tcPr marL="25400" marR="25400" marT="25400" marB="25400" anchor="ctr"/>
                </a:tc>
              </a:tr>
              <a:tr h="0">
                <a:tc>
                  <a:txBody>
                    <a:bodyPr/>
                    <a:lstStyle/>
                    <a:p>
                      <a:pPr algn="l" fontAlgn="base"/>
                      <a:r>
                        <a:rPr lang="en-US" sz="2000">
                          <a:solidFill>
                            <a:srgbClr val="008000"/>
                          </a:solidFill>
                          <a:latin typeface="Times New Roman"/>
                        </a:rPr>
                        <a:t>Number of domains</a:t>
                      </a:r>
                    </a:p>
                  </a:txBody>
                  <a:tcPr marL="25400" marR="25400" marT="25400" marB="25400" anchor="ctr"/>
                </a:tc>
                <a:tc>
                  <a:txBody>
                    <a:bodyPr/>
                    <a:lstStyle/>
                    <a:p>
                      <a:pPr algn="l" fontAlgn="base"/>
                      <a:r>
                        <a:rPr lang="en-US" sz="2000">
                          <a:latin typeface="Times New Roman"/>
                        </a:rPr>
                        <a:t>1.49</a:t>
                      </a:r>
                    </a:p>
                  </a:txBody>
                  <a:tcPr marL="25400" marR="25400" marT="25400" marB="25400" anchor="ctr"/>
                </a:tc>
                <a:tc>
                  <a:txBody>
                    <a:bodyPr/>
                    <a:lstStyle/>
                    <a:p>
                      <a:pPr algn="l" fontAlgn="base"/>
                      <a:r>
                        <a:rPr lang="en-US" sz="2000">
                          <a:latin typeface="Times New Roman"/>
                        </a:rPr>
                        <a:t>1.42</a:t>
                      </a:r>
                    </a:p>
                  </a:txBody>
                  <a:tcPr marL="25400" marR="25400" marT="25400" marB="25400" anchor="ctr"/>
                </a:tc>
                <a:tc>
                  <a:txBody>
                    <a:bodyPr/>
                    <a:lstStyle/>
                    <a:p>
                      <a:pPr algn="l" fontAlgn="base"/>
                      <a:r>
                        <a:rPr lang="en-US" sz="2000">
                          <a:latin typeface="Times New Roman"/>
                        </a:rPr>
                        <a:t>0.43</a:t>
                      </a:r>
                    </a:p>
                  </a:txBody>
                  <a:tcPr marL="25400" marR="25400" marT="25400" marB="25400" anchor="ctr"/>
                </a:tc>
                <a:tc>
                  <a:txBody>
                    <a:bodyPr/>
                    <a:lstStyle/>
                    <a:p>
                      <a:pPr algn="l" fontAlgn="base"/>
                      <a:r>
                        <a:rPr lang="en-US" sz="2000">
                          <a:latin typeface="Times New Roman"/>
                        </a:rPr>
                        <a:t>3.32</a:t>
                      </a:r>
                    </a:p>
                  </a:txBody>
                  <a:tcPr marL="25400" marR="25400" marT="25400" marB="25400" anchor="ctr"/>
                </a:tc>
              </a:tr>
              <a:tr h="0">
                <a:tc>
                  <a:txBody>
                    <a:bodyPr/>
                    <a:lstStyle/>
                    <a:p>
                      <a:pPr algn="l" fontAlgn="base"/>
                      <a:r>
                        <a:rPr lang="en-US" sz="2000">
                          <a:solidFill>
                            <a:srgbClr val="008000"/>
                          </a:solidFill>
                          <a:latin typeface="Times New Roman"/>
                        </a:rPr>
                        <a:t>Number of dots</a:t>
                      </a:r>
                    </a:p>
                  </a:txBody>
                  <a:tcPr marL="25400" marR="25400" marT="25400" marB="25400" anchor="ctr"/>
                </a:tc>
                <a:tc>
                  <a:txBody>
                    <a:bodyPr/>
                    <a:lstStyle/>
                    <a:p>
                      <a:pPr algn="l" fontAlgn="base"/>
                      <a:r>
                        <a:rPr lang="en-US" sz="2000">
                          <a:latin typeface="Times New Roman"/>
                        </a:rPr>
                        <a:t>3.78</a:t>
                      </a:r>
                    </a:p>
                  </a:txBody>
                  <a:tcPr marL="25400" marR="25400" marT="25400" marB="25400" anchor="ctr"/>
                </a:tc>
                <a:tc>
                  <a:txBody>
                    <a:bodyPr/>
                    <a:lstStyle/>
                    <a:p>
                      <a:pPr algn="l" fontAlgn="base"/>
                      <a:r>
                        <a:rPr lang="en-US" sz="2000">
                          <a:latin typeface="Times New Roman"/>
                        </a:rPr>
                        <a:t>1.94</a:t>
                      </a:r>
                    </a:p>
                  </a:txBody>
                  <a:tcPr marL="25400" marR="25400" marT="25400" marB="25400" anchor="ctr"/>
                </a:tc>
                <a:tc>
                  <a:txBody>
                    <a:bodyPr/>
                    <a:lstStyle/>
                    <a:p>
                      <a:pPr algn="l" fontAlgn="base"/>
                      <a:r>
                        <a:rPr lang="en-US" sz="2000">
                          <a:latin typeface="Times New Roman"/>
                        </a:rPr>
                        <a:t>0.19</a:t>
                      </a:r>
                    </a:p>
                  </a:txBody>
                  <a:tcPr marL="25400" marR="25400" marT="25400" marB="25400" anchor="ctr"/>
                </a:tc>
                <a:tc>
                  <a:txBody>
                    <a:bodyPr/>
                    <a:lstStyle/>
                    <a:p>
                      <a:pPr algn="l" fontAlgn="base"/>
                      <a:r>
                        <a:rPr lang="en-US" sz="2000" dirty="0">
                          <a:latin typeface="Times New Roman"/>
                        </a:rPr>
                        <a:t>0.87</a:t>
                      </a:r>
                    </a:p>
                  </a:txBody>
                  <a:tcPr marL="25400" marR="25400" marT="25400" marB="2540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Concluding Remarks</a:t>
            </a:r>
            <a:endParaRPr lang="en-US" dirty="0"/>
          </a:p>
        </p:txBody>
      </p:sp>
      <p:sp>
        <p:nvSpPr>
          <p:cNvPr id="3" name="Subtitle 2"/>
          <p:cNvSpPr>
            <a:spLocks noGrp="1"/>
          </p:cNvSpPr>
          <p:nvPr>
            <p:ph idx="1"/>
          </p:nvPr>
        </p:nvSpPr>
        <p:spPr/>
        <p:txBody>
          <a:bodyPr>
            <a:normAutofit/>
          </a:bodyPr>
          <a:lstStyle/>
          <a:p>
            <a:pPr algn="just">
              <a:buFont typeface="Wingdings" pitchFamily="2" charset="2"/>
              <a:buChar char="Ø"/>
            </a:pPr>
            <a:r>
              <a:rPr lang="en-US" dirty="0" smtClean="0"/>
              <a:t>     It is possible to detect phishing emails with high 	accuracy by using a specialized filter, using 	features that are more directly applicable to 	phishing emails than those employed by general 	purpose spam filters.</a:t>
            </a:r>
          </a:p>
          <a:p>
            <a:pPr algn="l">
              <a:buFont typeface="Wingdings" pitchFamily="2" charset="2"/>
              <a:buChar char="Ø"/>
            </a:pPr>
            <a:endParaRPr lang="en-US" dirty="0" smtClean="0"/>
          </a:p>
          <a:p>
            <a:pPr algn="l">
              <a:buFont typeface="Wingdings" pitchFamily="2" charset="2"/>
              <a:buChar char="Ø"/>
            </a:pPr>
            <a:endParaRPr lang="en-US" dirty="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6145" name="Picture 1" descr="C:\Documents and Settings\BHAVIN\Desktop\images.jpg"/>
          <p:cNvPicPr>
            <a:picLocks noChangeAspect="1" noChangeArrowheads="1"/>
          </p:cNvPicPr>
          <p:nvPr/>
        </p:nvPicPr>
        <p:blipFill>
          <a:blip r:embed="rId2"/>
          <a:srcRect/>
          <a:stretch>
            <a:fillRect/>
          </a:stretch>
        </p:blipFill>
        <p:spPr bwMode="auto">
          <a:xfrm>
            <a:off x="7239000" y="5105400"/>
            <a:ext cx="1219200" cy="809625"/>
          </a:xfrm>
          <a:prstGeom prst="rect">
            <a:avLst/>
          </a:prstGeom>
          <a:noFill/>
        </p:spPr>
      </p:pic>
      <p:sp>
        <p:nvSpPr>
          <p:cNvPr id="7" name="Rectangle 6"/>
          <p:cNvSpPr/>
          <p:nvPr/>
        </p:nvSpPr>
        <p:spPr>
          <a:xfrm>
            <a:off x="6593302" y="6611779"/>
            <a:ext cx="2550698" cy="246221"/>
          </a:xfrm>
          <a:prstGeom prst="rect">
            <a:avLst/>
          </a:prstGeom>
        </p:spPr>
        <p:txBody>
          <a:bodyPr wrap="none">
            <a:spAutoFit/>
          </a:bodyPr>
          <a:lstStyle/>
          <a:p>
            <a:r>
              <a:rPr lang="en-US" sz="1000" dirty="0" smtClean="0"/>
              <a:t>Image courtesy:  http://images.google.com</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962400"/>
            <a:ext cx="8229600" cy="1143000"/>
          </a:xfrm>
        </p:spPr>
        <p:txBody>
          <a:bodyPr>
            <a:normAutofit fontScale="90000"/>
          </a:bodyPr>
          <a:lstStyle/>
          <a:p>
            <a:pPr algn="ctr"/>
            <a:r>
              <a:rPr lang="en-US" sz="4800" dirty="0" smtClean="0">
                <a:solidFill>
                  <a:schemeClr val="accent1">
                    <a:lumMod val="75000"/>
                  </a:schemeClr>
                </a:solidFill>
              </a:rPr>
              <a:t>Gone Phishing? Protect Yourself -  </a:t>
            </a:r>
            <a:br>
              <a:rPr lang="en-US" sz="4800" dirty="0" smtClean="0">
                <a:solidFill>
                  <a:schemeClr val="accent1">
                    <a:lumMod val="75000"/>
                  </a:schemeClr>
                </a:solidFill>
              </a:rPr>
            </a:br>
            <a:r>
              <a:rPr lang="en-US" sz="4800" dirty="0" smtClean="0">
                <a:solidFill>
                  <a:schemeClr val="accent1">
                    <a:lumMod val="75000"/>
                  </a:schemeClr>
                </a:solidFill>
              </a:rPr>
              <a:t>Stop · Think · Click</a:t>
            </a:r>
            <a:br>
              <a:rPr lang="en-US" sz="4800" dirty="0" smtClean="0">
                <a:solidFill>
                  <a:schemeClr val="accent1">
                    <a:lumMod val="75000"/>
                  </a:schemeClr>
                </a:solidFill>
              </a:rPr>
            </a:br>
            <a:endParaRPr lang="en-US" sz="4800" dirty="0"/>
          </a:p>
        </p:txBody>
      </p:sp>
      <p:sp>
        <p:nvSpPr>
          <p:cNvPr id="5" name="Subtitle 4"/>
          <p:cNvSpPr>
            <a:spLocks noGrp="1"/>
          </p:cNvSpPr>
          <p:nvPr>
            <p:ph idx="1"/>
          </p:nvPr>
        </p:nvSpPr>
        <p:spPr>
          <a:xfrm>
            <a:off x="457200" y="4495800"/>
            <a:ext cx="8229600" cy="1828800"/>
          </a:xfrm>
        </p:spPr>
        <p:txBody>
          <a:bodyPr/>
          <a:lstStyle/>
          <a:p>
            <a:pPr algn="ctr"/>
            <a:endParaRPr lang="en-US" dirty="0" smtClean="0"/>
          </a:p>
          <a:p>
            <a:pPr algn="ctr">
              <a:buNone/>
            </a:pPr>
            <a:r>
              <a:rPr lang="en-US" sz="4000" dirty="0" smtClean="0">
                <a:solidFill>
                  <a:schemeClr val="accent1">
                    <a:lumMod val="75000"/>
                  </a:schemeClr>
                </a:solidFill>
              </a:rPr>
              <a:t>THANK YOU</a:t>
            </a:r>
          </a:p>
          <a:p>
            <a:pPr algn="ctr"/>
            <a:endParaRPr lang="en-US" dirty="0"/>
          </a:p>
        </p:txBody>
      </p:sp>
      <p:pic>
        <p:nvPicPr>
          <p:cNvPr id="5121" name="Picture 1" descr="C:\Documents and Settings\BHAVIN\Desktop\smile.JPG"/>
          <p:cNvPicPr>
            <a:picLocks noChangeAspect="1" noChangeArrowheads="1"/>
          </p:cNvPicPr>
          <p:nvPr/>
        </p:nvPicPr>
        <p:blipFill>
          <a:blip r:embed="rId2"/>
          <a:stretch>
            <a:fillRect/>
          </a:stretch>
        </p:blipFill>
        <p:spPr bwMode="auto">
          <a:xfrm>
            <a:off x="3352800" y="914400"/>
            <a:ext cx="2133600" cy="2057400"/>
          </a:xfrm>
          <a:prstGeom prst="rect">
            <a:avLst/>
          </a:prstGeom>
          <a:noFill/>
          <a:ln>
            <a:noFill/>
          </a:ln>
          <a:effectLst>
            <a:outerShdw sx="1000" sy="1000" algn="ctr" rotWithShape="0">
              <a:srgbClr val="000000"/>
            </a:outerShdw>
          </a:effectLst>
        </p:spPr>
      </p:pic>
      <p:sp>
        <p:nvSpPr>
          <p:cNvPr id="6" name="Rectangle 5"/>
          <p:cNvSpPr/>
          <p:nvPr/>
        </p:nvSpPr>
        <p:spPr>
          <a:xfrm>
            <a:off x="6593302" y="6611779"/>
            <a:ext cx="2550698" cy="246221"/>
          </a:xfrm>
          <a:prstGeom prst="rect">
            <a:avLst/>
          </a:prstGeom>
        </p:spPr>
        <p:txBody>
          <a:bodyPr wrap="none">
            <a:spAutoFit/>
          </a:bodyPr>
          <a:lstStyle/>
          <a:p>
            <a:r>
              <a:rPr lang="en-US" sz="1000" dirty="0" smtClean="0"/>
              <a:t>Image courtesy:  http://images.google.com</a:t>
            </a:r>
            <a:endParaRPr lang="en-US" sz="1000" dirty="0"/>
          </a:p>
        </p:txBody>
      </p:sp>
      <p:sp>
        <p:nvSpPr>
          <p:cNvPr id="7" name="Footer Placeholder 11"/>
          <p:cNvSpPr>
            <a:spLocks noGrp="1"/>
          </p:cNvSpPr>
          <p:nvPr>
            <p:ph type="ftr" sz="quarter" idx="11"/>
          </p:nvPr>
        </p:nvSpPr>
        <p:spPr>
          <a:xfrm>
            <a:off x="2667000" y="635635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Anti-Phishing Phil</a:t>
            </a:r>
            <a:endParaRPr lang="en-US" dirty="0"/>
          </a:p>
        </p:txBody>
      </p:sp>
      <p:sp>
        <p:nvSpPr>
          <p:cNvPr id="5" name="Subtitle 4"/>
          <p:cNvSpPr>
            <a:spLocks noGrp="1"/>
          </p:cNvSpPr>
          <p:nvPr>
            <p:ph idx="1"/>
          </p:nvPr>
        </p:nvSpPr>
        <p:spPr/>
        <p:txBody>
          <a:bodyPr>
            <a:normAutofit/>
          </a:bodyPr>
          <a:lstStyle/>
          <a:p>
            <a:pPr algn="ctr"/>
            <a:r>
              <a:rPr lang="en-US" dirty="0" smtClean="0">
                <a:hlinkClick r:id="rId2"/>
              </a:rPr>
              <a:t>http://cups.cs.cmu.edu/antiphishing_phil/</a:t>
            </a:r>
            <a:endParaRPr lang="en-US" dirty="0" smtClean="0"/>
          </a:p>
          <a:p>
            <a:pPr algn="ctr"/>
            <a:endParaRPr lang="en-US" dirty="0" smtClean="0"/>
          </a:p>
          <a:p>
            <a:pPr algn="ctr"/>
            <a:r>
              <a:rPr lang="en-US" dirty="0" smtClean="0">
                <a:hlinkClick r:id="rId3"/>
              </a:rPr>
              <a:t>http://cups.cs.cmu.edu/antiphishing_phil/new/index.html</a:t>
            </a:r>
            <a:endParaRPr lang="en-US" dirty="0"/>
          </a:p>
        </p:txBody>
      </p:sp>
      <p:pic>
        <p:nvPicPr>
          <p:cNvPr id="41986" name="Picture 2" descr="C:\Documents and Settings\BHAVIN\Desktop\algos\phil.png"/>
          <p:cNvPicPr>
            <a:picLocks noChangeAspect="1" noChangeArrowheads="1"/>
          </p:cNvPicPr>
          <p:nvPr/>
        </p:nvPicPr>
        <p:blipFill>
          <a:blip r:embed="rId4"/>
          <a:srcRect/>
          <a:stretch>
            <a:fillRect/>
          </a:stretch>
        </p:blipFill>
        <p:spPr bwMode="auto">
          <a:xfrm>
            <a:off x="3810000" y="5029200"/>
            <a:ext cx="1371600" cy="812800"/>
          </a:xfrm>
          <a:prstGeom prst="rect">
            <a:avLst/>
          </a:prstGeom>
          <a:noFill/>
        </p:spPr>
      </p:pic>
      <p:sp>
        <p:nvSpPr>
          <p:cNvPr id="7" name="Rectangle 6"/>
          <p:cNvSpPr/>
          <p:nvPr/>
        </p:nvSpPr>
        <p:spPr>
          <a:xfrm>
            <a:off x="5653942" y="6611779"/>
            <a:ext cx="3490058" cy="246221"/>
          </a:xfrm>
          <a:prstGeom prst="rect">
            <a:avLst/>
          </a:prstGeom>
        </p:spPr>
        <p:txBody>
          <a:bodyPr wrap="none">
            <a:spAutoFit/>
          </a:bodyPr>
          <a:lstStyle/>
          <a:p>
            <a:pPr algn="ctr"/>
            <a:r>
              <a:rPr lang="en-US" sz="1000" dirty="0" smtClean="0"/>
              <a:t>Image Courtesy: http://cups.cs.cmu.edu/antiphishing_phil/</a:t>
            </a:r>
          </a:p>
        </p:txBody>
      </p:sp>
      <p:sp>
        <p:nvSpPr>
          <p:cNvPr id="6" name="Footer Placeholder 11"/>
          <p:cNvSpPr>
            <a:spLocks noGrp="1"/>
          </p:cNvSpPr>
          <p:nvPr>
            <p:ph type="ftr" sz="quarter" idx="11"/>
          </p:nvPr>
        </p:nvSpPr>
        <p:spPr>
          <a:xfrm>
            <a:off x="2667000" y="635635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Subtitle 2"/>
          <p:cNvSpPr>
            <a:spLocks noGrp="1"/>
          </p:cNvSpPr>
          <p:nvPr>
            <p:ph idx="1"/>
          </p:nvPr>
        </p:nvSpPr>
        <p:spPr/>
        <p:txBody>
          <a:bodyPr>
            <a:normAutofit/>
          </a:bodyPr>
          <a:lstStyle/>
          <a:p>
            <a:pPr algn="l">
              <a:buFont typeface="Wingdings" pitchFamily="2" charset="2"/>
              <a:buChar char="Ø"/>
            </a:pPr>
            <a:r>
              <a:rPr lang="en-US" dirty="0" smtClean="0"/>
              <a:t> </a:t>
            </a:r>
            <a:r>
              <a:rPr lang="en-US" dirty="0" smtClean="0">
                <a:solidFill>
                  <a:schemeClr val="tx2">
                    <a:lumMod val="75000"/>
                  </a:schemeClr>
                </a:solidFill>
              </a:rPr>
              <a:t>PHISHING ?</a:t>
            </a:r>
          </a:p>
          <a:p>
            <a:pPr algn="l">
              <a:buFont typeface="Wingdings" pitchFamily="2" charset="2"/>
              <a:buChar char="Ø"/>
            </a:pPr>
            <a:r>
              <a:rPr lang="en-US" dirty="0" smtClean="0">
                <a:solidFill>
                  <a:schemeClr val="tx2">
                    <a:lumMod val="75000"/>
                  </a:schemeClr>
                </a:solidFill>
              </a:rPr>
              <a:t> Phishing through Emails</a:t>
            </a:r>
          </a:p>
          <a:p>
            <a:pPr algn="l">
              <a:buFont typeface="Wingdings" pitchFamily="2" charset="2"/>
              <a:buChar char="Ø"/>
            </a:pPr>
            <a:r>
              <a:rPr lang="en-US" dirty="0" smtClean="0">
                <a:solidFill>
                  <a:schemeClr val="tx2">
                    <a:lumMod val="75000"/>
                  </a:schemeClr>
                </a:solidFill>
              </a:rPr>
              <a:t> Phishing Problem – Hard.</a:t>
            </a:r>
          </a:p>
          <a:p>
            <a:pPr algn="l">
              <a:buFont typeface="Wingdings" pitchFamily="2" charset="2"/>
              <a:buChar char="Ø"/>
            </a:pPr>
            <a:r>
              <a:rPr lang="en-US" dirty="0" smtClean="0">
                <a:solidFill>
                  <a:schemeClr val="tx2">
                    <a:lumMod val="75000"/>
                  </a:schemeClr>
                </a:solidFill>
              </a:rPr>
              <a:t> An Machine Learning </a:t>
            </a:r>
          </a:p>
          <a:p>
            <a:pPr algn="l">
              <a:buNone/>
            </a:pPr>
            <a:r>
              <a:rPr lang="en-US" dirty="0" smtClean="0">
                <a:solidFill>
                  <a:schemeClr val="tx2">
                    <a:lumMod val="75000"/>
                  </a:schemeClr>
                </a:solidFill>
              </a:rPr>
              <a:t>    approach to tackle this  </a:t>
            </a:r>
          </a:p>
          <a:p>
            <a:pPr algn="l">
              <a:buNone/>
            </a:pPr>
            <a:r>
              <a:rPr lang="en-US" dirty="0" smtClean="0">
                <a:solidFill>
                  <a:schemeClr val="tx2">
                    <a:lumMod val="75000"/>
                  </a:schemeClr>
                </a:solidFill>
              </a:rPr>
              <a:t>    online identity theft</a:t>
            </a:r>
            <a:r>
              <a:rPr lang="en-US" dirty="0" smtClean="0">
                <a:solidFill>
                  <a:schemeClr val="accent2">
                    <a:lumMod val="60000"/>
                    <a:lumOff val="40000"/>
                  </a:schemeClr>
                </a:solidFill>
              </a:rPr>
              <a:t>. </a:t>
            </a:r>
          </a:p>
          <a:p>
            <a:pPr algn="l">
              <a:buFont typeface="Arial" pitchFamily="34" charset="0"/>
              <a:buChar char="•"/>
            </a:pPr>
            <a:endParaRPr lang="en-US" dirty="0"/>
          </a:p>
        </p:txBody>
      </p:sp>
      <p:sp>
        <p:nvSpPr>
          <p:cNvPr id="6"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8433" name="Picture 1" descr="C:\Documents and Settings\BHAVIN\Desktop\phishing-1.jpg">
            <a:hlinkClick r:id="rId3"/>
          </p:cNvPr>
          <p:cNvPicPr>
            <a:picLocks noChangeAspect="1" noChangeArrowheads="1"/>
          </p:cNvPicPr>
          <p:nvPr/>
        </p:nvPicPr>
        <p:blipFill>
          <a:blip r:embed="rId4"/>
          <a:srcRect/>
          <a:stretch>
            <a:fillRect/>
          </a:stretch>
        </p:blipFill>
        <p:spPr bwMode="auto">
          <a:xfrm>
            <a:off x="4953000" y="2133600"/>
            <a:ext cx="3810000" cy="4048125"/>
          </a:xfrm>
          <a:prstGeom prst="rect">
            <a:avLst/>
          </a:prstGeom>
          <a:noFill/>
        </p:spPr>
      </p:pic>
      <p:sp>
        <p:nvSpPr>
          <p:cNvPr id="5" name="Rectangle 4"/>
          <p:cNvSpPr/>
          <p:nvPr/>
        </p:nvSpPr>
        <p:spPr>
          <a:xfrm>
            <a:off x="0" y="6442501"/>
            <a:ext cx="9144000" cy="369332"/>
          </a:xfrm>
          <a:prstGeom prst="rect">
            <a:avLst/>
          </a:prstGeom>
        </p:spPr>
        <p:txBody>
          <a:bodyPr wrap="square">
            <a:spAutoFit/>
          </a:bodyPr>
          <a:lstStyle/>
          <a:p>
            <a:r>
              <a:rPr lang="en-US" dirty="0" smtClean="0"/>
              <a:t>                                                                                            </a:t>
            </a:r>
            <a:r>
              <a:rPr lang="en-US" sz="1000" dirty="0" smtClean="0"/>
              <a:t>Image courtesy:   http://images.google.com  - 2005 </a:t>
            </a:r>
            <a:r>
              <a:rPr lang="en-US" sz="1000" dirty="0" err="1"/>
              <a:t>HowStuffWorks</a:t>
            </a:r>
            <a:r>
              <a:rPr lang="en-US" sz="1000" dirty="0" smtClean="0"/>
              <a:t> </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dirty="0" smtClean="0"/>
              <a:t>Popular Targets : March 2009</a:t>
            </a:r>
            <a:endParaRPr lang="en-US" dirty="0"/>
          </a:p>
        </p:txBody>
      </p:sp>
      <p:sp>
        <p:nvSpPr>
          <p:cNvPr id="3" name="Subtitle 2"/>
          <p:cNvSpPr>
            <a:spLocks noGrp="1"/>
          </p:cNvSpPr>
          <p:nvPr>
            <p:ph idx="1"/>
          </p:nvPr>
        </p:nvSpPr>
        <p:spPr>
          <a:xfrm>
            <a:off x="457200" y="6248400"/>
            <a:ext cx="8229600" cy="609600"/>
          </a:xfrm>
        </p:spPr>
        <p:txBody>
          <a:bodyPr>
            <a:normAutofit fontScale="92500"/>
          </a:bodyPr>
          <a:lstStyle/>
          <a:p>
            <a:pPr algn="ctr"/>
            <a:r>
              <a:rPr lang="en-US" dirty="0" smtClean="0"/>
              <a:t>Table courtesy: </a:t>
            </a:r>
            <a:r>
              <a:rPr lang="en-US" dirty="0" smtClean="0">
                <a:solidFill>
                  <a:schemeClr val="tx2">
                    <a:lumMod val="75000"/>
                  </a:schemeClr>
                </a:solidFill>
                <a:hlinkClick r:id="rId3"/>
              </a:rPr>
              <a:t>http://www.phishtank.com/stats/2009/03/</a:t>
            </a:r>
            <a:endParaRPr lang="en-US" dirty="0">
              <a:solidFill>
                <a:schemeClr val="tx2">
                  <a:lumMod val="75000"/>
                </a:schemeClr>
              </a:solidFill>
            </a:endParaRPr>
          </a:p>
        </p:txBody>
      </p:sp>
      <p:sp>
        <p:nvSpPr>
          <p:cNvPr id="5" name="Footer Placeholder 11"/>
          <p:cNvSpPr>
            <a:spLocks noGrp="1"/>
          </p:cNvSpPr>
          <p:nvPr>
            <p:ph type="ftr" sz="quarter" idx="11"/>
          </p:nvPr>
        </p:nvSpPr>
        <p:spPr>
          <a:xfrm>
            <a:off x="2667000" y="6492875"/>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graphicFrame>
        <p:nvGraphicFramePr>
          <p:cNvPr id="4" name="Table 3"/>
          <p:cNvGraphicFramePr>
            <a:graphicFrameLocks noGrp="1"/>
          </p:cNvGraphicFramePr>
          <p:nvPr/>
        </p:nvGraphicFramePr>
        <p:xfrm>
          <a:off x="1524000" y="1295400"/>
          <a:ext cx="6096000" cy="4739600"/>
        </p:xfrm>
        <a:graphic>
          <a:graphicData uri="http://schemas.openxmlformats.org/drawingml/2006/table">
            <a:tbl>
              <a:tblPr firstRow="1" bandRow="1">
                <a:tableStyleId>{5C22544A-7EE6-4342-B048-85BDC9FD1C3A}</a:tableStyleId>
              </a:tblPr>
              <a:tblGrid>
                <a:gridCol w="609600"/>
                <a:gridCol w="3454400"/>
                <a:gridCol w="2032000"/>
              </a:tblGrid>
              <a:tr h="343562">
                <a:tc gridSpan="2">
                  <a:txBody>
                    <a:bodyPr/>
                    <a:lstStyle/>
                    <a:p>
                      <a:r>
                        <a:rPr lang="en-US" dirty="0"/>
                        <a:t>Top 10 Identified Targets</a:t>
                      </a:r>
                    </a:p>
                  </a:txBody>
                  <a:tcPr anchor="ctr"/>
                </a:tc>
                <a:tc hMerge="1">
                  <a:txBody>
                    <a:bodyPr/>
                    <a:lstStyle/>
                    <a:p>
                      <a:endParaRPr lang="en-US"/>
                    </a:p>
                  </a:txBody>
                  <a:tcPr/>
                </a:tc>
                <a:tc>
                  <a:txBody>
                    <a:bodyPr/>
                    <a:lstStyle/>
                    <a:p>
                      <a:r>
                        <a:rPr lang="en-US"/>
                        <a:t>Valid Phishes</a:t>
                      </a:r>
                    </a:p>
                  </a:txBody>
                  <a:tcPr anchor="ctr"/>
                </a:tc>
              </a:tr>
              <a:tr h="437384">
                <a:tc>
                  <a:txBody>
                    <a:bodyPr/>
                    <a:lstStyle/>
                    <a:p>
                      <a:pPr algn="r"/>
                      <a:r>
                        <a:rPr lang="en-US"/>
                        <a:t>1     </a:t>
                      </a:r>
                    </a:p>
                  </a:txBody>
                  <a:tcPr anchor="ctr"/>
                </a:tc>
                <a:tc>
                  <a:txBody>
                    <a:bodyPr/>
                    <a:lstStyle/>
                    <a:p>
                      <a:r>
                        <a:rPr lang="en-US" dirty="0"/>
                        <a:t>PayPal</a:t>
                      </a:r>
                    </a:p>
                  </a:txBody>
                  <a:tcPr anchor="ctr"/>
                </a:tc>
                <a:tc>
                  <a:txBody>
                    <a:bodyPr/>
                    <a:lstStyle/>
                    <a:p>
                      <a:r>
                        <a:rPr lang="en-US"/>
                        <a:t>9,605</a:t>
                      </a:r>
                    </a:p>
                  </a:txBody>
                  <a:tcPr anchor="ctr"/>
                </a:tc>
              </a:tr>
              <a:tr h="437384">
                <a:tc>
                  <a:txBody>
                    <a:bodyPr/>
                    <a:lstStyle/>
                    <a:p>
                      <a:pPr algn="r"/>
                      <a:r>
                        <a:rPr lang="en-US"/>
                        <a:t>2     </a:t>
                      </a:r>
                    </a:p>
                  </a:txBody>
                  <a:tcPr anchor="ctr"/>
                </a:tc>
                <a:tc>
                  <a:txBody>
                    <a:bodyPr/>
                    <a:lstStyle/>
                    <a:p>
                      <a:r>
                        <a:rPr lang="en-US"/>
                        <a:t>eBay, Inc.</a:t>
                      </a:r>
                    </a:p>
                  </a:txBody>
                  <a:tcPr anchor="ctr"/>
                </a:tc>
                <a:tc>
                  <a:txBody>
                    <a:bodyPr/>
                    <a:lstStyle/>
                    <a:p>
                      <a:r>
                        <a:rPr lang="en-US"/>
                        <a:t>459</a:t>
                      </a:r>
                    </a:p>
                  </a:txBody>
                  <a:tcPr anchor="ctr"/>
                </a:tc>
              </a:tr>
              <a:tr h="437384">
                <a:tc>
                  <a:txBody>
                    <a:bodyPr/>
                    <a:lstStyle/>
                    <a:p>
                      <a:pPr algn="r"/>
                      <a:r>
                        <a:rPr lang="en-US"/>
                        <a:t>3     </a:t>
                      </a:r>
                    </a:p>
                  </a:txBody>
                  <a:tcPr anchor="ctr"/>
                </a:tc>
                <a:tc>
                  <a:txBody>
                    <a:bodyPr/>
                    <a:lstStyle/>
                    <a:p>
                      <a:r>
                        <a:rPr lang="en-US"/>
                        <a:t>Bank of America Corporation</a:t>
                      </a:r>
                    </a:p>
                  </a:txBody>
                  <a:tcPr anchor="ctr"/>
                </a:tc>
                <a:tc>
                  <a:txBody>
                    <a:bodyPr/>
                    <a:lstStyle/>
                    <a:p>
                      <a:r>
                        <a:rPr lang="en-US"/>
                        <a:t>429</a:t>
                      </a:r>
                    </a:p>
                  </a:txBody>
                  <a:tcPr anchor="ctr"/>
                </a:tc>
              </a:tr>
              <a:tr h="437384">
                <a:tc>
                  <a:txBody>
                    <a:bodyPr/>
                    <a:lstStyle/>
                    <a:p>
                      <a:pPr algn="r"/>
                      <a:r>
                        <a:rPr lang="en-US"/>
                        <a:t>4     </a:t>
                      </a:r>
                    </a:p>
                  </a:txBody>
                  <a:tcPr anchor="ctr"/>
                </a:tc>
                <a:tc>
                  <a:txBody>
                    <a:bodyPr/>
                    <a:lstStyle/>
                    <a:p>
                      <a:r>
                        <a:rPr lang="en-US"/>
                        <a:t>HSBC Group</a:t>
                      </a:r>
                    </a:p>
                  </a:txBody>
                  <a:tcPr anchor="ctr"/>
                </a:tc>
                <a:tc>
                  <a:txBody>
                    <a:bodyPr/>
                    <a:lstStyle/>
                    <a:p>
                      <a:r>
                        <a:rPr lang="en-US"/>
                        <a:t>265</a:t>
                      </a:r>
                    </a:p>
                  </a:txBody>
                  <a:tcPr anchor="ctr"/>
                </a:tc>
              </a:tr>
              <a:tr h="437384">
                <a:tc>
                  <a:txBody>
                    <a:bodyPr/>
                    <a:lstStyle/>
                    <a:p>
                      <a:pPr algn="r"/>
                      <a:r>
                        <a:rPr lang="en-US"/>
                        <a:t>5     </a:t>
                      </a:r>
                    </a:p>
                  </a:txBody>
                  <a:tcPr anchor="ctr"/>
                </a:tc>
                <a:tc>
                  <a:txBody>
                    <a:bodyPr/>
                    <a:lstStyle/>
                    <a:p>
                      <a:r>
                        <a:rPr lang="en-US"/>
                        <a:t>Google</a:t>
                      </a:r>
                    </a:p>
                  </a:txBody>
                  <a:tcPr anchor="ctr"/>
                </a:tc>
                <a:tc>
                  <a:txBody>
                    <a:bodyPr/>
                    <a:lstStyle/>
                    <a:p>
                      <a:r>
                        <a:rPr lang="en-US"/>
                        <a:t>169</a:t>
                      </a:r>
                    </a:p>
                  </a:txBody>
                  <a:tcPr anchor="ctr"/>
                </a:tc>
              </a:tr>
              <a:tr h="437384">
                <a:tc>
                  <a:txBody>
                    <a:bodyPr/>
                    <a:lstStyle/>
                    <a:p>
                      <a:pPr algn="r"/>
                      <a:r>
                        <a:rPr lang="en-US"/>
                        <a:t>6     </a:t>
                      </a:r>
                    </a:p>
                  </a:txBody>
                  <a:tcPr anchor="ctr"/>
                </a:tc>
                <a:tc>
                  <a:txBody>
                    <a:bodyPr/>
                    <a:lstStyle/>
                    <a:p>
                      <a:r>
                        <a:rPr lang="en-US"/>
                        <a:t>Alliance Bank</a:t>
                      </a:r>
                    </a:p>
                  </a:txBody>
                  <a:tcPr anchor="ctr"/>
                </a:tc>
                <a:tc>
                  <a:txBody>
                    <a:bodyPr/>
                    <a:lstStyle/>
                    <a:p>
                      <a:r>
                        <a:rPr lang="en-US"/>
                        <a:t>146</a:t>
                      </a:r>
                    </a:p>
                  </a:txBody>
                  <a:tcPr anchor="ctr"/>
                </a:tc>
              </a:tr>
              <a:tr h="437384">
                <a:tc>
                  <a:txBody>
                    <a:bodyPr/>
                    <a:lstStyle/>
                    <a:p>
                      <a:pPr algn="r"/>
                      <a:r>
                        <a:rPr lang="en-US"/>
                        <a:t>7     </a:t>
                      </a:r>
                    </a:p>
                  </a:txBody>
                  <a:tcPr anchor="ctr"/>
                </a:tc>
                <a:tc>
                  <a:txBody>
                    <a:bodyPr/>
                    <a:lstStyle/>
                    <a:p>
                      <a:r>
                        <a:rPr lang="en-US"/>
                        <a:t>Facebook</a:t>
                      </a:r>
                    </a:p>
                  </a:txBody>
                  <a:tcPr anchor="ctr"/>
                </a:tc>
                <a:tc>
                  <a:txBody>
                    <a:bodyPr/>
                    <a:lstStyle/>
                    <a:p>
                      <a:r>
                        <a:rPr lang="en-US"/>
                        <a:t>104</a:t>
                      </a:r>
                    </a:p>
                  </a:txBody>
                  <a:tcPr anchor="ctr"/>
                </a:tc>
              </a:tr>
              <a:tr h="437384">
                <a:tc>
                  <a:txBody>
                    <a:bodyPr/>
                    <a:lstStyle/>
                    <a:p>
                      <a:pPr algn="r"/>
                      <a:r>
                        <a:rPr lang="en-US"/>
                        <a:t>8     </a:t>
                      </a:r>
                    </a:p>
                  </a:txBody>
                  <a:tcPr anchor="ctr"/>
                </a:tc>
                <a:tc>
                  <a:txBody>
                    <a:bodyPr/>
                    <a:lstStyle/>
                    <a:p>
                      <a:r>
                        <a:rPr lang="en-US"/>
                        <a:t>Internal Revenue Service</a:t>
                      </a:r>
                    </a:p>
                  </a:txBody>
                  <a:tcPr anchor="ctr"/>
                </a:tc>
                <a:tc>
                  <a:txBody>
                    <a:bodyPr/>
                    <a:lstStyle/>
                    <a:p>
                      <a:r>
                        <a:rPr lang="en-US"/>
                        <a:t>96</a:t>
                      </a:r>
                    </a:p>
                  </a:txBody>
                  <a:tcPr anchor="ctr"/>
                </a:tc>
              </a:tr>
              <a:tr h="437384">
                <a:tc>
                  <a:txBody>
                    <a:bodyPr/>
                    <a:lstStyle/>
                    <a:p>
                      <a:pPr algn="r"/>
                      <a:r>
                        <a:rPr lang="en-US"/>
                        <a:t>9     </a:t>
                      </a:r>
                    </a:p>
                  </a:txBody>
                  <a:tcPr anchor="ctr"/>
                </a:tc>
                <a:tc>
                  <a:txBody>
                    <a:bodyPr/>
                    <a:lstStyle/>
                    <a:p>
                      <a:r>
                        <a:rPr lang="en-US"/>
                        <a:t>JPMorgan Chase and Co.</a:t>
                      </a:r>
                    </a:p>
                  </a:txBody>
                  <a:tcPr anchor="ctr"/>
                </a:tc>
                <a:tc>
                  <a:txBody>
                    <a:bodyPr/>
                    <a:lstStyle/>
                    <a:p>
                      <a:r>
                        <a:rPr lang="en-US"/>
                        <a:t>73</a:t>
                      </a:r>
                    </a:p>
                  </a:txBody>
                  <a:tcPr anchor="ctr"/>
                </a:tc>
              </a:tr>
              <a:tr h="437384">
                <a:tc>
                  <a:txBody>
                    <a:bodyPr/>
                    <a:lstStyle/>
                    <a:p>
                      <a:pPr algn="r"/>
                      <a:r>
                        <a:rPr lang="en-US"/>
                        <a:t>10     </a:t>
                      </a:r>
                    </a:p>
                  </a:txBody>
                  <a:tcPr anchor="ctr"/>
                </a:tc>
                <a:tc>
                  <a:txBody>
                    <a:bodyPr/>
                    <a:lstStyle/>
                    <a:p>
                      <a:r>
                        <a:rPr lang="en-US" dirty="0"/>
                        <a:t>HSBC</a:t>
                      </a:r>
                    </a:p>
                  </a:txBody>
                  <a:tcPr anchor="ctr"/>
                </a:tc>
                <a:tc>
                  <a:txBody>
                    <a:bodyPr/>
                    <a:lstStyle/>
                    <a:p>
                      <a:r>
                        <a:rPr lang="en-US" dirty="0"/>
                        <a:t>64</a:t>
                      </a:r>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Subtitle 2"/>
          <p:cNvSpPr>
            <a:spLocks noGrp="1"/>
          </p:cNvSpPr>
          <p:nvPr>
            <p:ph idx="1"/>
          </p:nvPr>
        </p:nvSpPr>
        <p:spPr/>
        <p:txBody>
          <a:bodyPr>
            <a:normAutofit/>
          </a:bodyPr>
          <a:lstStyle/>
          <a:p>
            <a:pPr algn="l">
              <a:buFont typeface="Wingdings" pitchFamily="2" charset="2"/>
              <a:buChar char="Ø"/>
            </a:pPr>
            <a:r>
              <a:rPr lang="en-US" dirty="0" smtClean="0"/>
              <a:t> </a:t>
            </a:r>
            <a:r>
              <a:rPr lang="en-US" dirty="0" smtClean="0">
                <a:solidFill>
                  <a:schemeClr val="tx2">
                    <a:lumMod val="75000"/>
                  </a:schemeClr>
                </a:solidFill>
              </a:rPr>
              <a:t>Toolbars</a:t>
            </a:r>
          </a:p>
          <a:p>
            <a:pPr lvl="1" algn="l">
              <a:buFont typeface="Wingdings" pitchFamily="2" charset="2"/>
              <a:buChar char="Ø"/>
            </a:pPr>
            <a:r>
              <a:rPr lang="en-US" dirty="0" smtClean="0">
                <a:solidFill>
                  <a:schemeClr val="tx2">
                    <a:lumMod val="75000"/>
                  </a:schemeClr>
                </a:solidFill>
              </a:rPr>
              <a:t> </a:t>
            </a:r>
            <a:r>
              <a:rPr lang="en-US" dirty="0" err="1" smtClean="0">
                <a:solidFill>
                  <a:schemeClr val="tx2">
                    <a:lumMod val="75000"/>
                  </a:schemeClr>
                </a:solidFill>
              </a:rPr>
              <a:t>SpoofGuard</a:t>
            </a:r>
            <a:endParaRPr lang="en-US" dirty="0" smtClean="0">
              <a:solidFill>
                <a:schemeClr val="tx2">
                  <a:lumMod val="75000"/>
                </a:schemeClr>
              </a:solidFill>
            </a:endParaRPr>
          </a:p>
          <a:p>
            <a:pPr lvl="1" algn="l">
              <a:buFont typeface="Wingdings" pitchFamily="2" charset="2"/>
              <a:buChar char="Ø"/>
            </a:pPr>
            <a:r>
              <a:rPr lang="en-US" dirty="0" smtClean="0">
                <a:solidFill>
                  <a:schemeClr val="tx2">
                    <a:lumMod val="75000"/>
                  </a:schemeClr>
                </a:solidFill>
              </a:rPr>
              <a:t> </a:t>
            </a:r>
            <a:r>
              <a:rPr lang="en-US" dirty="0" err="1" smtClean="0">
                <a:solidFill>
                  <a:schemeClr val="tx2">
                    <a:lumMod val="75000"/>
                  </a:schemeClr>
                </a:solidFill>
              </a:rPr>
              <a:t>NetCraft</a:t>
            </a:r>
            <a:endParaRPr lang="en-US" dirty="0" smtClean="0">
              <a:solidFill>
                <a:schemeClr val="tx2">
                  <a:lumMod val="75000"/>
                </a:schemeClr>
              </a:solidFill>
            </a:endParaRPr>
          </a:p>
          <a:p>
            <a:pPr algn="l"/>
            <a:endParaRPr lang="en-US" dirty="0" smtClean="0">
              <a:solidFill>
                <a:schemeClr val="tx2">
                  <a:lumMod val="75000"/>
                </a:schemeClr>
              </a:solidFill>
            </a:endParaRPr>
          </a:p>
          <a:p>
            <a:pPr algn="l">
              <a:buFont typeface="Wingdings" pitchFamily="2" charset="2"/>
              <a:buChar char="Ø"/>
            </a:pPr>
            <a:r>
              <a:rPr lang="en-US" dirty="0" smtClean="0">
                <a:solidFill>
                  <a:schemeClr val="tx2">
                    <a:lumMod val="75000"/>
                  </a:schemeClr>
                </a:solidFill>
              </a:rPr>
              <a:t>Email Filtering</a:t>
            </a:r>
          </a:p>
          <a:p>
            <a:pPr lvl="1" algn="l">
              <a:buFont typeface="Wingdings" pitchFamily="2" charset="2"/>
              <a:buChar char="Ø"/>
            </a:pPr>
            <a:r>
              <a:rPr lang="en-US" dirty="0" smtClean="0">
                <a:solidFill>
                  <a:schemeClr val="tx2">
                    <a:lumMod val="75000"/>
                  </a:schemeClr>
                </a:solidFill>
              </a:rPr>
              <a:t> </a:t>
            </a:r>
            <a:r>
              <a:rPr lang="en-US" dirty="0" err="1" smtClean="0">
                <a:solidFill>
                  <a:schemeClr val="tx2">
                    <a:lumMod val="75000"/>
                  </a:schemeClr>
                </a:solidFill>
              </a:rPr>
              <a:t>SpamAssassin</a:t>
            </a:r>
            <a:endParaRPr lang="en-US" dirty="0" smtClean="0">
              <a:solidFill>
                <a:schemeClr val="tx2">
                  <a:lumMod val="75000"/>
                </a:schemeClr>
              </a:solidFill>
            </a:endParaRPr>
          </a:p>
          <a:p>
            <a:pPr lvl="1" algn="l">
              <a:buFont typeface="Wingdings" pitchFamily="2" charset="2"/>
              <a:buChar char="Ø"/>
            </a:pPr>
            <a:r>
              <a:rPr lang="en-US" dirty="0" smtClean="0">
                <a:solidFill>
                  <a:schemeClr val="tx2">
                    <a:lumMod val="75000"/>
                  </a:schemeClr>
                </a:solidFill>
              </a:rPr>
              <a:t> </a:t>
            </a:r>
            <a:r>
              <a:rPr lang="en-US" dirty="0" err="1" smtClean="0">
                <a:solidFill>
                  <a:schemeClr val="tx2">
                    <a:lumMod val="75000"/>
                  </a:schemeClr>
                </a:solidFill>
              </a:rPr>
              <a:t>Spamato</a:t>
            </a:r>
            <a:endParaRPr lang="en-US" dirty="0" smtClean="0">
              <a:solidFill>
                <a:schemeClr val="tx2">
                  <a:lumMod val="75000"/>
                </a:schemeClr>
              </a:solidFill>
            </a:endParaRPr>
          </a:p>
        </p:txBody>
      </p:sp>
      <p:sp>
        <p:nvSpPr>
          <p:cNvPr id="6"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6385" name="Picture 1" descr="C:\Documents and Settings\BHAVIN\Desktop\spam3.gif"/>
          <p:cNvPicPr>
            <a:picLocks noChangeAspect="1" noChangeArrowheads="1"/>
          </p:cNvPicPr>
          <p:nvPr/>
        </p:nvPicPr>
        <p:blipFill>
          <a:blip r:embed="rId3"/>
          <a:srcRect/>
          <a:stretch>
            <a:fillRect/>
          </a:stretch>
        </p:blipFill>
        <p:spPr bwMode="auto">
          <a:xfrm>
            <a:off x="4114800" y="2362200"/>
            <a:ext cx="4419600" cy="3733800"/>
          </a:xfrm>
          <a:prstGeom prst="rect">
            <a:avLst/>
          </a:prstGeom>
          <a:noFill/>
        </p:spPr>
      </p:pic>
      <p:sp>
        <p:nvSpPr>
          <p:cNvPr id="5" name="Rectangle 4"/>
          <p:cNvSpPr/>
          <p:nvPr/>
        </p:nvSpPr>
        <p:spPr>
          <a:xfrm>
            <a:off x="0" y="6248400"/>
            <a:ext cx="9144000" cy="707886"/>
          </a:xfrm>
          <a:prstGeom prst="rect">
            <a:avLst/>
          </a:prstGeom>
        </p:spPr>
        <p:txBody>
          <a:bodyPr wrap="square">
            <a:spAutoFit/>
          </a:bodyPr>
          <a:lstStyle/>
          <a:p>
            <a:r>
              <a:rPr lang="en-US" sz="4000" dirty="0" smtClean="0"/>
              <a:t>                                      </a:t>
            </a:r>
            <a:r>
              <a:rPr lang="en-US" sz="1000" dirty="0" smtClean="0"/>
              <a:t>Image courtesy:   http://images.google.com   - www.glasbergen.com</a:t>
            </a:r>
            <a:r>
              <a:rPr lang="en-US" sz="1400"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Method</a:t>
            </a:r>
            <a:endParaRPr lang="en-US" dirty="0"/>
          </a:p>
        </p:txBody>
      </p:sp>
      <p:sp>
        <p:nvSpPr>
          <p:cNvPr id="3" name="Subtitle 2"/>
          <p:cNvSpPr>
            <a:spLocks noGrp="1"/>
          </p:cNvSpPr>
          <p:nvPr>
            <p:ph idx="1"/>
          </p:nvPr>
        </p:nvSpPr>
        <p:spPr/>
        <p:txBody>
          <a:bodyPr>
            <a:normAutofit/>
          </a:bodyPr>
          <a:lstStyle/>
          <a:p>
            <a:pPr algn="l">
              <a:buFont typeface="Wingdings" pitchFamily="2" charset="2"/>
              <a:buChar char="Ø"/>
            </a:pPr>
            <a:r>
              <a:rPr lang="en-US" dirty="0" smtClean="0"/>
              <a:t> PILFER – A Machine Learning based approach to    classification.</a:t>
            </a:r>
          </a:p>
          <a:p>
            <a:pPr lvl="1" algn="l">
              <a:buFont typeface="Wingdings" pitchFamily="2" charset="2"/>
              <a:buChar char="Ø"/>
            </a:pPr>
            <a:r>
              <a:rPr lang="en-US" dirty="0" smtClean="0"/>
              <a:t> phishing emails / ham (good) emails</a:t>
            </a:r>
          </a:p>
          <a:p>
            <a:pPr lvl="1" algn="l">
              <a:buFont typeface="Wingdings" pitchFamily="2" charset="2"/>
              <a:buChar char="Ø"/>
            </a:pPr>
            <a:r>
              <a:rPr lang="en-US" dirty="0" smtClean="0"/>
              <a:t> Feature Set</a:t>
            </a:r>
          </a:p>
          <a:p>
            <a:pPr lvl="1" algn="l"/>
            <a:endParaRPr lang="en-US" dirty="0" smtClean="0"/>
          </a:p>
          <a:p>
            <a:pPr algn="l">
              <a:buFont typeface="Wingdings" pitchFamily="2" charset="2"/>
              <a:buChar char="Ø"/>
            </a:pPr>
            <a:r>
              <a:rPr lang="en-US" dirty="0" smtClean="0"/>
              <a:t> Features as used in email classification</a:t>
            </a:r>
          </a:p>
          <a:p>
            <a:pPr algn="l">
              <a:buFont typeface="Wingdings" pitchFamily="2" charset="2"/>
              <a:buChar char="Ø"/>
            </a:pPr>
            <a:r>
              <a:rPr lang="en-US" dirty="0" smtClean="0"/>
              <a:t> Features as used in webpage classification</a:t>
            </a:r>
          </a:p>
          <a:p>
            <a:pPr lvl="1" algn="l">
              <a:buFont typeface="Wingdings" pitchFamily="2" charset="2"/>
              <a:buChar char="Ø"/>
            </a:pPr>
            <a:endParaRPr lang="en-US" dirty="0" smtClean="0"/>
          </a:p>
        </p:txBody>
      </p:sp>
      <p:sp>
        <p:nvSpPr>
          <p:cNvPr id="4" name="Footer Placeholder 11"/>
          <p:cNvSpPr>
            <a:spLocks noGrp="1"/>
          </p:cNvSpPr>
          <p:nvPr>
            <p:ph type="ftr" sz="quarter" idx="11"/>
          </p:nvPr>
        </p:nvSpPr>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Features as used in email classification</a:t>
            </a:r>
            <a:endParaRPr lang="en-US" dirty="0"/>
          </a:p>
        </p:txBody>
      </p:sp>
      <p:sp>
        <p:nvSpPr>
          <p:cNvPr id="3" name="Subtitle 2"/>
          <p:cNvSpPr>
            <a:spLocks noGrp="1"/>
          </p:cNvSpPr>
          <p:nvPr>
            <p:ph idx="1"/>
          </p:nvPr>
        </p:nvSpPr>
        <p:spPr>
          <a:xfrm>
            <a:off x="457200" y="1905000"/>
            <a:ext cx="8229600" cy="4389120"/>
          </a:xfrm>
        </p:spPr>
        <p:txBody>
          <a:bodyPr>
            <a:normAutofit/>
          </a:bodyPr>
          <a:lstStyle/>
          <a:p>
            <a:pPr marL="514350" indent="-514350" algn="l">
              <a:buFont typeface="Wingdings" pitchFamily="2" charset="2"/>
              <a:buChar char="Ø"/>
            </a:pPr>
            <a:r>
              <a:rPr lang="en-US" dirty="0" smtClean="0">
                <a:solidFill>
                  <a:schemeClr val="tx2">
                    <a:lumMod val="75000"/>
                  </a:schemeClr>
                </a:solidFill>
              </a:rPr>
              <a:t>IP-based URLs: </a:t>
            </a:r>
            <a:r>
              <a:rPr lang="en-US" dirty="0" smtClean="0"/>
              <a:t>http://192.168.0.1/paypal.cgi?fix_account  </a:t>
            </a:r>
          </a:p>
          <a:p>
            <a:pPr marL="514350" indent="-514350" algn="l">
              <a:buFont typeface="Wingdings" pitchFamily="2" charset="2"/>
              <a:buChar char="Ø"/>
            </a:pPr>
            <a:r>
              <a:rPr lang="en-US" dirty="0" smtClean="0"/>
              <a:t>Phishing attacks are hosted </a:t>
            </a:r>
          </a:p>
          <a:p>
            <a:pPr marL="514350" indent="-514350" algn="l">
              <a:buNone/>
            </a:pPr>
            <a:r>
              <a:rPr lang="en-US" dirty="0" smtClean="0"/>
              <a:t>	off </a:t>
            </a:r>
            <a:r>
              <a:rPr lang="en-US" dirty="0" smtClean="0"/>
              <a:t>of compromised PCs. 	</a:t>
            </a:r>
          </a:p>
          <a:p>
            <a:pPr marL="514350" indent="-514350" algn="l">
              <a:buFont typeface="Wingdings" pitchFamily="2" charset="2"/>
              <a:buChar char="Ø"/>
            </a:pPr>
            <a:r>
              <a:rPr lang="en-US" dirty="0" smtClean="0"/>
              <a:t>This feature is binary. </a:t>
            </a:r>
          </a:p>
          <a:p>
            <a:pPr marL="514350" indent="-514350" algn="l">
              <a:buAutoNum type="arabicPeriod"/>
            </a:pPr>
            <a:endParaRPr lang="en-US" dirty="0" smtClean="0"/>
          </a:p>
          <a:p>
            <a:pPr marL="514350" indent="-514350" algn="l">
              <a:buAutoNum type="arabicPeriod"/>
            </a:pPr>
            <a:endParaRPr lang="en-US" dirty="0" smtClean="0"/>
          </a:p>
          <a:p>
            <a:pPr marL="514350" indent="-514350" algn="l">
              <a:buAutoNum type="arabicPeriod"/>
            </a:pPr>
            <a:endParaRPr lang="en-US" dirty="0" smtClean="0"/>
          </a:p>
          <a:p>
            <a:pPr marL="514350" indent="-514350" algn="l">
              <a:buAutoNum type="arabicPeriod"/>
            </a:pPr>
            <a:endParaRPr lang="en-US" dirty="0"/>
          </a:p>
        </p:txBody>
      </p:sp>
      <p:sp>
        <p:nvSpPr>
          <p:cNvPr id="6" name="Footer Placeholder 11"/>
          <p:cNvSpPr>
            <a:spLocks noGrp="1"/>
          </p:cNvSpPr>
          <p:nvPr>
            <p:ph type="ftr" sz="quarter" idx="11"/>
          </p:nvPr>
        </p:nvSpPr>
        <p:spPr>
          <a:xfrm>
            <a:off x="2667000" y="640080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5" name="Picture 1" descr="C:\Documents and Settings\BHAVIN\Desktop\phil-screenshot.jpg"/>
          <p:cNvPicPr>
            <a:picLocks noChangeAspect="1" noChangeArrowheads="1"/>
          </p:cNvPicPr>
          <p:nvPr/>
        </p:nvPicPr>
        <p:blipFill>
          <a:blip r:embed="rId2"/>
          <a:srcRect/>
          <a:stretch>
            <a:fillRect/>
          </a:stretch>
        </p:blipFill>
        <p:spPr bwMode="auto">
          <a:xfrm>
            <a:off x="4572000" y="3200400"/>
            <a:ext cx="4572000" cy="3657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Subtitle 2"/>
          <p:cNvSpPr>
            <a:spLocks noGrp="1"/>
          </p:cNvSpPr>
          <p:nvPr>
            <p:ph idx="1"/>
          </p:nvPr>
        </p:nvSpPr>
        <p:spPr>
          <a:xfrm>
            <a:off x="457200" y="1295400"/>
            <a:ext cx="8229600" cy="4389120"/>
          </a:xfrm>
        </p:spPr>
        <p:txBody>
          <a:bodyPr>
            <a:normAutofit/>
          </a:bodyPr>
          <a:lstStyle/>
          <a:p>
            <a:pPr marL="514350" indent="-514350" algn="l">
              <a:buFont typeface="Wingdings" pitchFamily="2" charset="2"/>
              <a:buChar char="Ø"/>
            </a:pPr>
            <a:r>
              <a:rPr lang="en-US" i="1" dirty="0" smtClean="0">
                <a:solidFill>
                  <a:schemeClr val="tx2">
                    <a:lumMod val="75000"/>
                  </a:schemeClr>
                </a:solidFill>
              </a:rPr>
              <a:t>Age of linked-to domain names:</a:t>
            </a:r>
          </a:p>
          <a:p>
            <a:pPr marL="971550" lvl="1" indent="-514350" algn="l">
              <a:buFont typeface="Wingdings" pitchFamily="2" charset="2"/>
              <a:buChar char="Ø"/>
            </a:pPr>
            <a:r>
              <a:rPr lang="en-US" dirty="0" smtClean="0"/>
              <a:t>‘playpal.com’ or ‘paypal-update.com’ </a:t>
            </a:r>
          </a:p>
          <a:p>
            <a:pPr marL="971550" lvl="1" indent="-514350" algn="l">
              <a:buFont typeface="Wingdings" pitchFamily="2" charset="2"/>
              <a:buChar char="Ø"/>
            </a:pPr>
            <a:r>
              <a:rPr lang="en-US" dirty="0" smtClean="0"/>
              <a:t>These domains often have a limited life 	</a:t>
            </a:r>
          </a:p>
          <a:p>
            <a:pPr marL="971550" lvl="1" indent="-514350" algn="l">
              <a:buFont typeface="Wingdings" pitchFamily="2" charset="2"/>
              <a:buChar char="Ø"/>
            </a:pPr>
            <a:r>
              <a:rPr lang="en-US" dirty="0" smtClean="0"/>
              <a:t>WHOIS query </a:t>
            </a:r>
          </a:p>
          <a:p>
            <a:pPr marL="971550" lvl="1" indent="-514350" algn="l">
              <a:buFont typeface="Wingdings" pitchFamily="2" charset="2"/>
              <a:buChar char="Ø"/>
            </a:pPr>
            <a:r>
              <a:rPr lang="en-US" dirty="0" smtClean="0"/>
              <a:t>date is within 60 days of the date the email was sent – “fresh” domain. This is a binary feature</a:t>
            </a:r>
          </a:p>
          <a:p>
            <a:pPr marL="971550" lvl="1" indent="-514350" algn="l">
              <a:buFont typeface="Wingdings" pitchFamily="2" charset="2"/>
              <a:buChar char="Ø"/>
            </a:pPr>
            <a:endParaRPr lang="en-US" dirty="0" smtClean="0"/>
          </a:p>
          <a:p>
            <a:pPr marL="971550" lvl="1" indent="-514350" algn="l">
              <a:buFont typeface="Arial" pitchFamily="34" charset="0"/>
              <a:buChar char="•"/>
            </a:pPr>
            <a:endParaRPr lang="en-US" dirty="0"/>
          </a:p>
        </p:txBody>
      </p:sp>
      <p:sp>
        <p:nvSpPr>
          <p:cNvPr id="4" name="Footer Placeholder 11"/>
          <p:cNvSpPr>
            <a:spLocks noGrp="1"/>
          </p:cNvSpPr>
          <p:nvPr>
            <p:ph type="ftr" sz="quarter" idx="11"/>
          </p:nvPr>
        </p:nvSpPr>
        <p:spPr>
          <a:xfrm>
            <a:off x="2667000" y="640080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pic>
        <p:nvPicPr>
          <p:cNvPr id="1026" name="Picture 2" descr="C:\Documents and Settings\BHAVIN\Desktop\algos\blue_data.png"/>
          <p:cNvPicPr>
            <a:picLocks noChangeAspect="1" noChangeArrowheads="1"/>
          </p:cNvPicPr>
          <p:nvPr/>
        </p:nvPicPr>
        <p:blipFill>
          <a:blip r:embed="rId2"/>
          <a:srcRect/>
          <a:stretch>
            <a:fillRect/>
          </a:stretch>
        </p:blipFill>
        <p:spPr bwMode="auto">
          <a:xfrm>
            <a:off x="3429000" y="3962400"/>
            <a:ext cx="2047875"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Subtitle 4"/>
          <p:cNvSpPr>
            <a:spLocks noGrp="1"/>
          </p:cNvSpPr>
          <p:nvPr>
            <p:ph idx="1"/>
          </p:nvPr>
        </p:nvSpPr>
        <p:spPr/>
        <p:txBody>
          <a:bodyPr>
            <a:normAutofit/>
          </a:bodyPr>
          <a:lstStyle/>
          <a:p>
            <a:pPr marL="514350" indent="-514350" algn="l">
              <a:buFont typeface="Wingdings" pitchFamily="2" charset="2"/>
              <a:buChar char="Ø"/>
            </a:pPr>
            <a:r>
              <a:rPr lang="en-US" i="1" dirty="0" err="1" smtClean="0">
                <a:solidFill>
                  <a:schemeClr val="tx2">
                    <a:lumMod val="75000"/>
                  </a:schemeClr>
                </a:solidFill>
              </a:rPr>
              <a:t>Nonmatching</a:t>
            </a:r>
            <a:r>
              <a:rPr lang="en-US" i="1" dirty="0" smtClean="0">
                <a:solidFill>
                  <a:schemeClr val="tx2">
                    <a:lumMod val="75000"/>
                  </a:schemeClr>
                </a:solidFill>
              </a:rPr>
              <a:t> URLs</a:t>
            </a:r>
          </a:p>
          <a:p>
            <a:pPr marL="971550" lvl="1" indent="-514350" algn="l">
              <a:buFont typeface="Wingdings" pitchFamily="2" charset="2"/>
              <a:buChar char="Ø"/>
            </a:pPr>
            <a:r>
              <a:rPr lang="en-US" dirty="0" smtClean="0"/>
              <a:t>This is a case of a link that says paypal.com but actually links to badsite.com. </a:t>
            </a:r>
          </a:p>
          <a:p>
            <a:pPr marL="971550" lvl="1" indent="-514350" algn="l">
              <a:buFont typeface="Wingdings" pitchFamily="2" charset="2"/>
              <a:buChar char="Ø"/>
            </a:pPr>
            <a:r>
              <a:rPr lang="en-US" dirty="0" smtClean="0"/>
              <a:t>Such a link looks like &lt;a </a:t>
            </a:r>
            <a:r>
              <a:rPr lang="en-US" dirty="0" err="1" smtClean="0"/>
              <a:t>href</a:t>
            </a:r>
            <a:r>
              <a:rPr lang="en-US" dirty="0" smtClean="0"/>
              <a:t>="badsite.com"&gt; paypal.com&lt;/a&gt;. This is a binary feature. </a:t>
            </a:r>
            <a:endParaRPr lang="en-US" i="1" dirty="0" smtClean="0"/>
          </a:p>
          <a:p>
            <a:endParaRPr lang="en-US" dirty="0"/>
          </a:p>
        </p:txBody>
      </p:sp>
      <p:pic>
        <p:nvPicPr>
          <p:cNvPr id="44034" name="Picture 2" descr="C:\Documents and Settings\BHAVIN\Desktop\algos\secur.jpg"/>
          <p:cNvPicPr>
            <a:picLocks noChangeAspect="1" noChangeArrowheads="1"/>
          </p:cNvPicPr>
          <p:nvPr/>
        </p:nvPicPr>
        <p:blipFill>
          <a:blip r:embed="rId2"/>
          <a:srcRect/>
          <a:stretch>
            <a:fillRect/>
          </a:stretch>
        </p:blipFill>
        <p:spPr bwMode="auto">
          <a:xfrm>
            <a:off x="3657600" y="4495800"/>
            <a:ext cx="1828800" cy="1905000"/>
          </a:xfrm>
          <a:prstGeom prst="rect">
            <a:avLst/>
          </a:prstGeom>
          <a:noFill/>
        </p:spPr>
      </p:pic>
      <p:sp>
        <p:nvSpPr>
          <p:cNvPr id="6" name="Footer Placeholder 11"/>
          <p:cNvSpPr>
            <a:spLocks noGrp="1"/>
          </p:cNvSpPr>
          <p:nvPr>
            <p:ph type="ftr" sz="quarter" idx="11"/>
          </p:nvPr>
        </p:nvSpPr>
        <p:spPr>
          <a:xfrm>
            <a:off x="2667000" y="6400800"/>
            <a:ext cx="3352800" cy="365125"/>
          </a:xfrm>
        </p:spPr>
        <p:txBody>
          <a:bodyPr/>
          <a:lstStyle/>
          <a:p>
            <a:r>
              <a:rPr lang="en-US" dirty="0" err="1" smtClean="0"/>
              <a:t>Bhavin</a:t>
            </a:r>
            <a:r>
              <a:rPr lang="en-US" dirty="0" smtClean="0"/>
              <a:t> </a:t>
            </a:r>
            <a:r>
              <a:rPr lang="en-US" dirty="0" err="1" smtClean="0"/>
              <a:t>Madhani</a:t>
            </a:r>
            <a:r>
              <a:rPr lang="en-US" dirty="0" smtClean="0"/>
              <a:t> - UC Irvine -  2009</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827</TotalTime>
  <Words>1609</Words>
  <Application>Microsoft Office PowerPoint</Application>
  <PresentationFormat>On-screen Show (4:3)</PresentationFormat>
  <Paragraphs>296</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Learning to Detect Phishing Emails</vt:lpstr>
      <vt:lpstr>Authors</vt:lpstr>
      <vt:lpstr>Introduction</vt:lpstr>
      <vt:lpstr>Popular Targets : March 2009</vt:lpstr>
      <vt:lpstr>Background</vt:lpstr>
      <vt:lpstr>Method</vt:lpstr>
      <vt:lpstr>Features as used in email classification</vt:lpstr>
      <vt:lpstr> </vt:lpstr>
      <vt:lpstr> </vt:lpstr>
      <vt:lpstr> </vt:lpstr>
      <vt:lpstr> </vt:lpstr>
      <vt:lpstr> </vt:lpstr>
      <vt:lpstr>Slide 13</vt:lpstr>
      <vt:lpstr> </vt:lpstr>
      <vt:lpstr> </vt:lpstr>
      <vt:lpstr> </vt:lpstr>
      <vt:lpstr>Features as used in webpage classification</vt:lpstr>
      <vt:lpstr>Empirical  Evaluation</vt:lpstr>
      <vt:lpstr>Slide 19</vt:lpstr>
      <vt:lpstr> </vt:lpstr>
      <vt:lpstr>Slide 21</vt:lpstr>
      <vt:lpstr> </vt:lpstr>
      <vt:lpstr> </vt:lpstr>
      <vt:lpstr>  </vt:lpstr>
      <vt:lpstr>  </vt:lpstr>
      <vt:lpstr>Concluding Remarks</vt:lpstr>
      <vt:lpstr>Gone Phishing? Protect Yourself -   Stop · Think · Click </vt:lpstr>
      <vt:lpstr>Anti-Phishing Phil</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Detect Phishing Emails</dc:title>
  <dc:creator>BHAVIN MADHANI</dc:creator>
  <cp:lastModifiedBy>BHAVIN MADHANI</cp:lastModifiedBy>
  <cp:revision>69</cp:revision>
  <dcterms:created xsi:type="dcterms:W3CDTF">2009-04-25T23:20:41Z</dcterms:created>
  <dcterms:modified xsi:type="dcterms:W3CDTF">2009-04-27T08:01:23Z</dcterms:modified>
</cp:coreProperties>
</file>