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84" r:id="rId2"/>
    <p:sldId id="290" r:id="rId3"/>
    <p:sldId id="306" r:id="rId4"/>
    <p:sldId id="307" r:id="rId5"/>
    <p:sldId id="286" r:id="rId6"/>
    <p:sldId id="309" r:id="rId7"/>
    <p:sldId id="314" r:id="rId8"/>
    <p:sldId id="310" r:id="rId9"/>
    <p:sldId id="291" r:id="rId10"/>
    <p:sldId id="311" r:id="rId11"/>
    <p:sldId id="315" r:id="rId12"/>
    <p:sldId id="479" r:id="rId13"/>
    <p:sldId id="480" r:id="rId14"/>
    <p:sldId id="312" r:id="rId15"/>
    <p:sldId id="481" r:id="rId16"/>
    <p:sldId id="313" r:id="rId17"/>
  </p:sldIdLst>
  <p:sldSz cx="9144000" cy="6858000" type="screen4x3"/>
  <p:notesSz cx="9601200" cy="7315200"/>
  <p:custDataLst>
    <p:tags r:id="rId2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93"/>
    <a:srgbClr val="3333CC"/>
    <a:srgbClr val="6600FF"/>
    <a:srgbClr val="0000CC"/>
    <a:srgbClr val="008380"/>
    <a:srgbClr val="006600"/>
    <a:srgbClr val="FFCCCC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3B388886-3F09-4C8A-9A44-B5520F05B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F4317E8F-F39E-4028-9B43-315AB0520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739A2C-3C87-4530-9E13-CC1952563568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22FC-029A-4507-A2D1-C01C4DDB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ABFA4-B6A6-4D1C-A195-A51A7F93C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2317-43EB-4D56-A179-5F52020D0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E301-C64D-4D48-B1F8-79C9F160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F904-9855-4DC8-AECC-EA2F3FAA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C7F8-E5E0-4C43-9AA1-C52B6A9A5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2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9CAF1-B9B6-4776-9143-D0AADD64C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53A3B-5590-4860-96C3-745FBFAD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EA551-C9C2-477B-9F14-5FFB3DD26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4948C-F98B-468B-9895-498B0091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0810C-7279-4AC8-A18D-DC321DF6D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2612A49-8560-49DC-B94A-421785D93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8E4AA8-041B-455E-87C1-B8D0D01127E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Computational Geometry</a:t>
            </a:r>
            <a:br>
              <a:rPr lang="en-US" altLang="en-US" sz="3600" dirty="0">
                <a:solidFill>
                  <a:srgbClr val="FF0000"/>
                </a:solidFill>
              </a:rPr>
            </a:b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8458200" cy="32030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i="1" dirty="0">
                <a:solidFill>
                  <a:schemeClr val="accent2"/>
                </a:solidFill>
              </a:rPr>
              <a:t>Linear Programming </a:t>
            </a:r>
            <a:br>
              <a:rPr lang="en-US" altLang="en-US" sz="4000" b="1" i="1" dirty="0">
                <a:solidFill>
                  <a:schemeClr val="accent2"/>
                </a:solidFill>
              </a:rPr>
            </a:br>
            <a:r>
              <a:rPr lang="en-US" altLang="en-US" sz="4000" b="1" i="1" dirty="0">
                <a:solidFill>
                  <a:schemeClr val="accent2"/>
                </a:solidFill>
              </a:rPr>
              <a:t>&amp; Halfplane Intersection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Michael T. Goodrich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with slides by Carola </a:t>
            </a:r>
            <a:r>
              <a:rPr lang="en-US" alt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Wenk</a:t>
            </a:r>
            <a:r>
              <a:rPr lang="en-US" alt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Tulane Univ.</a:t>
            </a:r>
            <a:endParaRPr lang="en-US" alt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51" y="1482725"/>
            <a:ext cx="3315548" cy="1810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7326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/>
                  <a:t>Algorithm</a:t>
                </a:r>
                <a:r>
                  <a:rPr lang="en-US" altLang="en-US" sz="1800" dirty="0"/>
                  <a:t> 2D_Bounded_LP(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/>
                  <a:t>Input: A two-dimensional LP 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</a:t>
                </a:r>
                <a:endParaRPr lang="en-US" altLang="en-US" sz="1800" i="1" baseline="300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Output: Report if </a:t>
                </a:r>
                <a:r>
                  <a:rPr lang="en-US" altLang="en-US" sz="1800" dirty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is infeasible. Otherwise report the lexicographically smallest point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/>
                  <a:t> be the half-planes of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be the corner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.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exists since we assume the LP is bounded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for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:=3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to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≔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else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 </m:t>
                    </m:r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subject to the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if such a point does not exist then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    Report that the LP is infeasible, and return.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blipFill rotWithShape="0">
                <a:blip r:embed="rId2"/>
                <a:stretch>
                  <a:fillRect l="-647" t="-3506" b="-15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/>
                  <a:t>Runtime: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 = O(</a:t>
                </a:r>
                <a:r>
                  <a:rPr lang="en-US" altLang="en-US" sz="2000" i="1" kern="0" dirty="0"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)   Storage: O(n)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blipFill rotWithShape="0">
                <a:blip r:embed="rId3"/>
                <a:stretch>
                  <a:fillRect l="-668" t="-123288" b="-1424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8" y="4989370"/>
            <a:ext cx="2822171" cy="14876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118167" y="4921135"/>
            <a:ext cx="274320" cy="1995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118" y="603730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Symbol" panose="05050102010706020507" pitchFamily="18" charset="2"/>
              </a:rPr>
              <a:t>In this example, each step takes O(i) 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507892" y="6631459"/>
            <a:ext cx="1227438" cy="82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1667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 bwMode="auto">
          <a:xfrm>
            <a:off x="588594" y="3163330"/>
            <a:ext cx="78671" cy="214184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568000" y="3608172"/>
            <a:ext cx="99265" cy="741405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548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sym typeface="Symbol" panose="05050102010706020507" pitchFamily="18" charset="2"/>
              </a:rPr>
              <a:t>O(1)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839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sym typeface="Symbol" panose="05050102010706020507" pitchFamily="18" charset="2"/>
              </a:rPr>
              <a:t>O(i)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4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6AF9-4FB2-894C-BDB1-1E443A76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34" y="76200"/>
            <a:ext cx="8718331" cy="1143000"/>
          </a:xfrm>
        </p:spPr>
        <p:txBody>
          <a:bodyPr/>
          <a:lstStyle/>
          <a:p>
            <a:r>
              <a:rPr lang="en-US" dirty="0"/>
              <a:t>Randomized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F5A7-FB2E-E84F-AAC4-EF59545F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3283"/>
            <a:ext cx="7772400" cy="4792717"/>
          </a:xfrm>
        </p:spPr>
        <p:txBody>
          <a:bodyPr/>
          <a:lstStyle/>
          <a:p>
            <a:r>
              <a:rPr lang="en-US" dirty="0"/>
              <a:t>Perform incremental linear programming, but add the half-planes in random order</a:t>
            </a:r>
          </a:p>
          <a:p>
            <a:r>
              <a:rPr lang="en-US" dirty="0"/>
              <a:t>Needs a way for creating a random permutation…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150E9-85D9-B342-BD2B-8A37B428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76BE5-C1DE-FD47-A194-6A7EC31A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4" y="3413686"/>
            <a:ext cx="4819650" cy="33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Fisher-Yates Shuffling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419600"/>
          </a:xfrm>
        </p:spPr>
        <p:txBody>
          <a:bodyPr/>
          <a:lstStyle/>
          <a:p>
            <a:r>
              <a:rPr lang="en-US" sz="2800" dirty="0"/>
              <a:t>There is a linear-time algorithm, known as the Fisher-Yates algorithm, which always succeeds.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Randomized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9" y="2590800"/>
            <a:ext cx="7848600" cy="2166596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24" y="4953000"/>
            <a:ext cx="3879519" cy="1433588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8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Fisher-Yates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r>
              <a:rPr lang="en-US" sz="2400" dirty="0"/>
              <a:t>This algorithm considers the items in the array one at time from the end and swaps each element with an element in the array from that point to the beginning.</a:t>
            </a:r>
          </a:p>
          <a:p>
            <a:r>
              <a:rPr lang="en-US" sz="2400" dirty="0"/>
              <a:t>Notice that each element has an equal probability, of 1/n, of being chosen as the last element in the array X (including the element that starts out in that position).</a:t>
            </a:r>
          </a:p>
          <a:p>
            <a:r>
              <a:rPr lang="en-US" sz="2400" dirty="0"/>
              <a:t>Applying this analysis recursively, we see that the output permutation has probability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That is, each permutation is equally likely.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Randomized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4738361"/>
            <a:ext cx="3975100" cy="8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Randomized Incremental Linear Programming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55F59-EDC3-5F40-AB5F-DD02EE080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9" y="1241942"/>
            <a:ext cx="8534400" cy="50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/>
                  <a:t>Insertion order of the </a:t>
                </a:r>
                <a:r>
                  <a:rPr lang="en-US" altLang="en-US" sz="2000" kern="0" dirty="0" err="1"/>
                  <a:t>halfplanes</a:t>
                </a:r>
                <a:r>
                  <a:rPr lang="en-US" altLang="en-US" sz="2000" kern="0" dirty="0"/>
                  <a:t> determines the runtime</a:t>
                </a:r>
                <a:br>
                  <a:rPr lang="en-US" altLang="en-US" sz="2000" kern="0" dirty="0"/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 Varies between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and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Algorithm 2D_Randomized_Bounded_LP</a:t>
                </a:r>
                <a:r>
                  <a:rPr lang="en-US" altLang="en-US" sz="2000" dirty="0"/>
                  <a:t>(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2000" dirty="0"/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inserts the </a:t>
                </a:r>
                <a:r>
                  <a:rPr lang="en-US" altLang="en-US" sz="2000" kern="0" dirty="0" err="1">
                    <a:sym typeface="Symbol" panose="05050102010706020507" pitchFamily="18" charset="2"/>
                  </a:rPr>
                  <a:t>halfplanes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 in random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>
                    <a:sym typeface="Symbol" panose="05050102010706020507" pitchFamily="18" charset="2"/>
                  </a:rPr>
                  <a:t>Theorem: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2D_Randomized_Bounded_LP runs in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randomized expected time and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worst-case space.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>
                    <a:sym typeface="Symbol" panose="05050102010706020507" pitchFamily="18" charset="2"/>
                  </a:rPr>
                  <a:t>Proof: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1, 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  </m:t>
                            </m:r>
                          </m:e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0,   </m:t>
                            </m:r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Total time spent in the else-part of the algorithm to solve 1-dimensional LPs, over all half-planes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Bound expected value (use linearity of expectation):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)∙</m:t>
                          </m:r>
                          <m:sSub>
                            <m:sSubPr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)= </m:t>
                          </m:r>
                          <m:nary>
                            <m:naryPr>
                              <m:chr m:val="∑"/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𝑂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)∙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      and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53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14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/>
                  <a:t>Apply </a:t>
                </a:r>
                <a:r>
                  <a:rPr lang="en-US" altLang="en-US" sz="2000" kern="0" dirty="0">
                    <a:solidFill>
                      <a:srgbClr val="C00000"/>
                    </a:solidFill>
                  </a:rPr>
                  <a:t>backwards analysis </a:t>
                </a:r>
                <a:r>
                  <a:rPr lang="en-US" altLang="en-US" sz="2000" kern="0" dirty="0"/>
                  <a:t>to bound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={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 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; this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Analyze what happened in the last step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 was added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kern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(Had to compute new optimal vertex when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i="1" kern="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(Optimal vertex changes when we remove a </a:t>
                </a:r>
                <a:r>
                  <a:rPr lang="en-US" altLang="en-US" sz="2000" kern="0" dirty="0" err="1">
                    <a:sym typeface="Symbol" panose="05050102010706020507" pitchFamily="18" charset="2"/>
                  </a:rPr>
                  <a:t>halfplane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Therefore the total expected runtime is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f>
                          <m:fPr>
                            <m:ctrlPr>
                              <a:rPr lang="en-US" altLang="en-US" sz="20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49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2" y="2763962"/>
            <a:ext cx="3327803" cy="1065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2560320" y="3757353"/>
            <a:ext cx="931025" cy="27432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2 out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solidFill>
                          <a:srgbClr val="252593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800" kern="0" dirty="0" err="1">
                    <a:solidFill>
                      <a:srgbClr val="252593"/>
                    </a:solidFill>
                    <a:sym typeface="Symbol" panose="05050102010706020507" pitchFamily="18" charset="2"/>
                  </a:rPr>
                  <a:t>halfplanes</a:t>
                </a:r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endParaRPr lang="en-US" sz="1800" dirty="0">
                  <a:solidFill>
                    <a:srgbClr val="25259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8084344" y="5885410"/>
            <a:ext cx="157942" cy="157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2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Optimization Problem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821" y="1312068"/>
            <a:ext cx="8145379" cy="24177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company produces tables and chairs. The profit for a chair is $2, and for a table $4.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ym typeface="Symbol" panose="05050102010706020507" pitchFamily="18" charset="2"/>
              </a:rPr>
              <a:t> needs 4 hours to produce a chair, and 6 hours for a table.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ym typeface="Symbol" panose="05050102010706020507" pitchFamily="18" charset="2"/>
              </a:rPr>
              <a:t> needs 2 hours to produce a chair, and 6 hours for a table.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Per day there are at most 120 working hours for group </a:t>
            </a:r>
            <a:r>
              <a:rPr lang="en-US" altLang="en-US" sz="2000" i="1" dirty="0"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ym typeface="Symbol" panose="05050102010706020507" pitchFamily="18" charset="2"/>
              </a:rPr>
              <a:t>, and 72 working ours for group </a:t>
            </a:r>
            <a:r>
              <a:rPr lang="en-US" altLang="en-US" sz="2000" i="1" dirty="0"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How many chairs and tables should the company produce per day in order to maximize the profit?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2820" y="3874481"/>
            <a:ext cx="8145379" cy="24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Variables: </a:t>
            </a:r>
            <a:r>
              <a:rPr lang="en-US" altLang="en-US" sz="2000" kern="0" dirty="0"/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A</a:t>
            </a:r>
            <a:r>
              <a:rPr lang="en-US" altLang="en-US" sz="2000" kern="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A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Constraints: </a:t>
            </a:r>
            <a:r>
              <a:rPr lang="en-US" altLang="en-US" sz="2000" kern="0" dirty="0"/>
              <a:t>	4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≤ 120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	2</a:t>
            </a:r>
            <a:r>
              <a:rPr lang="en-US" altLang="en-US" sz="2000" kern="0" dirty="0"/>
              <a:t>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≤ 72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Objective function (profit): </a:t>
            </a:r>
            <a:r>
              <a:rPr lang="en-US" altLang="en-US" sz="2000" kern="0" dirty="0"/>
              <a:t>Maximize 2(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+ 4(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endParaRPr lang="en-US" altLang="en-US" sz="2000" kern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/>
                  <a:t>	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,…,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baseline="-25000" dirty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2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/>
                  <a:t>h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/>
                  <a:t>b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baseline="-250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Objective function: </a:t>
                </a:r>
                <a:br>
                  <a:rPr lang="en-US" altLang="en-US" sz="2000" kern="0" dirty="0">
                    <a:solidFill>
                      <a:srgbClr val="0000CC"/>
                    </a:solidFill>
                  </a:rPr>
                </a:br>
                <a:r>
                  <a:rPr lang="en-US" altLang="en-US" sz="2000" kern="0" dirty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</a:t>
                </a:r>
                <a:r>
                  <a:rPr lang="en-US" altLang="en-US" sz="2000" i="1" kern="0" dirty="0"/>
                  <a:t> c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+ …+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1300" t="-2519" b="-2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41465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41465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03269" y="1361795"/>
            <a:ext cx="3840731" cy="3174111"/>
            <a:chOff x="5303269" y="1361795"/>
            <a:chExt cx="3840731" cy="317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11 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/>
            <p:cNvSpPr/>
            <p:nvPr/>
          </p:nvSpPr>
          <p:spPr bwMode="auto">
            <a:xfrm rot="16200000">
              <a:off x="7015397" y="3463860"/>
              <a:ext cx="124693" cy="126549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20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/>
            <p:cNvSpPr/>
            <p:nvPr/>
          </p:nvSpPr>
          <p:spPr bwMode="auto">
            <a:xfrm rot="16200000" flipH="1" flipV="1">
              <a:off x="7165297" y="189379"/>
              <a:ext cx="97400" cy="3361247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110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312821" y="499591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>
                <a:solidFill>
                  <a:srgbClr val="C00000"/>
                </a:solidFill>
              </a:rPr>
              <a:t>Linear Program in </a:t>
            </a:r>
            <a:r>
              <a:rPr lang="en-US" altLang="en-US" sz="2400" i="1" kern="0" dirty="0">
                <a:solidFill>
                  <a:srgbClr val="C00000"/>
                </a:solidFill>
              </a:rPr>
              <a:t>d</a:t>
            </a:r>
            <a:r>
              <a:rPr lang="en-US" altLang="en-US" sz="2400" kern="0" dirty="0">
                <a:solidFill>
                  <a:srgbClr val="C00000"/>
                </a:solidFill>
              </a:rPr>
              <a:t> variables with </a:t>
            </a:r>
            <a:r>
              <a:rPr lang="en-US" altLang="en-US" sz="2400" i="1" kern="0" dirty="0">
                <a:solidFill>
                  <a:srgbClr val="C00000"/>
                </a:solidFill>
              </a:rPr>
              <a:t>n</a:t>
            </a:r>
            <a:r>
              <a:rPr lang="en-US" altLang="en-US" sz="2400" kern="0" dirty="0">
                <a:solidFill>
                  <a:srgbClr val="C00000"/>
                </a:solidFill>
              </a:rPr>
              <a:t> constraints.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/>
                  <a:t>	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,…,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baseline="-25000" dirty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2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/>
                  <a:t>h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/>
                  <a:t>b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baseline="-250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Objective function: </a:t>
                </a:r>
                <a:r>
                  <a:rPr lang="en-US" altLang="en-US" sz="2000" kern="0" dirty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</a:t>
                </a:r>
                <a:r>
                  <a:rPr lang="en-US" altLang="en-US" sz="2000" i="1" kern="0" dirty="0"/>
                  <a:t> c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+ …+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710" t="-27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107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107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 bwMode="auto">
          <a:xfrm rot="16200000" flipH="1" flipV="1">
            <a:off x="7165297" y="-118192"/>
            <a:ext cx="97400" cy="33612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  <a:blipFill rotWithShape="0">
                <a:blip r:embed="rId4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99753" y="3374968"/>
            <a:ext cx="88779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Each constraint </a:t>
                </a:r>
                <a:r>
                  <a:rPr lang="en-US" altLang="en-US" sz="2000" i="1" kern="0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kern="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is a half-space in </a:t>
                </a:r>
                <a:r>
                  <a:rPr lang="en-US" sz="2000" b="1" kern="0" dirty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Set of points in </a:t>
                </a:r>
                <a:r>
                  <a:rPr lang="en-US" sz="2000" b="1" kern="0" dirty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satisfying all constraints: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kern="0" dirty="0">
                    <a:solidFill>
                      <a:srgbClr val="0000CC"/>
                    </a:solidFill>
                  </a:rPr>
                  <a:t>feasible region of the LP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en-US" sz="2000" i="1" ker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kern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 Finding a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that is extreme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</a:rPr>
                  <a:t> </a:t>
                </a:r>
                <a:endParaRPr lang="en-US" sz="2000" dirty="0">
                  <a:solidFill>
                    <a:srgbClr val="00838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  <a:blipFill rotWithShape="0">
                <a:blip r:embed="rId5"/>
                <a:stretch>
                  <a:fillRect l="-624" t="-7229" r="-970" b="-28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8" y="4644820"/>
            <a:ext cx="3315548" cy="18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C9A7AB-5661-402F-A64F-8F4B64ECE8A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2" y="304800"/>
            <a:ext cx="8365958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Subproblem</a:t>
            </a:r>
            <a:r>
              <a:rPr lang="en-US" altLang="en-US" sz="4000" dirty="0"/>
              <a:t>: Half-Plane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  <a:tabLst>
                    <a:tab pos="801688" algn="l"/>
                  </a:tabLst>
                </a:pPr>
                <a:r>
                  <a:rPr lang="en-US" altLang="en-US" sz="2000" dirty="0">
                    <a:solidFill>
                      <a:srgbClr val="0000CC"/>
                    </a:solidFill>
                  </a:rPr>
                  <a:t>Given: </a:t>
                </a:r>
                <a:r>
                  <a:rPr lang="en-US" altLang="en-US" sz="2000" dirty="0"/>
                  <a:t>A set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} </a:t>
                </a:r>
                <a:r>
                  <a:rPr lang="en-US" altLang="en-US" sz="2000" dirty="0"/>
                  <a:t>of </a:t>
                </a:r>
                <a:r>
                  <a:rPr lang="en-US" altLang="en-US" sz="2000" dirty="0" err="1"/>
                  <a:t>halfplanes</a:t>
                </a:r>
                <a:br>
                  <a:rPr lang="en-US" altLang="en-US" sz="2000" dirty="0"/>
                </a:br>
                <a:r>
                  <a:rPr lang="en-US" altLang="en-US" sz="2000" dirty="0"/>
                  <a:t>	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: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x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+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y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≤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/>
                  <a:t> </a:t>
                </a:r>
                <a:r>
                  <a:rPr lang="en-US" altLang="en-US" sz="2000" i="1" dirty="0"/>
                  <a:t>                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i=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..n</a:t>
                </a:r>
                <a:r>
                  <a:rPr lang="en-US" altLang="en-US" sz="2000" i="1" dirty="0"/>
                  <a:t>, </a:t>
                </a:r>
                <a:r>
                  <a:rPr lang="en-US" altLang="en-US" sz="2000" dirty="0"/>
                  <a:t>with</a:t>
                </a:r>
                <a:r>
                  <a:rPr lang="en-US" altLang="en-US" sz="2000" i="1" dirty="0"/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/>
                  <a:t>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/>
                  <a:t> 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constants</a:t>
                </a:r>
                <a:r>
                  <a:rPr lang="en-US" altLang="en-US" sz="2000" i="1" dirty="0"/>
                  <a:t>.</a:t>
                </a:r>
                <a:br>
                  <a:rPr lang="en-US" altLang="en-US" sz="2000" i="1" dirty="0"/>
                </a:br>
                <a:r>
                  <a:rPr lang="en-US" altLang="en-US" sz="2000" dirty="0">
                    <a:solidFill>
                      <a:srgbClr val="0000CC"/>
                    </a:solidFill>
                  </a:rPr>
                  <a:t>Find: 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000" dirty="0">
                    <a:solidFill>
                      <a:srgbClr val="0000CC"/>
                    </a:solidFill>
                  </a:rPr>
                  <a:t>   </a:t>
                </a:r>
                <a:r>
                  <a:rPr lang="en-US" altLang="en-US" sz="2000" dirty="0"/>
                  <a:t>set of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 satisfying all </a:t>
                </a:r>
                <a:r>
                  <a:rPr lang="en-US" altLang="en-US" sz="2000" i="1" dirty="0"/>
                  <a:t>n </a:t>
                </a:r>
                <a:r>
                  <a:rPr lang="en-US" altLang="en-US" sz="2000" dirty="0"/>
                  <a:t>constraints at the same time      </a:t>
                </a:r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  <a:blipFill rotWithShape="0">
                <a:blip r:embed="rId2"/>
                <a:stretch>
                  <a:fillRect l="-776" t="-3817" r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62355" y="2375663"/>
            <a:ext cx="570701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  <a:latin typeface="Times New Roman"/>
              </a:rPr>
              <a:t>Convex polygonal region bounded by at most </a:t>
            </a:r>
            <a:r>
              <a:rPr lang="en-US" altLang="en-US" sz="2000" i="1" kern="0" dirty="0">
                <a:solidFill>
                  <a:schemeClr val="tx1"/>
                </a:solidFill>
                <a:latin typeface="Times New Roman"/>
              </a:rPr>
              <a:t>n</a:t>
            </a:r>
            <a:r>
              <a:rPr lang="en-US" altLang="en-US" sz="2000" kern="0" dirty="0">
                <a:solidFill>
                  <a:schemeClr val="tx1"/>
                </a:solidFill>
                <a:latin typeface="Times New Roman"/>
              </a:rPr>
              <a:t> edges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1487978" y="2286000"/>
            <a:ext cx="174377" cy="289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4" y="2926717"/>
            <a:ext cx="5707011" cy="382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D179A-E828-B747-BA5B-B2ED9334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95" y="3895649"/>
            <a:ext cx="2952210" cy="2942897"/>
          </a:xfrm>
          <a:prstGeom prst="rect">
            <a:avLst/>
          </a:prstGeom>
        </p:spPr>
      </p:pic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2" y="304800"/>
            <a:ext cx="8066088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2D Divide &amp; Conquer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/>
                  <a:t>Algorithm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Intersect_Halfplanes</a:t>
                </a:r>
                <a:r>
                  <a:rPr lang="en-US" altLang="en-US" sz="1800" dirty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/>
                  <a:t>Input: A set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/>
                  <a:t> of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1800" dirty="0"/>
                  <a:t> half-planes in </a:t>
                </a:r>
                <a:r>
                  <a:rPr lang="en-US" altLang="en-US" sz="1800" b="1" i="1" dirty="0"/>
                  <a:t>R</a:t>
                </a:r>
                <a:r>
                  <a:rPr lang="en-US" altLang="en-US" sz="1800" i="1" baseline="30000" dirty="0"/>
                  <a:t>2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Output: The convex polygonal region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/>
                  <a:t>if |H|=1 then </a:t>
                </a:r>
                <a:r>
                  <a:rPr lang="en-US" altLang="en-US" sz="1800" dirty="0">
                    <a:solidFill>
                      <a:srgbClr val="008380"/>
                    </a:solidFill>
                  </a:rPr>
                  <a:t>C:=</a:t>
                </a:r>
                <a:r>
                  <a:rPr lang="en-US" sz="1800" dirty="0">
                    <a:solidFill>
                      <a:srgbClr val="00838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else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olidFill>
                      <a:srgbClr val="CC9900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Split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into sets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ym typeface="Symbol" panose="05050102010706020507" pitchFamily="18" charset="2"/>
                  </a:rPr>
                  <a:t>Intersect_Convex_Regions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 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647" t="-3286" b="-25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32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2" y="304800"/>
            <a:ext cx="8066088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2D Divide &amp; Conquer Algorithm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447801"/>
            <a:ext cx="8217131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Can implement </a:t>
            </a:r>
            <a:r>
              <a:rPr lang="en-US" altLang="en-US" sz="2000" dirty="0" err="1">
                <a:sym typeface="Symbol" panose="05050102010706020507" pitchFamily="18" charset="2"/>
              </a:rPr>
              <a:t>Intersect_Convex_Regions</a:t>
            </a:r>
            <a:r>
              <a:rPr lang="en-US" altLang="en-US" sz="2000" dirty="0">
                <a:sym typeface="Symbol" panose="05050102010706020507" pitchFamily="18" charset="2"/>
              </a:rPr>
              <a:t> using a sweep in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time: Just update constant-complexity interval intersecting the sweep line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Runtime recurrence is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T(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)=2T(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/2)+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, and hence the runtime is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 log 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</a:t>
            </a:r>
            <a:endParaRPr lang="en-US" altLang="en-US" sz="2000" dirty="0">
              <a:solidFill>
                <a:srgbClr val="00838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5BD2EA-D8B5-7746-914C-60101892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86" y="2102069"/>
            <a:ext cx="6302102" cy="38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6" y="4708707"/>
            <a:ext cx="3028859" cy="1768293"/>
          </a:xfrm>
          <a:prstGeom prst="rect">
            <a:avLst/>
          </a:prstGeom>
        </p:spPr>
      </p:pic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89462" y="304800"/>
            <a:ext cx="7678189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Two-dimensional linear programming (LP) problem: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},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en-US" sz="2000" dirty="0">
                  <a:solidFill>
                    <a:srgbClr val="00838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Assume the LP is bounded (otherwise add constraints)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Assume that there is a unique solution (if any) 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Incremental approach: Add one half-plane after the other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600" b="0" dirty="0"/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i="1" dirty="0">
                    <a:latin typeface="Cambria Math" panose="02040503050406030204" pitchFamily="18" charset="0"/>
                  </a:rPr>
                  <a:t> ;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600" b="0" dirty="0"/>
                  <a:t> unique optimal vertex for feasible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b="0" dirty="0"/>
                  <a:t>, for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en-US" sz="1600" b="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:endParaRPr lang="en-US" altLang="en-US" sz="1600" b="0" dirty="0"/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/>
                  <a:t>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000" dirty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 If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,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en-US" sz="2000" dirty="0"/>
                  <a:t> for all j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Lemma: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dirty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600" b="0" dirty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16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1600" dirty="0"/>
                  <a:t> line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600" dirty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endParaRPr lang="en-US" altLang="en-US" sz="2000" b="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  <a:blipFill rotWithShape="0">
                <a:blip r:embed="rId3"/>
                <a:stretch>
                  <a:fillRect l="-668" t="-13125" b="-37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4" y="2319252"/>
            <a:ext cx="2122484" cy="882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4364" y="2360433"/>
            <a:ext cx="439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Take </a:t>
            </a:r>
            <a:r>
              <a:rPr lang="en-US" altLang="en-US" sz="2000" kern="0" dirty="0">
                <a:solidFill>
                  <a:srgbClr val="006600"/>
                </a:solidFill>
                <a:latin typeface="Times New Roman"/>
              </a:rPr>
              <a:t>lexicographically smallest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solution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kern="0" dirty="0">
                    <a:solidFill>
                      <a:srgbClr val="000000"/>
                    </a:solidFill>
                  </a:rPr>
                  <a:t>:=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US" altLang="en-US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78571" r="-2239" b="-1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6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4000" dirty="0"/>
                  <a:t>Handle case (ii):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4000" dirty="0"/>
                  <a:t> </a:t>
                </a:r>
              </a:p>
            </p:txBody>
          </p:sp>
        </mc:Choice>
        <mc:Fallback xmlns="">
          <p:sp>
            <p:nvSpPr>
              <p:cNvPr id="512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Need to solve 1-dimensional LP:  Maximize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</m:oMath>
                </a14:m>
                <a:r>
                  <a:rPr lang="en-US" altLang="en-US" sz="2000" dirty="0"/>
                  <a:t> subject to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bounded to the left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bounded to the right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Feasible region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/>
                  <a:t> with </a:t>
                </a:r>
                <a:br>
                  <a:rPr lang="en-US" altLang="en-US" sz="2000" dirty="0"/>
                </a:b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/>
                  <a:t>is bounded to the left}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/>
                  <a:t>is bounded to the right}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/>
                  <a:t>the LP is infeasible. Otherwise,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</m:oMath>
                </a14:m>
                <a:r>
                  <a:rPr lang="en-US" alt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</m:oMath>
                </a14:m>
                <a:r>
                  <a:rPr lang="en-US" altLang="en-US" sz="2000" dirty="0"/>
                  <a:t> is the optimum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/>
                  <a:t>We can compute a new optimal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, or decide that the LP is infeasible, in O(</a:t>
                </a:r>
                <a:r>
                  <a:rPr lang="en-US" altLang="en-US" sz="2000" i="1" dirty="0"/>
                  <a:t>i</a:t>
                </a:r>
                <a:r>
                  <a:rPr lang="en-US" altLang="en-US" sz="2000" dirty="0"/>
                  <a:t>) time.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  <a:blipFill rotWithShape="0">
                <a:blip r:embed="rId3"/>
                <a:stretch>
                  <a:fillRect l="-841" t="-1807" r="-229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9" y="1377365"/>
            <a:ext cx="2606658" cy="159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000" kern="0" dirty="0">
                    <a:solidFill>
                      <a:srgbClr val="000000"/>
                    </a:solidFill>
                    <a:latin typeface="Times New Roman"/>
                  </a:rPr>
                  <a:t>Let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altLang="en-US" sz="2000" b="0" kern="0" dirty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restriction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  <a:blipFill rotWithShape="0">
                <a:blip r:embed="rId5"/>
                <a:stretch>
                  <a:fillRect l="-2842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1467</Words>
  <Application>Microsoft Macintosh PowerPoint</Application>
  <PresentationFormat>On-screen Show (4:3)</PresentationFormat>
  <Paragraphs>177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Symbol</vt:lpstr>
      <vt:lpstr>Times New Roman</vt:lpstr>
      <vt:lpstr>Default Design</vt:lpstr>
      <vt:lpstr>Computational Geometry </vt:lpstr>
      <vt:lpstr>Optimization Problem</vt:lpstr>
      <vt:lpstr>Linear Program (LP)</vt:lpstr>
      <vt:lpstr>Linear Program (LP)</vt:lpstr>
      <vt:lpstr>Subproblem: Half-Plane Intersection</vt:lpstr>
      <vt:lpstr>2D Divide &amp; Conquer Algorithm</vt:lpstr>
      <vt:lpstr>2D Divide &amp; Conquer Algorithm</vt:lpstr>
      <vt:lpstr>Incremental Linear Programming</vt:lpstr>
      <vt:lpstr>Handle case (ii):v_(i-1)∉h_i </vt:lpstr>
      <vt:lpstr>Algorithm </vt:lpstr>
      <vt:lpstr>Randomized Linear Programming</vt:lpstr>
      <vt:lpstr>Fisher-Yates Shuffling</vt:lpstr>
      <vt:lpstr>Analysis of Fisher-Yates</vt:lpstr>
      <vt:lpstr>Randomized Incremental Linear Programming</vt:lpstr>
      <vt:lpstr>Randomized Incremental Linear Programming</vt:lpstr>
      <vt:lpstr>Randomized Incremental Linear Programming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Michael T Goodrich</cp:lastModifiedBy>
  <cp:revision>196</cp:revision>
  <dcterms:created xsi:type="dcterms:W3CDTF">2001-09-03T00:33:29Z</dcterms:created>
  <dcterms:modified xsi:type="dcterms:W3CDTF">2020-04-10T23:48:58Z</dcterms:modified>
</cp:coreProperties>
</file>