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84" r:id="rId2"/>
    <p:sldId id="293" r:id="rId3"/>
    <p:sldId id="294" r:id="rId4"/>
    <p:sldId id="295" r:id="rId5"/>
    <p:sldId id="312" r:id="rId6"/>
    <p:sldId id="313" r:id="rId7"/>
    <p:sldId id="296" r:id="rId8"/>
    <p:sldId id="298" r:id="rId9"/>
    <p:sldId id="299" r:id="rId10"/>
    <p:sldId id="300" r:id="rId11"/>
    <p:sldId id="301" r:id="rId12"/>
    <p:sldId id="310" r:id="rId13"/>
    <p:sldId id="305" r:id="rId14"/>
    <p:sldId id="306" r:id="rId15"/>
    <p:sldId id="307" r:id="rId16"/>
    <p:sldId id="308" r:id="rId17"/>
    <p:sldId id="309" r:id="rId18"/>
  </p:sldIdLst>
  <p:sldSz cx="9144000" cy="6858000" type="screen4x3"/>
  <p:notesSz cx="9601200" cy="7315200"/>
  <p:custDataLst>
    <p:tags r:id="rId2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714" autoAdjust="0"/>
  </p:normalViewPr>
  <p:slideViewPr>
    <p:cSldViewPr snapToGrid="0">
      <p:cViewPr varScale="1">
        <p:scale>
          <a:sx n="151" d="100"/>
          <a:sy n="151" d="100"/>
        </p:scale>
        <p:origin x="1056" y="200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CC7D0A2-05C3-CD42-A843-0D35591397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9A30508-7AAB-6140-BE64-032A1EA2D0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8296AC76-4E91-AA47-BA48-DA48FBB8EF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1DD6BB67-89B7-3548-9F60-F2B4BA2E56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9DBDB859-6D45-3D47-81DF-483A9DD153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C81A760-D56E-E343-9305-42C08940B3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789CA1-C58B-3743-AD37-920824E6D5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9595E17-78C9-3543-945B-39FB6934B99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8FFD304-0A7E-D446-B7AA-18F0DFAB1F1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668C06C0-97A8-D94B-AE00-11106C3422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591FF6AA-6F8A-2E4C-8B16-7C6218D3C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D9096AB6-2B06-8642-A1D1-0962D5DD48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AB89F9EF-2604-9144-8D17-2D2061EF8D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1FBD47-EB0B-5345-8315-808094F302BF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1E0DEBC-DC15-9C43-84D5-DA70EE6301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FCAD8CD-782A-BC4F-AFA8-C596DF23B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F4E4D6B-31F0-B34D-80B7-08F0F28495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32F2DF-FBB7-154D-9119-05C992353984}" type="slidenum">
              <a:rPr lang="en-US" altLang="en-US" sz="1300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C5817E4-DC0A-A240-A016-FFCB29134B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D4872F6-1643-9E42-B103-CFC7302A3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68FCB3-E78E-F34F-BC6F-DDC3B6132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6BFF32-73F1-6F4F-ACCD-949E7B8DA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2C69E-A7B7-F446-B6C1-95970F071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26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9B1056-F024-504F-AD43-E2D3A7C8CA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9D54FE-CD78-E24C-B765-8CF6B6668C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B17801-1038-154A-8BFD-06907A2FF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7C174-5A59-6044-9C5D-630CA7C866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54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A7705E-286D-DA48-ABEF-0CE369F6F3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24455F-C0C1-D446-8E8F-6D490A3BCB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2B90A0-C45E-A647-B40A-67F486F8FF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9F5BB-5DB5-F94D-9CE8-F273ABACDE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91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511E48-2B55-5A49-A302-513597A78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24E70-CEAF-3742-BBBE-FD8A34361E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87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62FECC-722B-5F44-BC9F-A0AC33C696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33C1B0-8675-1E49-8B75-DA263950D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043AA3-6470-CA44-BF54-A1967DB7F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F0A892-B242-F449-81DE-527FE572BE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91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6ACE25-5D6F-C442-8D8C-062DF537B4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1B47E6-DD76-0E4F-91EE-8695261F1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C2BA4B-521A-1649-B41C-F859AE186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2AD14-1A16-3A47-B743-8F0723E13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90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54EE4C-DAF2-6B42-980C-40B2E59C06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4FA8CD-A13B-BB48-8C3B-A90077109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ECC2BF-D6D8-4D49-BA1D-8A5E9DFFBE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A30B2-4DA2-AE40-8BED-DA8750C57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41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731EF5C-5E7B-DE40-AADC-30D0FAD1A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5B9374-82FF-224D-B9EE-57C10D95DC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CD55F9-39AC-E54F-B919-84F7E1B54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EDBCD-27A0-CE4E-BE1A-84D05C8BDE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12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0DE6C9-FDEC-FA40-817B-4A0E2612BF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08A6222-B7A9-C443-A9FA-913FBEBB1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557A442-704A-B141-AE09-9941CDD11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7F32-49BA-EF4E-BDA9-3DB61362D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47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93AD0D-1BA6-9B4A-8970-65E3E39FB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ED912-120D-E642-A5CB-56A001FB17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5FD846-61DC-794E-AAC1-01F05C994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9D239-5C0C-114C-AAF3-D52658E84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50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0464DE-F33C-3F4A-B948-65162C55FF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63AD0B-00CF-584E-88B7-1698A9CFB7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11251-2B95-3F44-B120-69E54D33B9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01864-8A17-A74E-8F80-CDDB2A137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6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89D682-BF0E-7E46-8C71-9D1585300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4E080E-352A-A545-8D87-2F7264B56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C71E86AF-F391-3B4F-8374-D90571EBC4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1/22/15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9A8AFD31-8A05-2744-A8F3-3A3E59B739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3968CAC-899E-0247-8AFA-3176ACC0FA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>
            <a:extLst>
              <a:ext uri="{FF2B5EF4-FFF2-40B4-BE49-F238E27FC236}">
                <a16:creationId xmlns:a16="http://schemas.microsoft.com/office/drawing/2014/main" id="{53363C10-19E5-324F-9BF0-16311334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7FEE3AC-50E1-224D-8BA1-16B4C2E30276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698A28B8-FEA0-9E4B-8581-92EA86E795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37319" y="6162410"/>
            <a:ext cx="9144000" cy="515144"/>
          </a:xfrm>
        </p:spPr>
        <p:txBody>
          <a:bodyPr/>
          <a:lstStyle/>
          <a:p>
            <a:pPr algn="ctr" eaLnBrk="1" hangingPunct="1"/>
            <a:r>
              <a:rPr lang="en-US" altLang="en-US" sz="1600" dirty="0">
                <a:solidFill>
                  <a:srgbClr val="009999"/>
                </a:solidFill>
              </a:rPr>
              <a:t>Some slides from CMPS 3130/6130 Computational Geometry, Spring 2015, by Carola </a:t>
            </a:r>
            <a:r>
              <a:rPr lang="en-US" altLang="en-US" sz="1600" dirty="0" err="1">
                <a:solidFill>
                  <a:srgbClr val="009999"/>
                </a:solidFill>
              </a:rPr>
              <a:t>Wenk</a:t>
            </a:r>
            <a:endParaRPr lang="en-US" altLang="en-US" sz="1600" dirty="0"/>
          </a:p>
        </p:txBody>
      </p:sp>
      <p:sp>
        <p:nvSpPr>
          <p:cNvPr id="2054" name="Rectangle 3">
            <a:extLst>
              <a:ext uri="{FF2B5EF4-FFF2-40B4-BE49-F238E27FC236}">
                <a16:creationId xmlns:a16="http://schemas.microsoft.com/office/drawing/2014/main" id="{D80A1705-2895-BA4E-841E-AF68C040DB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3200" y="3285067"/>
            <a:ext cx="8458200" cy="213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dirty="0">
                <a:solidFill>
                  <a:schemeClr val="accent2"/>
                </a:solidFill>
              </a:rPr>
              <a:t>Line Segment Intersection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4000" b="1" i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Michael Goodrich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Univ. of California, Irvine</a:t>
            </a:r>
            <a:endParaRPr lang="en-US" altLang="en-US" sz="2800" dirty="0"/>
          </a:p>
        </p:txBody>
      </p:sp>
      <p:sp>
        <p:nvSpPr>
          <p:cNvPr id="2055" name="Oval 25">
            <a:extLst>
              <a:ext uri="{FF2B5EF4-FFF2-40B4-BE49-F238E27FC236}">
                <a16:creationId xmlns:a16="http://schemas.microsoft.com/office/drawing/2014/main" id="{A20D9C2C-716B-9743-8DD9-8F69EBDE2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25" y="268975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6" name="Oval 26">
            <a:extLst>
              <a:ext uri="{FF2B5EF4-FFF2-40B4-BE49-F238E27FC236}">
                <a16:creationId xmlns:a16="http://schemas.microsoft.com/office/drawing/2014/main" id="{B21468F8-CDF6-0B4B-BC48-A924D56AB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846667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7" name="Oval 27">
            <a:extLst>
              <a:ext uri="{FF2B5EF4-FFF2-40B4-BE49-F238E27FC236}">
                <a16:creationId xmlns:a16="http://schemas.microsoft.com/office/drawing/2014/main" id="{AE689ABA-8B88-3F4F-A115-EB1006D91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200395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8" name="Oval 28">
            <a:extLst>
              <a:ext uri="{FF2B5EF4-FFF2-40B4-BE49-F238E27FC236}">
                <a16:creationId xmlns:a16="http://schemas.microsoft.com/office/drawing/2014/main" id="{0E57D62D-896F-8F48-8511-C598FE063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276595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9" name="Oval 29">
            <a:extLst>
              <a:ext uri="{FF2B5EF4-FFF2-40B4-BE49-F238E27FC236}">
                <a16:creationId xmlns:a16="http://schemas.microsoft.com/office/drawing/2014/main" id="{507FC752-E0F0-8A48-ADC8-C3ECD0C8F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10238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0" name="Oval 30">
            <a:extLst>
              <a:ext uri="{FF2B5EF4-FFF2-40B4-BE49-F238E27FC236}">
                <a16:creationId xmlns:a16="http://schemas.microsoft.com/office/drawing/2014/main" id="{13203FB3-013A-5B4B-9FF8-18C9791BA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538" y="1059392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1" name="Oval 31">
            <a:extLst>
              <a:ext uri="{FF2B5EF4-FFF2-40B4-BE49-F238E27FC236}">
                <a16:creationId xmlns:a16="http://schemas.microsoft.com/office/drawing/2014/main" id="{3C21587D-C400-9E48-8EB4-E628DA228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1265767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2" name="Oval 32">
            <a:extLst>
              <a:ext uri="{FF2B5EF4-FFF2-40B4-BE49-F238E27FC236}">
                <a16:creationId xmlns:a16="http://schemas.microsoft.com/office/drawing/2014/main" id="{092EF521-8CB9-AB4D-B8DA-0A865AE2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425" y="2094442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3" name="Oval 33">
            <a:extLst>
              <a:ext uri="{FF2B5EF4-FFF2-40B4-BE49-F238E27FC236}">
                <a16:creationId xmlns:a16="http://schemas.microsoft.com/office/drawing/2014/main" id="{0ECC1764-7031-214F-A119-8A8E3F059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13" y="68633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4" name="Oval 34">
            <a:extLst>
              <a:ext uri="{FF2B5EF4-FFF2-40B4-BE49-F238E27FC236}">
                <a16:creationId xmlns:a16="http://schemas.microsoft.com/office/drawing/2014/main" id="{DF9C3249-1E3E-7F41-9F32-18D0FDAA7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413" y="2697692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59" name="Line 35">
            <a:extLst>
              <a:ext uri="{FF2B5EF4-FFF2-40B4-BE49-F238E27FC236}">
                <a16:creationId xmlns:a16="http://schemas.microsoft.com/office/drawing/2014/main" id="{4005B8B2-E18E-A44F-AD2F-3C95A919F6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08100" y="586317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6" name="Line 46">
            <a:extLst>
              <a:ext uri="{FF2B5EF4-FFF2-40B4-BE49-F238E27FC236}">
                <a16:creationId xmlns:a16="http://schemas.microsoft.com/office/drawing/2014/main" id="{1FA393F0-A663-2A4D-85A9-B5AB2C946E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70100" y="2134130"/>
            <a:ext cx="1265238" cy="617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7" name="Line 48">
            <a:extLst>
              <a:ext uri="{FF2B5EF4-FFF2-40B4-BE49-F238E27FC236}">
                <a16:creationId xmlns:a16="http://schemas.microsoft.com/office/drawing/2014/main" id="{88686275-92FA-A343-AD58-06B906329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7300" y="732367"/>
            <a:ext cx="2560638" cy="131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8" name="Line 49">
            <a:extLst>
              <a:ext uri="{FF2B5EF4-FFF2-40B4-BE49-F238E27FC236}">
                <a16:creationId xmlns:a16="http://schemas.microsoft.com/office/drawing/2014/main" id="{E71EB223-5162-7142-AD1A-0D84AC6C05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75100" y="884767"/>
            <a:ext cx="715963" cy="185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9" name="Line 51">
            <a:extLst>
              <a:ext uri="{FF2B5EF4-FFF2-40B4-BE49-F238E27FC236}">
                <a16:creationId xmlns:a16="http://schemas.microsoft.com/office/drawing/2014/main" id="{A766D0A3-2959-9D47-AF42-8D33E7AB9D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63938" y="1113367"/>
            <a:ext cx="2566987" cy="21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70" name="Line 52">
            <a:extLst>
              <a:ext uri="{FF2B5EF4-FFF2-40B4-BE49-F238E27FC236}">
                <a16:creationId xmlns:a16="http://schemas.microsoft.com/office/drawing/2014/main" id="{BF904B4C-C6DA-A048-90D8-EFFC23F068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1663" y="2150005"/>
            <a:ext cx="1493837" cy="661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6434 3.7037E-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1C3EAE-FD0E-454C-8FB5-B6CDD9ED0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237524" y="2311535"/>
            <a:ext cx="4682140" cy="2944546"/>
          </a:xfrm>
          <a:prstGeom prst="rect">
            <a:avLst/>
          </a:prstGeom>
        </p:spPr>
      </p:pic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8A2640F-3DFA-AE49-AF5B-3226BD0D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ECDFF23-C4FF-AD42-85F4-C313CCD04D5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33ED65B7-0C1E-2544-B06F-A368CD209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Event Queue</a:t>
            </a: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37807039-9731-504B-A723-E0BD223FE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3200" y="1295400"/>
            <a:ext cx="6112934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>
                <a:cs typeface="Times New Roman" panose="02020603050405020304" pitchFamily="18" charset="0"/>
                <a:sym typeface="Symbol" pitchFamily="2" charset="2"/>
              </a:rPr>
              <a:t>Need to keep events sorted: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  <a:sym typeface="Symbol" pitchFamily="2" charset="2"/>
              </a:rPr>
              <a:t>Lexicographic order (first by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  <a:sym typeface="Symbol" pitchFamily="2" charset="2"/>
              </a:rPr>
              <a:t>-coordinate, and if two events have same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x</a:t>
            </a:r>
            <a:r>
              <a:rPr lang="en-US" altLang="en-US" sz="2400" dirty="0">
                <a:cs typeface="Times New Roman" panose="02020603050405020304" pitchFamily="18" charset="0"/>
                <a:sym typeface="Symbol" pitchFamily="2" charset="2"/>
              </a:rPr>
              <a:t>-coordinate then by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y</a:t>
            </a:r>
            <a:r>
              <a:rPr lang="en-US" altLang="en-US" sz="2400" dirty="0">
                <a:cs typeface="Times New Roman" panose="02020603050405020304" pitchFamily="18" charset="0"/>
                <a:sym typeface="Symbol" pitchFamily="2" charset="2"/>
              </a:rPr>
              <a:t>-coordinate)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>
                <a:cs typeface="Times New Roman" panose="02020603050405020304" pitchFamily="18" charset="0"/>
                <a:sym typeface="Symbol" pitchFamily="2" charset="2"/>
              </a:rPr>
              <a:t>Need to be able to remove next point, and insert new points in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O(log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</a:t>
            </a:r>
            <a:r>
              <a:rPr lang="en-US" altLang="en-US" sz="2800" dirty="0">
                <a:cs typeface="Times New Roman" panose="02020603050405020304" pitchFamily="18" charset="0"/>
                <a:sym typeface="Symbol" pitchFamily="2" charset="2"/>
              </a:rPr>
              <a:t> time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  <a:sym typeface="Symbol" pitchFamily="2" charset="2"/>
              </a:rPr>
              <a:t>Use a balanced binary search tree (e.g., a WAVL tree)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>
                <a:cs typeface="Times New Roman" panose="02020603050405020304" pitchFamily="18" charset="0"/>
                <a:sym typeface="Symbol" pitchFamily="2" charset="2"/>
              </a:rPr>
              <a:t>The de Berg book sweeps top to bottom, but I like to sweep left-to-right.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>
                <a:cs typeface="Times New Roman" panose="02020603050405020304" pitchFamily="18" charset="0"/>
                <a:sym typeface="Symbol" pitchFamily="2" charset="2"/>
              </a:rPr>
              <a:t>So pictures from the book are “sideways”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27C8AA2C-AC9C-5F4A-AC3D-FD376A1A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D638051-AAB6-6C41-A293-26877781730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4451A5AD-6169-024C-A3DD-3518B2158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Sweep Line Status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8178E63F-57C5-F641-820F-6C5CC5576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0" y="1333500"/>
            <a:ext cx="8624888" cy="2497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Store segments that intersect the sweep line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, ordered along the intersection with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Need to insert, delete, and find adjacent neighbor in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O(log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time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Use </a:t>
            </a:r>
            <a:r>
              <a:rPr lang="en-US" altLang="en-US" sz="2400" b="1">
                <a:solidFill>
                  <a:schemeClr val="accent2"/>
                </a:solidFill>
                <a:cs typeface="Times New Roman" panose="02020603050405020304" pitchFamily="18" charset="0"/>
                <a:sym typeface="Symbol" pitchFamily="2" charset="2"/>
              </a:rPr>
              <a:t>balanced binary search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tree, storing the order in which segments intersect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 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in leaves</a:t>
            </a:r>
          </a:p>
        </p:txBody>
      </p:sp>
      <p:sp>
        <p:nvSpPr>
          <p:cNvPr id="10247" name="Oval 5">
            <a:extLst>
              <a:ext uri="{FF2B5EF4-FFF2-40B4-BE49-F238E27FC236}">
                <a16:creationId xmlns:a16="http://schemas.microsoft.com/office/drawing/2014/main" id="{EDB4E2B2-968A-5C41-8D46-35C1E46B3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8" name="Oval 6">
            <a:extLst>
              <a:ext uri="{FF2B5EF4-FFF2-40B4-BE49-F238E27FC236}">
                <a16:creationId xmlns:a16="http://schemas.microsoft.com/office/drawing/2014/main" id="{09557133-318E-2A47-8857-7145DA21A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9" name="Oval 7">
            <a:extLst>
              <a:ext uri="{FF2B5EF4-FFF2-40B4-BE49-F238E27FC236}">
                <a16:creationId xmlns:a16="http://schemas.microsoft.com/office/drawing/2014/main" id="{5255829C-FAE5-1341-A4EA-6F98980F4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0" name="Oval 8">
            <a:extLst>
              <a:ext uri="{FF2B5EF4-FFF2-40B4-BE49-F238E27FC236}">
                <a16:creationId xmlns:a16="http://schemas.microsoft.com/office/drawing/2014/main" id="{0EA6874A-892A-2E41-9B9A-73DE1FB7B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1" name="Oval 9">
            <a:extLst>
              <a:ext uri="{FF2B5EF4-FFF2-40B4-BE49-F238E27FC236}">
                <a16:creationId xmlns:a16="http://schemas.microsoft.com/office/drawing/2014/main" id="{64E7142C-ABB8-374D-9630-39595DC45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2" name="Oval 10">
            <a:extLst>
              <a:ext uri="{FF2B5EF4-FFF2-40B4-BE49-F238E27FC236}">
                <a16:creationId xmlns:a16="http://schemas.microsoft.com/office/drawing/2014/main" id="{030E8A83-0713-CD4E-9C72-C99BD596D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3" name="Oval 12">
            <a:extLst>
              <a:ext uri="{FF2B5EF4-FFF2-40B4-BE49-F238E27FC236}">
                <a16:creationId xmlns:a16="http://schemas.microsoft.com/office/drawing/2014/main" id="{D2470678-154B-AE48-A6FD-18FC47BC5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4" name="Line 16">
            <a:extLst>
              <a:ext uri="{FF2B5EF4-FFF2-40B4-BE49-F238E27FC236}">
                <a16:creationId xmlns:a16="http://schemas.microsoft.com/office/drawing/2014/main" id="{91C7AA42-7285-B744-B561-2D0811F8C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0963" y="3419475"/>
            <a:ext cx="2081212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5" name="Line 17">
            <a:extLst>
              <a:ext uri="{FF2B5EF4-FFF2-40B4-BE49-F238E27FC236}">
                <a16:creationId xmlns:a16="http://schemas.microsoft.com/office/drawing/2014/main" id="{A6867091-E3F6-E54D-853A-86DF8560B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6" name="Line 18">
            <a:extLst>
              <a:ext uri="{FF2B5EF4-FFF2-40B4-BE49-F238E27FC236}">
                <a16:creationId xmlns:a16="http://schemas.microsoft.com/office/drawing/2014/main" id="{BCC15739-0145-F745-A478-41DA264C3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7" name="Line 19">
            <a:extLst>
              <a:ext uri="{FF2B5EF4-FFF2-40B4-BE49-F238E27FC236}">
                <a16:creationId xmlns:a16="http://schemas.microsoft.com/office/drawing/2014/main" id="{2A0FB9F5-9471-3549-BCF1-527BCA1550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8" name="Text Box 21">
            <a:extLst>
              <a:ext uri="{FF2B5EF4-FFF2-40B4-BE49-F238E27FC236}">
                <a16:creationId xmlns:a16="http://schemas.microsoft.com/office/drawing/2014/main" id="{40F5488D-05BD-AF4D-97E7-A0BAF68AB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b</a:t>
            </a:r>
          </a:p>
        </p:txBody>
      </p:sp>
      <p:sp>
        <p:nvSpPr>
          <p:cNvPr id="10259" name="Text Box 22">
            <a:extLst>
              <a:ext uri="{FF2B5EF4-FFF2-40B4-BE49-F238E27FC236}">
                <a16:creationId xmlns:a16="http://schemas.microsoft.com/office/drawing/2014/main" id="{1F86B75C-081B-814F-BAE4-327E62DF5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</a:p>
        </p:txBody>
      </p:sp>
      <p:sp>
        <p:nvSpPr>
          <p:cNvPr id="10260" name="Text Box 23">
            <a:extLst>
              <a:ext uri="{FF2B5EF4-FFF2-40B4-BE49-F238E27FC236}">
                <a16:creationId xmlns:a16="http://schemas.microsoft.com/office/drawing/2014/main" id="{2EF23C8D-6B84-4C4C-B738-24FDC9650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d</a:t>
            </a:r>
          </a:p>
        </p:txBody>
      </p:sp>
      <p:sp>
        <p:nvSpPr>
          <p:cNvPr id="10261" name="Text Box 24">
            <a:extLst>
              <a:ext uri="{FF2B5EF4-FFF2-40B4-BE49-F238E27FC236}">
                <a16:creationId xmlns:a16="http://schemas.microsoft.com/office/drawing/2014/main" id="{A13EB465-3B26-9642-974A-E138A1212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10262" name="Line 26">
            <a:extLst>
              <a:ext uri="{FF2B5EF4-FFF2-40B4-BE49-F238E27FC236}">
                <a16:creationId xmlns:a16="http://schemas.microsoft.com/office/drawing/2014/main" id="{88D555B8-DB5A-1A43-9B6B-719CBD7F35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6375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3" name="Text Box 27">
            <a:extLst>
              <a:ext uri="{FF2B5EF4-FFF2-40B4-BE49-F238E27FC236}">
                <a16:creationId xmlns:a16="http://schemas.microsoft.com/office/drawing/2014/main" id="{A3ED706D-FB03-FD41-B686-CEB6A4677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163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/>
              <a:t>b</a:t>
            </a:r>
            <a:br>
              <a:rPr lang="en-US" altLang="en-US" sz="2000" i="1"/>
            </a:br>
            <a:r>
              <a:rPr lang="en-US" altLang="en-US" sz="2000" i="1"/>
              <a:t>e</a:t>
            </a:r>
            <a:br>
              <a:rPr lang="en-US" altLang="en-US" sz="2000" i="1"/>
            </a:br>
            <a:r>
              <a:rPr lang="en-US" altLang="en-US" sz="2000" i="1"/>
              <a:t>d</a:t>
            </a:r>
          </a:p>
        </p:txBody>
      </p:sp>
      <p:sp>
        <p:nvSpPr>
          <p:cNvPr id="10264" name="Oval 29">
            <a:extLst>
              <a:ext uri="{FF2B5EF4-FFF2-40B4-BE49-F238E27FC236}">
                <a16:creationId xmlns:a16="http://schemas.microsoft.com/office/drawing/2014/main" id="{4B2D59D1-F609-8D47-9267-AFA82BA22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854" name="Line 30">
            <a:extLst>
              <a:ext uri="{FF2B5EF4-FFF2-40B4-BE49-F238E27FC236}">
                <a16:creationId xmlns:a16="http://schemas.microsoft.com/office/drawing/2014/main" id="{5EDB4E90-6472-0045-88B6-93A4C1376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5608638"/>
            <a:ext cx="190500" cy="904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5" name="Line 31">
            <a:extLst>
              <a:ext uri="{FF2B5EF4-FFF2-40B4-BE49-F238E27FC236}">
                <a16:creationId xmlns:a16="http://schemas.microsoft.com/office/drawing/2014/main" id="{472A0A11-5A2D-AB47-BF7B-B421819EC3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0838" y="5797550"/>
            <a:ext cx="174625" cy="619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6" name="Line 32">
            <a:extLst>
              <a:ext uri="{FF2B5EF4-FFF2-40B4-BE49-F238E27FC236}">
                <a16:creationId xmlns:a16="http://schemas.microsoft.com/office/drawing/2014/main" id="{9D786CE3-D026-C340-8013-80A6AA1EB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7025" y="6119813"/>
            <a:ext cx="190500" cy="904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7" name="Line 33">
            <a:extLst>
              <a:ext uri="{FF2B5EF4-FFF2-40B4-BE49-F238E27FC236}">
                <a16:creationId xmlns:a16="http://schemas.microsoft.com/office/drawing/2014/main" id="{3BD69EC5-8B54-9B4A-ACF2-6D27FBEC5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6113" y="5784850"/>
            <a:ext cx="182562" cy="1889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8" name="Line 34">
            <a:extLst>
              <a:ext uri="{FF2B5EF4-FFF2-40B4-BE49-F238E27FC236}">
                <a16:creationId xmlns:a16="http://schemas.microsoft.com/office/drawing/2014/main" id="{F7961114-5DE8-F043-B74D-D38C5D9A86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3888" y="6057900"/>
            <a:ext cx="228600" cy="2063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9" name="Line 35">
            <a:extLst>
              <a:ext uri="{FF2B5EF4-FFF2-40B4-BE49-F238E27FC236}">
                <a16:creationId xmlns:a16="http://schemas.microsoft.com/office/drawing/2014/main" id="{7D46BA81-9D68-D44D-90C4-4E559E5821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2900" y="6323013"/>
            <a:ext cx="174625" cy="6191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3E11D-9FCA-934A-9AAF-05EE66796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F20A3-479C-E042-B391-DE00FC5E2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events in the event queue (sorted by x-coordinates):</a:t>
            </a:r>
          </a:p>
          <a:p>
            <a:pPr lvl="1"/>
            <a:r>
              <a:rPr lang="en-US" dirty="0"/>
              <a:t>Every line-segment endpoint (left and right)</a:t>
            </a:r>
          </a:p>
          <a:p>
            <a:pPr lvl="1"/>
            <a:r>
              <a:rPr lang="en-US" dirty="0"/>
              <a:t>The intersection point of every pair of line segments that are consecutive in the ordering along the sweep line.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CC034-596D-5545-A582-D5C9CE96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4E70-CEAF-3742-BBBE-FD8A34361EC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98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>
            <a:extLst>
              <a:ext uri="{FF2B5EF4-FFF2-40B4-BE49-F238E27FC236}">
                <a16:creationId xmlns:a16="http://schemas.microsoft.com/office/drawing/2014/main" id="{246D27AE-32D9-FA43-A9D6-FEA8AC95458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D5600F8C-485A-0C49-A582-6F9C2CA5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13650DC-9A2B-D84A-9C6B-8E7AB101FC1C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26CDC26A-9C7B-4940-A242-0DC139FA3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Event Handling</a:t>
            </a:r>
          </a:p>
        </p:txBody>
      </p:sp>
      <p:sp>
        <p:nvSpPr>
          <p:cNvPr id="11270" name="Rectangle 3">
            <a:extLst>
              <a:ext uri="{FF2B5EF4-FFF2-40B4-BE49-F238E27FC236}">
                <a16:creationId xmlns:a16="http://schemas.microsoft.com/office/drawing/2014/main" id="{98693562-CBA5-7C45-9BAB-618C2A939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409700"/>
            <a:ext cx="8312150" cy="190341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  <a:sym typeface="Symbol" pitchFamily="2" charset="2"/>
              </a:rPr>
              <a:t>Left segment endpoint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b="1" dirty="0">
                <a:solidFill>
                  <a:srgbClr val="FFC000"/>
                </a:solidFill>
                <a:cs typeface="Times New Roman" panose="02020603050405020304" pitchFamily="18" charset="0"/>
                <a:sym typeface="Symbol" pitchFamily="2" charset="2"/>
              </a:rPr>
              <a:t>Add new segment </a:t>
            </a: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to sweep line status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Test </a:t>
            </a:r>
            <a:r>
              <a:rPr lang="en-US" altLang="en-US" sz="2000" b="1" dirty="0">
                <a:solidFill>
                  <a:srgbClr val="0000CC"/>
                </a:solidFill>
                <a:cs typeface="Times New Roman" panose="02020603050405020304" pitchFamily="18" charset="0"/>
                <a:sym typeface="Symbol" pitchFamily="2" charset="2"/>
              </a:rPr>
              <a:t>adjacent segments</a:t>
            </a: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 on sweep line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</a:t>
            </a: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 for intersection with </a:t>
            </a:r>
            <a:r>
              <a:rPr lang="en-US" altLang="en-US" sz="2000" b="1" dirty="0">
                <a:solidFill>
                  <a:srgbClr val="FFC000"/>
                </a:solidFill>
                <a:cs typeface="Times New Roman" panose="02020603050405020304" pitchFamily="18" charset="0"/>
                <a:sym typeface="Symbol" pitchFamily="2" charset="2"/>
              </a:rPr>
              <a:t>new segment</a:t>
            </a:r>
            <a:endParaRPr lang="en-US" altLang="en-US" sz="2000" dirty="0">
              <a:cs typeface="Times New Roman" panose="02020603050405020304" pitchFamily="18" charset="0"/>
              <a:sym typeface="Symbol" pitchFamily="2" charset="2"/>
            </a:endParaRP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Add </a:t>
            </a:r>
            <a:r>
              <a:rPr lang="en-US" altLang="en-US" sz="2000" b="1" dirty="0">
                <a:solidFill>
                  <a:schemeClr val="accent2"/>
                </a:solidFill>
                <a:cs typeface="Times New Roman" panose="02020603050405020304" pitchFamily="18" charset="0"/>
                <a:sym typeface="Symbol" pitchFamily="2" charset="2"/>
              </a:rPr>
              <a:t>new intersection points</a:t>
            </a: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 to event queue</a:t>
            </a:r>
          </a:p>
        </p:txBody>
      </p:sp>
      <p:sp>
        <p:nvSpPr>
          <p:cNvPr id="11271" name="Oval 4">
            <a:extLst>
              <a:ext uri="{FF2B5EF4-FFF2-40B4-BE49-F238E27FC236}">
                <a16:creationId xmlns:a16="http://schemas.microsoft.com/office/drawing/2014/main" id="{392673F3-6C66-AE41-B059-C6AA682F0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2" name="Oval 5">
            <a:extLst>
              <a:ext uri="{FF2B5EF4-FFF2-40B4-BE49-F238E27FC236}">
                <a16:creationId xmlns:a16="http://schemas.microsoft.com/office/drawing/2014/main" id="{A62C3404-F2A7-4345-81C5-118A88EE3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3" name="Oval 7">
            <a:extLst>
              <a:ext uri="{FF2B5EF4-FFF2-40B4-BE49-F238E27FC236}">
                <a16:creationId xmlns:a16="http://schemas.microsoft.com/office/drawing/2014/main" id="{737502C3-D695-A640-A5B0-F9ED2A644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4" name="Oval 8">
            <a:extLst>
              <a:ext uri="{FF2B5EF4-FFF2-40B4-BE49-F238E27FC236}">
                <a16:creationId xmlns:a16="http://schemas.microsoft.com/office/drawing/2014/main" id="{289E0261-9946-244F-9B57-7F9B2E383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5" name="Oval 9">
            <a:extLst>
              <a:ext uri="{FF2B5EF4-FFF2-40B4-BE49-F238E27FC236}">
                <a16:creationId xmlns:a16="http://schemas.microsoft.com/office/drawing/2014/main" id="{6F22D9D7-646D-6C4F-86FD-AEAC652CC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6" name="Oval 10">
            <a:extLst>
              <a:ext uri="{FF2B5EF4-FFF2-40B4-BE49-F238E27FC236}">
                <a16:creationId xmlns:a16="http://schemas.microsoft.com/office/drawing/2014/main" id="{76CEBBBD-26CE-5244-8E3B-4D5CA0318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7" name="Oval 11">
            <a:extLst>
              <a:ext uri="{FF2B5EF4-FFF2-40B4-BE49-F238E27FC236}">
                <a16:creationId xmlns:a16="http://schemas.microsoft.com/office/drawing/2014/main" id="{10F67E9C-2E6C-4D4A-B942-76771AE9A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8" y="42862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8" name="Oval 12">
            <a:extLst>
              <a:ext uri="{FF2B5EF4-FFF2-40B4-BE49-F238E27FC236}">
                <a16:creationId xmlns:a16="http://schemas.microsoft.com/office/drawing/2014/main" id="{6688B369-BD5E-C343-ABAF-920E5C41C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9" name="Oval 13">
            <a:extLst>
              <a:ext uri="{FF2B5EF4-FFF2-40B4-BE49-F238E27FC236}">
                <a16:creationId xmlns:a16="http://schemas.microsoft.com/office/drawing/2014/main" id="{33B52139-F785-C546-A214-B70F01FFD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200" y="49053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0" name="Line 14">
            <a:extLst>
              <a:ext uri="{FF2B5EF4-FFF2-40B4-BE49-F238E27FC236}">
                <a16:creationId xmlns:a16="http://schemas.microsoft.com/office/drawing/2014/main" id="{3AD2DF0B-5FAE-204E-A981-BC379B8E89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6513" y="326548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1" name="Line 15">
            <a:extLst>
              <a:ext uri="{FF2B5EF4-FFF2-40B4-BE49-F238E27FC236}">
                <a16:creationId xmlns:a16="http://schemas.microsoft.com/office/drawing/2014/main" id="{F45581B6-BAEA-5A4E-A8AD-833C3E8CD0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57413" y="4327525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2" name="Line 16">
            <a:extLst>
              <a:ext uri="{FF2B5EF4-FFF2-40B4-BE49-F238E27FC236}">
                <a16:creationId xmlns:a16="http://schemas.microsoft.com/office/drawing/2014/main" id="{C4399B45-CADF-FA4B-A058-97D45C8CD9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0963" y="3419475"/>
            <a:ext cx="2081212" cy="10668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3" name="Line 17">
            <a:extLst>
              <a:ext uri="{FF2B5EF4-FFF2-40B4-BE49-F238E27FC236}">
                <a16:creationId xmlns:a16="http://schemas.microsoft.com/office/drawing/2014/main" id="{F263E51F-BB31-674E-BD0F-22ECC32D29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4" name="Line 18">
            <a:extLst>
              <a:ext uri="{FF2B5EF4-FFF2-40B4-BE49-F238E27FC236}">
                <a16:creationId xmlns:a16="http://schemas.microsoft.com/office/drawing/2014/main" id="{68931989-80CC-1742-8E72-0428933C4B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5" name="Line 19">
            <a:extLst>
              <a:ext uri="{FF2B5EF4-FFF2-40B4-BE49-F238E27FC236}">
                <a16:creationId xmlns:a16="http://schemas.microsoft.com/office/drawing/2014/main" id="{425B1780-279C-6A4C-9434-EB21014B8B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6" name="Text Box 20">
            <a:extLst>
              <a:ext uri="{FF2B5EF4-FFF2-40B4-BE49-F238E27FC236}">
                <a16:creationId xmlns:a16="http://schemas.microsoft.com/office/drawing/2014/main" id="{FE730CCC-8019-D24C-ABAF-732F17D39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45085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a</a:t>
            </a:r>
          </a:p>
        </p:txBody>
      </p:sp>
      <p:sp>
        <p:nvSpPr>
          <p:cNvPr id="11287" name="Text Box 21">
            <a:extLst>
              <a:ext uri="{FF2B5EF4-FFF2-40B4-BE49-F238E27FC236}">
                <a16:creationId xmlns:a16="http://schemas.microsoft.com/office/drawing/2014/main" id="{91D57066-09BE-954E-80D0-F56CE96BC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11288" name="Text Box 22">
            <a:extLst>
              <a:ext uri="{FF2B5EF4-FFF2-40B4-BE49-F238E27FC236}">
                <a16:creationId xmlns:a16="http://schemas.microsoft.com/office/drawing/2014/main" id="{6C40FD1E-1A79-F64F-84C2-5424A0CF5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</a:p>
        </p:txBody>
      </p:sp>
      <p:sp>
        <p:nvSpPr>
          <p:cNvPr id="11289" name="Text Box 23">
            <a:extLst>
              <a:ext uri="{FF2B5EF4-FFF2-40B4-BE49-F238E27FC236}">
                <a16:creationId xmlns:a16="http://schemas.microsoft.com/office/drawing/2014/main" id="{CBFCAF39-6F74-E14C-9CD2-6AF74343C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1290" name="Text Box 24">
            <a:extLst>
              <a:ext uri="{FF2B5EF4-FFF2-40B4-BE49-F238E27FC236}">
                <a16:creationId xmlns:a16="http://schemas.microsoft.com/office/drawing/2014/main" id="{71F0AA93-AD0D-3E4A-AB78-C58071BA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FFC000"/>
                </a:solidFill>
              </a:rPr>
              <a:t>e</a:t>
            </a:r>
          </a:p>
        </p:txBody>
      </p:sp>
      <p:sp>
        <p:nvSpPr>
          <p:cNvPr id="11291" name="Text Box 25">
            <a:extLst>
              <a:ext uri="{FF2B5EF4-FFF2-40B4-BE49-F238E27FC236}">
                <a16:creationId xmlns:a16="http://schemas.microsoft.com/office/drawing/2014/main" id="{88BC62A6-6130-9140-934C-6007D1325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5383213"/>
            <a:ext cx="3905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/>
              <a:t>b</a:t>
            </a:r>
            <a:br>
              <a:rPr lang="en-US" altLang="en-US" sz="2000" i="1"/>
            </a:br>
            <a:r>
              <a:rPr lang="en-US" altLang="en-US" sz="2000" i="1"/>
              <a:t>d</a:t>
            </a:r>
          </a:p>
        </p:txBody>
      </p:sp>
      <p:sp>
        <p:nvSpPr>
          <p:cNvPr id="210971" name="Line 27">
            <a:extLst>
              <a:ext uri="{FF2B5EF4-FFF2-40B4-BE49-F238E27FC236}">
                <a16:creationId xmlns:a16="http://schemas.microsoft.com/office/drawing/2014/main" id="{33E9714F-51F2-6049-AA33-2FA883FD88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6375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0972" name="Text Box 28">
            <a:extLst>
              <a:ext uri="{FF2B5EF4-FFF2-40B4-BE49-F238E27FC236}">
                <a16:creationId xmlns:a16="http://schemas.microsoft.com/office/drawing/2014/main" id="{E16F7210-D140-7B46-AD82-D8B6D986C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163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b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FFC000"/>
                </a:solidFill>
              </a:rPr>
              <a:t>e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10973" name="Oval 29">
            <a:extLst>
              <a:ext uri="{FF2B5EF4-FFF2-40B4-BE49-F238E27FC236}">
                <a16:creationId xmlns:a16="http://schemas.microsoft.com/office/drawing/2014/main" id="{52BC247F-29C0-2D47-9B38-0E36E0EF0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267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5" name="Oval 30">
            <a:extLst>
              <a:ext uri="{FF2B5EF4-FFF2-40B4-BE49-F238E27FC236}">
                <a16:creationId xmlns:a16="http://schemas.microsoft.com/office/drawing/2014/main" id="{E3D4AF24-701F-5043-B68D-E611A0F57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72" grpId="0"/>
      <p:bldP spid="2109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5">
            <a:extLst>
              <a:ext uri="{FF2B5EF4-FFF2-40B4-BE49-F238E27FC236}">
                <a16:creationId xmlns:a16="http://schemas.microsoft.com/office/drawing/2014/main" id="{1039A6A5-0F1C-3947-8428-B0010C328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D08532A-ADCE-4149-A933-6FDE1F0EC812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ACA54ABB-9D47-374C-9396-E54678687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Event Handling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64747F6B-B582-6F47-BFCD-27488EF03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400" y="1417638"/>
            <a:ext cx="7970838" cy="17049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2. Intersection point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Report new intersection point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Two segments </a:t>
            </a:r>
            <a:r>
              <a:rPr lang="en-US" altLang="en-US" sz="2000" b="1">
                <a:solidFill>
                  <a:schemeClr val="accent2"/>
                </a:solidFill>
                <a:cs typeface="Times New Roman" panose="02020603050405020304" pitchFamily="18" charset="0"/>
                <a:sym typeface="Symbol" pitchFamily="2" charset="2"/>
              </a:rPr>
              <a:t>change order</a:t>
            </a: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 along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</a:t>
            </a:r>
            <a:b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</a:b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→ Test </a:t>
            </a:r>
            <a:r>
              <a:rPr lang="en-US" altLang="en-US" sz="2000">
                <a:solidFill>
                  <a:srgbClr val="0000CC"/>
                </a:solidFill>
                <a:cs typeface="Times New Roman" panose="02020603050405020304" pitchFamily="18" charset="0"/>
                <a:sym typeface="Symbol" pitchFamily="2" charset="2"/>
              </a:rPr>
              <a:t>new adjacent segments</a:t>
            </a: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 for new intersection points (to insert into event queue)</a:t>
            </a:r>
          </a:p>
        </p:txBody>
      </p:sp>
      <p:sp>
        <p:nvSpPr>
          <p:cNvPr id="12295" name="Oval 29">
            <a:extLst>
              <a:ext uri="{FF2B5EF4-FFF2-40B4-BE49-F238E27FC236}">
                <a16:creationId xmlns:a16="http://schemas.microsoft.com/office/drawing/2014/main" id="{DF0627FA-D898-FA4E-A518-9BE60AAEC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6" name="Oval 30">
            <a:extLst>
              <a:ext uri="{FF2B5EF4-FFF2-40B4-BE49-F238E27FC236}">
                <a16:creationId xmlns:a16="http://schemas.microsoft.com/office/drawing/2014/main" id="{A20E3B95-A0DC-3A47-981D-DA8F68245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7" name="Oval 32">
            <a:extLst>
              <a:ext uri="{FF2B5EF4-FFF2-40B4-BE49-F238E27FC236}">
                <a16:creationId xmlns:a16="http://schemas.microsoft.com/office/drawing/2014/main" id="{1A00B789-DAA2-6347-9A28-954FC266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8" name="Oval 33">
            <a:extLst>
              <a:ext uri="{FF2B5EF4-FFF2-40B4-BE49-F238E27FC236}">
                <a16:creationId xmlns:a16="http://schemas.microsoft.com/office/drawing/2014/main" id="{EA045E82-502A-0349-BC4A-990143F29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9" name="Oval 34">
            <a:extLst>
              <a:ext uri="{FF2B5EF4-FFF2-40B4-BE49-F238E27FC236}">
                <a16:creationId xmlns:a16="http://schemas.microsoft.com/office/drawing/2014/main" id="{2AD10F0E-88BF-5C45-A33B-494790B40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0" name="Oval 35">
            <a:extLst>
              <a:ext uri="{FF2B5EF4-FFF2-40B4-BE49-F238E27FC236}">
                <a16:creationId xmlns:a16="http://schemas.microsoft.com/office/drawing/2014/main" id="{5C5C0562-85B3-8F48-A618-1D549D4C8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1" name="Oval 36">
            <a:extLst>
              <a:ext uri="{FF2B5EF4-FFF2-40B4-BE49-F238E27FC236}">
                <a16:creationId xmlns:a16="http://schemas.microsoft.com/office/drawing/2014/main" id="{C4C1ED4A-E257-E74B-ACA9-3443254B6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8" y="42862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2" name="Oval 37">
            <a:extLst>
              <a:ext uri="{FF2B5EF4-FFF2-40B4-BE49-F238E27FC236}">
                <a16:creationId xmlns:a16="http://schemas.microsoft.com/office/drawing/2014/main" id="{FE1DBAEC-946D-9944-A2C0-D60213C09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3" name="Oval 38">
            <a:extLst>
              <a:ext uri="{FF2B5EF4-FFF2-40B4-BE49-F238E27FC236}">
                <a16:creationId xmlns:a16="http://schemas.microsoft.com/office/drawing/2014/main" id="{6023A107-CBF0-F04C-BF10-D54212931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200" y="49053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4" name="Line 39">
            <a:extLst>
              <a:ext uri="{FF2B5EF4-FFF2-40B4-BE49-F238E27FC236}">
                <a16:creationId xmlns:a16="http://schemas.microsoft.com/office/drawing/2014/main" id="{46012A76-B512-2342-BF9B-2D06BBC9E9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750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5" name="Line 40">
            <a:extLst>
              <a:ext uri="{FF2B5EF4-FFF2-40B4-BE49-F238E27FC236}">
                <a16:creationId xmlns:a16="http://schemas.microsoft.com/office/drawing/2014/main" id="{8A8B53E1-B30A-564E-B7F4-AFF90EBEAD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57413" y="4327525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6" name="Line 41">
            <a:extLst>
              <a:ext uri="{FF2B5EF4-FFF2-40B4-BE49-F238E27FC236}">
                <a16:creationId xmlns:a16="http://schemas.microsoft.com/office/drawing/2014/main" id="{50C7422D-1D30-994A-963B-55031007A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0963" y="3419475"/>
            <a:ext cx="2103437" cy="1066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7" name="Line 42">
            <a:extLst>
              <a:ext uri="{FF2B5EF4-FFF2-40B4-BE49-F238E27FC236}">
                <a16:creationId xmlns:a16="http://schemas.microsoft.com/office/drawing/2014/main" id="{C4CBF680-B4C4-B04C-A0BE-BFC9B6EE63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8" name="Line 43">
            <a:extLst>
              <a:ext uri="{FF2B5EF4-FFF2-40B4-BE49-F238E27FC236}">
                <a16:creationId xmlns:a16="http://schemas.microsoft.com/office/drawing/2014/main" id="{3DF5FEEB-9B80-C74C-85E1-2CC46CCF5B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9" name="Line 44">
            <a:extLst>
              <a:ext uri="{FF2B5EF4-FFF2-40B4-BE49-F238E27FC236}">
                <a16:creationId xmlns:a16="http://schemas.microsoft.com/office/drawing/2014/main" id="{0E20A611-95FF-0E41-8619-D82BC99937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0" name="Text Box 45">
            <a:extLst>
              <a:ext uri="{FF2B5EF4-FFF2-40B4-BE49-F238E27FC236}">
                <a16:creationId xmlns:a16="http://schemas.microsoft.com/office/drawing/2014/main" id="{30B49FE7-60A1-D441-8836-83C6D0BB6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45085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a</a:t>
            </a:r>
          </a:p>
        </p:txBody>
      </p:sp>
      <p:sp>
        <p:nvSpPr>
          <p:cNvPr id="12311" name="Text Box 46">
            <a:extLst>
              <a:ext uri="{FF2B5EF4-FFF2-40B4-BE49-F238E27FC236}">
                <a16:creationId xmlns:a16="http://schemas.microsoft.com/office/drawing/2014/main" id="{40976880-DEEC-D447-889D-E45275FBE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2312" name="Text Box 47">
            <a:extLst>
              <a:ext uri="{FF2B5EF4-FFF2-40B4-BE49-F238E27FC236}">
                <a16:creationId xmlns:a16="http://schemas.microsoft.com/office/drawing/2014/main" id="{19880084-6A5E-EA4A-8E6E-2D9CE98A3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2313" name="Text Box 48">
            <a:extLst>
              <a:ext uri="{FF2B5EF4-FFF2-40B4-BE49-F238E27FC236}">
                <a16:creationId xmlns:a16="http://schemas.microsoft.com/office/drawing/2014/main" id="{56246AEE-84F9-1A48-9D8B-2853C1469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2314" name="Text Box 49">
            <a:extLst>
              <a:ext uri="{FF2B5EF4-FFF2-40B4-BE49-F238E27FC236}">
                <a16:creationId xmlns:a16="http://schemas.microsoft.com/office/drawing/2014/main" id="{6A17972C-DD6A-AD46-B057-141AC5635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12315" name="Text Box 50">
            <a:extLst>
              <a:ext uri="{FF2B5EF4-FFF2-40B4-BE49-F238E27FC236}">
                <a16:creationId xmlns:a16="http://schemas.microsoft.com/office/drawing/2014/main" id="{C98374AE-6D66-3840-A15A-C8F55A041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538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c</a:t>
            </a:r>
            <a:br>
              <a:rPr lang="en-US" altLang="en-US" sz="2000" i="1"/>
            </a:br>
            <a:r>
              <a:rPr lang="en-US" altLang="en-US" sz="2000" i="1">
                <a:solidFill>
                  <a:schemeClr val="accent2"/>
                </a:solidFill>
              </a:rPr>
              <a:t>e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2316" name="Line 51">
            <a:extLst>
              <a:ext uri="{FF2B5EF4-FFF2-40B4-BE49-F238E27FC236}">
                <a16:creationId xmlns:a16="http://schemas.microsoft.com/office/drawing/2014/main" id="{78F86F6E-DE64-844B-8F7C-64D520D15C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16375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7" name="Text Box 52">
            <a:extLst>
              <a:ext uri="{FF2B5EF4-FFF2-40B4-BE49-F238E27FC236}">
                <a16:creationId xmlns:a16="http://schemas.microsoft.com/office/drawing/2014/main" id="{FD227351-FD42-0A4D-B9A7-CB1AA79CC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163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>
                <a:solidFill>
                  <a:schemeClr val="accent2"/>
                </a:solidFill>
              </a:rPr>
              <a:t>e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/>
              <a:t>d</a:t>
            </a:r>
          </a:p>
        </p:txBody>
      </p:sp>
      <p:sp>
        <p:nvSpPr>
          <p:cNvPr id="12318" name="Oval 53">
            <a:extLst>
              <a:ext uri="{FF2B5EF4-FFF2-40B4-BE49-F238E27FC236}">
                <a16:creationId xmlns:a16="http://schemas.microsoft.com/office/drawing/2014/main" id="{758B42BA-3480-BA41-87B4-9F5872B56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267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2022" name="Rectangle 54">
            <a:extLst>
              <a:ext uri="{FF2B5EF4-FFF2-40B4-BE49-F238E27FC236}">
                <a16:creationId xmlns:a16="http://schemas.microsoft.com/office/drawing/2014/main" id="{A1C6EBA5-36F7-0E4A-8E35-917B75DA0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413" y="5235575"/>
            <a:ext cx="3808412" cy="11874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itchFamily="2" charset="2"/>
              </a:rPr>
              <a:t>Note: “new” intersection might have been already detected earlier.</a:t>
            </a:r>
          </a:p>
        </p:txBody>
      </p:sp>
      <p:sp>
        <p:nvSpPr>
          <p:cNvPr id="12320" name="Oval 55">
            <a:extLst>
              <a:ext uri="{FF2B5EF4-FFF2-40B4-BE49-F238E27FC236}">
                <a16:creationId xmlns:a16="http://schemas.microsoft.com/office/drawing/2014/main" id="{3E3AA287-0400-E742-BE99-059A4E5D0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" name="Oval 29">
            <a:extLst>
              <a:ext uri="{FF2B5EF4-FFF2-40B4-BE49-F238E27FC236}">
                <a16:creationId xmlns:a16="http://schemas.microsoft.com/office/drawing/2014/main" id="{3589FB95-8FD5-F34A-9356-2B04F15FD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763" y="4041775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2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>
            <a:extLst>
              <a:ext uri="{FF2B5EF4-FFF2-40B4-BE49-F238E27FC236}">
                <a16:creationId xmlns:a16="http://schemas.microsoft.com/office/drawing/2014/main" id="{2C911585-DBDB-FE4D-9551-8AC5413E822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738313" y="6477000"/>
            <a:ext cx="5797550" cy="228600"/>
          </a:xfrm>
          <a:prstGeom prst="rect">
            <a:avLst/>
          </a:prstGeo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/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id="{ABB92E82-C657-1C40-9195-ECC76F4D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D4C1EB8-B910-B845-9EFD-6D52363CF59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E46296CD-4145-D140-8B31-1722F0A8A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Event Handling</a:t>
            </a:r>
          </a:p>
        </p:txBody>
      </p:sp>
      <p:sp>
        <p:nvSpPr>
          <p:cNvPr id="13318" name="Rectangle 3">
            <a:extLst>
              <a:ext uri="{FF2B5EF4-FFF2-40B4-BE49-F238E27FC236}">
                <a16:creationId xmlns:a16="http://schemas.microsoft.com/office/drawing/2014/main" id="{AE4DC416-56AE-9A49-871A-702A056F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54163"/>
            <a:ext cx="8312150" cy="146843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3. Right segment endpoint</a:t>
            </a:r>
          </a:p>
          <a:p>
            <a:pPr marL="838200" lvl="1" indent="-3810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Delete segment from sweep line status</a:t>
            </a:r>
          </a:p>
          <a:p>
            <a:pPr marL="838200" lvl="1" indent="-3810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b="1">
                <a:solidFill>
                  <a:srgbClr val="0000CC"/>
                </a:solidFill>
                <a:cs typeface="Times New Roman" panose="02020603050405020304" pitchFamily="18" charset="0"/>
                <a:sym typeface="Symbol" pitchFamily="2" charset="2"/>
              </a:rPr>
              <a:t>Two segments become adjacent</a:t>
            </a: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. Check for intersection points (to insert in event queue)</a:t>
            </a:r>
          </a:p>
          <a:p>
            <a:pPr marL="838200" lvl="1" indent="-381000"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000">
              <a:cs typeface="Times New Roman" panose="02020603050405020304" pitchFamily="18" charset="0"/>
              <a:sym typeface="Symbol" pitchFamily="2" charset="2"/>
            </a:endParaRPr>
          </a:p>
        </p:txBody>
      </p:sp>
      <p:sp>
        <p:nvSpPr>
          <p:cNvPr id="13319" name="Oval 4">
            <a:extLst>
              <a:ext uri="{FF2B5EF4-FFF2-40B4-BE49-F238E27FC236}">
                <a16:creationId xmlns:a16="http://schemas.microsoft.com/office/drawing/2014/main" id="{C2303BD8-47EA-F442-A30C-788E68C5B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0" name="Oval 5">
            <a:extLst>
              <a:ext uri="{FF2B5EF4-FFF2-40B4-BE49-F238E27FC236}">
                <a16:creationId xmlns:a16="http://schemas.microsoft.com/office/drawing/2014/main" id="{E700961B-09C0-774C-9E96-94488FFC5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1" name="Oval 6">
            <a:extLst>
              <a:ext uri="{FF2B5EF4-FFF2-40B4-BE49-F238E27FC236}">
                <a16:creationId xmlns:a16="http://schemas.microsoft.com/office/drawing/2014/main" id="{50889ACA-A832-9C45-928C-F73BDFC91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2" name="Oval 7">
            <a:extLst>
              <a:ext uri="{FF2B5EF4-FFF2-40B4-BE49-F238E27FC236}">
                <a16:creationId xmlns:a16="http://schemas.microsoft.com/office/drawing/2014/main" id="{BCE93A6C-866B-9E45-91B3-3DADB23D4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3" name="Oval 8">
            <a:extLst>
              <a:ext uri="{FF2B5EF4-FFF2-40B4-BE49-F238E27FC236}">
                <a16:creationId xmlns:a16="http://schemas.microsoft.com/office/drawing/2014/main" id="{13778EF5-E964-BC40-8F2B-82187155F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4" name="Oval 9">
            <a:extLst>
              <a:ext uri="{FF2B5EF4-FFF2-40B4-BE49-F238E27FC236}">
                <a16:creationId xmlns:a16="http://schemas.microsoft.com/office/drawing/2014/main" id="{0616CBFE-07C9-3A4D-ACB9-53E9ACD28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5" name="Oval 10">
            <a:extLst>
              <a:ext uri="{FF2B5EF4-FFF2-40B4-BE49-F238E27FC236}">
                <a16:creationId xmlns:a16="http://schemas.microsoft.com/office/drawing/2014/main" id="{B6646F43-5DEA-FC40-9296-986FF038C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6" name="Oval 11">
            <a:extLst>
              <a:ext uri="{FF2B5EF4-FFF2-40B4-BE49-F238E27FC236}">
                <a16:creationId xmlns:a16="http://schemas.microsoft.com/office/drawing/2014/main" id="{C2826AFE-EE6C-DD49-B0AF-1AD6F7481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7088" y="42862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7" name="Oval 12">
            <a:extLst>
              <a:ext uri="{FF2B5EF4-FFF2-40B4-BE49-F238E27FC236}">
                <a16:creationId xmlns:a16="http://schemas.microsoft.com/office/drawing/2014/main" id="{EDCED80E-7C71-FA43-97B9-0870B026C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8" name="Oval 13">
            <a:extLst>
              <a:ext uri="{FF2B5EF4-FFF2-40B4-BE49-F238E27FC236}">
                <a16:creationId xmlns:a16="http://schemas.microsoft.com/office/drawing/2014/main" id="{735D09C2-9465-DF41-A7CB-60A518FD1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200" y="49053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9" name="Line 14">
            <a:extLst>
              <a:ext uri="{FF2B5EF4-FFF2-40B4-BE49-F238E27FC236}">
                <a16:creationId xmlns:a16="http://schemas.microsoft.com/office/drawing/2014/main" id="{F3680749-9ABE-9648-BC08-B8B41FB5EE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32313" y="326548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0" name="Line 15">
            <a:extLst>
              <a:ext uri="{FF2B5EF4-FFF2-40B4-BE49-F238E27FC236}">
                <a16:creationId xmlns:a16="http://schemas.microsoft.com/office/drawing/2014/main" id="{F2D72F60-7240-524B-AC65-DE4178E3AC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57413" y="4327525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1" name="Line 16">
            <a:extLst>
              <a:ext uri="{FF2B5EF4-FFF2-40B4-BE49-F238E27FC236}">
                <a16:creationId xmlns:a16="http://schemas.microsoft.com/office/drawing/2014/main" id="{F237A08C-DC43-A44E-9DB2-4B3929C89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0963" y="3419475"/>
            <a:ext cx="2049462" cy="1052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2" name="Line 17">
            <a:extLst>
              <a:ext uri="{FF2B5EF4-FFF2-40B4-BE49-F238E27FC236}">
                <a16:creationId xmlns:a16="http://schemas.microsoft.com/office/drawing/2014/main" id="{7C5052D0-C403-BD41-A5FF-8023D53BAE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3" name="Line 18">
            <a:extLst>
              <a:ext uri="{FF2B5EF4-FFF2-40B4-BE49-F238E27FC236}">
                <a16:creationId xmlns:a16="http://schemas.microsoft.com/office/drawing/2014/main" id="{F95B3782-C34C-D943-A9F0-050897115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4" name="Line 19">
            <a:extLst>
              <a:ext uri="{FF2B5EF4-FFF2-40B4-BE49-F238E27FC236}">
                <a16:creationId xmlns:a16="http://schemas.microsoft.com/office/drawing/2014/main" id="{887C6417-0FFC-E04A-8729-0CC9FD6DFE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5" name="Text Box 20">
            <a:extLst>
              <a:ext uri="{FF2B5EF4-FFF2-40B4-BE49-F238E27FC236}">
                <a16:creationId xmlns:a16="http://schemas.microsoft.com/office/drawing/2014/main" id="{908F25FA-CA44-4540-806B-BE16D4332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0" y="45085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a</a:t>
            </a:r>
          </a:p>
        </p:txBody>
      </p:sp>
      <p:sp>
        <p:nvSpPr>
          <p:cNvPr id="13336" name="Text Box 21">
            <a:extLst>
              <a:ext uri="{FF2B5EF4-FFF2-40B4-BE49-F238E27FC236}">
                <a16:creationId xmlns:a16="http://schemas.microsoft.com/office/drawing/2014/main" id="{9AFA9C7E-6559-D74C-A29F-983BE4B92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b</a:t>
            </a:r>
          </a:p>
        </p:txBody>
      </p:sp>
      <p:sp>
        <p:nvSpPr>
          <p:cNvPr id="13337" name="Text Box 22">
            <a:extLst>
              <a:ext uri="{FF2B5EF4-FFF2-40B4-BE49-F238E27FC236}">
                <a16:creationId xmlns:a16="http://schemas.microsoft.com/office/drawing/2014/main" id="{8CAFF1D4-6895-8B43-A2FE-32E027017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3338" name="Text Box 23">
            <a:extLst>
              <a:ext uri="{FF2B5EF4-FFF2-40B4-BE49-F238E27FC236}">
                <a16:creationId xmlns:a16="http://schemas.microsoft.com/office/drawing/2014/main" id="{4AF635EB-9A85-7E43-A980-DEBA64CAE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3339" name="Text Box 24">
            <a:extLst>
              <a:ext uri="{FF2B5EF4-FFF2-40B4-BE49-F238E27FC236}">
                <a16:creationId xmlns:a16="http://schemas.microsoft.com/office/drawing/2014/main" id="{D45D0215-7898-2844-83DF-303DAE0D5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13340" name="Text Box 25">
            <a:extLst>
              <a:ext uri="{FF2B5EF4-FFF2-40B4-BE49-F238E27FC236}">
                <a16:creationId xmlns:a16="http://schemas.microsoft.com/office/drawing/2014/main" id="{FDF134BA-BD91-C54A-B16B-246888D29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tx2"/>
                </a:solidFill>
              </a:rPr>
              <a:t>e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c</a:t>
            </a:r>
            <a:br>
              <a:rPr lang="en-US" altLang="en-US" sz="2000" i="1">
                <a:solidFill>
                  <a:schemeClr val="tx2"/>
                </a:solidFill>
              </a:rPr>
            </a:br>
            <a:r>
              <a:rPr lang="en-US" altLang="en-US" sz="2000" i="1">
                <a:solidFill>
                  <a:schemeClr val="tx2"/>
                </a:solidFill>
              </a:rPr>
              <a:t>b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3341" name="Line 26">
            <a:extLst>
              <a:ext uri="{FF2B5EF4-FFF2-40B4-BE49-F238E27FC236}">
                <a16:creationId xmlns:a16="http://schemas.microsoft.com/office/drawing/2014/main" id="{19109190-2349-AC43-B516-2282356C33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87888" y="326548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42" name="Text Box 27">
            <a:extLst>
              <a:ext uri="{FF2B5EF4-FFF2-40B4-BE49-F238E27FC236}">
                <a16:creationId xmlns:a16="http://schemas.microsoft.com/office/drawing/2014/main" id="{4FD3FA32-C6B8-0940-A2A1-FD9434879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5383213"/>
            <a:ext cx="3905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e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c</a:t>
            </a:r>
            <a:br>
              <a:rPr lang="en-US" altLang="en-US" sz="2000" i="1">
                <a:solidFill>
                  <a:srgbClr val="0000CC"/>
                </a:solidFill>
              </a:rPr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3343" name="Oval 28">
            <a:extLst>
              <a:ext uri="{FF2B5EF4-FFF2-40B4-BE49-F238E27FC236}">
                <a16:creationId xmlns:a16="http://schemas.microsoft.com/office/drawing/2014/main" id="{E106B573-6BFA-F040-A619-C6CB2609F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267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" name="Oval 29">
            <a:extLst>
              <a:ext uri="{FF2B5EF4-FFF2-40B4-BE49-F238E27FC236}">
                <a16:creationId xmlns:a16="http://schemas.microsoft.com/office/drawing/2014/main" id="{4DDCF22C-34B5-D54A-870D-29E2A561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125" y="4313238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D3351936-5CCE-5F40-BDAE-50BFD600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B7A8447-F328-7C44-979B-D9B05B53B426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4341" name="Rectangle 2">
            <a:extLst>
              <a:ext uri="{FF2B5EF4-FFF2-40B4-BE49-F238E27FC236}">
                <a16:creationId xmlns:a16="http://schemas.microsoft.com/office/drawing/2014/main" id="{82F8222C-728E-7C41-BDF0-C6D777D5D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Intersection Lemma</a:t>
            </a:r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30A3A27E-9950-D84C-88AA-7FD12C242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78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Lemma:</a:t>
            </a:r>
            <a:r>
              <a:rPr lang="en-US" altLang="en-US" sz="2400"/>
              <a:t> Let </a:t>
            </a:r>
            <a:r>
              <a:rPr lang="en-US" altLang="en-US" sz="2400" i="1">
                <a:solidFill>
                  <a:srgbClr val="008380"/>
                </a:solidFill>
              </a:rPr>
              <a:t>s</a:t>
            </a:r>
            <a:r>
              <a:rPr lang="en-US" altLang="en-US" sz="2400"/>
              <a:t>, </a:t>
            </a:r>
            <a:r>
              <a:rPr lang="en-US" altLang="en-US" sz="2400" i="1">
                <a:solidFill>
                  <a:srgbClr val="008380"/>
                </a:solidFill>
              </a:rPr>
              <a:t>s’</a:t>
            </a:r>
            <a:r>
              <a:rPr lang="en-US" altLang="en-US" sz="2400"/>
              <a:t> be two non-vertical segments whose interiors intersect in a single point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. Assume there is no third segment passing through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. Then there is an event point to the left of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where </a:t>
            </a:r>
            <a:r>
              <a:rPr lang="en-US" altLang="en-US" sz="2400" i="1">
                <a:solidFill>
                  <a:srgbClr val="008380"/>
                </a:solidFill>
              </a:rPr>
              <a:t>s</a:t>
            </a:r>
            <a:r>
              <a:rPr lang="en-US" altLang="en-US" sz="2400"/>
              <a:t> and </a:t>
            </a:r>
            <a:r>
              <a:rPr lang="en-US" altLang="en-US" sz="2400" i="1">
                <a:solidFill>
                  <a:srgbClr val="008380"/>
                </a:solidFill>
              </a:rPr>
              <a:t>s’</a:t>
            </a:r>
            <a:r>
              <a:rPr lang="en-US" altLang="en-US" sz="2400"/>
              <a:t> become adjacent (and hence are tested for intersection).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Proof:</a:t>
            </a:r>
            <a:r>
              <a:rPr lang="en-US" altLang="en-US" sz="2400"/>
              <a:t> Consider placement of sweep line infinitesimally left of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.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>
                <a:cs typeface="Times New Roman" panose="02020603050405020304" pitchFamily="18" charset="0"/>
              </a:rPr>
              <a:t> and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</a:rPr>
              <a:t>s’</a:t>
            </a:r>
            <a:r>
              <a:rPr lang="en-US" altLang="en-US" sz="2400">
                <a:cs typeface="Times New Roman" panose="02020603050405020304" pitchFamily="18" charset="0"/>
              </a:rPr>
              <a:t> are adjacent along sweep line. Hence there must have been a </a:t>
            </a:r>
            <a:r>
              <a:rPr lang="en-US" altLang="en-US" sz="2400" b="1">
                <a:solidFill>
                  <a:schemeClr val="accent2"/>
                </a:solidFill>
                <a:cs typeface="Times New Roman" panose="02020603050405020304" pitchFamily="18" charset="0"/>
              </a:rPr>
              <a:t>previous event point</a:t>
            </a:r>
            <a:r>
              <a:rPr lang="en-US" altLang="en-US" sz="2400">
                <a:cs typeface="Times New Roman" panose="02020603050405020304" pitchFamily="18" charset="0"/>
              </a:rPr>
              <a:t> where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>
                <a:cs typeface="Times New Roman" panose="02020603050405020304" pitchFamily="18" charset="0"/>
              </a:rPr>
              <a:t> and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</a:rPr>
              <a:t>s’</a:t>
            </a:r>
            <a:r>
              <a:rPr lang="en-US" altLang="en-US" sz="2400">
                <a:cs typeface="Times New Roman" panose="02020603050405020304" pitchFamily="18" charset="0"/>
              </a:rPr>
              <a:t> become adjacent.</a:t>
            </a:r>
          </a:p>
        </p:txBody>
      </p:sp>
      <p:sp>
        <p:nvSpPr>
          <p:cNvPr id="14343" name="Line 4">
            <a:extLst>
              <a:ext uri="{FF2B5EF4-FFF2-40B4-BE49-F238E27FC236}">
                <a16:creationId xmlns:a16="http://schemas.microsoft.com/office/drawing/2014/main" id="{E914AABA-CDD8-6A43-B2D7-0C66D70F96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8338" y="5402263"/>
            <a:ext cx="1912937" cy="731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4" name="Line 5">
            <a:extLst>
              <a:ext uri="{FF2B5EF4-FFF2-40B4-BE49-F238E27FC236}">
                <a16:creationId xmlns:a16="http://schemas.microsoft.com/office/drawing/2014/main" id="{281B136A-9CA0-D447-BAB4-9705A8FB5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219700"/>
            <a:ext cx="2430463" cy="663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5" name="Oval 6">
            <a:extLst>
              <a:ext uri="{FF2B5EF4-FFF2-40B4-BE49-F238E27FC236}">
                <a16:creationId xmlns:a16="http://schemas.microsoft.com/office/drawing/2014/main" id="{28B972A7-CFCE-9542-81EB-4C41C05BA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8025" y="5567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346" name="Text Box 7">
            <a:extLst>
              <a:ext uri="{FF2B5EF4-FFF2-40B4-BE49-F238E27FC236}">
                <a16:creationId xmlns:a16="http://schemas.microsoft.com/office/drawing/2014/main" id="{E42559EC-8F30-DB42-AA9A-9DFD26A98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988" y="55594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</a:p>
        </p:txBody>
      </p:sp>
      <p:sp>
        <p:nvSpPr>
          <p:cNvPr id="14347" name="Text Box 9">
            <a:extLst>
              <a:ext uri="{FF2B5EF4-FFF2-40B4-BE49-F238E27FC236}">
                <a16:creationId xmlns:a16="http://schemas.microsoft.com/office/drawing/2014/main" id="{F3CFEBB1-E7B8-6C44-B985-99AB4A708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8475" y="57578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s</a:t>
            </a:r>
          </a:p>
        </p:txBody>
      </p:sp>
      <p:sp>
        <p:nvSpPr>
          <p:cNvPr id="14348" name="Text Box 10">
            <a:extLst>
              <a:ext uri="{FF2B5EF4-FFF2-40B4-BE49-F238E27FC236}">
                <a16:creationId xmlns:a16="http://schemas.microsoft.com/office/drawing/2014/main" id="{1CCAAE52-B349-B144-ABC3-76462C7D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89585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s’</a:t>
            </a:r>
          </a:p>
        </p:txBody>
      </p:sp>
      <p:sp>
        <p:nvSpPr>
          <p:cNvPr id="14349" name="Line 11">
            <a:extLst>
              <a:ext uri="{FF2B5EF4-FFF2-40B4-BE49-F238E27FC236}">
                <a16:creationId xmlns:a16="http://schemas.microsoft.com/office/drawing/2014/main" id="{B09D2C9E-C443-CD41-90AB-817010B68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9338" y="5707063"/>
            <a:ext cx="952500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0" name="Line 12">
            <a:extLst>
              <a:ext uri="{FF2B5EF4-FFF2-40B4-BE49-F238E27FC236}">
                <a16:creationId xmlns:a16="http://schemas.microsoft.com/office/drawing/2014/main" id="{9F2A29B6-2BF9-F24F-AC35-721580C8D6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5189538"/>
            <a:ext cx="1311275" cy="639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1" name="Line 13">
            <a:extLst>
              <a:ext uri="{FF2B5EF4-FFF2-40B4-BE49-F238E27FC236}">
                <a16:creationId xmlns:a16="http://schemas.microsoft.com/office/drawing/2014/main" id="{FCD6C9EB-E901-9D47-8AF9-F8F61F86D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083175"/>
            <a:ext cx="2522538" cy="131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4030" name="Oval 14">
            <a:extLst>
              <a:ext uri="{FF2B5EF4-FFF2-40B4-BE49-F238E27FC236}">
                <a16:creationId xmlns:a16="http://schemas.microsoft.com/office/drawing/2014/main" id="{A2D7173F-A622-B74D-9F52-967C25CC9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5468938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4031" name="Line 15">
            <a:extLst>
              <a:ext uri="{FF2B5EF4-FFF2-40B4-BE49-F238E27FC236}">
                <a16:creationId xmlns:a16="http://schemas.microsoft.com/office/drawing/2014/main" id="{A09FB9C6-60A2-924F-A9B8-87296A7E5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1513" y="4978400"/>
            <a:ext cx="0" cy="13731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4032" name="Line 16">
            <a:extLst>
              <a:ext uri="{FF2B5EF4-FFF2-40B4-BE49-F238E27FC236}">
                <a16:creationId xmlns:a16="http://schemas.microsoft.com/office/drawing/2014/main" id="{4899A6B1-3C71-594E-85DD-71117B2A9C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06875" y="4956175"/>
            <a:ext cx="7938" cy="1395413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65695B01-B0B3-0F40-98B3-D1A8FF91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1E58CEE-9500-9645-B06B-2FF38E798FE9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7131FB9E-8190-9844-8B41-54574CF2A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Runtime</a:t>
            </a:r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0CF7194D-DC82-9648-8F00-69B103E1F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78263"/>
          </a:xfrm>
        </p:spPr>
        <p:txBody>
          <a:bodyPr/>
          <a:lstStyle/>
          <a:p>
            <a:pPr eaLnBrk="1" hangingPunct="1"/>
            <a:r>
              <a:rPr lang="en-US" altLang="en-US" sz="2800">
                <a:cs typeface="Times New Roman" panose="02020603050405020304" pitchFamily="18" charset="0"/>
              </a:rPr>
              <a:t>Sweep line status updates: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O(log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800">
                <a:cs typeface="Times New Roman" panose="02020603050405020304" pitchFamily="18" charset="0"/>
              </a:rPr>
              <a:t>Event queue operations: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O(log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),</a:t>
            </a:r>
            <a:r>
              <a:rPr lang="en-US" altLang="en-US" sz="2800">
                <a:cs typeface="Times New Roman" panose="02020603050405020304" pitchFamily="18" charset="0"/>
              </a:rPr>
              <a:t> as the total number of stored events is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 2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 +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sz="2800">
                <a:cs typeface="Times New Roman" panose="02020603050405020304" pitchFamily="18" charset="0"/>
                <a:sym typeface="Symbol" pitchFamily="2" charset="2"/>
              </a:rPr>
              <a:t>, and each operation takes time </a:t>
            </a:r>
            <a:br>
              <a:rPr lang="en-US" altLang="en-US" sz="2800">
                <a:cs typeface="Times New Roman" panose="02020603050405020304" pitchFamily="18" charset="0"/>
                <a:sym typeface="Symbol" pitchFamily="2" charset="2"/>
              </a:rPr>
            </a:b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O(log(2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+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)) = O(log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800" baseline="300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2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 = O(log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sz="2800">
              <a:solidFill>
                <a:srgbClr val="00838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There are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+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events. Hence the total runtime is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O((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+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 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367" name="AutoShape 16">
            <a:extLst>
              <a:ext uri="{FF2B5EF4-FFF2-40B4-BE49-F238E27FC236}">
                <a16:creationId xmlns:a16="http://schemas.microsoft.com/office/drawing/2014/main" id="{1815E02A-1DAA-BE42-975E-2991EABDC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4395788"/>
            <a:ext cx="1211262" cy="366712"/>
          </a:xfrm>
          <a:prstGeom prst="wedgeRectCallout">
            <a:avLst>
              <a:gd name="adj1" fmla="val 7796"/>
              <a:gd name="adj2" fmla="val -120130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k</a:t>
            </a:r>
            <a:r>
              <a:rPr lang="en-US" altLang="en-US" sz="2000">
                <a:solidFill>
                  <a:srgbClr val="009999"/>
                </a:solidFill>
              </a:rPr>
              <a:t> = O(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 baseline="30000">
                <a:solidFill>
                  <a:srgbClr val="009999"/>
                </a:solidFill>
              </a:rPr>
              <a:t>2</a:t>
            </a:r>
            <a:r>
              <a:rPr lang="en-US" altLang="en-US" sz="2000">
                <a:solidFill>
                  <a:srgbClr val="009999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CC40AA-E45E-F64D-8F4A-3BDDB62E7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267" y="1165473"/>
            <a:ext cx="4433107" cy="4527054"/>
          </a:xfrm>
          <a:prstGeom prst="rect">
            <a:avLst/>
          </a:prstGeom>
        </p:spPr>
      </p:pic>
      <p:sp>
        <p:nvSpPr>
          <p:cNvPr id="3076" name="Slide Number Placeholder 5">
            <a:extLst>
              <a:ext uri="{FF2B5EF4-FFF2-40B4-BE49-F238E27FC236}">
                <a16:creationId xmlns:a16="http://schemas.microsoft.com/office/drawing/2014/main" id="{E694EBC6-DA46-A145-AD7C-7A7B85B46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0D6FB91-6324-A64D-A9A0-6F88461F61BA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15F52685-8E14-6844-9A9F-99CDFA5AD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3112" y="1524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Geometric Intersections</a:t>
            </a:r>
          </a:p>
        </p:txBody>
      </p:sp>
      <p:sp>
        <p:nvSpPr>
          <p:cNvPr id="3078" name="Rectangle 3">
            <a:extLst>
              <a:ext uri="{FF2B5EF4-FFF2-40B4-BE49-F238E27FC236}">
                <a16:creationId xmlns:a16="http://schemas.microsoft.com/office/drawing/2014/main" id="{396427BA-D215-8844-AA16-9D3DEBA38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0733"/>
            <a:ext cx="4631267" cy="53424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Important problem in Computational Geometry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Solid modeling: Build shapes by applying set operations (intersection, union).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Robotics: Collision detection and avoidance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Geographic information systems: Overlay two subdivisions (e.g., road network and river network)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5D4D4272-7F07-CD4F-92A9-F74395BA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1131CAA-B6FC-0E4E-A0EA-FA0245C62EB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A193B643-1C3F-FF43-817E-4A8F6394D9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 Segment Intersection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381F4DE0-88EE-CF47-8AC1-D89753CC7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16684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Input: A set </a:t>
            </a:r>
            <a:r>
              <a:rPr lang="en-US" altLang="en-US" sz="2800" i="1">
                <a:solidFill>
                  <a:srgbClr val="008380"/>
                </a:solidFill>
              </a:rPr>
              <a:t>S</a:t>
            </a:r>
            <a:r>
              <a:rPr lang="en-US" altLang="en-US" sz="2800">
                <a:solidFill>
                  <a:srgbClr val="008380"/>
                </a:solidFill>
              </a:rPr>
              <a:t>={</a:t>
            </a:r>
            <a:r>
              <a:rPr lang="en-US" altLang="en-US" sz="2800" i="1">
                <a:solidFill>
                  <a:srgbClr val="008380"/>
                </a:solidFill>
              </a:rPr>
              <a:t>s</a:t>
            </a:r>
            <a:r>
              <a:rPr lang="en-US" altLang="en-US" sz="2800" baseline="-25000">
                <a:solidFill>
                  <a:srgbClr val="008380"/>
                </a:solidFill>
              </a:rPr>
              <a:t>1</a:t>
            </a:r>
            <a:r>
              <a:rPr lang="en-US" altLang="en-US" sz="2800">
                <a:solidFill>
                  <a:srgbClr val="008380"/>
                </a:solidFill>
              </a:rPr>
              <a:t>, …, </a:t>
            </a:r>
            <a:r>
              <a:rPr lang="en-US" altLang="en-US" sz="2800" i="1">
                <a:solidFill>
                  <a:srgbClr val="008380"/>
                </a:solidFill>
              </a:rPr>
              <a:t>s</a:t>
            </a:r>
            <a:r>
              <a:rPr lang="en-US" altLang="en-US" sz="2800" baseline="-25000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}</a:t>
            </a:r>
            <a:r>
              <a:rPr lang="en-US" altLang="en-US" sz="2800"/>
              <a:t> of (closed) line segments in </a:t>
            </a:r>
            <a:r>
              <a:rPr lang="en-US" altLang="en-US" sz="2800" b="1">
                <a:solidFill>
                  <a:srgbClr val="008380"/>
                </a:solidFill>
              </a:rPr>
              <a:t>R</a:t>
            </a:r>
            <a:r>
              <a:rPr lang="en-US" altLang="en-US" sz="2800" baseline="30000">
                <a:solidFill>
                  <a:srgbClr val="008380"/>
                </a:solidFill>
              </a:rPr>
              <a:t>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Output: All </a:t>
            </a:r>
            <a:r>
              <a:rPr lang="en-US" altLang="en-US" sz="2800" b="1">
                <a:solidFill>
                  <a:schemeClr val="accent2"/>
                </a:solidFill>
              </a:rPr>
              <a:t>intersection points</a:t>
            </a:r>
            <a:r>
              <a:rPr lang="en-US" altLang="en-US" sz="2800"/>
              <a:t> between segments in </a:t>
            </a:r>
            <a:r>
              <a:rPr lang="en-US" altLang="en-US" sz="2800" i="1">
                <a:solidFill>
                  <a:srgbClr val="008380"/>
                </a:solidFill>
              </a:rPr>
              <a:t>S</a:t>
            </a:r>
          </a:p>
        </p:txBody>
      </p:sp>
      <p:sp>
        <p:nvSpPr>
          <p:cNvPr id="4103" name="Line 4">
            <a:extLst>
              <a:ext uri="{FF2B5EF4-FFF2-40B4-BE49-F238E27FC236}">
                <a16:creationId xmlns:a16="http://schemas.microsoft.com/office/drawing/2014/main" id="{D1AA3916-8503-CB45-A86C-5858BC1143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12925" y="4778375"/>
            <a:ext cx="1243013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4" name="Line 5">
            <a:extLst>
              <a:ext uri="{FF2B5EF4-FFF2-40B4-BE49-F238E27FC236}">
                <a16:creationId xmlns:a16="http://schemas.microsoft.com/office/drawing/2014/main" id="{7EB2A964-4128-2A4E-8514-4D259F10BB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4588" y="4738688"/>
            <a:ext cx="2614612" cy="1014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5" name="Line 6">
            <a:extLst>
              <a:ext uri="{FF2B5EF4-FFF2-40B4-BE49-F238E27FC236}">
                <a16:creationId xmlns:a16="http://schemas.microsoft.com/office/drawing/2014/main" id="{8332693E-8871-B844-B341-DFD70AAE92A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32338" y="3460750"/>
            <a:ext cx="14287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6" name="Line 7">
            <a:extLst>
              <a:ext uri="{FF2B5EF4-FFF2-40B4-BE49-F238E27FC236}">
                <a16:creationId xmlns:a16="http://schemas.microsoft.com/office/drawing/2014/main" id="{B2D5289D-E5EE-2E45-9BB7-FF7C0D0C6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7750" y="3762375"/>
            <a:ext cx="534988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7" name="Line 8">
            <a:extLst>
              <a:ext uri="{FF2B5EF4-FFF2-40B4-BE49-F238E27FC236}">
                <a16:creationId xmlns:a16="http://schemas.microsoft.com/office/drawing/2014/main" id="{BDA6805A-83A2-CD4D-8A6F-AE846DC2A9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8013" y="4343400"/>
            <a:ext cx="1547812" cy="1401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8" name="Line 9">
            <a:extLst>
              <a:ext uri="{FF2B5EF4-FFF2-40B4-BE49-F238E27FC236}">
                <a16:creationId xmlns:a16="http://schemas.microsoft.com/office/drawing/2014/main" id="{4ECF026C-D91F-A443-8F3F-FC672DD51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0088" y="3763963"/>
            <a:ext cx="2355850" cy="178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642" name="Oval 10">
            <a:extLst>
              <a:ext uri="{FF2B5EF4-FFF2-40B4-BE49-F238E27FC236}">
                <a16:creationId xmlns:a16="http://schemas.microsoft.com/office/drawing/2014/main" id="{0BFF82F0-44DF-3247-A0ED-E9E18FF2A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>
            <a:extLst>
              <a:ext uri="{FF2B5EF4-FFF2-40B4-BE49-F238E27FC236}">
                <a16:creationId xmlns:a16="http://schemas.microsoft.com/office/drawing/2014/main" id="{A0D0775C-7446-F546-8B95-584211B0D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553402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>
            <a:extLst>
              <a:ext uri="{FF2B5EF4-FFF2-40B4-BE49-F238E27FC236}">
                <a16:creationId xmlns:a16="http://schemas.microsoft.com/office/drawing/2014/main" id="{29C1E19A-4CA6-A34B-A7CD-5756D01E5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>
            <a:extLst>
              <a:ext uri="{FF2B5EF4-FFF2-40B4-BE49-F238E27FC236}">
                <a16:creationId xmlns:a16="http://schemas.microsoft.com/office/drawing/2014/main" id="{49604266-8FC8-9747-8A35-87152DA5B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  <p:bldP spid="197642" grpId="0" animBg="1"/>
      <p:bldP spid="197643" grpId="0" animBg="1"/>
      <p:bldP spid="197644" grpId="0" animBg="1"/>
      <p:bldP spid="1976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>
            <a:extLst>
              <a:ext uri="{FF2B5EF4-FFF2-40B4-BE49-F238E27FC236}">
                <a16:creationId xmlns:a16="http://schemas.microsoft.com/office/drawing/2014/main" id="{3FCDAA7B-C663-6E4E-BA48-C4C078A56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75DC5EF-5CDB-AE40-93CA-C056101C9C00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A4AAB502-F775-774A-B302-62FA692364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 Segment Intersection</a:t>
            </a:r>
          </a:p>
        </p:txBody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883B337A-E05B-6642-89BD-00D2EBAD1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/>
              <a:t> line segments can intersect as few as </a:t>
            </a:r>
            <a:r>
              <a:rPr lang="en-US" altLang="en-US" sz="2400" dirty="0">
                <a:solidFill>
                  <a:srgbClr val="008380"/>
                </a:solidFill>
              </a:rPr>
              <a:t>0</a:t>
            </a:r>
            <a:r>
              <a:rPr lang="en-US" altLang="en-US" sz="2400" dirty="0"/>
              <a:t> and as many as        </a:t>
            </a:r>
            <a:br>
              <a:rPr lang="en-US" altLang="en-US" sz="2400" dirty="0"/>
            </a:br>
            <a:r>
              <a:rPr lang="en-US" altLang="en-US" sz="2400" dirty="0"/>
              <a:t>       </a:t>
            </a:r>
            <a:r>
              <a:rPr lang="en-US" altLang="en-US" sz="2400" dirty="0">
                <a:solidFill>
                  <a:srgbClr val="008380"/>
                </a:solidFill>
              </a:rPr>
              <a:t>=O(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baseline="30000" dirty="0">
                <a:solidFill>
                  <a:srgbClr val="008380"/>
                </a:solidFill>
              </a:rPr>
              <a:t>2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  <a:r>
              <a:rPr lang="en-US" altLang="en-US" sz="2400" dirty="0"/>
              <a:t> times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/>
              <a:t>Simple algorithm: Try out all pairs of line segments</a:t>
            </a:r>
            <a:br>
              <a:rPr lang="en-US" altLang="en-US" sz="2400" dirty="0"/>
            </a:br>
            <a:r>
              <a:rPr lang="en-US" altLang="en-US" sz="2400" dirty="0">
                <a:cs typeface="Times New Roman" panose="02020603050405020304" pitchFamily="18" charset="0"/>
              </a:rPr>
              <a:t>→ Takes </a:t>
            </a:r>
            <a:r>
              <a:rPr lang="en-US" altLang="en-US" sz="2400" dirty="0">
                <a:solidFill>
                  <a:srgbClr val="008380"/>
                </a:solidFill>
                <a:cs typeface="Times New Roman" panose="02020603050405020304" pitchFamily="18" charset="0"/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00838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cs typeface="Times New Roman" panose="02020603050405020304" pitchFamily="18" charset="0"/>
              </a:rPr>
              <a:t> time</a:t>
            </a:r>
            <a:br>
              <a:rPr lang="en-US" altLang="en-US" sz="2400" dirty="0">
                <a:cs typeface="Times New Roman" panose="02020603050405020304" pitchFamily="18" charset="0"/>
              </a:rPr>
            </a:br>
            <a:r>
              <a:rPr lang="en-US" altLang="en-US" sz="2400" dirty="0">
                <a:cs typeface="Times New Roman" panose="02020603050405020304" pitchFamily="18" charset="0"/>
              </a:rPr>
              <a:t>→ Is optimal in worst case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</a:rPr>
              <a:t>Challenge: Develop an </a:t>
            </a:r>
            <a:r>
              <a:rPr lang="en-US" altLang="en-US" sz="24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output-sensitive algorithm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</a:rPr>
              <a:t>Runtime depends on size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000" dirty="0">
                <a:cs typeface="Times New Roman" panose="02020603050405020304" pitchFamily="18" charset="0"/>
              </a:rPr>
              <a:t> of the output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</a:rPr>
              <a:t>Here: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</a:rPr>
              <a:t>0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  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000" baseline="30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2</a:t>
            </a:r>
            <a:endParaRPr lang="en-US" altLang="en-US" sz="2000" dirty="0">
              <a:cs typeface="Times New Roman" panose="02020603050405020304" pitchFamily="18" charset="0"/>
              <a:sym typeface="Symbol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Our algorithm will have runtime: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 O( (</a:t>
            </a:r>
            <a:r>
              <a:rPr lang="en-US" altLang="en-US" sz="20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n+k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log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16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This algorithm is due to Bentley and </a:t>
            </a:r>
            <a:r>
              <a:rPr lang="en-US" altLang="en-US" sz="16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Ottmann</a:t>
            </a:r>
            <a:endParaRPr lang="en-US" altLang="en-US" sz="1600" dirty="0">
              <a:cs typeface="Times New Roman" panose="02020603050405020304" pitchFamily="18" charset="0"/>
              <a:sym typeface="Symbol" pitchFamily="2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Best possible runtime: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O(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log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 + k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        </a:t>
            </a:r>
            <a:b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</a:b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→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 O(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000" baseline="30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2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 </a:t>
            </a:r>
            <a:r>
              <a:rPr lang="en-US" altLang="en-US" sz="2000" dirty="0">
                <a:cs typeface="Times New Roman" panose="02020603050405020304" pitchFamily="18" charset="0"/>
                <a:sym typeface="Symbol" pitchFamily="2" charset="2"/>
              </a:rPr>
              <a:t>in worst case, but better in general</a:t>
            </a:r>
            <a:endParaRPr lang="en-US" altLang="en-US" sz="2000" dirty="0">
              <a:solidFill>
                <a:srgbClr val="008380"/>
              </a:solidFill>
              <a:cs typeface="Times New Roman" panose="02020603050405020304" pitchFamily="18" charset="0"/>
              <a:sym typeface="Symbol" pitchFamily="2" charset="2"/>
            </a:endParaRPr>
          </a:p>
        </p:txBody>
      </p:sp>
      <p:sp>
        <p:nvSpPr>
          <p:cNvPr id="5127" name="AutoShape 14">
            <a:extLst>
              <a:ext uri="{FF2B5EF4-FFF2-40B4-BE49-F238E27FC236}">
                <a16:creationId xmlns:a16="http://schemas.microsoft.com/office/drawing/2014/main" id="{DE17BD2D-6035-4F4A-9888-FD2533F35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074863"/>
            <a:ext cx="358775" cy="433387"/>
          </a:xfrm>
          <a:prstGeom prst="bracketPair">
            <a:avLst>
              <a:gd name="adj" fmla="val 16667"/>
            </a:avLst>
          </a:prstGeom>
          <a:noFill/>
          <a:ln w="25400">
            <a:solidFill>
              <a:srgbClr val="0083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8" name="Text Box 15">
            <a:extLst>
              <a:ext uri="{FF2B5EF4-FFF2-40B4-BE49-F238E27FC236}">
                <a16:creationId xmlns:a16="http://schemas.microsoft.com/office/drawing/2014/main" id="{2731B3BC-CAD4-1C43-B98E-B2B51C3E4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1914525"/>
            <a:ext cx="593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9999"/>
                </a:solidFill>
              </a:rPr>
              <a:t>n</a:t>
            </a:r>
            <a:br>
              <a:rPr lang="en-US" altLang="en-US" sz="2000">
                <a:solidFill>
                  <a:srgbClr val="009999"/>
                </a:solidFill>
              </a:rPr>
            </a:br>
            <a:r>
              <a:rPr lang="en-US" altLang="en-US" sz="2000">
                <a:solidFill>
                  <a:srgbClr val="009999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55CF-1760-804E-BD8C-B5870063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size for intersections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8423C-7FA1-4142-8B04-C8BF0B3B2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 = # of intersections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035A4-D6A3-D345-806E-3B00380E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4E70-CEAF-3742-BBBE-FD8A34361EC3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DDF6FE-5E7E-3540-8593-45AC2695F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29518" y="1098374"/>
            <a:ext cx="3819935" cy="70897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83E4D9-184B-774B-A531-62973DFF267E}"/>
              </a:ext>
            </a:extLst>
          </p:cNvPr>
          <p:cNvSpPr txBox="1"/>
          <p:nvPr/>
        </p:nvSpPr>
        <p:spPr>
          <a:xfrm>
            <a:off x="2143009" y="5701725"/>
            <a:ext cx="1031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=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364FD1-32BF-CA4F-A4D3-22922EEE1CC3}"/>
              </a:ext>
            </a:extLst>
          </p:cNvPr>
          <p:cNvSpPr txBox="1"/>
          <p:nvPr/>
        </p:nvSpPr>
        <p:spPr>
          <a:xfrm>
            <a:off x="5867347" y="5701725"/>
            <a:ext cx="1236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= 18</a:t>
            </a:r>
          </a:p>
        </p:txBody>
      </p:sp>
    </p:spTree>
    <p:extLst>
      <p:ext uri="{BB962C8B-B14F-4D97-AF65-F5344CB8AC3E}">
        <p14:creationId xmlns:p14="http://schemas.microsoft.com/office/powerpoint/2010/main" val="118902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8423C-7FA1-4142-8B04-C8BF0B3B2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7933"/>
            <a:ext cx="7772400" cy="4428067"/>
          </a:xfrm>
        </p:spPr>
        <p:txBody>
          <a:bodyPr/>
          <a:lstStyle/>
          <a:p>
            <a:r>
              <a:rPr lang="en-US" dirty="0"/>
              <a:t>Range of k can go from 0 to n choose 2, i.e., n(n-1)/2, which is O(n</a:t>
            </a:r>
            <a:r>
              <a:rPr lang="en-US" baseline="30000" dirty="0"/>
              <a:t>2</a:t>
            </a:r>
            <a:r>
              <a:rPr lang="en-US" dirty="0"/>
              <a:t>).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B630C5-238B-D94A-A18B-615EC9BE1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190" y="2828595"/>
            <a:ext cx="3527523" cy="35129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8E55CF-1760-804E-BD8C-B5870063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size for intersections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035A4-D6A3-D345-806E-3B00380E7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4E70-CEAF-3742-BBBE-FD8A34361EC3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83E4D9-184B-774B-A531-62973DFF267E}"/>
              </a:ext>
            </a:extLst>
          </p:cNvPr>
          <p:cNvSpPr txBox="1"/>
          <p:nvPr/>
        </p:nvSpPr>
        <p:spPr>
          <a:xfrm>
            <a:off x="1981173" y="5860328"/>
            <a:ext cx="1031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=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364FD1-32BF-CA4F-A4D3-22922EEE1CC3}"/>
              </a:ext>
            </a:extLst>
          </p:cNvPr>
          <p:cNvSpPr txBox="1"/>
          <p:nvPr/>
        </p:nvSpPr>
        <p:spPr>
          <a:xfrm>
            <a:off x="5081923" y="5860328"/>
            <a:ext cx="2674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= 6(5)/2 = 15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0A5AE3-CC92-F246-8FC8-F1BD39A4C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946" y="3121971"/>
            <a:ext cx="3141133" cy="287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78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CDE983ED-4D07-C944-9AD1-1DEA68322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8BE01B4-0737-CA42-A45C-43C58ABCE05F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B5B1A580-B08A-2C4A-99A4-43C3575E4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</a:t>
            </a:r>
          </a:p>
        </p:txBody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C36FCF79-29E6-CA42-B2C9-8DF4E279B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4540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Why is runtime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log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 + k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 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optimal?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The </a:t>
            </a:r>
            <a:r>
              <a:rPr lang="en-US" altLang="en-US" sz="2400">
                <a:latin typeface="Comic Sans MS" panose="030F0902030302020204" pitchFamily="66" charset="0"/>
                <a:cs typeface="Times New Roman" panose="02020603050405020304" pitchFamily="18" charset="0"/>
                <a:sym typeface="Symbol" pitchFamily="2" charset="2"/>
              </a:rPr>
              <a:t>element uniqueness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problem requires </a:t>
            </a:r>
            <a:r>
              <a:rPr lang="en-US" altLang="en-US" sz="2400">
                <a:solidFill>
                  <a:srgbClr val="008380"/>
                </a:solidFill>
                <a:latin typeface="Symbol" pitchFamily="2" charset="2"/>
                <a:cs typeface="Times New Roman" panose="02020603050405020304" pitchFamily="18" charset="0"/>
                <a:sym typeface="Symbol" pitchFamily="2" charset="2"/>
              </a:rPr>
              <a:t>W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 log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time in algebraic decision tree model of computation (Ben-Or ’83)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latin typeface="Comic Sans MS" panose="030F0902030302020204" pitchFamily="66" charset="0"/>
                <a:cs typeface="Times New Roman" panose="02020603050405020304" pitchFamily="18" charset="0"/>
                <a:sym typeface="Symbol" pitchFamily="2" charset="2"/>
              </a:rPr>
              <a:t>Element uniqueness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: Given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real numbers, are all of them distinct?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Solve </a:t>
            </a:r>
            <a:r>
              <a:rPr lang="en-US" altLang="en-US" sz="2400">
                <a:latin typeface="Comic Sans MS" panose="030F0902030302020204" pitchFamily="66" charset="0"/>
                <a:cs typeface="Times New Roman" panose="02020603050405020304" pitchFamily="18" charset="0"/>
                <a:sym typeface="Symbol" pitchFamily="2" charset="2"/>
              </a:rPr>
              <a:t>element uniqueness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using </a:t>
            </a:r>
            <a:r>
              <a:rPr lang="en-US" altLang="en-US" sz="2400">
                <a:latin typeface="Comic Sans MS" panose="030F0902030302020204" pitchFamily="66" charset="0"/>
                <a:cs typeface="Times New Roman" panose="02020603050405020304" pitchFamily="18" charset="0"/>
                <a:sym typeface="Symbol" pitchFamily="2" charset="2"/>
              </a:rPr>
              <a:t>line segment intersection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Take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 numbers, convert into vertical line segments. There is an intersection iff there are duplicate numbers.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If we could solve line segment intersection in 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o(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 log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</a:t>
            </a: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 time, i.e., strictly faster than </a:t>
            </a:r>
            <a:r>
              <a:rPr lang="el-GR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Θ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 log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)</a:t>
            </a: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, then </a:t>
            </a:r>
            <a:r>
              <a:rPr lang="en-US" altLang="en-US" sz="2000">
                <a:latin typeface="Comic Sans MS" panose="030F0902030302020204" pitchFamily="66" charset="0"/>
                <a:cs typeface="Times New Roman" panose="02020603050405020304" pitchFamily="18" charset="0"/>
                <a:sym typeface="Symbol" pitchFamily="2" charset="2"/>
              </a:rPr>
              <a:t>element uniqueness</a:t>
            </a:r>
            <a:r>
              <a:rPr lang="en-US" altLang="en-US" sz="2000">
                <a:cs typeface="Times New Roman" panose="02020603050405020304" pitchFamily="18" charset="0"/>
                <a:sym typeface="Symbol" pitchFamily="2" charset="2"/>
              </a:rPr>
              <a:t> could be solved faster. Contradiction.</a:t>
            </a:r>
            <a:endParaRPr lang="el-GR" altLang="en-US" sz="2000">
              <a:cs typeface="Times New Roman" panose="02020603050405020304" pitchFamily="18" charset="0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>
            <a:extLst>
              <a:ext uri="{FF2B5EF4-FFF2-40B4-BE49-F238E27FC236}">
                <a16:creationId xmlns:a16="http://schemas.microsoft.com/office/drawing/2014/main" id="{7604D4BD-3924-2D44-A95E-1A7A18FD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0A82924-52D8-224C-8C34-CC384172630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7173" name="Rectangle 2">
            <a:extLst>
              <a:ext uri="{FF2B5EF4-FFF2-40B4-BE49-F238E27FC236}">
                <a16:creationId xmlns:a16="http://schemas.microsoft.com/office/drawing/2014/main" id="{A1C60C77-A1CC-E844-92E6-0121D148B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Plane sweep </a:t>
            </a:r>
            <a:br>
              <a:rPr lang="en-US" altLang="en-US" sz="4000"/>
            </a:br>
            <a:r>
              <a:rPr lang="en-US" altLang="en-US" sz="4000"/>
              <a:t>algorithm</a:t>
            </a:r>
          </a:p>
        </p:txBody>
      </p:sp>
      <p:sp>
        <p:nvSpPr>
          <p:cNvPr id="7174" name="Rectangle 3">
            <a:extLst>
              <a:ext uri="{FF2B5EF4-FFF2-40B4-BE49-F238E27FC236}">
                <a16:creationId xmlns:a16="http://schemas.microsoft.com/office/drawing/2014/main" id="{221E8EAB-160C-104C-899E-1E2F18557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>
                <a:solidFill>
                  <a:schemeClr val="accent2"/>
                </a:solidFill>
                <a:cs typeface="Times New Roman" panose="02020603050405020304" pitchFamily="18" charset="0"/>
                <a:sym typeface="Symbol" pitchFamily="2" charset="2"/>
              </a:rPr>
              <a:t>Cleanliness property: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All intersections to the left of sweep line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have been reported</a:t>
            </a:r>
            <a:endParaRPr lang="el-GR" altLang="en-US" sz="2400">
              <a:cs typeface="Times New Roman" panose="02020603050405020304" pitchFamily="18" charset="0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>
                <a:solidFill>
                  <a:schemeClr val="accent2"/>
                </a:solidFill>
                <a:cs typeface="Times New Roman" panose="02020603050405020304" pitchFamily="18" charset="0"/>
                <a:sym typeface="Symbol" pitchFamily="2" charset="2"/>
              </a:rPr>
              <a:t>Sweep line status: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Store segments that intersect the sweep line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, ordered along the intersection with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 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>
                <a:solidFill>
                  <a:schemeClr val="accent2"/>
                </a:solidFill>
                <a:cs typeface="Times New Roman" panose="02020603050405020304" pitchFamily="18" charset="0"/>
                <a:sym typeface="Symbol" pitchFamily="2" charset="2"/>
              </a:rPr>
              <a:t>Events: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Points in time when sweep line status changes combinatorially (i.e., the order of segments intersecting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itchFamily="2" charset="2"/>
              </a:rPr>
              <a:t>l </a:t>
            </a: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changes)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→ Endpoints of segments (insert in beginning)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  <a:sym typeface="Symbol" pitchFamily="2" charset="2"/>
              </a:rPr>
              <a:t>→ Intersection points (compute on the fly during plane sweep)</a:t>
            </a:r>
          </a:p>
        </p:txBody>
      </p:sp>
      <p:pic>
        <p:nvPicPr>
          <p:cNvPr id="7175" name="Picture 4">
            <a:extLst>
              <a:ext uri="{FF2B5EF4-FFF2-40B4-BE49-F238E27FC236}">
                <a16:creationId xmlns:a16="http://schemas.microsoft.com/office/drawing/2014/main" id="{0BB3B478-B73B-F144-B6CB-E7FAA6C86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7" t="50209" r="21355" b="17958"/>
          <a:stretch>
            <a:fillRect/>
          </a:stretch>
        </p:blipFill>
        <p:spPr bwMode="auto">
          <a:xfrm>
            <a:off x="4603750" y="107950"/>
            <a:ext cx="44386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0D4708-EFF8-BE47-A4F4-2060782DE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362" y="1447800"/>
            <a:ext cx="4311180" cy="4097867"/>
          </a:xfrm>
          <a:prstGeom prst="rect">
            <a:avLst/>
          </a:prstGeom>
        </p:spPr>
      </p:pic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935ED96E-59BC-F64A-8533-B7ADFCF4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06E62AE-3623-3C43-B3F0-9A8BDA587CDF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F367B27D-F821-A44C-8EB9-662DEB4C4A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General position</a:t>
            </a:r>
          </a:p>
        </p:txBody>
      </p:sp>
      <p:sp>
        <p:nvSpPr>
          <p:cNvPr id="8198" name="Rectangle 3">
            <a:extLst>
              <a:ext uri="{FF2B5EF4-FFF2-40B4-BE49-F238E27FC236}">
                <a16:creationId xmlns:a16="http://schemas.microsoft.com/office/drawing/2014/main" id="{9D1BE7D7-D424-3D42-8E11-11BD6BF46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7933" y="1604433"/>
            <a:ext cx="4758267" cy="487256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dirty="0">
                <a:cs typeface="Times New Roman" panose="02020603050405020304" pitchFamily="18" charset="0"/>
                <a:sym typeface="Symbol" pitchFamily="2" charset="2"/>
              </a:rPr>
              <a:t>Assume that “nasty” special cases don’t happen: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cs typeface="Times New Roman" panose="02020603050405020304" pitchFamily="18" charset="0"/>
                <a:sym typeface="Symbol" pitchFamily="2" charset="2"/>
              </a:rPr>
              <a:t>No line segment is vertical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cs typeface="Times New Roman" panose="02020603050405020304" pitchFamily="18" charset="0"/>
                <a:sym typeface="Symbol" pitchFamily="2" charset="2"/>
              </a:rPr>
              <a:t>Two segments intersect in at most one point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>
                <a:cs typeface="Times New Roman" panose="02020603050405020304" pitchFamily="18" charset="0"/>
                <a:sym typeface="Symbol" pitchFamily="2" charset="2"/>
              </a:rPr>
              <a:t>No three segments intersect in a common point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3;&#10;\input{macros}&#13;&#10;\begin{document}&#13;&#10;$ $&#13;&#10;\end{document}&#13;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1074</Words>
  <Application>Microsoft Macintosh PowerPoint</Application>
  <PresentationFormat>On-screen Show (4:3)</PresentationFormat>
  <Paragraphs>138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Symbol</vt:lpstr>
      <vt:lpstr>Comic Sans MS</vt:lpstr>
      <vt:lpstr>Default Design</vt:lpstr>
      <vt:lpstr>Some slides from CMPS 3130/6130 Computational Geometry, Spring 2015, by Carola Wenk</vt:lpstr>
      <vt:lpstr>Geometric Intersections</vt:lpstr>
      <vt:lpstr>Line Segment Intersection</vt:lpstr>
      <vt:lpstr>Line Segment Intersection</vt:lpstr>
      <vt:lpstr>Output size for intersections</vt:lpstr>
      <vt:lpstr>Output size for intersections</vt:lpstr>
      <vt:lpstr>Complexity</vt:lpstr>
      <vt:lpstr>Plane sweep  algorithm</vt:lpstr>
      <vt:lpstr>General position</vt:lpstr>
      <vt:lpstr>Event Queue</vt:lpstr>
      <vt:lpstr>Sweep Line Status</vt:lpstr>
      <vt:lpstr>Event Queue</vt:lpstr>
      <vt:lpstr>Event Handling</vt:lpstr>
      <vt:lpstr>Event Handling</vt:lpstr>
      <vt:lpstr>Event Handling</vt:lpstr>
      <vt:lpstr>Intersection Lemma</vt:lpstr>
      <vt:lpstr>Runtime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Michael T Goodrich</cp:lastModifiedBy>
  <cp:revision>173</cp:revision>
  <dcterms:created xsi:type="dcterms:W3CDTF">2001-09-03T00:33:29Z</dcterms:created>
  <dcterms:modified xsi:type="dcterms:W3CDTF">2020-04-05T23:56:02Z</dcterms:modified>
</cp:coreProperties>
</file>