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23"/>
  </p:notesMasterIdLst>
  <p:handoutMasterIdLst>
    <p:handoutMasterId r:id="rId24"/>
  </p:handoutMasterIdLst>
  <p:sldIdLst>
    <p:sldId id="284" r:id="rId2"/>
    <p:sldId id="290" r:id="rId3"/>
    <p:sldId id="304" r:id="rId4"/>
    <p:sldId id="320" r:id="rId5"/>
    <p:sldId id="305" r:id="rId6"/>
    <p:sldId id="306" r:id="rId7"/>
    <p:sldId id="303" r:id="rId8"/>
    <p:sldId id="357" r:id="rId9"/>
    <p:sldId id="372" r:id="rId10"/>
    <p:sldId id="358" r:id="rId11"/>
    <p:sldId id="359" r:id="rId12"/>
    <p:sldId id="367" r:id="rId13"/>
    <p:sldId id="368" r:id="rId14"/>
    <p:sldId id="360" r:id="rId15"/>
    <p:sldId id="361" r:id="rId16"/>
    <p:sldId id="362" r:id="rId17"/>
    <p:sldId id="364" r:id="rId18"/>
    <p:sldId id="366" r:id="rId19"/>
    <p:sldId id="369" r:id="rId20"/>
    <p:sldId id="370" r:id="rId21"/>
    <p:sldId id="371" r:id="rId22"/>
  </p:sldIdLst>
  <p:sldSz cx="9144000" cy="6858000" type="screen4x3"/>
  <p:notesSz cx="9240838" cy="6954838"/>
  <p:custDataLst>
    <p:tags r:id="rId25"/>
  </p:custDataLst>
  <p:defaultTextStyle>
    <a:defPPr>
      <a:defRPr lang="en-US"/>
    </a:defPPr>
    <a:lvl1pPr algn="ctr" rtl="0" fontAlgn="base">
      <a:spcBef>
        <a:spcPct val="0"/>
      </a:spcBef>
      <a:spcAft>
        <a:spcPct val="0"/>
      </a:spcAft>
      <a:defRPr sz="3200" kern="1200">
        <a:solidFill>
          <a:srgbClr val="009999"/>
        </a:solidFill>
        <a:latin typeface="Times New Roman" pitchFamily="18" charset="0"/>
        <a:ea typeface="+mn-ea"/>
        <a:cs typeface="+mn-cs"/>
      </a:defRPr>
    </a:lvl1pPr>
    <a:lvl2pPr marL="457200" algn="ctr" rtl="0" fontAlgn="base">
      <a:spcBef>
        <a:spcPct val="0"/>
      </a:spcBef>
      <a:spcAft>
        <a:spcPct val="0"/>
      </a:spcAft>
      <a:defRPr sz="3200" kern="1200">
        <a:solidFill>
          <a:srgbClr val="009999"/>
        </a:solidFill>
        <a:latin typeface="Times New Roman" pitchFamily="18" charset="0"/>
        <a:ea typeface="+mn-ea"/>
        <a:cs typeface="+mn-cs"/>
      </a:defRPr>
    </a:lvl2pPr>
    <a:lvl3pPr marL="914400" algn="ctr" rtl="0" fontAlgn="base">
      <a:spcBef>
        <a:spcPct val="0"/>
      </a:spcBef>
      <a:spcAft>
        <a:spcPct val="0"/>
      </a:spcAft>
      <a:defRPr sz="3200" kern="1200">
        <a:solidFill>
          <a:srgbClr val="009999"/>
        </a:solidFill>
        <a:latin typeface="Times New Roman" pitchFamily="18" charset="0"/>
        <a:ea typeface="+mn-ea"/>
        <a:cs typeface="+mn-cs"/>
      </a:defRPr>
    </a:lvl3pPr>
    <a:lvl4pPr marL="1371600" algn="ctr" rtl="0" fontAlgn="base">
      <a:spcBef>
        <a:spcPct val="0"/>
      </a:spcBef>
      <a:spcAft>
        <a:spcPct val="0"/>
      </a:spcAft>
      <a:defRPr sz="3200" kern="1200">
        <a:solidFill>
          <a:srgbClr val="009999"/>
        </a:solidFill>
        <a:latin typeface="Times New Roman" pitchFamily="18" charset="0"/>
        <a:ea typeface="+mn-ea"/>
        <a:cs typeface="+mn-cs"/>
      </a:defRPr>
    </a:lvl4pPr>
    <a:lvl5pPr marL="1828800" algn="ctr" rtl="0" fontAlgn="base">
      <a:spcBef>
        <a:spcPct val="0"/>
      </a:spcBef>
      <a:spcAft>
        <a:spcPct val="0"/>
      </a:spcAft>
      <a:defRPr sz="3200" kern="1200">
        <a:solidFill>
          <a:srgbClr val="009999"/>
        </a:solidFill>
        <a:latin typeface="Times New Roman" pitchFamily="18" charset="0"/>
        <a:ea typeface="+mn-ea"/>
        <a:cs typeface="+mn-cs"/>
      </a:defRPr>
    </a:lvl5pPr>
    <a:lvl6pPr marL="2286000" algn="l" defTabSz="914400" rtl="0" eaLnBrk="1" latinLnBrk="0" hangingPunct="1">
      <a:defRPr sz="3200" kern="1200">
        <a:solidFill>
          <a:srgbClr val="009999"/>
        </a:solidFill>
        <a:latin typeface="Times New Roman" pitchFamily="18" charset="0"/>
        <a:ea typeface="+mn-ea"/>
        <a:cs typeface="+mn-cs"/>
      </a:defRPr>
    </a:lvl6pPr>
    <a:lvl7pPr marL="2743200" algn="l" defTabSz="914400" rtl="0" eaLnBrk="1" latinLnBrk="0" hangingPunct="1">
      <a:defRPr sz="3200" kern="1200">
        <a:solidFill>
          <a:srgbClr val="009999"/>
        </a:solidFill>
        <a:latin typeface="Times New Roman" pitchFamily="18" charset="0"/>
        <a:ea typeface="+mn-ea"/>
        <a:cs typeface="+mn-cs"/>
      </a:defRPr>
    </a:lvl7pPr>
    <a:lvl8pPr marL="3200400" algn="l" defTabSz="914400" rtl="0" eaLnBrk="1" latinLnBrk="0" hangingPunct="1">
      <a:defRPr sz="3200" kern="1200">
        <a:solidFill>
          <a:srgbClr val="009999"/>
        </a:solidFill>
        <a:latin typeface="Times New Roman" pitchFamily="18" charset="0"/>
        <a:ea typeface="+mn-ea"/>
        <a:cs typeface="+mn-cs"/>
      </a:defRPr>
    </a:lvl8pPr>
    <a:lvl9pPr marL="3657600" algn="l" defTabSz="914400" rtl="0" eaLnBrk="1" latinLnBrk="0" hangingPunct="1">
      <a:defRPr sz="3200" kern="1200">
        <a:solidFill>
          <a:srgbClr val="009999"/>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4283">
          <p15:clr>
            <a:srgbClr val="A4A3A4"/>
          </p15:clr>
        </p15:guide>
        <p15:guide id="2">
          <p15:clr>
            <a:srgbClr val="A4A3A4"/>
          </p15:clr>
        </p15:guide>
      </p15:sldGuideLst>
    </p:ext>
    <p:ext uri="{2D200454-40CA-4A62-9FC3-DE9A4176ACB9}">
      <p15:notesGuideLst xmlns:p15="http://schemas.microsoft.com/office/powerpoint/2012/main">
        <p15:guide id="1" orient="horz" pos="2191">
          <p15:clr>
            <a:srgbClr val="A4A3A4"/>
          </p15:clr>
        </p15:guide>
        <p15:guide id="2" pos="291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380"/>
    <a:srgbClr val="339933"/>
    <a:srgbClr val="FFCCCC"/>
    <a:srgbClr val="0000FF"/>
    <a:srgbClr val="CC99FF"/>
    <a:srgbClr val="050000"/>
    <a:srgbClr val="FFFF00"/>
    <a:srgbClr val="2E53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30" autoAdjust="0"/>
    <p:restoredTop sz="94626" autoAdjust="0"/>
  </p:normalViewPr>
  <p:slideViewPr>
    <p:cSldViewPr snapToGrid="0">
      <p:cViewPr varScale="1">
        <p:scale>
          <a:sx n="128" d="100"/>
          <a:sy n="128" d="100"/>
        </p:scale>
        <p:origin x="2080" y="176"/>
      </p:cViewPr>
      <p:guideLst>
        <p:guide orient="horz" pos="4283"/>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90"/>
    </p:cViewPr>
  </p:sorterViewPr>
  <p:notesViewPr>
    <p:cSldViewPr snapToGrid="0">
      <p:cViewPr varScale="1">
        <p:scale>
          <a:sx n="55" d="100"/>
          <a:sy n="55" d="100"/>
        </p:scale>
        <p:origin x="-738" y="-84"/>
      </p:cViewPr>
      <p:guideLst>
        <p:guide orient="horz" pos="2191"/>
        <p:guide pos="291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0" y="0"/>
            <a:ext cx="4003675" cy="346075"/>
          </a:xfrm>
          <a:prstGeom prst="rect">
            <a:avLst/>
          </a:prstGeom>
          <a:noFill/>
          <a:ln w="9525">
            <a:noFill/>
            <a:miter lim="800000"/>
            <a:headEnd/>
            <a:tailEnd/>
          </a:ln>
          <a:effectLst/>
        </p:spPr>
        <p:txBody>
          <a:bodyPr vert="horz" wrap="square" lIns="92510" tIns="46257" rIns="92510" bIns="46257" numCol="1" anchor="t" anchorCtr="0" compatLnSpc="1">
            <a:prstTxWarp prst="textNoShape">
              <a:avLst/>
            </a:prstTxWarp>
          </a:bodyPr>
          <a:lstStyle>
            <a:lvl1pPr algn="l" defTabSz="925433">
              <a:defRPr sz="1300">
                <a:solidFill>
                  <a:schemeClr val="tx1"/>
                </a:solidFill>
              </a:defRPr>
            </a:lvl1pPr>
          </a:lstStyle>
          <a:p>
            <a:pPr>
              <a:defRPr/>
            </a:pPr>
            <a:endParaRPr lang="en-US"/>
          </a:p>
        </p:txBody>
      </p:sp>
      <p:sp>
        <p:nvSpPr>
          <p:cNvPr id="112643" name="Rectangle 3"/>
          <p:cNvSpPr>
            <a:spLocks noGrp="1" noChangeArrowheads="1"/>
          </p:cNvSpPr>
          <p:nvPr>
            <p:ph type="dt" sz="quarter" idx="1"/>
          </p:nvPr>
        </p:nvSpPr>
        <p:spPr bwMode="auto">
          <a:xfrm>
            <a:off x="5237163" y="0"/>
            <a:ext cx="4003675" cy="346075"/>
          </a:xfrm>
          <a:prstGeom prst="rect">
            <a:avLst/>
          </a:prstGeom>
          <a:noFill/>
          <a:ln w="9525">
            <a:noFill/>
            <a:miter lim="800000"/>
            <a:headEnd/>
            <a:tailEnd/>
          </a:ln>
          <a:effectLst/>
        </p:spPr>
        <p:txBody>
          <a:bodyPr vert="horz" wrap="square" lIns="92510" tIns="46257" rIns="92510" bIns="46257" numCol="1" anchor="t" anchorCtr="0" compatLnSpc="1">
            <a:prstTxWarp prst="textNoShape">
              <a:avLst/>
            </a:prstTxWarp>
          </a:bodyPr>
          <a:lstStyle>
            <a:lvl1pPr algn="r" defTabSz="925433">
              <a:defRPr sz="1300">
                <a:solidFill>
                  <a:schemeClr val="tx1"/>
                </a:solidFill>
              </a:defRPr>
            </a:lvl1pPr>
          </a:lstStyle>
          <a:p>
            <a:pPr>
              <a:defRPr/>
            </a:pPr>
            <a:endParaRPr lang="en-US"/>
          </a:p>
        </p:txBody>
      </p:sp>
      <p:sp>
        <p:nvSpPr>
          <p:cNvPr id="112644" name="Rectangle 4"/>
          <p:cNvSpPr>
            <a:spLocks noGrp="1" noChangeArrowheads="1"/>
          </p:cNvSpPr>
          <p:nvPr>
            <p:ph type="ftr" sz="quarter" idx="2"/>
          </p:nvPr>
        </p:nvSpPr>
        <p:spPr bwMode="auto">
          <a:xfrm>
            <a:off x="0" y="6608763"/>
            <a:ext cx="4003675" cy="346075"/>
          </a:xfrm>
          <a:prstGeom prst="rect">
            <a:avLst/>
          </a:prstGeom>
          <a:noFill/>
          <a:ln w="9525">
            <a:noFill/>
            <a:miter lim="800000"/>
            <a:headEnd/>
            <a:tailEnd/>
          </a:ln>
          <a:effectLst/>
        </p:spPr>
        <p:txBody>
          <a:bodyPr vert="horz" wrap="square" lIns="92510" tIns="46257" rIns="92510" bIns="46257" numCol="1" anchor="b" anchorCtr="0" compatLnSpc="1">
            <a:prstTxWarp prst="textNoShape">
              <a:avLst/>
            </a:prstTxWarp>
          </a:bodyPr>
          <a:lstStyle>
            <a:lvl1pPr algn="l" defTabSz="925433">
              <a:defRPr sz="1300">
                <a:solidFill>
                  <a:schemeClr val="tx1"/>
                </a:solidFill>
              </a:defRPr>
            </a:lvl1pPr>
          </a:lstStyle>
          <a:p>
            <a:pPr>
              <a:defRPr/>
            </a:pPr>
            <a:endParaRPr lang="en-US"/>
          </a:p>
        </p:txBody>
      </p:sp>
      <p:sp>
        <p:nvSpPr>
          <p:cNvPr id="112645" name="Rectangle 5"/>
          <p:cNvSpPr>
            <a:spLocks noGrp="1" noChangeArrowheads="1"/>
          </p:cNvSpPr>
          <p:nvPr>
            <p:ph type="sldNum" sz="quarter" idx="3"/>
          </p:nvPr>
        </p:nvSpPr>
        <p:spPr bwMode="auto">
          <a:xfrm>
            <a:off x="5237163" y="6608763"/>
            <a:ext cx="4003675" cy="346075"/>
          </a:xfrm>
          <a:prstGeom prst="rect">
            <a:avLst/>
          </a:prstGeom>
          <a:noFill/>
          <a:ln w="9525">
            <a:noFill/>
            <a:miter lim="800000"/>
            <a:headEnd/>
            <a:tailEnd/>
          </a:ln>
          <a:effectLst/>
        </p:spPr>
        <p:txBody>
          <a:bodyPr vert="horz" wrap="square" lIns="92510" tIns="46257" rIns="92510" bIns="46257" numCol="1" anchor="b" anchorCtr="0" compatLnSpc="1">
            <a:prstTxWarp prst="textNoShape">
              <a:avLst/>
            </a:prstTxWarp>
          </a:bodyPr>
          <a:lstStyle>
            <a:lvl1pPr algn="r" defTabSz="925433">
              <a:defRPr sz="1300">
                <a:solidFill>
                  <a:schemeClr val="tx1"/>
                </a:solidFill>
              </a:defRPr>
            </a:lvl1pPr>
          </a:lstStyle>
          <a:p>
            <a:pPr>
              <a:defRPr/>
            </a:pPr>
            <a:fld id="{900C6FF9-7D93-43F5-81DB-5F63FCABC0C4}" type="slidenum">
              <a:rPr lang="en-US"/>
              <a:pPr>
                <a:defRPr/>
              </a:pPr>
              <a:t>‹#›</a:t>
            </a:fld>
            <a:endParaRPr lang="en-US"/>
          </a:p>
        </p:txBody>
      </p:sp>
    </p:spTree>
    <p:extLst>
      <p:ext uri="{BB962C8B-B14F-4D97-AF65-F5344CB8AC3E}">
        <p14:creationId xmlns:p14="http://schemas.microsoft.com/office/powerpoint/2010/main" val="26944134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4003675" cy="346075"/>
          </a:xfrm>
          <a:prstGeom prst="rect">
            <a:avLst/>
          </a:prstGeom>
          <a:noFill/>
          <a:ln w="9525">
            <a:noFill/>
            <a:miter lim="800000"/>
            <a:headEnd/>
            <a:tailEnd/>
          </a:ln>
          <a:effectLst/>
        </p:spPr>
        <p:txBody>
          <a:bodyPr vert="horz" wrap="square" lIns="92510" tIns="46257" rIns="92510" bIns="46257" numCol="1" anchor="t" anchorCtr="0" compatLnSpc="1">
            <a:prstTxWarp prst="textNoShape">
              <a:avLst/>
            </a:prstTxWarp>
          </a:bodyPr>
          <a:lstStyle>
            <a:lvl1pPr algn="l" defTabSz="925433">
              <a:defRPr sz="1300">
                <a:solidFill>
                  <a:schemeClr val="tx1"/>
                </a:solidFill>
              </a:defRPr>
            </a:lvl1pPr>
          </a:lstStyle>
          <a:p>
            <a:pPr>
              <a:defRPr/>
            </a:pPr>
            <a:endParaRPr lang="en-US"/>
          </a:p>
        </p:txBody>
      </p:sp>
      <p:sp>
        <p:nvSpPr>
          <p:cNvPr id="7171" name="Rectangle 3"/>
          <p:cNvSpPr>
            <a:spLocks noGrp="1" noChangeArrowheads="1"/>
          </p:cNvSpPr>
          <p:nvPr>
            <p:ph type="dt" idx="1"/>
          </p:nvPr>
        </p:nvSpPr>
        <p:spPr bwMode="auto">
          <a:xfrm>
            <a:off x="5237163" y="0"/>
            <a:ext cx="4003675" cy="346075"/>
          </a:xfrm>
          <a:prstGeom prst="rect">
            <a:avLst/>
          </a:prstGeom>
          <a:noFill/>
          <a:ln w="9525">
            <a:noFill/>
            <a:miter lim="800000"/>
            <a:headEnd/>
            <a:tailEnd/>
          </a:ln>
          <a:effectLst/>
        </p:spPr>
        <p:txBody>
          <a:bodyPr vert="horz" wrap="square" lIns="92510" tIns="46257" rIns="92510" bIns="46257" numCol="1" anchor="t" anchorCtr="0" compatLnSpc="1">
            <a:prstTxWarp prst="textNoShape">
              <a:avLst/>
            </a:prstTxWarp>
          </a:bodyPr>
          <a:lstStyle>
            <a:lvl1pPr algn="r" defTabSz="925433">
              <a:defRPr sz="1300">
                <a:solidFill>
                  <a:schemeClr val="tx1"/>
                </a:solidFill>
              </a:defRPr>
            </a:lvl1pPr>
          </a:lstStyle>
          <a:p>
            <a:pPr>
              <a:defRPr/>
            </a:pPr>
            <a:endParaRPr lang="en-US"/>
          </a:p>
        </p:txBody>
      </p:sp>
      <p:sp>
        <p:nvSpPr>
          <p:cNvPr id="25604" name="Rectangle 4"/>
          <p:cNvSpPr>
            <a:spLocks noGrp="1" noRot="1" noChangeAspect="1" noChangeArrowheads="1" noTextEdit="1"/>
          </p:cNvSpPr>
          <p:nvPr>
            <p:ph type="sldImg" idx="2"/>
          </p:nvPr>
        </p:nvSpPr>
        <p:spPr bwMode="auto">
          <a:xfrm>
            <a:off x="2881313" y="522288"/>
            <a:ext cx="3478212" cy="26082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1230313" y="3303588"/>
            <a:ext cx="6780212" cy="3128962"/>
          </a:xfrm>
          <a:prstGeom prst="rect">
            <a:avLst/>
          </a:prstGeom>
          <a:noFill/>
          <a:ln w="9525">
            <a:noFill/>
            <a:miter lim="800000"/>
            <a:headEnd/>
            <a:tailEnd/>
          </a:ln>
          <a:effectLst/>
        </p:spPr>
        <p:txBody>
          <a:bodyPr vert="horz" wrap="square" lIns="92510" tIns="46257" rIns="92510" bIns="4625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6608763"/>
            <a:ext cx="4003675" cy="346075"/>
          </a:xfrm>
          <a:prstGeom prst="rect">
            <a:avLst/>
          </a:prstGeom>
          <a:noFill/>
          <a:ln w="9525">
            <a:noFill/>
            <a:miter lim="800000"/>
            <a:headEnd/>
            <a:tailEnd/>
          </a:ln>
          <a:effectLst/>
        </p:spPr>
        <p:txBody>
          <a:bodyPr vert="horz" wrap="square" lIns="92510" tIns="46257" rIns="92510" bIns="46257" numCol="1" anchor="b" anchorCtr="0" compatLnSpc="1">
            <a:prstTxWarp prst="textNoShape">
              <a:avLst/>
            </a:prstTxWarp>
          </a:bodyPr>
          <a:lstStyle>
            <a:lvl1pPr algn="l" defTabSz="925433">
              <a:defRPr sz="1300">
                <a:solidFill>
                  <a:schemeClr val="tx1"/>
                </a:solidFill>
              </a:defRPr>
            </a:lvl1pPr>
          </a:lstStyle>
          <a:p>
            <a:pPr>
              <a:defRPr/>
            </a:pPr>
            <a:endParaRPr lang="en-US"/>
          </a:p>
        </p:txBody>
      </p:sp>
      <p:sp>
        <p:nvSpPr>
          <p:cNvPr id="7175" name="Rectangle 7"/>
          <p:cNvSpPr>
            <a:spLocks noGrp="1" noChangeArrowheads="1"/>
          </p:cNvSpPr>
          <p:nvPr>
            <p:ph type="sldNum" sz="quarter" idx="5"/>
          </p:nvPr>
        </p:nvSpPr>
        <p:spPr bwMode="auto">
          <a:xfrm>
            <a:off x="5237163" y="6608763"/>
            <a:ext cx="4003675" cy="346075"/>
          </a:xfrm>
          <a:prstGeom prst="rect">
            <a:avLst/>
          </a:prstGeom>
          <a:noFill/>
          <a:ln w="9525">
            <a:noFill/>
            <a:miter lim="800000"/>
            <a:headEnd/>
            <a:tailEnd/>
          </a:ln>
          <a:effectLst/>
        </p:spPr>
        <p:txBody>
          <a:bodyPr vert="horz" wrap="square" lIns="92510" tIns="46257" rIns="92510" bIns="46257" numCol="1" anchor="b" anchorCtr="0" compatLnSpc="1">
            <a:prstTxWarp prst="textNoShape">
              <a:avLst/>
            </a:prstTxWarp>
          </a:bodyPr>
          <a:lstStyle>
            <a:lvl1pPr algn="r" defTabSz="925433">
              <a:defRPr sz="1300">
                <a:solidFill>
                  <a:schemeClr val="tx1"/>
                </a:solidFill>
              </a:defRPr>
            </a:lvl1pPr>
          </a:lstStyle>
          <a:p>
            <a:pPr>
              <a:defRPr/>
            </a:pPr>
            <a:fld id="{00F065C6-FF07-492C-8A92-484B3B7C8B43}" type="slidenum">
              <a:rPr lang="en-US"/>
              <a:pPr>
                <a:defRPr/>
              </a:pPr>
              <a:t>‹#›</a:t>
            </a:fld>
            <a:endParaRPr lang="en-US"/>
          </a:p>
        </p:txBody>
      </p:sp>
    </p:spTree>
    <p:extLst>
      <p:ext uri="{BB962C8B-B14F-4D97-AF65-F5344CB8AC3E}">
        <p14:creationId xmlns:p14="http://schemas.microsoft.com/office/powerpoint/2010/main" val="59038765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en.wikipedia.org/wiki/Pressure" TargetMode="External"/><Relationship Id="rId13" Type="http://schemas.openxmlformats.org/officeDocument/2006/relationships/hyperlink" Target="#cite_note-hadim2006-3"/><Relationship Id="rId3" Type="http://schemas.openxmlformats.org/officeDocument/2006/relationships/hyperlink" Target="http://en.wikipedia.org/wiki/Autonomous" TargetMode="External"/><Relationship Id="rId7" Type="http://schemas.openxmlformats.org/officeDocument/2006/relationships/hyperlink" Target="http://en.wikipedia.org/wiki/Oscillation" TargetMode="External"/><Relationship Id="rId12" Type="http://schemas.openxmlformats.org/officeDocument/2006/relationships/hyperlink" Target="http://en.wikipedia.org/wiki/Home_automation"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en.wikipedia.org/wiki/Sound" TargetMode="External"/><Relationship Id="rId11" Type="http://schemas.openxmlformats.org/officeDocument/2006/relationships/hyperlink" Target="#cite_note-Tiwari-2"/><Relationship Id="rId5" Type="http://schemas.openxmlformats.org/officeDocument/2006/relationships/hyperlink" Target="http://en.wikipedia.org/wiki/Temperature" TargetMode="External"/><Relationship Id="rId10" Type="http://schemas.openxmlformats.org/officeDocument/2006/relationships/hyperlink" Target="#cite_note-haenselmann2006-1"/><Relationship Id="rId4" Type="http://schemas.openxmlformats.org/officeDocument/2006/relationships/hyperlink" Target="http://en.wikipedia.org/wiki/Sensor" TargetMode="External"/><Relationship Id="rId9" Type="http://schemas.openxmlformats.org/officeDocument/2006/relationships/hyperlink" Target="#cite_note-romer2004-0"/></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3200">
                <a:solidFill>
                  <a:srgbClr val="009999"/>
                </a:solidFill>
                <a:latin typeface="Times New Roman" pitchFamily="18" charset="0"/>
              </a:defRPr>
            </a:lvl1pPr>
            <a:lvl2pPr marL="742950" indent="-285750" defTabSz="923925" eaLnBrk="0" hangingPunct="0">
              <a:defRPr sz="3200">
                <a:solidFill>
                  <a:srgbClr val="009999"/>
                </a:solidFill>
                <a:latin typeface="Times New Roman" pitchFamily="18" charset="0"/>
              </a:defRPr>
            </a:lvl2pPr>
            <a:lvl3pPr marL="1143000" indent="-228600" defTabSz="923925" eaLnBrk="0" hangingPunct="0">
              <a:defRPr sz="3200">
                <a:solidFill>
                  <a:srgbClr val="009999"/>
                </a:solidFill>
                <a:latin typeface="Times New Roman" pitchFamily="18" charset="0"/>
              </a:defRPr>
            </a:lvl3pPr>
            <a:lvl4pPr marL="1600200" indent="-228600" defTabSz="923925" eaLnBrk="0" hangingPunct="0">
              <a:defRPr sz="3200">
                <a:solidFill>
                  <a:srgbClr val="009999"/>
                </a:solidFill>
                <a:latin typeface="Times New Roman" pitchFamily="18" charset="0"/>
              </a:defRPr>
            </a:lvl4pPr>
            <a:lvl5pPr marL="2057400" indent="-228600" defTabSz="923925" eaLnBrk="0" hangingPunct="0">
              <a:defRPr sz="3200">
                <a:solidFill>
                  <a:srgbClr val="009999"/>
                </a:solidFill>
                <a:latin typeface="Times New Roman" pitchFamily="18" charset="0"/>
              </a:defRPr>
            </a:lvl5pPr>
            <a:lvl6pPr marL="2514600" indent="-228600" algn="ctr" defTabSz="923925" eaLnBrk="0" fontAlgn="base" hangingPunct="0">
              <a:spcBef>
                <a:spcPct val="0"/>
              </a:spcBef>
              <a:spcAft>
                <a:spcPct val="0"/>
              </a:spcAft>
              <a:defRPr sz="3200">
                <a:solidFill>
                  <a:srgbClr val="009999"/>
                </a:solidFill>
                <a:latin typeface="Times New Roman" pitchFamily="18" charset="0"/>
              </a:defRPr>
            </a:lvl6pPr>
            <a:lvl7pPr marL="2971800" indent="-228600" algn="ctr" defTabSz="923925" eaLnBrk="0" fontAlgn="base" hangingPunct="0">
              <a:spcBef>
                <a:spcPct val="0"/>
              </a:spcBef>
              <a:spcAft>
                <a:spcPct val="0"/>
              </a:spcAft>
              <a:defRPr sz="3200">
                <a:solidFill>
                  <a:srgbClr val="009999"/>
                </a:solidFill>
                <a:latin typeface="Times New Roman" pitchFamily="18" charset="0"/>
              </a:defRPr>
            </a:lvl7pPr>
            <a:lvl8pPr marL="3429000" indent="-228600" algn="ctr" defTabSz="923925" eaLnBrk="0" fontAlgn="base" hangingPunct="0">
              <a:spcBef>
                <a:spcPct val="0"/>
              </a:spcBef>
              <a:spcAft>
                <a:spcPct val="0"/>
              </a:spcAft>
              <a:defRPr sz="3200">
                <a:solidFill>
                  <a:srgbClr val="009999"/>
                </a:solidFill>
                <a:latin typeface="Times New Roman" pitchFamily="18" charset="0"/>
              </a:defRPr>
            </a:lvl8pPr>
            <a:lvl9pPr marL="3886200" indent="-228600" algn="ctr" defTabSz="923925" eaLnBrk="0" fontAlgn="base" hangingPunct="0">
              <a:spcBef>
                <a:spcPct val="0"/>
              </a:spcBef>
              <a:spcAft>
                <a:spcPct val="0"/>
              </a:spcAft>
              <a:defRPr sz="3200">
                <a:solidFill>
                  <a:srgbClr val="009999"/>
                </a:solidFill>
                <a:latin typeface="Times New Roman" pitchFamily="18" charset="0"/>
              </a:defRPr>
            </a:lvl9pPr>
          </a:lstStyle>
          <a:p>
            <a:pPr eaLnBrk="1" hangingPunct="1"/>
            <a:fld id="{8E595474-2841-4CC7-A7FE-C32DD37E6891}" type="slidenum">
              <a:rPr lang="en-US" sz="1300" smtClean="0">
                <a:solidFill>
                  <a:schemeClr val="tx1"/>
                </a:solidFill>
              </a:rPr>
              <a:pPr eaLnBrk="1" hangingPunct="1"/>
              <a:t>1</a:t>
            </a:fld>
            <a:endParaRPr lang="en-US" sz="1300">
              <a:solidFill>
                <a:schemeClr val="tx1"/>
              </a:solidFill>
            </a:endParaRPr>
          </a:p>
        </p:txBody>
      </p:sp>
    </p:spTree>
    <p:extLst>
      <p:ext uri="{BB962C8B-B14F-4D97-AF65-F5344CB8AC3E}">
        <p14:creationId xmlns:p14="http://schemas.microsoft.com/office/powerpoint/2010/main" val="2217222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Marcador de imagen de diapositiva">
            <a:extLst>
              <a:ext uri="{FF2B5EF4-FFF2-40B4-BE49-F238E27FC236}">
                <a16:creationId xmlns:a16="http://schemas.microsoft.com/office/drawing/2014/main" id="{B7E1167F-6418-A0D3-984D-1C45A6347C7E}"/>
              </a:ext>
            </a:extLst>
          </p:cNvPr>
          <p:cNvSpPr>
            <a:spLocks noGrp="1" noRot="1" noChangeAspect="1" noTextEdit="1"/>
          </p:cNvSpPr>
          <p:nvPr>
            <p:ph type="sldImg"/>
          </p:nvPr>
        </p:nvSpPr>
        <p:spPr>
          <a:ln/>
        </p:spPr>
      </p:sp>
      <p:sp>
        <p:nvSpPr>
          <p:cNvPr id="31747" name="2 Marcador de notas">
            <a:extLst>
              <a:ext uri="{FF2B5EF4-FFF2-40B4-BE49-F238E27FC236}">
                <a16:creationId xmlns:a16="http://schemas.microsoft.com/office/drawing/2014/main" id="{C0B178A5-4876-8C89-49C4-4ECE076159D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n-US">
                <a:latin typeface="Arial" panose="020B0604020202020204" pitchFamily="34" charset="0"/>
                <a:cs typeface="Arial" panose="020B0604020202020204" pitchFamily="34" charset="0"/>
              </a:rPr>
              <a:t>Ask how the VD can help us to find the largest empty circle?</a:t>
            </a:r>
          </a:p>
          <a:p>
            <a:endParaRPr lang="es-ES" altLang="en-US">
              <a:latin typeface="Arial" panose="020B0604020202020204" pitchFamily="34" charset="0"/>
              <a:cs typeface="Arial" panose="020B0604020202020204" pitchFamily="34" charset="0"/>
            </a:endParaRPr>
          </a:p>
          <a:p>
            <a:r>
              <a:rPr lang="es-ES" altLang="en-US">
                <a:latin typeface="Arial" panose="020B0604020202020204" pitchFamily="34" charset="0"/>
                <a:cs typeface="Arial" panose="020B0604020202020204" pitchFamily="34" charset="0"/>
              </a:rPr>
              <a:t>Simplification: I am assuming the center lies inside in the hull of the sites.</a:t>
            </a:r>
          </a:p>
          <a:p>
            <a:r>
              <a:rPr lang="es-ES" altLang="en-US">
                <a:latin typeface="Arial" panose="020B0604020202020204" pitchFamily="34" charset="0"/>
                <a:cs typeface="Arial" panose="020B0604020202020204" pitchFamily="34" charset="0"/>
              </a:rPr>
              <a:t>Otherwise, if it can lie on the hull boundary, we also have to consider placing the center of the circle on Voronoi edges.</a:t>
            </a:r>
          </a:p>
          <a:p>
            <a:endParaRPr lang="es-ES" altLang="en-US">
              <a:latin typeface="Arial" panose="020B0604020202020204" pitchFamily="34" charset="0"/>
              <a:cs typeface="Arial" panose="020B0604020202020204" pitchFamily="34" charset="0"/>
            </a:endParaRPr>
          </a:p>
          <a:p>
            <a:r>
              <a:rPr lang="es-ES" altLang="en-US">
                <a:latin typeface="Arial" panose="020B0604020202020204" pitchFamily="34" charset="0"/>
                <a:cs typeface="Arial" panose="020B0604020202020204" pitchFamily="34" charset="0"/>
              </a:rPr>
              <a:t>Note that the circle shown is the largest one with center in the part of the VD shown… there is actually a larger one on the top left, but its center falls outside the picture.</a:t>
            </a:r>
            <a:endParaRPr lang="en-US" altLang="en-US">
              <a:latin typeface="Arial" panose="020B0604020202020204" pitchFamily="34" charset="0"/>
              <a:cs typeface="Arial" panose="020B0604020202020204" pitchFamily="34" charset="0"/>
            </a:endParaRPr>
          </a:p>
        </p:txBody>
      </p:sp>
      <p:sp>
        <p:nvSpPr>
          <p:cNvPr id="31748" name="3 Marcador de número de diapositiva">
            <a:extLst>
              <a:ext uri="{FF2B5EF4-FFF2-40B4-BE49-F238E27FC236}">
                <a16:creationId xmlns:a16="http://schemas.microsoft.com/office/drawing/2014/main" id="{6500C8D0-F34B-E815-94AD-E17788BF88F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6A0C0280-8848-A647-B859-6E7F2CAD0525}" type="slidenum">
              <a:rPr lang="en-US" altLang="en-US" b="0"/>
              <a:pPr eaLnBrk="1" hangingPunct="1"/>
              <a:t>11</a:t>
            </a:fld>
            <a:endParaRPr lang="en-US" altLang="en-US" b="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Marcador de imagen de diapositiva">
            <a:extLst>
              <a:ext uri="{FF2B5EF4-FFF2-40B4-BE49-F238E27FC236}">
                <a16:creationId xmlns:a16="http://schemas.microsoft.com/office/drawing/2014/main" id="{583FCD2E-6F37-0F91-CFB6-28239C75CD73}"/>
              </a:ext>
            </a:extLst>
          </p:cNvPr>
          <p:cNvSpPr>
            <a:spLocks noGrp="1" noRot="1" noChangeAspect="1" noTextEdit="1"/>
          </p:cNvSpPr>
          <p:nvPr>
            <p:ph type="sldImg"/>
          </p:nvPr>
        </p:nvSpPr>
        <p:spPr>
          <a:ln/>
        </p:spPr>
      </p:sp>
      <p:sp>
        <p:nvSpPr>
          <p:cNvPr id="32771" name="2 Marcador de notas">
            <a:extLst>
              <a:ext uri="{FF2B5EF4-FFF2-40B4-BE49-F238E27FC236}">
                <a16:creationId xmlns:a16="http://schemas.microsoft.com/office/drawing/2014/main" id="{B7F332B6-464B-AEF4-4B28-155F9AF6F00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cs typeface="Arial" panose="020B0604020202020204" pitchFamily="34" charset="0"/>
              </a:rPr>
              <a:t>A </a:t>
            </a:r>
            <a:r>
              <a:rPr lang="en-US" altLang="en-US" b="1">
                <a:latin typeface="Arial" panose="020B0604020202020204" pitchFamily="34" charset="0"/>
                <a:cs typeface="Arial" panose="020B0604020202020204" pitchFamily="34" charset="0"/>
              </a:rPr>
              <a:t>wireless sensor network</a:t>
            </a:r>
            <a:r>
              <a:rPr lang="en-US" altLang="en-US">
                <a:latin typeface="Arial" panose="020B0604020202020204" pitchFamily="34" charset="0"/>
                <a:cs typeface="Arial" panose="020B0604020202020204" pitchFamily="34" charset="0"/>
              </a:rPr>
              <a:t> (WSN) consists of spatially distributed </a:t>
            </a:r>
            <a:r>
              <a:rPr lang="en-US" altLang="en-US">
                <a:latin typeface="Arial" panose="020B0604020202020204" pitchFamily="34" charset="0"/>
                <a:cs typeface="Arial" panose="020B0604020202020204" pitchFamily="34" charset="0"/>
                <a:hlinkClick r:id="rId3" action="ppaction://hlinkfile" tooltip="Autonomous"/>
              </a:rPr>
              <a:t>autonomous</a:t>
            </a:r>
            <a:r>
              <a:rPr lang="en-US" altLang="en-US">
                <a:latin typeface="Arial" panose="020B0604020202020204" pitchFamily="34" charset="0"/>
                <a:cs typeface="Arial" panose="020B0604020202020204" pitchFamily="34" charset="0"/>
              </a:rPr>
              <a:t> </a:t>
            </a:r>
            <a:r>
              <a:rPr lang="en-US" altLang="en-US">
                <a:latin typeface="Arial" panose="020B0604020202020204" pitchFamily="34" charset="0"/>
                <a:cs typeface="Arial" panose="020B0604020202020204" pitchFamily="34" charset="0"/>
                <a:hlinkClick r:id="rId4" action="ppaction://hlinkfile" tooltip="Sensor"/>
              </a:rPr>
              <a:t>sensors</a:t>
            </a:r>
            <a:r>
              <a:rPr lang="en-US" altLang="en-US">
                <a:latin typeface="Arial" panose="020B0604020202020204" pitchFamily="34" charset="0"/>
                <a:cs typeface="Arial" panose="020B0604020202020204" pitchFamily="34" charset="0"/>
              </a:rPr>
              <a:t> to cooperatively monitor physical or environmental conditions, such as </a:t>
            </a:r>
            <a:r>
              <a:rPr lang="en-US" altLang="en-US">
                <a:latin typeface="Arial" panose="020B0604020202020204" pitchFamily="34" charset="0"/>
                <a:cs typeface="Arial" panose="020B0604020202020204" pitchFamily="34" charset="0"/>
                <a:hlinkClick r:id="rId5" action="ppaction://hlinkfile" tooltip="Temperature"/>
              </a:rPr>
              <a:t>temperature</a:t>
            </a:r>
            <a:r>
              <a:rPr lang="en-US" altLang="en-US">
                <a:latin typeface="Arial" panose="020B0604020202020204" pitchFamily="34" charset="0"/>
                <a:cs typeface="Arial" panose="020B0604020202020204" pitchFamily="34" charset="0"/>
              </a:rPr>
              <a:t>, </a:t>
            </a:r>
            <a:r>
              <a:rPr lang="en-US" altLang="en-US">
                <a:latin typeface="Arial" panose="020B0604020202020204" pitchFamily="34" charset="0"/>
                <a:cs typeface="Arial" panose="020B0604020202020204" pitchFamily="34" charset="0"/>
                <a:hlinkClick r:id="rId6" action="ppaction://hlinkfile" tooltip="Sound"/>
              </a:rPr>
              <a:t>sound</a:t>
            </a:r>
            <a:r>
              <a:rPr lang="en-US" altLang="en-US">
                <a:latin typeface="Arial" panose="020B0604020202020204" pitchFamily="34" charset="0"/>
                <a:cs typeface="Arial" panose="020B0604020202020204" pitchFamily="34" charset="0"/>
              </a:rPr>
              <a:t>, </a:t>
            </a:r>
            <a:r>
              <a:rPr lang="en-US" altLang="en-US">
                <a:latin typeface="Arial" panose="020B0604020202020204" pitchFamily="34" charset="0"/>
                <a:cs typeface="Arial" panose="020B0604020202020204" pitchFamily="34" charset="0"/>
                <a:hlinkClick r:id="rId7" action="ppaction://hlinkfile" tooltip="Oscillation"/>
              </a:rPr>
              <a:t>vibration</a:t>
            </a:r>
            <a:r>
              <a:rPr lang="en-US" altLang="en-US">
                <a:latin typeface="Arial" panose="020B0604020202020204" pitchFamily="34" charset="0"/>
                <a:cs typeface="Arial" panose="020B0604020202020204" pitchFamily="34" charset="0"/>
              </a:rPr>
              <a:t>,</a:t>
            </a:r>
            <a:r>
              <a:rPr lang="en-US" altLang="en-US">
                <a:latin typeface="Arial" panose="020B0604020202020204" pitchFamily="34" charset="0"/>
                <a:cs typeface="Arial" panose="020B0604020202020204" pitchFamily="34" charset="0"/>
                <a:hlinkClick r:id="rId8" action="ppaction://hlinkfile" tooltip="Pressure"/>
              </a:rPr>
              <a:t>pressure</a:t>
            </a:r>
            <a:r>
              <a:rPr lang="en-US" altLang="en-US">
                <a:latin typeface="Arial" panose="020B0604020202020204" pitchFamily="34" charset="0"/>
                <a:cs typeface="Arial" panose="020B0604020202020204" pitchFamily="34" charset="0"/>
              </a:rPr>
              <a:t>, motion or pollutants.</a:t>
            </a:r>
            <a:r>
              <a:rPr lang="en-US" altLang="en-US" baseline="30000">
                <a:latin typeface="Arial" panose="020B0604020202020204" pitchFamily="34" charset="0"/>
                <a:cs typeface="Arial" panose="020B0604020202020204" pitchFamily="34" charset="0"/>
                <a:hlinkClick r:id="rId9" action="ppaction://hlinkfile"/>
              </a:rPr>
              <a:t>[1]</a:t>
            </a:r>
            <a:r>
              <a:rPr lang="en-US" altLang="en-US" baseline="30000">
                <a:latin typeface="Arial" panose="020B0604020202020204" pitchFamily="34" charset="0"/>
                <a:cs typeface="Arial" panose="020B0604020202020204" pitchFamily="34" charset="0"/>
                <a:hlinkClick r:id="rId10" action="ppaction://hlinkfile"/>
              </a:rPr>
              <a:t>[2]</a:t>
            </a:r>
            <a:r>
              <a:rPr lang="en-US" altLang="en-US">
                <a:latin typeface="Arial" panose="020B0604020202020204" pitchFamily="34" charset="0"/>
                <a:cs typeface="Arial" panose="020B0604020202020204" pitchFamily="34" charset="0"/>
              </a:rPr>
              <a:t> The development of wireless sensor networks was motivated by military applications such as battlefield surveillance. They are now used in many industrial and civilian application areas, including industrial process monitoring and control, machine health monitoring</a:t>
            </a:r>
            <a:r>
              <a:rPr lang="en-US" altLang="en-US" baseline="30000">
                <a:latin typeface="Arial" panose="020B0604020202020204" pitchFamily="34" charset="0"/>
                <a:cs typeface="Arial" panose="020B0604020202020204" pitchFamily="34" charset="0"/>
                <a:hlinkClick r:id="rId11" action="ppaction://hlinkfile"/>
              </a:rPr>
              <a:t>[3]</a:t>
            </a:r>
            <a:r>
              <a:rPr lang="en-US" altLang="en-US">
                <a:latin typeface="Arial" panose="020B0604020202020204" pitchFamily="34" charset="0"/>
                <a:cs typeface="Arial" panose="020B0604020202020204" pitchFamily="34" charset="0"/>
              </a:rPr>
              <a:t>, environment and habitat monitoring, healthcare applications, </a:t>
            </a:r>
            <a:r>
              <a:rPr lang="en-US" altLang="en-US">
                <a:latin typeface="Arial" panose="020B0604020202020204" pitchFamily="34" charset="0"/>
                <a:cs typeface="Arial" panose="020B0604020202020204" pitchFamily="34" charset="0"/>
                <a:hlinkClick r:id="rId12" action="ppaction://hlinkfile" tooltip="Home automation"/>
              </a:rPr>
              <a:t>home automation</a:t>
            </a:r>
            <a:r>
              <a:rPr lang="en-US" altLang="en-US">
                <a:latin typeface="Arial" panose="020B0604020202020204" pitchFamily="34" charset="0"/>
                <a:cs typeface="Arial" panose="020B0604020202020204" pitchFamily="34" charset="0"/>
              </a:rPr>
              <a:t>, and traffic control.</a:t>
            </a:r>
            <a:r>
              <a:rPr lang="en-US" altLang="en-US" baseline="30000">
                <a:latin typeface="Arial" panose="020B0604020202020204" pitchFamily="34" charset="0"/>
                <a:cs typeface="Arial" panose="020B0604020202020204" pitchFamily="34" charset="0"/>
                <a:hlinkClick r:id="rId9" action="ppaction://hlinkfile"/>
              </a:rPr>
              <a:t>[1]</a:t>
            </a:r>
            <a:r>
              <a:rPr lang="en-US" altLang="en-US" baseline="30000">
                <a:latin typeface="Arial" panose="020B0604020202020204" pitchFamily="34" charset="0"/>
                <a:cs typeface="Arial" panose="020B0604020202020204" pitchFamily="34" charset="0"/>
                <a:hlinkClick r:id="rId13" action="ppaction://hlinkfile"/>
              </a:rPr>
              <a:t>[4]</a:t>
            </a:r>
            <a:endParaRPr lang="en-US" altLang="en-US" baseline="30000">
              <a:latin typeface="Arial" panose="020B0604020202020204" pitchFamily="34" charset="0"/>
              <a:cs typeface="Arial" panose="020B0604020202020204" pitchFamily="34" charset="0"/>
            </a:endParaRPr>
          </a:p>
          <a:p>
            <a:endParaRPr lang="en-US" altLang="en-US" baseline="30000">
              <a:latin typeface="Arial" panose="020B0604020202020204" pitchFamily="34" charset="0"/>
              <a:cs typeface="Arial" panose="020B0604020202020204" pitchFamily="34" charset="0"/>
            </a:endParaRPr>
          </a:p>
          <a:p>
            <a:r>
              <a:rPr lang="en-US" altLang="en-US" baseline="30000">
                <a:latin typeface="Arial" panose="020B0604020202020204" pitchFamily="34" charset="0"/>
                <a:cs typeface="Arial" panose="020B0604020202020204" pitchFamily="34" charset="0"/>
              </a:rPr>
              <a:t>About the picture:</a:t>
            </a:r>
            <a:r>
              <a:rPr lang="en-US" altLang="en-US">
                <a:latin typeface="Arial" panose="020B0604020202020204" pitchFamily="34" charset="0"/>
                <a:cs typeface="Arial" panose="020B0604020202020204" pitchFamily="34" charset="0"/>
              </a:rPr>
              <a:t> A conceptual view of a large, multi-layer,multi-purpose, wireless sensor web.</a:t>
            </a:r>
          </a:p>
          <a:p>
            <a:endParaRPr lang="en-US" altLang="en-US">
              <a:latin typeface="Arial" panose="020B0604020202020204" pitchFamily="34" charset="0"/>
              <a:cs typeface="Arial" panose="020B0604020202020204" pitchFamily="34" charset="0"/>
            </a:endParaRPr>
          </a:p>
          <a:p>
            <a:r>
              <a:rPr lang="en-US" altLang="en-US">
                <a:latin typeface="Arial" panose="020B0604020202020204" pitchFamily="34" charset="0"/>
                <a:cs typeface="Arial" panose="020B0604020202020204" pitchFamily="34" charset="0"/>
              </a:rPr>
              <a:t>UAV: Unmanned aerial vehicle</a:t>
            </a:r>
          </a:p>
        </p:txBody>
      </p:sp>
      <p:sp>
        <p:nvSpPr>
          <p:cNvPr id="32772" name="3 Marcador de número de diapositiva">
            <a:extLst>
              <a:ext uri="{FF2B5EF4-FFF2-40B4-BE49-F238E27FC236}">
                <a16:creationId xmlns:a16="http://schemas.microsoft.com/office/drawing/2014/main" id="{B0587934-3A08-D337-7A69-9749D404BDA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AF6A1236-57F6-1245-81B0-D4AEF1A6AD88}" type="slidenum">
              <a:rPr lang="en-US" altLang="en-US" b="0"/>
              <a:pPr eaLnBrk="1" hangingPunct="1"/>
              <a:t>12</a:t>
            </a:fld>
            <a:endParaRPr lang="en-US" altLang="en-US" b="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Marcador de imagen de diapositiva">
            <a:extLst>
              <a:ext uri="{FF2B5EF4-FFF2-40B4-BE49-F238E27FC236}">
                <a16:creationId xmlns:a16="http://schemas.microsoft.com/office/drawing/2014/main" id="{A9F0FAFC-21B8-804A-ADBF-C2D6C3AAD84C}"/>
              </a:ext>
            </a:extLst>
          </p:cNvPr>
          <p:cNvSpPr>
            <a:spLocks noGrp="1" noRot="1" noChangeAspect="1" noTextEdit="1"/>
          </p:cNvSpPr>
          <p:nvPr>
            <p:ph type="sldImg"/>
          </p:nvPr>
        </p:nvSpPr>
        <p:spPr>
          <a:ln/>
        </p:spPr>
      </p:sp>
      <p:sp>
        <p:nvSpPr>
          <p:cNvPr id="3" name="2 Marcador de notas">
            <a:extLst>
              <a:ext uri="{FF2B5EF4-FFF2-40B4-BE49-F238E27FC236}">
                <a16:creationId xmlns:a16="http://schemas.microsoft.com/office/drawing/2014/main" id="{EBFB2027-4DB9-1420-E28D-21AA9AD94125}"/>
              </a:ext>
            </a:extLst>
          </p:cNvPr>
          <p:cNvSpPr>
            <a:spLocks noGrp="1"/>
          </p:cNvSpPr>
          <p:nvPr>
            <p:ph type="body" idx="1"/>
          </p:nvPr>
        </p:nvSpPr>
        <p:spPr/>
        <p:txBody>
          <a:bodyPr>
            <a:normAutofit/>
          </a:bodyPr>
          <a:lstStyle/>
          <a:p>
            <a:pPr>
              <a:defRPr/>
            </a:pPr>
            <a:r>
              <a:rPr lang="es-ES" dirty="0" err="1"/>
              <a:t>One</a:t>
            </a:r>
            <a:r>
              <a:rPr lang="es-ES" dirty="0"/>
              <a:t> </a:t>
            </a:r>
            <a:r>
              <a:rPr lang="es-ES" dirty="0" err="1"/>
              <a:t>important</a:t>
            </a:r>
            <a:r>
              <a:rPr lang="es-ES" dirty="0"/>
              <a:t> </a:t>
            </a:r>
            <a:r>
              <a:rPr lang="es-ES" dirty="0" err="1"/>
              <a:t>remark</a:t>
            </a:r>
            <a:r>
              <a:rPr lang="es-ES" dirty="0"/>
              <a:t>: in </a:t>
            </a:r>
            <a:r>
              <a:rPr lang="es-ES" dirty="0" err="1"/>
              <a:t>addition</a:t>
            </a:r>
            <a:r>
              <a:rPr lang="es-ES" dirty="0"/>
              <a:t> </a:t>
            </a:r>
            <a:r>
              <a:rPr lang="es-ES" dirty="0" err="1"/>
              <a:t>to</a:t>
            </a:r>
            <a:r>
              <a:rPr lang="es-ES" dirty="0"/>
              <a:t> </a:t>
            </a:r>
            <a:r>
              <a:rPr lang="es-ES" dirty="0" err="1"/>
              <a:t>checking</a:t>
            </a:r>
            <a:r>
              <a:rPr lang="es-ES" dirty="0"/>
              <a:t> </a:t>
            </a:r>
            <a:r>
              <a:rPr lang="es-ES" dirty="0" err="1"/>
              <a:t>the</a:t>
            </a:r>
            <a:r>
              <a:rPr lang="es-ES" dirty="0"/>
              <a:t> </a:t>
            </a:r>
            <a:r>
              <a:rPr lang="es-ES" dirty="0" err="1"/>
              <a:t>vertices</a:t>
            </a:r>
            <a:r>
              <a:rPr lang="es-ES" dirty="0"/>
              <a:t> of </a:t>
            </a:r>
            <a:r>
              <a:rPr lang="es-ES" dirty="0" err="1"/>
              <a:t>the</a:t>
            </a:r>
            <a:r>
              <a:rPr lang="es-ES" dirty="0"/>
              <a:t> VD, </a:t>
            </a:r>
            <a:r>
              <a:rPr lang="es-ES" dirty="0" err="1"/>
              <a:t>we</a:t>
            </a:r>
            <a:r>
              <a:rPr lang="es-ES" dirty="0"/>
              <a:t> </a:t>
            </a:r>
            <a:r>
              <a:rPr lang="es-ES" dirty="0" err="1"/>
              <a:t>must</a:t>
            </a:r>
            <a:r>
              <a:rPr lang="es-ES" dirty="0"/>
              <a:t> </a:t>
            </a:r>
            <a:r>
              <a:rPr lang="es-ES" dirty="0" err="1"/>
              <a:t>check</a:t>
            </a:r>
            <a:r>
              <a:rPr lang="es-ES" dirty="0"/>
              <a:t>:</a:t>
            </a:r>
          </a:p>
          <a:p>
            <a:pPr marL="228600" indent="-228600">
              <a:buFontTx/>
              <a:buAutoNum type="arabicParenR"/>
              <a:defRPr/>
            </a:pPr>
            <a:r>
              <a:rPr lang="es-ES" dirty="0" err="1"/>
              <a:t>Intersections</a:t>
            </a:r>
            <a:r>
              <a:rPr lang="es-ES" dirty="0"/>
              <a:t> of </a:t>
            </a:r>
            <a:r>
              <a:rPr lang="es-ES" dirty="0" err="1"/>
              <a:t>the</a:t>
            </a:r>
            <a:r>
              <a:rPr lang="es-ES" dirty="0"/>
              <a:t> VD </a:t>
            </a:r>
            <a:r>
              <a:rPr lang="es-ES" dirty="0" err="1"/>
              <a:t>with</a:t>
            </a:r>
            <a:r>
              <a:rPr lang="es-ES" dirty="0"/>
              <a:t> </a:t>
            </a:r>
            <a:r>
              <a:rPr lang="es-ES" dirty="0" err="1"/>
              <a:t>the</a:t>
            </a:r>
            <a:r>
              <a:rPr lang="es-ES" dirty="0"/>
              <a:t> </a:t>
            </a:r>
            <a:r>
              <a:rPr lang="es-ES" dirty="0" err="1"/>
              <a:t>black</a:t>
            </a:r>
            <a:r>
              <a:rPr lang="es-ES" dirty="0"/>
              <a:t> box (</a:t>
            </a:r>
            <a:r>
              <a:rPr lang="es-ES" dirty="0" err="1"/>
              <a:t>area</a:t>
            </a:r>
            <a:r>
              <a:rPr lang="es-ES" dirty="0"/>
              <a:t> of </a:t>
            </a:r>
            <a:r>
              <a:rPr lang="es-ES" dirty="0" err="1"/>
              <a:t>interset</a:t>
            </a:r>
            <a:r>
              <a:rPr lang="es-ES" dirty="0"/>
              <a:t>)</a:t>
            </a:r>
          </a:p>
          <a:p>
            <a:pPr marL="228600" indent="-228600">
              <a:buFontTx/>
              <a:buAutoNum type="arabicParenR"/>
              <a:defRPr/>
            </a:pPr>
            <a:r>
              <a:rPr lang="es-ES" dirty="0" err="1"/>
              <a:t>The</a:t>
            </a:r>
            <a:r>
              <a:rPr lang="es-ES" dirty="0"/>
              <a:t> </a:t>
            </a:r>
            <a:r>
              <a:rPr lang="es-ES" dirty="0" err="1"/>
              <a:t>corners</a:t>
            </a:r>
            <a:r>
              <a:rPr lang="es-ES" dirty="0"/>
              <a:t> of </a:t>
            </a:r>
            <a:r>
              <a:rPr lang="es-ES" dirty="0" err="1"/>
              <a:t>the</a:t>
            </a:r>
            <a:r>
              <a:rPr lang="es-ES" dirty="0"/>
              <a:t> </a:t>
            </a:r>
            <a:r>
              <a:rPr lang="es-ES" dirty="0" err="1"/>
              <a:t>black</a:t>
            </a:r>
            <a:r>
              <a:rPr lang="es-ES" dirty="0"/>
              <a:t> box</a:t>
            </a:r>
          </a:p>
          <a:p>
            <a:pPr marL="228600" indent="-228600">
              <a:buFontTx/>
              <a:buAutoNum type="arabicParenR"/>
              <a:defRPr/>
            </a:pPr>
            <a:endParaRPr lang="es-ES" dirty="0"/>
          </a:p>
          <a:p>
            <a:pPr marL="228600" indent="-228600">
              <a:defRPr/>
            </a:pPr>
            <a:r>
              <a:rPr lang="es-ES" dirty="0" err="1"/>
              <a:t>If</a:t>
            </a:r>
            <a:r>
              <a:rPr lang="es-ES" dirty="0"/>
              <a:t> </a:t>
            </a:r>
            <a:r>
              <a:rPr lang="es-ES" dirty="0" err="1"/>
              <a:t>sensors</a:t>
            </a:r>
            <a:r>
              <a:rPr lang="es-ES" dirty="0"/>
              <a:t> can </a:t>
            </a:r>
            <a:r>
              <a:rPr lang="es-ES" dirty="0" err="1"/>
              <a:t>have</a:t>
            </a:r>
            <a:r>
              <a:rPr lang="es-ES" dirty="0"/>
              <a:t> </a:t>
            </a:r>
            <a:r>
              <a:rPr lang="es-ES" dirty="0" err="1"/>
              <a:t>different</a:t>
            </a:r>
            <a:r>
              <a:rPr lang="es-ES" dirty="0"/>
              <a:t> </a:t>
            </a:r>
            <a:r>
              <a:rPr lang="es-ES" dirty="0" err="1"/>
              <a:t>range</a:t>
            </a:r>
            <a:r>
              <a:rPr lang="es-ES" dirty="0"/>
              <a:t>, </a:t>
            </a:r>
            <a:r>
              <a:rPr lang="es-ES" dirty="0" err="1"/>
              <a:t>we</a:t>
            </a:r>
            <a:r>
              <a:rPr lang="es-ES" dirty="0"/>
              <a:t> can use a </a:t>
            </a:r>
            <a:r>
              <a:rPr lang="es-ES" dirty="0" err="1"/>
              <a:t>weighted</a:t>
            </a:r>
            <a:r>
              <a:rPr lang="es-ES" dirty="0"/>
              <a:t> Voronoi </a:t>
            </a:r>
            <a:r>
              <a:rPr lang="es-ES" dirty="0" err="1"/>
              <a:t>diagram</a:t>
            </a:r>
            <a:r>
              <a:rPr lang="es-ES" dirty="0"/>
              <a:t> (</a:t>
            </a:r>
            <a:r>
              <a:rPr lang="es-ES" dirty="0" err="1"/>
              <a:t>the</a:t>
            </a:r>
            <a:r>
              <a:rPr lang="es-ES" dirty="0"/>
              <a:t> </a:t>
            </a:r>
            <a:r>
              <a:rPr lang="es-ES" dirty="0" err="1"/>
              <a:t>weight</a:t>
            </a:r>
            <a:r>
              <a:rPr lang="es-ES" dirty="0"/>
              <a:t> </a:t>
            </a:r>
            <a:r>
              <a:rPr lang="es-ES" dirty="0" err="1"/>
              <a:t>is</a:t>
            </a:r>
            <a:r>
              <a:rPr lang="es-ES" dirty="0"/>
              <a:t> </a:t>
            </a:r>
            <a:r>
              <a:rPr lang="es-ES" dirty="0" err="1"/>
              <a:t>the</a:t>
            </a:r>
            <a:r>
              <a:rPr lang="es-ES" dirty="0"/>
              <a:t> </a:t>
            </a:r>
            <a:r>
              <a:rPr lang="es-ES" dirty="0" err="1"/>
              <a:t>radius</a:t>
            </a:r>
            <a:r>
              <a:rPr lang="es-ES" dirty="0"/>
              <a:t>, </a:t>
            </a:r>
            <a:r>
              <a:rPr lang="es-ES" dirty="0" err="1"/>
              <a:t>or</a:t>
            </a:r>
            <a:r>
              <a:rPr lang="es-ES" dirty="0"/>
              <a:t> </a:t>
            </a:r>
            <a:r>
              <a:rPr lang="es-ES" dirty="0" err="1"/>
              <a:t>the</a:t>
            </a:r>
            <a:r>
              <a:rPr lang="es-ES" dirty="0"/>
              <a:t> </a:t>
            </a:r>
            <a:r>
              <a:rPr lang="es-ES" dirty="0" err="1"/>
              <a:t>squared</a:t>
            </a:r>
            <a:r>
              <a:rPr lang="es-ES" dirty="0"/>
              <a:t> </a:t>
            </a:r>
            <a:r>
              <a:rPr lang="es-ES" dirty="0" err="1"/>
              <a:t>radius</a:t>
            </a:r>
            <a:r>
              <a:rPr lang="es-ES" dirty="0"/>
              <a:t>, </a:t>
            </a:r>
            <a:r>
              <a:rPr lang="es-ES" dirty="0" err="1"/>
              <a:t>or</a:t>
            </a:r>
            <a:r>
              <a:rPr lang="es-ES" dirty="0"/>
              <a:t> </a:t>
            </a:r>
            <a:r>
              <a:rPr lang="es-ES" dirty="0" err="1"/>
              <a:t>something</a:t>
            </a:r>
            <a:r>
              <a:rPr lang="es-ES" dirty="0"/>
              <a:t> </a:t>
            </a:r>
            <a:r>
              <a:rPr lang="es-ES" dirty="0" err="1"/>
              <a:t>like</a:t>
            </a:r>
            <a:r>
              <a:rPr lang="es-ES" dirty="0"/>
              <a:t> </a:t>
            </a:r>
            <a:r>
              <a:rPr lang="es-ES" dirty="0" err="1"/>
              <a:t>that</a:t>
            </a:r>
            <a:r>
              <a:rPr lang="es-ES" dirty="0"/>
              <a:t>). </a:t>
            </a:r>
          </a:p>
          <a:p>
            <a:pPr marL="228600" indent="-228600">
              <a:defRPr/>
            </a:pPr>
            <a:endParaRPr lang="es-ES" dirty="0"/>
          </a:p>
          <a:p>
            <a:pPr marL="228600" indent="-228600">
              <a:defRPr/>
            </a:pPr>
            <a:r>
              <a:rPr lang="es-ES" dirty="0" err="1"/>
              <a:t>From</a:t>
            </a:r>
            <a:r>
              <a:rPr lang="es-ES" dirty="0"/>
              <a:t> </a:t>
            </a:r>
            <a:r>
              <a:rPr lang="es-ES" dirty="0" err="1"/>
              <a:t>Aurenhammer’s</a:t>
            </a:r>
            <a:r>
              <a:rPr lang="es-ES" dirty="0"/>
              <a:t>: </a:t>
            </a:r>
            <a:r>
              <a:rPr lang="es-ES" dirty="0" err="1"/>
              <a:t>These</a:t>
            </a:r>
            <a:r>
              <a:rPr lang="es-ES" dirty="0"/>
              <a:t> are </a:t>
            </a:r>
            <a:r>
              <a:rPr lang="es-ES" dirty="0" err="1"/>
              <a:t>also</a:t>
            </a:r>
            <a:r>
              <a:rPr lang="es-ES" dirty="0"/>
              <a:t> </a:t>
            </a:r>
            <a:r>
              <a:rPr lang="es-ES" dirty="0" err="1"/>
              <a:t>called</a:t>
            </a:r>
            <a:r>
              <a:rPr lang="es-ES" dirty="0"/>
              <a:t> </a:t>
            </a:r>
            <a:r>
              <a:rPr lang="es-ES" dirty="0" err="1"/>
              <a:t>power</a:t>
            </a:r>
            <a:r>
              <a:rPr lang="es-ES" dirty="0"/>
              <a:t> </a:t>
            </a:r>
            <a:r>
              <a:rPr lang="es-ES" dirty="0" err="1"/>
              <a:t>diagrams</a:t>
            </a:r>
            <a:r>
              <a:rPr lang="es-ES" dirty="0"/>
              <a:t>, </a:t>
            </a:r>
            <a:r>
              <a:rPr lang="pt-BR" dirty="0" err="1"/>
              <a:t>and</a:t>
            </a:r>
            <a:r>
              <a:rPr lang="pt-BR" dirty="0"/>
              <a:t> use </a:t>
            </a:r>
            <a:r>
              <a:rPr lang="pt-BR" dirty="0" err="1"/>
              <a:t>the</a:t>
            </a:r>
            <a:r>
              <a:rPr lang="pt-BR" dirty="0"/>
              <a:t> “</a:t>
            </a:r>
            <a:r>
              <a:rPr lang="pt-BR" dirty="0" err="1"/>
              <a:t>distance</a:t>
            </a:r>
            <a:r>
              <a:rPr lang="pt-BR" dirty="0"/>
              <a:t> </a:t>
            </a:r>
            <a:r>
              <a:rPr lang="pt-BR" dirty="0" err="1"/>
              <a:t>function</a:t>
            </a:r>
            <a:r>
              <a:rPr lang="pt-BR" dirty="0"/>
              <a:t>” </a:t>
            </a:r>
            <a:r>
              <a:rPr lang="pt-BR" dirty="0" err="1"/>
              <a:t>pow</a:t>
            </a:r>
            <a:r>
              <a:rPr lang="pt-BR" dirty="0"/>
              <a:t>(x,B(a, r)) = |</a:t>
            </a:r>
            <a:r>
              <a:rPr lang="pt-BR" dirty="0" err="1"/>
              <a:t>|</a:t>
            </a:r>
            <a:r>
              <a:rPr lang="pt-BR" dirty="0"/>
              <a:t>x − a|</a:t>
            </a:r>
            <a:r>
              <a:rPr lang="pt-BR" dirty="0" err="1"/>
              <a:t>|</a:t>
            </a:r>
            <a:r>
              <a:rPr lang="pt-BR" baseline="30000" dirty="0"/>
              <a:t>2</a:t>
            </a:r>
            <a:r>
              <a:rPr lang="pt-BR" dirty="0"/>
              <a:t> − r</a:t>
            </a:r>
            <a:r>
              <a:rPr lang="pt-BR" baseline="30000" dirty="0"/>
              <a:t>2</a:t>
            </a:r>
            <a:r>
              <a:rPr lang="pt-BR" dirty="0"/>
              <a:t>.</a:t>
            </a:r>
          </a:p>
          <a:p>
            <a:pPr>
              <a:defRPr/>
            </a:pPr>
            <a:r>
              <a:rPr lang="en-US" dirty="0"/>
              <a:t>A nice geometric interpretation is the following. For positive weights, a weighted site p can be viewed as a sphere with center p and radius</a:t>
            </a:r>
          </a:p>
          <a:p>
            <a:pPr>
              <a:defRPr/>
            </a:pPr>
            <a:r>
              <a:rPr lang="en-US" dirty="0" err="1"/>
              <a:t>sqrt</a:t>
            </a:r>
            <a:r>
              <a:rPr lang="en-US" dirty="0"/>
              <a:t>(w(p)). For a point x outside this sphere, </a:t>
            </a:r>
            <a:r>
              <a:rPr lang="en-US" dirty="0" err="1"/>
              <a:t>pow</a:t>
            </a:r>
            <a:r>
              <a:rPr lang="en-US" dirty="0"/>
              <a:t>(x; p) &gt; 0, and </a:t>
            </a:r>
            <a:r>
              <a:rPr lang="en-US" dirty="0" err="1"/>
              <a:t>Sqrt</a:t>
            </a:r>
            <a:r>
              <a:rPr lang="en-US" dirty="0"/>
              <a:t>(</a:t>
            </a:r>
            <a:r>
              <a:rPr lang="en-US" dirty="0" err="1"/>
              <a:t>pow</a:t>
            </a:r>
            <a:r>
              <a:rPr lang="en-US" dirty="0"/>
              <a:t>(x; p)) expresses the distance of x to the touching point of a line tangent to the sphere and through x.</a:t>
            </a:r>
            <a:endParaRPr lang="es-ES" dirty="0"/>
          </a:p>
        </p:txBody>
      </p:sp>
      <p:sp>
        <p:nvSpPr>
          <p:cNvPr id="33796" name="3 Marcador de número de diapositiva">
            <a:extLst>
              <a:ext uri="{FF2B5EF4-FFF2-40B4-BE49-F238E27FC236}">
                <a16:creationId xmlns:a16="http://schemas.microsoft.com/office/drawing/2014/main" id="{B3279611-1932-2547-45F8-C9D88C7B89E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03522EDA-B420-A54E-9A2A-C393607ECB7B}" type="slidenum">
              <a:rPr lang="en-US" altLang="en-US" b="0"/>
              <a:pPr eaLnBrk="1" hangingPunct="1"/>
              <a:t>13</a:t>
            </a:fld>
            <a:endParaRPr lang="en-US" altLang="en-US" b="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Marcador de imagen de diapositiva">
            <a:extLst>
              <a:ext uri="{FF2B5EF4-FFF2-40B4-BE49-F238E27FC236}">
                <a16:creationId xmlns:a16="http://schemas.microsoft.com/office/drawing/2014/main" id="{7702E123-0E6E-FEB2-38FA-79B36B302F67}"/>
              </a:ext>
            </a:extLst>
          </p:cNvPr>
          <p:cNvSpPr>
            <a:spLocks noGrp="1" noRot="1" noChangeAspect="1" noTextEdit="1"/>
          </p:cNvSpPr>
          <p:nvPr>
            <p:ph type="sldImg"/>
          </p:nvPr>
        </p:nvSpPr>
        <p:spPr>
          <a:ln/>
        </p:spPr>
      </p:sp>
      <p:sp>
        <p:nvSpPr>
          <p:cNvPr id="34819" name="2 Marcador de notas">
            <a:extLst>
              <a:ext uri="{FF2B5EF4-FFF2-40B4-BE49-F238E27FC236}">
                <a16:creationId xmlns:a16="http://schemas.microsoft.com/office/drawing/2014/main" id="{CD27DBFC-3034-DECE-56BC-A16E7C242A4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n-US">
                <a:latin typeface="Arial" panose="020B0604020202020204" pitchFamily="34" charset="0"/>
                <a:cs typeface="Arial" panose="020B0604020202020204" pitchFamily="34" charset="0"/>
              </a:rPr>
              <a:t>The context is more complicated, they actually want to find the best locations in order to maximize the area of the city that will use the metro.</a:t>
            </a:r>
          </a:p>
          <a:p>
            <a:r>
              <a:rPr lang="es-ES" altLang="en-US">
                <a:latin typeface="Arial" panose="020B0604020202020204" pitchFamily="34" charset="0"/>
                <a:cs typeface="Arial" panose="020B0604020202020204" pitchFamily="34" charset="0"/>
              </a:rPr>
              <a:t>They take into account that the more stations you have, the longer the metro journey takes, so people may prefer to walk or take a bus if there are too many stations on the way to the CBD terminal.</a:t>
            </a:r>
          </a:p>
          <a:p>
            <a:r>
              <a:rPr lang="es-ES" altLang="en-US">
                <a:latin typeface="Arial" panose="020B0604020202020204" pitchFamily="34" charset="0"/>
                <a:cs typeface="Arial" panose="020B0604020202020204" pitchFamily="34" charset="0"/>
              </a:rPr>
              <a:t>CBD=Center Business District</a:t>
            </a:r>
            <a:endParaRPr lang="en-US" altLang="en-US">
              <a:latin typeface="Arial" panose="020B0604020202020204" pitchFamily="34" charset="0"/>
              <a:cs typeface="Arial" panose="020B0604020202020204" pitchFamily="34" charset="0"/>
            </a:endParaRPr>
          </a:p>
        </p:txBody>
      </p:sp>
      <p:sp>
        <p:nvSpPr>
          <p:cNvPr id="34820" name="3 Marcador de número de diapositiva">
            <a:extLst>
              <a:ext uri="{FF2B5EF4-FFF2-40B4-BE49-F238E27FC236}">
                <a16:creationId xmlns:a16="http://schemas.microsoft.com/office/drawing/2014/main" id="{D7A977A3-BFA8-B1DE-BEF2-7A803CC0652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2CDE283C-694B-4149-A500-78F11642BF32}" type="slidenum">
              <a:rPr lang="en-US" altLang="en-US" b="0"/>
              <a:pPr eaLnBrk="1" hangingPunct="1"/>
              <a:t>14</a:t>
            </a:fld>
            <a:endParaRPr lang="en-US" altLang="en-US" b="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Marcador de imagen de diapositiva">
            <a:extLst>
              <a:ext uri="{FF2B5EF4-FFF2-40B4-BE49-F238E27FC236}">
                <a16:creationId xmlns:a16="http://schemas.microsoft.com/office/drawing/2014/main" id="{FE054008-C8B5-F186-551E-AEA37ECE416C}"/>
              </a:ext>
            </a:extLst>
          </p:cNvPr>
          <p:cNvSpPr>
            <a:spLocks noGrp="1" noRot="1" noChangeAspect="1" noTextEdit="1"/>
          </p:cNvSpPr>
          <p:nvPr>
            <p:ph type="sldImg"/>
          </p:nvPr>
        </p:nvSpPr>
        <p:spPr>
          <a:ln/>
        </p:spPr>
      </p:sp>
      <p:sp>
        <p:nvSpPr>
          <p:cNvPr id="35843" name="2 Marcador de notas">
            <a:extLst>
              <a:ext uri="{FF2B5EF4-FFF2-40B4-BE49-F238E27FC236}">
                <a16:creationId xmlns:a16="http://schemas.microsoft.com/office/drawing/2014/main" id="{B44C6FF2-84C5-C951-EE1D-454466DFF35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cs typeface="Arial" panose="020B0604020202020204" pitchFamily="34" charset="0"/>
              </a:rPr>
              <a:t>The higher the weight of a region, the heigher its dominance (the more points it attracts)</a:t>
            </a:r>
          </a:p>
          <a:p>
            <a:r>
              <a:rPr lang="en-US" altLang="en-US">
                <a:latin typeface="Arial" panose="020B0604020202020204" pitchFamily="34" charset="0"/>
                <a:cs typeface="Arial" panose="020B0604020202020204" pitchFamily="34" charset="0"/>
              </a:rPr>
              <a:t>Recall that the region of a site s is all those points  that have s as closest site.</a:t>
            </a:r>
          </a:p>
          <a:p>
            <a:endParaRPr lang="en-US" altLang="en-US">
              <a:latin typeface="Arial" panose="020B0604020202020204" pitchFamily="34" charset="0"/>
              <a:cs typeface="Arial" panose="020B0604020202020204" pitchFamily="34" charset="0"/>
            </a:endParaRPr>
          </a:p>
          <a:p>
            <a:r>
              <a:rPr lang="en-US" altLang="en-US">
                <a:latin typeface="Arial" panose="020B0604020202020204" pitchFamily="34" charset="0"/>
                <a:cs typeface="Arial" panose="020B0604020202020204" pitchFamily="34" charset="0"/>
              </a:rPr>
              <a:t>Since in the problem setting all people are interested in traveling to the CBD, the distance between a site (bus or metro station) and a point is the walking distance to the station plus the time from that station to the CBD.</a:t>
            </a:r>
          </a:p>
        </p:txBody>
      </p:sp>
      <p:sp>
        <p:nvSpPr>
          <p:cNvPr id="35844" name="3 Marcador de número de diapositiva">
            <a:extLst>
              <a:ext uri="{FF2B5EF4-FFF2-40B4-BE49-F238E27FC236}">
                <a16:creationId xmlns:a16="http://schemas.microsoft.com/office/drawing/2014/main" id="{E996227C-0468-2103-5790-64D8C6267C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0C77EE42-06C0-B74A-8FD3-B97A0884F700}" type="slidenum">
              <a:rPr lang="en-US" altLang="en-US" b="0"/>
              <a:pPr eaLnBrk="1" hangingPunct="1"/>
              <a:t>15</a:t>
            </a:fld>
            <a:endParaRPr lang="en-US" altLang="en-US" b="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Marcador de imagen de diapositiva">
            <a:extLst>
              <a:ext uri="{FF2B5EF4-FFF2-40B4-BE49-F238E27FC236}">
                <a16:creationId xmlns:a16="http://schemas.microsoft.com/office/drawing/2014/main" id="{6767151B-4496-C091-2094-C90402710080}"/>
              </a:ext>
            </a:extLst>
          </p:cNvPr>
          <p:cNvSpPr>
            <a:spLocks noGrp="1" noRot="1" noChangeAspect="1" noTextEdit="1"/>
          </p:cNvSpPr>
          <p:nvPr>
            <p:ph type="sldImg"/>
          </p:nvPr>
        </p:nvSpPr>
        <p:spPr>
          <a:ln/>
        </p:spPr>
      </p:sp>
      <p:sp>
        <p:nvSpPr>
          <p:cNvPr id="36867" name="2 Marcador de notas">
            <a:extLst>
              <a:ext uri="{FF2B5EF4-FFF2-40B4-BE49-F238E27FC236}">
                <a16:creationId xmlns:a16="http://schemas.microsoft.com/office/drawing/2014/main" id="{CFC06C31-38D0-9DAE-79F3-BED8EE0C095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n-US">
                <a:latin typeface="Arial" panose="020B0604020202020204" pitchFamily="34" charset="0"/>
                <a:cs typeface="Arial" panose="020B0604020202020204" pitchFamily="34" charset="0"/>
              </a:rPr>
              <a:t>Not only the the space on the terrain, but also de space around its “copa”</a:t>
            </a:r>
          </a:p>
          <a:p>
            <a:endParaRPr lang="es-ES" altLang="en-US">
              <a:latin typeface="Arial" panose="020B0604020202020204" pitchFamily="34" charset="0"/>
              <a:cs typeface="Arial" panose="020B0604020202020204" pitchFamily="34" charset="0"/>
            </a:endParaRPr>
          </a:p>
          <a:p>
            <a:r>
              <a:rPr lang="es-ES" altLang="en-US">
                <a:latin typeface="Arial" panose="020B0604020202020204" pitchFamily="34" charset="0"/>
                <a:cs typeface="Arial" panose="020B0604020202020204" pitchFamily="34" charset="0"/>
              </a:rPr>
              <a:t>“La competencia que se produce entre los ¶arboles por dominar el espacio para poder desarrollarse hace que estos sistemas biol¶ogicos est¶en directamente relacionados con los diagramas de Voronoi. En efecto, un diagrama de Voronoi puede verse como la partici¶on del espacio resultante de la expansi¶on de los sitios que lo generan”</a:t>
            </a:r>
          </a:p>
          <a:p>
            <a:endParaRPr lang="es-ES" altLang="en-US">
              <a:latin typeface="Arial" panose="020B0604020202020204" pitchFamily="34" charset="0"/>
              <a:cs typeface="Arial" panose="020B0604020202020204" pitchFamily="34" charset="0"/>
            </a:endParaRPr>
          </a:p>
          <a:p>
            <a:r>
              <a:rPr lang="es-ES" altLang="en-US">
                <a:latin typeface="Arial" panose="020B0604020202020204" pitchFamily="34" charset="0"/>
                <a:cs typeface="Arial" panose="020B0604020202020204" pitchFamily="34" charset="0"/>
              </a:rPr>
              <a:t>Apparently this was modeled by biologists using Voronoi diagrams (although not using that name) something like 50 years ago.</a:t>
            </a:r>
            <a:endParaRPr lang="en-US" altLang="en-US">
              <a:latin typeface="Arial" panose="020B0604020202020204" pitchFamily="34" charset="0"/>
              <a:cs typeface="Arial" panose="020B0604020202020204" pitchFamily="34" charset="0"/>
            </a:endParaRPr>
          </a:p>
        </p:txBody>
      </p:sp>
      <p:sp>
        <p:nvSpPr>
          <p:cNvPr id="36868" name="3 Marcador de número de diapositiva">
            <a:extLst>
              <a:ext uri="{FF2B5EF4-FFF2-40B4-BE49-F238E27FC236}">
                <a16:creationId xmlns:a16="http://schemas.microsoft.com/office/drawing/2014/main" id="{790C377B-3CA2-EAC2-572B-FC20EA14325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E2158C9B-308D-0246-8CF3-CFFAE1893E28}" type="slidenum">
              <a:rPr lang="en-US" altLang="en-US" b="0"/>
              <a:pPr eaLnBrk="1" hangingPunct="1"/>
              <a:t>17</a:t>
            </a:fld>
            <a:endParaRPr lang="en-US" altLang="en-US" b="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3200">
                <a:solidFill>
                  <a:srgbClr val="009999"/>
                </a:solidFill>
                <a:latin typeface="Times New Roman" pitchFamily="18" charset="0"/>
              </a:defRPr>
            </a:lvl1pPr>
            <a:lvl2pPr marL="742950" indent="-285750" defTabSz="923925" eaLnBrk="0" hangingPunct="0">
              <a:defRPr sz="3200">
                <a:solidFill>
                  <a:srgbClr val="009999"/>
                </a:solidFill>
                <a:latin typeface="Times New Roman" pitchFamily="18" charset="0"/>
              </a:defRPr>
            </a:lvl2pPr>
            <a:lvl3pPr marL="1143000" indent="-228600" defTabSz="923925" eaLnBrk="0" hangingPunct="0">
              <a:defRPr sz="3200">
                <a:solidFill>
                  <a:srgbClr val="009999"/>
                </a:solidFill>
                <a:latin typeface="Times New Roman" pitchFamily="18" charset="0"/>
              </a:defRPr>
            </a:lvl3pPr>
            <a:lvl4pPr marL="1600200" indent="-228600" defTabSz="923925" eaLnBrk="0" hangingPunct="0">
              <a:defRPr sz="3200">
                <a:solidFill>
                  <a:srgbClr val="009999"/>
                </a:solidFill>
                <a:latin typeface="Times New Roman" pitchFamily="18" charset="0"/>
              </a:defRPr>
            </a:lvl4pPr>
            <a:lvl5pPr marL="2057400" indent="-228600" defTabSz="923925" eaLnBrk="0" hangingPunct="0">
              <a:defRPr sz="3200">
                <a:solidFill>
                  <a:srgbClr val="009999"/>
                </a:solidFill>
                <a:latin typeface="Times New Roman" pitchFamily="18" charset="0"/>
              </a:defRPr>
            </a:lvl5pPr>
            <a:lvl6pPr marL="2514600" indent="-228600" algn="ctr" defTabSz="923925" eaLnBrk="0" fontAlgn="base" hangingPunct="0">
              <a:spcBef>
                <a:spcPct val="0"/>
              </a:spcBef>
              <a:spcAft>
                <a:spcPct val="0"/>
              </a:spcAft>
              <a:defRPr sz="3200">
                <a:solidFill>
                  <a:srgbClr val="009999"/>
                </a:solidFill>
                <a:latin typeface="Times New Roman" pitchFamily="18" charset="0"/>
              </a:defRPr>
            </a:lvl6pPr>
            <a:lvl7pPr marL="2971800" indent="-228600" algn="ctr" defTabSz="923925" eaLnBrk="0" fontAlgn="base" hangingPunct="0">
              <a:spcBef>
                <a:spcPct val="0"/>
              </a:spcBef>
              <a:spcAft>
                <a:spcPct val="0"/>
              </a:spcAft>
              <a:defRPr sz="3200">
                <a:solidFill>
                  <a:srgbClr val="009999"/>
                </a:solidFill>
                <a:latin typeface="Times New Roman" pitchFamily="18" charset="0"/>
              </a:defRPr>
            </a:lvl7pPr>
            <a:lvl8pPr marL="3429000" indent="-228600" algn="ctr" defTabSz="923925" eaLnBrk="0" fontAlgn="base" hangingPunct="0">
              <a:spcBef>
                <a:spcPct val="0"/>
              </a:spcBef>
              <a:spcAft>
                <a:spcPct val="0"/>
              </a:spcAft>
              <a:defRPr sz="3200">
                <a:solidFill>
                  <a:srgbClr val="009999"/>
                </a:solidFill>
                <a:latin typeface="Times New Roman" pitchFamily="18" charset="0"/>
              </a:defRPr>
            </a:lvl8pPr>
            <a:lvl9pPr marL="3886200" indent="-228600" algn="ctr" defTabSz="923925" eaLnBrk="0" fontAlgn="base" hangingPunct="0">
              <a:spcBef>
                <a:spcPct val="0"/>
              </a:spcBef>
              <a:spcAft>
                <a:spcPct val="0"/>
              </a:spcAft>
              <a:defRPr sz="3200">
                <a:solidFill>
                  <a:srgbClr val="009999"/>
                </a:solidFill>
                <a:latin typeface="Times New Roman" pitchFamily="18" charset="0"/>
              </a:defRPr>
            </a:lvl9pPr>
          </a:lstStyle>
          <a:p>
            <a:pPr eaLnBrk="1" hangingPunct="1"/>
            <a:fld id="{BE6FD320-7862-408F-92F5-EB4E7D07CBD5}" type="slidenum">
              <a:rPr lang="en-US" sz="1300" smtClean="0">
                <a:solidFill>
                  <a:schemeClr val="tx1"/>
                </a:solidFill>
              </a:rPr>
              <a:pPr eaLnBrk="1" hangingPunct="1"/>
              <a:t>2</a:t>
            </a:fld>
            <a:endParaRPr lang="en-US" sz="1300">
              <a:solidFill>
                <a:schemeClr val="tx1"/>
              </a:solidFill>
            </a:endParaRPr>
          </a:p>
        </p:txBody>
      </p:sp>
    </p:spTree>
    <p:extLst>
      <p:ext uri="{BB962C8B-B14F-4D97-AF65-F5344CB8AC3E}">
        <p14:creationId xmlns:p14="http://schemas.microsoft.com/office/powerpoint/2010/main" val="3884539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3200">
                <a:solidFill>
                  <a:srgbClr val="009999"/>
                </a:solidFill>
                <a:latin typeface="Times New Roman" pitchFamily="18" charset="0"/>
              </a:defRPr>
            </a:lvl1pPr>
            <a:lvl2pPr marL="742950" indent="-285750" defTabSz="923925" eaLnBrk="0" hangingPunct="0">
              <a:defRPr sz="3200">
                <a:solidFill>
                  <a:srgbClr val="009999"/>
                </a:solidFill>
                <a:latin typeface="Times New Roman" pitchFamily="18" charset="0"/>
              </a:defRPr>
            </a:lvl2pPr>
            <a:lvl3pPr marL="1143000" indent="-228600" defTabSz="923925" eaLnBrk="0" hangingPunct="0">
              <a:defRPr sz="3200">
                <a:solidFill>
                  <a:srgbClr val="009999"/>
                </a:solidFill>
                <a:latin typeface="Times New Roman" pitchFamily="18" charset="0"/>
              </a:defRPr>
            </a:lvl3pPr>
            <a:lvl4pPr marL="1600200" indent="-228600" defTabSz="923925" eaLnBrk="0" hangingPunct="0">
              <a:defRPr sz="3200">
                <a:solidFill>
                  <a:srgbClr val="009999"/>
                </a:solidFill>
                <a:latin typeface="Times New Roman" pitchFamily="18" charset="0"/>
              </a:defRPr>
            </a:lvl4pPr>
            <a:lvl5pPr marL="2057400" indent="-228600" defTabSz="923925" eaLnBrk="0" hangingPunct="0">
              <a:defRPr sz="3200">
                <a:solidFill>
                  <a:srgbClr val="009999"/>
                </a:solidFill>
                <a:latin typeface="Times New Roman" pitchFamily="18" charset="0"/>
              </a:defRPr>
            </a:lvl5pPr>
            <a:lvl6pPr marL="2514600" indent="-228600" algn="ctr" defTabSz="923925" eaLnBrk="0" fontAlgn="base" hangingPunct="0">
              <a:spcBef>
                <a:spcPct val="0"/>
              </a:spcBef>
              <a:spcAft>
                <a:spcPct val="0"/>
              </a:spcAft>
              <a:defRPr sz="3200">
                <a:solidFill>
                  <a:srgbClr val="009999"/>
                </a:solidFill>
                <a:latin typeface="Times New Roman" pitchFamily="18" charset="0"/>
              </a:defRPr>
            </a:lvl6pPr>
            <a:lvl7pPr marL="2971800" indent="-228600" algn="ctr" defTabSz="923925" eaLnBrk="0" fontAlgn="base" hangingPunct="0">
              <a:spcBef>
                <a:spcPct val="0"/>
              </a:spcBef>
              <a:spcAft>
                <a:spcPct val="0"/>
              </a:spcAft>
              <a:defRPr sz="3200">
                <a:solidFill>
                  <a:srgbClr val="009999"/>
                </a:solidFill>
                <a:latin typeface="Times New Roman" pitchFamily="18" charset="0"/>
              </a:defRPr>
            </a:lvl7pPr>
            <a:lvl8pPr marL="3429000" indent="-228600" algn="ctr" defTabSz="923925" eaLnBrk="0" fontAlgn="base" hangingPunct="0">
              <a:spcBef>
                <a:spcPct val="0"/>
              </a:spcBef>
              <a:spcAft>
                <a:spcPct val="0"/>
              </a:spcAft>
              <a:defRPr sz="3200">
                <a:solidFill>
                  <a:srgbClr val="009999"/>
                </a:solidFill>
                <a:latin typeface="Times New Roman" pitchFamily="18" charset="0"/>
              </a:defRPr>
            </a:lvl8pPr>
            <a:lvl9pPr marL="3886200" indent="-228600" algn="ctr" defTabSz="923925" eaLnBrk="0" fontAlgn="base" hangingPunct="0">
              <a:spcBef>
                <a:spcPct val="0"/>
              </a:spcBef>
              <a:spcAft>
                <a:spcPct val="0"/>
              </a:spcAft>
              <a:defRPr sz="3200">
                <a:solidFill>
                  <a:srgbClr val="009999"/>
                </a:solidFill>
                <a:latin typeface="Times New Roman" pitchFamily="18" charset="0"/>
              </a:defRPr>
            </a:lvl9pPr>
          </a:lstStyle>
          <a:p>
            <a:pPr eaLnBrk="1" hangingPunct="1"/>
            <a:fld id="{B43EA8ED-972D-4427-A71F-B7F457F88823}" type="slidenum">
              <a:rPr lang="en-US" sz="1300" smtClean="0">
                <a:solidFill>
                  <a:schemeClr val="tx1"/>
                </a:solidFill>
              </a:rPr>
              <a:pPr eaLnBrk="1" hangingPunct="1"/>
              <a:t>3</a:t>
            </a:fld>
            <a:endParaRPr lang="en-US" sz="1300">
              <a:solidFill>
                <a:schemeClr val="tx1"/>
              </a:solidFill>
            </a:endParaRPr>
          </a:p>
        </p:txBody>
      </p:sp>
    </p:spTree>
    <p:extLst>
      <p:ext uri="{BB962C8B-B14F-4D97-AF65-F5344CB8AC3E}">
        <p14:creationId xmlns:p14="http://schemas.microsoft.com/office/powerpoint/2010/main" val="4112011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3200">
                <a:solidFill>
                  <a:srgbClr val="009999"/>
                </a:solidFill>
                <a:latin typeface="Times New Roman" pitchFamily="18" charset="0"/>
              </a:defRPr>
            </a:lvl1pPr>
            <a:lvl2pPr marL="742950" indent="-285750" defTabSz="923925" eaLnBrk="0" hangingPunct="0">
              <a:defRPr sz="3200">
                <a:solidFill>
                  <a:srgbClr val="009999"/>
                </a:solidFill>
                <a:latin typeface="Times New Roman" pitchFamily="18" charset="0"/>
              </a:defRPr>
            </a:lvl2pPr>
            <a:lvl3pPr marL="1143000" indent="-228600" defTabSz="923925" eaLnBrk="0" hangingPunct="0">
              <a:defRPr sz="3200">
                <a:solidFill>
                  <a:srgbClr val="009999"/>
                </a:solidFill>
                <a:latin typeface="Times New Roman" pitchFamily="18" charset="0"/>
              </a:defRPr>
            </a:lvl3pPr>
            <a:lvl4pPr marL="1600200" indent="-228600" defTabSz="923925" eaLnBrk="0" hangingPunct="0">
              <a:defRPr sz="3200">
                <a:solidFill>
                  <a:srgbClr val="009999"/>
                </a:solidFill>
                <a:latin typeface="Times New Roman" pitchFamily="18" charset="0"/>
              </a:defRPr>
            </a:lvl4pPr>
            <a:lvl5pPr marL="2057400" indent="-228600" defTabSz="923925" eaLnBrk="0" hangingPunct="0">
              <a:defRPr sz="3200">
                <a:solidFill>
                  <a:srgbClr val="009999"/>
                </a:solidFill>
                <a:latin typeface="Times New Roman" pitchFamily="18" charset="0"/>
              </a:defRPr>
            </a:lvl5pPr>
            <a:lvl6pPr marL="2514600" indent="-228600" algn="ctr" defTabSz="923925" eaLnBrk="0" fontAlgn="base" hangingPunct="0">
              <a:spcBef>
                <a:spcPct val="0"/>
              </a:spcBef>
              <a:spcAft>
                <a:spcPct val="0"/>
              </a:spcAft>
              <a:defRPr sz="3200">
                <a:solidFill>
                  <a:srgbClr val="009999"/>
                </a:solidFill>
                <a:latin typeface="Times New Roman" pitchFamily="18" charset="0"/>
              </a:defRPr>
            </a:lvl6pPr>
            <a:lvl7pPr marL="2971800" indent="-228600" algn="ctr" defTabSz="923925" eaLnBrk="0" fontAlgn="base" hangingPunct="0">
              <a:spcBef>
                <a:spcPct val="0"/>
              </a:spcBef>
              <a:spcAft>
                <a:spcPct val="0"/>
              </a:spcAft>
              <a:defRPr sz="3200">
                <a:solidFill>
                  <a:srgbClr val="009999"/>
                </a:solidFill>
                <a:latin typeface="Times New Roman" pitchFamily="18" charset="0"/>
              </a:defRPr>
            </a:lvl7pPr>
            <a:lvl8pPr marL="3429000" indent="-228600" algn="ctr" defTabSz="923925" eaLnBrk="0" fontAlgn="base" hangingPunct="0">
              <a:spcBef>
                <a:spcPct val="0"/>
              </a:spcBef>
              <a:spcAft>
                <a:spcPct val="0"/>
              </a:spcAft>
              <a:defRPr sz="3200">
                <a:solidFill>
                  <a:srgbClr val="009999"/>
                </a:solidFill>
                <a:latin typeface="Times New Roman" pitchFamily="18" charset="0"/>
              </a:defRPr>
            </a:lvl8pPr>
            <a:lvl9pPr marL="3886200" indent="-228600" algn="ctr" defTabSz="923925" eaLnBrk="0" fontAlgn="base" hangingPunct="0">
              <a:spcBef>
                <a:spcPct val="0"/>
              </a:spcBef>
              <a:spcAft>
                <a:spcPct val="0"/>
              </a:spcAft>
              <a:defRPr sz="3200">
                <a:solidFill>
                  <a:srgbClr val="009999"/>
                </a:solidFill>
                <a:latin typeface="Times New Roman" pitchFamily="18" charset="0"/>
              </a:defRPr>
            </a:lvl9pPr>
          </a:lstStyle>
          <a:p>
            <a:pPr eaLnBrk="1" hangingPunct="1"/>
            <a:fld id="{B43EA8ED-972D-4427-A71F-B7F457F88823}" type="slidenum">
              <a:rPr lang="en-US" sz="1300" smtClean="0">
                <a:solidFill>
                  <a:schemeClr val="tx1"/>
                </a:solidFill>
              </a:rPr>
              <a:pPr eaLnBrk="1" hangingPunct="1"/>
              <a:t>4</a:t>
            </a:fld>
            <a:endParaRPr lang="en-US" sz="1300">
              <a:solidFill>
                <a:schemeClr val="tx1"/>
              </a:solidFill>
            </a:endParaRPr>
          </a:p>
        </p:txBody>
      </p:sp>
    </p:spTree>
    <p:extLst>
      <p:ext uri="{BB962C8B-B14F-4D97-AF65-F5344CB8AC3E}">
        <p14:creationId xmlns:p14="http://schemas.microsoft.com/office/powerpoint/2010/main" val="262536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3200">
                <a:solidFill>
                  <a:srgbClr val="009999"/>
                </a:solidFill>
                <a:latin typeface="Times New Roman" pitchFamily="18" charset="0"/>
              </a:defRPr>
            </a:lvl1pPr>
            <a:lvl2pPr marL="742950" indent="-285750" defTabSz="923925" eaLnBrk="0" hangingPunct="0">
              <a:defRPr sz="3200">
                <a:solidFill>
                  <a:srgbClr val="009999"/>
                </a:solidFill>
                <a:latin typeface="Times New Roman" pitchFamily="18" charset="0"/>
              </a:defRPr>
            </a:lvl2pPr>
            <a:lvl3pPr marL="1143000" indent="-228600" defTabSz="923925" eaLnBrk="0" hangingPunct="0">
              <a:defRPr sz="3200">
                <a:solidFill>
                  <a:srgbClr val="009999"/>
                </a:solidFill>
                <a:latin typeface="Times New Roman" pitchFamily="18" charset="0"/>
              </a:defRPr>
            </a:lvl3pPr>
            <a:lvl4pPr marL="1600200" indent="-228600" defTabSz="923925" eaLnBrk="0" hangingPunct="0">
              <a:defRPr sz="3200">
                <a:solidFill>
                  <a:srgbClr val="009999"/>
                </a:solidFill>
                <a:latin typeface="Times New Roman" pitchFamily="18" charset="0"/>
              </a:defRPr>
            </a:lvl4pPr>
            <a:lvl5pPr marL="2057400" indent="-228600" defTabSz="923925" eaLnBrk="0" hangingPunct="0">
              <a:defRPr sz="3200">
                <a:solidFill>
                  <a:srgbClr val="009999"/>
                </a:solidFill>
                <a:latin typeface="Times New Roman" pitchFamily="18" charset="0"/>
              </a:defRPr>
            </a:lvl5pPr>
            <a:lvl6pPr marL="2514600" indent="-228600" algn="ctr" defTabSz="923925" eaLnBrk="0" fontAlgn="base" hangingPunct="0">
              <a:spcBef>
                <a:spcPct val="0"/>
              </a:spcBef>
              <a:spcAft>
                <a:spcPct val="0"/>
              </a:spcAft>
              <a:defRPr sz="3200">
                <a:solidFill>
                  <a:srgbClr val="009999"/>
                </a:solidFill>
                <a:latin typeface="Times New Roman" pitchFamily="18" charset="0"/>
              </a:defRPr>
            </a:lvl6pPr>
            <a:lvl7pPr marL="2971800" indent="-228600" algn="ctr" defTabSz="923925" eaLnBrk="0" fontAlgn="base" hangingPunct="0">
              <a:spcBef>
                <a:spcPct val="0"/>
              </a:spcBef>
              <a:spcAft>
                <a:spcPct val="0"/>
              </a:spcAft>
              <a:defRPr sz="3200">
                <a:solidFill>
                  <a:srgbClr val="009999"/>
                </a:solidFill>
                <a:latin typeface="Times New Roman" pitchFamily="18" charset="0"/>
              </a:defRPr>
            </a:lvl7pPr>
            <a:lvl8pPr marL="3429000" indent="-228600" algn="ctr" defTabSz="923925" eaLnBrk="0" fontAlgn="base" hangingPunct="0">
              <a:spcBef>
                <a:spcPct val="0"/>
              </a:spcBef>
              <a:spcAft>
                <a:spcPct val="0"/>
              </a:spcAft>
              <a:defRPr sz="3200">
                <a:solidFill>
                  <a:srgbClr val="009999"/>
                </a:solidFill>
                <a:latin typeface="Times New Roman" pitchFamily="18" charset="0"/>
              </a:defRPr>
            </a:lvl8pPr>
            <a:lvl9pPr marL="3886200" indent="-228600" algn="ctr" defTabSz="923925" eaLnBrk="0" fontAlgn="base" hangingPunct="0">
              <a:spcBef>
                <a:spcPct val="0"/>
              </a:spcBef>
              <a:spcAft>
                <a:spcPct val="0"/>
              </a:spcAft>
              <a:defRPr sz="3200">
                <a:solidFill>
                  <a:srgbClr val="009999"/>
                </a:solidFill>
                <a:latin typeface="Times New Roman" pitchFamily="18" charset="0"/>
              </a:defRPr>
            </a:lvl9pPr>
          </a:lstStyle>
          <a:p>
            <a:pPr eaLnBrk="1" hangingPunct="1"/>
            <a:fld id="{BCDFA8F2-BCA9-4E75-B475-A8FC0BB2C1B7}" type="slidenum">
              <a:rPr lang="en-US" sz="1300" smtClean="0">
                <a:solidFill>
                  <a:schemeClr val="tx1"/>
                </a:solidFill>
              </a:rPr>
              <a:pPr eaLnBrk="1" hangingPunct="1"/>
              <a:t>5</a:t>
            </a:fld>
            <a:endParaRPr lang="en-US" sz="1300">
              <a:solidFill>
                <a:schemeClr val="tx1"/>
              </a:solidFill>
            </a:endParaRPr>
          </a:p>
        </p:txBody>
      </p:sp>
    </p:spTree>
    <p:extLst>
      <p:ext uri="{BB962C8B-B14F-4D97-AF65-F5344CB8AC3E}">
        <p14:creationId xmlns:p14="http://schemas.microsoft.com/office/powerpoint/2010/main" val="3251409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3200">
                <a:solidFill>
                  <a:srgbClr val="009999"/>
                </a:solidFill>
                <a:latin typeface="Times New Roman" pitchFamily="18" charset="0"/>
              </a:defRPr>
            </a:lvl1pPr>
            <a:lvl2pPr marL="742950" indent="-285750" defTabSz="923925" eaLnBrk="0" hangingPunct="0">
              <a:defRPr sz="3200">
                <a:solidFill>
                  <a:srgbClr val="009999"/>
                </a:solidFill>
                <a:latin typeface="Times New Roman" pitchFamily="18" charset="0"/>
              </a:defRPr>
            </a:lvl2pPr>
            <a:lvl3pPr marL="1143000" indent="-228600" defTabSz="923925" eaLnBrk="0" hangingPunct="0">
              <a:defRPr sz="3200">
                <a:solidFill>
                  <a:srgbClr val="009999"/>
                </a:solidFill>
                <a:latin typeface="Times New Roman" pitchFamily="18" charset="0"/>
              </a:defRPr>
            </a:lvl3pPr>
            <a:lvl4pPr marL="1600200" indent="-228600" defTabSz="923925" eaLnBrk="0" hangingPunct="0">
              <a:defRPr sz="3200">
                <a:solidFill>
                  <a:srgbClr val="009999"/>
                </a:solidFill>
                <a:latin typeface="Times New Roman" pitchFamily="18" charset="0"/>
              </a:defRPr>
            </a:lvl4pPr>
            <a:lvl5pPr marL="2057400" indent="-228600" defTabSz="923925" eaLnBrk="0" hangingPunct="0">
              <a:defRPr sz="3200">
                <a:solidFill>
                  <a:srgbClr val="009999"/>
                </a:solidFill>
                <a:latin typeface="Times New Roman" pitchFamily="18" charset="0"/>
              </a:defRPr>
            </a:lvl5pPr>
            <a:lvl6pPr marL="2514600" indent="-228600" algn="ctr" defTabSz="923925" eaLnBrk="0" fontAlgn="base" hangingPunct="0">
              <a:spcBef>
                <a:spcPct val="0"/>
              </a:spcBef>
              <a:spcAft>
                <a:spcPct val="0"/>
              </a:spcAft>
              <a:defRPr sz="3200">
                <a:solidFill>
                  <a:srgbClr val="009999"/>
                </a:solidFill>
                <a:latin typeface="Times New Roman" pitchFamily="18" charset="0"/>
              </a:defRPr>
            </a:lvl6pPr>
            <a:lvl7pPr marL="2971800" indent="-228600" algn="ctr" defTabSz="923925" eaLnBrk="0" fontAlgn="base" hangingPunct="0">
              <a:spcBef>
                <a:spcPct val="0"/>
              </a:spcBef>
              <a:spcAft>
                <a:spcPct val="0"/>
              </a:spcAft>
              <a:defRPr sz="3200">
                <a:solidFill>
                  <a:srgbClr val="009999"/>
                </a:solidFill>
                <a:latin typeface="Times New Roman" pitchFamily="18" charset="0"/>
              </a:defRPr>
            </a:lvl7pPr>
            <a:lvl8pPr marL="3429000" indent="-228600" algn="ctr" defTabSz="923925" eaLnBrk="0" fontAlgn="base" hangingPunct="0">
              <a:spcBef>
                <a:spcPct val="0"/>
              </a:spcBef>
              <a:spcAft>
                <a:spcPct val="0"/>
              </a:spcAft>
              <a:defRPr sz="3200">
                <a:solidFill>
                  <a:srgbClr val="009999"/>
                </a:solidFill>
                <a:latin typeface="Times New Roman" pitchFamily="18" charset="0"/>
              </a:defRPr>
            </a:lvl8pPr>
            <a:lvl9pPr marL="3886200" indent="-228600" algn="ctr" defTabSz="923925" eaLnBrk="0" fontAlgn="base" hangingPunct="0">
              <a:spcBef>
                <a:spcPct val="0"/>
              </a:spcBef>
              <a:spcAft>
                <a:spcPct val="0"/>
              </a:spcAft>
              <a:defRPr sz="3200">
                <a:solidFill>
                  <a:srgbClr val="009999"/>
                </a:solidFill>
                <a:latin typeface="Times New Roman" pitchFamily="18" charset="0"/>
              </a:defRPr>
            </a:lvl9pPr>
          </a:lstStyle>
          <a:p>
            <a:pPr eaLnBrk="1" hangingPunct="1"/>
            <a:fld id="{62A1F09D-8E5A-4AED-9FE8-5731A875A32E}" type="slidenum">
              <a:rPr lang="en-US" sz="1300" smtClean="0">
                <a:solidFill>
                  <a:schemeClr val="tx1"/>
                </a:solidFill>
              </a:rPr>
              <a:pPr eaLnBrk="1" hangingPunct="1"/>
              <a:t>6</a:t>
            </a:fld>
            <a:endParaRPr lang="en-US" sz="1300">
              <a:solidFill>
                <a:schemeClr val="tx1"/>
              </a:solidFill>
            </a:endParaRPr>
          </a:p>
        </p:txBody>
      </p:sp>
    </p:spTree>
    <p:extLst>
      <p:ext uri="{BB962C8B-B14F-4D97-AF65-F5344CB8AC3E}">
        <p14:creationId xmlns:p14="http://schemas.microsoft.com/office/powerpoint/2010/main" val="808074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3200">
                <a:solidFill>
                  <a:srgbClr val="009999"/>
                </a:solidFill>
                <a:latin typeface="Times New Roman" pitchFamily="18" charset="0"/>
              </a:defRPr>
            </a:lvl1pPr>
            <a:lvl2pPr marL="742950" indent="-285750" defTabSz="923925" eaLnBrk="0" hangingPunct="0">
              <a:defRPr sz="3200">
                <a:solidFill>
                  <a:srgbClr val="009999"/>
                </a:solidFill>
                <a:latin typeface="Times New Roman" pitchFamily="18" charset="0"/>
              </a:defRPr>
            </a:lvl2pPr>
            <a:lvl3pPr marL="1143000" indent="-228600" defTabSz="923925" eaLnBrk="0" hangingPunct="0">
              <a:defRPr sz="3200">
                <a:solidFill>
                  <a:srgbClr val="009999"/>
                </a:solidFill>
                <a:latin typeface="Times New Roman" pitchFamily="18" charset="0"/>
              </a:defRPr>
            </a:lvl3pPr>
            <a:lvl4pPr marL="1600200" indent="-228600" defTabSz="923925" eaLnBrk="0" hangingPunct="0">
              <a:defRPr sz="3200">
                <a:solidFill>
                  <a:srgbClr val="009999"/>
                </a:solidFill>
                <a:latin typeface="Times New Roman" pitchFamily="18" charset="0"/>
              </a:defRPr>
            </a:lvl4pPr>
            <a:lvl5pPr marL="2057400" indent="-228600" defTabSz="923925" eaLnBrk="0" hangingPunct="0">
              <a:defRPr sz="3200">
                <a:solidFill>
                  <a:srgbClr val="009999"/>
                </a:solidFill>
                <a:latin typeface="Times New Roman" pitchFamily="18" charset="0"/>
              </a:defRPr>
            </a:lvl5pPr>
            <a:lvl6pPr marL="2514600" indent="-228600" algn="ctr" defTabSz="923925" eaLnBrk="0" fontAlgn="base" hangingPunct="0">
              <a:spcBef>
                <a:spcPct val="0"/>
              </a:spcBef>
              <a:spcAft>
                <a:spcPct val="0"/>
              </a:spcAft>
              <a:defRPr sz="3200">
                <a:solidFill>
                  <a:srgbClr val="009999"/>
                </a:solidFill>
                <a:latin typeface="Times New Roman" pitchFamily="18" charset="0"/>
              </a:defRPr>
            </a:lvl6pPr>
            <a:lvl7pPr marL="2971800" indent="-228600" algn="ctr" defTabSz="923925" eaLnBrk="0" fontAlgn="base" hangingPunct="0">
              <a:spcBef>
                <a:spcPct val="0"/>
              </a:spcBef>
              <a:spcAft>
                <a:spcPct val="0"/>
              </a:spcAft>
              <a:defRPr sz="3200">
                <a:solidFill>
                  <a:srgbClr val="009999"/>
                </a:solidFill>
                <a:latin typeface="Times New Roman" pitchFamily="18" charset="0"/>
              </a:defRPr>
            </a:lvl7pPr>
            <a:lvl8pPr marL="3429000" indent="-228600" algn="ctr" defTabSz="923925" eaLnBrk="0" fontAlgn="base" hangingPunct="0">
              <a:spcBef>
                <a:spcPct val="0"/>
              </a:spcBef>
              <a:spcAft>
                <a:spcPct val="0"/>
              </a:spcAft>
              <a:defRPr sz="3200">
                <a:solidFill>
                  <a:srgbClr val="009999"/>
                </a:solidFill>
                <a:latin typeface="Times New Roman" pitchFamily="18" charset="0"/>
              </a:defRPr>
            </a:lvl8pPr>
            <a:lvl9pPr marL="3886200" indent="-228600" algn="ctr" defTabSz="923925" eaLnBrk="0" fontAlgn="base" hangingPunct="0">
              <a:spcBef>
                <a:spcPct val="0"/>
              </a:spcBef>
              <a:spcAft>
                <a:spcPct val="0"/>
              </a:spcAft>
              <a:defRPr sz="3200">
                <a:solidFill>
                  <a:srgbClr val="009999"/>
                </a:solidFill>
                <a:latin typeface="Times New Roman" pitchFamily="18" charset="0"/>
              </a:defRPr>
            </a:lvl9pPr>
          </a:lstStyle>
          <a:p>
            <a:pPr eaLnBrk="1" hangingPunct="1"/>
            <a:fld id="{4B694BA8-E006-4F37-B69A-90A37052A302}" type="slidenum">
              <a:rPr lang="en-US" sz="1300" smtClean="0">
                <a:solidFill>
                  <a:schemeClr val="tx1"/>
                </a:solidFill>
              </a:rPr>
              <a:pPr eaLnBrk="1" hangingPunct="1"/>
              <a:t>7</a:t>
            </a:fld>
            <a:endParaRPr lang="en-US" sz="1300">
              <a:solidFill>
                <a:schemeClr val="tx1"/>
              </a:solidFill>
            </a:endParaRPr>
          </a:p>
        </p:txBody>
      </p:sp>
    </p:spTree>
    <p:extLst>
      <p:ext uri="{BB962C8B-B14F-4D97-AF65-F5344CB8AC3E}">
        <p14:creationId xmlns:p14="http://schemas.microsoft.com/office/powerpoint/2010/main" val="2907057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Marcador de imagen de diapositiva">
            <a:extLst>
              <a:ext uri="{FF2B5EF4-FFF2-40B4-BE49-F238E27FC236}">
                <a16:creationId xmlns:a16="http://schemas.microsoft.com/office/drawing/2014/main" id="{13466048-59E5-2F5B-AD6B-D2C20173422A}"/>
              </a:ext>
            </a:extLst>
          </p:cNvPr>
          <p:cNvSpPr>
            <a:spLocks noGrp="1" noRot="1" noChangeAspect="1" noTextEdit="1"/>
          </p:cNvSpPr>
          <p:nvPr>
            <p:ph type="sldImg"/>
          </p:nvPr>
        </p:nvSpPr>
        <p:spPr>
          <a:ln/>
        </p:spPr>
      </p:sp>
      <p:sp>
        <p:nvSpPr>
          <p:cNvPr id="29699" name="2 Marcador de notas">
            <a:extLst>
              <a:ext uri="{FF2B5EF4-FFF2-40B4-BE49-F238E27FC236}">
                <a16:creationId xmlns:a16="http://schemas.microsoft.com/office/drawing/2014/main" id="{5D0B3D42-C718-1B22-EDEC-16F7EBCF4D3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n-US">
                <a:latin typeface="Arial" panose="020B0604020202020204" pitchFamily="34" charset="0"/>
                <a:cs typeface="Arial" panose="020B0604020202020204" pitchFamily="34" charset="0"/>
              </a:rPr>
              <a:t>Image processing / compression.</a:t>
            </a:r>
            <a:endParaRPr lang="en-US" altLang="en-US">
              <a:latin typeface="Arial" panose="020B0604020202020204" pitchFamily="34" charset="0"/>
              <a:cs typeface="Arial" panose="020B0604020202020204" pitchFamily="34" charset="0"/>
            </a:endParaRPr>
          </a:p>
        </p:txBody>
      </p:sp>
      <p:sp>
        <p:nvSpPr>
          <p:cNvPr id="29700" name="3 Marcador de número de diapositiva">
            <a:extLst>
              <a:ext uri="{FF2B5EF4-FFF2-40B4-BE49-F238E27FC236}">
                <a16:creationId xmlns:a16="http://schemas.microsoft.com/office/drawing/2014/main" id="{D116E811-46BC-F7E9-4AE9-104103BF9D4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6CF952DB-7EE2-F540-B5CA-2D53F5BDFCEF}" type="slidenum">
              <a:rPr lang="en-US" altLang="en-US" b="0"/>
              <a:pPr eaLnBrk="1" hangingPunct="1"/>
              <a:t>8</a:t>
            </a:fld>
            <a:endParaRPr lang="en-US" altLang="en-US" b="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Marcador de imagen de diapositiva">
            <a:extLst>
              <a:ext uri="{FF2B5EF4-FFF2-40B4-BE49-F238E27FC236}">
                <a16:creationId xmlns:a16="http://schemas.microsoft.com/office/drawing/2014/main" id="{E38A8DBA-3CA0-1A61-64C4-9FEC1360D1F7}"/>
              </a:ext>
            </a:extLst>
          </p:cNvPr>
          <p:cNvSpPr>
            <a:spLocks noGrp="1" noRot="1" noChangeAspect="1" noTextEdit="1"/>
          </p:cNvSpPr>
          <p:nvPr>
            <p:ph type="sldImg"/>
          </p:nvPr>
        </p:nvSpPr>
        <p:spPr>
          <a:ln/>
        </p:spPr>
      </p:sp>
      <p:sp>
        <p:nvSpPr>
          <p:cNvPr id="30723" name="2 Marcador de notas">
            <a:extLst>
              <a:ext uri="{FF2B5EF4-FFF2-40B4-BE49-F238E27FC236}">
                <a16:creationId xmlns:a16="http://schemas.microsoft.com/office/drawing/2014/main" id="{E46D0FFD-E922-F14C-80C0-B48B9CBD8C1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n-US">
                <a:latin typeface="Arial" panose="020B0604020202020204" pitchFamily="34" charset="0"/>
                <a:cs typeface="Arial" panose="020B0604020202020204" pitchFamily="34" charset="0"/>
              </a:rPr>
              <a:t>Most traditional motivation in CG literature: find nearest post office</a:t>
            </a:r>
            <a:endParaRPr lang="en-US" altLang="en-US">
              <a:latin typeface="Arial" panose="020B0604020202020204" pitchFamily="34" charset="0"/>
              <a:cs typeface="Arial" panose="020B0604020202020204" pitchFamily="34" charset="0"/>
            </a:endParaRPr>
          </a:p>
        </p:txBody>
      </p:sp>
      <p:sp>
        <p:nvSpPr>
          <p:cNvPr id="30724" name="3 Marcador de número de diapositiva">
            <a:extLst>
              <a:ext uri="{FF2B5EF4-FFF2-40B4-BE49-F238E27FC236}">
                <a16:creationId xmlns:a16="http://schemas.microsoft.com/office/drawing/2014/main" id="{B20CB6DD-8CC4-AC63-0C66-23D5C3A04CD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D3F54461-170B-4045-803B-09A13D6BFF32}" type="slidenum">
              <a:rPr lang="en-US" altLang="en-US" b="0"/>
              <a:pPr eaLnBrk="1" hangingPunct="1"/>
              <a:t>10</a:t>
            </a:fld>
            <a:endParaRPr lang="en-US" altLang="en-US" b="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r>
              <a:rPr lang="en-US"/>
              <a:t>2/18/20</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CMPS 3130/6130 Computational Geometry</a:t>
            </a:r>
          </a:p>
        </p:txBody>
      </p:sp>
      <p:sp>
        <p:nvSpPr>
          <p:cNvPr id="6" name="Rectangle 6"/>
          <p:cNvSpPr>
            <a:spLocks noGrp="1" noChangeArrowheads="1"/>
          </p:cNvSpPr>
          <p:nvPr>
            <p:ph type="sldNum" sz="quarter" idx="12"/>
          </p:nvPr>
        </p:nvSpPr>
        <p:spPr>
          <a:ln/>
        </p:spPr>
        <p:txBody>
          <a:bodyPr/>
          <a:lstStyle>
            <a:lvl1pPr>
              <a:defRPr/>
            </a:lvl1pPr>
          </a:lstStyle>
          <a:p>
            <a:pPr>
              <a:defRPr/>
            </a:pPr>
            <a:fld id="{F8BABA82-71BE-4D11-8FA6-5B3C2EB63B96}" type="slidenum">
              <a:rPr lang="en-US"/>
              <a:pPr>
                <a:defRPr/>
              </a:pPr>
              <a:t>‹#›</a:t>
            </a:fld>
            <a:endParaRPr lang="en-US"/>
          </a:p>
        </p:txBody>
      </p:sp>
    </p:spTree>
    <p:extLst>
      <p:ext uri="{BB962C8B-B14F-4D97-AF65-F5344CB8AC3E}">
        <p14:creationId xmlns:p14="http://schemas.microsoft.com/office/powerpoint/2010/main" val="481093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2/18/20</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CMPS 3130/6130 Computational Geometry</a:t>
            </a:r>
          </a:p>
        </p:txBody>
      </p:sp>
      <p:sp>
        <p:nvSpPr>
          <p:cNvPr id="6" name="Rectangle 6"/>
          <p:cNvSpPr>
            <a:spLocks noGrp="1" noChangeArrowheads="1"/>
          </p:cNvSpPr>
          <p:nvPr>
            <p:ph type="sldNum" sz="quarter" idx="12"/>
          </p:nvPr>
        </p:nvSpPr>
        <p:spPr>
          <a:ln/>
        </p:spPr>
        <p:txBody>
          <a:bodyPr/>
          <a:lstStyle>
            <a:lvl1pPr>
              <a:defRPr/>
            </a:lvl1pPr>
          </a:lstStyle>
          <a:p>
            <a:pPr>
              <a:defRPr/>
            </a:pPr>
            <a:fld id="{4CD83E9F-31DA-401B-8FB0-B3FB983050C0}" type="slidenum">
              <a:rPr lang="en-US"/>
              <a:pPr>
                <a:defRPr/>
              </a:pPr>
              <a:t>‹#›</a:t>
            </a:fld>
            <a:endParaRPr lang="en-US"/>
          </a:p>
        </p:txBody>
      </p:sp>
    </p:spTree>
    <p:extLst>
      <p:ext uri="{BB962C8B-B14F-4D97-AF65-F5344CB8AC3E}">
        <p14:creationId xmlns:p14="http://schemas.microsoft.com/office/powerpoint/2010/main" val="1310812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304800"/>
            <a:ext cx="207645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4800"/>
            <a:ext cx="607695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2/18/20</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CMPS 3130/6130 Computational Geometry</a:t>
            </a:r>
          </a:p>
        </p:txBody>
      </p:sp>
      <p:sp>
        <p:nvSpPr>
          <p:cNvPr id="6" name="Rectangle 6"/>
          <p:cNvSpPr>
            <a:spLocks noGrp="1" noChangeArrowheads="1"/>
          </p:cNvSpPr>
          <p:nvPr>
            <p:ph type="sldNum" sz="quarter" idx="12"/>
          </p:nvPr>
        </p:nvSpPr>
        <p:spPr>
          <a:ln/>
        </p:spPr>
        <p:txBody>
          <a:bodyPr/>
          <a:lstStyle>
            <a:lvl1pPr>
              <a:defRPr/>
            </a:lvl1pPr>
          </a:lstStyle>
          <a:p>
            <a:pPr>
              <a:defRPr/>
            </a:pPr>
            <a:fld id="{B43BCF55-7DE1-480D-A160-174E47444821}" type="slidenum">
              <a:rPr lang="en-US"/>
              <a:pPr>
                <a:defRPr/>
              </a:pPr>
              <a:t>‹#›</a:t>
            </a:fld>
            <a:endParaRPr lang="en-US"/>
          </a:p>
        </p:txBody>
      </p:sp>
    </p:spTree>
    <p:extLst>
      <p:ext uri="{BB962C8B-B14F-4D97-AF65-F5344CB8AC3E}">
        <p14:creationId xmlns:p14="http://schemas.microsoft.com/office/powerpoint/2010/main" val="3481434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2/18/20</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CMPS 3130/6130 Computational Geometry</a:t>
            </a:r>
          </a:p>
        </p:txBody>
      </p:sp>
      <p:sp>
        <p:nvSpPr>
          <p:cNvPr id="6" name="Rectangle 6"/>
          <p:cNvSpPr>
            <a:spLocks noGrp="1" noChangeArrowheads="1"/>
          </p:cNvSpPr>
          <p:nvPr>
            <p:ph type="sldNum" sz="quarter" idx="12"/>
          </p:nvPr>
        </p:nvSpPr>
        <p:spPr>
          <a:ln/>
        </p:spPr>
        <p:txBody>
          <a:bodyPr/>
          <a:lstStyle>
            <a:lvl1pPr>
              <a:defRPr/>
            </a:lvl1pPr>
          </a:lstStyle>
          <a:p>
            <a:pPr>
              <a:defRPr/>
            </a:pPr>
            <a:fld id="{476FC7A8-2BBC-4451-A339-F0A8CD45F14C}" type="slidenum">
              <a:rPr lang="en-US"/>
              <a:pPr>
                <a:defRPr/>
              </a:pPr>
              <a:t>‹#›</a:t>
            </a:fld>
            <a:endParaRPr lang="en-US"/>
          </a:p>
        </p:txBody>
      </p:sp>
    </p:spTree>
    <p:extLst>
      <p:ext uri="{BB962C8B-B14F-4D97-AF65-F5344CB8AC3E}">
        <p14:creationId xmlns:p14="http://schemas.microsoft.com/office/powerpoint/2010/main" val="1615089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2/18/20</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CMPS 3130/6130 Computational Geometry</a:t>
            </a:r>
          </a:p>
        </p:txBody>
      </p:sp>
      <p:sp>
        <p:nvSpPr>
          <p:cNvPr id="6" name="Rectangle 6"/>
          <p:cNvSpPr>
            <a:spLocks noGrp="1" noChangeArrowheads="1"/>
          </p:cNvSpPr>
          <p:nvPr>
            <p:ph type="sldNum" sz="quarter" idx="12"/>
          </p:nvPr>
        </p:nvSpPr>
        <p:spPr>
          <a:ln/>
        </p:spPr>
        <p:txBody>
          <a:bodyPr/>
          <a:lstStyle>
            <a:lvl1pPr>
              <a:defRPr/>
            </a:lvl1pPr>
          </a:lstStyle>
          <a:p>
            <a:pPr>
              <a:defRPr/>
            </a:pPr>
            <a:fld id="{D8430F1F-A814-4D10-998A-EA4E6C5B8968}" type="slidenum">
              <a:rPr lang="en-US"/>
              <a:pPr>
                <a:defRPr/>
              </a:pPr>
              <a:t>‹#›</a:t>
            </a:fld>
            <a:endParaRPr lang="en-US"/>
          </a:p>
        </p:txBody>
      </p:sp>
    </p:spTree>
    <p:extLst>
      <p:ext uri="{BB962C8B-B14F-4D97-AF65-F5344CB8AC3E}">
        <p14:creationId xmlns:p14="http://schemas.microsoft.com/office/powerpoint/2010/main" val="1654199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t>2/18/20</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CMPS 3130/6130 Computational Geometry</a:t>
            </a:r>
          </a:p>
        </p:txBody>
      </p:sp>
      <p:sp>
        <p:nvSpPr>
          <p:cNvPr id="7" name="Rectangle 6"/>
          <p:cNvSpPr>
            <a:spLocks noGrp="1" noChangeArrowheads="1"/>
          </p:cNvSpPr>
          <p:nvPr>
            <p:ph type="sldNum" sz="quarter" idx="12"/>
          </p:nvPr>
        </p:nvSpPr>
        <p:spPr>
          <a:ln/>
        </p:spPr>
        <p:txBody>
          <a:bodyPr/>
          <a:lstStyle>
            <a:lvl1pPr>
              <a:defRPr/>
            </a:lvl1pPr>
          </a:lstStyle>
          <a:p>
            <a:pPr>
              <a:defRPr/>
            </a:pPr>
            <a:fld id="{BB726B16-51F7-4B38-B282-5F22C5DEE937}" type="slidenum">
              <a:rPr lang="en-US"/>
              <a:pPr>
                <a:defRPr/>
              </a:pPr>
              <a:t>‹#›</a:t>
            </a:fld>
            <a:endParaRPr lang="en-US"/>
          </a:p>
        </p:txBody>
      </p:sp>
    </p:spTree>
    <p:extLst>
      <p:ext uri="{BB962C8B-B14F-4D97-AF65-F5344CB8AC3E}">
        <p14:creationId xmlns:p14="http://schemas.microsoft.com/office/powerpoint/2010/main" val="3715147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t>2/18/20</a:t>
            </a:r>
          </a:p>
        </p:txBody>
      </p:sp>
      <p:sp>
        <p:nvSpPr>
          <p:cNvPr id="8" name="Rectangle 5"/>
          <p:cNvSpPr>
            <a:spLocks noGrp="1" noChangeArrowheads="1"/>
          </p:cNvSpPr>
          <p:nvPr>
            <p:ph type="ftr" sz="quarter" idx="11"/>
          </p:nvPr>
        </p:nvSpPr>
        <p:spPr>
          <a:ln/>
        </p:spPr>
        <p:txBody>
          <a:bodyPr/>
          <a:lstStyle>
            <a:lvl1pPr>
              <a:defRPr/>
            </a:lvl1pPr>
          </a:lstStyle>
          <a:p>
            <a:pPr>
              <a:defRPr/>
            </a:pPr>
            <a:r>
              <a:rPr lang="en-US"/>
              <a:t>CMPS 3130/6130 Computational Geometry</a:t>
            </a:r>
          </a:p>
        </p:txBody>
      </p:sp>
      <p:sp>
        <p:nvSpPr>
          <p:cNvPr id="9" name="Rectangle 6"/>
          <p:cNvSpPr>
            <a:spLocks noGrp="1" noChangeArrowheads="1"/>
          </p:cNvSpPr>
          <p:nvPr>
            <p:ph type="sldNum" sz="quarter" idx="12"/>
          </p:nvPr>
        </p:nvSpPr>
        <p:spPr>
          <a:ln/>
        </p:spPr>
        <p:txBody>
          <a:bodyPr/>
          <a:lstStyle>
            <a:lvl1pPr>
              <a:defRPr/>
            </a:lvl1pPr>
          </a:lstStyle>
          <a:p>
            <a:pPr>
              <a:defRPr/>
            </a:pPr>
            <a:fld id="{BDB7ABDE-1D79-4792-BCC7-A227A2B029B6}" type="slidenum">
              <a:rPr lang="en-US"/>
              <a:pPr>
                <a:defRPr/>
              </a:pPr>
              <a:t>‹#›</a:t>
            </a:fld>
            <a:endParaRPr lang="en-US"/>
          </a:p>
        </p:txBody>
      </p:sp>
    </p:spTree>
    <p:extLst>
      <p:ext uri="{BB962C8B-B14F-4D97-AF65-F5344CB8AC3E}">
        <p14:creationId xmlns:p14="http://schemas.microsoft.com/office/powerpoint/2010/main" val="122185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t>2/18/20</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CMPS 3130/6130 Computational Geometry</a:t>
            </a:r>
          </a:p>
        </p:txBody>
      </p:sp>
      <p:sp>
        <p:nvSpPr>
          <p:cNvPr id="5" name="Rectangle 6"/>
          <p:cNvSpPr>
            <a:spLocks noGrp="1" noChangeArrowheads="1"/>
          </p:cNvSpPr>
          <p:nvPr>
            <p:ph type="sldNum" sz="quarter" idx="12"/>
          </p:nvPr>
        </p:nvSpPr>
        <p:spPr>
          <a:ln/>
        </p:spPr>
        <p:txBody>
          <a:bodyPr/>
          <a:lstStyle>
            <a:lvl1pPr>
              <a:defRPr/>
            </a:lvl1pPr>
          </a:lstStyle>
          <a:p>
            <a:pPr>
              <a:defRPr/>
            </a:pPr>
            <a:fld id="{B7BE9444-3CFB-40EC-B6ED-6ADB5F425767}" type="slidenum">
              <a:rPr lang="en-US"/>
              <a:pPr>
                <a:defRPr/>
              </a:pPr>
              <a:t>‹#›</a:t>
            </a:fld>
            <a:endParaRPr lang="en-US"/>
          </a:p>
        </p:txBody>
      </p:sp>
    </p:spTree>
    <p:extLst>
      <p:ext uri="{BB962C8B-B14F-4D97-AF65-F5344CB8AC3E}">
        <p14:creationId xmlns:p14="http://schemas.microsoft.com/office/powerpoint/2010/main" val="3003913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2/18/20</a:t>
            </a:r>
          </a:p>
        </p:txBody>
      </p:sp>
      <p:sp>
        <p:nvSpPr>
          <p:cNvPr id="3" name="Rectangle 5"/>
          <p:cNvSpPr>
            <a:spLocks noGrp="1" noChangeArrowheads="1"/>
          </p:cNvSpPr>
          <p:nvPr>
            <p:ph type="ftr" sz="quarter" idx="11"/>
          </p:nvPr>
        </p:nvSpPr>
        <p:spPr>
          <a:ln/>
        </p:spPr>
        <p:txBody>
          <a:bodyPr/>
          <a:lstStyle>
            <a:lvl1pPr>
              <a:defRPr/>
            </a:lvl1pPr>
          </a:lstStyle>
          <a:p>
            <a:pPr>
              <a:defRPr/>
            </a:pPr>
            <a:r>
              <a:rPr lang="en-US"/>
              <a:t>CMPS 3130/6130 Computational Geometry</a:t>
            </a:r>
          </a:p>
        </p:txBody>
      </p:sp>
      <p:sp>
        <p:nvSpPr>
          <p:cNvPr id="4" name="Rectangle 6"/>
          <p:cNvSpPr>
            <a:spLocks noGrp="1" noChangeArrowheads="1"/>
          </p:cNvSpPr>
          <p:nvPr>
            <p:ph type="sldNum" sz="quarter" idx="12"/>
          </p:nvPr>
        </p:nvSpPr>
        <p:spPr>
          <a:ln/>
        </p:spPr>
        <p:txBody>
          <a:bodyPr/>
          <a:lstStyle>
            <a:lvl1pPr>
              <a:defRPr/>
            </a:lvl1pPr>
          </a:lstStyle>
          <a:p>
            <a:pPr>
              <a:defRPr/>
            </a:pPr>
            <a:fld id="{E60661E9-7185-4684-B7B4-ACD531FCAF23}" type="slidenum">
              <a:rPr lang="en-US"/>
              <a:pPr>
                <a:defRPr/>
              </a:pPr>
              <a:t>‹#›</a:t>
            </a:fld>
            <a:endParaRPr lang="en-US"/>
          </a:p>
        </p:txBody>
      </p:sp>
    </p:spTree>
    <p:extLst>
      <p:ext uri="{BB962C8B-B14F-4D97-AF65-F5344CB8AC3E}">
        <p14:creationId xmlns:p14="http://schemas.microsoft.com/office/powerpoint/2010/main" val="1380026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2/18/20</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CMPS 3130/6130 Computational Geometry</a:t>
            </a:r>
          </a:p>
        </p:txBody>
      </p:sp>
      <p:sp>
        <p:nvSpPr>
          <p:cNvPr id="7" name="Rectangle 6"/>
          <p:cNvSpPr>
            <a:spLocks noGrp="1" noChangeArrowheads="1"/>
          </p:cNvSpPr>
          <p:nvPr>
            <p:ph type="sldNum" sz="quarter" idx="12"/>
          </p:nvPr>
        </p:nvSpPr>
        <p:spPr>
          <a:ln/>
        </p:spPr>
        <p:txBody>
          <a:bodyPr/>
          <a:lstStyle>
            <a:lvl1pPr>
              <a:defRPr/>
            </a:lvl1pPr>
          </a:lstStyle>
          <a:p>
            <a:pPr>
              <a:defRPr/>
            </a:pPr>
            <a:fld id="{863BA0A3-2E22-467F-8A10-94D3684C3568}" type="slidenum">
              <a:rPr lang="en-US"/>
              <a:pPr>
                <a:defRPr/>
              </a:pPr>
              <a:t>‹#›</a:t>
            </a:fld>
            <a:endParaRPr lang="en-US"/>
          </a:p>
        </p:txBody>
      </p:sp>
    </p:spTree>
    <p:extLst>
      <p:ext uri="{BB962C8B-B14F-4D97-AF65-F5344CB8AC3E}">
        <p14:creationId xmlns:p14="http://schemas.microsoft.com/office/powerpoint/2010/main" val="4162555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2/18/20</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CMPS 3130/6130 Computational Geometry</a:t>
            </a:r>
          </a:p>
        </p:txBody>
      </p:sp>
      <p:sp>
        <p:nvSpPr>
          <p:cNvPr id="7" name="Rectangle 6"/>
          <p:cNvSpPr>
            <a:spLocks noGrp="1" noChangeArrowheads="1"/>
          </p:cNvSpPr>
          <p:nvPr>
            <p:ph type="sldNum" sz="quarter" idx="12"/>
          </p:nvPr>
        </p:nvSpPr>
        <p:spPr>
          <a:ln/>
        </p:spPr>
        <p:txBody>
          <a:bodyPr/>
          <a:lstStyle>
            <a:lvl1pPr>
              <a:defRPr/>
            </a:lvl1pPr>
          </a:lstStyle>
          <a:p>
            <a:pPr>
              <a:defRPr/>
            </a:pPr>
            <a:fld id="{5F186F1E-55FD-4C53-856C-605AA4B297CE}" type="slidenum">
              <a:rPr lang="en-US"/>
              <a:pPr>
                <a:defRPr/>
              </a:pPr>
              <a:t>‹#›</a:t>
            </a:fld>
            <a:endParaRPr lang="en-US"/>
          </a:p>
        </p:txBody>
      </p:sp>
    </p:spTree>
    <p:extLst>
      <p:ext uri="{BB962C8B-B14F-4D97-AF65-F5344CB8AC3E}">
        <p14:creationId xmlns:p14="http://schemas.microsoft.com/office/powerpoint/2010/main" val="967731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47800" y="304800"/>
            <a:ext cx="7543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292" name="Rectangle 4"/>
          <p:cNvSpPr>
            <a:spLocks noGrp="1" noChangeArrowheads="1"/>
          </p:cNvSpPr>
          <p:nvPr>
            <p:ph type="dt" sz="half" idx="2"/>
          </p:nvPr>
        </p:nvSpPr>
        <p:spPr bwMode="auto">
          <a:xfrm>
            <a:off x="685800" y="6477000"/>
            <a:ext cx="866775"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defRPr>
            </a:lvl1pPr>
          </a:lstStyle>
          <a:p>
            <a:pPr>
              <a:defRPr/>
            </a:pPr>
            <a:r>
              <a:rPr lang="en-US"/>
              <a:t>2/18/20</a:t>
            </a:r>
          </a:p>
        </p:txBody>
      </p:sp>
      <p:sp>
        <p:nvSpPr>
          <p:cNvPr id="12293" name="Rectangle 5"/>
          <p:cNvSpPr>
            <a:spLocks noGrp="1" noChangeArrowheads="1"/>
          </p:cNvSpPr>
          <p:nvPr>
            <p:ph type="ftr" sz="quarter" idx="3"/>
          </p:nvPr>
        </p:nvSpPr>
        <p:spPr bwMode="auto">
          <a:xfrm>
            <a:off x="1738313" y="6477000"/>
            <a:ext cx="579755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1">
                <a:solidFill>
                  <a:schemeClr val="tx1"/>
                </a:solidFill>
              </a:defRPr>
            </a:lvl1pPr>
          </a:lstStyle>
          <a:p>
            <a:pPr>
              <a:defRPr/>
            </a:pPr>
            <a:r>
              <a:rPr lang="en-US"/>
              <a:t>CMPS 3130/6130 Computational Geometry</a:t>
            </a:r>
          </a:p>
        </p:txBody>
      </p:sp>
      <p:sp>
        <p:nvSpPr>
          <p:cNvPr id="12294" name="Rectangle 6"/>
          <p:cNvSpPr>
            <a:spLocks noGrp="1" noChangeArrowheads="1"/>
          </p:cNvSpPr>
          <p:nvPr>
            <p:ph type="sldNum" sz="quarter" idx="4"/>
          </p:nvPr>
        </p:nvSpPr>
        <p:spPr bwMode="auto">
          <a:xfrm>
            <a:off x="7710488" y="6477000"/>
            <a:ext cx="747712"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a:defRPr/>
            </a:pPr>
            <a:fld id="{ABC91355-9562-4D7B-86F4-42C912D7678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hdr="0" ftr="0" dt="0"/>
  <p:txStyles>
    <p:title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Times New Roman" pitchFamily="18" charset="0"/>
        </a:defRPr>
      </a:lvl2pPr>
      <a:lvl3pPr algn="l" rtl="0" eaLnBrk="0" fontAlgn="base" hangingPunct="0">
        <a:spcBef>
          <a:spcPct val="0"/>
        </a:spcBef>
        <a:spcAft>
          <a:spcPct val="0"/>
        </a:spcAft>
        <a:defRPr sz="4400" b="1">
          <a:solidFill>
            <a:schemeClr val="tx2"/>
          </a:solidFill>
          <a:latin typeface="Times New Roman" pitchFamily="18" charset="0"/>
        </a:defRPr>
      </a:lvl3pPr>
      <a:lvl4pPr algn="l" rtl="0" eaLnBrk="0" fontAlgn="base" hangingPunct="0">
        <a:spcBef>
          <a:spcPct val="0"/>
        </a:spcBef>
        <a:spcAft>
          <a:spcPct val="0"/>
        </a:spcAft>
        <a:defRPr sz="4400" b="1">
          <a:solidFill>
            <a:schemeClr val="tx2"/>
          </a:solidFill>
          <a:latin typeface="Times New Roman" pitchFamily="18" charset="0"/>
        </a:defRPr>
      </a:lvl4pPr>
      <a:lvl5pPr algn="l" rtl="0" eaLnBrk="0" fontAlgn="base" hangingPunct="0">
        <a:spcBef>
          <a:spcPct val="0"/>
        </a:spcBef>
        <a:spcAft>
          <a:spcPct val="0"/>
        </a:spcAft>
        <a:defRPr sz="4400" b="1">
          <a:solidFill>
            <a:schemeClr val="tx2"/>
          </a:solidFill>
          <a:latin typeface="Times New Roman" pitchFamily="18" charset="0"/>
        </a:defRPr>
      </a:lvl5pPr>
      <a:lvl6pPr marL="457200" algn="l" rtl="0" fontAlgn="base">
        <a:spcBef>
          <a:spcPct val="0"/>
        </a:spcBef>
        <a:spcAft>
          <a:spcPct val="0"/>
        </a:spcAft>
        <a:defRPr sz="4400" b="1">
          <a:solidFill>
            <a:schemeClr val="tx2"/>
          </a:solidFill>
          <a:latin typeface="Times New Roman" pitchFamily="18" charset="0"/>
        </a:defRPr>
      </a:lvl6pPr>
      <a:lvl7pPr marL="914400" algn="l" rtl="0" fontAlgn="base">
        <a:spcBef>
          <a:spcPct val="0"/>
        </a:spcBef>
        <a:spcAft>
          <a:spcPct val="0"/>
        </a:spcAft>
        <a:defRPr sz="4400" b="1">
          <a:solidFill>
            <a:schemeClr val="tx2"/>
          </a:solidFill>
          <a:latin typeface="Times New Roman" pitchFamily="18" charset="0"/>
        </a:defRPr>
      </a:lvl7pPr>
      <a:lvl8pPr marL="1371600" algn="l" rtl="0" fontAlgn="base">
        <a:spcBef>
          <a:spcPct val="0"/>
        </a:spcBef>
        <a:spcAft>
          <a:spcPct val="0"/>
        </a:spcAft>
        <a:defRPr sz="4400" b="1">
          <a:solidFill>
            <a:schemeClr val="tx2"/>
          </a:solidFill>
          <a:latin typeface="Times New Roman" pitchFamily="18" charset="0"/>
        </a:defRPr>
      </a:lvl8pPr>
      <a:lvl9pPr marL="1828800" algn="l" rtl="0" fontAlgn="base">
        <a:spcBef>
          <a:spcPct val="0"/>
        </a:spcBef>
        <a:spcAft>
          <a:spcPct val="0"/>
        </a:spcAft>
        <a:defRPr sz="44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jp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009999"/>
                </a:solidFill>
                <a:latin typeface="Times New Roman" pitchFamily="18" charset="0"/>
              </a:defRPr>
            </a:lvl1pPr>
            <a:lvl2pPr marL="742950" indent="-285750" eaLnBrk="0" hangingPunct="0">
              <a:defRPr sz="3200">
                <a:solidFill>
                  <a:srgbClr val="009999"/>
                </a:solidFill>
                <a:latin typeface="Times New Roman" pitchFamily="18" charset="0"/>
              </a:defRPr>
            </a:lvl2pPr>
            <a:lvl3pPr marL="1143000" indent="-228600" eaLnBrk="0" hangingPunct="0">
              <a:defRPr sz="3200">
                <a:solidFill>
                  <a:srgbClr val="009999"/>
                </a:solidFill>
                <a:latin typeface="Times New Roman" pitchFamily="18" charset="0"/>
              </a:defRPr>
            </a:lvl3pPr>
            <a:lvl4pPr marL="1600200" indent="-228600" eaLnBrk="0" hangingPunct="0">
              <a:defRPr sz="3200">
                <a:solidFill>
                  <a:srgbClr val="009999"/>
                </a:solidFill>
                <a:latin typeface="Times New Roman" pitchFamily="18" charset="0"/>
              </a:defRPr>
            </a:lvl4pPr>
            <a:lvl5pPr marL="2057400" indent="-228600" eaLnBrk="0" hangingPunct="0">
              <a:defRPr sz="3200">
                <a:solidFill>
                  <a:srgbClr val="009999"/>
                </a:solidFill>
                <a:latin typeface="Times New Roman" pitchFamily="18" charset="0"/>
              </a:defRPr>
            </a:lvl5pPr>
            <a:lvl6pPr marL="2514600" indent="-228600" algn="ctr" eaLnBrk="0" fontAlgn="base" hangingPunct="0">
              <a:spcBef>
                <a:spcPct val="0"/>
              </a:spcBef>
              <a:spcAft>
                <a:spcPct val="0"/>
              </a:spcAft>
              <a:defRPr sz="3200">
                <a:solidFill>
                  <a:srgbClr val="009999"/>
                </a:solidFill>
                <a:latin typeface="Times New Roman" pitchFamily="18" charset="0"/>
              </a:defRPr>
            </a:lvl6pPr>
            <a:lvl7pPr marL="2971800" indent="-228600" algn="ctr" eaLnBrk="0" fontAlgn="base" hangingPunct="0">
              <a:spcBef>
                <a:spcPct val="0"/>
              </a:spcBef>
              <a:spcAft>
                <a:spcPct val="0"/>
              </a:spcAft>
              <a:defRPr sz="3200">
                <a:solidFill>
                  <a:srgbClr val="009999"/>
                </a:solidFill>
                <a:latin typeface="Times New Roman" pitchFamily="18" charset="0"/>
              </a:defRPr>
            </a:lvl7pPr>
            <a:lvl8pPr marL="3429000" indent="-228600" algn="ctr" eaLnBrk="0" fontAlgn="base" hangingPunct="0">
              <a:spcBef>
                <a:spcPct val="0"/>
              </a:spcBef>
              <a:spcAft>
                <a:spcPct val="0"/>
              </a:spcAft>
              <a:defRPr sz="3200">
                <a:solidFill>
                  <a:srgbClr val="009999"/>
                </a:solidFill>
                <a:latin typeface="Times New Roman" pitchFamily="18" charset="0"/>
              </a:defRPr>
            </a:lvl8pPr>
            <a:lvl9pPr marL="3886200" indent="-228600" algn="ctr" eaLnBrk="0" fontAlgn="base" hangingPunct="0">
              <a:spcBef>
                <a:spcPct val="0"/>
              </a:spcBef>
              <a:spcAft>
                <a:spcPct val="0"/>
              </a:spcAft>
              <a:defRPr sz="3200">
                <a:solidFill>
                  <a:srgbClr val="009999"/>
                </a:solidFill>
                <a:latin typeface="Times New Roman" pitchFamily="18" charset="0"/>
              </a:defRPr>
            </a:lvl9pPr>
          </a:lstStyle>
          <a:p>
            <a:pPr eaLnBrk="1" hangingPunct="1"/>
            <a:fld id="{4D63551C-0CA9-4033-A4A0-5B80DF7B09D1}" type="slidenum">
              <a:rPr lang="en-US" sz="1400" smtClean="0">
                <a:solidFill>
                  <a:schemeClr val="tx1"/>
                </a:solidFill>
              </a:rPr>
              <a:pPr eaLnBrk="1" hangingPunct="1"/>
              <a:t>1</a:t>
            </a:fld>
            <a:endParaRPr lang="en-US" sz="1400">
              <a:solidFill>
                <a:schemeClr val="tx1"/>
              </a:solidFill>
            </a:endParaRPr>
          </a:p>
        </p:txBody>
      </p:sp>
      <p:sp>
        <p:nvSpPr>
          <p:cNvPr id="2053" name="Rectangle 2"/>
          <p:cNvSpPr>
            <a:spLocks noGrp="1" noChangeArrowheads="1"/>
          </p:cNvSpPr>
          <p:nvPr>
            <p:ph type="ctrTitle"/>
          </p:nvPr>
        </p:nvSpPr>
        <p:spPr>
          <a:xfrm>
            <a:off x="222250" y="492125"/>
            <a:ext cx="8159750" cy="990600"/>
          </a:xfrm>
        </p:spPr>
        <p:txBody>
          <a:bodyPr/>
          <a:lstStyle/>
          <a:p>
            <a:pPr algn="ctr" eaLnBrk="1" hangingPunct="1"/>
            <a:r>
              <a:rPr lang="en-US" altLang="en-US" sz="2800" dirty="0">
                <a:solidFill>
                  <a:srgbClr val="FF0000"/>
                </a:solidFill>
              </a:rPr>
              <a:t>Computational Geometry</a:t>
            </a:r>
            <a:endParaRPr lang="en-US" sz="3200" dirty="0">
              <a:solidFill>
                <a:srgbClr val="FF0000"/>
              </a:solidFill>
            </a:endParaRPr>
          </a:p>
        </p:txBody>
      </p:sp>
      <p:sp>
        <p:nvSpPr>
          <p:cNvPr id="2054" name="Rectangle 3"/>
          <p:cNvSpPr>
            <a:spLocks noGrp="1" noChangeArrowheads="1"/>
          </p:cNvSpPr>
          <p:nvPr>
            <p:ph type="subTitle" idx="1"/>
          </p:nvPr>
        </p:nvSpPr>
        <p:spPr>
          <a:xfrm>
            <a:off x="304800" y="4114799"/>
            <a:ext cx="8458200" cy="2251075"/>
          </a:xfrm>
        </p:spPr>
        <p:txBody>
          <a:bodyPr/>
          <a:lstStyle/>
          <a:p>
            <a:pPr eaLnBrk="1" hangingPunct="1">
              <a:lnSpc>
                <a:spcPct val="90000"/>
              </a:lnSpc>
            </a:pPr>
            <a:r>
              <a:rPr lang="en-US" sz="3600" b="1" i="1" dirty="0">
                <a:solidFill>
                  <a:schemeClr val="accent2"/>
                </a:solidFill>
              </a:rPr>
              <a:t>Voronoi Diagrams and Their Applications</a:t>
            </a:r>
          </a:p>
          <a:p>
            <a:pPr eaLnBrk="1" hangingPunct="1">
              <a:lnSpc>
                <a:spcPct val="90000"/>
              </a:lnSpc>
            </a:pPr>
            <a:r>
              <a:rPr lang="en-US" sz="2400" b="1" dirty="0"/>
              <a:t>Michael Goodrich</a:t>
            </a:r>
          </a:p>
          <a:p>
            <a:pPr eaLnBrk="1" hangingPunct="1">
              <a:lnSpc>
                <a:spcPct val="90000"/>
              </a:lnSpc>
            </a:pPr>
            <a:endParaRPr lang="en-US" sz="2400" b="1" dirty="0"/>
          </a:p>
          <a:p>
            <a:pPr eaLnBrk="1" hangingPunct="1">
              <a:lnSpc>
                <a:spcPct val="90000"/>
              </a:lnSpc>
            </a:pPr>
            <a:endParaRPr lang="en-US" sz="2400" b="1" dirty="0"/>
          </a:p>
          <a:p>
            <a:pPr eaLnBrk="1" hangingPunct="1">
              <a:lnSpc>
                <a:spcPct val="90000"/>
              </a:lnSpc>
            </a:pPr>
            <a:r>
              <a:rPr lang="en-US" sz="2400" b="1" dirty="0">
                <a:solidFill>
                  <a:schemeClr val="bg1">
                    <a:lumMod val="65000"/>
                  </a:schemeClr>
                </a:solidFill>
              </a:rPr>
              <a:t>with slides from Carola </a:t>
            </a:r>
            <a:r>
              <a:rPr lang="en-US" sz="2400" b="1" dirty="0" err="1">
                <a:solidFill>
                  <a:schemeClr val="bg1">
                    <a:lumMod val="65000"/>
                  </a:schemeClr>
                </a:solidFill>
              </a:rPr>
              <a:t>Wenk</a:t>
            </a:r>
            <a:r>
              <a:rPr lang="en-US" sz="2400" b="1" dirty="0">
                <a:solidFill>
                  <a:schemeClr val="bg1">
                    <a:lumMod val="65000"/>
                  </a:schemeClr>
                </a:solidFill>
              </a:rPr>
              <a:t> and Rodrigo I. Silveira</a:t>
            </a:r>
            <a:br>
              <a:rPr lang="en-US" sz="2400" b="1" dirty="0">
                <a:solidFill>
                  <a:schemeClr val="bg1">
                    <a:lumMod val="65000"/>
                  </a:schemeClr>
                </a:solidFill>
              </a:rPr>
            </a:br>
            <a:endParaRPr lang="en-US" sz="2400" b="1" dirty="0">
              <a:solidFill>
                <a:schemeClr val="bg1">
                  <a:lumMod val="6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900" y="1634911"/>
            <a:ext cx="2790330" cy="242224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1 Título">
            <a:extLst>
              <a:ext uri="{FF2B5EF4-FFF2-40B4-BE49-F238E27FC236}">
                <a16:creationId xmlns:a16="http://schemas.microsoft.com/office/drawing/2014/main" id="{67F69585-C5FD-1FAF-E717-D8AE9A0F02E3}"/>
              </a:ext>
            </a:extLst>
          </p:cNvPr>
          <p:cNvSpPr>
            <a:spLocks noGrp="1"/>
          </p:cNvSpPr>
          <p:nvPr>
            <p:ph type="title"/>
          </p:nvPr>
        </p:nvSpPr>
        <p:spPr>
          <a:xfrm>
            <a:off x="815009" y="304800"/>
            <a:ext cx="8176591" cy="1143000"/>
          </a:xfrm>
        </p:spPr>
        <p:txBody>
          <a:bodyPr/>
          <a:lstStyle/>
          <a:p>
            <a:r>
              <a:rPr lang="en-US" altLang="en-US" dirty="0"/>
              <a:t>What other useful things can you do with a Voronoi diagram?</a:t>
            </a:r>
          </a:p>
        </p:txBody>
      </p:sp>
      <p:sp>
        <p:nvSpPr>
          <p:cNvPr id="1028" name="2 Marcador de contenido">
            <a:extLst>
              <a:ext uri="{FF2B5EF4-FFF2-40B4-BE49-F238E27FC236}">
                <a16:creationId xmlns:a16="http://schemas.microsoft.com/office/drawing/2014/main" id="{13B4F7F1-E0D0-119F-0AAF-8269E337BC01}"/>
              </a:ext>
            </a:extLst>
          </p:cNvPr>
          <p:cNvSpPr>
            <a:spLocks noGrp="1"/>
          </p:cNvSpPr>
          <p:nvPr>
            <p:ph idx="1"/>
          </p:nvPr>
        </p:nvSpPr>
        <p:spPr/>
        <p:txBody>
          <a:bodyPr/>
          <a:lstStyle/>
          <a:p>
            <a:r>
              <a:rPr lang="en-US" altLang="en-US"/>
              <a:t>Already mentioned a few applications</a:t>
            </a:r>
          </a:p>
          <a:p>
            <a:pPr lvl="2"/>
            <a:r>
              <a:rPr lang="en-US" altLang="en-US"/>
              <a:t>Find nearest… hospital, restaurant, gas station,...</a:t>
            </a:r>
          </a:p>
        </p:txBody>
      </p:sp>
      <p:sp>
        <p:nvSpPr>
          <p:cNvPr id="1029" name="3 Marcador de número de diapositiva">
            <a:extLst>
              <a:ext uri="{FF2B5EF4-FFF2-40B4-BE49-F238E27FC236}">
                <a16:creationId xmlns:a16="http://schemas.microsoft.com/office/drawing/2014/main" id="{E177BC29-2E49-2808-494C-106485C4A06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FA67EC04-B635-A340-836D-B121385CD00D}" type="slidenum">
              <a:rPr lang="en-GB" altLang="en-US" b="0">
                <a:latin typeface="Trebuchet MS" panose="020B0703020202090204" pitchFamily="34" charset="0"/>
              </a:rPr>
              <a:pPr eaLnBrk="1" hangingPunct="1"/>
              <a:t>10</a:t>
            </a:fld>
            <a:endParaRPr lang="en-GB" altLang="en-US" b="0">
              <a:latin typeface="Trebuchet MS" panose="020B0703020202090204" pitchFamily="34" charset="0"/>
            </a:endParaRPr>
          </a:p>
        </p:txBody>
      </p:sp>
      <p:graphicFrame>
        <p:nvGraphicFramePr>
          <p:cNvPr id="6" name="Object 8">
            <a:extLst>
              <a:ext uri="{FF2B5EF4-FFF2-40B4-BE49-F238E27FC236}">
                <a16:creationId xmlns:a16="http://schemas.microsoft.com/office/drawing/2014/main" id="{7E894F00-A9BA-1C05-EF4B-258B650199FA}"/>
              </a:ext>
            </a:extLst>
          </p:cNvPr>
          <p:cNvGraphicFramePr>
            <a:graphicFrameLocks noChangeAspect="1"/>
          </p:cNvGraphicFramePr>
          <p:nvPr/>
        </p:nvGraphicFramePr>
        <p:xfrm>
          <a:off x="3925888" y="3683000"/>
          <a:ext cx="4906962" cy="2408238"/>
        </p:xfrm>
        <a:graphic>
          <a:graphicData uri="http://schemas.openxmlformats.org/presentationml/2006/ole">
            <mc:AlternateContent xmlns:mc="http://schemas.openxmlformats.org/markup-compatibility/2006">
              <mc:Choice xmlns:v="urn:schemas-microsoft-com:vml" Requires="v">
                <p:oleObj name="CorelPhotoPaint.Image.11" r:id="rId3" imgW="6711950" imgH="3295650" progId="CorelPhotoPaint.Image.11">
                  <p:embed/>
                </p:oleObj>
              </mc:Choice>
              <mc:Fallback>
                <p:oleObj name="CorelPhotoPaint.Image.11" r:id="rId3" imgW="6711950" imgH="3295650" progId="CorelPhotoPaint.Image.11">
                  <p:embed/>
                  <p:pic>
                    <p:nvPicPr>
                      <p:cNvPr id="6" name="Object 8">
                        <a:extLst>
                          <a:ext uri="{FF2B5EF4-FFF2-40B4-BE49-F238E27FC236}">
                            <a16:creationId xmlns:a16="http://schemas.microsoft.com/office/drawing/2014/main" id="{7E894F00-A9BA-1C05-EF4B-258B650199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5888" y="3683000"/>
                        <a:ext cx="4906962" cy="2408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99">
            <a:extLst>
              <a:ext uri="{FF2B5EF4-FFF2-40B4-BE49-F238E27FC236}">
                <a16:creationId xmlns:a16="http://schemas.microsoft.com/office/drawing/2014/main" id="{4A9CFAC0-0A9F-3033-9B8A-59192CA183D2}"/>
              </a:ext>
            </a:extLst>
          </p:cNvPr>
          <p:cNvGrpSpPr>
            <a:grpSpLocks/>
          </p:cNvGrpSpPr>
          <p:nvPr/>
        </p:nvGrpSpPr>
        <p:grpSpPr bwMode="auto">
          <a:xfrm>
            <a:off x="3981450" y="4067175"/>
            <a:ext cx="3911600" cy="1995488"/>
            <a:chOff x="790" y="2029"/>
            <a:chExt cx="3486" cy="1779"/>
          </a:xfrm>
        </p:grpSpPr>
        <p:sp>
          <p:nvSpPr>
            <p:cNvPr id="1055" name="Oval 30">
              <a:extLst>
                <a:ext uri="{FF2B5EF4-FFF2-40B4-BE49-F238E27FC236}">
                  <a16:creationId xmlns:a16="http://schemas.microsoft.com/office/drawing/2014/main" id="{CEE1A21B-E53B-E670-B6ED-DA633A4AF9B4}"/>
                </a:ext>
              </a:extLst>
            </p:cNvPr>
            <p:cNvSpPr>
              <a:spLocks noChangeArrowheads="1"/>
            </p:cNvSpPr>
            <p:nvPr/>
          </p:nvSpPr>
          <p:spPr bwMode="auto">
            <a:xfrm>
              <a:off x="1712" y="2727"/>
              <a:ext cx="76" cy="75"/>
            </a:xfrm>
            <a:prstGeom prst="ellipse">
              <a:avLst/>
            </a:pr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056" name="Oval 34">
              <a:extLst>
                <a:ext uri="{FF2B5EF4-FFF2-40B4-BE49-F238E27FC236}">
                  <a16:creationId xmlns:a16="http://schemas.microsoft.com/office/drawing/2014/main" id="{B2B6564B-8594-7CB2-E273-87E2CA28F5AC}"/>
                </a:ext>
              </a:extLst>
            </p:cNvPr>
            <p:cNvSpPr>
              <a:spLocks noChangeArrowheads="1"/>
            </p:cNvSpPr>
            <p:nvPr/>
          </p:nvSpPr>
          <p:spPr bwMode="auto">
            <a:xfrm>
              <a:off x="2110" y="2832"/>
              <a:ext cx="76" cy="75"/>
            </a:xfrm>
            <a:prstGeom prst="ellipse">
              <a:avLst/>
            </a:pr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057" name="Oval 35">
              <a:extLst>
                <a:ext uri="{FF2B5EF4-FFF2-40B4-BE49-F238E27FC236}">
                  <a16:creationId xmlns:a16="http://schemas.microsoft.com/office/drawing/2014/main" id="{111BCE78-F316-C46D-4428-9BD09E71D4D8}"/>
                </a:ext>
              </a:extLst>
            </p:cNvPr>
            <p:cNvSpPr>
              <a:spLocks noChangeArrowheads="1"/>
            </p:cNvSpPr>
            <p:nvPr/>
          </p:nvSpPr>
          <p:spPr bwMode="auto">
            <a:xfrm>
              <a:off x="2372" y="2029"/>
              <a:ext cx="76" cy="75"/>
            </a:xfrm>
            <a:prstGeom prst="ellipse">
              <a:avLst/>
            </a:pr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058" name="Oval 36">
              <a:extLst>
                <a:ext uri="{FF2B5EF4-FFF2-40B4-BE49-F238E27FC236}">
                  <a16:creationId xmlns:a16="http://schemas.microsoft.com/office/drawing/2014/main" id="{0FBF5557-ED07-0BC6-490A-24443EE9FCD0}"/>
                </a:ext>
              </a:extLst>
            </p:cNvPr>
            <p:cNvSpPr>
              <a:spLocks noChangeArrowheads="1"/>
            </p:cNvSpPr>
            <p:nvPr/>
          </p:nvSpPr>
          <p:spPr bwMode="auto">
            <a:xfrm>
              <a:off x="2698" y="2254"/>
              <a:ext cx="76" cy="75"/>
            </a:xfrm>
            <a:prstGeom prst="ellipse">
              <a:avLst/>
            </a:pr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059" name="Oval 37">
              <a:extLst>
                <a:ext uri="{FF2B5EF4-FFF2-40B4-BE49-F238E27FC236}">
                  <a16:creationId xmlns:a16="http://schemas.microsoft.com/office/drawing/2014/main" id="{6C0DFC0A-87C2-E970-970D-F51FF1EAC3B8}"/>
                </a:ext>
              </a:extLst>
            </p:cNvPr>
            <p:cNvSpPr>
              <a:spLocks noChangeArrowheads="1"/>
            </p:cNvSpPr>
            <p:nvPr/>
          </p:nvSpPr>
          <p:spPr bwMode="auto">
            <a:xfrm>
              <a:off x="4089" y="2216"/>
              <a:ext cx="76" cy="75"/>
            </a:xfrm>
            <a:prstGeom prst="ellipse">
              <a:avLst/>
            </a:pr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060" name="Oval 38">
              <a:extLst>
                <a:ext uri="{FF2B5EF4-FFF2-40B4-BE49-F238E27FC236}">
                  <a16:creationId xmlns:a16="http://schemas.microsoft.com/office/drawing/2014/main" id="{A3360385-1A1C-FFA9-C8CA-06304B16EBB9}"/>
                </a:ext>
              </a:extLst>
            </p:cNvPr>
            <p:cNvSpPr>
              <a:spLocks noChangeArrowheads="1"/>
            </p:cNvSpPr>
            <p:nvPr/>
          </p:nvSpPr>
          <p:spPr bwMode="auto">
            <a:xfrm>
              <a:off x="4200" y="2520"/>
              <a:ext cx="76" cy="75"/>
            </a:xfrm>
            <a:prstGeom prst="ellipse">
              <a:avLst/>
            </a:pr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061" name="Oval 39">
              <a:extLst>
                <a:ext uri="{FF2B5EF4-FFF2-40B4-BE49-F238E27FC236}">
                  <a16:creationId xmlns:a16="http://schemas.microsoft.com/office/drawing/2014/main" id="{6D292E90-53B1-C6BC-3EF7-28A3D862D94C}"/>
                </a:ext>
              </a:extLst>
            </p:cNvPr>
            <p:cNvSpPr>
              <a:spLocks noChangeArrowheads="1"/>
            </p:cNvSpPr>
            <p:nvPr/>
          </p:nvSpPr>
          <p:spPr bwMode="auto">
            <a:xfrm>
              <a:off x="2191" y="3087"/>
              <a:ext cx="76" cy="75"/>
            </a:xfrm>
            <a:prstGeom prst="ellipse">
              <a:avLst/>
            </a:pr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062" name="Oval 40">
              <a:extLst>
                <a:ext uri="{FF2B5EF4-FFF2-40B4-BE49-F238E27FC236}">
                  <a16:creationId xmlns:a16="http://schemas.microsoft.com/office/drawing/2014/main" id="{7BF9B3DD-ABE2-665F-0D63-CAE8D958DF29}"/>
                </a:ext>
              </a:extLst>
            </p:cNvPr>
            <p:cNvSpPr>
              <a:spLocks noChangeArrowheads="1"/>
            </p:cNvSpPr>
            <p:nvPr/>
          </p:nvSpPr>
          <p:spPr bwMode="auto">
            <a:xfrm>
              <a:off x="1011" y="2866"/>
              <a:ext cx="76" cy="75"/>
            </a:xfrm>
            <a:prstGeom prst="ellipse">
              <a:avLst/>
            </a:pr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063" name="Oval 41">
              <a:extLst>
                <a:ext uri="{FF2B5EF4-FFF2-40B4-BE49-F238E27FC236}">
                  <a16:creationId xmlns:a16="http://schemas.microsoft.com/office/drawing/2014/main" id="{DA782EEA-B02B-1332-4153-16F0CE5A8482}"/>
                </a:ext>
              </a:extLst>
            </p:cNvPr>
            <p:cNvSpPr>
              <a:spLocks noChangeArrowheads="1"/>
            </p:cNvSpPr>
            <p:nvPr/>
          </p:nvSpPr>
          <p:spPr bwMode="auto">
            <a:xfrm>
              <a:off x="1618" y="3594"/>
              <a:ext cx="76" cy="75"/>
            </a:xfrm>
            <a:prstGeom prst="ellipse">
              <a:avLst/>
            </a:pr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064" name="Oval 42">
              <a:extLst>
                <a:ext uri="{FF2B5EF4-FFF2-40B4-BE49-F238E27FC236}">
                  <a16:creationId xmlns:a16="http://schemas.microsoft.com/office/drawing/2014/main" id="{C434FA2A-70A9-C4F1-2E71-86CA9EABB9CD}"/>
                </a:ext>
              </a:extLst>
            </p:cNvPr>
            <p:cNvSpPr>
              <a:spLocks noChangeArrowheads="1"/>
            </p:cNvSpPr>
            <p:nvPr/>
          </p:nvSpPr>
          <p:spPr bwMode="auto">
            <a:xfrm>
              <a:off x="1050" y="3604"/>
              <a:ext cx="76" cy="75"/>
            </a:xfrm>
            <a:prstGeom prst="ellipse">
              <a:avLst/>
            </a:pr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065" name="Oval 43">
              <a:extLst>
                <a:ext uri="{FF2B5EF4-FFF2-40B4-BE49-F238E27FC236}">
                  <a16:creationId xmlns:a16="http://schemas.microsoft.com/office/drawing/2014/main" id="{452DB604-5560-DCF8-E339-C2B92830274D}"/>
                </a:ext>
              </a:extLst>
            </p:cNvPr>
            <p:cNvSpPr>
              <a:spLocks noChangeArrowheads="1"/>
            </p:cNvSpPr>
            <p:nvPr/>
          </p:nvSpPr>
          <p:spPr bwMode="auto">
            <a:xfrm>
              <a:off x="943" y="3715"/>
              <a:ext cx="76" cy="75"/>
            </a:xfrm>
            <a:prstGeom prst="ellipse">
              <a:avLst/>
            </a:pr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066" name="Oval 44">
              <a:extLst>
                <a:ext uri="{FF2B5EF4-FFF2-40B4-BE49-F238E27FC236}">
                  <a16:creationId xmlns:a16="http://schemas.microsoft.com/office/drawing/2014/main" id="{86C3CF39-2730-0B2D-F66F-ED7E33B2CCA7}"/>
                </a:ext>
              </a:extLst>
            </p:cNvPr>
            <p:cNvSpPr>
              <a:spLocks noChangeArrowheads="1"/>
            </p:cNvSpPr>
            <p:nvPr/>
          </p:nvSpPr>
          <p:spPr bwMode="auto">
            <a:xfrm>
              <a:off x="790" y="3733"/>
              <a:ext cx="76" cy="75"/>
            </a:xfrm>
            <a:prstGeom prst="ellipse">
              <a:avLst/>
            </a:pr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sp>
        <p:nvSpPr>
          <p:cNvPr id="20" name="Rectangle 49">
            <a:extLst>
              <a:ext uri="{FF2B5EF4-FFF2-40B4-BE49-F238E27FC236}">
                <a16:creationId xmlns:a16="http://schemas.microsoft.com/office/drawing/2014/main" id="{33D28CCA-D65D-C504-6030-AEE5F528065E}"/>
              </a:ext>
            </a:extLst>
          </p:cNvPr>
          <p:cNvSpPr>
            <a:spLocks noChangeArrowheads="1"/>
          </p:cNvSpPr>
          <p:nvPr/>
        </p:nvSpPr>
        <p:spPr bwMode="auto">
          <a:xfrm>
            <a:off x="3922713" y="3675063"/>
            <a:ext cx="4921250" cy="2414587"/>
          </a:xfrm>
          <a:prstGeom prst="rect">
            <a:avLst/>
          </a:prstGeom>
          <a:noFill/>
          <a:ln w="28575">
            <a:solidFill>
              <a:srgbClr val="6633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nvGrpSpPr>
          <p:cNvPr id="3" name="Group 100">
            <a:extLst>
              <a:ext uri="{FF2B5EF4-FFF2-40B4-BE49-F238E27FC236}">
                <a16:creationId xmlns:a16="http://schemas.microsoft.com/office/drawing/2014/main" id="{FF768743-71FB-8093-8813-8316A0FCA3B3}"/>
              </a:ext>
            </a:extLst>
          </p:cNvPr>
          <p:cNvGrpSpPr>
            <a:grpSpLocks/>
          </p:cNvGrpSpPr>
          <p:nvPr/>
        </p:nvGrpSpPr>
        <p:grpSpPr bwMode="auto">
          <a:xfrm>
            <a:off x="3911600" y="3667125"/>
            <a:ext cx="4919663" cy="2422525"/>
            <a:chOff x="-4477" y="1238"/>
            <a:chExt cx="4384" cy="2159"/>
          </a:xfrm>
        </p:grpSpPr>
        <p:sp>
          <p:nvSpPr>
            <p:cNvPr id="1033" name="Line 75">
              <a:extLst>
                <a:ext uri="{FF2B5EF4-FFF2-40B4-BE49-F238E27FC236}">
                  <a16:creationId xmlns:a16="http://schemas.microsoft.com/office/drawing/2014/main" id="{24F93272-948C-4491-1F67-A90CF000E130}"/>
                </a:ext>
              </a:extLst>
            </p:cNvPr>
            <p:cNvSpPr>
              <a:spLocks noChangeShapeType="1"/>
            </p:cNvSpPr>
            <p:nvPr/>
          </p:nvSpPr>
          <p:spPr bwMode="auto">
            <a:xfrm flipH="1" flipV="1">
              <a:off x="-1896" y="2818"/>
              <a:ext cx="157" cy="579"/>
            </a:xfrm>
            <a:prstGeom prst="line">
              <a:avLst/>
            </a:prstGeom>
            <a:noFill/>
            <a:ln w="28575">
              <a:solidFill>
                <a:srgbClr val="66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 name="Line 76">
              <a:extLst>
                <a:ext uri="{FF2B5EF4-FFF2-40B4-BE49-F238E27FC236}">
                  <a16:creationId xmlns:a16="http://schemas.microsoft.com/office/drawing/2014/main" id="{EAE51BA5-01D2-F2D3-3D8B-B4CA23821BB7}"/>
                </a:ext>
              </a:extLst>
            </p:cNvPr>
            <p:cNvSpPr>
              <a:spLocks noChangeShapeType="1"/>
            </p:cNvSpPr>
            <p:nvPr/>
          </p:nvSpPr>
          <p:spPr bwMode="auto">
            <a:xfrm flipH="1" flipV="1">
              <a:off x="-3439" y="2789"/>
              <a:ext cx="570" cy="604"/>
            </a:xfrm>
            <a:prstGeom prst="line">
              <a:avLst/>
            </a:prstGeom>
            <a:noFill/>
            <a:ln w="28575">
              <a:solidFill>
                <a:srgbClr val="66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 name="Line 77">
              <a:extLst>
                <a:ext uri="{FF2B5EF4-FFF2-40B4-BE49-F238E27FC236}">
                  <a16:creationId xmlns:a16="http://schemas.microsoft.com/office/drawing/2014/main" id="{36CA7077-6901-A059-A16D-2053BB995D8B}"/>
                </a:ext>
              </a:extLst>
            </p:cNvPr>
            <p:cNvSpPr>
              <a:spLocks noChangeShapeType="1"/>
            </p:cNvSpPr>
            <p:nvPr/>
          </p:nvSpPr>
          <p:spPr bwMode="auto">
            <a:xfrm flipH="1">
              <a:off x="-2877" y="1242"/>
              <a:ext cx="567" cy="831"/>
            </a:xfrm>
            <a:prstGeom prst="line">
              <a:avLst/>
            </a:prstGeom>
            <a:noFill/>
            <a:ln w="28575">
              <a:solidFill>
                <a:srgbClr val="66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 name="Line 78">
              <a:extLst>
                <a:ext uri="{FF2B5EF4-FFF2-40B4-BE49-F238E27FC236}">
                  <a16:creationId xmlns:a16="http://schemas.microsoft.com/office/drawing/2014/main" id="{58E049A3-A2C3-3BFE-4C80-78656A752B8E}"/>
                </a:ext>
              </a:extLst>
            </p:cNvPr>
            <p:cNvSpPr>
              <a:spLocks noChangeShapeType="1"/>
            </p:cNvSpPr>
            <p:nvPr/>
          </p:nvSpPr>
          <p:spPr bwMode="auto">
            <a:xfrm>
              <a:off x="-1821" y="1238"/>
              <a:ext cx="24" cy="1029"/>
            </a:xfrm>
            <a:prstGeom prst="line">
              <a:avLst/>
            </a:prstGeom>
            <a:noFill/>
            <a:ln w="28575">
              <a:solidFill>
                <a:srgbClr val="66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 name="Line 79">
              <a:extLst>
                <a:ext uri="{FF2B5EF4-FFF2-40B4-BE49-F238E27FC236}">
                  <a16:creationId xmlns:a16="http://schemas.microsoft.com/office/drawing/2014/main" id="{C0B9CD06-1890-58CE-A071-701927E6B657}"/>
                </a:ext>
              </a:extLst>
            </p:cNvPr>
            <p:cNvSpPr>
              <a:spLocks noChangeShapeType="1"/>
            </p:cNvSpPr>
            <p:nvPr/>
          </p:nvSpPr>
          <p:spPr bwMode="auto">
            <a:xfrm flipV="1">
              <a:off x="-1797" y="1626"/>
              <a:ext cx="1704" cy="641"/>
            </a:xfrm>
            <a:prstGeom prst="line">
              <a:avLst/>
            </a:prstGeom>
            <a:noFill/>
            <a:ln w="28575">
              <a:solidFill>
                <a:srgbClr val="66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 name="Line 80">
              <a:extLst>
                <a:ext uri="{FF2B5EF4-FFF2-40B4-BE49-F238E27FC236}">
                  <a16:creationId xmlns:a16="http://schemas.microsoft.com/office/drawing/2014/main" id="{69A19CC0-4F19-DF6C-FBB5-142EC50AE4F7}"/>
                </a:ext>
              </a:extLst>
            </p:cNvPr>
            <p:cNvSpPr>
              <a:spLocks noChangeShapeType="1"/>
            </p:cNvSpPr>
            <p:nvPr/>
          </p:nvSpPr>
          <p:spPr bwMode="auto">
            <a:xfrm flipH="1">
              <a:off x="-1896" y="2267"/>
              <a:ext cx="99" cy="551"/>
            </a:xfrm>
            <a:prstGeom prst="line">
              <a:avLst/>
            </a:prstGeom>
            <a:noFill/>
            <a:ln w="28575">
              <a:solidFill>
                <a:srgbClr val="66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 name="Line 81">
              <a:extLst>
                <a:ext uri="{FF2B5EF4-FFF2-40B4-BE49-F238E27FC236}">
                  <a16:creationId xmlns:a16="http://schemas.microsoft.com/office/drawing/2014/main" id="{06620067-B407-C87E-3559-339E9CFF1BF3}"/>
                </a:ext>
              </a:extLst>
            </p:cNvPr>
            <p:cNvSpPr>
              <a:spLocks noChangeShapeType="1"/>
            </p:cNvSpPr>
            <p:nvPr/>
          </p:nvSpPr>
          <p:spPr bwMode="auto">
            <a:xfrm flipH="1" flipV="1">
              <a:off x="-2542" y="2416"/>
              <a:ext cx="646" cy="402"/>
            </a:xfrm>
            <a:prstGeom prst="line">
              <a:avLst/>
            </a:prstGeom>
            <a:noFill/>
            <a:ln w="28575">
              <a:solidFill>
                <a:srgbClr val="66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0" name="Line 82">
              <a:extLst>
                <a:ext uri="{FF2B5EF4-FFF2-40B4-BE49-F238E27FC236}">
                  <a16:creationId xmlns:a16="http://schemas.microsoft.com/office/drawing/2014/main" id="{85E2B27E-56FB-A106-EB77-C192BA3F5D24}"/>
                </a:ext>
              </a:extLst>
            </p:cNvPr>
            <p:cNvSpPr>
              <a:spLocks noChangeShapeType="1"/>
            </p:cNvSpPr>
            <p:nvPr/>
          </p:nvSpPr>
          <p:spPr bwMode="auto">
            <a:xfrm>
              <a:off x="-3960" y="1246"/>
              <a:ext cx="790" cy="736"/>
            </a:xfrm>
            <a:prstGeom prst="line">
              <a:avLst/>
            </a:prstGeom>
            <a:noFill/>
            <a:ln w="28575">
              <a:solidFill>
                <a:srgbClr val="66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1" name="Line 83">
              <a:extLst>
                <a:ext uri="{FF2B5EF4-FFF2-40B4-BE49-F238E27FC236}">
                  <a16:creationId xmlns:a16="http://schemas.microsoft.com/office/drawing/2014/main" id="{BDBBC7B0-C7B5-DD2B-45D1-DB5509B003A3}"/>
                </a:ext>
              </a:extLst>
            </p:cNvPr>
            <p:cNvSpPr>
              <a:spLocks noChangeShapeType="1"/>
            </p:cNvSpPr>
            <p:nvPr/>
          </p:nvSpPr>
          <p:spPr bwMode="auto">
            <a:xfrm>
              <a:off x="-4080" y="1242"/>
              <a:ext cx="322" cy="1518"/>
            </a:xfrm>
            <a:prstGeom prst="line">
              <a:avLst/>
            </a:prstGeom>
            <a:noFill/>
            <a:ln w="28575">
              <a:solidFill>
                <a:srgbClr val="66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2" name="Line 84">
              <a:extLst>
                <a:ext uri="{FF2B5EF4-FFF2-40B4-BE49-F238E27FC236}">
                  <a16:creationId xmlns:a16="http://schemas.microsoft.com/office/drawing/2014/main" id="{D5C8CD2B-751E-3EEF-6F63-9B88695396CE}"/>
                </a:ext>
              </a:extLst>
            </p:cNvPr>
            <p:cNvSpPr>
              <a:spLocks noChangeShapeType="1"/>
            </p:cNvSpPr>
            <p:nvPr/>
          </p:nvSpPr>
          <p:spPr bwMode="auto">
            <a:xfrm flipV="1">
              <a:off x="-3439" y="2669"/>
              <a:ext cx="86" cy="120"/>
            </a:xfrm>
            <a:prstGeom prst="line">
              <a:avLst/>
            </a:prstGeom>
            <a:noFill/>
            <a:ln w="28575">
              <a:solidFill>
                <a:srgbClr val="66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3" name="Line 85">
              <a:extLst>
                <a:ext uri="{FF2B5EF4-FFF2-40B4-BE49-F238E27FC236}">
                  <a16:creationId xmlns:a16="http://schemas.microsoft.com/office/drawing/2014/main" id="{3B041252-C739-1640-470E-1011225738C2}"/>
                </a:ext>
              </a:extLst>
            </p:cNvPr>
            <p:cNvSpPr>
              <a:spLocks noChangeShapeType="1"/>
            </p:cNvSpPr>
            <p:nvPr/>
          </p:nvSpPr>
          <p:spPr bwMode="auto">
            <a:xfrm flipH="1" flipV="1">
              <a:off x="-3758" y="2760"/>
              <a:ext cx="319" cy="29"/>
            </a:xfrm>
            <a:prstGeom prst="line">
              <a:avLst/>
            </a:prstGeom>
            <a:noFill/>
            <a:ln w="28575">
              <a:solidFill>
                <a:srgbClr val="66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 name="Line 86">
              <a:extLst>
                <a:ext uri="{FF2B5EF4-FFF2-40B4-BE49-F238E27FC236}">
                  <a16:creationId xmlns:a16="http://schemas.microsoft.com/office/drawing/2014/main" id="{0159E1E4-21AC-BB41-E2FB-9A1A1C6404CE}"/>
                </a:ext>
              </a:extLst>
            </p:cNvPr>
            <p:cNvSpPr>
              <a:spLocks noChangeShapeType="1"/>
            </p:cNvSpPr>
            <p:nvPr/>
          </p:nvSpPr>
          <p:spPr bwMode="auto">
            <a:xfrm flipH="1">
              <a:off x="-3857" y="2760"/>
              <a:ext cx="99" cy="78"/>
            </a:xfrm>
            <a:prstGeom prst="line">
              <a:avLst/>
            </a:prstGeom>
            <a:noFill/>
            <a:ln w="28575">
              <a:solidFill>
                <a:srgbClr val="66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 name="Line 87">
              <a:extLst>
                <a:ext uri="{FF2B5EF4-FFF2-40B4-BE49-F238E27FC236}">
                  <a16:creationId xmlns:a16="http://schemas.microsoft.com/office/drawing/2014/main" id="{54D0AF59-DE9C-EF96-B229-E825E8CC0A63}"/>
                </a:ext>
              </a:extLst>
            </p:cNvPr>
            <p:cNvSpPr>
              <a:spLocks noChangeShapeType="1"/>
            </p:cNvSpPr>
            <p:nvPr/>
          </p:nvSpPr>
          <p:spPr bwMode="auto">
            <a:xfrm flipH="1" flipV="1">
              <a:off x="-4470" y="2867"/>
              <a:ext cx="9" cy="4"/>
            </a:xfrm>
            <a:prstGeom prst="line">
              <a:avLst/>
            </a:prstGeom>
            <a:noFill/>
            <a:ln w="28575">
              <a:solidFill>
                <a:srgbClr val="66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6" name="Line 88">
              <a:extLst>
                <a:ext uri="{FF2B5EF4-FFF2-40B4-BE49-F238E27FC236}">
                  <a16:creationId xmlns:a16="http://schemas.microsoft.com/office/drawing/2014/main" id="{1E110C9B-44E4-8E30-C0BC-B36763404EFA}"/>
                </a:ext>
              </a:extLst>
            </p:cNvPr>
            <p:cNvSpPr>
              <a:spLocks noChangeShapeType="1"/>
            </p:cNvSpPr>
            <p:nvPr/>
          </p:nvSpPr>
          <p:spPr bwMode="auto">
            <a:xfrm>
              <a:off x="-4477" y="2859"/>
              <a:ext cx="136" cy="257"/>
            </a:xfrm>
            <a:prstGeom prst="line">
              <a:avLst/>
            </a:prstGeom>
            <a:noFill/>
            <a:ln w="28575">
              <a:solidFill>
                <a:srgbClr val="66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7" name="Line 89">
              <a:extLst>
                <a:ext uri="{FF2B5EF4-FFF2-40B4-BE49-F238E27FC236}">
                  <a16:creationId xmlns:a16="http://schemas.microsoft.com/office/drawing/2014/main" id="{9A4811AF-1E02-7885-4682-E21FB4810C89}"/>
                </a:ext>
              </a:extLst>
            </p:cNvPr>
            <p:cNvSpPr>
              <a:spLocks noChangeShapeType="1"/>
            </p:cNvSpPr>
            <p:nvPr/>
          </p:nvSpPr>
          <p:spPr bwMode="auto">
            <a:xfrm flipV="1">
              <a:off x="-4461" y="2838"/>
              <a:ext cx="604" cy="33"/>
            </a:xfrm>
            <a:prstGeom prst="line">
              <a:avLst/>
            </a:prstGeom>
            <a:noFill/>
            <a:ln w="28575">
              <a:solidFill>
                <a:srgbClr val="66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8" name="Line 90">
              <a:extLst>
                <a:ext uri="{FF2B5EF4-FFF2-40B4-BE49-F238E27FC236}">
                  <a16:creationId xmlns:a16="http://schemas.microsoft.com/office/drawing/2014/main" id="{A92DA647-0A79-7F34-4677-919A349C2F84}"/>
                </a:ext>
              </a:extLst>
            </p:cNvPr>
            <p:cNvSpPr>
              <a:spLocks noChangeShapeType="1"/>
            </p:cNvSpPr>
            <p:nvPr/>
          </p:nvSpPr>
          <p:spPr bwMode="auto">
            <a:xfrm>
              <a:off x="-3857" y="2838"/>
              <a:ext cx="8" cy="547"/>
            </a:xfrm>
            <a:prstGeom prst="line">
              <a:avLst/>
            </a:prstGeom>
            <a:noFill/>
            <a:ln w="28575">
              <a:solidFill>
                <a:srgbClr val="66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9" name="Line 91">
              <a:extLst>
                <a:ext uri="{FF2B5EF4-FFF2-40B4-BE49-F238E27FC236}">
                  <a16:creationId xmlns:a16="http://schemas.microsoft.com/office/drawing/2014/main" id="{5E4FA9DB-117B-3CE3-03F6-92C998B8E8DE}"/>
                </a:ext>
              </a:extLst>
            </p:cNvPr>
            <p:cNvSpPr>
              <a:spLocks noChangeShapeType="1"/>
            </p:cNvSpPr>
            <p:nvPr/>
          </p:nvSpPr>
          <p:spPr bwMode="auto">
            <a:xfrm>
              <a:off x="-3170" y="1982"/>
              <a:ext cx="293" cy="91"/>
            </a:xfrm>
            <a:prstGeom prst="line">
              <a:avLst/>
            </a:prstGeom>
            <a:noFill/>
            <a:ln w="28575">
              <a:solidFill>
                <a:srgbClr val="66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0" name="Line 92">
              <a:extLst>
                <a:ext uri="{FF2B5EF4-FFF2-40B4-BE49-F238E27FC236}">
                  <a16:creationId xmlns:a16="http://schemas.microsoft.com/office/drawing/2014/main" id="{DE6E4871-AD77-162B-B2F3-0E50226493DC}"/>
                </a:ext>
              </a:extLst>
            </p:cNvPr>
            <p:cNvSpPr>
              <a:spLocks noChangeShapeType="1"/>
            </p:cNvSpPr>
            <p:nvPr/>
          </p:nvSpPr>
          <p:spPr bwMode="auto">
            <a:xfrm flipH="1">
              <a:off x="-3353" y="1982"/>
              <a:ext cx="183" cy="687"/>
            </a:xfrm>
            <a:prstGeom prst="line">
              <a:avLst/>
            </a:prstGeom>
            <a:noFill/>
            <a:ln w="28575">
              <a:solidFill>
                <a:srgbClr val="66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1" name="Line 93">
              <a:extLst>
                <a:ext uri="{FF2B5EF4-FFF2-40B4-BE49-F238E27FC236}">
                  <a16:creationId xmlns:a16="http://schemas.microsoft.com/office/drawing/2014/main" id="{963D2438-A5BE-AA18-7C70-3779A1D65B94}"/>
                </a:ext>
              </a:extLst>
            </p:cNvPr>
            <p:cNvSpPr>
              <a:spLocks noChangeShapeType="1"/>
            </p:cNvSpPr>
            <p:nvPr/>
          </p:nvSpPr>
          <p:spPr bwMode="auto">
            <a:xfrm flipV="1">
              <a:off x="-3353" y="2416"/>
              <a:ext cx="811" cy="253"/>
            </a:xfrm>
            <a:prstGeom prst="line">
              <a:avLst/>
            </a:prstGeom>
            <a:noFill/>
            <a:ln w="28575">
              <a:solidFill>
                <a:srgbClr val="66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2" name="Line 94">
              <a:extLst>
                <a:ext uri="{FF2B5EF4-FFF2-40B4-BE49-F238E27FC236}">
                  <a16:creationId xmlns:a16="http://schemas.microsoft.com/office/drawing/2014/main" id="{5EC86C4A-5815-06A8-AE53-281C6692E760}"/>
                </a:ext>
              </a:extLst>
            </p:cNvPr>
            <p:cNvSpPr>
              <a:spLocks noChangeShapeType="1"/>
            </p:cNvSpPr>
            <p:nvPr/>
          </p:nvSpPr>
          <p:spPr bwMode="auto">
            <a:xfrm>
              <a:off x="-2877" y="2073"/>
              <a:ext cx="335" cy="343"/>
            </a:xfrm>
            <a:prstGeom prst="line">
              <a:avLst/>
            </a:prstGeom>
            <a:noFill/>
            <a:ln w="28575">
              <a:solidFill>
                <a:srgbClr val="66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3" name="Line 95">
              <a:extLst>
                <a:ext uri="{FF2B5EF4-FFF2-40B4-BE49-F238E27FC236}">
                  <a16:creationId xmlns:a16="http://schemas.microsoft.com/office/drawing/2014/main" id="{487DD114-7464-A51C-5034-42A5C063B99D}"/>
                </a:ext>
              </a:extLst>
            </p:cNvPr>
            <p:cNvSpPr>
              <a:spLocks noChangeShapeType="1"/>
            </p:cNvSpPr>
            <p:nvPr/>
          </p:nvSpPr>
          <p:spPr bwMode="auto">
            <a:xfrm>
              <a:off x="-4341" y="3116"/>
              <a:ext cx="29" cy="273"/>
            </a:xfrm>
            <a:prstGeom prst="line">
              <a:avLst/>
            </a:prstGeom>
            <a:noFill/>
            <a:ln w="28575">
              <a:solidFill>
                <a:srgbClr val="66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4" name="Line 96">
              <a:extLst>
                <a:ext uri="{FF2B5EF4-FFF2-40B4-BE49-F238E27FC236}">
                  <a16:creationId xmlns:a16="http://schemas.microsoft.com/office/drawing/2014/main" id="{FB19069F-DA68-B788-6C0A-C71F85A6CFAE}"/>
                </a:ext>
              </a:extLst>
            </p:cNvPr>
            <p:cNvSpPr>
              <a:spLocks noChangeShapeType="1"/>
            </p:cNvSpPr>
            <p:nvPr/>
          </p:nvSpPr>
          <p:spPr bwMode="auto">
            <a:xfrm>
              <a:off x="-4341" y="3116"/>
              <a:ext cx="260" cy="277"/>
            </a:xfrm>
            <a:prstGeom prst="line">
              <a:avLst/>
            </a:prstGeom>
            <a:noFill/>
            <a:ln w="28575">
              <a:solidFill>
                <a:srgbClr val="663300"/>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Título">
            <a:extLst>
              <a:ext uri="{FF2B5EF4-FFF2-40B4-BE49-F238E27FC236}">
                <a16:creationId xmlns:a16="http://schemas.microsoft.com/office/drawing/2014/main" id="{A44D816A-6DE6-2EA1-C2B9-95126A39191D}"/>
              </a:ext>
            </a:extLst>
          </p:cNvPr>
          <p:cNvSpPr>
            <a:spLocks noGrp="1"/>
          </p:cNvSpPr>
          <p:nvPr>
            <p:ph type="title"/>
          </p:nvPr>
        </p:nvSpPr>
        <p:spPr/>
        <p:txBody>
          <a:bodyPr/>
          <a:lstStyle/>
          <a:p>
            <a:r>
              <a:rPr lang="es-ES" altLang="en-US"/>
              <a:t>Facility location</a:t>
            </a:r>
            <a:endParaRPr lang="en-US" altLang="en-US"/>
          </a:p>
        </p:txBody>
      </p:sp>
      <p:sp>
        <p:nvSpPr>
          <p:cNvPr id="3" name="2 Marcador de contenido">
            <a:extLst>
              <a:ext uri="{FF2B5EF4-FFF2-40B4-BE49-F238E27FC236}">
                <a16:creationId xmlns:a16="http://schemas.microsoft.com/office/drawing/2014/main" id="{7C1B88F8-A798-9983-7CB4-84C40338F8C3}"/>
              </a:ext>
            </a:extLst>
          </p:cNvPr>
          <p:cNvSpPr>
            <a:spLocks noGrp="1"/>
          </p:cNvSpPr>
          <p:nvPr>
            <p:ph idx="1"/>
          </p:nvPr>
        </p:nvSpPr>
        <p:spPr>
          <a:xfrm>
            <a:off x="685800" y="1981200"/>
            <a:ext cx="7772400" cy="4572000"/>
          </a:xfrm>
        </p:spPr>
        <p:txBody>
          <a:bodyPr/>
          <a:lstStyle/>
          <a:p>
            <a:r>
              <a:rPr lang="en-US" altLang="en-US" dirty="0"/>
              <a:t>Determine a location to maximize distance to its “competition”</a:t>
            </a:r>
          </a:p>
          <a:p>
            <a:r>
              <a:rPr lang="en-US" altLang="en-US" b="0" dirty="0"/>
              <a:t>Find </a:t>
            </a:r>
            <a:r>
              <a:rPr lang="en-US" altLang="en-US" b="1" dirty="0"/>
              <a:t>largest empty circle</a:t>
            </a:r>
          </a:p>
          <a:p>
            <a:endParaRPr lang="en-US" altLang="en-US" b="0" dirty="0"/>
          </a:p>
          <a:p>
            <a:r>
              <a:rPr lang="en-US" altLang="en-US" b="0" dirty="0"/>
              <a:t>Must be centered</a:t>
            </a:r>
            <a:br>
              <a:rPr lang="en-US" altLang="en-US" b="0" dirty="0"/>
            </a:br>
            <a:r>
              <a:rPr lang="en-US" altLang="en-US" b="0" dirty="0"/>
              <a:t>at a </a:t>
            </a:r>
            <a:r>
              <a:rPr lang="en-US" altLang="en-US" dirty="0"/>
              <a:t>vertex</a:t>
            </a:r>
            <a:r>
              <a:rPr lang="en-US" altLang="en-US" b="0" dirty="0"/>
              <a:t> </a:t>
            </a:r>
            <a:br>
              <a:rPr lang="en-US" altLang="en-US" b="0" dirty="0"/>
            </a:br>
            <a:r>
              <a:rPr lang="en-US" altLang="en-US" b="0" dirty="0"/>
              <a:t>of the Voronoi </a:t>
            </a:r>
          </a:p>
          <a:p>
            <a:r>
              <a:rPr lang="en-US" altLang="en-US" b="0" dirty="0"/>
              <a:t>diagram</a:t>
            </a:r>
          </a:p>
          <a:p>
            <a:endParaRPr lang="en-US" altLang="en-US" dirty="0"/>
          </a:p>
        </p:txBody>
      </p:sp>
      <p:sp>
        <p:nvSpPr>
          <p:cNvPr id="7172" name="3 Marcador de número de diapositiva">
            <a:extLst>
              <a:ext uri="{FF2B5EF4-FFF2-40B4-BE49-F238E27FC236}">
                <a16:creationId xmlns:a16="http://schemas.microsoft.com/office/drawing/2014/main" id="{DF5D7A09-724D-A9CF-C0C7-CBF02CB8C2A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8A3D2A9F-FEFF-A04B-804E-BB1DCCE6C1D9}" type="slidenum">
              <a:rPr lang="en-GB" altLang="en-US" b="0">
                <a:latin typeface="Trebuchet MS" panose="020B0703020202090204" pitchFamily="34" charset="0"/>
              </a:rPr>
              <a:pPr eaLnBrk="1" hangingPunct="1"/>
              <a:t>11</a:t>
            </a:fld>
            <a:endParaRPr lang="en-GB" altLang="en-US" b="0">
              <a:latin typeface="Trebuchet MS" panose="020B0703020202090204" pitchFamily="34" charset="0"/>
            </a:endParaRPr>
          </a:p>
        </p:txBody>
      </p:sp>
      <p:grpSp>
        <p:nvGrpSpPr>
          <p:cNvPr id="2" name="Group 99">
            <a:extLst>
              <a:ext uri="{FF2B5EF4-FFF2-40B4-BE49-F238E27FC236}">
                <a16:creationId xmlns:a16="http://schemas.microsoft.com/office/drawing/2014/main" id="{B0F62462-988E-7426-75B1-F636989C2B3B}"/>
              </a:ext>
            </a:extLst>
          </p:cNvPr>
          <p:cNvGrpSpPr>
            <a:grpSpLocks/>
          </p:cNvGrpSpPr>
          <p:nvPr/>
        </p:nvGrpSpPr>
        <p:grpSpPr bwMode="auto">
          <a:xfrm>
            <a:off x="4895850" y="4105275"/>
            <a:ext cx="3911600" cy="1997075"/>
            <a:chOff x="790" y="2029"/>
            <a:chExt cx="3486" cy="1779"/>
          </a:xfrm>
        </p:grpSpPr>
        <p:sp>
          <p:nvSpPr>
            <p:cNvPr id="7202" name="Oval 30">
              <a:extLst>
                <a:ext uri="{FF2B5EF4-FFF2-40B4-BE49-F238E27FC236}">
                  <a16:creationId xmlns:a16="http://schemas.microsoft.com/office/drawing/2014/main" id="{3B79B7B4-B715-97CE-5145-EBEC1CF63951}"/>
                </a:ext>
              </a:extLst>
            </p:cNvPr>
            <p:cNvSpPr>
              <a:spLocks noChangeArrowheads="1"/>
            </p:cNvSpPr>
            <p:nvPr/>
          </p:nvSpPr>
          <p:spPr bwMode="auto">
            <a:xfrm>
              <a:off x="1712" y="2727"/>
              <a:ext cx="76" cy="75"/>
            </a:xfrm>
            <a:prstGeom prst="ellipse">
              <a:avLst/>
            </a:pr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203" name="Oval 34">
              <a:extLst>
                <a:ext uri="{FF2B5EF4-FFF2-40B4-BE49-F238E27FC236}">
                  <a16:creationId xmlns:a16="http://schemas.microsoft.com/office/drawing/2014/main" id="{F4E7A935-C01D-6969-14B2-45B1000E5B26}"/>
                </a:ext>
              </a:extLst>
            </p:cNvPr>
            <p:cNvSpPr>
              <a:spLocks noChangeArrowheads="1"/>
            </p:cNvSpPr>
            <p:nvPr/>
          </p:nvSpPr>
          <p:spPr bwMode="auto">
            <a:xfrm>
              <a:off x="2110" y="2832"/>
              <a:ext cx="76" cy="75"/>
            </a:xfrm>
            <a:prstGeom prst="ellipse">
              <a:avLst/>
            </a:pr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204" name="Oval 35">
              <a:extLst>
                <a:ext uri="{FF2B5EF4-FFF2-40B4-BE49-F238E27FC236}">
                  <a16:creationId xmlns:a16="http://schemas.microsoft.com/office/drawing/2014/main" id="{DF8E4B02-383B-1C80-F3D4-D05CC388C277}"/>
                </a:ext>
              </a:extLst>
            </p:cNvPr>
            <p:cNvSpPr>
              <a:spLocks noChangeArrowheads="1"/>
            </p:cNvSpPr>
            <p:nvPr/>
          </p:nvSpPr>
          <p:spPr bwMode="auto">
            <a:xfrm>
              <a:off x="2372" y="2029"/>
              <a:ext cx="76" cy="75"/>
            </a:xfrm>
            <a:prstGeom prst="ellipse">
              <a:avLst/>
            </a:pr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205" name="Oval 36">
              <a:extLst>
                <a:ext uri="{FF2B5EF4-FFF2-40B4-BE49-F238E27FC236}">
                  <a16:creationId xmlns:a16="http://schemas.microsoft.com/office/drawing/2014/main" id="{D64DAA01-E16E-814D-25D6-7D61CFA2E4F6}"/>
                </a:ext>
              </a:extLst>
            </p:cNvPr>
            <p:cNvSpPr>
              <a:spLocks noChangeArrowheads="1"/>
            </p:cNvSpPr>
            <p:nvPr/>
          </p:nvSpPr>
          <p:spPr bwMode="auto">
            <a:xfrm>
              <a:off x="2698" y="2254"/>
              <a:ext cx="76" cy="75"/>
            </a:xfrm>
            <a:prstGeom prst="ellipse">
              <a:avLst/>
            </a:pr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206" name="Oval 37">
              <a:extLst>
                <a:ext uri="{FF2B5EF4-FFF2-40B4-BE49-F238E27FC236}">
                  <a16:creationId xmlns:a16="http://schemas.microsoft.com/office/drawing/2014/main" id="{EC702907-049D-97B6-A761-9F75120B496E}"/>
                </a:ext>
              </a:extLst>
            </p:cNvPr>
            <p:cNvSpPr>
              <a:spLocks noChangeArrowheads="1"/>
            </p:cNvSpPr>
            <p:nvPr/>
          </p:nvSpPr>
          <p:spPr bwMode="auto">
            <a:xfrm>
              <a:off x="4089" y="2216"/>
              <a:ext cx="76" cy="75"/>
            </a:xfrm>
            <a:prstGeom prst="ellipse">
              <a:avLst/>
            </a:pr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207" name="Oval 38">
              <a:extLst>
                <a:ext uri="{FF2B5EF4-FFF2-40B4-BE49-F238E27FC236}">
                  <a16:creationId xmlns:a16="http://schemas.microsoft.com/office/drawing/2014/main" id="{22D65EED-A123-7065-B524-840DCEB18FAE}"/>
                </a:ext>
              </a:extLst>
            </p:cNvPr>
            <p:cNvSpPr>
              <a:spLocks noChangeArrowheads="1"/>
            </p:cNvSpPr>
            <p:nvPr/>
          </p:nvSpPr>
          <p:spPr bwMode="auto">
            <a:xfrm>
              <a:off x="4200" y="2520"/>
              <a:ext cx="76" cy="75"/>
            </a:xfrm>
            <a:prstGeom prst="ellipse">
              <a:avLst/>
            </a:pr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208" name="Oval 39">
              <a:extLst>
                <a:ext uri="{FF2B5EF4-FFF2-40B4-BE49-F238E27FC236}">
                  <a16:creationId xmlns:a16="http://schemas.microsoft.com/office/drawing/2014/main" id="{DFC7633F-2484-1387-AE04-34C58215012E}"/>
                </a:ext>
              </a:extLst>
            </p:cNvPr>
            <p:cNvSpPr>
              <a:spLocks noChangeArrowheads="1"/>
            </p:cNvSpPr>
            <p:nvPr/>
          </p:nvSpPr>
          <p:spPr bwMode="auto">
            <a:xfrm>
              <a:off x="2191" y="3087"/>
              <a:ext cx="76" cy="75"/>
            </a:xfrm>
            <a:prstGeom prst="ellipse">
              <a:avLst/>
            </a:pr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209" name="Oval 40">
              <a:extLst>
                <a:ext uri="{FF2B5EF4-FFF2-40B4-BE49-F238E27FC236}">
                  <a16:creationId xmlns:a16="http://schemas.microsoft.com/office/drawing/2014/main" id="{C92C3403-F500-B47E-3954-B948FD54E302}"/>
                </a:ext>
              </a:extLst>
            </p:cNvPr>
            <p:cNvSpPr>
              <a:spLocks noChangeArrowheads="1"/>
            </p:cNvSpPr>
            <p:nvPr/>
          </p:nvSpPr>
          <p:spPr bwMode="auto">
            <a:xfrm>
              <a:off x="1011" y="2866"/>
              <a:ext cx="76" cy="75"/>
            </a:xfrm>
            <a:prstGeom prst="ellipse">
              <a:avLst/>
            </a:pr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210" name="Oval 41">
              <a:extLst>
                <a:ext uri="{FF2B5EF4-FFF2-40B4-BE49-F238E27FC236}">
                  <a16:creationId xmlns:a16="http://schemas.microsoft.com/office/drawing/2014/main" id="{04BEB24A-3D25-2343-EA1F-4AFBC0F9D59A}"/>
                </a:ext>
              </a:extLst>
            </p:cNvPr>
            <p:cNvSpPr>
              <a:spLocks noChangeArrowheads="1"/>
            </p:cNvSpPr>
            <p:nvPr/>
          </p:nvSpPr>
          <p:spPr bwMode="auto">
            <a:xfrm>
              <a:off x="1618" y="3594"/>
              <a:ext cx="76" cy="75"/>
            </a:xfrm>
            <a:prstGeom prst="ellipse">
              <a:avLst/>
            </a:pr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211" name="Oval 42">
              <a:extLst>
                <a:ext uri="{FF2B5EF4-FFF2-40B4-BE49-F238E27FC236}">
                  <a16:creationId xmlns:a16="http://schemas.microsoft.com/office/drawing/2014/main" id="{E3557468-B2B6-0C1E-7567-34CAA3C788FA}"/>
                </a:ext>
              </a:extLst>
            </p:cNvPr>
            <p:cNvSpPr>
              <a:spLocks noChangeArrowheads="1"/>
            </p:cNvSpPr>
            <p:nvPr/>
          </p:nvSpPr>
          <p:spPr bwMode="auto">
            <a:xfrm>
              <a:off x="1050" y="3604"/>
              <a:ext cx="76" cy="75"/>
            </a:xfrm>
            <a:prstGeom prst="ellipse">
              <a:avLst/>
            </a:pr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212" name="Oval 43">
              <a:extLst>
                <a:ext uri="{FF2B5EF4-FFF2-40B4-BE49-F238E27FC236}">
                  <a16:creationId xmlns:a16="http://schemas.microsoft.com/office/drawing/2014/main" id="{676E49E2-2C04-667D-5773-C2372E3172B6}"/>
                </a:ext>
              </a:extLst>
            </p:cNvPr>
            <p:cNvSpPr>
              <a:spLocks noChangeArrowheads="1"/>
            </p:cNvSpPr>
            <p:nvPr/>
          </p:nvSpPr>
          <p:spPr bwMode="auto">
            <a:xfrm>
              <a:off x="943" y="3715"/>
              <a:ext cx="76" cy="75"/>
            </a:xfrm>
            <a:prstGeom prst="ellipse">
              <a:avLst/>
            </a:pr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213" name="Oval 44">
              <a:extLst>
                <a:ext uri="{FF2B5EF4-FFF2-40B4-BE49-F238E27FC236}">
                  <a16:creationId xmlns:a16="http://schemas.microsoft.com/office/drawing/2014/main" id="{6D23718E-D47B-7C7E-03A4-E35D6301328C}"/>
                </a:ext>
              </a:extLst>
            </p:cNvPr>
            <p:cNvSpPr>
              <a:spLocks noChangeArrowheads="1"/>
            </p:cNvSpPr>
            <p:nvPr/>
          </p:nvSpPr>
          <p:spPr bwMode="auto">
            <a:xfrm>
              <a:off x="790" y="3733"/>
              <a:ext cx="76" cy="75"/>
            </a:xfrm>
            <a:prstGeom prst="ellipse">
              <a:avLst/>
            </a:pr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sp>
        <p:nvSpPr>
          <p:cNvPr id="19" name="Rectangle 49">
            <a:extLst>
              <a:ext uri="{FF2B5EF4-FFF2-40B4-BE49-F238E27FC236}">
                <a16:creationId xmlns:a16="http://schemas.microsoft.com/office/drawing/2014/main" id="{5D170310-6275-6224-F7C9-E1E9A7D21ABC}"/>
              </a:ext>
            </a:extLst>
          </p:cNvPr>
          <p:cNvSpPr>
            <a:spLocks noChangeArrowheads="1"/>
          </p:cNvSpPr>
          <p:nvPr/>
        </p:nvSpPr>
        <p:spPr bwMode="auto">
          <a:xfrm>
            <a:off x="4837113" y="3714750"/>
            <a:ext cx="4073525" cy="2414588"/>
          </a:xfrm>
          <a:prstGeom prst="rect">
            <a:avLst/>
          </a:prstGeom>
          <a:noFill/>
          <a:ln w="28575">
            <a:solidFill>
              <a:srgbClr val="6633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nvGrpSpPr>
          <p:cNvPr id="4" name="Group 100">
            <a:extLst>
              <a:ext uri="{FF2B5EF4-FFF2-40B4-BE49-F238E27FC236}">
                <a16:creationId xmlns:a16="http://schemas.microsoft.com/office/drawing/2014/main" id="{78CE549D-A5BE-0E58-92EC-FD816E1232CF}"/>
              </a:ext>
            </a:extLst>
          </p:cNvPr>
          <p:cNvGrpSpPr>
            <a:grpSpLocks/>
          </p:cNvGrpSpPr>
          <p:nvPr/>
        </p:nvGrpSpPr>
        <p:grpSpPr bwMode="auto">
          <a:xfrm>
            <a:off x="4826000" y="3706813"/>
            <a:ext cx="4084638" cy="2422525"/>
            <a:chOff x="-4477" y="1238"/>
            <a:chExt cx="3640" cy="2159"/>
          </a:xfrm>
        </p:grpSpPr>
        <p:sp>
          <p:nvSpPr>
            <p:cNvPr id="7180" name="Line 75">
              <a:extLst>
                <a:ext uri="{FF2B5EF4-FFF2-40B4-BE49-F238E27FC236}">
                  <a16:creationId xmlns:a16="http://schemas.microsoft.com/office/drawing/2014/main" id="{D31FCDE7-D6B4-272B-8826-7B4D6E557BF9}"/>
                </a:ext>
              </a:extLst>
            </p:cNvPr>
            <p:cNvSpPr>
              <a:spLocks noChangeShapeType="1"/>
            </p:cNvSpPr>
            <p:nvPr/>
          </p:nvSpPr>
          <p:spPr bwMode="auto">
            <a:xfrm flipH="1" flipV="1">
              <a:off x="-1896" y="2818"/>
              <a:ext cx="157" cy="579"/>
            </a:xfrm>
            <a:prstGeom prst="line">
              <a:avLst/>
            </a:prstGeom>
            <a:noFill/>
            <a:ln w="28575">
              <a:solidFill>
                <a:srgbClr val="66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1" name="Line 76">
              <a:extLst>
                <a:ext uri="{FF2B5EF4-FFF2-40B4-BE49-F238E27FC236}">
                  <a16:creationId xmlns:a16="http://schemas.microsoft.com/office/drawing/2014/main" id="{5B5E7C88-2199-290A-5F12-E31AFCAA7681}"/>
                </a:ext>
              </a:extLst>
            </p:cNvPr>
            <p:cNvSpPr>
              <a:spLocks noChangeShapeType="1"/>
            </p:cNvSpPr>
            <p:nvPr/>
          </p:nvSpPr>
          <p:spPr bwMode="auto">
            <a:xfrm flipH="1" flipV="1">
              <a:off x="-3439" y="2789"/>
              <a:ext cx="570" cy="604"/>
            </a:xfrm>
            <a:prstGeom prst="line">
              <a:avLst/>
            </a:prstGeom>
            <a:noFill/>
            <a:ln w="28575">
              <a:solidFill>
                <a:srgbClr val="66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2" name="Line 77">
              <a:extLst>
                <a:ext uri="{FF2B5EF4-FFF2-40B4-BE49-F238E27FC236}">
                  <a16:creationId xmlns:a16="http://schemas.microsoft.com/office/drawing/2014/main" id="{4CE722C5-C739-6F33-E605-4087E5AFA6E4}"/>
                </a:ext>
              </a:extLst>
            </p:cNvPr>
            <p:cNvSpPr>
              <a:spLocks noChangeShapeType="1"/>
            </p:cNvSpPr>
            <p:nvPr/>
          </p:nvSpPr>
          <p:spPr bwMode="auto">
            <a:xfrm flipH="1">
              <a:off x="-2877" y="1242"/>
              <a:ext cx="567" cy="831"/>
            </a:xfrm>
            <a:prstGeom prst="line">
              <a:avLst/>
            </a:prstGeom>
            <a:noFill/>
            <a:ln w="28575">
              <a:solidFill>
                <a:srgbClr val="66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3" name="Line 78">
              <a:extLst>
                <a:ext uri="{FF2B5EF4-FFF2-40B4-BE49-F238E27FC236}">
                  <a16:creationId xmlns:a16="http://schemas.microsoft.com/office/drawing/2014/main" id="{4554AA5A-9645-5124-3631-EBF2927AF428}"/>
                </a:ext>
              </a:extLst>
            </p:cNvPr>
            <p:cNvSpPr>
              <a:spLocks noChangeShapeType="1"/>
            </p:cNvSpPr>
            <p:nvPr/>
          </p:nvSpPr>
          <p:spPr bwMode="auto">
            <a:xfrm>
              <a:off x="-1821" y="1238"/>
              <a:ext cx="24" cy="1029"/>
            </a:xfrm>
            <a:prstGeom prst="line">
              <a:avLst/>
            </a:prstGeom>
            <a:noFill/>
            <a:ln w="28575">
              <a:solidFill>
                <a:srgbClr val="66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4" name="Line 79">
              <a:extLst>
                <a:ext uri="{FF2B5EF4-FFF2-40B4-BE49-F238E27FC236}">
                  <a16:creationId xmlns:a16="http://schemas.microsoft.com/office/drawing/2014/main" id="{3D2CD76A-D0C0-C4EA-329E-DFAD83EB5E7C}"/>
                </a:ext>
              </a:extLst>
            </p:cNvPr>
            <p:cNvSpPr>
              <a:spLocks noChangeShapeType="1"/>
            </p:cNvSpPr>
            <p:nvPr/>
          </p:nvSpPr>
          <p:spPr bwMode="auto">
            <a:xfrm flipV="1">
              <a:off x="-1797" y="1906"/>
              <a:ext cx="960" cy="361"/>
            </a:xfrm>
            <a:prstGeom prst="line">
              <a:avLst/>
            </a:prstGeom>
            <a:noFill/>
            <a:ln w="28575">
              <a:solidFill>
                <a:srgbClr val="66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5" name="Line 80">
              <a:extLst>
                <a:ext uri="{FF2B5EF4-FFF2-40B4-BE49-F238E27FC236}">
                  <a16:creationId xmlns:a16="http://schemas.microsoft.com/office/drawing/2014/main" id="{F5D68F34-CACA-A69A-FC28-ECD8BDFD94E9}"/>
                </a:ext>
              </a:extLst>
            </p:cNvPr>
            <p:cNvSpPr>
              <a:spLocks noChangeShapeType="1"/>
            </p:cNvSpPr>
            <p:nvPr/>
          </p:nvSpPr>
          <p:spPr bwMode="auto">
            <a:xfrm flipH="1">
              <a:off x="-1896" y="2267"/>
              <a:ext cx="99" cy="551"/>
            </a:xfrm>
            <a:prstGeom prst="line">
              <a:avLst/>
            </a:prstGeom>
            <a:noFill/>
            <a:ln w="28575">
              <a:solidFill>
                <a:srgbClr val="66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6" name="Line 81">
              <a:extLst>
                <a:ext uri="{FF2B5EF4-FFF2-40B4-BE49-F238E27FC236}">
                  <a16:creationId xmlns:a16="http://schemas.microsoft.com/office/drawing/2014/main" id="{5592858B-CDF1-BB8B-8E08-B4E2DB3559F0}"/>
                </a:ext>
              </a:extLst>
            </p:cNvPr>
            <p:cNvSpPr>
              <a:spLocks noChangeShapeType="1"/>
            </p:cNvSpPr>
            <p:nvPr/>
          </p:nvSpPr>
          <p:spPr bwMode="auto">
            <a:xfrm flipH="1" flipV="1">
              <a:off x="-2542" y="2416"/>
              <a:ext cx="646" cy="402"/>
            </a:xfrm>
            <a:prstGeom prst="line">
              <a:avLst/>
            </a:prstGeom>
            <a:noFill/>
            <a:ln w="28575">
              <a:solidFill>
                <a:srgbClr val="66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7" name="Line 82">
              <a:extLst>
                <a:ext uri="{FF2B5EF4-FFF2-40B4-BE49-F238E27FC236}">
                  <a16:creationId xmlns:a16="http://schemas.microsoft.com/office/drawing/2014/main" id="{5AFCBEE4-26FA-1002-75E7-58A3EF883167}"/>
                </a:ext>
              </a:extLst>
            </p:cNvPr>
            <p:cNvSpPr>
              <a:spLocks noChangeShapeType="1"/>
            </p:cNvSpPr>
            <p:nvPr/>
          </p:nvSpPr>
          <p:spPr bwMode="auto">
            <a:xfrm>
              <a:off x="-3960" y="1246"/>
              <a:ext cx="790" cy="736"/>
            </a:xfrm>
            <a:prstGeom prst="line">
              <a:avLst/>
            </a:prstGeom>
            <a:noFill/>
            <a:ln w="28575">
              <a:solidFill>
                <a:srgbClr val="66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8" name="Line 83">
              <a:extLst>
                <a:ext uri="{FF2B5EF4-FFF2-40B4-BE49-F238E27FC236}">
                  <a16:creationId xmlns:a16="http://schemas.microsoft.com/office/drawing/2014/main" id="{53A29C63-6877-BB26-BACA-263C02C5E037}"/>
                </a:ext>
              </a:extLst>
            </p:cNvPr>
            <p:cNvSpPr>
              <a:spLocks noChangeShapeType="1"/>
            </p:cNvSpPr>
            <p:nvPr/>
          </p:nvSpPr>
          <p:spPr bwMode="auto">
            <a:xfrm>
              <a:off x="-4080" y="1242"/>
              <a:ext cx="322" cy="1518"/>
            </a:xfrm>
            <a:prstGeom prst="line">
              <a:avLst/>
            </a:prstGeom>
            <a:noFill/>
            <a:ln w="28575">
              <a:solidFill>
                <a:srgbClr val="66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9" name="Line 84">
              <a:extLst>
                <a:ext uri="{FF2B5EF4-FFF2-40B4-BE49-F238E27FC236}">
                  <a16:creationId xmlns:a16="http://schemas.microsoft.com/office/drawing/2014/main" id="{78B9C92C-9682-B1CC-432E-4536E3D48FA2}"/>
                </a:ext>
              </a:extLst>
            </p:cNvPr>
            <p:cNvSpPr>
              <a:spLocks noChangeShapeType="1"/>
            </p:cNvSpPr>
            <p:nvPr/>
          </p:nvSpPr>
          <p:spPr bwMode="auto">
            <a:xfrm flipV="1">
              <a:off x="-3439" y="2669"/>
              <a:ext cx="86" cy="120"/>
            </a:xfrm>
            <a:prstGeom prst="line">
              <a:avLst/>
            </a:prstGeom>
            <a:noFill/>
            <a:ln w="28575">
              <a:solidFill>
                <a:srgbClr val="66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0" name="Line 85">
              <a:extLst>
                <a:ext uri="{FF2B5EF4-FFF2-40B4-BE49-F238E27FC236}">
                  <a16:creationId xmlns:a16="http://schemas.microsoft.com/office/drawing/2014/main" id="{CDCE51A4-A351-B160-3C10-0B6352CCE2E2}"/>
                </a:ext>
              </a:extLst>
            </p:cNvPr>
            <p:cNvSpPr>
              <a:spLocks noChangeShapeType="1"/>
            </p:cNvSpPr>
            <p:nvPr/>
          </p:nvSpPr>
          <p:spPr bwMode="auto">
            <a:xfrm flipH="1" flipV="1">
              <a:off x="-3758" y="2760"/>
              <a:ext cx="319" cy="29"/>
            </a:xfrm>
            <a:prstGeom prst="line">
              <a:avLst/>
            </a:prstGeom>
            <a:noFill/>
            <a:ln w="28575">
              <a:solidFill>
                <a:srgbClr val="66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1" name="Line 86">
              <a:extLst>
                <a:ext uri="{FF2B5EF4-FFF2-40B4-BE49-F238E27FC236}">
                  <a16:creationId xmlns:a16="http://schemas.microsoft.com/office/drawing/2014/main" id="{21D4EBB3-B44F-39A3-BB4A-3860B752B8D8}"/>
                </a:ext>
              </a:extLst>
            </p:cNvPr>
            <p:cNvSpPr>
              <a:spLocks noChangeShapeType="1"/>
            </p:cNvSpPr>
            <p:nvPr/>
          </p:nvSpPr>
          <p:spPr bwMode="auto">
            <a:xfrm flipH="1">
              <a:off x="-3857" y="2760"/>
              <a:ext cx="99" cy="78"/>
            </a:xfrm>
            <a:prstGeom prst="line">
              <a:avLst/>
            </a:prstGeom>
            <a:noFill/>
            <a:ln w="28575">
              <a:solidFill>
                <a:srgbClr val="66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2" name="Line 87">
              <a:extLst>
                <a:ext uri="{FF2B5EF4-FFF2-40B4-BE49-F238E27FC236}">
                  <a16:creationId xmlns:a16="http://schemas.microsoft.com/office/drawing/2014/main" id="{88689210-089E-3C9E-7F87-D7BD3CB28D02}"/>
                </a:ext>
              </a:extLst>
            </p:cNvPr>
            <p:cNvSpPr>
              <a:spLocks noChangeShapeType="1"/>
            </p:cNvSpPr>
            <p:nvPr/>
          </p:nvSpPr>
          <p:spPr bwMode="auto">
            <a:xfrm flipH="1" flipV="1">
              <a:off x="-4470" y="2867"/>
              <a:ext cx="9" cy="4"/>
            </a:xfrm>
            <a:prstGeom prst="line">
              <a:avLst/>
            </a:prstGeom>
            <a:noFill/>
            <a:ln w="28575">
              <a:solidFill>
                <a:srgbClr val="66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3" name="Line 88">
              <a:extLst>
                <a:ext uri="{FF2B5EF4-FFF2-40B4-BE49-F238E27FC236}">
                  <a16:creationId xmlns:a16="http://schemas.microsoft.com/office/drawing/2014/main" id="{3C5F453E-D5B3-AD62-D98B-80088DA0718F}"/>
                </a:ext>
              </a:extLst>
            </p:cNvPr>
            <p:cNvSpPr>
              <a:spLocks noChangeShapeType="1"/>
            </p:cNvSpPr>
            <p:nvPr/>
          </p:nvSpPr>
          <p:spPr bwMode="auto">
            <a:xfrm>
              <a:off x="-4477" y="2859"/>
              <a:ext cx="136" cy="257"/>
            </a:xfrm>
            <a:prstGeom prst="line">
              <a:avLst/>
            </a:prstGeom>
            <a:noFill/>
            <a:ln w="28575">
              <a:solidFill>
                <a:srgbClr val="66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4" name="Line 89">
              <a:extLst>
                <a:ext uri="{FF2B5EF4-FFF2-40B4-BE49-F238E27FC236}">
                  <a16:creationId xmlns:a16="http://schemas.microsoft.com/office/drawing/2014/main" id="{B6844C07-387C-A1C4-9636-1C36DE4B2B85}"/>
                </a:ext>
              </a:extLst>
            </p:cNvPr>
            <p:cNvSpPr>
              <a:spLocks noChangeShapeType="1"/>
            </p:cNvSpPr>
            <p:nvPr/>
          </p:nvSpPr>
          <p:spPr bwMode="auto">
            <a:xfrm flipV="1">
              <a:off x="-4461" y="2838"/>
              <a:ext cx="604" cy="33"/>
            </a:xfrm>
            <a:prstGeom prst="line">
              <a:avLst/>
            </a:prstGeom>
            <a:noFill/>
            <a:ln w="28575">
              <a:solidFill>
                <a:srgbClr val="66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5" name="Line 90">
              <a:extLst>
                <a:ext uri="{FF2B5EF4-FFF2-40B4-BE49-F238E27FC236}">
                  <a16:creationId xmlns:a16="http://schemas.microsoft.com/office/drawing/2014/main" id="{5A4D3CC8-61A5-8CD7-45D2-D15874C31BCB}"/>
                </a:ext>
              </a:extLst>
            </p:cNvPr>
            <p:cNvSpPr>
              <a:spLocks noChangeShapeType="1"/>
            </p:cNvSpPr>
            <p:nvPr/>
          </p:nvSpPr>
          <p:spPr bwMode="auto">
            <a:xfrm>
              <a:off x="-3857" y="2838"/>
              <a:ext cx="8" cy="547"/>
            </a:xfrm>
            <a:prstGeom prst="line">
              <a:avLst/>
            </a:prstGeom>
            <a:noFill/>
            <a:ln w="28575">
              <a:solidFill>
                <a:srgbClr val="66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6" name="Line 91">
              <a:extLst>
                <a:ext uri="{FF2B5EF4-FFF2-40B4-BE49-F238E27FC236}">
                  <a16:creationId xmlns:a16="http://schemas.microsoft.com/office/drawing/2014/main" id="{B93262E6-1040-0345-E91A-01DA428A4232}"/>
                </a:ext>
              </a:extLst>
            </p:cNvPr>
            <p:cNvSpPr>
              <a:spLocks noChangeShapeType="1"/>
            </p:cNvSpPr>
            <p:nvPr/>
          </p:nvSpPr>
          <p:spPr bwMode="auto">
            <a:xfrm>
              <a:off x="-3170" y="1982"/>
              <a:ext cx="293" cy="91"/>
            </a:xfrm>
            <a:prstGeom prst="line">
              <a:avLst/>
            </a:prstGeom>
            <a:noFill/>
            <a:ln w="28575">
              <a:solidFill>
                <a:srgbClr val="66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7" name="Line 92">
              <a:extLst>
                <a:ext uri="{FF2B5EF4-FFF2-40B4-BE49-F238E27FC236}">
                  <a16:creationId xmlns:a16="http://schemas.microsoft.com/office/drawing/2014/main" id="{3C90B841-F738-D0B7-D976-704F4D83E0D9}"/>
                </a:ext>
              </a:extLst>
            </p:cNvPr>
            <p:cNvSpPr>
              <a:spLocks noChangeShapeType="1"/>
            </p:cNvSpPr>
            <p:nvPr/>
          </p:nvSpPr>
          <p:spPr bwMode="auto">
            <a:xfrm flipH="1">
              <a:off x="-3353" y="1982"/>
              <a:ext cx="183" cy="687"/>
            </a:xfrm>
            <a:prstGeom prst="line">
              <a:avLst/>
            </a:prstGeom>
            <a:noFill/>
            <a:ln w="28575">
              <a:solidFill>
                <a:srgbClr val="66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8" name="Line 93">
              <a:extLst>
                <a:ext uri="{FF2B5EF4-FFF2-40B4-BE49-F238E27FC236}">
                  <a16:creationId xmlns:a16="http://schemas.microsoft.com/office/drawing/2014/main" id="{1D97035A-6D9A-78B5-75D1-28EF9A38772C}"/>
                </a:ext>
              </a:extLst>
            </p:cNvPr>
            <p:cNvSpPr>
              <a:spLocks noChangeShapeType="1"/>
            </p:cNvSpPr>
            <p:nvPr/>
          </p:nvSpPr>
          <p:spPr bwMode="auto">
            <a:xfrm flipV="1">
              <a:off x="-3353" y="2416"/>
              <a:ext cx="811" cy="253"/>
            </a:xfrm>
            <a:prstGeom prst="line">
              <a:avLst/>
            </a:prstGeom>
            <a:noFill/>
            <a:ln w="28575">
              <a:solidFill>
                <a:srgbClr val="66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9" name="Line 94">
              <a:extLst>
                <a:ext uri="{FF2B5EF4-FFF2-40B4-BE49-F238E27FC236}">
                  <a16:creationId xmlns:a16="http://schemas.microsoft.com/office/drawing/2014/main" id="{A78D5632-32D2-28D5-F921-3621D2085AA6}"/>
                </a:ext>
              </a:extLst>
            </p:cNvPr>
            <p:cNvSpPr>
              <a:spLocks noChangeShapeType="1"/>
            </p:cNvSpPr>
            <p:nvPr/>
          </p:nvSpPr>
          <p:spPr bwMode="auto">
            <a:xfrm>
              <a:off x="-2877" y="2073"/>
              <a:ext cx="335" cy="343"/>
            </a:xfrm>
            <a:prstGeom prst="line">
              <a:avLst/>
            </a:prstGeom>
            <a:noFill/>
            <a:ln w="28575">
              <a:solidFill>
                <a:srgbClr val="66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00" name="Line 95">
              <a:extLst>
                <a:ext uri="{FF2B5EF4-FFF2-40B4-BE49-F238E27FC236}">
                  <a16:creationId xmlns:a16="http://schemas.microsoft.com/office/drawing/2014/main" id="{DEDB0967-B802-1CF7-8C09-D253A0368F5F}"/>
                </a:ext>
              </a:extLst>
            </p:cNvPr>
            <p:cNvSpPr>
              <a:spLocks noChangeShapeType="1"/>
            </p:cNvSpPr>
            <p:nvPr/>
          </p:nvSpPr>
          <p:spPr bwMode="auto">
            <a:xfrm>
              <a:off x="-4341" y="3116"/>
              <a:ext cx="29" cy="273"/>
            </a:xfrm>
            <a:prstGeom prst="line">
              <a:avLst/>
            </a:prstGeom>
            <a:noFill/>
            <a:ln w="28575">
              <a:solidFill>
                <a:srgbClr val="66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01" name="Line 96">
              <a:extLst>
                <a:ext uri="{FF2B5EF4-FFF2-40B4-BE49-F238E27FC236}">
                  <a16:creationId xmlns:a16="http://schemas.microsoft.com/office/drawing/2014/main" id="{7CD99916-58A6-8093-C2CA-0C4C661E3F80}"/>
                </a:ext>
              </a:extLst>
            </p:cNvPr>
            <p:cNvSpPr>
              <a:spLocks noChangeShapeType="1"/>
            </p:cNvSpPr>
            <p:nvPr/>
          </p:nvSpPr>
          <p:spPr bwMode="auto">
            <a:xfrm>
              <a:off x="-4341" y="3116"/>
              <a:ext cx="260" cy="277"/>
            </a:xfrm>
            <a:prstGeom prst="line">
              <a:avLst/>
            </a:prstGeom>
            <a:noFill/>
            <a:ln w="28575">
              <a:solidFill>
                <a:srgbClr val="66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 name="56 Grupo">
            <a:extLst>
              <a:ext uri="{FF2B5EF4-FFF2-40B4-BE49-F238E27FC236}">
                <a16:creationId xmlns:a16="http://schemas.microsoft.com/office/drawing/2014/main" id="{DDE77496-384F-9C20-64FF-D675DCC1428D}"/>
              </a:ext>
            </a:extLst>
          </p:cNvPr>
          <p:cNvGrpSpPr>
            <a:grpSpLocks/>
          </p:cNvGrpSpPr>
          <p:nvPr/>
        </p:nvGrpSpPr>
        <p:grpSpPr bwMode="auto">
          <a:xfrm>
            <a:off x="6507163" y="4192588"/>
            <a:ext cx="2509837" cy="2509837"/>
            <a:chOff x="6507806" y="4192622"/>
            <a:chExt cx="2509736" cy="2509736"/>
          </a:xfrm>
        </p:grpSpPr>
        <p:sp>
          <p:nvSpPr>
            <p:cNvPr id="42" name="41 Elipse">
              <a:extLst>
                <a:ext uri="{FF2B5EF4-FFF2-40B4-BE49-F238E27FC236}">
                  <a16:creationId xmlns:a16="http://schemas.microsoft.com/office/drawing/2014/main" id="{4410DE96-1818-0D85-23C2-98A83B352B28}"/>
                </a:ext>
              </a:extLst>
            </p:cNvPr>
            <p:cNvSpPr/>
            <p:nvPr/>
          </p:nvSpPr>
          <p:spPr bwMode="auto">
            <a:xfrm>
              <a:off x="6507806" y="4192622"/>
              <a:ext cx="2509736" cy="2509736"/>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defRPr/>
              </a:pPr>
              <a:endParaRPr lang="en-US">
                <a:solidFill>
                  <a:schemeClr val="tx1"/>
                </a:solidFill>
                <a:latin typeface="Arial" charset="0"/>
              </a:endParaRPr>
            </a:p>
          </p:txBody>
        </p:sp>
        <p:sp>
          <p:nvSpPr>
            <p:cNvPr id="49" name="Oval 37">
              <a:extLst>
                <a:ext uri="{FF2B5EF4-FFF2-40B4-BE49-F238E27FC236}">
                  <a16:creationId xmlns:a16="http://schemas.microsoft.com/office/drawing/2014/main" id="{24200585-5140-5B4C-A5D4-63CBE0814224}"/>
                </a:ext>
              </a:extLst>
            </p:cNvPr>
            <p:cNvSpPr>
              <a:spLocks noChangeArrowheads="1"/>
            </p:cNvSpPr>
            <p:nvPr/>
          </p:nvSpPr>
          <p:spPr bwMode="auto">
            <a:xfrm>
              <a:off x="7690445" y="5430822"/>
              <a:ext cx="84135" cy="84134"/>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Título">
            <a:extLst>
              <a:ext uri="{FF2B5EF4-FFF2-40B4-BE49-F238E27FC236}">
                <a16:creationId xmlns:a16="http://schemas.microsoft.com/office/drawing/2014/main" id="{5836DA46-BD0D-410F-A599-68F800B2551C}"/>
              </a:ext>
            </a:extLst>
          </p:cNvPr>
          <p:cNvSpPr>
            <a:spLocks noGrp="1"/>
          </p:cNvSpPr>
          <p:nvPr>
            <p:ph type="title"/>
          </p:nvPr>
        </p:nvSpPr>
        <p:spPr/>
        <p:txBody>
          <a:bodyPr/>
          <a:lstStyle/>
          <a:p>
            <a:r>
              <a:rPr lang="en-US" altLang="en-US"/>
              <a:t>Coverage in sensor networks</a:t>
            </a:r>
          </a:p>
        </p:txBody>
      </p:sp>
      <p:sp>
        <p:nvSpPr>
          <p:cNvPr id="8195" name="2 Marcador de contenido">
            <a:extLst>
              <a:ext uri="{FF2B5EF4-FFF2-40B4-BE49-F238E27FC236}">
                <a16:creationId xmlns:a16="http://schemas.microsoft.com/office/drawing/2014/main" id="{460DE5EA-22D5-B89E-71B5-BD8E7CE6B849}"/>
              </a:ext>
            </a:extLst>
          </p:cNvPr>
          <p:cNvSpPr>
            <a:spLocks noGrp="1"/>
          </p:cNvSpPr>
          <p:nvPr>
            <p:ph idx="1"/>
          </p:nvPr>
        </p:nvSpPr>
        <p:spPr/>
        <p:txBody>
          <a:bodyPr/>
          <a:lstStyle/>
          <a:p>
            <a:r>
              <a:rPr lang="en-US" altLang="en-US"/>
              <a:t>Sensor network</a:t>
            </a:r>
          </a:p>
          <a:p>
            <a:pPr lvl="1"/>
            <a:r>
              <a:rPr lang="en-US" altLang="en-US"/>
              <a:t>Sensors </a:t>
            </a:r>
            <a:br>
              <a:rPr lang="en-US" altLang="en-US"/>
            </a:br>
            <a:r>
              <a:rPr lang="en-US" altLang="en-US"/>
              <a:t>distributed</a:t>
            </a:r>
            <a:br>
              <a:rPr lang="en-US" altLang="en-US"/>
            </a:br>
            <a:r>
              <a:rPr lang="en-US" altLang="en-US"/>
              <a:t>in an area to </a:t>
            </a:r>
            <a:br>
              <a:rPr lang="en-US" altLang="en-US"/>
            </a:br>
            <a:r>
              <a:rPr lang="en-US" altLang="en-US"/>
              <a:t>monitor some</a:t>
            </a:r>
            <a:br>
              <a:rPr lang="en-US" altLang="en-US"/>
            </a:br>
            <a:r>
              <a:rPr lang="en-US" altLang="en-US"/>
              <a:t>condition</a:t>
            </a:r>
          </a:p>
        </p:txBody>
      </p:sp>
      <p:sp>
        <p:nvSpPr>
          <p:cNvPr id="8196" name="3 Marcador de número de diapositiva">
            <a:extLst>
              <a:ext uri="{FF2B5EF4-FFF2-40B4-BE49-F238E27FC236}">
                <a16:creationId xmlns:a16="http://schemas.microsoft.com/office/drawing/2014/main" id="{BEEDC529-28A5-B6A3-5F32-7F1FD14CA75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E9487C49-6478-724C-86C0-87C48091B657}" type="slidenum">
              <a:rPr lang="en-GB" altLang="en-US" b="0">
                <a:latin typeface="Trebuchet MS" panose="020B0703020202090204" pitchFamily="34" charset="0"/>
              </a:rPr>
              <a:pPr eaLnBrk="1" hangingPunct="1"/>
              <a:t>12</a:t>
            </a:fld>
            <a:endParaRPr lang="en-GB" altLang="en-US" b="0">
              <a:latin typeface="Trebuchet MS" panose="020B0703020202090204" pitchFamily="34" charset="0"/>
            </a:endParaRPr>
          </a:p>
        </p:txBody>
      </p:sp>
      <p:pic>
        <p:nvPicPr>
          <p:cNvPr id="8197" name="Picture 2" descr="http://www.imagingnotes.com/ee_assets/enews/SensorWebImageForEnewsJuly2.jpg">
            <a:extLst>
              <a:ext uri="{FF2B5EF4-FFF2-40B4-BE49-F238E27FC236}">
                <a16:creationId xmlns:a16="http://schemas.microsoft.com/office/drawing/2014/main" id="{197174D1-DD17-A7A1-9208-0E5CBC9FDB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6025" y="2339975"/>
            <a:ext cx="5214938"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9 Rectángulo">
            <a:extLst>
              <a:ext uri="{FF2B5EF4-FFF2-40B4-BE49-F238E27FC236}">
                <a16:creationId xmlns:a16="http://schemas.microsoft.com/office/drawing/2014/main" id="{023A0B86-4BC1-A26B-B887-94C3E2A0EEF9}"/>
              </a:ext>
            </a:extLst>
          </p:cNvPr>
          <p:cNvSpPr/>
          <p:nvPr/>
        </p:nvSpPr>
        <p:spPr>
          <a:xfrm>
            <a:off x="3717925" y="6261100"/>
            <a:ext cx="5345113" cy="277813"/>
          </a:xfrm>
          <a:prstGeom prst="rect">
            <a:avLst/>
          </a:prstGeom>
        </p:spPr>
        <p:txBody>
          <a:bodyPr wrap="none">
            <a:spAutoFit/>
          </a:bodyPr>
          <a:lstStyle/>
          <a:p>
            <a:pPr>
              <a:defRPr/>
            </a:pPr>
            <a:r>
              <a:rPr lang="en-US" sz="1200" b="0" dirty="0">
                <a:latin typeface="+mn-lt"/>
                <a:cs typeface="Arial" charset="0"/>
              </a:rPr>
              <a:t>Source: http://seamonster.jun.alaska.edu/lemon/pages/tech_sensorweb.html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Título">
            <a:extLst>
              <a:ext uri="{FF2B5EF4-FFF2-40B4-BE49-F238E27FC236}">
                <a16:creationId xmlns:a16="http://schemas.microsoft.com/office/drawing/2014/main" id="{611CC4F9-3AFD-36AD-4003-CB5E55B37374}"/>
              </a:ext>
            </a:extLst>
          </p:cNvPr>
          <p:cNvSpPr>
            <a:spLocks noGrp="1"/>
          </p:cNvSpPr>
          <p:nvPr>
            <p:ph type="title"/>
          </p:nvPr>
        </p:nvSpPr>
        <p:spPr/>
        <p:txBody>
          <a:bodyPr/>
          <a:lstStyle/>
          <a:p>
            <a:r>
              <a:rPr lang="en-US" altLang="en-US"/>
              <a:t>Coverage in sensor networks</a:t>
            </a:r>
          </a:p>
        </p:txBody>
      </p:sp>
      <p:sp>
        <p:nvSpPr>
          <p:cNvPr id="9219" name="2 Marcador de contenido">
            <a:extLst>
              <a:ext uri="{FF2B5EF4-FFF2-40B4-BE49-F238E27FC236}">
                <a16:creationId xmlns:a16="http://schemas.microsoft.com/office/drawing/2014/main" id="{3FE06D4B-8893-9EA6-CD6A-CC1A79DD0C94}"/>
              </a:ext>
            </a:extLst>
          </p:cNvPr>
          <p:cNvSpPr>
            <a:spLocks noGrp="1"/>
          </p:cNvSpPr>
          <p:nvPr>
            <p:ph idx="1"/>
          </p:nvPr>
        </p:nvSpPr>
        <p:spPr>
          <a:xfrm>
            <a:off x="685800" y="1529620"/>
            <a:ext cx="7772400" cy="4566380"/>
          </a:xfrm>
        </p:spPr>
        <p:txBody>
          <a:bodyPr/>
          <a:lstStyle/>
          <a:p>
            <a:r>
              <a:rPr lang="es-ES" altLang="en-US" dirty="0" err="1"/>
              <a:t>Given</a:t>
            </a:r>
            <a:r>
              <a:rPr lang="es-ES" altLang="en-US" b="0" dirty="0"/>
              <a:t>: </a:t>
            </a:r>
            <a:r>
              <a:rPr lang="es-ES" altLang="en-US" b="0" dirty="0" err="1"/>
              <a:t>locations</a:t>
            </a:r>
            <a:r>
              <a:rPr lang="es-ES" altLang="en-US" b="0" dirty="0"/>
              <a:t> </a:t>
            </a:r>
            <a:r>
              <a:rPr lang="es-ES" altLang="en-US" b="0" dirty="0" err="1"/>
              <a:t>of</a:t>
            </a:r>
            <a:r>
              <a:rPr lang="es-ES" altLang="en-US" b="0" dirty="0"/>
              <a:t> </a:t>
            </a:r>
            <a:r>
              <a:rPr lang="es-ES" altLang="en-US" b="0" dirty="0" err="1"/>
              <a:t>sensors</a:t>
            </a:r>
            <a:endParaRPr lang="es-ES" altLang="en-US" b="0" dirty="0"/>
          </a:p>
          <a:p>
            <a:r>
              <a:rPr lang="es-ES" altLang="en-US" dirty="0" err="1"/>
              <a:t>Problem</a:t>
            </a:r>
            <a:r>
              <a:rPr lang="es-ES" altLang="en-US" dirty="0"/>
              <a:t>: </a:t>
            </a:r>
            <a:r>
              <a:rPr lang="es-ES" altLang="en-US" b="0" dirty="0"/>
              <a:t>Do </a:t>
            </a:r>
            <a:r>
              <a:rPr lang="es-ES" altLang="en-US" b="0" dirty="0" err="1"/>
              <a:t>they</a:t>
            </a:r>
            <a:r>
              <a:rPr lang="es-ES" altLang="en-US" b="0" dirty="0"/>
              <a:t> </a:t>
            </a:r>
            <a:r>
              <a:rPr lang="es-ES" altLang="en-US" b="0" dirty="0" err="1"/>
              <a:t>cover</a:t>
            </a:r>
            <a:r>
              <a:rPr lang="es-ES" altLang="en-US" b="0" dirty="0"/>
              <a:t> </a:t>
            </a:r>
            <a:r>
              <a:rPr lang="es-ES" altLang="en-US" b="0" dirty="0" err="1"/>
              <a:t>the</a:t>
            </a:r>
            <a:r>
              <a:rPr lang="es-ES" altLang="en-US" b="0" dirty="0"/>
              <a:t> </a:t>
            </a:r>
            <a:r>
              <a:rPr lang="es-ES" altLang="en-US" b="0" dirty="0" err="1"/>
              <a:t>whole</a:t>
            </a:r>
            <a:r>
              <a:rPr lang="es-ES" altLang="en-US" b="0" dirty="0"/>
              <a:t> </a:t>
            </a:r>
            <a:r>
              <a:rPr lang="es-ES" altLang="en-US" b="0" dirty="0" err="1"/>
              <a:t>area</a:t>
            </a:r>
            <a:r>
              <a:rPr lang="es-ES" altLang="en-US" b="0" dirty="0"/>
              <a:t>?</a:t>
            </a:r>
            <a:endParaRPr lang="en-US" altLang="en-US" b="0" dirty="0"/>
          </a:p>
        </p:txBody>
      </p:sp>
      <p:sp>
        <p:nvSpPr>
          <p:cNvPr id="9220" name="3 Marcador de número de diapositiva">
            <a:extLst>
              <a:ext uri="{FF2B5EF4-FFF2-40B4-BE49-F238E27FC236}">
                <a16:creationId xmlns:a16="http://schemas.microsoft.com/office/drawing/2014/main" id="{6E2C36F7-BA12-2C73-504A-9DB0A79A64D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764B8AA8-EC3D-434B-AC40-0C5D06AF864E}" type="slidenum">
              <a:rPr lang="en-GB" altLang="en-US" b="0">
                <a:latin typeface="Trebuchet MS" panose="020B0703020202090204" pitchFamily="34" charset="0"/>
              </a:rPr>
              <a:pPr eaLnBrk="1" hangingPunct="1"/>
              <a:t>13</a:t>
            </a:fld>
            <a:endParaRPr lang="en-GB" altLang="en-US" b="0">
              <a:latin typeface="Trebuchet MS" panose="020B0703020202090204" pitchFamily="34" charset="0"/>
            </a:endParaRPr>
          </a:p>
        </p:txBody>
      </p:sp>
      <p:pic>
        <p:nvPicPr>
          <p:cNvPr id="9221" name="Picture 2" descr="http://seamonster.jun.alaska.edu/lemon/pictures/Equipment_Photos/sensorweb-concept.JPG">
            <a:extLst>
              <a:ext uri="{FF2B5EF4-FFF2-40B4-BE49-F238E27FC236}">
                <a16:creationId xmlns:a16="http://schemas.microsoft.com/office/drawing/2014/main" id="{41B4D013-2460-816F-CD9B-89CD431864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81325"/>
            <a:ext cx="4562475"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69 Grupo">
            <a:extLst>
              <a:ext uri="{FF2B5EF4-FFF2-40B4-BE49-F238E27FC236}">
                <a16:creationId xmlns:a16="http://schemas.microsoft.com/office/drawing/2014/main" id="{B86252A9-EA81-BE1C-C80D-3ABAE1B118AA}"/>
              </a:ext>
            </a:extLst>
          </p:cNvPr>
          <p:cNvGrpSpPr>
            <a:grpSpLocks/>
          </p:cNvGrpSpPr>
          <p:nvPr/>
        </p:nvGrpSpPr>
        <p:grpSpPr bwMode="auto">
          <a:xfrm>
            <a:off x="4484688" y="4795838"/>
            <a:ext cx="4687887" cy="1860550"/>
            <a:chOff x="4484567" y="4795735"/>
            <a:chExt cx="4688617" cy="1860475"/>
          </a:xfrm>
        </p:grpSpPr>
        <p:sp>
          <p:nvSpPr>
            <p:cNvPr id="9251" name="Oval 37">
              <a:extLst>
                <a:ext uri="{FF2B5EF4-FFF2-40B4-BE49-F238E27FC236}">
                  <a16:creationId xmlns:a16="http://schemas.microsoft.com/office/drawing/2014/main" id="{CC079F84-4070-3A8C-4606-C6572878BA26}"/>
                </a:ext>
              </a:extLst>
            </p:cNvPr>
            <p:cNvSpPr>
              <a:spLocks noChangeArrowheads="1"/>
            </p:cNvSpPr>
            <p:nvPr/>
          </p:nvSpPr>
          <p:spPr bwMode="auto">
            <a:xfrm>
              <a:off x="6848389" y="5327512"/>
              <a:ext cx="610125" cy="602362"/>
            </a:xfrm>
            <a:prstGeom prst="ellipse">
              <a:avLst/>
            </a:pr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52" name="Oval 37">
              <a:extLst>
                <a:ext uri="{FF2B5EF4-FFF2-40B4-BE49-F238E27FC236}">
                  <a16:creationId xmlns:a16="http://schemas.microsoft.com/office/drawing/2014/main" id="{382E2CF6-DE20-CE7F-32F3-69D86FADA18C}"/>
                </a:ext>
              </a:extLst>
            </p:cNvPr>
            <p:cNvSpPr>
              <a:spLocks noChangeArrowheads="1"/>
            </p:cNvSpPr>
            <p:nvPr/>
          </p:nvSpPr>
          <p:spPr bwMode="auto">
            <a:xfrm>
              <a:off x="4633725" y="5389124"/>
              <a:ext cx="610125" cy="602362"/>
            </a:xfrm>
            <a:prstGeom prst="ellipse">
              <a:avLst/>
            </a:pr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53" name="Oval 37">
              <a:extLst>
                <a:ext uri="{FF2B5EF4-FFF2-40B4-BE49-F238E27FC236}">
                  <a16:creationId xmlns:a16="http://schemas.microsoft.com/office/drawing/2014/main" id="{1326A4B0-E5D0-B1A8-5848-1D7A3EBA9002}"/>
                </a:ext>
              </a:extLst>
            </p:cNvPr>
            <p:cNvSpPr>
              <a:spLocks noChangeArrowheads="1"/>
            </p:cNvSpPr>
            <p:nvPr/>
          </p:nvSpPr>
          <p:spPr bwMode="auto">
            <a:xfrm>
              <a:off x="7179130" y="5269149"/>
              <a:ext cx="610125" cy="602362"/>
            </a:xfrm>
            <a:prstGeom prst="ellipse">
              <a:avLst/>
            </a:pr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54" name="Oval 37">
              <a:extLst>
                <a:ext uri="{FF2B5EF4-FFF2-40B4-BE49-F238E27FC236}">
                  <a16:creationId xmlns:a16="http://schemas.microsoft.com/office/drawing/2014/main" id="{37080D2C-F519-88CF-799B-69BF68DADD69}"/>
                </a:ext>
              </a:extLst>
            </p:cNvPr>
            <p:cNvSpPr>
              <a:spLocks noChangeArrowheads="1"/>
            </p:cNvSpPr>
            <p:nvPr/>
          </p:nvSpPr>
          <p:spPr bwMode="auto">
            <a:xfrm>
              <a:off x="4484567" y="5716622"/>
              <a:ext cx="610125" cy="602362"/>
            </a:xfrm>
            <a:prstGeom prst="ellipse">
              <a:avLst/>
            </a:pr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55" name="Oval 37">
              <a:extLst>
                <a:ext uri="{FF2B5EF4-FFF2-40B4-BE49-F238E27FC236}">
                  <a16:creationId xmlns:a16="http://schemas.microsoft.com/office/drawing/2014/main" id="{0F0813EB-8391-0A18-CCB5-C4324068F9F2}"/>
                </a:ext>
              </a:extLst>
            </p:cNvPr>
            <p:cNvSpPr>
              <a:spLocks noChangeArrowheads="1"/>
            </p:cNvSpPr>
            <p:nvPr/>
          </p:nvSpPr>
          <p:spPr bwMode="auto">
            <a:xfrm>
              <a:off x="5788077" y="6047364"/>
              <a:ext cx="610125" cy="602362"/>
            </a:xfrm>
            <a:prstGeom prst="ellipse">
              <a:avLst/>
            </a:pr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56" name="Oval 37">
              <a:extLst>
                <a:ext uri="{FF2B5EF4-FFF2-40B4-BE49-F238E27FC236}">
                  <a16:creationId xmlns:a16="http://schemas.microsoft.com/office/drawing/2014/main" id="{922176AA-F7E3-1BD7-15CD-CCACA211681B}"/>
                </a:ext>
              </a:extLst>
            </p:cNvPr>
            <p:cNvSpPr>
              <a:spLocks noChangeArrowheads="1"/>
            </p:cNvSpPr>
            <p:nvPr/>
          </p:nvSpPr>
          <p:spPr bwMode="auto">
            <a:xfrm>
              <a:off x="5123357" y="5664740"/>
              <a:ext cx="610125" cy="602362"/>
            </a:xfrm>
            <a:prstGeom prst="ellipse">
              <a:avLst/>
            </a:pr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57" name="Oval 37">
              <a:extLst>
                <a:ext uri="{FF2B5EF4-FFF2-40B4-BE49-F238E27FC236}">
                  <a16:creationId xmlns:a16="http://schemas.microsoft.com/office/drawing/2014/main" id="{E3E77241-5CCD-0C09-F01D-F603CAD0061F}"/>
                </a:ext>
              </a:extLst>
            </p:cNvPr>
            <p:cNvSpPr>
              <a:spLocks noChangeArrowheads="1"/>
            </p:cNvSpPr>
            <p:nvPr/>
          </p:nvSpPr>
          <p:spPr bwMode="auto">
            <a:xfrm>
              <a:off x="6122057" y="5359941"/>
              <a:ext cx="610125" cy="602362"/>
            </a:xfrm>
            <a:prstGeom prst="ellipse">
              <a:avLst/>
            </a:pr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58" name="Oval 37">
              <a:extLst>
                <a:ext uri="{FF2B5EF4-FFF2-40B4-BE49-F238E27FC236}">
                  <a16:creationId xmlns:a16="http://schemas.microsoft.com/office/drawing/2014/main" id="{31E3B12A-071D-A7C7-0461-45250836C4FA}"/>
                </a:ext>
              </a:extLst>
            </p:cNvPr>
            <p:cNvSpPr>
              <a:spLocks noChangeArrowheads="1"/>
            </p:cNvSpPr>
            <p:nvPr/>
          </p:nvSpPr>
          <p:spPr bwMode="auto">
            <a:xfrm>
              <a:off x="5486517" y="5142690"/>
              <a:ext cx="610125" cy="602362"/>
            </a:xfrm>
            <a:prstGeom prst="ellipse">
              <a:avLst/>
            </a:pr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59" name="Oval 37">
              <a:extLst>
                <a:ext uri="{FF2B5EF4-FFF2-40B4-BE49-F238E27FC236}">
                  <a16:creationId xmlns:a16="http://schemas.microsoft.com/office/drawing/2014/main" id="{A8304621-46A6-A79A-6E11-9B72554A92FF}"/>
                </a:ext>
              </a:extLst>
            </p:cNvPr>
            <p:cNvSpPr>
              <a:spLocks noChangeArrowheads="1"/>
            </p:cNvSpPr>
            <p:nvPr/>
          </p:nvSpPr>
          <p:spPr bwMode="auto">
            <a:xfrm>
              <a:off x="5026074" y="5012987"/>
              <a:ext cx="610125" cy="602362"/>
            </a:xfrm>
            <a:prstGeom prst="ellipse">
              <a:avLst/>
            </a:pr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60" name="Oval 37">
              <a:extLst>
                <a:ext uri="{FF2B5EF4-FFF2-40B4-BE49-F238E27FC236}">
                  <a16:creationId xmlns:a16="http://schemas.microsoft.com/office/drawing/2014/main" id="{4249225F-697B-E853-36EA-61E34CED6137}"/>
                </a:ext>
              </a:extLst>
            </p:cNvPr>
            <p:cNvSpPr>
              <a:spLocks noChangeArrowheads="1"/>
            </p:cNvSpPr>
            <p:nvPr/>
          </p:nvSpPr>
          <p:spPr bwMode="auto">
            <a:xfrm>
              <a:off x="6705716" y="4795735"/>
              <a:ext cx="610125" cy="602362"/>
            </a:xfrm>
            <a:prstGeom prst="ellipse">
              <a:avLst/>
            </a:pr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61" name="Oval 37">
              <a:extLst>
                <a:ext uri="{FF2B5EF4-FFF2-40B4-BE49-F238E27FC236}">
                  <a16:creationId xmlns:a16="http://schemas.microsoft.com/office/drawing/2014/main" id="{509CDB9C-BF9C-AEB2-A1EC-78A664A26EA4}"/>
                </a:ext>
              </a:extLst>
            </p:cNvPr>
            <p:cNvSpPr>
              <a:spLocks noChangeArrowheads="1"/>
            </p:cNvSpPr>
            <p:nvPr/>
          </p:nvSpPr>
          <p:spPr bwMode="auto">
            <a:xfrm>
              <a:off x="5295205" y="5437760"/>
              <a:ext cx="610125" cy="602362"/>
            </a:xfrm>
            <a:prstGeom prst="ellipse">
              <a:avLst/>
            </a:pr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62" name="Oval 37">
              <a:extLst>
                <a:ext uri="{FF2B5EF4-FFF2-40B4-BE49-F238E27FC236}">
                  <a16:creationId xmlns:a16="http://schemas.microsoft.com/office/drawing/2014/main" id="{F2F56C54-4324-1921-6043-952A2A58D54F}"/>
                </a:ext>
              </a:extLst>
            </p:cNvPr>
            <p:cNvSpPr>
              <a:spLocks noChangeArrowheads="1"/>
            </p:cNvSpPr>
            <p:nvPr/>
          </p:nvSpPr>
          <p:spPr bwMode="auto">
            <a:xfrm>
              <a:off x="5856167" y="5444247"/>
              <a:ext cx="610125" cy="602362"/>
            </a:xfrm>
            <a:prstGeom prst="ellipse">
              <a:avLst/>
            </a:pr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63" name="Oval 37">
              <a:extLst>
                <a:ext uri="{FF2B5EF4-FFF2-40B4-BE49-F238E27FC236}">
                  <a16:creationId xmlns:a16="http://schemas.microsoft.com/office/drawing/2014/main" id="{6568A3D5-5926-6F94-9D9C-B77DE5710DB8}"/>
                </a:ext>
              </a:extLst>
            </p:cNvPr>
            <p:cNvSpPr>
              <a:spLocks noChangeArrowheads="1"/>
            </p:cNvSpPr>
            <p:nvPr/>
          </p:nvSpPr>
          <p:spPr bwMode="auto">
            <a:xfrm>
              <a:off x="7104548" y="5029200"/>
              <a:ext cx="610125" cy="602362"/>
            </a:xfrm>
            <a:prstGeom prst="ellipse">
              <a:avLst/>
            </a:pr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64" name="Oval 37">
              <a:extLst>
                <a:ext uri="{FF2B5EF4-FFF2-40B4-BE49-F238E27FC236}">
                  <a16:creationId xmlns:a16="http://schemas.microsoft.com/office/drawing/2014/main" id="{43AA80AB-DD60-4456-2162-E3DB318770E1}"/>
                </a:ext>
              </a:extLst>
            </p:cNvPr>
            <p:cNvSpPr>
              <a:spLocks noChangeArrowheads="1"/>
            </p:cNvSpPr>
            <p:nvPr/>
          </p:nvSpPr>
          <p:spPr bwMode="auto">
            <a:xfrm>
              <a:off x="6504678" y="6044120"/>
              <a:ext cx="610125" cy="602362"/>
            </a:xfrm>
            <a:prstGeom prst="ellipse">
              <a:avLst/>
            </a:pr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65" name="Oval 37">
              <a:extLst>
                <a:ext uri="{FF2B5EF4-FFF2-40B4-BE49-F238E27FC236}">
                  <a16:creationId xmlns:a16="http://schemas.microsoft.com/office/drawing/2014/main" id="{70F6C592-8E5B-CADE-E6CF-299FD352B5E9}"/>
                </a:ext>
              </a:extLst>
            </p:cNvPr>
            <p:cNvSpPr>
              <a:spLocks noChangeArrowheads="1"/>
            </p:cNvSpPr>
            <p:nvPr/>
          </p:nvSpPr>
          <p:spPr bwMode="auto">
            <a:xfrm>
              <a:off x="6890541" y="5058384"/>
              <a:ext cx="610125" cy="602362"/>
            </a:xfrm>
            <a:prstGeom prst="ellipse">
              <a:avLst/>
            </a:pr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66" name="Oval 37">
              <a:extLst>
                <a:ext uri="{FF2B5EF4-FFF2-40B4-BE49-F238E27FC236}">
                  <a16:creationId xmlns:a16="http://schemas.microsoft.com/office/drawing/2014/main" id="{54893B83-20EE-64CB-8329-2ED3602F5036}"/>
                </a:ext>
              </a:extLst>
            </p:cNvPr>
            <p:cNvSpPr>
              <a:spLocks noChangeArrowheads="1"/>
            </p:cNvSpPr>
            <p:nvPr/>
          </p:nvSpPr>
          <p:spPr bwMode="auto">
            <a:xfrm>
              <a:off x="7042941" y="5697167"/>
              <a:ext cx="610125" cy="602362"/>
            </a:xfrm>
            <a:prstGeom prst="ellipse">
              <a:avLst/>
            </a:pr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67" name="Oval 37">
              <a:extLst>
                <a:ext uri="{FF2B5EF4-FFF2-40B4-BE49-F238E27FC236}">
                  <a16:creationId xmlns:a16="http://schemas.microsoft.com/office/drawing/2014/main" id="{F3192628-9079-F186-4E35-29B8508AB1BE}"/>
                </a:ext>
              </a:extLst>
            </p:cNvPr>
            <p:cNvSpPr>
              <a:spLocks noChangeArrowheads="1"/>
            </p:cNvSpPr>
            <p:nvPr/>
          </p:nvSpPr>
          <p:spPr bwMode="auto">
            <a:xfrm>
              <a:off x="7516354" y="6053848"/>
              <a:ext cx="610125" cy="602362"/>
            </a:xfrm>
            <a:prstGeom prst="ellipse">
              <a:avLst/>
            </a:pr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68" name="Oval 37">
              <a:extLst>
                <a:ext uri="{FF2B5EF4-FFF2-40B4-BE49-F238E27FC236}">
                  <a16:creationId xmlns:a16="http://schemas.microsoft.com/office/drawing/2014/main" id="{7C144ADF-257C-E280-3415-AF67DB32BA0F}"/>
                </a:ext>
              </a:extLst>
            </p:cNvPr>
            <p:cNvSpPr>
              <a:spLocks noChangeArrowheads="1"/>
            </p:cNvSpPr>
            <p:nvPr/>
          </p:nvSpPr>
          <p:spPr bwMode="auto">
            <a:xfrm>
              <a:off x="7526082" y="5713379"/>
              <a:ext cx="610125" cy="602362"/>
            </a:xfrm>
            <a:prstGeom prst="ellipse">
              <a:avLst/>
            </a:pr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69" name="Oval 37">
              <a:extLst>
                <a:ext uri="{FF2B5EF4-FFF2-40B4-BE49-F238E27FC236}">
                  <a16:creationId xmlns:a16="http://schemas.microsoft.com/office/drawing/2014/main" id="{86B9B53F-C142-E9A9-9F47-9C236560D817}"/>
                </a:ext>
              </a:extLst>
            </p:cNvPr>
            <p:cNvSpPr>
              <a:spLocks noChangeArrowheads="1"/>
            </p:cNvSpPr>
            <p:nvPr/>
          </p:nvSpPr>
          <p:spPr bwMode="auto">
            <a:xfrm>
              <a:off x="7788728" y="5382637"/>
              <a:ext cx="610125" cy="602362"/>
            </a:xfrm>
            <a:prstGeom prst="ellipse">
              <a:avLst/>
            </a:pr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70" name="Oval 37">
              <a:extLst>
                <a:ext uri="{FF2B5EF4-FFF2-40B4-BE49-F238E27FC236}">
                  <a16:creationId xmlns:a16="http://schemas.microsoft.com/office/drawing/2014/main" id="{B6549E07-A264-08B7-069E-665681872FEA}"/>
                </a:ext>
              </a:extLst>
            </p:cNvPr>
            <p:cNvSpPr>
              <a:spLocks noChangeArrowheads="1"/>
            </p:cNvSpPr>
            <p:nvPr/>
          </p:nvSpPr>
          <p:spPr bwMode="auto">
            <a:xfrm>
              <a:off x="8129197" y="5684196"/>
              <a:ext cx="610125" cy="602362"/>
            </a:xfrm>
            <a:prstGeom prst="ellipse">
              <a:avLst/>
            </a:pr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71" name="Oval 37">
              <a:extLst>
                <a:ext uri="{FF2B5EF4-FFF2-40B4-BE49-F238E27FC236}">
                  <a16:creationId xmlns:a16="http://schemas.microsoft.com/office/drawing/2014/main" id="{615461B9-98EB-C258-3A4D-A572DDE503E0}"/>
                </a:ext>
              </a:extLst>
            </p:cNvPr>
            <p:cNvSpPr>
              <a:spLocks noChangeArrowheads="1"/>
            </p:cNvSpPr>
            <p:nvPr/>
          </p:nvSpPr>
          <p:spPr bwMode="auto">
            <a:xfrm>
              <a:off x="8533875" y="6044120"/>
              <a:ext cx="610125" cy="602362"/>
            </a:xfrm>
            <a:prstGeom prst="ellipse">
              <a:avLst/>
            </a:pr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72" name="Oval 37">
              <a:extLst>
                <a:ext uri="{FF2B5EF4-FFF2-40B4-BE49-F238E27FC236}">
                  <a16:creationId xmlns:a16="http://schemas.microsoft.com/office/drawing/2014/main" id="{C110B86E-2CF7-733D-81EC-C841F5B5072E}"/>
                </a:ext>
              </a:extLst>
            </p:cNvPr>
            <p:cNvSpPr>
              <a:spLocks noChangeArrowheads="1"/>
            </p:cNvSpPr>
            <p:nvPr/>
          </p:nvSpPr>
          <p:spPr bwMode="auto">
            <a:xfrm>
              <a:off x="8051375" y="4964348"/>
              <a:ext cx="610125" cy="602362"/>
            </a:xfrm>
            <a:prstGeom prst="ellipse">
              <a:avLst/>
            </a:pr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73" name="Oval 37">
              <a:extLst>
                <a:ext uri="{FF2B5EF4-FFF2-40B4-BE49-F238E27FC236}">
                  <a16:creationId xmlns:a16="http://schemas.microsoft.com/office/drawing/2014/main" id="{DC99E603-0537-294C-C9DF-DA6A7DA16A30}"/>
                </a:ext>
              </a:extLst>
            </p:cNvPr>
            <p:cNvSpPr>
              <a:spLocks noChangeArrowheads="1"/>
            </p:cNvSpPr>
            <p:nvPr/>
          </p:nvSpPr>
          <p:spPr bwMode="auto">
            <a:xfrm>
              <a:off x="8391844" y="5178358"/>
              <a:ext cx="610125" cy="602362"/>
            </a:xfrm>
            <a:prstGeom prst="ellipse">
              <a:avLst/>
            </a:pr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74" name="Oval 37">
              <a:extLst>
                <a:ext uri="{FF2B5EF4-FFF2-40B4-BE49-F238E27FC236}">
                  <a16:creationId xmlns:a16="http://schemas.microsoft.com/office/drawing/2014/main" id="{1C490A79-BC8C-61FD-3EBA-FFC3425A41C7}"/>
                </a:ext>
              </a:extLst>
            </p:cNvPr>
            <p:cNvSpPr>
              <a:spLocks noChangeArrowheads="1"/>
            </p:cNvSpPr>
            <p:nvPr/>
          </p:nvSpPr>
          <p:spPr bwMode="auto">
            <a:xfrm>
              <a:off x="8563059" y="4915710"/>
              <a:ext cx="610125" cy="602362"/>
            </a:xfrm>
            <a:prstGeom prst="ellipse">
              <a:avLst/>
            </a:pr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grpSp>
        <p:nvGrpSpPr>
          <p:cNvPr id="3" name="43 Grupo">
            <a:extLst>
              <a:ext uri="{FF2B5EF4-FFF2-40B4-BE49-F238E27FC236}">
                <a16:creationId xmlns:a16="http://schemas.microsoft.com/office/drawing/2014/main" id="{0EC1B22E-1409-435F-D4D5-85E71587EC5A}"/>
              </a:ext>
            </a:extLst>
          </p:cNvPr>
          <p:cNvGrpSpPr>
            <a:grpSpLocks/>
          </p:cNvGrpSpPr>
          <p:nvPr/>
        </p:nvGrpSpPr>
        <p:grpSpPr bwMode="auto">
          <a:xfrm>
            <a:off x="4714875" y="5067300"/>
            <a:ext cx="4205288" cy="1335088"/>
            <a:chOff x="4714790" y="5067033"/>
            <a:chExt cx="4205688" cy="1335183"/>
          </a:xfrm>
        </p:grpSpPr>
        <p:sp>
          <p:nvSpPr>
            <p:cNvPr id="9227" name="Oval 37">
              <a:extLst>
                <a:ext uri="{FF2B5EF4-FFF2-40B4-BE49-F238E27FC236}">
                  <a16:creationId xmlns:a16="http://schemas.microsoft.com/office/drawing/2014/main" id="{FF33ABC4-C878-C9AA-B2B4-F068A5808274}"/>
                </a:ext>
              </a:extLst>
            </p:cNvPr>
            <p:cNvSpPr>
              <a:spLocks noChangeArrowheads="1"/>
            </p:cNvSpPr>
            <p:nvPr/>
          </p:nvSpPr>
          <p:spPr bwMode="auto">
            <a:xfrm>
              <a:off x="4714790" y="5978628"/>
              <a:ext cx="85279" cy="84194"/>
            </a:xfrm>
            <a:prstGeom prst="ellipse">
              <a:avLst/>
            </a:pr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28" name="Oval 37">
              <a:extLst>
                <a:ext uri="{FF2B5EF4-FFF2-40B4-BE49-F238E27FC236}">
                  <a16:creationId xmlns:a16="http://schemas.microsoft.com/office/drawing/2014/main" id="{92C33F16-8671-638A-EB79-A29E5C9A60E0}"/>
                </a:ext>
              </a:extLst>
            </p:cNvPr>
            <p:cNvSpPr>
              <a:spLocks noChangeArrowheads="1"/>
            </p:cNvSpPr>
            <p:nvPr/>
          </p:nvSpPr>
          <p:spPr bwMode="auto">
            <a:xfrm>
              <a:off x="4889629" y="5648584"/>
              <a:ext cx="85279" cy="84194"/>
            </a:xfrm>
            <a:prstGeom prst="ellipse">
              <a:avLst/>
            </a:pr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29" name="Oval 37">
              <a:extLst>
                <a:ext uri="{FF2B5EF4-FFF2-40B4-BE49-F238E27FC236}">
                  <a16:creationId xmlns:a16="http://schemas.microsoft.com/office/drawing/2014/main" id="{F0A7C1C6-3E94-FD17-43DF-5FCA025E0A8C}"/>
                </a:ext>
              </a:extLst>
            </p:cNvPr>
            <p:cNvSpPr>
              <a:spLocks noChangeArrowheads="1"/>
            </p:cNvSpPr>
            <p:nvPr/>
          </p:nvSpPr>
          <p:spPr bwMode="auto">
            <a:xfrm>
              <a:off x="5388903" y="5917855"/>
              <a:ext cx="85279" cy="84194"/>
            </a:xfrm>
            <a:prstGeom prst="ellipse">
              <a:avLst/>
            </a:pr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30" name="Oval 37">
              <a:extLst>
                <a:ext uri="{FF2B5EF4-FFF2-40B4-BE49-F238E27FC236}">
                  <a16:creationId xmlns:a16="http://schemas.microsoft.com/office/drawing/2014/main" id="{37E43857-1571-0833-4E79-B8838588D6DB}"/>
                </a:ext>
              </a:extLst>
            </p:cNvPr>
            <p:cNvSpPr>
              <a:spLocks noChangeArrowheads="1"/>
            </p:cNvSpPr>
            <p:nvPr/>
          </p:nvSpPr>
          <p:spPr bwMode="auto">
            <a:xfrm>
              <a:off x="5557198" y="5699072"/>
              <a:ext cx="85279" cy="84194"/>
            </a:xfrm>
            <a:prstGeom prst="ellipse">
              <a:avLst/>
            </a:pr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31" name="Oval 37">
              <a:extLst>
                <a:ext uri="{FF2B5EF4-FFF2-40B4-BE49-F238E27FC236}">
                  <a16:creationId xmlns:a16="http://schemas.microsoft.com/office/drawing/2014/main" id="{0D0B812E-7D44-66BF-DA03-F6A5C1CBDC56}"/>
                </a:ext>
              </a:extLst>
            </p:cNvPr>
            <p:cNvSpPr>
              <a:spLocks noChangeArrowheads="1"/>
            </p:cNvSpPr>
            <p:nvPr/>
          </p:nvSpPr>
          <p:spPr bwMode="auto">
            <a:xfrm>
              <a:off x="6050861" y="6310542"/>
              <a:ext cx="85279" cy="84194"/>
            </a:xfrm>
            <a:prstGeom prst="ellipse">
              <a:avLst/>
            </a:pr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32" name="Oval 37">
              <a:extLst>
                <a:ext uri="{FF2B5EF4-FFF2-40B4-BE49-F238E27FC236}">
                  <a16:creationId xmlns:a16="http://schemas.microsoft.com/office/drawing/2014/main" id="{CB53D3BD-A555-ADCE-7DB9-F6077C32A304}"/>
                </a:ext>
              </a:extLst>
            </p:cNvPr>
            <p:cNvSpPr>
              <a:spLocks noChangeArrowheads="1"/>
            </p:cNvSpPr>
            <p:nvPr/>
          </p:nvSpPr>
          <p:spPr bwMode="auto">
            <a:xfrm>
              <a:off x="6774527" y="6316152"/>
              <a:ext cx="85279" cy="84194"/>
            </a:xfrm>
            <a:prstGeom prst="ellipse">
              <a:avLst/>
            </a:pr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33" name="Oval 37">
              <a:extLst>
                <a:ext uri="{FF2B5EF4-FFF2-40B4-BE49-F238E27FC236}">
                  <a16:creationId xmlns:a16="http://schemas.microsoft.com/office/drawing/2014/main" id="{8EFEAE51-5B22-B898-7A8A-544D122F681D}"/>
                </a:ext>
              </a:extLst>
            </p:cNvPr>
            <p:cNvSpPr>
              <a:spLocks noChangeArrowheads="1"/>
            </p:cNvSpPr>
            <p:nvPr/>
          </p:nvSpPr>
          <p:spPr bwMode="auto">
            <a:xfrm>
              <a:off x="6123789" y="5704682"/>
              <a:ext cx="85279" cy="84194"/>
            </a:xfrm>
            <a:prstGeom prst="ellipse">
              <a:avLst/>
            </a:pr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34" name="Oval 37">
              <a:extLst>
                <a:ext uri="{FF2B5EF4-FFF2-40B4-BE49-F238E27FC236}">
                  <a16:creationId xmlns:a16="http://schemas.microsoft.com/office/drawing/2014/main" id="{5FC5E683-73E0-DC41-5DB1-8E36C4AFEB8F}"/>
                </a:ext>
              </a:extLst>
            </p:cNvPr>
            <p:cNvSpPr>
              <a:spLocks noChangeArrowheads="1"/>
            </p:cNvSpPr>
            <p:nvPr/>
          </p:nvSpPr>
          <p:spPr bwMode="auto">
            <a:xfrm>
              <a:off x="6381840" y="5614925"/>
              <a:ext cx="85279" cy="84194"/>
            </a:xfrm>
            <a:prstGeom prst="ellipse">
              <a:avLst/>
            </a:pr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35" name="Oval 37">
              <a:extLst>
                <a:ext uri="{FF2B5EF4-FFF2-40B4-BE49-F238E27FC236}">
                  <a16:creationId xmlns:a16="http://schemas.microsoft.com/office/drawing/2014/main" id="{E87140E9-AEB4-612C-167B-C9BF1AF588CA}"/>
                </a:ext>
              </a:extLst>
            </p:cNvPr>
            <p:cNvSpPr>
              <a:spLocks noChangeArrowheads="1"/>
            </p:cNvSpPr>
            <p:nvPr/>
          </p:nvSpPr>
          <p:spPr bwMode="auto">
            <a:xfrm>
              <a:off x="5748866" y="5408297"/>
              <a:ext cx="85279" cy="84194"/>
            </a:xfrm>
            <a:prstGeom prst="ellipse">
              <a:avLst/>
            </a:pr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36" name="Oval 37">
              <a:extLst>
                <a:ext uri="{FF2B5EF4-FFF2-40B4-BE49-F238E27FC236}">
                  <a16:creationId xmlns:a16="http://schemas.microsoft.com/office/drawing/2014/main" id="{8D445031-7230-B393-CC8F-5EBDC4964D94}"/>
                </a:ext>
              </a:extLst>
            </p:cNvPr>
            <p:cNvSpPr>
              <a:spLocks noChangeArrowheads="1"/>
            </p:cNvSpPr>
            <p:nvPr/>
          </p:nvSpPr>
          <p:spPr bwMode="auto">
            <a:xfrm>
              <a:off x="7100831" y="5587811"/>
              <a:ext cx="85279" cy="84194"/>
            </a:xfrm>
            <a:prstGeom prst="ellipse">
              <a:avLst/>
            </a:pr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37" name="Oval 37">
              <a:extLst>
                <a:ext uri="{FF2B5EF4-FFF2-40B4-BE49-F238E27FC236}">
                  <a16:creationId xmlns:a16="http://schemas.microsoft.com/office/drawing/2014/main" id="{CFBCC2A1-BDF7-8FB0-13D9-DAAE08D2AE91}"/>
                </a:ext>
              </a:extLst>
            </p:cNvPr>
            <p:cNvSpPr>
              <a:spLocks noChangeArrowheads="1"/>
            </p:cNvSpPr>
            <p:nvPr/>
          </p:nvSpPr>
          <p:spPr bwMode="auto">
            <a:xfrm>
              <a:off x="7443030" y="5514883"/>
              <a:ext cx="85279" cy="84194"/>
            </a:xfrm>
            <a:prstGeom prst="ellipse">
              <a:avLst/>
            </a:pr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38" name="Oval 37">
              <a:extLst>
                <a:ext uri="{FF2B5EF4-FFF2-40B4-BE49-F238E27FC236}">
                  <a16:creationId xmlns:a16="http://schemas.microsoft.com/office/drawing/2014/main" id="{B225C57C-A2C0-A6DA-1A3F-0205D6D0A8D0}"/>
                </a:ext>
              </a:extLst>
            </p:cNvPr>
            <p:cNvSpPr>
              <a:spLocks noChangeArrowheads="1"/>
            </p:cNvSpPr>
            <p:nvPr/>
          </p:nvSpPr>
          <p:spPr bwMode="auto">
            <a:xfrm>
              <a:off x="7387867" y="5268987"/>
              <a:ext cx="85279" cy="84194"/>
            </a:xfrm>
            <a:prstGeom prst="ellipse">
              <a:avLst/>
            </a:pr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39" name="Oval 37">
              <a:extLst>
                <a:ext uri="{FF2B5EF4-FFF2-40B4-BE49-F238E27FC236}">
                  <a16:creationId xmlns:a16="http://schemas.microsoft.com/office/drawing/2014/main" id="{5D94048A-D842-B511-A58B-46DAD7CB5276}"/>
                </a:ext>
              </a:extLst>
            </p:cNvPr>
            <p:cNvSpPr>
              <a:spLocks noChangeArrowheads="1"/>
            </p:cNvSpPr>
            <p:nvPr/>
          </p:nvSpPr>
          <p:spPr bwMode="auto">
            <a:xfrm>
              <a:off x="7169083" y="5302645"/>
              <a:ext cx="85279" cy="84194"/>
            </a:xfrm>
            <a:prstGeom prst="ellipse">
              <a:avLst/>
            </a:pr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40" name="Oval 37">
              <a:extLst>
                <a:ext uri="{FF2B5EF4-FFF2-40B4-BE49-F238E27FC236}">
                  <a16:creationId xmlns:a16="http://schemas.microsoft.com/office/drawing/2014/main" id="{3A6F5016-4FE9-1D0E-535A-39FB24251198}"/>
                </a:ext>
              </a:extLst>
            </p:cNvPr>
            <p:cNvSpPr>
              <a:spLocks noChangeArrowheads="1"/>
            </p:cNvSpPr>
            <p:nvPr/>
          </p:nvSpPr>
          <p:spPr bwMode="auto">
            <a:xfrm>
              <a:off x="6967131" y="5067033"/>
              <a:ext cx="85279" cy="84194"/>
            </a:xfrm>
            <a:prstGeom prst="ellipse">
              <a:avLst/>
            </a:pr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41" name="Oval 37">
              <a:extLst>
                <a:ext uri="{FF2B5EF4-FFF2-40B4-BE49-F238E27FC236}">
                  <a16:creationId xmlns:a16="http://schemas.microsoft.com/office/drawing/2014/main" id="{67341D4E-067A-6A89-B223-B30100358478}"/>
                </a:ext>
              </a:extLst>
            </p:cNvPr>
            <p:cNvSpPr>
              <a:spLocks noChangeArrowheads="1"/>
            </p:cNvSpPr>
            <p:nvPr/>
          </p:nvSpPr>
          <p:spPr bwMode="auto">
            <a:xfrm>
              <a:off x="7303719" y="5964604"/>
              <a:ext cx="85279" cy="84194"/>
            </a:xfrm>
            <a:prstGeom prst="ellipse">
              <a:avLst/>
            </a:pr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42" name="Oval 37">
              <a:extLst>
                <a:ext uri="{FF2B5EF4-FFF2-40B4-BE49-F238E27FC236}">
                  <a16:creationId xmlns:a16="http://schemas.microsoft.com/office/drawing/2014/main" id="{C01C6335-91F1-FA75-174E-99E48EFFBBE7}"/>
                </a:ext>
              </a:extLst>
            </p:cNvPr>
            <p:cNvSpPr>
              <a:spLocks noChangeArrowheads="1"/>
            </p:cNvSpPr>
            <p:nvPr/>
          </p:nvSpPr>
          <p:spPr bwMode="auto">
            <a:xfrm>
              <a:off x="7786164" y="5981433"/>
              <a:ext cx="85279" cy="84194"/>
            </a:xfrm>
            <a:prstGeom prst="ellipse">
              <a:avLst/>
            </a:pr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43" name="Oval 37">
              <a:extLst>
                <a:ext uri="{FF2B5EF4-FFF2-40B4-BE49-F238E27FC236}">
                  <a16:creationId xmlns:a16="http://schemas.microsoft.com/office/drawing/2014/main" id="{EA1FB655-2BB2-7B17-5C4C-981EAFE5F962}"/>
                </a:ext>
              </a:extLst>
            </p:cNvPr>
            <p:cNvSpPr>
              <a:spLocks noChangeArrowheads="1"/>
            </p:cNvSpPr>
            <p:nvPr/>
          </p:nvSpPr>
          <p:spPr bwMode="auto">
            <a:xfrm>
              <a:off x="7780554" y="6318022"/>
              <a:ext cx="85279" cy="84194"/>
            </a:xfrm>
            <a:prstGeom prst="ellipse">
              <a:avLst/>
            </a:pr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44" name="Oval 37">
              <a:extLst>
                <a:ext uri="{FF2B5EF4-FFF2-40B4-BE49-F238E27FC236}">
                  <a16:creationId xmlns:a16="http://schemas.microsoft.com/office/drawing/2014/main" id="{1EFBC034-96A0-CDDC-819C-28DBB0AB5A9D}"/>
                </a:ext>
              </a:extLst>
            </p:cNvPr>
            <p:cNvSpPr>
              <a:spLocks noChangeArrowheads="1"/>
            </p:cNvSpPr>
            <p:nvPr/>
          </p:nvSpPr>
          <p:spPr bwMode="auto">
            <a:xfrm>
              <a:off x="8801541" y="6312412"/>
              <a:ext cx="85279" cy="84194"/>
            </a:xfrm>
            <a:prstGeom prst="ellipse">
              <a:avLst/>
            </a:pr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45" name="Oval 37">
              <a:extLst>
                <a:ext uri="{FF2B5EF4-FFF2-40B4-BE49-F238E27FC236}">
                  <a16:creationId xmlns:a16="http://schemas.microsoft.com/office/drawing/2014/main" id="{02D6D0DC-9B84-6156-5055-D87295DA8EF3}"/>
                </a:ext>
              </a:extLst>
            </p:cNvPr>
            <p:cNvSpPr>
              <a:spLocks noChangeArrowheads="1"/>
            </p:cNvSpPr>
            <p:nvPr/>
          </p:nvSpPr>
          <p:spPr bwMode="auto">
            <a:xfrm>
              <a:off x="8397634" y="5947774"/>
              <a:ext cx="85279" cy="84194"/>
            </a:xfrm>
            <a:prstGeom prst="ellipse">
              <a:avLst/>
            </a:pr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46" name="Oval 37">
              <a:extLst>
                <a:ext uri="{FF2B5EF4-FFF2-40B4-BE49-F238E27FC236}">
                  <a16:creationId xmlns:a16="http://schemas.microsoft.com/office/drawing/2014/main" id="{8221EB9F-F190-6F16-CC4A-5AD7FA725391}"/>
                </a:ext>
              </a:extLst>
            </p:cNvPr>
            <p:cNvSpPr>
              <a:spLocks noChangeArrowheads="1"/>
            </p:cNvSpPr>
            <p:nvPr/>
          </p:nvSpPr>
          <p:spPr bwMode="auto">
            <a:xfrm>
              <a:off x="8049825" y="5644844"/>
              <a:ext cx="85279" cy="84194"/>
            </a:xfrm>
            <a:prstGeom prst="ellipse">
              <a:avLst/>
            </a:pr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47" name="Oval 37">
              <a:extLst>
                <a:ext uri="{FF2B5EF4-FFF2-40B4-BE49-F238E27FC236}">
                  <a16:creationId xmlns:a16="http://schemas.microsoft.com/office/drawing/2014/main" id="{6FF1C8A6-55AA-C446-FA76-F3593B94E1C9}"/>
                </a:ext>
              </a:extLst>
            </p:cNvPr>
            <p:cNvSpPr>
              <a:spLocks noChangeArrowheads="1"/>
            </p:cNvSpPr>
            <p:nvPr/>
          </p:nvSpPr>
          <p:spPr bwMode="auto">
            <a:xfrm>
              <a:off x="8661295" y="5448500"/>
              <a:ext cx="85279" cy="84194"/>
            </a:xfrm>
            <a:prstGeom prst="ellipse">
              <a:avLst/>
            </a:pr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48" name="Oval 37">
              <a:extLst>
                <a:ext uri="{FF2B5EF4-FFF2-40B4-BE49-F238E27FC236}">
                  <a16:creationId xmlns:a16="http://schemas.microsoft.com/office/drawing/2014/main" id="{F000E578-DB52-E38E-6344-FC5B0993A287}"/>
                </a:ext>
              </a:extLst>
            </p:cNvPr>
            <p:cNvSpPr>
              <a:spLocks noChangeArrowheads="1"/>
            </p:cNvSpPr>
            <p:nvPr/>
          </p:nvSpPr>
          <p:spPr bwMode="auto">
            <a:xfrm>
              <a:off x="8319096" y="5229718"/>
              <a:ext cx="85279" cy="84194"/>
            </a:xfrm>
            <a:prstGeom prst="ellipse">
              <a:avLst/>
            </a:pr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49" name="Oval 37">
              <a:extLst>
                <a:ext uri="{FF2B5EF4-FFF2-40B4-BE49-F238E27FC236}">
                  <a16:creationId xmlns:a16="http://schemas.microsoft.com/office/drawing/2014/main" id="{AEAE1419-B992-0355-E55D-9FF06BBC50FA}"/>
                </a:ext>
              </a:extLst>
            </p:cNvPr>
            <p:cNvSpPr>
              <a:spLocks noChangeArrowheads="1"/>
            </p:cNvSpPr>
            <p:nvPr/>
          </p:nvSpPr>
          <p:spPr bwMode="auto">
            <a:xfrm>
              <a:off x="8835199" y="5173619"/>
              <a:ext cx="85279" cy="84194"/>
            </a:xfrm>
            <a:prstGeom prst="ellipse">
              <a:avLst/>
            </a:pr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50" name="Oval 37">
              <a:extLst>
                <a:ext uri="{FF2B5EF4-FFF2-40B4-BE49-F238E27FC236}">
                  <a16:creationId xmlns:a16="http://schemas.microsoft.com/office/drawing/2014/main" id="{FCA7E865-9003-2F51-31B3-C05EE8B9E9E5}"/>
                </a:ext>
              </a:extLst>
            </p:cNvPr>
            <p:cNvSpPr>
              <a:spLocks noChangeArrowheads="1"/>
            </p:cNvSpPr>
            <p:nvPr/>
          </p:nvSpPr>
          <p:spPr bwMode="auto">
            <a:xfrm>
              <a:off x="5285121" y="5297970"/>
              <a:ext cx="85279" cy="84194"/>
            </a:xfrm>
            <a:prstGeom prst="ellipse">
              <a:avLst/>
            </a:pr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sp>
        <p:nvSpPr>
          <p:cNvPr id="69" name="68 Rectángulo">
            <a:extLst>
              <a:ext uri="{FF2B5EF4-FFF2-40B4-BE49-F238E27FC236}">
                <a16:creationId xmlns:a16="http://schemas.microsoft.com/office/drawing/2014/main" id="{9C2232DF-29DD-EFC7-332F-9915D44B8E80}"/>
              </a:ext>
            </a:extLst>
          </p:cNvPr>
          <p:cNvSpPr/>
          <p:nvPr/>
        </p:nvSpPr>
        <p:spPr>
          <a:xfrm>
            <a:off x="4983163" y="2903538"/>
            <a:ext cx="3675062" cy="831850"/>
          </a:xfrm>
          <a:prstGeom prst="rect">
            <a:avLst/>
          </a:prstGeom>
        </p:spPr>
        <p:txBody>
          <a:bodyPr>
            <a:spAutoFit/>
          </a:bodyPr>
          <a:lstStyle/>
          <a:p>
            <a:pPr>
              <a:defRPr/>
            </a:pPr>
            <a:r>
              <a:rPr lang="es-ES" sz="2400" b="0" dirty="0" err="1">
                <a:latin typeface="+mn-lt"/>
                <a:cs typeface="Arial" charset="0"/>
              </a:rPr>
              <a:t>Assume</a:t>
            </a:r>
            <a:r>
              <a:rPr lang="es-ES" sz="2400" b="0" dirty="0">
                <a:latin typeface="+mn-lt"/>
                <a:cs typeface="Arial" charset="0"/>
              </a:rPr>
              <a:t> </a:t>
            </a:r>
            <a:r>
              <a:rPr lang="es-ES" sz="2400" b="0" dirty="0" err="1">
                <a:latin typeface="+mn-lt"/>
                <a:cs typeface="Arial" charset="0"/>
              </a:rPr>
              <a:t>sensors</a:t>
            </a:r>
            <a:r>
              <a:rPr lang="es-ES" sz="2400" b="0" dirty="0">
                <a:latin typeface="+mn-lt"/>
                <a:cs typeface="Arial" charset="0"/>
              </a:rPr>
              <a:t> </a:t>
            </a:r>
            <a:r>
              <a:rPr lang="es-ES" sz="2400" b="0" dirty="0" err="1">
                <a:latin typeface="+mn-lt"/>
                <a:cs typeface="Arial" charset="0"/>
              </a:rPr>
              <a:t>have</a:t>
            </a:r>
            <a:r>
              <a:rPr lang="es-ES" sz="2400" b="0" dirty="0">
                <a:latin typeface="+mn-lt"/>
                <a:cs typeface="Arial" charset="0"/>
              </a:rPr>
              <a:t> a </a:t>
            </a:r>
            <a:r>
              <a:rPr lang="es-ES" sz="2400" b="0" dirty="0" err="1">
                <a:latin typeface="+mn-lt"/>
                <a:cs typeface="Arial" charset="0"/>
              </a:rPr>
              <a:t>fixed</a:t>
            </a:r>
            <a:r>
              <a:rPr lang="es-ES" sz="2400" b="0" dirty="0">
                <a:latin typeface="+mn-lt"/>
                <a:cs typeface="Arial" charset="0"/>
              </a:rPr>
              <a:t> </a:t>
            </a:r>
            <a:r>
              <a:rPr lang="es-ES" sz="2400" b="0" dirty="0" err="1">
                <a:latin typeface="+mn-lt"/>
                <a:cs typeface="Arial" charset="0"/>
              </a:rPr>
              <a:t>coverage</a:t>
            </a:r>
            <a:r>
              <a:rPr lang="es-ES" sz="2400" b="0" dirty="0">
                <a:latin typeface="+mn-lt"/>
                <a:cs typeface="Arial" charset="0"/>
              </a:rPr>
              <a:t> </a:t>
            </a:r>
            <a:r>
              <a:rPr lang="es-ES" sz="2400" b="0" dirty="0" err="1">
                <a:latin typeface="+mn-lt"/>
                <a:cs typeface="Arial" charset="0"/>
              </a:rPr>
              <a:t>range</a:t>
            </a:r>
            <a:endParaRPr lang="en-US" sz="2400" dirty="0">
              <a:latin typeface="+mn-lt"/>
              <a:cs typeface="Arial" charset="0"/>
            </a:endParaRPr>
          </a:p>
        </p:txBody>
      </p:sp>
      <p:sp>
        <p:nvSpPr>
          <p:cNvPr id="71" name="70 Rectángulo">
            <a:extLst>
              <a:ext uri="{FF2B5EF4-FFF2-40B4-BE49-F238E27FC236}">
                <a16:creationId xmlns:a16="http://schemas.microsoft.com/office/drawing/2014/main" id="{B50539A2-37BB-18D9-A98D-9DE3F43709C2}"/>
              </a:ext>
            </a:extLst>
          </p:cNvPr>
          <p:cNvSpPr>
            <a:spLocks noChangeArrowheads="1"/>
          </p:cNvSpPr>
          <p:nvPr/>
        </p:nvSpPr>
        <p:spPr bwMode="auto">
          <a:xfrm>
            <a:off x="7091363" y="5165725"/>
            <a:ext cx="1847850" cy="962025"/>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2" name="71 Rectángulo">
            <a:extLst>
              <a:ext uri="{FF2B5EF4-FFF2-40B4-BE49-F238E27FC236}">
                <a16:creationId xmlns:a16="http://schemas.microsoft.com/office/drawing/2014/main" id="{504C3759-F8CB-F130-1B18-ED6B505B088F}"/>
              </a:ext>
            </a:extLst>
          </p:cNvPr>
          <p:cNvSpPr/>
          <p:nvPr/>
        </p:nvSpPr>
        <p:spPr>
          <a:xfrm>
            <a:off x="4983163" y="3883025"/>
            <a:ext cx="4086225" cy="831850"/>
          </a:xfrm>
          <a:prstGeom prst="rect">
            <a:avLst/>
          </a:prstGeom>
        </p:spPr>
        <p:txBody>
          <a:bodyPr>
            <a:spAutoFit/>
          </a:bodyPr>
          <a:lstStyle/>
          <a:p>
            <a:pPr>
              <a:defRPr/>
            </a:pPr>
            <a:r>
              <a:rPr lang="es-ES" sz="2400" dirty="0" err="1">
                <a:latin typeface="+mn-lt"/>
                <a:cs typeface="Arial" charset="0"/>
              </a:rPr>
              <a:t>Solution</a:t>
            </a:r>
            <a:r>
              <a:rPr lang="es-ES" sz="2400" b="0" dirty="0">
                <a:latin typeface="+mn-lt"/>
                <a:cs typeface="Arial" charset="0"/>
              </a:rPr>
              <a:t>: Look </a:t>
            </a:r>
            <a:r>
              <a:rPr lang="es-ES" sz="2400" b="0" dirty="0" err="1">
                <a:latin typeface="+mn-lt"/>
                <a:cs typeface="Arial" charset="0"/>
              </a:rPr>
              <a:t>for</a:t>
            </a:r>
            <a:r>
              <a:rPr lang="es-ES" sz="2400" b="0" dirty="0">
                <a:latin typeface="+mn-lt"/>
                <a:cs typeface="Arial" charset="0"/>
              </a:rPr>
              <a:t> </a:t>
            </a:r>
            <a:r>
              <a:rPr lang="es-ES" sz="2400" b="0" dirty="0" err="1">
                <a:latin typeface="+mn-lt"/>
                <a:cs typeface="Arial" charset="0"/>
              </a:rPr>
              <a:t>largest</a:t>
            </a:r>
            <a:r>
              <a:rPr lang="es-ES" sz="2400" b="0" dirty="0">
                <a:latin typeface="+mn-lt"/>
                <a:cs typeface="Arial" charset="0"/>
              </a:rPr>
              <a:t> </a:t>
            </a:r>
            <a:r>
              <a:rPr lang="es-ES" sz="2400" b="0" dirty="0" err="1">
                <a:latin typeface="+mn-lt"/>
                <a:cs typeface="Arial" charset="0"/>
              </a:rPr>
              <a:t>empty</a:t>
            </a:r>
            <a:r>
              <a:rPr lang="es-ES" sz="2400" b="0" dirty="0">
                <a:latin typeface="+mn-lt"/>
                <a:cs typeface="Arial" charset="0"/>
              </a:rPr>
              <a:t> disk, </a:t>
            </a:r>
            <a:r>
              <a:rPr lang="es-ES" sz="2400" b="0" dirty="0" err="1">
                <a:latin typeface="+mn-lt"/>
                <a:cs typeface="Arial" charset="0"/>
              </a:rPr>
              <a:t>check</a:t>
            </a:r>
            <a:r>
              <a:rPr lang="es-ES" sz="2400" b="0" dirty="0">
                <a:latin typeface="+mn-lt"/>
                <a:cs typeface="Arial" charset="0"/>
              </a:rPr>
              <a:t> </a:t>
            </a:r>
            <a:r>
              <a:rPr lang="es-ES" sz="2400" b="0" dirty="0" err="1">
                <a:latin typeface="+mn-lt"/>
                <a:cs typeface="Arial" charset="0"/>
              </a:rPr>
              <a:t>its</a:t>
            </a:r>
            <a:r>
              <a:rPr lang="es-ES" sz="2400" b="0" dirty="0">
                <a:latin typeface="+mn-lt"/>
                <a:cs typeface="Arial" charset="0"/>
              </a:rPr>
              <a:t> </a:t>
            </a:r>
            <a:r>
              <a:rPr lang="es-ES" sz="2400" b="0" dirty="0" err="1">
                <a:latin typeface="+mn-lt"/>
                <a:cs typeface="Arial" charset="0"/>
              </a:rPr>
              <a:t>radius</a:t>
            </a:r>
            <a:endParaRPr lang="en-US" sz="2400" dirty="0">
              <a:latin typeface="+mn-lt"/>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Título">
            <a:extLst>
              <a:ext uri="{FF2B5EF4-FFF2-40B4-BE49-F238E27FC236}">
                <a16:creationId xmlns:a16="http://schemas.microsoft.com/office/drawing/2014/main" id="{7261CF46-CB08-C3E2-B494-361CBFCB1B1C}"/>
              </a:ext>
            </a:extLst>
          </p:cNvPr>
          <p:cNvSpPr>
            <a:spLocks noGrp="1"/>
          </p:cNvSpPr>
          <p:nvPr>
            <p:ph type="title"/>
          </p:nvPr>
        </p:nvSpPr>
        <p:spPr/>
        <p:txBody>
          <a:bodyPr/>
          <a:lstStyle/>
          <a:p>
            <a:r>
              <a:rPr lang="es-ES" altLang="en-US"/>
              <a:t>Building metro stations</a:t>
            </a:r>
            <a:endParaRPr lang="en-US" altLang="en-US"/>
          </a:p>
        </p:txBody>
      </p:sp>
      <p:sp>
        <p:nvSpPr>
          <p:cNvPr id="10243" name="2 Marcador de contenido">
            <a:extLst>
              <a:ext uri="{FF2B5EF4-FFF2-40B4-BE49-F238E27FC236}">
                <a16:creationId xmlns:a16="http://schemas.microsoft.com/office/drawing/2014/main" id="{C0B44A20-E883-FBFA-8182-D557350C1127}"/>
              </a:ext>
            </a:extLst>
          </p:cNvPr>
          <p:cNvSpPr>
            <a:spLocks noGrp="1"/>
          </p:cNvSpPr>
          <p:nvPr>
            <p:ph idx="1"/>
          </p:nvPr>
        </p:nvSpPr>
        <p:spPr/>
        <p:txBody>
          <a:bodyPr/>
          <a:lstStyle/>
          <a:p>
            <a:r>
              <a:rPr lang="es-ES" altLang="en-US" b="0"/>
              <a:t>Where to </a:t>
            </a:r>
            <a:r>
              <a:rPr lang="es-ES" altLang="en-US"/>
              <a:t>place stations </a:t>
            </a:r>
            <a:r>
              <a:rPr lang="es-ES" altLang="en-US" b="0"/>
              <a:t>for metro line?</a:t>
            </a:r>
          </a:p>
          <a:p>
            <a:pPr lvl="1"/>
            <a:r>
              <a:rPr lang="es-ES" altLang="en-US"/>
              <a:t>People commuting to CBD terminal</a:t>
            </a:r>
          </a:p>
          <a:p>
            <a:endParaRPr lang="es-ES" altLang="en-US" b="0"/>
          </a:p>
          <a:p>
            <a:r>
              <a:rPr lang="es-ES" altLang="en-US" b="0"/>
              <a:t>People can also</a:t>
            </a:r>
          </a:p>
          <a:p>
            <a:pPr lvl="1"/>
            <a:r>
              <a:rPr lang="es-ES" altLang="en-US"/>
              <a:t>Walk</a:t>
            </a:r>
          </a:p>
          <a:p>
            <a:pPr lvl="2"/>
            <a:r>
              <a:rPr lang="es-ES" altLang="en-US"/>
              <a:t>4.4 km/h +</a:t>
            </a:r>
          </a:p>
          <a:p>
            <a:pPr lvl="2"/>
            <a:r>
              <a:rPr lang="es-ES" altLang="en-US"/>
              <a:t>35% correction</a:t>
            </a:r>
          </a:p>
          <a:p>
            <a:pPr lvl="1"/>
            <a:r>
              <a:rPr lang="es-ES" altLang="en-US"/>
              <a:t>Take bus</a:t>
            </a:r>
          </a:p>
          <a:p>
            <a:pPr lvl="2"/>
            <a:r>
              <a:rPr lang="es-ES" altLang="en-US"/>
              <a:t>Some avg speed</a:t>
            </a:r>
          </a:p>
        </p:txBody>
      </p:sp>
      <p:sp>
        <p:nvSpPr>
          <p:cNvPr id="10244" name="3 Marcador de número de diapositiva">
            <a:extLst>
              <a:ext uri="{FF2B5EF4-FFF2-40B4-BE49-F238E27FC236}">
                <a16:creationId xmlns:a16="http://schemas.microsoft.com/office/drawing/2014/main" id="{DE447F33-6D0F-2ACB-BC5F-A9E9CBEC91D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C319C3C9-7BA1-0B4C-8633-07D34D3CE95A}" type="slidenum">
              <a:rPr lang="en-GB" altLang="en-US" b="0">
                <a:latin typeface="Trebuchet MS" panose="020B0703020202090204" pitchFamily="34" charset="0"/>
              </a:rPr>
              <a:pPr eaLnBrk="1" hangingPunct="1"/>
              <a:t>14</a:t>
            </a:fld>
            <a:endParaRPr lang="en-GB" altLang="en-US" b="0">
              <a:latin typeface="Trebuchet MS" panose="020B0703020202090204" pitchFamily="34" charset="0"/>
            </a:endParaRPr>
          </a:p>
        </p:txBody>
      </p:sp>
      <p:pic>
        <p:nvPicPr>
          <p:cNvPr id="10245" name="Picture 3">
            <a:extLst>
              <a:ext uri="{FF2B5EF4-FFF2-40B4-BE49-F238E27FC236}">
                <a16:creationId xmlns:a16="http://schemas.microsoft.com/office/drawing/2014/main" id="{0F9F6370-53FA-A882-073C-0099359C5F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0063" y="3032125"/>
            <a:ext cx="4403725"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Rectángulo">
            <a:extLst>
              <a:ext uri="{FF2B5EF4-FFF2-40B4-BE49-F238E27FC236}">
                <a16:creationId xmlns:a16="http://schemas.microsoft.com/office/drawing/2014/main" id="{765670F6-6176-A17E-A0B9-D95B8762746F}"/>
              </a:ext>
            </a:extLst>
          </p:cNvPr>
          <p:cNvSpPr/>
          <p:nvPr/>
        </p:nvSpPr>
        <p:spPr>
          <a:xfrm>
            <a:off x="4545013" y="5999163"/>
            <a:ext cx="4081462" cy="277812"/>
          </a:xfrm>
          <a:prstGeom prst="rect">
            <a:avLst/>
          </a:prstGeom>
        </p:spPr>
        <p:txBody>
          <a:bodyPr wrap="none">
            <a:spAutoFit/>
          </a:bodyPr>
          <a:lstStyle/>
          <a:p>
            <a:pPr>
              <a:defRPr/>
            </a:pPr>
            <a:r>
              <a:rPr lang="en-US" sz="1200" b="0" dirty="0">
                <a:latin typeface="+mn-lt"/>
                <a:cs typeface="Arial" charset="0"/>
              </a:rPr>
              <a:t>Source: </a:t>
            </a:r>
            <a:r>
              <a:rPr lang="en-US" sz="1200" b="0" dirty="0" err="1">
                <a:latin typeface="+mn-lt"/>
                <a:cs typeface="Arial" charset="0"/>
              </a:rPr>
              <a:t>Novaes</a:t>
            </a:r>
            <a:r>
              <a:rPr lang="en-US" sz="1200" b="0" dirty="0">
                <a:latin typeface="+mn-lt"/>
                <a:cs typeface="Arial" charset="0"/>
              </a:rPr>
              <a:t> et al (2009). DOI:10.1016/j.cor.2007.07.004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Título">
            <a:extLst>
              <a:ext uri="{FF2B5EF4-FFF2-40B4-BE49-F238E27FC236}">
                <a16:creationId xmlns:a16="http://schemas.microsoft.com/office/drawing/2014/main" id="{635BF840-A0DF-92BB-E5D8-078BF6A4613B}"/>
              </a:ext>
            </a:extLst>
          </p:cNvPr>
          <p:cNvSpPr>
            <a:spLocks noGrp="1"/>
          </p:cNvSpPr>
          <p:nvPr>
            <p:ph type="title"/>
          </p:nvPr>
        </p:nvSpPr>
        <p:spPr/>
        <p:txBody>
          <a:bodyPr/>
          <a:lstStyle/>
          <a:p>
            <a:r>
              <a:rPr lang="es-ES" altLang="en-US"/>
              <a:t>Building metro stations</a:t>
            </a:r>
            <a:endParaRPr lang="en-US" altLang="en-US"/>
          </a:p>
        </p:txBody>
      </p:sp>
      <p:sp>
        <p:nvSpPr>
          <p:cNvPr id="11267" name="2 Marcador de contenido">
            <a:extLst>
              <a:ext uri="{FF2B5EF4-FFF2-40B4-BE49-F238E27FC236}">
                <a16:creationId xmlns:a16="http://schemas.microsoft.com/office/drawing/2014/main" id="{56FF1F75-2D47-D74B-5274-B2D23BCED8E8}"/>
              </a:ext>
            </a:extLst>
          </p:cNvPr>
          <p:cNvSpPr>
            <a:spLocks noGrp="1"/>
          </p:cNvSpPr>
          <p:nvPr>
            <p:ph idx="1"/>
          </p:nvPr>
        </p:nvSpPr>
        <p:spPr>
          <a:xfrm>
            <a:off x="685800" y="1443831"/>
            <a:ext cx="7772400" cy="4114800"/>
          </a:xfrm>
        </p:spPr>
        <p:txBody>
          <a:bodyPr/>
          <a:lstStyle/>
          <a:p>
            <a:r>
              <a:rPr lang="es-ES" altLang="en-US" dirty="0" err="1"/>
              <a:t>Weighted</a:t>
            </a:r>
            <a:r>
              <a:rPr lang="es-ES" altLang="en-US" dirty="0"/>
              <a:t> </a:t>
            </a:r>
            <a:r>
              <a:rPr lang="es-ES" altLang="en-US" dirty="0" err="1"/>
              <a:t>Voronoi</a:t>
            </a:r>
            <a:r>
              <a:rPr lang="es-ES" altLang="en-US" dirty="0"/>
              <a:t> </a:t>
            </a:r>
            <a:r>
              <a:rPr lang="es-ES" altLang="en-US" dirty="0" err="1"/>
              <a:t>Diagram</a:t>
            </a:r>
            <a:endParaRPr lang="es-ES" altLang="en-US" dirty="0"/>
          </a:p>
          <a:p>
            <a:pPr lvl="1"/>
            <a:r>
              <a:rPr lang="es-ES" altLang="en-US" dirty="0" err="1"/>
              <a:t>Distance</a:t>
            </a:r>
            <a:r>
              <a:rPr lang="es-ES" altLang="en-US" dirty="0"/>
              <a:t> </a:t>
            </a:r>
            <a:r>
              <a:rPr lang="es-ES" altLang="en-US" dirty="0" err="1"/>
              <a:t>function</a:t>
            </a:r>
            <a:r>
              <a:rPr lang="es-ES" altLang="en-US" dirty="0"/>
              <a:t> </a:t>
            </a:r>
            <a:r>
              <a:rPr lang="es-ES" altLang="en-US" dirty="0" err="1"/>
              <a:t>is</a:t>
            </a:r>
            <a:r>
              <a:rPr lang="es-ES" altLang="en-US" dirty="0"/>
              <a:t> </a:t>
            </a:r>
            <a:r>
              <a:rPr lang="es-ES" altLang="en-US" dirty="0" err="1"/>
              <a:t>not</a:t>
            </a:r>
            <a:r>
              <a:rPr lang="es-ES" altLang="en-US" dirty="0"/>
              <a:t> </a:t>
            </a:r>
            <a:r>
              <a:rPr lang="es-ES" altLang="en-US" dirty="0" err="1"/>
              <a:t>Euclidean</a:t>
            </a:r>
            <a:r>
              <a:rPr lang="es-ES" altLang="en-US" dirty="0"/>
              <a:t> </a:t>
            </a:r>
            <a:r>
              <a:rPr lang="es-ES" altLang="en-US" dirty="0" err="1"/>
              <a:t>anymore</a:t>
            </a:r>
            <a:endParaRPr lang="es-ES" altLang="en-US" dirty="0"/>
          </a:p>
          <a:p>
            <a:pPr lvl="1"/>
            <a:r>
              <a:rPr lang="es-ES" altLang="en-US" dirty="0" err="1"/>
              <a:t>dist</a:t>
            </a:r>
            <a:r>
              <a:rPr lang="es-ES" altLang="en-US" baseline="-25000" dirty="0" err="1"/>
              <a:t>w</a:t>
            </a:r>
            <a:r>
              <a:rPr lang="es-ES" altLang="en-US" dirty="0"/>
              <a:t>(</a:t>
            </a:r>
            <a:r>
              <a:rPr lang="es-ES" altLang="en-US" dirty="0" err="1"/>
              <a:t>p,site</a:t>
            </a:r>
            <a:r>
              <a:rPr lang="es-ES" altLang="en-US" dirty="0"/>
              <a:t>)=(1/w) </a:t>
            </a:r>
            <a:r>
              <a:rPr lang="es-ES" altLang="en-US" dirty="0" err="1"/>
              <a:t>dist</a:t>
            </a:r>
            <a:r>
              <a:rPr lang="es-ES" altLang="en-US" dirty="0"/>
              <a:t>(</a:t>
            </a:r>
            <a:r>
              <a:rPr lang="es-ES" altLang="en-US" dirty="0" err="1"/>
              <a:t>p,s</a:t>
            </a:r>
            <a:r>
              <a:rPr lang="es-ES" altLang="en-US" dirty="0"/>
              <a:t>)</a:t>
            </a:r>
          </a:p>
        </p:txBody>
      </p:sp>
      <p:sp>
        <p:nvSpPr>
          <p:cNvPr id="11268" name="3 Marcador de número de diapositiva">
            <a:extLst>
              <a:ext uri="{FF2B5EF4-FFF2-40B4-BE49-F238E27FC236}">
                <a16:creationId xmlns:a16="http://schemas.microsoft.com/office/drawing/2014/main" id="{323A95C5-70FE-5B26-9B54-76210D13925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211DF506-81D0-A348-A205-3545B7F36DD0}" type="slidenum">
              <a:rPr lang="en-GB" altLang="en-US" b="0">
                <a:latin typeface="Trebuchet MS" panose="020B0703020202090204" pitchFamily="34" charset="0"/>
              </a:rPr>
              <a:pPr eaLnBrk="1" hangingPunct="1"/>
              <a:t>15</a:t>
            </a:fld>
            <a:endParaRPr lang="en-GB" altLang="en-US" b="0">
              <a:latin typeface="Trebuchet MS" panose="020B0703020202090204" pitchFamily="34" charset="0"/>
            </a:endParaRPr>
          </a:p>
        </p:txBody>
      </p:sp>
      <p:pic>
        <p:nvPicPr>
          <p:cNvPr id="5" name="Picture 2">
            <a:extLst>
              <a:ext uri="{FF2B5EF4-FFF2-40B4-BE49-F238E27FC236}">
                <a16:creationId xmlns:a16="http://schemas.microsoft.com/office/drawing/2014/main" id="{76431467-7C98-F94C-E7BE-499D0EA326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6086" t="31105" r="14893" b="26857"/>
          <a:stretch>
            <a:fillRect/>
          </a:stretch>
        </p:blipFill>
        <p:spPr bwMode="auto">
          <a:xfrm>
            <a:off x="1728788" y="3397250"/>
            <a:ext cx="6102350"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Picture 3">
            <a:extLst>
              <a:ext uri="{FF2B5EF4-FFF2-40B4-BE49-F238E27FC236}">
                <a16:creationId xmlns:a16="http://schemas.microsoft.com/office/drawing/2014/main" id="{7EBDEA00-3830-400F-C8F3-D9D183A9B2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9338" y="3284538"/>
            <a:ext cx="5189537" cy="32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593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Título">
            <a:extLst>
              <a:ext uri="{FF2B5EF4-FFF2-40B4-BE49-F238E27FC236}">
                <a16:creationId xmlns:a16="http://schemas.microsoft.com/office/drawing/2014/main" id="{A992192E-347B-DE3E-8646-B1BB04665368}"/>
              </a:ext>
            </a:extLst>
          </p:cNvPr>
          <p:cNvSpPr>
            <a:spLocks noGrp="1"/>
          </p:cNvSpPr>
          <p:nvPr>
            <p:ph type="title"/>
          </p:nvPr>
        </p:nvSpPr>
        <p:spPr/>
        <p:txBody>
          <a:bodyPr/>
          <a:lstStyle/>
          <a:p>
            <a:r>
              <a:rPr lang="en-US" altLang="en-US"/>
              <a:t>Forestal applications</a:t>
            </a:r>
          </a:p>
        </p:txBody>
      </p:sp>
      <p:sp>
        <p:nvSpPr>
          <p:cNvPr id="12291" name="2 Marcador de contenido">
            <a:extLst>
              <a:ext uri="{FF2B5EF4-FFF2-40B4-BE49-F238E27FC236}">
                <a16:creationId xmlns:a16="http://schemas.microsoft.com/office/drawing/2014/main" id="{AF357DA9-6DC7-14B7-CD2D-565D599F88B2}"/>
              </a:ext>
            </a:extLst>
          </p:cNvPr>
          <p:cNvSpPr>
            <a:spLocks noGrp="1"/>
          </p:cNvSpPr>
          <p:nvPr>
            <p:ph idx="1"/>
          </p:nvPr>
        </p:nvSpPr>
        <p:spPr>
          <a:xfrm>
            <a:off x="685800" y="1447800"/>
            <a:ext cx="7772400" cy="4648200"/>
          </a:xfrm>
        </p:spPr>
        <p:txBody>
          <a:bodyPr/>
          <a:lstStyle/>
          <a:p>
            <a:r>
              <a:rPr lang="en-US" altLang="en-US" dirty="0"/>
              <a:t>VOREST</a:t>
            </a:r>
            <a:r>
              <a:rPr lang="en-US" altLang="en-US" b="0" dirty="0"/>
              <a:t>: Simulating how trees grow</a:t>
            </a:r>
          </a:p>
        </p:txBody>
      </p:sp>
      <p:pic>
        <p:nvPicPr>
          <p:cNvPr id="12292" name="Picture 5">
            <a:extLst>
              <a:ext uri="{FF2B5EF4-FFF2-40B4-BE49-F238E27FC236}">
                <a16:creationId xmlns:a16="http://schemas.microsoft.com/office/drawing/2014/main" id="{8AB03D6C-B14D-D257-618B-668D173C17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7138" y="2538413"/>
            <a:ext cx="4375150"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3 Marcador de número de diapositiva">
            <a:extLst>
              <a:ext uri="{FF2B5EF4-FFF2-40B4-BE49-F238E27FC236}">
                <a16:creationId xmlns:a16="http://schemas.microsoft.com/office/drawing/2014/main" id="{E28DD6B4-278C-3711-EA0A-04CC2688E70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60F25A8A-6809-A247-9FB5-CB0F6F2E3DB8}" type="slidenum">
              <a:rPr lang="en-GB" altLang="en-US" b="0">
                <a:latin typeface="Trebuchet MS" panose="020B0703020202090204" pitchFamily="34" charset="0"/>
              </a:rPr>
              <a:pPr eaLnBrk="1" hangingPunct="1"/>
              <a:t>16</a:t>
            </a:fld>
            <a:endParaRPr lang="en-GB" altLang="en-US" b="0">
              <a:latin typeface="Trebuchet MS" panose="020B0703020202090204" pitchFamily="34" charset="0"/>
            </a:endParaRPr>
          </a:p>
        </p:txBody>
      </p:sp>
      <p:sp>
        <p:nvSpPr>
          <p:cNvPr id="10" name="9 Rectángulo">
            <a:extLst>
              <a:ext uri="{FF2B5EF4-FFF2-40B4-BE49-F238E27FC236}">
                <a16:creationId xmlns:a16="http://schemas.microsoft.com/office/drawing/2014/main" id="{53ED742A-80E0-482F-2814-51E618D82879}"/>
              </a:ext>
            </a:extLst>
          </p:cNvPr>
          <p:cNvSpPr/>
          <p:nvPr/>
        </p:nvSpPr>
        <p:spPr>
          <a:xfrm>
            <a:off x="1239838" y="5897563"/>
            <a:ext cx="4330700" cy="276225"/>
          </a:xfrm>
          <a:prstGeom prst="rect">
            <a:avLst/>
          </a:prstGeom>
        </p:spPr>
        <p:txBody>
          <a:bodyPr>
            <a:spAutoFit/>
          </a:bodyPr>
          <a:lstStyle/>
          <a:p>
            <a:pPr>
              <a:defRPr/>
            </a:pPr>
            <a:r>
              <a:rPr lang="en-US" sz="1200" b="0" dirty="0">
                <a:latin typeface="+mn-lt"/>
                <a:cs typeface="Arial" charset="0"/>
              </a:rPr>
              <a:t>More info: http://www.dma.fi.upm.es/mabellanas/VOREST/</a:t>
            </a:r>
          </a:p>
        </p:txBody>
      </p:sp>
      <p:pic>
        <p:nvPicPr>
          <p:cNvPr id="12295" name="Picture 8" descr="Archivo:Vorest6.JPG">
            <a:extLst>
              <a:ext uri="{FF2B5EF4-FFF2-40B4-BE49-F238E27FC236}">
                <a16:creationId xmlns:a16="http://schemas.microsoft.com/office/drawing/2014/main" id="{A99B9A0D-067A-82BC-1BDF-07D0A82E6E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3925" y="2286000"/>
            <a:ext cx="2478088" cy="403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a:extLst>
              <a:ext uri="{FF2B5EF4-FFF2-40B4-BE49-F238E27FC236}">
                <a16:creationId xmlns:a16="http://schemas.microsoft.com/office/drawing/2014/main" id="{FA5F0D18-4A36-D994-11D3-229A13E9ED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1313" y="2940050"/>
            <a:ext cx="4676775"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1 Título">
            <a:extLst>
              <a:ext uri="{FF2B5EF4-FFF2-40B4-BE49-F238E27FC236}">
                <a16:creationId xmlns:a16="http://schemas.microsoft.com/office/drawing/2014/main" id="{FB2D8B0B-506D-FD2F-1BCB-3F7107E895C9}"/>
              </a:ext>
            </a:extLst>
          </p:cNvPr>
          <p:cNvSpPr>
            <a:spLocks noGrp="1"/>
          </p:cNvSpPr>
          <p:nvPr>
            <p:ph type="title"/>
          </p:nvPr>
        </p:nvSpPr>
        <p:spPr/>
        <p:txBody>
          <a:bodyPr/>
          <a:lstStyle/>
          <a:p>
            <a:r>
              <a:rPr lang="en-US" altLang="en-US"/>
              <a:t>Simulating how trees grow</a:t>
            </a:r>
          </a:p>
        </p:txBody>
      </p:sp>
      <p:sp>
        <p:nvSpPr>
          <p:cNvPr id="13316" name="2 Marcador de contenido">
            <a:extLst>
              <a:ext uri="{FF2B5EF4-FFF2-40B4-BE49-F238E27FC236}">
                <a16:creationId xmlns:a16="http://schemas.microsoft.com/office/drawing/2014/main" id="{A67816EE-0DFC-F88D-AF09-AAFA18671467}"/>
              </a:ext>
            </a:extLst>
          </p:cNvPr>
          <p:cNvSpPr>
            <a:spLocks noGrp="1"/>
          </p:cNvSpPr>
          <p:nvPr>
            <p:ph idx="1"/>
          </p:nvPr>
        </p:nvSpPr>
        <p:spPr>
          <a:xfrm>
            <a:off x="685800" y="1447800"/>
            <a:ext cx="7772400" cy="4648200"/>
          </a:xfrm>
        </p:spPr>
        <p:txBody>
          <a:bodyPr/>
          <a:lstStyle/>
          <a:p>
            <a:r>
              <a:rPr lang="es-ES" altLang="en-US" b="0"/>
              <a:t>The growth of a tree depends on how much “free space” it has around it</a:t>
            </a:r>
            <a:endParaRPr lang="en-US" altLang="en-US" b="0"/>
          </a:p>
        </p:txBody>
      </p:sp>
      <p:sp>
        <p:nvSpPr>
          <p:cNvPr id="13317" name="3 Marcador de número de diapositiva">
            <a:extLst>
              <a:ext uri="{FF2B5EF4-FFF2-40B4-BE49-F238E27FC236}">
                <a16:creationId xmlns:a16="http://schemas.microsoft.com/office/drawing/2014/main" id="{EB4EDA6E-380D-38F7-5620-13436ED082D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D6902C43-90F9-8C41-AA25-1DE9C856F5B9}" type="slidenum">
              <a:rPr lang="en-GB" altLang="en-US" b="0">
                <a:latin typeface="Trebuchet MS" panose="020B0703020202090204" pitchFamily="34" charset="0"/>
              </a:rPr>
              <a:pPr eaLnBrk="1" hangingPunct="1"/>
              <a:t>17</a:t>
            </a:fld>
            <a:endParaRPr lang="en-GB" altLang="en-US" b="0">
              <a:latin typeface="Trebuchet MS" panose="020B0703020202090204" pitchFamily="34" charset="0"/>
            </a:endParaRPr>
          </a:p>
        </p:txBody>
      </p:sp>
      <p:pic>
        <p:nvPicPr>
          <p:cNvPr id="13318" name="Picture 2">
            <a:extLst>
              <a:ext uri="{FF2B5EF4-FFF2-40B4-BE49-F238E27FC236}">
                <a16:creationId xmlns:a16="http://schemas.microsoft.com/office/drawing/2014/main" id="{1AF671B9-5233-E326-F776-85D162005A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063" y="2779713"/>
            <a:ext cx="4608512" cy="334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Título">
            <a:extLst>
              <a:ext uri="{FF2B5EF4-FFF2-40B4-BE49-F238E27FC236}">
                <a16:creationId xmlns:a16="http://schemas.microsoft.com/office/drawing/2014/main" id="{BE4C8A7D-CA35-96F8-6D62-3ABDF5980B32}"/>
              </a:ext>
            </a:extLst>
          </p:cNvPr>
          <p:cNvSpPr>
            <a:spLocks noGrp="1"/>
          </p:cNvSpPr>
          <p:nvPr>
            <p:ph type="title"/>
          </p:nvPr>
        </p:nvSpPr>
        <p:spPr/>
        <p:txBody>
          <a:bodyPr/>
          <a:lstStyle/>
          <a:p>
            <a:r>
              <a:rPr lang="en-US" altLang="en-US"/>
              <a:t>Lower envelopes of cones</a:t>
            </a:r>
          </a:p>
        </p:txBody>
      </p:sp>
      <p:sp>
        <p:nvSpPr>
          <p:cNvPr id="15363" name="2 Marcador de contenido">
            <a:extLst>
              <a:ext uri="{FF2B5EF4-FFF2-40B4-BE49-F238E27FC236}">
                <a16:creationId xmlns:a16="http://schemas.microsoft.com/office/drawing/2014/main" id="{CB957207-F6A9-AEB8-CF55-6BAB3128AE57}"/>
              </a:ext>
            </a:extLst>
          </p:cNvPr>
          <p:cNvSpPr>
            <a:spLocks noGrp="1"/>
          </p:cNvSpPr>
          <p:nvPr>
            <p:ph idx="1"/>
          </p:nvPr>
        </p:nvSpPr>
        <p:spPr/>
        <p:txBody>
          <a:bodyPr/>
          <a:lstStyle/>
          <a:p>
            <a:r>
              <a:rPr lang="en-US" altLang="en-US" dirty="0"/>
              <a:t>Alternative definition of Voronoi diagram:</a:t>
            </a:r>
          </a:p>
          <a:p>
            <a:pPr lvl="1"/>
            <a:r>
              <a:rPr lang="en-US" altLang="en-US" dirty="0"/>
              <a:t>2D projection of lower envelope of </a:t>
            </a:r>
            <a:br>
              <a:rPr lang="en-US" altLang="en-US" dirty="0"/>
            </a:br>
            <a:r>
              <a:rPr lang="en-US" altLang="en-US" dirty="0"/>
              <a:t>distance cones centered at sites</a:t>
            </a:r>
          </a:p>
        </p:txBody>
      </p:sp>
      <p:sp>
        <p:nvSpPr>
          <p:cNvPr id="15364" name="3 Marcador de número de diapositiva">
            <a:extLst>
              <a:ext uri="{FF2B5EF4-FFF2-40B4-BE49-F238E27FC236}">
                <a16:creationId xmlns:a16="http://schemas.microsoft.com/office/drawing/2014/main" id="{044A2849-7529-0E4D-F811-BD8F0B41E58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840D0835-057D-1B4E-BAC9-67C32C04D277}" type="slidenum">
              <a:rPr lang="en-GB" altLang="en-US" b="0">
                <a:latin typeface="Trebuchet MS" panose="020B0703020202090204" pitchFamily="34" charset="0"/>
              </a:rPr>
              <a:pPr eaLnBrk="1" hangingPunct="1"/>
              <a:t>18</a:t>
            </a:fld>
            <a:endParaRPr lang="en-GB" altLang="en-US" b="0">
              <a:latin typeface="Trebuchet MS" panose="020B0703020202090204" pitchFamily="34" charset="0"/>
            </a:endParaRPr>
          </a:p>
        </p:txBody>
      </p:sp>
      <p:pic>
        <p:nvPicPr>
          <p:cNvPr id="15365" name="Picture 6" descr="http://spacesymmetrystructure.files.wordpress.com/2009/03/voronoi_cones.jpg">
            <a:extLst>
              <a:ext uri="{FF2B5EF4-FFF2-40B4-BE49-F238E27FC236}">
                <a16:creationId xmlns:a16="http://schemas.microsoft.com/office/drawing/2014/main" id="{0717B509-45D9-8511-75C9-FB1897865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513" y="3600450"/>
            <a:ext cx="7859712"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Título">
            <a:extLst>
              <a:ext uri="{FF2B5EF4-FFF2-40B4-BE49-F238E27FC236}">
                <a16:creationId xmlns:a16="http://schemas.microsoft.com/office/drawing/2014/main" id="{34C2266D-9AC3-8516-0C2B-E0E3F5CE9262}"/>
              </a:ext>
            </a:extLst>
          </p:cNvPr>
          <p:cNvSpPr>
            <a:spLocks noGrp="1"/>
          </p:cNvSpPr>
          <p:nvPr>
            <p:ph type="title"/>
          </p:nvPr>
        </p:nvSpPr>
        <p:spPr/>
        <p:txBody>
          <a:bodyPr/>
          <a:lstStyle/>
          <a:p>
            <a:r>
              <a:rPr lang="en-US" altLang="en-US"/>
              <a:t>Robot motion planning</a:t>
            </a:r>
          </a:p>
        </p:txBody>
      </p:sp>
      <p:sp>
        <p:nvSpPr>
          <p:cNvPr id="16387" name="2 Marcador de contenido">
            <a:extLst>
              <a:ext uri="{FF2B5EF4-FFF2-40B4-BE49-F238E27FC236}">
                <a16:creationId xmlns:a16="http://schemas.microsoft.com/office/drawing/2014/main" id="{98A49E0F-C66B-C6DC-F2E4-B4BC3FBBE331}"/>
              </a:ext>
            </a:extLst>
          </p:cNvPr>
          <p:cNvSpPr>
            <a:spLocks noGrp="1"/>
          </p:cNvSpPr>
          <p:nvPr>
            <p:ph idx="1"/>
          </p:nvPr>
        </p:nvSpPr>
        <p:spPr>
          <a:xfrm>
            <a:off x="457200" y="1600200"/>
            <a:ext cx="5183188" cy="2952750"/>
          </a:xfrm>
        </p:spPr>
        <p:txBody>
          <a:bodyPr/>
          <a:lstStyle/>
          <a:p>
            <a:pPr marL="342900" lvl="1" indent="-342900">
              <a:buFontTx/>
              <a:buChar char="•"/>
            </a:pPr>
            <a:r>
              <a:rPr lang="en-US" altLang="en-US"/>
              <a:t>Move robot amidst obstacles</a:t>
            </a:r>
          </a:p>
          <a:p>
            <a:pPr marL="342900" lvl="1" indent="-342900">
              <a:buFontTx/>
              <a:buChar char="•"/>
            </a:pPr>
            <a:endParaRPr lang="en-US" altLang="en-US" b="1"/>
          </a:p>
          <a:p>
            <a:pPr marL="342900" lvl="1" indent="-342900">
              <a:buFontTx/>
              <a:buChar char="•"/>
            </a:pPr>
            <a:endParaRPr lang="en-US" altLang="en-US"/>
          </a:p>
          <a:p>
            <a:pPr marL="342900" lvl="1" indent="-342900">
              <a:buFontTx/>
              <a:buChar char="•"/>
            </a:pPr>
            <a:endParaRPr lang="en-US" altLang="en-US"/>
          </a:p>
          <a:p>
            <a:pPr marL="342900" lvl="1" indent="-342900">
              <a:buFontTx/>
              <a:buChar char="•"/>
            </a:pPr>
            <a:endParaRPr lang="en-US" altLang="en-US"/>
          </a:p>
          <a:p>
            <a:pPr marL="342900" lvl="1" indent="-342900">
              <a:buFontTx/>
              <a:buChar char="•"/>
            </a:pPr>
            <a:r>
              <a:rPr lang="en-US" altLang="en-US"/>
              <a:t>Can you move a disk (robot) from one location to another avoiding all obstacles?</a:t>
            </a:r>
          </a:p>
          <a:p>
            <a:endParaRPr lang="en-US" altLang="en-US"/>
          </a:p>
        </p:txBody>
      </p:sp>
      <p:sp>
        <p:nvSpPr>
          <p:cNvPr id="16388" name="3 Marcador de número de diapositiva">
            <a:extLst>
              <a:ext uri="{FF2B5EF4-FFF2-40B4-BE49-F238E27FC236}">
                <a16:creationId xmlns:a16="http://schemas.microsoft.com/office/drawing/2014/main" id="{13E0A5EA-212E-B6D6-BDE6-844DC82B572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5B3FDEF1-1134-0B43-9EF0-148E7AA11CA7}" type="slidenum">
              <a:rPr lang="en-GB" altLang="en-US" b="0">
                <a:latin typeface="Trebuchet MS" panose="020B0703020202090204" pitchFamily="34" charset="0"/>
              </a:rPr>
              <a:pPr eaLnBrk="1" hangingPunct="1"/>
              <a:t>19</a:t>
            </a:fld>
            <a:endParaRPr lang="en-GB" altLang="en-US" b="0">
              <a:latin typeface="Trebuchet MS" panose="020B0703020202090204" pitchFamily="34" charset="0"/>
            </a:endParaRPr>
          </a:p>
        </p:txBody>
      </p:sp>
      <p:grpSp>
        <p:nvGrpSpPr>
          <p:cNvPr id="16390" name="52 Grupo">
            <a:extLst>
              <a:ext uri="{FF2B5EF4-FFF2-40B4-BE49-F238E27FC236}">
                <a16:creationId xmlns:a16="http://schemas.microsoft.com/office/drawing/2014/main" id="{264E484A-1F8C-926C-0E9B-DF9FE34A2886}"/>
              </a:ext>
            </a:extLst>
          </p:cNvPr>
          <p:cNvGrpSpPr>
            <a:grpSpLocks/>
          </p:cNvGrpSpPr>
          <p:nvPr/>
        </p:nvGrpSpPr>
        <p:grpSpPr bwMode="auto">
          <a:xfrm>
            <a:off x="5584825" y="1476375"/>
            <a:ext cx="3165475" cy="4854575"/>
            <a:chOff x="1817688" y="2795588"/>
            <a:chExt cx="1238250" cy="1898650"/>
          </a:xfrm>
        </p:grpSpPr>
        <p:sp>
          <p:nvSpPr>
            <p:cNvPr id="16393" name="Freeform 9">
              <a:extLst>
                <a:ext uri="{FF2B5EF4-FFF2-40B4-BE49-F238E27FC236}">
                  <a16:creationId xmlns:a16="http://schemas.microsoft.com/office/drawing/2014/main" id="{64CD612D-1853-A312-7C72-247A9C906DBE}"/>
                </a:ext>
              </a:extLst>
            </p:cNvPr>
            <p:cNvSpPr>
              <a:spLocks/>
            </p:cNvSpPr>
            <p:nvPr/>
          </p:nvSpPr>
          <p:spPr bwMode="auto">
            <a:xfrm>
              <a:off x="1900238" y="3386138"/>
              <a:ext cx="38100" cy="38100"/>
            </a:xfrm>
            <a:custGeom>
              <a:avLst/>
              <a:gdLst>
                <a:gd name="T0" fmla="*/ 38100 w 72"/>
                <a:gd name="T1" fmla="*/ 18521 h 72"/>
                <a:gd name="T2" fmla="*/ 36513 w 72"/>
                <a:gd name="T3" fmla="*/ 11642 h 72"/>
                <a:gd name="T4" fmla="*/ 32279 w 72"/>
                <a:gd name="T5" fmla="*/ 5821 h 72"/>
                <a:gd name="T6" fmla="*/ 26458 w 72"/>
                <a:gd name="T7" fmla="*/ 1587 h 72"/>
                <a:gd name="T8" fmla="*/ 18521 w 72"/>
                <a:gd name="T9" fmla="*/ 0 h 72"/>
                <a:gd name="T10" fmla="*/ 11642 w 72"/>
                <a:gd name="T11" fmla="*/ 1587 h 72"/>
                <a:gd name="T12" fmla="*/ 5821 w 72"/>
                <a:gd name="T13" fmla="*/ 5821 h 72"/>
                <a:gd name="T14" fmla="*/ 1587 w 72"/>
                <a:gd name="T15" fmla="*/ 11642 h 72"/>
                <a:gd name="T16" fmla="*/ 0 w 72"/>
                <a:gd name="T17" fmla="*/ 18521 h 72"/>
                <a:gd name="T18" fmla="*/ 1587 w 72"/>
                <a:gd name="T19" fmla="*/ 26458 h 72"/>
                <a:gd name="T20" fmla="*/ 5821 w 72"/>
                <a:gd name="T21" fmla="*/ 32279 h 72"/>
                <a:gd name="T22" fmla="*/ 11642 w 72"/>
                <a:gd name="T23" fmla="*/ 36513 h 72"/>
                <a:gd name="T24" fmla="*/ 18521 w 72"/>
                <a:gd name="T25" fmla="*/ 38100 h 72"/>
                <a:gd name="T26" fmla="*/ 26458 w 72"/>
                <a:gd name="T27" fmla="*/ 36513 h 72"/>
                <a:gd name="T28" fmla="*/ 32279 w 72"/>
                <a:gd name="T29" fmla="*/ 32279 h 72"/>
                <a:gd name="T30" fmla="*/ 36513 w 72"/>
                <a:gd name="T31" fmla="*/ 26458 h 72"/>
                <a:gd name="T32" fmla="*/ 38100 w 72"/>
                <a:gd name="T33" fmla="*/ 18521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72"/>
                <a:gd name="T53" fmla="*/ 72 w 72"/>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72">
                  <a:moveTo>
                    <a:pt x="72" y="35"/>
                  </a:moveTo>
                  <a:lnTo>
                    <a:pt x="69" y="22"/>
                  </a:lnTo>
                  <a:lnTo>
                    <a:pt x="61" y="11"/>
                  </a:lnTo>
                  <a:lnTo>
                    <a:pt x="50" y="3"/>
                  </a:lnTo>
                  <a:lnTo>
                    <a:pt x="35" y="0"/>
                  </a:lnTo>
                  <a:lnTo>
                    <a:pt x="22" y="3"/>
                  </a:lnTo>
                  <a:lnTo>
                    <a:pt x="11" y="11"/>
                  </a:lnTo>
                  <a:lnTo>
                    <a:pt x="3" y="22"/>
                  </a:lnTo>
                  <a:lnTo>
                    <a:pt x="0" y="35"/>
                  </a:lnTo>
                  <a:lnTo>
                    <a:pt x="3" y="50"/>
                  </a:lnTo>
                  <a:lnTo>
                    <a:pt x="11" y="61"/>
                  </a:lnTo>
                  <a:lnTo>
                    <a:pt x="22" y="69"/>
                  </a:lnTo>
                  <a:lnTo>
                    <a:pt x="35" y="72"/>
                  </a:lnTo>
                  <a:lnTo>
                    <a:pt x="50" y="69"/>
                  </a:lnTo>
                  <a:lnTo>
                    <a:pt x="61" y="61"/>
                  </a:lnTo>
                  <a:lnTo>
                    <a:pt x="69" y="50"/>
                  </a:lnTo>
                  <a:lnTo>
                    <a:pt x="72" y="35"/>
                  </a:lnTo>
                  <a:close/>
                </a:path>
              </a:pathLst>
            </a:custGeom>
            <a:solidFill>
              <a:srgbClr val="000000"/>
            </a:solidFill>
            <a:ln w="0">
              <a:solidFill>
                <a:srgbClr val="000000"/>
              </a:solidFill>
              <a:prstDash val="solid"/>
              <a:round/>
              <a:headEnd/>
              <a:tailEnd/>
            </a:ln>
          </p:spPr>
          <p:txBody>
            <a:bodyPr/>
            <a:lstStyle/>
            <a:p>
              <a:endParaRPr lang="en-US"/>
            </a:p>
          </p:txBody>
        </p:sp>
        <p:sp>
          <p:nvSpPr>
            <p:cNvPr id="16394" name="Freeform 10">
              <a:extLst>
                <a:ext uri="{FF2B5EF4-FFF2-40B4-BE49-F238E27FC236}">
                  <a16:creationId xmlns:a16="http://schemas.microsoft.com/office/drawing/2014/main" id="{BD27231B-B98E-55B5-C918-6A9E90A59992}"/>
                </a:ext>
              </a:extLst>
            </p:cNvPr>
            <p:cNvSpPr>
              <a:spLocks/>
            </p:cNvSpPr>
            <p:nvPr/>
          </p:nvSpPr>
          <p:spPr bwMode="auto">
            <a:xfrm>
              <a:off x="1900238" y="3386138"/>
              <a:ext cx="38100" cy="38100"/>
            </a:xfrm>
            <a:custGeom>
              <a:avLst/>
              <a:gdLst>
                <a:gd name="T0" fmla="*/ 38100 w 72"/>
                <a:gd name="T1" fmla="*/ 18521 h 72"/>
                <a:gd name="T2" fmla="*/ 36513 w 72"/>
                <a:gd name="T3" fmla="*/ 11642 h 72"/>
                <a:gd name="T4" fmla="*/ 32279 w 72"/>
                <a:gd name="T5" fmla="*/ 5821 h 72"/>
                <a:gd name="T6" fmla="*/ 26458 w 72"/>
                <a:gd name="T7" fmla="*/ 1587 h 72"/>
                <a:gd name="T8" fmla="*/ 18521 w 72"/>
                <a:gd name="T9" fmla="*/ 0 h 72"/>
                <a:gd name="T10" fmla="*/ 11642 w 72"/>
                <a:gd name="T11" fmla="*/ 1587 h 72"/>
                <a:gd name="T12" fmla="*/ 5821 w 72"/>
                <a:gd name="T13" fmla="*/ 5821 h 72"/>
                <a:gd name="T14" fmla="*/ 1587 w 72"/>
                <a:gd name="T15" fmla="*/ 11642 h 72"/>
                <a:gd name="T16" fmla="*/ 0 w 72"/>
                <a:gd name="T17" fmla="*/ 18521 h 72"/>
                <a:gd name="T18" fmla="*/ 1587 w 72"/>
                <a:gd name="T19" fmla="*/ 26458 h 72"/>
                <a:gd name="T20" fmla="*/ 5821 w 72"/>
                <a:gd name="T21" fmla="*/ 32279 h 72"/>
                <a:gd name="T22" fmla="*/ 11642 w 72"/>
                <a:gd name="T23" fmla="*/ 36513 h 72"/>
                <a:gd name="T24" fmla="*/ 18521 w 72"/>
                <a:gd name="T25" fmla="*/ 38100 h 72"/>
                <a:gd name="T26" fmla="*/ 26458 w 72"/>
                <a:gd name="T27" fmla="*/ 36513 h 72"/>
                <a:gd name="T28" fmla="*/ 32279 w 72"/>
                <a:gd name="T29" fmla="*/ 32279 h 72"/>
                <a:gd name="T30" fmla="*/ 36513 w 72"/>
                <a:gd name="T31" fmla="*/ 26458 h 72"/>
                <a:gd name="T32" fmla="*/ 38100 w 72"/>
                <a:gd name="T33" fmla="*/ 18521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72"/>
                <a:gd name="T53" fmla="*/ 72 w 72"/>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72">
                  <a:moveTo>
                    <a:pt x="72" y="35"/>
                  </a:moveTo>
                  <a:lnTo>
                    <a:pt x="69" y="22"/>
                  </a:lnTo>
                  <a:lnTo>
                    <a:pt x="61" y="11"/>
                  </a:lnTo>
                  <a:lnTo>
                    <a:pt x="50" y="3"/>
                  </a:lnTo>
                  <a:lnTo>
                    <a:pt x="35" y="0"/>
                  </a:lnTo>
                  <a:lnTo>
                    <a:pt x="22" y="3"/>
                  </a:lnTo>
                  <a:lnTo>
                    <a:pt x="11" y="11"/>
                  </a:lnTo>
                  <a:lnTo>
                    <a:pt x="3" y="22"/>
                  </a:lnTo>
                  <a:lnTo>
                    <a:pt x="0" y="35"/>
                  </a:lnTo>
                  <a:lnTo>
                    <a:pt x="3" y="50"/>
                  </a:lnTo>
                  <a:lnTo>
                    <a:pt x="11" y="61"/>
                  </a:lnTo>
                  <a:lnTo>
                    <a:pt x="22" y="69"/>
                  </a:lnTo>
                  <a:lnTo>
                    <a:pt x="35" y="72"/>
                  </a:lnTo>
                  <a:lnTo>
                    <a:pt x="50" y="69"/>
                  </a:lnTo>
                  <a:lnTo>
                    <a:pt x="61" y="61"/>
                  </a:lnTo>
                  <a:lnTo>
                    <a:pt x="69" y="50"/>
                  </a:lnTo>
                  <a:lnTo>
                    <a:pt x="72" y="35"/>
                  </a:lnTo>
                </a:path>
              </a:pathLst>
            </a:custGeom>
            <a:noFill/>
            <a:ln w="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395" name="Freeform 11">
              <a:extLst>
                <a:ext uri="{FF2B5EF4-FFF2-40B4-BE49-F238E27FC236}">
                  <a16:creationId xmlns:a16="http://schemas.microsoft.com/office/drawing/2014/main" id="{8232CECF-7817-63CF-CC9C-D8BB4950F54C}"/>
                </a:ext>
              </a:extLst>
            </p:cNvPr>
            <p:cNvSpPr>
              <a:spLocks/>
            </p:cNvSpPr>
            <p:nvPr/>
          </p:nvSpPr>
          <p:spPr bwMode="auto">
            <a:xfrm>
              <a:off x="2205038" y="3079751"/>
              <a:ext cx="38100" cy="39688"/>
            </a:xfrm>
            <a:custGeom>
              <a:avLst/>
              <a:gdLst>
                <a:gd name="T0" fmla="*/ 38100 w 71"/>
                <a:gd name="T1" fmla="*/ 20116 h 73"/>
                <a:gd name="T2" fmla="*/ 37027 w 71"/>
                <a:gd name="T3" fmla="*/ 12504 h 73"/>
                <a:gd name="T4" fmla="*/ 32734 w 71"/>
                <a:gd name="T5" fmla="*/ 6524 h 73"/>
                <a:gd name="T6" fmla="*/ 26831 w 71"/>
                <a:gd name="T7" fmla="*/ 2175 h 73"/>
                <a:gd name="T8" fmla="*/ 19318 w 71"/>
                <a:gd name="T9" fmla="*/ 0 h 73"/>
                <a:gd name="T10" fmla="*/ 11269 w 71"/>
                <a:gd name="T11" fmla="*/ 2175 h 73"/>
                <a:gd name="T12" fmla="*/ 5366 w 71"/>
                <a:gd name="T13" fmla="*/ 6524 h 73"/>
                <a:gd name="T14" fmla="*/ 1073 w 71"/>
                <a:gd name="T15" fmla="*/ 12504 h 73"/>
                <a:gd name="T16" fmla="*/ 0 w 71"/>
                <a:gd name="T17" fmla="*/ 20116 h 73"/>
                <a:gd name="T18" fmla="*/ 1073 w 71"/>
                <a:gd name="T19" fmla="*/ 28271 h 73"/>
                <a:gd name="T20" fmla="*/ 5366 w 71"/>
                <a:gd name="T21" fmla="*/ 34251 h 73"/>
                <a:gd name="T22" fmla="*/ 11269 w 71"/>
                <a:gd name="T23" fmla="*/ 38601 h 73"/>
                <a:gd name="T24" fmla="*/ 19318 w 71"/>
                <a:gd name="T25" fmla="*/ 39688 h 73"/>
                <a:gd name="T26" fmla="*/ 26831 w 71"/>
                <a:gd name="T27" fmla="*/ 38601 h 73"/>
                <a:gd name="T28" fmla="*/ 32734 w 71"/>
                <a:gd name="T29" fmla="*/ 34251 h 73"/>
                <a:gd name="T30" fmla="*/ 37027 w 71"/>
                <a:gd name="T31" fmla="*/ 28271 h 73"/>
                <a:gd name="T32" fmla="*/ 38100 w 71"/>
                <a:gd name="T33" fmla="*/ 20116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73"/>
                <a:gd name="T53" fmla="*/ 71 w 71"/>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73">
                  <a:moveTo>
                    <a:pt x="71" y="37"/>
                  </a:moveTo>
                  <a:lnTo>
                    <a:pt x="69" y="23"/>
                  </a:lnTo>
                  <a:lnTo>
                    <a:pt x="61" y="12"/>
                  </a:lnTo>
                  <a:lnTo>
                    <a:pt x="50" y="4"/>
                  </a:lnTo>
                  <a:lnTo>
                    <a:pt x="36" y="0"/>
                  </a:lnTo>
                  <a:lnTo>
                    <a:pt x="21" y="4"/>
                  </a:lnTo>
                  <a:lnTo>
                    <a:pt x="10" y="12"/>
                  </a:lnTo>
                  <a:lnTo>
                    <a:pt x="2" y="23"/>
                  </a:lnTo>
                  <a:lnTo>
                    <a:pt x="0" y="37"/>
                  </a:lnTo>
                  <a:lnTo>
                    <a:pt x="2" y="52"/>
                  </a:lnTo>
                  <a:lnTo>
                    <a:pt x="10" y="63"/>
                  </a:lnTo>
                  <a:lnTo>
                    <a:pt x="21" y="71"/>
                  </a:lnTo>
                  <a:lnTo>
                    <a:pt x="36" y="73"/>
                  </a:lnTo>
                  <a:lnTo>
                    <a:pt x="50" y="71"/>
                  </a:lnTo>
                  <a:lnTo>
                    <a:pt x="61" y="63"/>
                  </a:lnTo>
                  <a:lnTo>
                    <a:pt x="69" y="52"/>
                  </a:lnTo>
                  <a:lnTo>
                    <a:pt x="71" y="37"/>
                  </a:lnTo>
                  <a:close/>
                </a:path>
              </a:pathLst>
            </a:custGeom>
            <a:solidFill>
              <a:srgbClr val="000000"/>
            </a:solidFill>
            <a:ln w="0">
              <a:solidFill>
                <a:srgbClr val="000000"/>
              </a:solidFill>
              <a:prstDash val="solid"/>
              <a:round/>
              <a:headEnd/>
              <a:tailEnd/>
            </a:ln>
          </p:spPr>
          <p:txBody>
            <a:bodyPr/>
            <a:lstStyle/>
            <a:p>
              <a:endParaRPr lang="en-US"/>
            </a:p>
          </p:txBody>
        </p:sp>
        <p:sp>
          <p:nvSpPr>
            <p:cNvPr id="16396" name="Freeform 12">
              <a:extLst>
                <a:ext uri="{FF2B5EF4-FFF2-40B4-BE49-F238E27FC236}">
                  <a16:creationId xmlns:a16="http://schemas.microsoft.com/office/drawing/2014/main" id="{0309D4EC-407A-5381-6B45-688E03C3C2C3}"/>
                </a:ext>
              </a:extLst>
            </p:cNvPr>
            <p:cNvSpPr>
              <a:spLocks/>
            </p:cNvSpPr>
            <p:nvPr/>
          </p:nvSpPr>
          <p:spPr bwMode="auto">
            <a:xfrm>
              <a:off x="2205038" y="3079751"/>
              <a:ext cx="38100" cy="39688"/>
            </a:xfrm>
            <a:custGeom>
              <a:avLst/>
              <a:gdLst>
                <a:gd name="T0" fmla="*/ 38100 w 71"/>
                <a:gd name="T1" fmla="*/ 20116 h 73"/>
                <a:gd name="T2" fmla="*/ 37027 w 71"/>
                <a:gd name="T3" fmla="*/ 12504 h 73"/>
                <a:gd name="T4" fmla="*/ 32734 w 71"/>
                <a:gd name="T5" fmla="*/ 6524 h 73"/>
                <a:gd name="T6" fmla="*/ 26831 w 71"/>
                <a:gd name="T7" fmla="*/ 2175 h 73"/>
                <a:gd name="T8" fmla="*/ 19318 w 71"/>
                <a:gd name="T9" fmla="*/ 0 h 73"/>
                <a:gd name="T10" fmla="*/ 11269 w 71"/>
                <a:gd name="T11" fmla="*/ 2175 h 73"/>
                <a:gd name="T12" fmla="*/ 5366 w 71"/>
                <a:gd name="T13" fmla="*/ 6524 h 73"/>
                <a:gd name="T14" fmla="*/ 1073 w 71"/>
                <a:gd name="T15" fmla="*/ 12504 h 73"/>
                <a:gd name="T16" fmla="*/ 0 w 71"/>
                <a:gd name="T17" fmla="*/ 20116 h 73"/>
                <a:gd name="T18" fmla="*/ 1073 w 71"/>
                <a:gd name="T19" fmla="*/ 28271 h 73"/>
                <a:gd name="T20" fmla="*/ 5366 w 71"/>
                <a:gd name="T21" fmla="*/ 34251 h 73"/>
                <a:gd name="T22" fmla="*/ 11269 w 71"/>
                <a:gd name="T23" fmla="*/ 38601 h 73"/>
                <a:gd name="T24" fmla="*/ 19318 w 71"/>
                <a:gd name="T25" fmla="*/ 39688 h 73"/>
                <a:gd name="T26" fmla="*/ 26831 w 71"/>
                <a:gd name="T27" fmla="*/ 38601 h 73"/>
                <a:gd name="T28" fmla="*/ 32734 w 71"/>
                <a:gd name="T29" fmla="*/ 34251 h 73"/>
                <a:gd name="T30" fmla="*/ 37027 w 71"/>
                <a:gd name="T31" fmla="*/ 28271 h 73"/>
                <a:gd name="T32" fmla="*/ 38100 w 71"/>
                <a:gd name="T33" fmla="*/ 20116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73"/>
                <a:gd name="T53" fmla="*/ 71 w 71"/>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73">
                  <a:moveTo>
                    <a:pt x="71" y="37"/>
                  </a:moveTo>
                  <a:lnTo>
                    <a:pt x="69" y="23"/>
                  </a:lnTo>
                  <a:lnTo>
                    <a:pt x="61" y="12"/>
                  </a:lnTo>
                  <a:lnTo>
                    <a:pt x="50" y="4"/>
                  </a:lnTo>
                  <a:lnTo>
                    <a:pt x="36" y="0"/>
                  </a:lnTo>
                  <a:lnTo>
                    <a:pt x="21" y="4"/>
                  </a:lnTo>
                  <a:lnTo>
                    <a:pt x="10" y="12"/>
                  </a:lnTo>
                  <a:lnTo>
                    <a:pt x="2" y="23"/>
                  </a:lnTo>
                  <a:lnTo>
                    <a:pt x="0" y="37"/>
                  </a:lnTo>
                  <a:lnTo>
                    <a:pt x="2" y="52"/>
                  </a:lnTo>
                  <a:lnTo>
                    <a:pt x="10" y="63"/>
                  </a:lnTo>
                  <a:lnTo>
                    <a:pt x="21" y="71"/>
                  </a:lnTo>
                  <a:lnTo>
                    <a:pt x="36" y="73"/>
                  </a:lnTo>
                  <a:lnTo>
                    <a:pt x="50" y="71"/>
                  </a:lnTo>
                  <a:lnTo>
                    <a:pt x="61" y="63"/>
                  </a:lnTo>
                  <a:lnTo>
                    <a:pt x="69" y="52"/>
                  </a:lnTo>
                  <a:lnTo>
                    <a:pt x="71" y="37"/>
                  </a:lnTo>
                </a:path>
              </a:pathLst>
            </a:custGeom>
            <a:noFill/>
            <a:ln w="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397" name="Freeform 13">
              <a:extLst>
                <a:ext uri="{FF2B5EF4-FFF2-40B4-BE49-F238E27FC236}">
                  <a16:creationId xmlns:a16="http://schemas.microsoft.com/office/drawing/2014/main" id="{23973555-74DA-B24D-FF69-130DB7566B7D}"/>
                </a:ext>
              </a:extLst>
            </p:cNvPr>
            <p:cNvSpPr>
              <a:spLocks/>
            </p:cNvSpPr>
            <p:nvPr/>
          </p:nvSpPr>
          <p:spPr bwMode="auto">
            <a:xfrm>
              <a:off x="1951038" y="3792538"/>
              <a:ext cx="38100" cy="38100"/>
            </a:xfrm>
            <a:custGeom>
              <a:avLst/>
              <a:gdLst>
                <a:gd name="T0" fmla="*/ 38100 w 73"/>
                <a:gd name="T1" fmla="*/ 19050 h 72"/>
                <a:gd name="T2" fmla="*/ 36534 w 73"/>
                <a:gd name="T3" fmla="*/ 11642 h 72"/>
                <a:gd name="T4" fmla="*/ 32881 w 73"/>
                <a:gd name="T5" fmla="*/ 5821 h 72"/>
                <a:gd name="T6" fmla="*/ 27140 w 73"/>
                <a:gd name="T7" fmla="*/ 1587 h 72"/>
                <a:gd name="T8" fmla="*/ 19311 w 73"/>
                <a:gd name="T9" fmla="*/ 0 h 72"/>
                <a:gd name="T10" fmla="*/ 12004 w 73"/>
                <a:gd name="T11" fmla="*/ 1587 h 72"/>
                <a:gd name="T12" fmla="*/ 6263 w 73"/>
                <a:gd name="T13" fmla="*/ 5821 h 72"/>
                <a:gd name="T14" fmla="*/ 2088 w 73"/>
                <a:gd name="T15" fmla="*/ 11642 h 72"/>
                <a:gd name="T16" fmla="*/ 0 w 73"/>
                <a:gd name="T17" fmla="*/ 19050 h 72"/>
                <a:gd name="T18" fmla="*/ 2088 w 73"/>
                <a:gd name="T19" fmla="*/ 26458 h 72"/>
                <a:gd name="T20" fmla="*/ 6263 w 73"/>
                <a:gd name="T21" fmla="*/ 32279 h 72"/>
                <a:gd name="T22" fmla="*/ 12004 w 73"/>
                <a:gd name="T23" fmla="*/ 36513 h 72"/>
                <a:gd name="T24" fmla="*/ 19311 w 73"/>
                <a:gd name="T25" fmla="*/ 38100 h 72"/>
                <a:gd name="T26" fmla="*/ 27140 w 73"/>
                <a:gd name="T27" fmla="*/ 36513 h 72"/>
                <a:gd name="T28" fmla="*/ 32881 w 73"/>
                <a:gd name="T29" fmla="*/ 32279 h 72"/>
                <a:gd name="T30" fmla="*/ 36534 w 73"/>
                <a:gd name="T31" fmla="*/ 26458 h 72"/>
                <a:gd name="T32" fmla="*/ 38100 w 73"/>
                <a:gd name="T33" fmla="*/ 1905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
                <a:gd name="T52" fmla="*/ 0 h 72"/>
                <a:gd name="T53" fmla="*/ 73 w 73"/>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 h="72">
                  <a:moveTo>
                    <a:pt x="73" y="36"/>
                  </a:moveTo>
                  <a:lnTo>
                    <a:pt x="70" y="22"/>
                  </a:lnTo>
                  <a:lnTo>
                    <a:pt x="63" y="11"/>
                  </a:lnTo>
                  <a:lnTo>
                    <a:pt x="52" y="3"/>
                  </a:lnTo>
                  <a:lnTo>
                    <a:pt x="37" y="0"/>
                  </a:lnTo>
                  <a:lnTo>
                    <a:pt x="23" y="3"/>
                  </a:lnTo>
                  <a:lnTo>
                    <a:pt x="12" y="11"/>
                  </a:lnTo>
                  <a:lnTo>
                    <a:pt x="4" y="22"/>
                  </a:lnTo>
                  <a:lnTo>
                    <a:pt x="0" y="36"/>
                  </a:lnTo>
                  <a:lnTo>
                    <a:pt x="4" y="50"/>
                  </a:lnTo>
                  <a:lnTo>
                    <a:pt x="12" y="61"/>
                  </a:lnTo>
                  <a:lnTo>
                    <a:pt x="23" y="69"/>
                  </a:lnTo>
                  <a:lnTo>
                    <a:pt x="37" y="72"/>
                  </a:lnTo>
                  <a:lnTo>
                    <a:pt x="52" y="69"/>
                  </a:lnTo>
                  <a:lnTo>
                    <a:pt x="63" y="61"/>
                  </a:lnTo>
                  <a:lnTo>
                    <a:pt x="70" y="50"/>
                  </a:lnTo>
                  <a:lnTo>
                    <a:pt x="73" y="36"/>
                  </a:lnTo>
                  <a:close/>
                </a:path>
              </a:pathLst>
            </a:custGeom>
            <a:solidFill>
              <a:srgbClr val="000000"/>
            </a:solidFill>
            <a:ln w="0">
              <a:solidFill>
                <a:srgbClr val="000000"/>
              </a:solidFill>
              <a:prstDash val="solid"/>
              <a:round/>
              <a:headEnd/>
              <a:tailEnd/>
            </a:ln>
          </p:spPr>
          <p:txBody>
            <a:bodyPr/>
            <a:lstStyle/>
            <a:p>
              <a:endParaRPr lang="en-US"/>
            </a:p>
          </p:txBody>
        </p:sp>
        <p:sp>
          <p:nvSpPr>
            <p:cNvPr id="16398" name="Freeform 14">
              <a:extLst>
                <a:ext uri="{FF2B5EF4-FFF2-40B4-BE49-F238E27FC236}">
                  <a16:creationId xmlns:a16="http://schemas.microsoft.com/office/drawing/2014/main" id="{74B67957-087D-2302-A0A6-C4E3E31CCC0E}"/>
                </a:ext>
              </a:extLst>
            </p:cNvPr>
            <p:cNvSpPr>
              <a:spLocks/>
            </p:cNvSpPr>
            <p:nvPr/>
          </p:nvSpPr>
          <p:spPr bwMode="auto">
            <a:xfrm>
              <a:off x="1951038" y="3792538"/>
              <a:ext cx="38100" cy="38100"/>
            </a:xfrm>
            <a:custGeom>
              <a:avLst/>
              <a:gdLst>
                <a:gd name="T0" fmla="*/ 38100 w 73"/>
                <a:gd name="T1" fmla="*/ 19050 h 72"/>
                <a:gd name="T2" fmla="*/ 36534 w 73"/>
                <a:gd name="T3" fmla="*/ 11642 h 72"/>
                <a:gd name="T4" fmla="*/ 32881 w 73"/>
                <a:gd name="T5" fmla="*/ 5821 h 72"/>
                <a:gd name="T6" fmla="*/ 27140 w 73"/>
                <a:gd name="T7" fmla="*/ 1587 h 72"/>
                <a:gd name="T8" fmla="*/ 19311 w 73"/>
                <a:gd name="T9" fmla="*/ 0 h 72"/>
                <a:gd name="T10" fmla="*/ 12004 w 73"/>
                <a:gd name="T11" fmla="*/ 1587 h 72"/>
                <a:gd name="T12" fmla="*/ 6263 w 73"/>
                <a:gd name="T13" fmla="*/ 5821 h 72"/>
                <a:gd name="T14" fmla="*/ 2088 w 73"/>
                <a:gd name="T15" fmla="*/ 11642 h 72"/>
                <a:gd name="T16" fmla="*/ 0 w 73"/>
                <a:gd name="T17" fmla="*/ 19050 h 72"/>
                <a:gd name="T18" fmla="*/ 2088 w 73"/>
                <a:gd name="T19" fmla="*/ 26458 h 72"/>
                <a:gd name="T20" fmla="*/ 6263 w 73"/>
                <a:gd name="T21" fmla="*/ 32279 h 72"/>
                <a:gd name="T22" fmla="*/ 12004 w 73"/>
                <a:gd name="T23" fmla="*/ 36513 h 72"/>
                <a:gd name="T24" fmla="*/ 19311 w 73"/>
                <a:gd name="T25" fmla="*/ 38100 h 72"/>
                <a:gd name="T26" fmla="*/ 27140 w 73"/>
                <a:gd name="T27" fmla="*/ 36513 h 72"/>
                <a:gd name="T28" fmla="*/ 32881 w 73"/>
                <a:gd name="T29" fmla="*/ 32279 h 72"/>
                <a:gd name="T30" fmla="*/ 36534 w 73"/>
                <a:gd name="T31" fmla="*/ 26458 h 72"/>
                <a:gd name="T32" fmla="*/ 38100 w 73"/>
                <a:gd name="T33" fmla="*/ 1905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
                <a:gd name="T52" fmla="*/ 0 h 72"/>
                <a:gd name="T53" fmla="*/ 73 w 73"/>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 h="72">
                  <a:moveTo>
                    <a:pt x="73" y="36"/>
                  </a:moveTo>
                  <a:lnTo>
                    <a:pt x="70" y="22"/>
                  </a:lnTo>
                  <a:lnTo>
                    <a:pt x="63" y="11"/>
                  </a:lnTo>
                  <a:lnTo>
                    <a:pt x="52" y="3"/>
                  </a:lnTo>
                  <a:lnTo>
                    <a:pt x="37" y="0"/>
                  </a:lnTo>
                  <a:lnTo>
                    <a:pt x="23" y="3"/>
                  </a:lnTo>
                  <a:lnTo>
                    <a:pt x="12" y="11"/>
                  </a:lnTo>
                  <a:lnTo>
                    <a:pt x="4" y="22"/>
                  </a:lnTo>
                  <a:lnTo>
                    <a:pt x="0" y="36"/>
                  </a:lnTo>
                  <a:lnTo>
                    <a:pt x="4" y="50"/>
                  </a:lnTo>
                  <a:lnTo>
                    <a:pt x="12" y="61"/>
                  </a:lnTo>
                  <a:lnTo>
                    <a:pt x="23" y="69"/>
                  </a:lnTo>
                  <a:lnTo>
                    <a:pt x="37" y="72"/>
                  </a:lnTo>
                  <a:lnTo>
                    <a:pt x="52" y="69"/>
                  </a:lnTo>
                  <a:lnTo>
                    <a:pt x="63" y="61"/>
                  </a:lnTo>
                  <a:lnTo>
                    <a:pt x="70" y="50"/>
                  </a:lnTo>
                  <a:lnTo>
                    <a:pt x="73" y="36"/>
                  </a:lnTo>
                </a:path>
              </a:pathLst>
            </a:custGeom>
            <a:noFill/>
            <a:ln w="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399" name="Freeform 15">
              <a:extLst>
                <a:ext uri="{FF2B5EF4-FFF2-40B4-BE49-F238E27FC236}">
                  <a16:creationId xmlns:a16="http://schemas.microsoft.com/office/drawing/2014/main" id="{3077A2F2-ADC8-AE10-5867-7F6C0C6076A9}"/>
                </a:ext>
              </a:extLst>
            </p:cNvPr>
            <p:cNvSpPr>
              <a:spLocks/>
            </p:cNvSpPr>
            <p:nvPr/>
          </p:nvSpPr>
          <p:spPr bwMode="auto">
            <a:xfrm>
              <a:off x="2154238" y="3843338"/>
              <a:ext cx="38100" cy="38100"/>
            </a:xfrm>
            <a:custGeom>
              <a:avLst/>
              <a:gdLst>
                <a:gd name="T0" fmla="*/ 38100 w 73"/>
                <a:gd name="T1" fmla="*/ 19050 h 72"/>
                <a:gd name="T2" fmla="*/ 36534 w 73"/>
                <a:gd name="T3" fmla="*/ 11642 h 72"/>
                <a:gd name="T4" fmla="*/ 32881 w 73"/>
                <a:gd name="T5" fmla="*/ 5292 h 72"/>
                <a:gd name="T6" fmla="*/ 27140 w 73"/>
                <a:gd name="T7" fmla="*/ 1587 h 72"/>
                <a:gd name="T8" fmla="*/ 19311 w 73"/>
                <a:gd name="T9" fmla="*/ 0 h 72"/>
                <a:gd name="T10" fmla="*/ 12004 w 73"/>
                <a:gd name="T11" fmla="*/ 1587 h 72"/>
                <a:gd name="T12" fmla="*/ 5741 w 73"/>
                <a:gd name="T13" fmla="*/ 5292 h 72"/>
                <a:gd name="T14" fmla="*/ 2088 w 73"/>
                <a:gd name="T15" fmla="*/ 11642 h 72"/>
                <a:gd name="T16" fmla="*/ 0 w 73"/>
                <a:gd name="T17" fmla="*/ 19050 h 72"/>
                <a:gd name="T18" fmla="*/ 2088 w 73"/>
                <a:gd name="T19" fmla="*/ 26458 h 72"/>
                <a:gd name="T20" fmla="*/ 5741 w 73"/>
                <a:gd name="T21" fmla="*/ 32808 h 72"/>
                <a:gd name="T22" fmla="*/ 12004 w 73"/>
                <a:gd name="T23" fmla="*/ 36513 h 72"/>
                <a:gd name="T24" fmla="*/ 19311 w 73"/>
                <a:gd name="T25" fmla="*/ 38100 h 72"/>
                <a:gd name="T26" fmla="*/ 27140 w 73"/>
                <a:gd name="T27" fmla="*/ 36513 h 72"/>
                <a:gd name="T28" fmla="*/ 32881 w 73"/>
                <a:gd name="T29" fmla="*/ 32808 h 72"/>
                <a:gd name="T30" fmla="*/ 36534 w 73"/>
                <a:gd name="T31" fmla="*/ 26458 h 72"/>
                <a:gd name="T32" fmla="*/ 38100 w 73"/>
                <a:gd name="T33" fmla="*/ 1905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
                <a:gd name="T52" fmla="*/ 0 h 72"/>
                <a:gd name="T53" fmla="*/ 73 w 73"/>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 h="72">
                  <a:moveTo>
                    <a:pt x="73" y="36"/>
                  </a:moveTo>
                  <a:lnTo>
                    <a:pt x="70" y="22"/>
                  </a:lnTo>
                  <a:lnTo>
                    <a:pt x="63" y="10"/>
                  </a:lnTo>
                  <a:lnTo>
                    <a:pt x="52" y="3"/>
                  </a:lnTo>
                  <a:lnTo>
                    <a:pt x="37" y="0"/>
                  </a:lnTo>
                  <a:lnTo>
                    <a:pt x="23" y="3"/>
                  </a:lnTo>
                  <a:lnTo>
                    <a:pt x="11" y="10"/>
                  </a:lnTo>
                  <a:lnTo>
                    <a:pt x="4" y="22"/>
                  </a:lnTo>
                  <a:lnTo>
                    <a:pt x="0" y="36"/>
                  </a:lnTo>
                  <a:lnTo>
                    <a:pt x="4" y="50"/>
                  </a:lnTo>
                  <a:lnTo>
                    <a:pt x="11" y="62"/>
                  </a:lnTo>
                  <a:lnTo>
                    <a:pt x="23" y="69"/>
                  </a:lnTo>
                  <a:lnTo>
                    <a:pt x="37" y="72"/>
                  </a:lnTo>
                  <a:lnTo>
                    <a:pt x="52" y="69"/>
                  </a:lnTo>
                  <a:lnTo>
                    <a:pt x="63" y="62"/>
                  </a:lnTo>
                  <a:lnTo>
                    <a:pt x="70" y="50"/>
                  </a:lnTo>
                  <a:lnTo>
                    <a:pt x="73" y="36"/>
                  </a:lnTo>
                  <a:close/>
                </a:path>
              </a:pathLst>
            </a:custGeom>
            <a:solidFill>
              <a:srgbClr val="000000"/>
            </a:solidFill>
            <a:ln w="0">
              <a:solidFill>
                <a:srgbClr val="000000"/>
              </a:solidFill>
              <a:prstDash val="solid"/>
              <a:round/>
              <a:headEnd/>
              <a:tailEnd/>
            </a:ln>
          </p:spPr>
          <p:txBody>
            <a:bodyPr/>
            <a:lstStyle/>
            <a:p>
              <a:endParaRPr lang="en-US"/>
            </a:p>
          </p:txBody>
        </p:sp>
        <p:sp>
          <p:nvSpPr>
            <p:cNvPr id="16400" name="Freeform 16">
              <a:extLst>
                <a:ext uri="{FF2B5EF4-FFF2-40B4-BE49-F238E27FC236}">
                  <a16:creationId xmlns:a16="http://schemas.microsoft.com/office/drawing/2014/main" id="{C536AA81-4215-127D-275E-2D6D04AAAFCE}"/>
                </a:ext>
              </a:extLst>
            </p:cNvPr>
            <p:cNvSpPr>
              <a:spLocks/>
            </p:cNvSpPr>
            <p:nvPr/>
          </p:nvSpPr>
          <p:spPr bwMode="auto">
            <a:xfrm>
              <a:off x="2154238" y="3843338"/>
              <a:ext cx="38100" cy="38100"/>
            </a:xfrm>
            <a:custGeom>
              <a:avLst/>
              <a:gdLst>
                <a:gd name="T0" fmla="*/ 38100 w 73"/>
                <a:gd name="T1" fmla="*/ 19050 h 72"/>
                <a:gd name="T2" fmla="*/ 36534 w 73"/>
                <a:gd name="T3" fmla="*/ 11642 h 72"/>
                <a:gd name="T4" fmla="*/ 32881 w 73"/>
                <a:gd name="T5" fmla="*/ 5292 h 72"/>
                <a:gd name="T6" fmla="*/ 27140 w 73"/>
                <a:gd name="T7" fmla="*/ 1587 h 72"/>
                <a:gd name="T8" fmla="*/ 19311 w 73"/>
                <a:gd name="T9" fmla="*/ 0 h 72"/>
                <a:gd name="T10" fmla="*/ 12004 w 73"/>
                <a:gd name="T11" fmla="*/ 1587 h 72"/>
                <a:gd name="T12" fmla="*/ 5741 w 73"/>
                <a:gd name="T13" fmla="*/ 5292 h 72"/>
                <a:gd name="T14" fmla="*/ 2088 w 73"/>
                <a:gd name="T15" fmla="*/ 11642 h 72"/>
                <a:gd name="T16" fmla="*/ 0 w 73"/>
                <a:gd name="T17" fmla="*/ 19050 h 72"/>
                <a:gd name="T18" fmla="*/ 2088 w 73"/>
                <a:gd name="T19" fmla="*/ 26458 h 72"/>
                <a:gd name="T20" fmla="*/ 5741 w 73"/>
                <a:gd name="T21" fmla="*/ 32808 h 72"/>
                <a:gd name="T22" fmla="*/ 12004 w 73"/>
                <a:gd name="T23" fmla="*/ 36513 h 72"/>
                <a:gd name="T24" fmla="*/ 19311 w 73"/>
                <a:gd name="T25" fmla="*/ 38100 h 72"/>
                <a:gd name="T26" fmla="*/ 27140 w 73"/>
                <a:gd name="T27" fmla="*/ 36513 h 72"/>
                <a:gd name="T28" fmla="*/ 32881 w 73"/>
                <a:gd name="T29" fmla="*/ 32808 h 72"/>
                <a:gd name="T30" fmla="*/ 36534 w 73"/>
                <a:gd name="T31" fmla="*/ 26458 h 72"/>
                <a:gd name="T32" fmla="*/ 38100 w 73"/>
                <a:gd name="T33" fmla="*/ 1905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
                <a:gd name="T52" fmla="*/ 0 h 72"/>
                <a:gd name="T53" fmla="*/ 73 w 73"/>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 h="72">
                  <a:moveTo>
                    <a:pt x="73" y="36"/>
                  </a:moveTo>
                  <a:lnTo>
                    <a:pt x="70" y="22"/>
                  </a:lnTo>
                  <a:lnTo>
                    <a:pt x="63" y="10"/>
                  </a:lnTo>
                  <a:lnTo>
                    <a:pt x="52" y="3"/>
                  </a:lnTo>
                  <a:lnTo>
                    <a:pt x="37" y="0"/>
                  </a:lnTo>
                  <a:lnTo>
                    <a:pt x="23" y="3"/>
                  </a:lnTo>
                  <a:lnTo>
                    <a:pt x="11" y="10"/>
                  </a:lnTo>
                  <a:lnTo>
                    <a:pt x="4" y="22"/>
                  </a:lnTo>
                  <a:lnTo>
                    <a:pt x="0" y="36"/>
                  </a:lnTo>
                  <a:lnTo>
                    <a:pt x="4" y="50"/>
                  </a:lnTo>
                  <a:lnTo>
                    <a:pt x="11" y="62"/>
                  </a:lnTo>
                  <a:lnTo>
                    <a:pt x="23" y="69"/>
                  </a:lnTo>
                  <a:lnTo>
                    <a:pt x="37" y="72"/>
                  </a:lnTo>
                  <a:lnTo>
                    <a:pt x="52" y="69"/>
                  </a:lnTo>
                  <a:lnTo>
                    <a:pt x="63" y="62"/>
                  </a:lnTo>
                  <a:lnTo>
                    <a:pt x="70" y="50"/>
                  </a:lnTo>
                  <a:lnTo>
                    <a:pt x="73" y="36"/>
                  </a:lnTo>
                </a:path>
              </a:pathLst>
            </a:custGeom>
            <a:noFill/>
            <a:ln w="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01" name="Freeform 17">
              <a:extLst>
                <a:ext uri="{FF2B5EF4-FFF2-40B4-BE49-F238E27FC236}">
                  <a16:creationId xmlns:a16="http://schemas.microsoft.com/office/drawing/2014/main" id="{87AC1A6B-07C5-30C6-D18A-5F4C897BF9A3}"/>
                </a:ext>
              </a:extLst>
            </p:cNvPr>
            <p:cNvSpPr>
              <a:spLocks/>
            </p:cNvSpPr>
            <p:nvPr/>
          </p:nvSpPr>
          <p:spPr bwMode="auto">
            <a:xfrm>
              <a:off x="1951038" y="3994151"/>
              <a:ext cx="38100" cy="39688"/>
            </a:xfrm>
            <a:custGeom>
              <a:avLst/>
              <a:gdLst>
                <a:gd name="T0" fmla="*/ 38100 w 73"/>
                <a:gd name="T1" fmla="*/ 20116 h 73"/>
                <a:gd name="T2" fmla="*/ 36534 w 73"/>
                <a:gd name="T3" fmla="*/ 12504 h 73"/>
                <a:gd name="T4" fmla="*/ 32881 w 73"/>
                <a:gd name="T5" fmla="*/ 6524 h 73"/>
                <a:gd name="T6" fmla="*/ 27140 w 73"/>
                <a:gd name="T7" fmla="*/ 2175 h 73"/>
                <a:gd name="T8" fmla="*/ 19311 w 73"/>
                <a:gd name="T9" fmla="*/ 0 h 73"/>
                <a:gd name="T10" fmla="*/ 12004 w 73"/>
                <a:gd name="T11" fmla="*/ 2175 h 73"/>
                <a:gd name="T12" fmla="*/ 6263 w 73"/>
                <a:gd name="T13" fmla="*/ 6524 h 73"/>
                <a:gd name="T14" fmla="*/ 2088 w 73"/>
                <a:gd name="T15" fmla="*/ 12504 h 73"/>
                <a:gd name="T16" fmla="*/ 0 w 73"/>
                <a:gd name="T17" fmla="*/ 20116 h 73"/>
                <a:gd name="T18" fmla="*/ 2088 w 73"/>
                <a:gd name="T19" fmla="*/ 28271 h 73"/>
                <a:gd name="T20" fmla="*/ 6263 w 73"/>
                <a:gd name="T21" fmla="*/ 34251 h 73"/>
                <a:gd name="T22" fmla="*/ 12004 w 73"/>
                <a:gd name="T23" fmla="*/ 38601 h 73"/>
                <a:gd name="T24" fmla="*/ 19311 w 73"/>
                <a:gd name="T25" fmla="*/ 39688 h 73"/>
                <a:gd name="T26" fmla="*/ 27140 w 73"/>
                <a:gd name="T27" fmla="*/ 38601 h 73"/>
                <a:gd name="T28" fmla="*/ 32881 w 73"/>
                <a:gd name="T29" fmla="*/ 34251 h 73"/>
                <a:gd name="T30" fmla="*/ 36534 w 73"/>
                <a:gd name="T31" fmla="*/ 28271 h 73"/>
                <a:gd name="T32" fmla="*/ 38100 w 73"/>
                <a:gd name="T33" fmla="*/ 20116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
                <a:gd name="T52" fmla="*/ 0 h 73"/>
                <a:gd name="T53" fmla="*/ 73 w 73"/>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 h="73">
                  <a:moveTo>
                    <a:pt x="73" y="37"/>
                  </a:moveTo>
                  <a:lnTo>
                    <a:pt x="70" y="23"/>
                  </a:lnTo>
                  <a:lnTo>
                    <a:pt x="63" y="12"/>
                  </a:lnTo>
                  <a:lnTo>
                    <a:pt x="52" y="4"/>
                  </a:lnTo>
                  <a:lnTo>
                    <a:pt x="37" y="0"/>
                  </a:lnTo>
                  <a:lnTo>
                    <a:pt x="23" y="4"/>
                  </a:lnTo>
                  <a:lnTo>
                    <a:pt x="12" y="12"/>
                  </a:lnTo>
                  <a:lnTo>
                    <a:pt x="4" y="23"/>
                  </a:lnTo>
                  <a:lnTo>
                    <a:pt x="0" y="37"/>
                  </a:lnTo>
                  <a:lnTo>
                    <a:pt x="4" y="52"/>
                  </a:lnTo>
                  <a:lnTo>
                    <a:pt x="12" y="63"/>
                  </a:lnTo>
                  <a:lnTo>
                    <a:pt x="23" y="71"/>
                  </a:lnTo>
                  <a:lnTo>
                    <a:pt x="37" y="73"/>
                  </a:lnTo>
                  <a:lnTo>
                    <a:pt x="52" y="71"/>
                  </a:lnTo>
                  <a:lnTo>
                    <a:pt x="63" y="63"/>
                  </a:lnTo>
                  <a:lnTo>
                    <a:pt x="70" y="52"/>
                  </a:lnTo>
                  <a:lnTo>
                    <a:pt x="73" y="37"/>
                  </a:lnTo>
                  <a:close/>
                </a:path>
              </a:pathLst>
            </a:custGeom>
            <a:solidFill>
              <a:srgbClr val="000000"/>
            </a:solidFill>
            <a:ln w="0">
              <a:solidFill>
                <a:srgbClr val="000000"/>
              </a:solidFill>
              <a:prstDash val="solid"/>
              <a:round/>
              <a:headEnd/>
              <a:tailEnd/>
            </a:ln>
          </p:spPr>
          <p:txBody>
            <a:bodyPr/>
            <a:lstStyle/>
            <a:p>
              <a:endParaRPr lang="en-US"/>
            </a:p>
          </p:txBody>
        </p:sp>
        <p:sp>
          <p:nvSpPr>
            <p:cNvPr id="16402" name="Freeform 18">
              <a:extLst>
                <a:ext uri="{FF2B5EF4-FFF2-40B4-BE49-F238E27FC236}">
                  <a16:creationId xmlns:a16="http://schemas.microsoft.com/office/drawing/2014/main" id="{51AF41DB-94BE-600C-9206-23FE85808A18}"/>
                </a:ext>
              </a:extLst>
            </p:cNvPr>
            <p:cNvSpPr>
              <a:spLocks/>
            </p:cNvSpPr>
            <p:nvPr/>
          </p:nvSpPr>
          <p:spPr bwMode="auto">
            <a:xfrm>
              <a:off x="1951038" y="3994151"/>
              <a:ext cx="38100" cy="39688"/>
            </a:xfrm>
            <a:custGeom>
              <a:avLst/>
              <a:gdLst>
                <a:gd name="T0" fmla="*/ 38100 w 73"/>
                <a:gd name="T1" fmla="*/ 20116 h 73"/>
                <a:gd name="T2" fmla="*/ 36534 w 73"/>
                <a:gd name="T3" fmla="*/ 12504 h 73"/>
                <a:gd name="T4" fmla="*/ 32881 w 73"/>
                <a:gd name="T5" fmla="*/ 6524 h 73"/>
                <a:gd name="T6" fmla="*/ 27140 w 73"/>
                <a:gd name="T7" fmla="*/ 2175 h 73"/>
                <a:gd name="T8" fmla="*/ 19311 w 73"/>
                <a:gd name="T9" fmla="*/ 0 h 73"/>
                <a:gd name="T10" fmla="*/ 12004 w 73"/>
                <a:gd name="T11" fmla="*/ 2175 h 73"/>
                <a:gd name="T12" fmla="*/ 6263 w 73"/>
                <a:gd name="T13" fmla="*/ 6524 h 73"/>
                <a:gd name="T14" fmla="*/ 2088 w 73"/>
                <a:gd name="T15" fmla="*/ 12504 h 73"/>
                <a:gd name="T16" fmla="*/ 0 w 73"/>
                <a:gd name="T17" fmla="*/ 20116 h 73"/>
                <a:gd name="T18" fmla="*/ 2088 w 73"/>
                <a:gd name="T19" fmla="*/ 28271 h 73"/>
                <a:gd name="T20" fmla="*/ 6263 w 73"/>
                <a:gd name="T21" fmla="*/ 34251 h 73"/>
                <a:gd name="T22" fmla="*/ 12004 w 73"/>
                <a:gd name="T23" fmla="*/ 38601 h 73"/>
                <a:gd name="T24" fmla="*/ 19311 w 73"/>
                <a:gd name="T25" fmla="*/ 39688 h 73"/>
                <a:gd name="T26" fmla="*/ 27140 w 73"/>
                <a:gd name="T27" fmla="*/ 38601 h 73"/>
                <a:gd name="T28" fmla="*/ 32881 w 73"/>
                <a:gd name="T29" fmla="*/ 34251 h 73"/>
                <a:gd name="T30" fmla="*/ 36534 w 73"/>
                <a:gd name="T31" fmla="*/ 28271 h 73"/>
                <a:gd name="T32" fmla="*/ 38100 w 73"/>
                <a:gd name="T33" fmla="*/ 20116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
                <a:gd name="T52" fmla="*/ 0 h 73"/>
                <a:gd name="T53" fmla="*/ 73 w 73"/>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 h="73">
                  <a:moveTo>
                    <a:pt x="73" y="37"/>
                  </a:moveTo>
                  <a:lnTo>
                    <a:pt x="70" y="23"/>
                  </a:lnTo>
                  <a:lnTo>
                    <a:pt x="63" y="12"/>
                  </a:lnTo>
                  <a:lnTo>
                    <a:pt x="52" y="4"/>
                  </a:lnTo>
                  <a:lnTo>
                    <a:pt x="37" y="0"/>
                  </a:lnTo>
                  <a:lnTo>
                    <a:pt x="23" y="4"/>
                  </a:lnTo>
                  <a:lnTo>
                    <a:pt x="12" y="12"/>
                  </a:lnTo>
                  <a:lnTo>
                    <a:pt x="4" y="23"/>
                  </a:lnTo>
                  <a:lnTo>
                    <a:pt x="0" y="37"/>
                  </a:lnTo>
                  <a:lnTo>
                    <a:pt x="4" y="52"/>
                  </a:lnTo>
                  <a:lnTo>
                    <a:pt x="12" y="63"/>
                  </a:lnTo>
                  <a:lnTo>
                    <a:pt x="23" y="71"/>
                  </a:lnTo>
                  <a:lnTo>
                    <a:pt x="37" y="73"/>
                  </a:lnTo>
                  <a:lnTo>
                    <a:pt x="52" y="71"/>
                  </a:lnTo>
                  <a:lnTo>
                    <a:pt x="63" y="63"/>
                  </a:lnTo>
                  <a:lnTo>
                    <a:pt x="70" y="52"/>
                  </a:lnTo>
                  <a:lnTo>
                    <a:pt x="73" y="37"/>
                  </a:lnTo>
                </a:path>
              </a:pathLst>
            </a:custGeom>
            <a:noFill/>
            <a:ln w="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03" name="Freeform 19">
              <a:extLst>
                <a:ext uri="{FF2B5EF4-FFF2-40B4-BE49-F238E27FC236}">
                  <a16:creationId xmlns:a16="http://schemas.microsoft.com/office/drawing/2014/main" id="{7BB5F307-61F8-144D-7B0F-45B8B8A5C79C}"/>
                </a:ext>
              </a:extLst>
            </p:cNvPr>
            <p:cNvSpPr>
              <a:spLocks/>
            </p:cNvSpPr>
            <p:nvPr/>
          </p:nvSpPr>
          <p:spPr bwMode="auto">
            <a:xfrm>
              <a:off x="2103438" y="4046538"/>
              <a:ext cx="38100" cy="36513"/>
            </a:xfrm>
            <a:custGeom>
              <a:avLst/>
              <a:gdLst>
                <a:gd name="T0" fmla="*/ 38100 w 72"/>
                <a:gd name="T1" fmla="*/ 18514 h 71"/>
                <a:gd name="T2" fmla="*/ 36513 w 72"/>
                <a:gd name="T3" fmla="*/ 10800 h 71"/>
                <a:gd name="T4" fmla="*/ 32279 w 72"/>
                <a:gd name="T5" fmla="*/ 5143 h 71"/>
                <a:gd name="T6" fmla="*/ 26458 w 72"/>
                <a:gd name="T7" fmla="*/ 1543 h 71"/>
                <a:gd name="T8" fmla="*/ 19050 w 72"/>
                <a:gd name="T9" fmla="*/ 0 h 71"/>
                <a:gd name="T10" fmla="*/ 11642 w 72"/>
                <a:gd name="T11" fmla="*/ 1543 h 71"/>
                <a:gd name="T12" fmla="*/ 5821 w 72"/>
                <a:gd name="T13" fmla="*/ 5143 h 71"/>
                <a:gd name="T14" fmla="*/ 1587 w 72"/>
                <a:gd name="T15" fmla="*/ 10800 h 71"/>
                <a:gd name="T16" fmla="*/ 0 w 72"/>
                <a:gd name="T17" fmla="*/ 18514 h 71"/>
                <a:gd name="T18" fmla="*/ 1587 w 72"/>
                <a:gd name="T19" fmla="*/ 25713 h 71"/>
                <a:gd name="T20" fmla="*/ 5821 w 72"/>
                <a:gd name="T21" fmla="*/ 31370 h 71"/>
                <a:gd name="T22" fmla="*/ 11642 w 72"/>
                <a:gd name="T23" fmla="*/ 35484 h 71"/>
                <a:gd name="T24" fmla="*/ 19050 w 72"/>
                <a:gd name="T25" fmla="*/ 36513 h 71"/>
                <a:gd name="T26" fmla="*/ 26458 w 72"/>
                <a:gd name="T27" fmla="*/ 35484 h 71"/>
                <a:gd name="T28" fmla="*/ 32279 w 72"/>
                <a:gd name="T29" fmla="*/ 31370 h 71"/>
                <a:gd name="T30" fmla="*/ 36513 w 72"/>
                <a:gd name="T31" fmla="*/ 25713 h 71"/>
                <a:gd name="T32" fmla="*/ 38100 w 72"/>
                <a:gd name="T33" fmla="*/ 18514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71"/>
                <a:gd name="T53" fmla="*/ 72 w 72"/>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71">
                  <a:moveTo>
                    <a:pt x="72" y="36"/>
                  </a:moveTo>
                  <a:lnTo>
                    <a:pt x="69" y="21"/>
                  </a:lnTo>
                  <a:lnTo>
                    <a:pt x="61" y="10"/>
                  </a:lnTo>
                  <a:lnTo>
                    <a:pt x="50" y="3"/>
                  </a:lnTo>
                  <a:lnTo>
                    <a:pt x="36" y="0"/>
                  </a:lnTo>
                  <a:lnTo>
                    <a:pt x="22" y="3"/>
                  </a:lnTo>
                  <a:lnTo>
                    <a:pt x="11" y="10"/>
                  </a:lnTo>
                  <a:lnTo>
                    <a:pt x="3" y="21"/>
                  </a:lnTo>
                  <a:lnTo>
                    <a:pt x="0" y="36"/>
                  </a:lnTo>
                  <a:lnTo>
                    <a:pt x="3" y="50"/>
                  </a:lnTo>
                  <a:lnTo>
                    <a:pt x="11" y="61"/>
                  </a:lnTo>
                  <a:lnTo>
                    <a:pt x="22" y="69"/>
                  </a:lnTo>
                  <a:lnTo>
                    <a:pt x="36" y="71"/>
                  </a:lnTo>
                  <a:lnTo>
                    <a:pt x="50" y="69"/>
                  </a:lnTo>
                  <a:lnTo>
                    <a:pt x="61" y="61"/>
                  </a:lnTo>
                  <a:lnTo>
                    <a:pt x="69" y="50"/>
                  </a:lnTo>
                  <a:lnTo>
                    <a:pt x="72" y="36"/>
                  </a:lnTo>
                  <a:close/>
                </a:path>
              </a:pathLst>
            </a:custGeom>
            <a:solidFill>
              <a:srgbClr val="000000"/>
            </a:solidFill>
            <a:ln w="0">
              <a:solidFill>
                <a:srgbClr val="000000"/>
              </a:solidFill>
              <a:prstDash val="solid"/>
              <a:round/>
              <a:headEnd/>
              <a:tailEnd/>
            </a:ln>
          </p:spPr>
          <p:txBody>
            <a:bodyPr/>
            <a:lstStyle/>
            <a:p>
              <a:endParaRPr lang="en-US"/>
            </a:p>
          </p:txBody>
        </p:sp>
        <p:sp>
          <p:nvSpPr>
            <p:cNvPr id="16404" name="Freeform 20">
              <a:extLst>
                <a:ext uri="{FF2B5EF4-FFF2-40B4-BE49-F238E27FC236}">
                  <a16:creationId xmlns:a16="http://schemas.microsoft.com/office/drawing/2014/main" id="{E1A895AB-E413-D4E3-9FF9-42B2558EFCA4}"/>
                </a:ext>
              </a:extLst>
            </p:cNvPr>
            <p:cNvSpPr>
              <a:spLocks/>
            </p:cNvSpPr>
            <p:nvPr/>
          </p:nvSpPr>
          <p:spPr bwMode="auto">
            <a:xfrm>
              <a:off x="2103438" y="4046538"/>
              <a:ext cx="38100" cy="36513"/>
            </a:xfrm>
            <a:custGeom>
              <a:avLst/>
              <a:gdLst>
                <a:gd name="T0" fmla="*/ 38100 w 72"/>
                <a:gd name="T1" fmla="*/ 18514 h 71"/>
                <a:gd name="T2" fmla="*/ 36513 w 72"/>
                <a:gd name="T3" fmla="*/ 10800 h 71"/>
                <a:gd name="T4" fmla="*/ 32279 w 72"/>
                <a:gd name="T5" fmla="*/ 5143 h 71"/>
                <a:gd name="T6" fmla="*/ 26458 w 72"/>
                <a:gd name="T7" fmla="*/ 1543 h 71"/>
                <a:gd name="T8" fmla="*/ 19050 w 72"/>
                <a:gd name="T9" fmla="*/ 0 h 71"/>
                <a:gd name="T10" fmla="*/ 11642 w 72"/>
                <a:gd name="T11" fmla="*/ 1543 h 71"/>
                <a:gd name="T12" fmla="*/ 5821 w 72"/>
                <a:gd name="T13" fmla="*/ 5143 h 71"/>
                <a:gd name="T14" fmla="*/ 1587 w 72"/>
                <a:gd name="T15" fmla="*/ 10800 h 71"/>
                <a:gd name="T16" fmla="*/ 0 w 72"/>
                <a:gd name="T17" fmla="*/ 18514 h 71"/>
                <a:gd name="T18" fmla="*/ 1587 w 72"/>
                <a:gd name="T19" fmla="*/ 25713 h 71"/>
                <a:gd name="T20" fmla="*/ 5821 w 72"/>
                <a:gd name="T21" fmla="*/ 31370 h 71"/>
                <a:gd name="T22" fmla="*/ 11642 w 72"/>
                <a:gd name="T23" fmla="*/ 35484 h 71"/>
                <a:gd name="T24" fmla="*/ 19050 w 72"/>
                <a:gd name="T25" fmla="*/ 36513 h 71"/>
                <a:gd name="T26" fmla="*/ 26458 w 72"/>
                <a:gd name="T27" fmla="*/ 35484 h 71"/>
                <a:gd name="T28" fmla="*/ 32279 w 72"/>
                <a:gd name="T29" fmla="*/ 31370 h 71"/>
                <a:gd name="T30" fmla="*/ 36513 w 72"/>
                <a:gd name="T31" fmla="*/ 25713 h 71"/>
                <a:gd name="T32" fmla="*/ 38100 w 72"/>
                <a:gd name="T33" fmla="*/ 18514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71"/>
                <a:gd name="T53" fmla="*/ 72 w 72"/>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71">
                  <a:moveTo>
                    <a:pt x="72" y="36"/>
                  </a:moveTo>
                  <a:lnTo>
                    <a:pt x="69" y="21"/>
                  </a:lnTo>
                  <a:lnTo>
                    <a:pt x="61" y="10"/>
                  </a:lnTo>
                  <a:lnTo>
                    <a:pt x="50" y="3"/>
                  </a:lnTo>
                  <a:lnTo>
                    <a:pt x="36" y="0"/>
                  </a:lnTo>
                  <a:lnTo>
                    <a:pt x="22" y="3"/>
                  </a:lnTo>
                  <a:lnTo>
                    <a:pt x="11" y="10"/>
                  </a:lnTo>
                  <a:lnTo>
                    <a:pt x="3" y="21"/>
                  </a:lnTo>
                  <a:lnTo>
                    <a:pt x="0" y="36"/>
                  </a:lnTo>
                  <a:lnTo>
                    <a:pt x="3" y="50"/>
                  </a:lnTo>
                  <a:lnTo>
                    <a:pt x="11" y="61"/>
                  </a:lnTo>
                  <a:lnTo>
                    <a:pt x="22" y="69"/>
                  </a:lnTo>
                  <a:lnTo>
                    <a:pt x="36" y="71"/>
                  </a:lnTo>
                  <a:lnTo>
                    <a:pt x="50" y="69"/>
                  </a:lnTo>
                  <a:lnTo>
                    <a:pt x="61" y="61"/>
                  </a:lnTo>
                  <a:lnTo>
                    <a:pt x="69" y="50"/>
                  </a:lnTo>
                  <a:lnTo>
                    <a:pt x="72" y="36"/>
                  </a:lnTo>
                </a:path>
              </a:pathLst>
            </a:custGeom>
            <a:noFill/>
            <a:ln w="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05" name="Freeform 21">
              <a:extLst>
                <a:ext uri="{FF2B5EF4-FFF2-40B4-BE49-F238E27FC236}">
                  <a16:creationId xmlns:a16="http://schemas.microsoft.com/office/drawing/2014/main" id="{3FBE3883-E885-5F68-D309-2329CA216D87}"/>
                </a:ext>
              </a:extLst>
            </p:cNvPr>
            <p:cNvSpPr>
              <a:spLocks/>
            </p:cNvSpPr>
            <p:nvPr/>
          </p:nvSpPr>
          <p:spPr bwMode="auto">
            <a:xfrm>
              <a:off x="2814638" y="3233738"/>
              <a:ext cx="38100" cy="38100"/>
            </a:xfrm>
            <a:custGeom>
              <a:avLst/>
              <a:gdLst>
                <a:gd name="T0" fmla="*/ 38100 w 72"/>
                <a:gd name="T1" fmla="*/ 19050 h 72"/>
                <a:gd name="T2" fmla="*/ 36513 w 72"/>
                <a:gd name="T3" fmla="*/ 11642 h 72"/>
                <a:gd name="T4" fmla="*/ 32279 w 72"/>
                <a:gd name="T5" fmla="*/ 5821 h 72"/>
                <a:gd name="T6" fmla="*/ 26458 w 72"/>
                <a:gd name="T7" fmla="*/ 1587 h 72"/>
                <a:gd name="T8" fmla="*/ 19050 w 72"/>
                <a:gd name="T9" fmla="*/ 0 h 72"/>
                <a:gd name="T10" fmla="*/ 11642 w 72"/>
                <a:gd name="T11" fmla="*/ 1587 h 72"/>
                <a:gd name="T12" fmla="*/ 5821 w 72"/>
                <a:gd name="T13" fmla="*/ 5821 h 72"/>
                <a:gd name="T14" fmla="*/ 1587 w 72"/>
                <a:gd name="T15" fmla="*/ 11642 h 72"/>
                <a:gd name="T16" fmla="*/ 0 w 72"/>
                <a:gd name="T17" fmla="*/ 19050 h 72"/>
                <a:gd name="T18" fmla="*/ 1587 w 72"/>
                <a:gd name="T19" fmla="*/ 26458 h 72"/>
                <a:gd name="T20" fmla="*/ 5821 w 72"/>
                <a:gd name="T21" fmla="*/ 32279 h 72"/>
                <a:gd name="T22" fmla="*/ 11642 w 72"/>
                <a:gd name="T23" fmla="*/ 36513 h 72"/>
                <a:gd name="T24" fmla="*/ 19050 w 72"/>
                <a:gd name="T25" fmla="*/ 38100 h 72"/>
                <a:gd name="T26" fmla="*/ 26458 w 72"/>
                <a:gd name="T27" fmla="*/ 36513 h 72"/>
                <a:gd name="T28" fmla="*/ 32279 w 72"/>
                <a:gd name="T29" fmla="*/ 32279 h 72"/>
                <a:gd name="T30" fmla="*/ 36513 w 72"/>
                <a:gd name="T31" fmla="*/ 26458 h 72"/>
                <a:gd name="T32" fmla="*/ 38100 w 72"/>
                <a:gd name="T33" fmla="*/ 1905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72"/>
                <a:gd name="T53" fmla="*/ 72 w 72"/>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72">
                  <a:moveTo>
                    <a:pt x="72" y="36"/>
                  </a:moveTo>
                  <a:lnTo>
                    <a:pt x="69" y="22"/>
                  </a:lnTo>
                  <a:lnTo>
                    <a:pt x="61" y="11"/>
                  </a:lnTo>
                  <a:lnTo>
                    <a:pt x="50" y="3"/>
                  </a:lnTo>
                  <a:lnTo>
                    <a:pt x="36" y="0"/>
                  </a:lnTo>
                  <a:lnTo>
                    <a:pt x="22" y="3"/>
                  </a:lnTo>
                  <a:lnTo>
                    <a:pt x="11" y="11"/>
                  </a:lnTo>
                  <a:lnTo>
                    <a:pt x="3" y="22"/>
                  </a:lnTo>
                  <a:lnTo>
                    <a:pt x="0" y="36"/>
                  </a:lnTo>
                  <a:lnTo>
                    <a:pt x="3" y="50"/>
                  </a:lnTo>
                  <a:lnTo>
                    <a:pt x="11" y="61"/>
                  </a:lnTo>
                  <a:lnTo>
                    <a:pt x="22" y="69"/>
                  </a:lnTo>
                  <a:lnTo>
                    <a:pt x="36" y="72"/>
                  </a:lnTo>
                  <a:lnTo>
                    <a:pt x="50" y="69"/>
                  </a:lnTo>
                  <a:lnTo>
                    <a:pt x="61" y="61"/>
                  </a:lnTo>
                  <a:lnTo>
                    <a:pt x="69" y="50"/>
                  </a:lnTo>
                  <a:lnTo>
                    <a:pt x="72" y="36"/>
                  </a:lnTo>
                  <a:close/>
                </a:path>
              </a:pathLst>
            </a:custGeom>
            <a:solidFill>
              <a:srgbClr val="000000"/>
            </a:solidFill>
            <a:ln w="0">
              <a:solidFill>
                <a:srgbClr val="000000"/>
              </a:solidFill>
              <a:prstDash val="solid"/>
              <a:round/>
              <a:headEnd/>
              <a:tailEnd/>
            </a:ln>
          </p:spPr>
          <p:txBody>
            <a:bodyPr/>
            <a:lstStyle/>
            <a:p>
              <a:endParaRPr lang="en-US"/>
            </a:p>
          </p:txBody>
        </p:sp>
        <p:sp>
          <p:nvSpPr>
            <p:cNvPr id="16406" name="Freeform 22">
              <a:extLst>
                <a:ext uri="{FF2B5EF4-FFF2-40B4-BE49-F238E27FC236}">
                  <a16:creationId xmlns:a16="http://schemas.microsoft.com/office/drawing/2014/main" id="{728423DF-B4AD-080A-15B1-8F4DF53C1885}"/>
                </a:ext>
              </a:extLst>
            </p:cNvPr>
            <p:cNvSpPr>
              <a:spLocks/>
            </p:cNvSpPr>
            <p:nvPr/>
          </p:nvSpPr>
          <p:spPr bwMode="auto">
            <a:xfrm>
              <a:off x="2814638" y="3233738"/>
              <a:ext cx="38100" cy="38100"/>
            </a:xfrm>
            <a:custGeom>
              <a:avLst/>
              <a:gdLst>
                <a:gd name="T0" fmla="*/ 38100 w 72"/>
                <a:gd name="T1" fmla="*/ 19050 h 72"/>
                <a:gd name="T2" fmla="*/ 36513 w 72"/>
                <a:gd name="T3" fmla="*/ 11642 h 72"/>
                <a:gd name="T4" fmla="*/ 32279 w 72"/>
                <a:gd name="T5" fmla="*/ 5821 h 72"/>
                <a:gd name="T6" fmla="*/ 26458 w 72"/>
                <a:gd name="T7" fmla="*/ 1587 h 72"/>
                <a:gd name="T8" fmla="*/ 19050 w 72"/>
                <a:gd name="T9" fmla="*/ 0 h 72"/>
                <a:gd name="T10" fmla="*/ 11642 w 72"/>
                <a:gd name="T11" fmla="*/ 1587 h 72"/>
                <a:gd name="T12" fmla="*/ 5821 w 72"/>
                <a:gd name="T13" fmla="*/ 5821 h 72"/>
                <a:gd name="T14" fmla="*/ 1587 w 72"/>
                <a:gd name="T15" fmla="*/ 11642 h 72"/>
                <a:gd name="T16" fmla="*/ 0 w 72"/>
                <a:gd name="T17" fmla="*/ 19050 h 72"/>
                <a:gd name="T18" fmla="*/ 1587 w 72"/>
                <a:gd name="T19" fmla="*/ 26458 h 72"/>
                <a:gd name="T20" fmla="*/ 5821 w 72"/>
                <a:gd name="T21" fmla="*/ 32279 h 72"/>
                <a:gd name="T22" fmla="*/ 11642 w 72"/>
                <a:gd name="T23" fmla="*/ 36513 h 72"/>
                <a:gd name="T24" fmla="*/ 19050 w 72"/>
                <a:gd name="T25" fmla="*/ 38100 h 72"/>
                <a:gd name="T26" fmla="*/ 26458 w 72"/>
                <a:gd name="T27" fmla="*/ 36513 h 72"/>
                <a:gd name="T28" fmla="*/ 32279 w 72"/>
                <a:gd name="T29" fmla="*/ 32279 h 72"/>
                <a:gd name="T30" fmla="*/ 36513 w 72"/>
                <a:gd name="T31" fmla="*/ 26458 h 72"/>
                <a:gd name="T32" fmla="*/ 38100 w 72"/>
                <a:gd name="T33" fmla="*/ 1905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72"/>
                <a:gd name="T53" fmla="*/ 72 w 72"/>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72">
                  <a:moveTo>
                    <a:pt x="72" y="36"/>
                  </a:moveTo>
                  <a:lnTo>
                    <a:pt x="69" y="22"/>
                  </a:lnTo>
                  <a:lnTo>
                    <a:pt x="61" y="11"/>
                  </a:lnTo>
                  <a:lnTo>
                    <a:pt x="50" y="3"/>
                  </a:lnTo>
                  <a:lnTo>
                    <a:pt x="36" y="0"/>
                  </a:lnTo>
                  <a:lnTo>
                    <a:pt x="22" y="3"/>
                  </a:lnTo>
                  <a:lnTo>
                    <a:pt x="11" y="11"/>
                  </a:lnTo>
                  <a:lnTo>
                    <a:pt x="3" y="22"/>
                  </a:lnTo>
                  <a:lnTo>
                    <a:pt x="0" y="36"/>
                  </a:lnTo>
                  <a:lnTo>
                    <a:pt x="3" y="50"/>
                  </a:lnTo>
                  <a:lnTo>
                    <a:pt x="11" y="61"/>
                  </a:lnTo>
                  <a:lnTo>
                    <a:pt x="22" y="69"/>
                  </a:lnTo>
                  <a:lnTo>
                    <a:pt x="36" y="72"/>
                  </a:lnTo>
                  <a:lnTo>
                    <a:pt x="50" y="69"/>
                  </a:lnTo>
                  <a:lnTo>
                    <a:pt x="61" y="61"/>
                  </a:lnTo>
                  <a:lnTo>
                    <a:pt x="69" y="50"/>
                  </a:lnTo>
                  <a:lnTo>
                    <a:pt x="72" y="36"/>
                  </a:lnTo>
                </a:path>
              </a:pathLst>
            </a:custGeom>
            <a:noFill/>
            <a:ln w="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07" name="Freeform 23">
              <a:extLst>
                <a:ext uri="{FF2B5EF4-FFF2-40B4-BE49-F238E27FC236}">
                  <a16:creationId xmlns:a16="http://schemas.microsoft.com/office/drawing/2014/main" id="{2B04F911-8342-ECFB-3085-C6C642461F82}"/>
                </a:ext>
              </a:extLst>
            </p:cNvPr>
            <p:cNvSpPr>
              <a:spLocks/>
            </p:cNvSpPr>
            <p:nvPr/>
          </p:nvSpPr>
          <p:spPr bwMode="auto">
            <a:xfrm>
              <a:off x="2814638" y="3487738"/>
              <a:ext cx="38100" cy="38100"/>
            </a:xfrm>
            <a:custGeom>
              <a:avLst/>
              <a:gdLst>
                <a:gd name="T0" fmla="*/ 38100 w 72"/>
                <a:gd name="T1" fmla="*/ 19050 h 72"/>
                <a:gd name="T2" fmla="*/ 36513 w 72"/>
                <a:gd name="T3" fmla="*/ 11112 h 72"/>
                <a:gd name="T4" fmla="*/ 32279 w 72"/>
                <a:gd name="T5" fmla="*/ 5292 h 72"/>
                <a:gd name="T6" fmla="*/ 26458 w 72"/>
                <a:gd name="T7" fmla="*/ 1587 h 72"/>
                <a:gd name="T8" fmla="*/ 19050 w 72"/>
                <a:gd name="T9" fmla="*/ 0 h 72"/>
                <a:gd name="T10" fmla="*/ 11642 w 72"/>
                <a:gd name="T11" fmla="*/ 1587 h 72"/>
                <a:gd name="T12" fmla="*/ 5821 w 72"/>
                <a:gd name="T13" fmla="*/ 5292 h 72"/>
                <a:gd name="T14" fmla="*/ 1587 w 72"/>
                <a:gd name="T15" fmla="*/ 11112 h 72"/>
                <a:gd name="T16" fmla="*/ 0 w 72"/>
                <a:gd name="T17" fmla="*/ 19050 h 72"/>
                <a:gd name="T18" fmla="*/ 1587 w 72"/>
                <a:gd name="T19" fmla="*/ 26458 h 72"/>
                <a:gd name="T20" fmla="*/ 5821 w 72"/>
                <a:gd name="T21" fmla="*/ 32808 h 72"/>
                <a:gd name="T22" fmla="*/ 11642 w 72"/>
                <a:gd name="T23" fmla="*/ 36513 h 72"/>
                <a:gd name="T24" fmla="*/ 19050 w 72"/>
                <a:gd name="T25" fmla="*/ 38100 h 72"/>
                <a:gd name="T26" fmla="*/ 26458 w 72"/>
                <a:gd name="T27" fmla="*/ 36513 h 72"/>
                <a:gd name="T28" fmla="*/ 32279 w 72"/>
                <a:gd name="T29" fmla="*/ 32808 h 72"/>
                <a:gd name="T30" fmla="*/ 36513 w 72"/>
                <a:gd name="T31" fmla="*/ 26458 h 72"/>
                <a:gd name="T32" fmla="*/ 38100 w 72"/>
                <a:gd name="T33" fmla="*/ 1905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72"/>
                <a:gd name="T53" fmla="*/ 72 w 72"/>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72">
                  <a:moveTo>
                    <a:pt x="72" y="36"/>
                  </a:moveTo>
                  <a:lnTo>
                    <a:pt x="69" y="21"/>
                  </a:lnTo>
                  <a:lnTo>
                    <a:pt x="61" y="10"/>
                  </a:lnTo>
                  <a:lnTo>
                    <a:pt x="50" y="3"/>
                  </a:lnTo>
                  <a:lnTo>
                    <a:pt x="36" y="0"/>
                  </a:lnTo>
                  <a:lnTo>
                    <a:pt x="22" y="3"/>
                  </a:lnTo>
                  <a:lnTo>
                    <a:pt x="11" y="10"/>
                  </a:lnTo>
                  <a:lnTo>
                    <a:pt x="3" y="21"/>
                  </a:lnTo>
                  <a:lnTo>
                    <a:pt x="0" y="36"/>
                  </a:lnTo>
                  <a:lnTo>
                    <a:pt x="3" y="50"/>
                  </a:lnTo>
                  <a:lnTo>
                    <a:pt x="11" y="62"/>
                  </a:lnTo>
                  <a:lnTo>
                    <a:pt x="22" y="69"/>
                  </a:lnTo>
                  <a:lnTo>
                    <a:pt x="36" y="72"/>
                  </a:lnTo>
                  <a:lnTo>
                    <a:pt x="50" y="69"/>
                  </a:lnTo>
                  <a:lnTo>
                    <a:pt x="61" y="62"/>
                  </a:lnTo>
                  <a:lnTo>
                    <a:pt x="69" y="50"/>
                  </a:lnTo>
                  <a:lnTo>
                    <a:pt x="72" y="36"/>
                  </a:lnTo>
                  <a:close/>
                </a:path>
              </a:pathLst>
            </a:custGeom>
            <a:solidFill>
              <a:srgbClr val="000000"/>
            </a:solidFill>
            <a:ln w="0">
              <a:solidFill>
                <a:srgbClr val="000000"/>
              </a:solidFill>
              <a:prstDash val="solid"/>
              <a:round/>
              <a:headEnd/>
              <a:tailEnd/>
            </a:ln>
          </p:spPr>
          <p:txBody>
            <a:bodyPr/>
            <a:lstStyle/>
            <a:p>
              <a:endParaRPr lang="en-US"/>
            </a:p>
          </p:txBody>
        </p:sp>
        <p:sp>
          <p:nvSpPr>
            <p:cNvPr id="16408" name="Freeform 24">
              <a:extLst>
                <a:ext uri="{FF2B5EF4-FFF2-40B4-BE49-F238E27FC236}">
                  <a16:creationId xmlns:a16="http://schemas.microsoft.com/office/drawing/2014/main" id="{44ABA682-F0ED-659B-0ADF-2ED63A40673A}"/>
                </a:ext>
              </a:extLst>
            </p:cNvPr>
            <p:cNvSpPr>
              <a:spLocks/>
            </p:cNvSpPr>
            <p:nvPr/>
          </p:nvSpPr>
          <p:spPr bwMode="auto">
            <a:xfrm>
              <a:off x="2814638" y="3487738"/>
              <a:ext cx="38100" cy="38100"/>
            </a:xfrm>
            <a:custGeom>
              <a:avLst/>
              <a:gdLst>
                <a:gd name="T0" fmla="*/ 38100 w 72"/>
                <a:gd name="T1" fmla="*/ 19050 h 72"/>
                <a:gd name="T2" fmla="*/ 36513 w 72"/>
                <a:gd name="T3" fmla="*/ 11112 h 72"/>
                <a:gd name="T4" fmla="*/ 32279 w 72"/>
                <a:gd name="T5" fmla="*/ 5292 h 72"/>
                <a:gd name="T6" fmla="*/ 26458 w 72"/>
                <a:gd name="T7" fmla="*/ 1587 h 72"/>
                <a:gd name="T8" fmla="*/ 19050 w 72"/>
                <a:gd name="T9" fmla="*/ 0 h 72"/>
                <a:gd name="T10" fmla="*/ 11642 w 72"/>
                <a:gd name="T11" fmla="*/ 1587 h 72"/>
                <a:gd name="T12" fmla="*/ 5821 w 72"/>
                <a:gd name="T13" fmla="*/ 5292 h 72"/>
                <a:gd name="T14" fmla="*/ 1587 w 72"/>
                <a:gd name="T15" fmla="*/ 11112 h 72"/>
                <a:gd name="T16" fmla="*/ 0 w 72"/>
                <a:gd name="T17" fmla="*/ 19050 h 72"/>
                <a:gd name="T18" fmla="*/ 1587 w 72"/>
                <a:gd name="T19" fmla="*/ 26458 h 72"/>
                <a:gd name="T20" fmla="*/ 5821 w 72"/>
                <a:gd name="T21" fmla="*/ 32808 h 72"/>
                <a:gd name="T22" fmla="*/ 11642 w 72"/>
                <a:gd name="T23" fmla="*/ 36513 h 72"/>
                <a:gd name="T24" fmla="*/ 19050 w 72"/>
                <a:gd name="T25" fmla="*/ 38100 h 72"/>
                <a:gd name="T26" fmla="*/ 26458 w 72"/>
                <a:gd name="T27" fmla="*/ 36513 h 72"/>
                <a:gd name="T28" fmla="*/ 32279 w 72"/>
                <a:gd name="T29" fmla="*/ 32808 h 72"/>
                <a:gd name="T30" fmla="*/ 36513 w 72"/>
                <a:gd name="T31" fmla="*/ 26458 h 72"/>
                <a:gd name="T32" fmla="*/ 38100 w 72"/>
                <a:gd name="T33" fmla="*/ 1905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72"/>
                <a:gd name="T53" fmla="*/ 72 w 72"/>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72">
                  <a:moveTo>
                    <a:pt x="72" y="36"/>
                  </a:moveTo>
                  <a:lnTo>
                    <a:pt x="69" y="21"/>
                  </a:lnTo>
                  <a:lnTo>
                    <a:pt x="61" y="10"/>
                  </a:lnTo>
                  <a:lnTo>
                    <a:pt x="50" y="3"/>
                  </a:lnTo>
                  <a:lnTo>
                    <a:pt x="36" y="0"/>
                  </a:lnTo>
                  <a:lnTo>
                    <a:pt x="22" y="3"/>
                  </a:lnTo>
                  <a:lnTo>
                    <a:pt x="11" y="10"/>
                  </a:lnTo>
                  <a:lnTo>
                    <a:pt x="3" y="21"/>
                  </a:lnTo>
                  <a:lnTo>
                    <a:pt x="0" y="36"/>
                  </a:lnTo>
                  <a:lnTo>
                    <a:pt x="3" y="50"/>
                  </a:lnTo>
                  <a:lnTo>
                    <a:pt x="11" y="62"/>
                  </a:lnTo>
                  <a:lnTo>
                    <a:pt x="22" y="69"/>
                  </a:lnTo>
                  <a:lnTo>
                    <a:pt x="36" y="72"/>
                  </a:lnTo>
                  <a:lnTo>
                    <a:pt x="50" y="69"/>
                  </a:lnTo>
                  <a:lnTo>
                    <a:pt x="61" y="62"/>
                  </a:lnTo>
                  <a:lnTo>
                    <a:pt x="69" y="50"/>
                  </a:lnTo>
                  <a:lnTo>
                    <a:pt x="72" y="36"/>
                  </a:lnTo>
                </a:path>
              </a:pathLst>
            </a:custGeom>
            <a:noFill/>
            <a:ln w="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09" name="Freeform 25">
              <a:extLst>
                <a:ext uri="{FF2B5EF4-FFF2-40B4-BE49-F238E27FC236}">
                  <a16:creationId xmlns:a16="http://schemas.microsoft.com/office/drawing/2014/main" id="{F5797B38-991C-87F7-603F-9790B82FA2DB}"/>
                </a:ext>
              </a:extLst>
            </p:cNvPr>
            <p:cNvSpPr>
              <a:spLocks/>
            </p:cNvSpPr>
            <p:nvPr/>
          </p:nvSpPr>
          <p:spPr bwMode="auto">
            <a:xfrm>
              <a:off x="2967038" y="3335338"/>
              <a:ext cx="38100" cy="38100"/>
            </a:xfrm>
            <a:custGeom>
              <a:avLst/>
              <a:gdLst>
                <a:gd name="T0" fmla="*/ 38100 w 73"/>
                <a:gd name="T1" fmla="*/ 19050 h 72"/>
                <a:gd name="T2" fmla="*/ 36012 w 73"/>
                <a:gd name="T3" fmla="*/ 11112 h 72"/>
                <a:gd name="T4" fmla="*/ 32359 w 73"/>
                <a:gd name="T5" fmla="*/ 5292 h 72"/>
                <a:gd name="T6" fmla="*/ 26096 w 73"/>
                <a:gd name="T7" fmla="*/ 1058 h 72"/>
                <a:gd name="T8" fmla="*/ 18789 w 73"/>
                <a:gd name="T9" fmla="*/ 0 h 72"/>
                <a:gd name="T10" fmla="*/ 10960 w 73"/>
                <a:gd name="T11" fmla="*/ 1058 h 72"/>
                <a:gd name="T12" fmla="*/ 5219 w 73"/>
                <a:gd name="T13" fmla="*/ 5292 h 72"/>
                <a:gd name="T14" fmla="*/ 1566 w 73"/>
                <a:gd name="T15" fmla="*/ 11112 h 72"/>
                <a:gd name="T16" fmla="*/ 0 w 73"/>
                <a:gd name="T17" fmla="*/ 19050 h 72"/>
                <a:gd name="T18" fmla="*/ 1566 w 73"/>
                <a:gd name="T19" fmla="*/ 26458 h 72"/>
                <a:gd name="T20" fmla="*/ 5219 w 73"/>
                <a:gd name="T21" fmla="*/ 32279 h 72"/>
                <a:gd name="T22" fmla="*/ 10960 w 73"/>
                <a:gd name="T23" fmla="*/ 36513 h 72"/>
                <a:gd name="T24" fmla="*/ 18789 w 73"/>
                <a:gd name="T25" fmla="*/ 38100 h 72"/>
                <a:gd name="T26" fmla="*/ 26096 w 73"/>
                <a:gd name="T27" fmla="*/ 36513 h 72"/>
                <a:gd name="T28" fmla="*/ 32359 w 73"/>
                <a:gd name="T29" fmla="*/ 32279 h 72"/>
                <a:gd name="T30" fmla="*/ 36012 w 73"/>
                <a:gd name="T31" fmla="*/ 26458 h 72"/>
                <a:gd name="T32" fmla="*/ 38100 w 73"/>
                <a:gd name="T33" fmla="*/ 1905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
                <a:gd name="T52" fmla="*/ 0 h 72"/>
                <a:gd name="T53" fmla="*/ 73 w 73"/>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 h="72">
                  <a:moveTo>
                    <a:pt x="73" y="36"/>
                  </a:moveTo>
                  <a:lnTo>
                    <a:pt x="69" y="21"/>
                  </a:lnTo>
                  <a:lnTo>
                    <a:pt x="62" y="10"/>
                  </a:lnTo>
                  <a:lnTo>
                    <a:pt x="50" y="2"/>
                  </a:lnTo>
                  <a:lnTo>
                    <a:pt x="36" y="0"/>
                  </a:lnTo>
                  <a:lnTo>
                    <a:pt x="21" y="2"/>
                  </a:lnTo>
                  <a:lnTo>
                    <a:pt x="10" y="10"/>
                  </a:lnTo>
                  <a:lnTo>
                    <a:pt x="3" y="21"/>
                  </a:lnTo>
                  <a:lnTo>
                    <a:pt x="0" y="36"/>
                  </a:lnTo>
                  <a:lnTo>
                    <a:pt x="3" y="50"/>
                  </a:lnTo>
                  <a:lnTo>
                    <a:pt x="10" y="61"/>
                  </a:lnTo>
                  <a:lnTo>
                    <a:pt x="21" y="69"/>
                  </a:lnTo>
                  <a:lnTo>
                    <a:pt x="36" y="72"/>
                  </a:lnTo>
                  <a:lnTo>
                    <a:pt x="50" y="69"/>
                  </a:lnTo>
                  <a:lnTo>
                    <a:pt x="62" y="61"/>
                  </a:lnTo>
                  <a:lnTo>
                    <a:pt x="69" y="50"/>
                  </a:lnTo>
                  <a:lnTo>
                    <a:pt x="73" y="36"/>
                  </a:lnTo>
                  <a:close/>
                </a:path>
              </a:pathLst>
            </a:custGeom>
            <a:solidFill>
              <a:srgbClr val="000000"/>
            </a:solidFill>
            <a:ln w="0">
              <a:solidFill>
                <a:srgbClr val="000000"/>
              </a:solidFill>
              <a:prstDash val="solid"/>
              <a:round/>
              <a:headEnd/>
              <a:tailEnd/>
            </a:ln>
          </p:spPr>
          <p:txBody>
            <a:bodyPr/>
            <a:lstStyle/>
            <a:p>
              <a:endParaRPr lang="en-US"/>
            </a:p>
          </p:txBody>
        </p:sp>
        <p:sp>
          <p:nvSpPr>
            <p:cNvPr id="16410" name="Freeform 26">
              <a:extLst>
                <a:ext uri="{FF2B5EF4-FFF2-40B4-BE49-F238E27FC236}">
                  <a16:creationId xmlns:a16="http://schemas.microsoft.com/office/drawing/2014/main" id="{89C4D24C-C74B-2AD9-DEB3-4C406B2E3BC6}"/>
                </a:ext>
              </a:extLst>
            </p:cNvPr>
            <p:cNvSpPr>
              <a:spLocks/>
            </p:cNvSpPr>
            <p:nvPr/>
          </p:nvSpPr>
          <p:spPr bwMode="auto">
            <a:xfrm>
              <a:off x="2967038" y="3335338"/>
              <a:ext cx="38100" cy="38100"/>
            </a:xfrm>
            <a:custGeom>
              <a:avLst/>
              <a:gdLst>
                <a:gd name="T0" fmla="*/ 38100 w 73"/>
                <a:gd name="T1" fmla="*/ 19050 h 72"/>
                <a:gd name="T2" fmla="*/ 36012 w 73"/>
                <a:gd name="T3" fmla="*/ 11112 h 72"/>
                <a:gd name="T4" fmla="*/ 32359 w 73"/>
                <a:gd name="T5" fmla="*/ 5292 h 72"/>
                <a:gd name="T6" fmla="*/ 26096 w 73"/>
                <a:gd name="T7" fmla="*/ 1058 h 72"/>
                <a:gd name="T8" fmla="*/ 18789 w 73"/>
                <a:gd name="T9" fmla="*/ 0 h 72"/>
                <a:gd name="T10" fmla="*/ 10960 w 73"/>
                <a:gd name="T11" fmla="*/ 1058 h 72"/>
                <a:gd name="T12" fmla="*/ 5219 w 73"/>
                <a:gd name="T13" fmla="*/ 5292 h 72"/>
                <a:gd name="T14" fmla="*/ 1566 w 73"/>
                <a:gd name="T15" fmla="*/ 11112 h 72"/>
                <a:gd name="T16" fmla="*/ 0 w 73"/>
                <a:gd name="T17" fmla="*/ 19050 h 72"/>
                <a:gd name="T18" fmla="*/ 1566 w 73"/>
                <a:gd name="T19" fmla="*/ 26458 h 72"/>
                <a:gd name="T20" fmla="*/ 5219 w 73"/>
                <a:gd name="T21" fmla="*/ 32279 h 72"/>
                <a:gd name="T22" fmla="*/ 10960 w 73"/>
                <a:gd name="T23" fmla="*/ 36513 h 72"/>
                <a:gd name="T24" fmla="*/ 18789 w 73"/>
                <a:gd name="T25" fmla="*/ 38100 h 72"/>
                <a:gd name="T26" fmla="*/ 26096 w 73"/>
                <a:gd name="T27" fmla="*/ 36513 h 72"/>
                <a:gd name="T28" fmla="*/ 32359 w 73"/>
                <a:gd name="T29" fmla="*/ 32279 h 72"/>
                <a:gd name="T30" fmla="*/ 36012 w 73"/>
                <a:gd name="T31" fmla="*/ 26458 h 72"/>
                <a:gd name="T32" fmla="*/ 38100 w 73"/>
                <a:gd name="T33" fmla="*/ 1905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
                <a:gd name="T52" fmla="*/ 0 h 72"/>
                <a:gd name="T53" fmla="*/ 73 w 73"/>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 h="72">
                  <a:moveTo>
                    <a:pt x="73" y="36"/>
                  </a:moveTo>
                  <a:lnTo>
                    <a:pt x="69" y="21"/>
                  </a:lnTo>
                  <a:lnTo>
                    <a:pt x="62" y="10"/>
                  </a:lnTo>
                  <a:lnTo>
                    <a:pt x="50" y="2"/>
                  </a:lnTo>
                  <a:lnTo>
                    <a:pt x="36" y="0"/>
                  </a:lnTo>
                  <a:lnTo>
                    <a:pt x="21" y="2"/>
                  </a:lnTo>
                  <a:lnTo>
                    <a:pt x="10" y="10"/>
                  </a:lnTo>
                  <a:lnTo>
                    <a:pt x="3" y="21"/>
                  </a:lnTo>
                  <a:lnTo>
                    <a:pt x="0" y="36"/>
                  </a:lnTo>
                  <a:lnTo>
                    <a:pt x="3" y="50"/>
                  </a:lnTo>
                  <a:lnTo>
                    <a:pt x="10" y="61"/>
                  </a:lnTo>
                  <a:lnTo>
                    <a:pt x="21" y="69"/>
                  </a:lnTo>
                  <a:lnTo>
                    <a:pt x="36" y="72"/>
                  </a:lnTo>
                  <a:lnTo>
                    <a:pt x="50" y="69"/>
                  </a:lnTo>
                  <a:lnTo>
                    <a:pt x="62" y="61"/>
                  </a:lnTo>
                  <a:lnTo>
                    <a:pt x="69" y="50"/>
                  </a:lnTo>
                  <a:lnTo>
                    <a:pt x="73" y="36"/>
                  </a:lnTo>
                </a:path>
              </a:pathLst>
            </a:custGeom>
            <a:noFill/>
            <a:ln w="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11" name="Freeform 27">
              <a:extLst>
                <a:ext uri="{FF2B5EF4-FFF2-40B4-BE49-F238E27FC236}">
                  <a16:creationId xmlns:a16="http://schemas.microsoft.com/office/drawing/2014/main" id="{A8DC1297-1897-FCB5-F227-F0976A71CB7D}"/>
                </a:ext>
              </a:extLst>
            </p:cNvPr>
            <p:cNvSpPr>
              <a:spLocks/>
            </p:cNvSpPr>
            <p:nvPr/>
          </p:nvSpPr>
          <p:spPr bwMode="auto">
            <a:xfrm>
              <a:off x="2763838" y="3386138"/>
              <a:ext cx="38100" cy="38100"/>
            </a:xfrm>
            <a:custGeom>
              <a:avLst/>
              <a:gdLst>
                <a:gd name="T0" fmla="*/ 38100 w 72"/>
                <a:gd name="T1" fmla="*/ 18521 h 72"/>
                <a:gd name="T2" fmla="*/ 36513 w 72"/>
                <a:gd name="T3" fmla="*/ 11642 h 72"/>
                <a:gd name="T4" fmla="*/ 32808 w 72"/>
                <a:gd name="T5" fmla="*/ 5821 h 72"/>
                <a:gd name="T6" fmla="*/ 26458 w 72"/>
                <a:gd name="T7" fmla="*/ 1587 h 72"/>
                <a:gd name="T8" fmla="*/ 19050 w 72"/>
                <a:gd name="T9" fmla="*/ 0 h 72"/>
                <a:gd name="T10" fmla="*/ 11642 w 72"/>
                <a:gd name="T11" fmla="*/ 1587 h 72"/>
                <a:gd name="T12" fmla="*/ 5292 w 72"/>
                <a:gd name="T13" fmla="*/ 5821 h 72"/>
                <a:gd name="T14" fmla="*/ 1587 w 72"/>
                <a:gd name="T15" fmla="*/ 11642 h 72"/>
                <a:gd name="T16" fmla="*/ 0 w 72"/>
                <a:gd name="T17" fmla="*/ 18521 h 72"/>
                <a:gd name="T18" fmla="*/ 1587 w 72"/>
                <a:gd name="T19" fmla="*/ 26458 h 72"/>
                <a:gd name="T20" fmla="*/ 5292 w 72"/>
                <a:gd name="T21" fmla="*/ 32279 h 72"/>
                <a:gd name="T22" fmla="*/ 11642 w 72"/>
                <a:gd name="T23" fmla="*/ 36513 h 72"/>
                <a:gd name="T24" fmla="*/ 19050 w 72"/>
                <a:gd name="T25" fmla="*/ 38100 h 72"/>
                <a:gd name="T26" fmla="*/ 26458 w 72"/>
                <a:gd name="T27" fmla="*/ 36513 h 72"/>
                <a:gd name="T28" fmla="*/ 32808 w 72"/>
                <a:gd name="T29" fmla="*/ 32279 h 72"/>
                <a:gd name="T30" fmla="*/ 36513 w 72"/>
                <a:gd name="T31" fmla="*/ 26458 h 72"/>
                <a:gd name="T32" fmla="*/ 38100 w 72"/>
                <a:gd name="T33" fmla="*/ 18521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72"/>
                <a:gd name="T53" fmla="*/ 72 w 72"/>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72">
                  <a:moveTo>
                    <a:pt x="72" y="35"/>
                  </a:moveTo>
                  <a:lnTo>
                    <a:pt x="69" y="22"/>
                  </a:lnTo>
                  <a:lnTo>
                    <a:pt x="62" y="11"/>
                  </a:lnTo>
                  <a:lnTo>
                    <a:pt x="50" y="3"/>
                  </a:lnTo>
                  <a:lnTo>
                    <a:pt x="36" y="0"/>
                  </a:lnTo>
                  <a:lnTo>
                    <a:pt x="22" y="3"/>
                  </a:lnTo>
                  <a:lnTo>
                    <a:pt x="10" y="11"/>
                  </a:lnTo>
                  <a:lnTo>
                    <a:pt x="3" y="22"/>
                  </a:lnTo>
                  <a:lnTo>
                    <a:pt x="0" y="35"/>
                  </a:lnTo>
                  <a:lnTo>
                    <a:pt x="3" y="50"/>
                  </a:lnTo>
                  <a:lnTo>
                    <a:pt x="10" y="61"/>
                  </a:lnTo>
                  <a:lnTo>
                    <a:pt x="22" y="69"/>
                  </a:lnTo>
                  <a:lnTo>
                    <a:pt x="36" y="72"/>
                  </a:lnTo>
                  <a:lnTo>
                    <a:pt x="50" y="69"/>
                  </a:lnTo>
                  <a:lnTo>
                    <a:pt x="62" y="61"/>
                  </a:lnTo>
                  <a:lnTo>
                    <a:pt x="69" y="50"/>
                  </a:lnTo>
                  <a:lnTo>
                    <a:pt x="72" y="35"/>
                  </a:lnTo>
                  <a:close/>
                </a:path>
              </a:pathLst>
            </a:custGeom>
            <a:solidFill>
              <a:srgbClr val="000000"/>
            </a:solidFill>
            <a:ln w="0">
              <a:solidFill>
                <a:srgbClr val="000000"/>
              </a:solidFill>
              <a:prstDash val="solid"/>
              <a:round/>
              <a:headEnd/>
              <a:tailEnd/>
            </a:ln>
          </p:spPr>
          <p:txBody>
            <a:bodyPr/>
            <a:lstStyle/>
            <a:p>
              <a:endParaRPr lang="en-US"/>
            </a:p>
          </p:txBody>
        </p:sp>
        <p:sp>
          <p:nvSpPr>
            <p:cNvPr id="16412" name="Freeform 28">
              <a:extLst>
                <a:ext uri="{FF2B5EF4-FFF2-40B4-BE49-F238E27FC236}">
                  <a16:creationId xmlns:a16="http://schemas.microsoft.com/office/drawing/2014/main" id="{9975B7FF-5AEA-1D90-F616-D8655AEB0446}"/>
                </a:ext>
              </a:extLst>
            </p:cNvPr>
            <p:cNvSpPr>
              <a:spLocks/>
            </p:cNvSpPr>
            <p:nvPr/>
          </p:nvSpPr>
          <p:spPr bwMode="auto">
            <a:xfrm>
              <a:off x="2763838" y="3386138"/>
              <a:ext cx="38100" cy="38100"/>
            </a:xfrm>
            <a:custGeom>
              <a:avLst/>
              <a:gdLst>
                <a:gd name="T0" fmla="*/ 38100 w 72"/>
                <a:gd name="T1" fmla="*/ 18521 h 72"/>
                <a:gd name="T2" fmla="*/ 36513 w 72"/>
                <a:gd name="T3" fmla="*/ 11642 h 72"/>
                <a:gd name="T4" fmla="*/ 32808 w 72"/>
                <a:gd name="T5" fmla="*/ 5821 h 72"/>
                <a:gd name="T6" fmla="*/ 26458 w 72"/>
                <a:gd name="T7" fmla="*/ 1587 h 72"/>
                <a:gd name="T8" fmla="*/ 19050 w 72"/>
                <a:gd name="T9" fmla="*/ 0 h 72"/>
                <a:gd name="T10" fmla="*/ 11642 w 72"/>
                <a:gd name="T11" fmla="*/ 1587 h 72"/>
                <a:gd name="T12" fmla="*/ 5292 w 72"/>
                <a:gd name="T13" fmla="*/ 5821 h 72"/>
                <a:gd name="T14" fmla="*/ 1587 w 72"/>
                <a:gd name="T15" fmla="*/ 11642 h 72"/>
                <a:gd name="T16" fmla="*/ 0 w 72"/>
                <a:gd name="T17" fmla="*/ 18521 h 72"/>
                <a:gd name="T18" fmla="*/ 1587 w 72"/>
                <a:gd name="T19" fmla="*/ 26458 h 72"/>
                <a:gd name="T20" fmla="*/ 5292 w 72"/>
                <a:gd name="T21" fmla="*/ 32279 h 72"/>
                <a:gd name="T22" fmla="*/ 11642 w 72"/>
                <a:gd name="T23" fmla="*/ 36513 h 72"/>
                <a:gd name="T24" fmla="*/ 19050 w 72"/>
                <a:gd name="T25" fmla="*/ 38100 h 72"/>
                <a:gd name="T26" fmla="*/ 26458 w 72"/>
                <a:gd name="T27" fmla="*/ 36513 h 72"/>
                <a:gd name="T28" fmla="*/ 32808 w 72"/>
                <a:gd name="T29" fmla="*/ 32279 h 72"/>
                <a:gd name="T30" fmla="*/ 36513 w 72"/>
                <a:gd name="T31" fmla="*/ 26458 h 72"/>
                <a:gd name="T32" fmla="*/ 38100 w 72"/>
                <a:gd name="T33" fmla="*/ 18521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72"/>
                <a:gd name="T53" fmla="*/ 72 w 72"/>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72">
                  <a:moveTo>
                    <a:pt x="72" y="35"/>
                  </a:moveTo>
                  <a:lnTo>
                    <a:pt x="69" y="22"/>
                  </a:lnTo>
                  <a:lnTo>
                    <a:pt x="62" y="11"/>
                  </a:lnTo>
                  <a:lnTo>
                    <a:pt x="50" y="3"/>
                  </a:lnTo>
                  <a:lnTo>
                    <a:pt x="36" y="0"/>
                  </a:lnTo>
                  <a:lnTo>
                    <a:pt x="22" y="3"/>
                  </a:lnTo>
                  <a:lnTo>
                    <a:pt x="10" y="11"/>
                  </a:lnTo>
                  <a:lnTo>
                    <a:pt x="3" y="22"/>
                  </a:lnTo>
                  <a:lnTo>
                    <a:pt x="0" y="35"/>
                  </a:lnTo>
                  <a:lnTo>
                    <a:pt x="3" y="50"/>
                  </a:lnTo>
                  <a:lnTo>
                    <a:pt x="10" y="61"/>
                  </a:lnTo>
                  <a:lnTo>
                    <a:pt x="22" y="69"/>
                  </a:lnTo>
                  <a:lnTo>
                    <a:pt x="36" y="72"/>
                  </a:lnTo>
                  <a:lnTo>
                    <a:pt x="50" y="69"/>
                  </a:lnTo>
                  <a:lnTo>
                    <a:pt x="62" y="61"/>
                  </a:lnTo>
                  <a:lnTo>
                    <a:pt x="69" y="50"/>
                  </a:lnTo>
                  <a:lnTo>
                    <a:pt x="72" y="35"/>
                  </a:lnTo>
                </a:path>
              </a:pathLst>
            </a:custGeom>
            <a:noFill/>
            <a:ln w="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13" name="Freeform 29">
              <a:extLst>
                <a:ext uri="{FF2B5EF4-FFF2-40B4-BE49-F238E27FC236}">
                  <a16:creationId xmlns:a16="http://schemas.microsoft.com/office/drawing/2014/main" id="{BDA25FF7-5E1E-57D2-9FBB-C4063543C08A}"/>
                </a:ext>
              </a:extLst>
            </p:cNvPr>
            <p:cNvSpPr>
              <a:spLocks/>
            </p:cNvSpPr>
            <p:nvPr/>
          </p:nvSpPr>
          <p:spPr bwMode="auto">
            <a:xfrm>
              <a:off x="2814638" y="4046538"/>
              <a:ext cx="38100" cy="36513"/>
            </a:xfrm>
            <a:custGeom>
              <a:avLst/>
              <a:gdLst>
                <a:gd name="T0" fmla="*/ 38100 w 72"/>
                <a:gd name="T1" fmla="*/ 18514 h 71"/>
                <a:gd name="T2" fmla="*/ 36513 w 72"/>
                <a:gd name="T3" fmla="*/ 10800 h 71"/>
                <a:gd name="T4" fmla="*/ 32279 w 72"/>
                <a:gd name="T5" fmla="*/ 5143 h 71"/>
                <a:gd name="T6" fmla="*/ 26458 w 72"/>
                <a:gd name="T7" fmla="*/ 1543 h 71"/>
                <a:gd name="T8" fmla="*/ 19050 w 72"/>
                <a:gd name="T9" fmla="*/ 0 h 71"/>
                <a:gd name="T10" fmla="*/ 11642 w 72"/>
                <a:gd name="T11" fmla="*/ 1543 h 71"/>
                <a:gd name="T12" fmla="*/ 5821 w 72"/>
                <a:gd name="T13" fmla="*/ 5143 h 71"/>
                <a:gd name="T14" fmla="*/ 1587 w 72"/>
                <a:gd name="T15" fmla="*/ 10800 h 71"/>
                <a:gd name="T16" fmla="*/ 0 w 72"/>
                <a:gd name="T17" fmla="*/ 18514 h 71"/>
                <a:gd name="T18" fmla="*/ 1587 w 72"/>
                <a:gd name="T19" fmla="*/ 25713 h 71"/>
                <a:gd name="T20" fmla="*/ 5821 w 72"/>
                <a:gd name="T21" fmla="*/ 31370 h 71"/>
                <a:gd name="T22" fmla="*/ 11642 w 72"/>
                <a:gd name="T23" fmla="*/ 35484 h 71"/>
                <a:gd name="T24" fmla="*/ 19050 w 72"/>
                <a:gd name="T25" fmla="*/ 36513 h 71"/>
                <a:gd name="T26" fmla="*/ 26458 w 72"/>
                <a:gd name="T27" fmla="*/ 35484 h 71"/>
                <a:gd name="T28" fmla="*/ 32279 w 72"/>
                <a:gd name="T29" fmla="*/ 31370 h 71"/>
                <a:gd name="T30" fmla="*/ 36513 w 72"/>
                <a:gd name="T31" fmla="*/ 25713 h 71"/>
                <a:gd name="T32" fmla="*/ 38100 w 72"/>
                <a:gd name="T33" fmla="*/ 18514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71"/>
                <a:gd name="T53" fmla="*/ 72 w 72"/>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71">
                  <a:moveTo>
                    <a:pt x="72" y="36"/>
                  </a:moveTo>
                  <a:lnTo>
                    <a:pt x="69" y="21"/>
                  </a:lnTo>
                  <a:lnTo>
                    <a:pt x="61" y="10"/>
                  </a:lnTo>
                  <a:lnTo>
                    <a:pt x="50" y="3"/>
                  </a:lnTo>
                  <a:lnTo>
                    <a:pt x="36" y="0"/>
                  </a:lnTo>
                  <a:lnTo>
                    <a:pt x="22" y="3"/>
                  </a:lnTo>
                  <a:lnTo>
                    <a:pt x="11" y="10"/>
                  </a:lnTo>
                  <a:lnTo>
                    <a:pt x="3" y="21"/>
                  </a:lnTo>
                  <a:lnTo>
                    <a:pt x="0" y="36"/>
                  </a:lnTo>
                  <a:lnTo>
                    <a:pt x="3" y="50"/>
                  </a:lnTo>
                  <a:lnTo>
                    <a:pt x="11" y="61"/>
                  </a:lnTo>
                  <a:lnTo>
                    <a:pt x="22" y="69"/>
                  </a:lnTo>
                  <a:lnTo>
                    <a:pt x="36" y="71"/>
                  </a:lnTo>
                  <a:lnTo>
                    <a:pt x="50" y="69"/>
                  </a:lnTo>
                  <a:lnTo>
                    <a:pt x="61" y="61"/>
                  </a:lnTo>
                  <a:lnTo>
                    <a:pt x="69" y="50"/>
                  </a:lnTo>
                  <a:lnTo>
                    <a:pt x="72" y="36"/>
                  </a:lnTo>
                  <a:close/>
                </a:path>
              </a:pathLst>
            </a:custGeom>
            <a:solidFill>
              <a:srgbClr val="000000"/>
            </a:solidFill>
            <a:ln w="0">
              <a:solidFill>
                <a:srgbClr val="000000"/>
              </a:solidFill>
              <a:prstDash val="solid"/>
              <a:round/>
              <a:headEnd/>
              <a:tailEnd/>
            </a:ln>
          </p:spPr>
          <p:txBody>
            <a:bodyPr/>
            <a:lstStyle/>
            <a:p>
              <a:endParaRPr lang="en-US"/>
            </a:p>
          </p:txBody>
        </p:sp>
        <p:sp>
          <p:nvSpPr>
            <p:cNvPr id="16414" name="Freeform 30">
              <a:extLst>
                <a:ext uri="{FF2B5EF4-FFF2-40B4-BE49-F238E27FC236}">
                  <a16:creationId xmlns:a16="http://schemas.microsoft.com/office/drawing/2014/main" id="{1CC0AF98-292C-CDBE-EEF5-0346482A5F60}"/>
                </a:ext>
              </a:extLst>
            </p:cNvPr>
            <p:cNvSpPr>
              <a:spLocks/>
            </p:cNvSpPr>
            <p:nvPr/>
          </p:nvSpPr>
          <p:spPr bwMode="auto">
            <a:xfrm>
              <a:off x="2814638" y="4046538"/>
              <a:ext cx="38100" cy="36513"/>
            </a:xfrm>
            <a:custGeom>
              <a:avLst/>
              <a:gdLst>
                <a:gd name="T0" fmla="*/ 38100 w 72"/>
                <a:gd name="T1" fmla="*/ 18514 h 71"/>
                <a:gd name="T2" fmla="*/ 36513 w 72"/>
                <a:gd name="T3" fmla="*/ 10800 h 71"/>
                <a:gd name="T4" fmla="*/ 32279 w 72"/>
                <a:gd name="T5" fmla="*/ 5143 h 71"/>
                <a:gd name="T6" fmla="*/ 26458 w 72"/>
                <a:gd name="T7" fmla="*/ 1543 h 71"/>
                <a:gd name="T8" fmla="*/ 19050 w 72"/>
                <a:gd name="T9" fmla="*/ 0 h 71"/>
                <a:gd name="T10" fmla="*/ 11642 w 72"/>
                <a:gd name="T11" fmla="*/ 1543 h 71"/>
                <a:gd name="T12" fmla="*/ 5821 w 72"/>
                <a:gd name="T13" fmla="*/ 5143 h 71"/>
                <a:gd name="T14" fmla="*/ 1587 w 72"/>
                <a:gd name="T15" fmla="*/ 10800 h 71"/>
                <a:gd name="T16" fmla="*/ 0 w 72"/>
                <a:gd name="T17" fmla="*/ 18514 h 71"/>
                <a:gd name="T18" fmla="*/ 1587 w 72"/>
                <a:gd name="T19" fmla="*/ 25713 h 71"/>
                <a:gd name="T20" fmla="*/ 5821 w 72"/>
                <a:gd name="T21" fmla="*/ 31370 h 71"/>
                <a:gd name="T22" fmla="*/ 11642 w 72"/>
                <a:gd name="T23" fmla="*/ 35484 h 71"/>
                <a:gd name="T24" fmla="*/ 19050 w 72"/>
                <a:gd name="T25" fmla="*/ 36513 h 71"/>
                <a:gd name="T26" fmla="*/ 26458 w 72"/>
                <a:gd name="T27" fmla="*/ 35484 h 71"/>
                <a:gd name="T28" fmla="*/ 32279 w 72"/>
                <a:gd name="T29" fmla="*/ 31370 h 71"/>
                <a:gd name="T30" fmla="*/ 36513 w 72"/>
                <a:gd name="T31" fmla="*/ 25713 h 71"/>
                <a:gd name="T32" fmla="*/ 38100 w 72"/>
                <a:gd name="T33" fmla="*/ 18514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71"/>
                <a:gd name="T53" fmla="*/ 72 w 72"/>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71">
                  <a:moveTo>
                    <a:pt x="72" y="36"/>
                  </a:moveTo>
                  <a:lnTo>
                    <a:pt x="69" y="21"/>
                  </a:lnTo>
                  <a:lnTo>
                    <a:pt x="61" y="10"/>
                  </a:lnTo>
                  <a:lnTo>
                    <a:pt x="50" y="3"/>
                  </a:lnTo>
                  <a:lnTo>
                    <a:pt x="36" y="0"/>
                  </a:lnTo>
                  <a:lnTo>
                    <a:pt x="22" y="3"/>
                  </a:lnTo>
                  <a:lnTo>
                    <a:pt x="11" y="10"/>
                  </a:lnTo>
                  <a:lnTo>
                    <a:pt x="3" y="21"/>
                  </a:lnTo>
                  <a:lnTo>
                    <a:pt x="0" y="36"/>
                  </a:lnTo>
                  <a:lnTo>
                    <a:pt x="3" y="50"/>
                  </a:lnTo>
                  <a:lnTo>
                    <a:pt x="11" y="61"/>
                  </a:lnTo>
                  <a:lnTo>
                    <a:pt x="22" y="69"/>
                  </a:lnTo>
                  <a:lnTo>
                    <a:pt x="36" y="71"/>
                  </a:lnTo>
                  <a:lnTo>
                    <a:pt x="50" y="69"/>
                  </a:lnTo>
                  <a:lnTo>
                    <a:pt x="61" y="61"/>
                  </a:lnTo>
                  <a:lnTo>
                    <a:pt x="69" y="50"/>
                  </a:lnTo>
                  <a:lnTo>
                    <a:pt x="72" y="36"/>
                  </a:lnTo>
                </a:path>
              </a:pathLst>
            </a:custGeom>
            <a:noFill/>
            <a:ln w="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15" name="Freeform 31">
              <a:extLst>
                <a:ext uri="{FF2B5EF4-FFF2-40B4-BE49-F238E27FC236}">
                  <a16:creationId xmlns:a16="http://schemas.microsoft.com/office/drawing/2014/main" id="{B977E674-EA3C-4847-31DB-1054A5FB089D}"/>
                </a:ext>
              </a:extLst>
            </p:cNvPr>
            <p:cNvSpPr>
              <a:spLocks/>
            </p:cNvSpPr>
            <p:nvPr/>
          </p:nvSpPr>
          <p:spPr bwMode="auto">
            <a:xfrm>
              <a:off x="3017838" y="3944938"/>
              <a:ext cx="38100" cy="38100"/>
            </a:xfrm>
            <a:custGeom>
              <a:avLst/>
              <a:gdLst>
                <a:gd name="T0" fmla="*/ 38100 w 72"/>
                <a:gd name="T1" fmla="*/ 18521 h 72"/>
                <a:gd name="T2" fmla="*/ 36513 w 72"/>
                <a:gd name="T3" fmla="*/ 11642 h 72"/>
                <a:gd name="T4" fmla="*/ 32279 w 72"/>
                <a:gd name="T5" fmla="*/ 5821 h 72"/>
                <a:gd name="T6" fmla="*/ 26458 w 72"/>
                <a:gd name="T7" fmla="*/ 1587 h 72"/>
                <a:gd name="T8" fmla="*/ 19579 w 72"/>
                <a:gd name="T9" fmla="*/ 0 h 72"/>
                <a:gd name="T10" fmla="*/ 11642 w 72"/>
                <a:gd name="T11" fmla="*/ 1587 h 72"/>
                <a:gd name="T12" fmla="*/ 5821 w 72"/>
                <a:gd name="T13" fmla="*/ 5821 h 72"/>
                <a:gd name="T14" fmla="*/ 1587 w 72"/>
                <a:gd name="T15" fmla="*/ 11642 h 72"/>
                <a:gd name="T16" fmla="*/ 0 w 72"/>
                <a:gd name="T17" fmla="*/ 18521 h 72"/>
                <a:gd name="T18" fmla="*/ 1587 w 72"/>
                <a:gd name="T19" fmla="*/ 26458 h 72"/>
                <a:gd name="T20" fmla="*/ 5821 w 72"/>
                <a:gd name="T21" fmla="*/ 32279 h 72"/>
                <a:gd name="T22" fmla="*/ 11642 w 72"/>
                <a:gd name="T23" fmla="*/ 36513 h 72"/>
                <a:gd name="T24" fmla="*/ 19579 w 72"/>
                <a:gd name="T25" fmla="*/ 38100 h 72"/>
                <a:gd name="T26" fmla="*/ 26458 w 72"/>
                <a:gd name="T27" fmla="*/ 36513 h 72"/>
                <a:gd name="T28" fmla="*/ 32279 w 72"/>
                <a:gd name="T29" fmla="*/ 32279 h 72"/>
                <a:gd name="T30" fmla="*/ 36513 w 72"/>
                <a:gd name="T31" fmla="*/ 26458 h 72"/>
                <a:gd name="T32" fmla="*/ 38100 w 72"/>
                <a:gd name="T33" fmla="*/ 18521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72"/>
                <a:gd name="T53" fmla="*/ 72 w 72"/>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72">
                  <a:moveTo>
                    <a:pt x="72" y="35"/>
                  </a:moveTo>
                  <a:lnTo>
                    <a:pt x="69" y="22"/>
                  </a:lnTo>
                  <a:lnTo>
                    <a:pt x="61" y="11"/>
                  </a:lnTo>
                  <a:lnTo>
                    <a:pt x="50" y="3"/>
                  </a:lnTo>
                  <a:lnTo>
                    <a:pt x="37" y="0"/>
                  </a:lnTo>
                  <a:lnTo>
                    <a:pt x="22" y="3"/>
                  </a:lnTo>
                  <a:lnTo>
                    <a:pt x="11" y="11"/>
                  </a:lnTo>
                  <a:lnTo>
                    <a:pt x="3" y="22"/>
                  </a:lnTo>
                  <a:lnTo>
                    <a:pt x="0" y="35"/>
                  </a:lnTo>
                  <a:lnTo>
                    <a:pt x="3" y="50"/>
                  </a:lnTo>
                  <a:lnTo>
                    <a:pt x="11" y="61"/>
                  </a:lnTo>
                  <a:lnTo>
                    <a:pt x="22" y="69"/>
                  </a:lnTo>
                  <a:lnTo>
                    <a:pt x="37" y="72"/>
                  </a:lnTo>
                  <a:lnTo>
                    <a:pt x="50" y="69"/>
                  </a:lnTo>
                  <a:lnTo>
                    <a:pt x="61" y="61"/>
                  </a:lnTo>
                  <a:lnTo>
                    <a:pt x="69" y="50"/>
                  </a:lnTo>
                  <a:lnTo>
                    <a:pt x="72" y="35"/>
                  </a:lnTo>
                  <a:close/>
                </a:path>
              </a:pathLst>
            </a:custGeom>
            <a:solidFill>
              <a:srgbClr val="000000"/>
            </a:solidFill>
            <a:ln w="0">
              <a:solidFill>
                <a:srgbClr val="000000"/>
              </a:solidFill>
              <a:prstDash val="solid"/>
              <a:round/>
              <a:headEnd/>
              <a:tailEnd/>
            </a:ln>
          </p:spPr>
          <p:txBody>
            <a:bodyPr/>
            <a:lstStyle/>
            <a:p>
              <a:endParaRPr lang="en-US"/>
            </a:p>
          </p:txBody>
        </p:sp>
        <p:sp>
          <p:nvSpPr>
            <p:cNvPr id="16416" name="Freeform 32">
              <a:extLst>
                <a:ext uri="{FF2B5EF4-FFF2-40B4-BE49-F238E27FC236}">
                  <a16:creationId xmlns:a16="http://schemas.microsoft.com/office/drawing/2014/main" id="{A1A082B7-7AF7-E620-0C53-4F5CCFF7EF5F}"/>
                </a:ext>
              </a:extLst>
            </p:cNvPr>
            <p:cNvSpPr>
              <a:spLocks/>
            </p:cNvSpPr>
            <p:nvPr/>
          </p:nvSpPr>
          <p:spPr bwMode="auto">
            <a:xfrm>
              <a:off x="3017838" y="3944938"/>
              <a:ext cx="38100" cy="38100"/>
            </a:xfrm>
            <a:custGeom>
              <a:avLst/>
              <a:gdLst>
                <a:gd name="T0" fmla="*/ 38100 w 72"/>
                <a:gd name="T1" fmla="*/ 18521 h 72"/>
                <a:gd name="T2" fmla="*/ 36513 w 72"/>
                <a:gd name="T3" fmla="*/ 11642 h 72"/>
                <a:gd name="T4" fmla="*/ 32279 w 72"/>
                <a:gd name="T5" fmla="*/ 5821 h 72"/>
                <a:gd name="T6" fmla="*/ 26458 w 72"/>
                <a:gd name="T7" fmla="*/ 1587 h 72"/>
                <a:gd name="T8" fmla="*/ 19579 w 72"/>
                <a:gd name="T9" fmla="*/ 0 h 72"/>
                <a:gd name="T10" fmla="*/ 11642 w 72"/>
                <a:gd name="T11" fmla="*/ 1587 h 72"/>
                <a:gd name="T12" fmla="*/ 5821 w 72"/>
                <a:gd name="T13" fmla="*/ 5821 h 72"/>
                <a:gd name="T14" fmla="*/ 1587 w 72"/>
                <a:gd name="T15" fmla="*/ 11642 h 72"/>
                <a:gd name="T16" fmla="*/ 0 w 72"/>
                <a:gd name="T17" fmla="*/ 18521 h 72"/>
                <a:gd name="T18" fmla="*/ 1587 w 72"/>
                <a:gd name="T19" fmla="*/ 26458 h 72"/>
                <a:gd name="T20" fmla="*/ 5821 w 72"/>
                <a:gd name="T21" fmla="*/ 32279 h 72"/>
                <a:gd name="T22" fmla="*/ 11642 w 72"/>
                <a:gd name="T23" fmla="*/ 36513 h 72"/>
                <a:gd name="T24" fmla="*/ 19579 w 72"/>
                <a:gd name="T25" fmla="*/ 38100 h 72"/>
                <a:gd name="T26" fmla="*/ 26458 w 72"/>
                <a:gd name="T27" fmla="*/ 36513 h 72"/>
                <a:gd name="T28" fmla="*/ 32279 w 72"/>
                <a:gd name="T29" fmla="*/ 32279 h 72"/>
                <a:gd name="T30" fmla="*/ 36513 w 72"/>
                <a:gd name="T31" fmla="*/ 26458 h 72"/>
                <a:gd name="T32" fmla="*/ 38100 w 72"/>
                <a:gd name="T33" fmla="*/ 18521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72"/>
                <a:gd name="T53" fmla="*/ 72 w 72"/>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72">
                  <a:moveTo>
                    <a:pt x="72" y="35"/>
                  </a:moveTo>
                  <a:lnTo>
                    <a:pt x="69" y="22"/>
                  </a:lnTo>
                  <a:lnTo>
                    <a:pt x="61" y="11"/>
                  </a:lnTo>
                  <a:lnTo>
                    <a:pt x="50" y="3"/>
                  </a:lnTo>
                  <a:lnTo>
                    <a:pt x="37" y="0"/>
                  </a:lnTo>
                  <a:lnTo>
                    <a:pt x="22" y="3"/>
                  </a:lnTo>
                  <a:lnTo>
                    <a:pt x="11" y="11"/>
                  </a:lnTo>
                  <a:lnTo>
                    <a:pt x="3" y="22"/>
                  </a:lnTo>
                  <a:lnTo>
                    <a:pt x="0" y="35"/>
                  </a:lnTo>
                  <a:lnTo>
                    <a:pt x="3" y="50"/>
                  </a:lnTo>
                  <a:lnTo>
                    <a:pt x="11" y="61"/>
                  </a:lnTo>
                  <a:lnTo>
                    <a:pt x="22" y="69"/>
                  </a:lnTo>
                  <a:lnTo>
                    <a:pt x="37" y="72"/>
                  </a:lnTo>
                  <a:lnTo>
                    <a:pt x="50" y="69"/>
                  </a:lnTo>
                  <a:lnTo>
                    <a:pt x="61" y="61"/>
                  </a:lnTo>
                  <a:lnTo>
                    <a:pt x="69" y="50"/>
                  </a:lnTo>
                  <a:lnTo>
                    <a:pt x="72" y="35"/>
                  </a:lnTo>
                </a:path>
              </a:pathLst>
            </a:custGeom>
            <a:noFill/>
            <a:ln w="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17" name="Freeform 33">
              <a:extLst>
                <a:ext uri="{FF2B5EF4-FFF2-40B4-BE49-F238E27FC236}">
                  <a16:creationId xmlns:a16="http://schemas.microsoft.com/office/drawing/2014/main" id="{A6AC2B81-29FF-9F77-B46C-7CE2957F4FFF}"/>
                </a:ext>
              </a:extLst>
            </p:cNvPr>
            <p:cNvSpPr>
              <a:spLocks/>
            </p:cNvSpPr>
            <p:nvPr/>
          </p:nvSpPr>
          <p:spPr bwMode="auto">
            <a:xfrm>
              <a:off x="2662238" y="4197351"/>
              <a:ext cx="38100" cy="39688"/>
            </a:xfrm>
            <a:custGeom>
              <a:avLst/>
              <a:gdLst>
                <a:gd name="T0" fmla="*/ 38100 w 72"/>
                <a:gd name="T1" fmla="*/ 20116 h 73"/>
                <a:gd name="T2" fmla="*/ 36513 w 72"/>
                <a:gd name="T3" fmla="*/ 12504 h 73"/>
                <a:gd name="T4" fmla="*/ 32279 w 72"/>
                <a:gd name="T5" fmla="*/ 5980 h 73"/>
                <a:gd name="T6" fmla="*/ 26458 w 72"/>
                <a:gd name="T7" fmla="*/ 2175 h 73"/>
                <a:gd name="T8" fmla="*/ 19579 w 72"/>
                <a:gd name="T9" fmla="*/ 0 h 73"/>
                <a:gd name="T10" fmla="*/ 11642 w 72"/>
                <a:gd name="T11" fmla="*/ 2175 h 73"/>
                <a:gd name="T12" fmla="*/ 5821 w 72"/>
                <a:gd name="T13" fmla="*/ 5980 h 73"/>
                <a:gd name="T14" fmla="*/ 1587 w 72"/>
                <a:gd name="T15" fmla="*/ 12504 h 73"/>
                <a:gd name="T16" fmla="*/ 0 w 72"/>
                <a:gd name="T17" fmla="*/ 20116 h 73"/>
                <a:gd name="T18" fmla="*/ 1587 w 72"/>
                <a:gd name="T19" fmla="*/ 28271 h 73"/>
                <a:gd name="T20" fmla="*/ 5821 w 72"/>
                <a:gd name="T21" fmla="*/ 34251 h 73"/>
                <a:gd name="T22" fmla="*/ 11642 w 72"/>
                <a:gd name="T23" fmla="*/ 38057 h 73"/>
                <a:gd name="T24" fmla="*/ 19579 w 72"/>
                <a:gd name="T25" fmla="*/ 39688 h 73"/>
                <a:gd name="T26" fmla="*/ 26458 w 72"/>
                <a:gd name="T27" fmla="*/ 38057 h 73"/>
                <a:gd name="T28" fmla="*/ 32279 w 72"/>
                <a:gd name="T29" fmla="*/ 34251 h 73"/>
                <a:gd name="T30" fmla="*/ 36513 w 72"/>
                <a:gd name="T31" fmla="*/ 28271 h 73"/>
                <a:gd name="T32" fmla="*/ 38100 w 72"/>
                <a:gd name="T33" fmla="*/ 20116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73"/>
                <a:gd name="T53" fmla="*/ 72 w 72"/>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73">
                  <a:moveTo>
                    <a:pt x="72" y="37"/>
                  </a:moveTo>
                  <a:lnTo>
                    <a:pt x="69" y="23"/>
                  </a:lnTo>
                  <a:lnTo>
                    <a:pt x="61" y="11"/>
                  </a:lnTo>
                  <a:lnTo>
                    <a:pt x="50" y="4"/>
                  </a:lnTo>
                  <a:lnTo>
                    <a:pt x="37" y="0"/>
                  </a:lnTo>
                  <a:lnTo>
                    <a:pt x="22" y="4"/>
                  </a:lnTo>
                  <a:lnTo>
                    <a:pt x="11" y="11"/>
                  </a:lnTo>
                  <a:lnTo>
                    <a:pt x="3" y="23"/>
                  </a:lnTo>
                  <a:lnTo>
                    <a:pt x="0" y="37"/>
                  </a:lnTo>
                  <a:lnTo>
                    <a:pt x="3" y="52"/>
                  </a:lnTo>
                  <a:lnTo>
                    <a:pt x="11" y="63"/>
                  </a:lnTo>
                  <a:lnTo>
                    <a:pt x="22" y="70"/>
                  </a:lnTo>
                  <a:lnTo>
                    <a:pt x="37" y="73"/>
                  </a:lnTo>
                  <a:lnTo>
                    <a:pt x="50" y="70"/>
                  </a:lnTo>
                  <a:lnTo>
                    <a:pt x="61" y="63"/>
                  </a:lnTo>
                  <a:lnTo>
                    <a:pt x="69" y="52"/>
                  </a:lnTo>
                  <a:lnTo>
                    <a:pt x="72" y="37"/>
                  </a:lnTo>
                  <a:close/>
                </a:path>
              </a:pathLst>
            </a:custGeom>
            <a:solidFill>
              <a:srgbClr val="000000"/>
            </a:solidFill>
            <a:ln w="0">
              <a:solidFill>
                <a:srgbClr val="000000"/>
              </a:solidFill>
              <a:prstDash val="solid"/>
              <a:round/>
              <a:headEnd/>
              <a:tailEnd/>
            </a:ln>
          </p:spPr>
          <p:txBody>
            <a:bodyPr/>
            <a:lstStyle/>
            <a:p>
              <a:endParaRPr lang="en-US"/>
            </a:p>
          </p:txBody>
        </p:sp>
        <p:sp>
          <p:nvSpPr>
            <p:cNvPr id="16418" name="Freeform 34">
              <a:extLst>
                <a:ext uri="{FF2B5EF4-FFF2-40B4-BE49-F238E27FC236}">
                  <a16:creationId xmlns:a16="http://schemas.microsoft.com/office/drawing/2014/main" id="{7339C109-6B40-59E2-606A-A6D675895547}"/>
                </a:ext>
              </a:extLst>
            </p:cNvPr>
            <p:cNvSpPr>
              <a:spLocks/>
            </p:cNvSpPr>
            <p:nvPr/>
          </p:nvSpPr>
          <p:spPr bwMode="auto">
            <a:xfrm>
              <a:off x="2662238" y="4197351"/>
              <a:ext cx="38100" cy="39688"/>
            </a:xfrm>
            <a:custGeom>
              <a:avLst/>
              <a:gdLst>
                <a:gd name="T0" fmla="*/ 38100 w 72"/>
                <a:gd name="T1" fmla="*/ 20116 h 73"/>
                <a:gd name="T2" fmla="*/ 36513 w 72"/>
                <a:gd name="T3" fmla="*/ 12504 h 73"/>
                <a:gd name="T4" fmla="*/ 32279 w 72"/>
                <a:gd name="T5" fmla="*/ 5980 h 73"/>
                <a:gd name="T6" fmla="*/ 26458 w 72"/>
                <a:gd name="T7" fmla="*/ 2175 h 73"/>
                <a:gd name="T8" fmla="*/ 19579 w 72"/>
                <a:gd name="T9" fmla="*/ 0 h 73"/>
                <a:gd name="T10" fmla="*/ 11642 w 72"/>
                <a:gd name="T11" fmla="*/ 2175 h 73"/>
                <a:gd name="T12" fmla="*/ 5821 w 72"/>
                <a:gd name="T13" fmla="*/ 5980 h 73"/>
                <a:gd name="T14" fmla="*/ 1587 w 72"/>
                <a:gd name="T15" fmla="*/ 12504 h 73"/>
                <a:gd name="T16" fmla="*/ 0 w 72"/>
                <a:gd name="T17" fmla="*/ 20116 h 73"/>
                <a:gd name="T18" fmla="*/ 1587 w 72"/>
                <a:gd name="T19" fmla="*/ 28271 h 73"/>
                <a:gd name="T20" fmla="*/ 5821 w 72"/>
                <a:gd name="T21" fmla="*/ 34251 h 73"/>
                <a:gd name="T22" fmla="*/ 11642 w 72"/>
                <a:gd name="T23" fmla="*/ 38057 h 73"/>
                <a:gd name="T24" fmla="*/ 19579 w 72"/>
                <a:gd name="T25" fmla="*/ 39688 h 73"/>
                <a:gd name="T26" fmla="*/ 26458 w 72"/>
                <a:gd name="T27" fmla="*/ 38057 h 73"/>
                <a:gd name="T28" fmla="*/ 32279 w 72"/>
                <a:gd name="T29" fmla="*/ 34251 h 73"/>
                <a:gd name="T30" fmla="*/ 36513 w 72"/>
                <a:gd name="T31" fmla="*/ 28271 h 73"/>
                <a:gd name="T32" fmla="*/ 38100 w 72"/>
                <a:gd name="T33" fmla="*/ 20116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73"/>
                <a:gd name="T53" fmla="*/ 72 w 72"/>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73">
                  <a:moveTo>
                    <a:pt x="72" y="37"/>
                  </a:moveTo>
                  <a:lnTo>
                    <a:pt x="69" y="23"/>
                  </a:lnTo>
                  <a:lnTo>
                    <a:pt x="61" y="11"/>
                  </a:lnTo>
                  <a:lnTo>
                    <a:pt x="50" y="4"/>
                  </a:lnTo>
                  <a:lnTo>
                    <a:pt x="37" y="0"/>
                  </a:lnTo>
                  <a:lnTo>
                    <a:pt x="22" y="4"/>
                  </a:lnTo>
                  <a:lnTo>
                    <a:pt x="11" y="11"/>
                  </a:lnTo>
                  <a:lnTo>
                    <a:pt x="3" y="23"/>
                  </a:lnTo>
                  <a:lnTo>
                    <a:pt x="0" y="37"/>
                  </a:lnTo>
                  <a:lnTo>
                    <a:pt x="3" y="52"/>
                  </a:lnTo>
                  <a:lnTo>
                    <a:pt x="11" y="63"/>
                  </a:lnTo>
                  <a:lnTo>
                    <a:pt x="22" y="70"/>
                  </a:lnTo>
                  <a:lnTo>
                    <a:pt x="37" y="73"/>
                  </a:lnTo>
                  <a:lnTo>
                    <a:pt x="50" y="70"/>
                  </a:lnTo>
                  <a:lnTo>
                    <a:pt x="61" y="63"/>
                  </a:lnTo>
                  <a:lnTo>
                    <a:pt x="69" y="52"/>
                  </a:lnTo>
                  <a:lnTo>
                    <a:pt x="72" y="37"/>
                  </a:lnTo>
                </a:path>
              </a:pathLst>
            </a:custGeom>
            <a:noFill/>
            <a:ln w="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19" name="Freeform 35">
              <a:extLst>
                <a:ext uri="{FF2B5EF4-FFF2-40B4-BE49-F238E27FC236}">
                  <a16:creationId xmlns:a16="http://schemas.microsoft.com/office/drawing/2014/main" id="{9AC77A38-144B-581C-157A-3520417E9A7A}"/>
                </a:ext>
              </a:extLst>
            </p:cNvPr>
            <p:cNvSpPr>
              <a:spLocks/>
            </p:cNvSpPr>
            <p:nvPr/>
          </p:nvSpPr>
          <p:spPr bwMode="auto">
            <a:xfrm>
              <a:off x="2967038" y="4351338"/>
              <a:ext cx="38100" cy="38100"/>
            </a:xfrm>
            <a:custGeom>
              <a:avLst/>
              <a:gdLst>
                <a:gd name="T0" fmla="*/ 38100 w 73"/>
                <a:gd name="T1" fmla="*/ 19050 h 72"/>
                <a:gd name="T2" fmla="*/ 36012 w 73"/>
                <a:gd name="T3" fmla="*/ 11642 h 72"/>
                <a:gd name="T4" fmla="*/ 32359 w 73"/>
                <a:gd name="T5" fmla="*/ 5821 h 72"/>
                <a:gd name="T6" fmla="*/ 26096 w 73"/>
                <a:gd name="T7" fmla="*/ 1587 h 72"/>
                <a:gd name="T8" fmla="*/ 18789 w 73"/>
                <a:gd name="T9" fmla="*/ 0 h 72"/>
                <a:gd name="T10" fmla="*/ 10960 w 73"/>
                <a:gd name="T11" fmla="*/ 1587 h 72"/>
                <a:gd name="T12" fmla="*/ 5219 w 73"/>
                <a:gd name="T13" fmla="*/ 5821 h 72"/>
                <a:gd name="T14" fmla="*/ 1566 w 73"/>
                <a:gd name="T15" fmla="*/ 11642 h 72"/>
                <a:gd name="T16" fmla="*/ 0 w 73"/>
                <a:gd name="T17" fmla="*/ 19050 h 72"/>
                <a:gd name="T18" fmla="*/ 1566 w 73"/>
                <a:gd name="T19" fmla="*/ 26987 h 72"/>
                <a:gd name="T20" fmla="*/ 5219 w 73"/>
                <a:gd name="T21" fmla="*/ 32808 h 72"/>
                <a:gd name="T22" fmla="*/ 10960 w 73"/>
                <a:gd name="T23" fmla="*/ 37042 h 72"/>
                <a:gd name="T24" fmla="*/ 18789 w 73"/>
                <a:gd name="T25" fmla="*/ 38100 h 72"/>
                <a:gd name="T26" fmla="*/ 26096 w 73"/>
                <a:gd name="T27" fmla="*/ 37042 h 72"/>
                <a:gd name="T28" fmla="*/ 32359 w 73"/>
                <a:gd name="T29" fmla="*/ 32808 h 72"/>
                <a:gd name="T30" fmla="*/ 36012 w 73"/>
                <a:gd name="T31" fmla="*/ 26987 h 72"/>
                <a:gd name="T32" fmla="*/ 38100 w 73"/>
                <a:gd name="T33" fmla="*/ 1905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
                <a:gd name="T52" fmla="*/ 0 h 72"/>
                <a:gd name="T53" fmla="*/ 73 w 73"/>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 h="72">
                  <a:moveTo>
                    <a:pt x="73" y="36"/>
                  </a:moveTo>
                  <a:lnTo>
                    <a:pt x="69" y="22"/>
                  </a:lnTo>
                  <a:lnTo>
                    <a:pt x="62" y="11"/>
                  </a:lnTo>
                  <a:lnTo>
                    <a:pt x="50" y="3"/>
                  </a:lnTo>
                  <a:lnTo>
                    <a:pt x="36" y="0"/>
                  </a:lnTo>
                  <a:lnTo>
                    <a:pt x="21" y="3"/>
                  </a:lnTo>
                  <a:lnTo>
                    <a:pt x="10" y="11"/>
                  </a:lnTo>
                  <a:lnTo>
                    <a:pt x="3" y="22"/>
                  </a:lnTo>
                  <a:lnTo>
                    <a:pt x="0" y="36"/>
                  </a:lnTo>
                  <a:lnTo>
                    <a:pt x="3" y="51"/>
                  </a:lnTo>
                  <a:lnTo>
                    <a:pt x="10" y="62"/>
                  </a:lnTo>
                  <a:lnTo>
                    <a:pt x="21" y="70"/>
                  </a:lnTo>
                  <a:lnTo>
                    <a:pt x="36" y="72"/>
                  </a:lnTo>
                  <a:lnTo>
                    <a:pt x="50" y="70"/>
                  </a:lnTo>
                  <a:lnTo>
                    <a:pt x="62" y="62"/>
                  </a:lnTo>
                  <a:lnTo>
                    <a:pt x="69" y="51"/>
                  </a:lnTo>
                  <a:lnTo>
                    <a:pt x="73" y="36"/>
                  </a:lnTo>
                  <a:close/>
                </a:path>
              </a:pathLst>
            </a:custGeom>
            <a:solidFill>
              <a:srgbClr val="000000"/>
            </a:solidFill>
            <a:ln w="0">
              <a:solidFill>
                <a:srgbClr val="000000"/>
              </a:solidFill>
              <a:prstDash val="solid"/>
              <a:round/>
              <a:headEnd/>
              <a:tailEnd/>
            </a:ln>
          </p:spPr>
          <p:txBody>
            <a:bodyPr/>
            <a:lstStyle/>
            <a:p>
              <a:endParaRPr lang="en-US"/>
            </a:p>
          </p:txBody>
        </p:sp>
        <p:sp>
          <p:nvSpPr>
            <p:cNvPr id="16420" name="Freeform 36">
              <a:extLst>
                <a:ext uri="{FF2B5EF4-FFF2-40B4-BE49-F238E27FC236}">
                  <a16:creationId xmlns:a16="http://schemas.microsoft.com/office/drawing/2014/main" id="{5F46FFB3-51D4-7B99-382C-594A2F4B3724}"/>
                </a:ext>
              </a:extLst>
            </p:cNvPr>
            <p:cNvSpPr>
              <a:spLocks/>
            </p:cNvSpPr>
            <p:nvPr/>
          </p:nvSpPr>
          <p:spPr bwMode="auto">
            <a:xfrm>
              <a:off x="2967038" y="4351338"/>
              <a:ext cx="38100" cy="38100"/>
            </a:xfrm>
            <a:custGeom>
              <a:avLst/>
              <a:gdLst>
                <a:gd name="T0" fmla="*/ 38100 w 73"/>
                <a:gd name="T1" fmla="*/ 19050 h 72"/>
                <a:gd name="T2" fmla="*/ 36012 w 73"/>
                <a:gd name="T3" fmla="*/ 11642 h 72"/>
                <a:gd name="T4" fmla="*/ 32359 w 73"/>
                <a:gd name="T5" fmla="*/ 5821 h 72"/>
                <a:gd name="T6" fmla="*/ 26096 w 73"/>
                <a:gd name="T7" fmla="*/ 1587 h 72"/>
                <a:gd name="T8" fmla="*/ 18789 w 73"/>
                <a:gd name="T9" fmla="*/ 0 h 72"/>
                <a:gd name="T10" fmla="*/ 10960 w 73"/>
                <a:gd name="T11" fmla="*/ 1587 h 72"/>
                <a:gd name="T12" fmla="*/ 5219 w 73"/>
                <a:gd name="T13" fmla="*/ 5821 h 72"/>
                <a:gd name="T14" fmla="*/ 1566 w 73"/>
                <a:gd name="T15" fmla="*/ 11642 h 72"/>
                <a:gd name="T16" fmla="*/ 0 w 73"/>
                <a:gd name="T17" fmla="*/ 19050 h 72"/>
                <a:gd name="T18" fmla="*/ 1566 w 73"/>
                <a:gd name="T19" fmla="*/ 26987 h 72"/>
                <a:gd name="T20" fmla="*/ 5219 w 73"/>
                <a:gd name="T21" fmla="*/ 32808 h 72"/>
                <a:gd name="T22" fmla="*/ 10960 w 73"/>
                <a:gd name="T23" fmla="*/ 37042 h 72"/>
                <a:gd name="T24" fmla="*/ 18789 w 73"/>
                <a:gd name="T25" fmla="*/ 38100 h 72"/>
                <a:gd name="T26" fmla="*/ 26096 w 73"/>
                <a:gd name="T27" fmla="*/ 37042 h 72"/>
                <a:gd name="T28" fmla="*/ 32359 w 73"/>
                <a:gd name="T29" fmla="*/ 32808 h 72"/>
                <a:gd name="T30" fmla="*/ 36012 w 73"/>
                <a:gd name="T31" fmla="*/ 26987 h 72"/>
                <a:gd name="T32" fmla="*/ 38100 w 73"/>
                <a:gd name="T33" fmla="*/ 1905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
                <a:gd name="T52" fmla="*/ 0 h 72"/>
                <a:gd name="T53" fmla="*/ 73 w 73"/>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 h="72">
                  <a:moveTo>
                    <a:pt x="73" y="36"/>
                  </a:moveTo>
                  <a:lnTo>
                    <a:pt x="69" y="22"/>
                  </a:lnTo>
                  <a:lnTo>
                    <a:pt x="62" y="11"/>
                  </a:lnTo>
                  <a:lnTo>
                    <a:pt x="50" y="3"/>
                  </a:lnTo>
                  <a:lnTo>
                    <a:pt x="36" y="0"/>
                  </a:lnTo>
                  <a:lnTo>
                    <a:pt x="21" y="3"/>
                  </a:lnTo>
                  <a:lnTo>
                    <a:pt x="10" y="11"/>
                  </a:lnTo>
                  <a:lnTo>
                    <a:pt x="3" y="22"/>
                  </a:lnTo>
                  <a:lnTo>
                    <a:pt x="0" y="36"/>
                  </a:lnTo>
                  <a:lnTo>
                    <a:pt x="3" y="51"/>
                  </a:lnTo>
                  <a:lnTo>
                    <a:pt x="10" y="62"/>
                  </a:lnTo>
                  <a:lnTo>
                    <a:pt x="21" y="70"/>
                  </a:lnTo>
                  <a:lnTo>
                    <a:pt x="36" y="72"/>
                  </a:lnTo>
                  <a:lnTo>
                    <a:pt x="50" y="70"/>
                  </a:lnTo>
                  <a:lnTo>
                    <a:pt x="62" y="62"/>
                  </a:lnTo>
                  <a:lnTo>
                    <a:pt x="69" y="51"/>
                  </a:lnTo>
                  <a:lnTo>
                    <a:pt x="73" y="36"/>
                  </a:lnTo>
                </a:path>
              </a:pathLst>
            </a:custGeom>
            <a:noFill/>
            <a:ln w="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21" name="Freeform 37">
              <a:extLst>
                <a:ext uri="{FF2B5EF4-FFF2-40B4-BE49-F238E27FC236}">
                  <a16:creationId xmlns:a16="http://schemas.microsoft.com/office/drawing/2014/main" id="{033DDB48-D22C-EA5F-72A7-7EF9980C1BE8}"/>
                </a:ext>
              </a:extLst>
            </p:cNvPr>
            <p:cNvSpPr>
              <a:spLocks/>
            </p:cNvSpPr>
            <p:nvPr/>
          </p:nvSpPr>
          <p:spPr bwMode="auto">
            <a:xfrm>
              <a:off x="2763838" y="4351338"/>
              <a:ext cx="38100" cy="38100"/>
            </a:xfrm>
            <a:custGeom>
              <a:avLst/>
              <a:gdLst>
                <a:gd name="T0" fmla="*/ 38100 w 72"/>
                <a:gd name="T1" fmla="*/ 19050 h 72"/>
                <a:gd name="T2" fmla="*/ 36513 w 72"/>
                <a:gd name="T3" fmla="*/ 11642 h 72"/>
                <a:gd name="T4" fmla="*/ 32808 w 72"/>
                <a:gd name="T5" fmla="*/ 5821 h 72"/>
                <a:gd name="T6" fmla="*/ 26458 w 72"/>
                <a:gd name="T7" fmla="*/ 1587 h 72"/>
                <a:gd name="T8" fmla="*/ 19050 w 72"/>
                <a:gd name="T9" fmla="*/ 0 h 72"/>
                <a:gd name="T10" fmla="*/ 11642 w 72"/>
                <a:gd name="T11" fmla="*/ 1587 h 72"/>
                <a:gd name="T12" fmla="*/ 5292 w 72"/>
                <a:gd name="T13" fmla="*/ 5821 h 72"/>
                <a:gd name="T14" fmla="*/ 1587 w 72"/>
                <a:gd name="T15" fmla="*/ 11642 h 72"/>
                <a:gd name="T16" fmla="*/ 0 w 72"/>
                <a:gd name="T17" fmla="*/ 19050 h 72"/>
                <a:gd name="T18" fmla="*/ 1587 w 72"/>
                <a:gd name="T19" fmla="*/ 26987 h 72"/>
                <a:gd name="T20" fmla="*/ 5292 w 72"/>
                <a:gd name="T21" fmla="*/ 32808 h 72"/>
                <a:gd name="T22" fmla="*/ 11642 w 72"/>
                <a:gd name="T23" fmla="*/ 37042 h 72"/>
                <a:gd name="T24" fmla="*/ 19050 w 72"/>
                <a:gd name="T25" fmla="*/ 38100 h 72"/>
                <a:gd name="T26" fmla="*/ 26458 w 72"/>
                <a:gd name="T27" fmla="*/ 37042 h 72"/>
                <a:gd name="T28" fmla="*/ 32808 w 72"/>
                <a:gd name="T29" fmla="*/ 32808 h 72"/>
                <a:gd name="T30" fmla="*/ 36513 w 72"/>
                <a:gd name="T31" fmla="*/ 26987 h 72"/>
                <a:gd name="T32" fmla="*/ 38100 w 72"/>
                <a:gd name="T33" fmla="*/ 1905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72"/>
                <a:gd name="T53" fmla="*/ 72 w 72"/>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72">
                  <a:moveTo>
                    <a:pt x="72" y="36"/>
                  </a:moveTo>
                  <a:lnTo>
                    <a:pt x="69" y="22"/>
                  </a:lnTo>
                  <a:lnTo>
                    <a:pt x="62" y="11"/>
                  </a:lnTo>
                  <a:lnTo>
                    <a:pt x="50" y="3"/>
                  </a:lnTo>
                  <a:lnTo>
                    <a:pt x="36" y="0"/>
                  </a:lnTo>
                  <a:lnTo>
                    <a:pt x="22" y="3"/>
                  </a:lnTo>
                  <a:lnTo>
                    <a:pt x="10" y="11"/>
                  </a:lnTo>
                  <a:lnTo>
                    <a:pt x="3" y="22"/>
                  </a:lnTo>
                  <a:lnTo>
                    <a:pt x="0" y="36"/>
                  </a:lnTo>
                  <a:lnTo>
                    <a:pt x="3" y="51"/>
                  </a:lnTo>
                  <a:lnTo>
                    <a:pt x="10" y="62"/>
                  </a:lnTo>
                  <a:lnTo>
                    <a:pt x="22" y="70"/>
                  </a:lnTo>
                  <a:lnTo>
                    <a:pt x="36" y="72"/>
                  </a:lnTo>
                  <a:lnTo>
                    <a:pt x="50" y="70"/>
                  </a:lnTo>
                  <a:lnTo>
                    <a:pt x="62" y="62"/>
                  </a:lnTo>
                  <a:lnTo>
                    <a:pt x="69" y="51"/>
                  </a:lnTo>
                  <a:lnTo>
                    <a:pt x="72" y="36"/>
                  </a:lnTo>
                  <a:close/>
                </a:path>
              </a:pathLst>
            </a:custGeom>
            <a:solidFill>
              <a:srgbClr val="000000"/>
            </a:solidFill>
            <a:ln w="0">
              <a:solidFill>
                <a:srgbClr val="000000"/>
              </a:solidFill>
              <a:prstDash val="solid"/>
              <a:round/>
              <a:headEnd/>
              <a:tailEnd/>
            </a:ln>
          </p:spPr>
          <p:txBody>
            <a:bodyPr/>
            <a:lstStyle/>
            <a:p>
              <a:endParaRPr lang="en-US"/>
            </a:p>
          </p:txBody>
        </p:sp>
        <p:sp>
          <p:nvSpPr>
            <p:cNvPr id="16422" name="Freeform 38">
              <a:extLst>
                <a:ext uri="{FF2B5EF4-FFF2-40B4-BE49-F238E27FC236}">
                  <a16:creationId xmlns:a16="http://schemas.microsoft.com/office/drawing/2014/main" id="{8062C684-DB3F-BCA5-1245-45EA1E3A6DFE}"/>
                </a:ext>
              </a:extLst>
            </p:cNvPr>
            <p:cNvSpPr>
              <a:spLocks/>
            </p:cNvSpPr>
            <p:nvPr/>
          </p:nvSpPr>
          <p:spPr bwMode="auto">
            <a:xfrm>
              <a:off x="2763838" y="4351338"/>
              <a:ext cx="38100" cy="38100"/>
            </a:xfrm>
            <a:custGeom>
              <a:avLst/>
              <a:gdLst>
                <a:gd name="T0" fmla="*/ 38100 w 72"/>
                <a:gd name="T1" fmla="*/ 19050 h 72"/>
                <a:gd name="T2" fmla="*/ 36513 w 72"/>
                <a:gd name="T3" fmla="*/ 11642 h 72"/>
                <a:gd name="T4" fmla="*/ 32808 w 72"/>
                <a:gd name="T5" fmla="*/ 5821 h 72"/>
                <a:gd name="T6" fmla="*/ 26458 w 72"/>
                <a:gd name="T7" fmla="*/ 1587 h 72"/>
                <a:gd name="T8" fmla="*/ 19050 w 72"/>
                <a:gd name="T9" fmla="*/ 0 h 72"/>
                <a:gd name="T10" fmla="*/ 11642 w 72"/>
                <a:gd name="T11" fmla="*/ 1587 h 72"/>
                <a:gd name="T12" fmla="*/ 5292 w 72"/>
                <a:gd name="T13" fmla="*/ 5821 h 72"/>
                <a:gd name="T14" fmla="*/ 1587 w 72"/>
                <a:gd name="T15" fmla="*/ 11642 h 72"/>
                <a:gd name="T16" fmla="*/ 0 w 72"/>
                <a:gd name="T17" fmla="*/ 19050 h 72"/>
                <a:gd name="T18" fmla="*/ 1587 w 72"/>
                <a:gd name="T19" fmla="*/ 26987 h 72"/>
                <a:gd name="T20" fmla="*/ 5292 w 72"/>
                <a:gd name="T21" fmla="*/ 32808 h 72"/>
                <a:gd name="T22" fmla="*/ 11642 w 72"/>
                <a:gd name="T23" fmla="*/ 37042 h 72"/>
                <a:gd name="T24" fmla="*/ 19050 w 72"/>
                <a:gd name="T25" fmla="*/ 38100 h 72"/>
                <a:gd name="T26" fmla="*/ 26458 w 72"/>
                <a:gd name="T27" fmla="*/ 37042 h 72"/>
                <a:gd name="T28" fmla="*/ 32808 w 72"/>
                <a:gd name="T29" fmla="*/ 32808 h 72"/>
                <a:gd name="T30" fmla="*/ 36513 w 72"/>
                <a:gd name="T31" fmla="*/ 26987 h 72"/>
                <a:gd name="T32" fmla="*/ 38100 w 72"/>
                <a:gd name="T33" fmla="*/ 1905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72"/>
                <a:gd name="T53" fmla="*/ 72 w 72"/>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72">
                  <a:moveTo>
                    <a:pt x="72" y="36"/>
                  </a:moveTo>
                  <a:lnTo>
                    <a:pt x="69" y="22"/>
                  </a:lnTo>
                  <a:lnTo>
                    <a:pt x="62" y="11"/>
                  </a:lnTo>
                  <a:lnTo>
                    <a:pt x="50" y="3"/>
                  </a:lnTo>
                  <a:lnTo>
                    <a:pt x="36" y="0"/>
                  </a:lnTo>
                  <a:lnTo>
                    <a:pt x="22" y="3"/>
                  </a:lnTo>
                  <a:lnTo>
                    <a:pt x="10" y="11"/>
                  </a:lnTo>
                  <a:lnTo>
                    <a:pt x="3" y="22"/>
                  </a:lnTo>
                  <a:lnTo>
                    <a:pt x="0" y="36"/>
                  </a:lnTo>
                  <a:lnTo>
                    <a:pt x="3" y="51"/>
                  </a:lnTo>
                  <a:lnTo>
                    <a:pt x="10" y="62"/>
                  </a:lnTo>
                  <a:lnTo>
                    <a:pt x="22" y="70"/>
                  </a:lnTo>
                  <a:lnTo>
                    <a:pt x="36" y="72"/>
                  </a:lnTo>
                  <a:lnTo>
                    <a:pt x="50" y="70"/>
                  </a:lnTo>
                  <a:lnTo>
                    <a:pt x="62" y="62"/>
                  </a:lnTo>
                  <a:lnTo>
                    <a:pt x="69" y="51"/>
                  </a:lnTo>
                  <a:lnTo>
                    <a:pt x="72" y="36"/>
                  </a:lnTo>
                </a:path>
              </a:pathLst>
            </a:custGeom>
            <a:noFill/>
            <a:ln w="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23" name="Freeform 39">
              <a:extLst>
                <a:ext uri="{FF2B5EF4-FFF2-40B4-BE49-F238E27FC236}">
                  <a16:creationId xmlns:a16="http://schemas.microsoft.com/office/drawing/2014/main" id="{9A017085-AE5E-C7F8-1D6A-65100074273F}"/>
                </a:ext>
              </a:extLst>
            </p:cNvPr>
            <p:cNvSpPr>
              <a:spLocks/>
            </p:cNvSpPr>
            <p:nvPr/>
          </p:nvSpPr>
          <p:spPr bwMode="auto">
            <a:xfrm>
              <a:off x="2357438" y="4656138"/>
              <a:ext cx="38100" cy="38100"/>
            </a:xfrm>
            <a:custGeom>
              <a:avLst/>
              <a:gdLst>
                <a:gd name="T0" fmla="*/ 38100 w 72"/>
                <a:gd name="T1" fmla="*/ 19050 h 72"/>
                <a:gd name="T2" fmla="*/ 36513 w 72"/>
                <a:gd name="T3" fmla="*/ 11112 h 72"/>
                <a:gd name="T4" fmla="*/ 32808 w 72"/>
                <a:gd name="T5" fmla="*/ 5292 h 72"/>
                <a:gd name="T6" fmla="*/ 26987 w 72"/>
                <a:gd name="T7" fmla="*/ 1058 h 72"/>
                <a:gd name="T8" fmla="*/ 19050 w 72"/>
                <a:gd name="T9" fmla="*/ 0 h 72"/>
                <a:gd name="T10" fmla="*/ 11642 w 72"/>
                <a:gd name="T11" fmla="*/ 1058 h 72"/>
                <a:gd name="T12" fmla="*/ 5292 w 72"/>
                <a:gd name="T13" fmla="*/ 5292 h 72"/>
                <a:gd name="T14" fmla="*/ 1587 w 72"/>
                <a:gd name="T15" fmla="*/ 11112 h 72"/>
                <a:gd name="T16" fmla="*/ 0 w 72"/>
                <a:gd name="T17" fmla="*/ 19050 h 72"/>
                <a:gd name="T18" fmla="*/ 1587 w 72"/>
                <a:gd name="T19" fmla="*/ 26458 h 72"/>
                <a:gd name="T20" fmla="*/ 5292 w 72"/>
                <a:gd name="T21" fmla="*/ 32279 h 72"/>
                <a:gd name="T22" fmla="*/ 11642 w 72"/>
                <a:gd name="T23" fmla="*/ 36513 h 72"/>
                <a:gd name="T24" fmla="*/ 19050 w 72"/>
                <a:gd name="T25" fmla="*/ 38100 h 72"/>
                <a:gd name="T26" fmla="*/ 26987 w 72"/>
                <a:gd name="T27" fmla="*/ 36513 h 72"/>
                <a:gd name="T28" fmla="*/ 32808 w 72"/>
                <a:gd name="T29" fmla="*/ 32279 h 72"/>
                <a:gd name="T30" fmla="*/ 36513 w 72"/>
                <a:gd name="T31" fmla="*/ 26458 h 72"/>
                <a:gd name="T32" fmla="*/ 38100 w 72"/>
                <a:gd name="T33" fmla="*/ 1905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72"/>
                <a:gd name="T53" fmla="*/ 72 w 72"/>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72">
                  <a:moveTo>
                    <a:pt x="72" y="36"/>
                  </a:moveTo>
                  <a:lnTo>
                    <a:pt x="69" y="21"/>
                  </a:lnTo>
                  <a:lnTo>
                    <a:pt x="62" y="10"/>
                  </a:lnTo>
                  <a:lnTo>
                    <a:pt x="51" y="2"/>
                  </a:lnTo>
                  <a:lnTo>
                    <a:pt x="36" y="0"/>
                  </a:lnTo>
                  <a:lnTo>
                    <a:pt x="22" y="2"/>
                  </a:lnTo>
                  <a:lnTo>
                    <a:pt x="10" y="10"/>
                  </a:lnTo>
                  <a:lnTo>
                    <a:pt x="3" y="21"/>
                  </a:lnTo>
                  <a:lnTo>
                    <a:pt x="0" y="36"/>
                  </a:lnTo>
                  <a:lnTo>
                    <a:pt x="3" y="50"/>
                  </a:lnTo>
                  <a:lnTo>
                    <a:pt x="10" y="61"/>
                  </a:lnTo>
                  <a:lnTo>
                    <a:pt x="22" y="69"/>
                  </a:lnTo>
                  <a:lnTo>
                    <a:pt x="36" y="72"/>
                  </a:lnTo>
                  <a:lnTo>
                    <a:pt x="51" y="69"/>
                  </a:lnTo>
                  <a:lnTo>
                    <a:pt x="62" y="61"/>
                  </a:lnTo>
                  <a:lnTo>
                    <a:pt x="69" y="50"/>
                  </a:lnTo>
                  <a:lnTo>
                    <a:pt x="72" y="36"/>
                  </a:lnTo>
                  <a:close/>
                </a:path>
              </a:pathLst>
            </a:custGeom>
            <a:solidFill>
              <a:srgbClr val="000000"/>
            </a:solidFill>
            <a:ln w="0">
              <a:solidFill>
                <a:srgbClr val="000000"/>
              </a:solidFill>
              <a:prstDash val="solid"/>
              <a:round/>
              <a:headEnd/>
              <a:tailEnd/>
            </a:ln>
          </p:spPr>
          <p:txBody>
            <a:bodyPr/>
            <a:lstStyle/>
            <a:p>
              <a:endParaRPr lang="en-US"/>
            </a:p>
          </p:txBody>
        </p:sp>
        <p:sp>
          <p:nvSpPr>
            <p:cNvPr id="16424" name="Freeform 40">
              <a:extLst>
                <a:ext uri="{FF2B5EF4-FFF2-40B4-BE49-F238E27FC236}">
                  <a16:creationId xmlns:a16="http://schemas.microsoft.com/office/drawing/2014/main" id="{D1273EEB-4E34-294C-BC29-4294ED6DA66B}"/>
                </a:ext>
              </a:extLst>
            </p:cNvPr>
            <p:cNvSpPr>
              <a:spLocks/>
            </p:cNvSpPr>
            <p:nvPr/>
          </p:nvSpPr>
          <p:spPr bwMode="auto">
            <a:xfrm>
              <a:off x="2357438" y="4656138"/>
              <a:ext cx="38100" cy="38100"/>
            </a:xfrm>
            <a:custGeom>
              <a:avLst/>
              <a:gdLst>
                <a:gd name="T0" fmla="*/ 38100 w 72"/>
                <a:gd name="T1" fmla="*/ 19050 h 72"/>
                <a:gd name="T2" fmla="*/ 36513 w 72"/>
                <a:gd name="T3" fmla="*/ 11112 h 72"/>
                <a:gd name="T4" fmla="*/ 32808 w 72"/>
                <a:gd name="T5" fmla="*/ 5292 h 72"/>
                <a:gd name="T6" fmla="*/ 26987 w 72"/>
                <a:gd name="T7" fmla="*/ 1058 h 72"/>
                <a:gd name="T8" fmla="*/ 19050 w 72"/>
                <a:gd name="T9" fmla="*/ 0 h 72"/>
                <a:gd name="T10" fmla="*/ 11642 w 72"/>
                <a:gd name="T11" fmla="*/ 1058 h 72"/>
                <a:gd name="T12" fmla="*/ 5292 w 72"/>
                <a:gd name="T13" fmla="*/ 5292 h 72"/>
                <a:gd name="T14" fmla="*/ 1587 w 72"/>
                <a:gd name="T15" fmla="*/ 11112 h 72"/>
                <a:gd name="T16" fmla="*/ 0 w 72"/>
                <a:gd name="T17" fmla="*/ 19050 h 72"/>
                <a:gd name="T18" fmla="*/ 1587 w 72"/>
                <a:gd name="T19" fmla="*/ 26458 h 72"/>
                <a:gd name="T20" fmla="*/ 5292 w 72"/>
                <a:gd name="T21" fmla="*/ 32279 h 72"/>
                <a:gd name="T22" fmla="*/ 11642 w 72"/>
                <a:gd name="T23" fmla="*/ 36513 h 72"/>
                <a:gd name="T24" fmla="*/ 19050 w 72"/>
                <a:gd name="T25" fmla="*/ 38100 h 72"/>
                <a:gd name="T26" fmla="*/ 26987 w 72"/>
                <a:gd name="T27" fmla="*/ 36513 h 72"/>
                <a:gd name="T28" fmla="*/ 32808 w 72"/>
                <a:gd name="T29" fmla="*/ 32279 h 72"/>
                <a:gd name="T30" fmla="*/ 36513 w 72"/>
                <a:gd name="T31" fmla="*/ 26458 h 72"/>
                <a:gd name="T32" fmla="*/ 38100 w 72"/>
                <a:gd name="T33" fmla="*/ 1905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72"/>
                <a:gd name="T53" fmla="*/ 72 w 72"/>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72">
                  <a:moveTo>
                    <a:pt x="72" y="36"/>
                  </a:moveTo>
                  <a:lnTo>
                    <a:pt x="69" y="21"/>
                  </a:lnTo>
                  <a:lnTo>
                    <a:pt x="62" y="10"/>
                  </a:lnTo>
                  <a:lnTo>
                    <a:pt x="51" y="2"/>
                  </a:lnTo>
                  <a:lnTo>
                    <a:pt x="36" y="0"/>
                  </a:lnTo>
                  <a:lnTo>
                    <a:pt x="22" y="2"/>
                  </a:lnTo>
                  <a:lnTo>
                    <a:pt x="10" y="10"/>
                  </a:lnTo>
                  <a:lnTo>
                    <a:pt x="3" y="21"/>
                  </a:lnTo>
                  <a:lnTo>
                    <a:pt x="0" y="36"/>
                  </a:lnTo>
                  <a:lnTo>
                    <a:pt x="3" y="50"/>
                  </a:lnTo>
                  <a:lnTo>
                    <a:pt x="10" y="61"/>
                  </a:lnTo>
                  <a:lnTo>
                    <a:pt x="22" y="69"/>
                  </a:lnTo>
                  <a:lnTo>
                    <a:pt x="36" y="72"/>
                  </a:lnTo>
                  <a:lnTo>
                    <a:pt x="51" y="69"/>
                  </a:lnTo>
                  <a:lnTo>
                    <a:pt x="62" y="61"/>
                  </a:lnTo>
                  <a:lnTo>
                    <a:pt x="69" y="50"/>
                  </a:lnTo>
                  <a:lnTo>
                    <a:pt x="72" y="36"/>
                  </a:lnTo>
                </a:path>
              </a:pathLst>
            </a:custGeom>
            <a:noFill/>
            <a:ln w="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25" name="Freeform 41">
              <a:extLst>
                <a:ext uri="{FF2B5EF4-FFF2-40B4-BE49-F238E27FC236}">
                  <a16:creationId xmlns:a16="http://schemas.microsoft.com/office/drawing/2014/main" id="{8EE76C21-4492-CA93-F197-0CAA5759FB7B}"/>
                </a:ext>
              </a:extLst>
            </p:cNvPr>
            <p:cNvSpPr>
              <a:spLocks/>
            </p:cNvSpPr>
            <p:nvPr/>
          </p:nvSpPr>
          <p:spPr bwMode="auto">
            <a:xfrm>
              <a:off x="2427288" y="2795588"/>
              <a:ext cx="406400" cy="406400"/>
            </a:xfrm>
            <a:custGeom>
              <a:avLst/>
              <a:gdLst>
                <a:gd name="T0" fmla="*/ 406400 w 768"/>
                <a:gd name="T1" fmla="*/ 203200 h 768"/>
                <a:gd name="T2" fmla="*/ 404283 w 768"/>
                <a:gd name="T3" fmla="*/ 177800 h 768"/>
                <a:gd name="T4" fmla="*/ 399521 w 768"/>
                <a:gd name="T5" fmla="*/ 152929 h 768"/>
                <a:gd name="T6" fmla="*/ 392642 w 768"/>
                <a:gd name="T7" fmla="*/ 130175 h 768"/>
                <a:gd name="T8" fmla="*/ 382588 w 768"/>
                <a:gd name="T9" fmla="*/ 107421 h 768"/>
                <a:gd name="T10" fmla="*/ 369888 w 768"/>
                <a:gd name="T11" fmla="*/ 86783 h 768"/>
                <a:gd name="T12" fmla="*/ 355071 w 768"/>
                <a:gd name="T13" fmla="*/ 68263 h 768"/>
                <a:gd name="T14" fmla="*/ 338138 w 768"/>
                <a:gd name="T15" fmla="*/ 51329 h 768"/>
                <a:gd name="T16" fmla="*/ 319088 w 768"/>
                <a:gd name="T17" fmla="*/ 36513 h 768"/>
                <a:gd name="T18" fmla="*/ 298450 w 768"/>
                <a:gd name="T19" fmla="*/ 23813 h 768"/>
                <a:gd name="T20" fmla="*/ 276754 w 768"/>
                <a:gd name="T21" fmla="*/ 13229 h 768"/>
                <a:gd name="T22" fmla="*/ 252942 w 768"/>
                <a:gd name="T23" fmla="*/ 6350 h 768"/>
                <a:gd name="T24" fmla="*/ 228600 w 768"/>
                <a:gd name="T25" fmla="*/ 1588 h 768"/>
                <a:gd name="T26" fmla="*/ 203200 w 768"/>
                <a:gd name="T27" fmla="*/ 0 h 768"/>
                <a:gd name="T28" fmla="*/ 175154 w 768"/>
                <a:gd name="T29" fmla="*/ 1588 h 768"/>
                <a:gd name="T30" fmla="*/ 148696 w 768"/>
                <a:gd name="T31" fmla="*/ 6879 h 768"/>
                <a:gd name="T32" fmla="*/ 124354 w 768"/>
                <a:gd name="T33" fmla="*/ 15875 h 768"/>
                <a:gd name="T34" fmla="*/ 100542 w 768"/>
                <a:gd name="T35" fmla="*/ 27517 h 768"/>
                <a:gd name="T36" fmla="*/ 78846 w 768"/>
                <a:gd name="T37" fmla="*/ 42333 h 768"/>
                <a:gd name="T38" fmla="*/ 59267 w 768"/>
                <a:gd name="T39" fmla="*/ 59267 h 768"/>
                <a:gd name="T40" fmla="*/ 42333 w 768"/>
                <a:gd name="T41" fmla="*/ 78846 h 768"/>
                <a:gd name="T42" fmla="*/ 27517 w 768"/>
                <a:gd name="T43" fmla="*/ 100542 h 768"/>
                <a:gd name="T44" fmla="*/ 15875 w 768"/>
                <a:gd name="T45" fmla="*/ 124354 h 768"/>
                <a:gd name="T46" fmla="*/ 6879 w 768"/>
                <a:gd name="T47" fmla="*/ 148696 h 768"/>
                <a:gd name="T48" fmla="*/ 1588 w 768"/>
                <a:gd name="T49" fmla="*/ 175154 h 768"/>
                <a:gd name="T50" fmla="*/ 0 w 768"/>
                <a:gd name="T51" fmla="*/ 203200 h 768"/>
                <a:gd name="T52" fmla="*/ 1588 w 768"/>
                <a:gd name="T53" fmla="*/ 228071 h 768"/>
                <a:gd name="T54" fmla="*/ 5821 w 768"/>
                <a:gd name="T55" fmla="*/ 252942 h 768"/>
                <a:gd name="T56" fmla="*/ 13229 w 768"/>
                <a:gd name="T57" fmla="*/ 276754 h 768"/>
                <a:gd name="T58" fmla="*/ 23813 w 768"/>
                <a:gd name="T59" fmla="*/ 298450 h 768"/>
                <a:gd name="T60" fmla="*/ 36513 w 768"/>
                <a:gd name="T61" fmla="*/ 319088 h 768"/>
                <a:gd name="T62" fmla="*/ 51329 w 768"/>
                <a:gd name="T63" fmla="*/ 337608 h 768"/>
                <a:gd name="T64" fmla="*/ 68263 w 768"/>
                <a:gd name="T65" fmla="*/ 355071 h 768"/>
                <a:gd name="T66" fmla="*/ 86783 w 768"/>
                <a:gd name="T67" fmla="*/ 369888 h 768"/>
                <a:gd name="T68" fmla="*/ 107421 w 768"/>
                <a:gd name="T69" fmla="*/ 382588 h 768"/>
                <a:gd name="T70" fmla="*/ 130175 w 768"/>
                <a:gd name="T71" fmla="*/ 392642 h 768"/>
                <a:gd name="T72" fmla="*/ 152929 w 768"/>
                <a:gd name="T73" fmla="*/ 399521 h 768"/>
                <a:gd name="T74" fmla="*/ 177800 w 768"/>
                <a:gd name="T75" fmla="*/ 404283 h 768"/>
                <a:gd name="T76" fmla="*/ 203200 w 768"/>
                <a:gd name="T77" fmla="*/ 406400 h 768"/>
                <a:gd name="T78" fmla="*/ 230717 w 768"/>
                <a:gd name="T79" fmla="*/ 404283 h 768"/>
                <a:gd name="T80" fmla="*/ 257175 w 768"/>
                <a:gd name="T81" fmla="*/ 398992 h 768"/>
                <a:gd name="T82" fmla="*/ 282046 w 768"/>
                <a:gd name="T83" fmla="*/ 389996 h 768"/>
                <a:gd name="T84" fmla="*/ 305329 w 768"/>
                <a:gd name="T85" fmla="*/ 378354 h 768"/>
                <a:gd name="T86" fmla="*/ 327554 w 768"/>
                <a:gd name="T87" fmla="*/ 363538 h 768"/>
                <a:gd name="T88" fmla="*/ 346604 w 768"/>
                <a:gd name="T89" fmla="*/ 346604 h 768"/>
                <a:gd name="T90" fmla="*/ 364067 w 768"/>
                <a:gd name="T91" fmla="*/ 327025 h 768"/>
                <a:gd name="T92" fmla="*/ 378354 w 768"/>
                <a:gd name="T93" fmla="*/ 305329 h 768"/>
                <a:gd name="T94" fmla="*/ 390525 w 768"/>
                <a:gd name="T95" fmla="*/ 282046 h 768"/>
                <a:gd name="T96" fmla="*/ 398992 w 768"/>
                <a:gd name="T97" fmla="*/ 257175 h 768"/>
                <a:gd name="T98" fmla="*/ 404283 w 768"/>
                <a:gd name="T99" fmla="*/ 230717 h 768"/>
                <a:gd name="T100" fmla="*/ 406400 w 768"/>
                <a:gd name="T101" fmla="*/ 203200 h 7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68"/>
                <a:gd name="T154" fmla="*/ 0 h 768"/>
                <a:gd name="T155" fmla="*/ 768 w 768"/>
                <a:gd name="T156" fmla="*/ 768 h 76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68" h="768">
                  <a:moveTo>
                    <a:pt x="768" y="384"/>
                  </a:moveTo>
                  <a:lnTo>
                    <a:pt x="764" y="336"/>
                  </a:lnTo>
                  <a:lnTo>
                    <a:pt x="755" y="289"/>
                  </a:lnTo>
                  <a:lnTo>
                    <a:pt x="742" y="246"/>
                  </a:lnTo>
                  <a:lnTo>
                    <a:pt x="723" y="203"/>
                  </a:lnTo>
                  <a:lnTo>
                    <a:pt x="699" y="164"/>
                  </a:lnTo>
                  <a:lnTo>
                    <a:pt x="671" y="129"/>
                  </a:lnTo>
                  <a:lnTo>
                    <a:pt x="639" y="97"/>
                  </a:lnTo>
                  <a:lnTo>
                    <a:pt x="603" y="69"/>
                  </a:lnTo>
                  <a:lnTo>
                    <a:pt x="564" y="45"/>
                  </a:lnTo>
                  <a:lnTo>
                    <a:pt x="523" y="25"/>
                  </a:lnTo>
                  <a:lnTo>
                    <a:pt x="478" y="12"/>
                  </a:lnTo>
                  <a:lnTo>
                    <a:pt x="432" y="3"/>
                  </a:lnTo>
                  <a:lnTo>
                    <a:pt x="384" y="0"/>
                  </a:lnTo>
                  <a:lnTo>
                    <a:pt x="331" y="3"/>
                  </a:lnTo>
                  <a:lnTo>
                    <a:pt x="281" y="13"/>
                  </a:lnTo>
                  <a:lnTo>
                    <a:pt x="235" y="30"/>
                  </a:lnTo>
                  <a:lnTo>
                    <a:pt x="190" y="52"/>
                  </a:lnTo>
                  <a:lnTo>
                    <a:pt x="149" y="80"/>
                  </a:lnTo>
                  <a:lnTo>
                    <a:pt x="112" y="112"/>
                  </a:lnTo>
                  <a:lnTo>
                    <a:pt x="80" y="149"/>
                  </a:lnTo>
                  <a:lnTo>
                    <a:pt x="52" y="190"/>
                  </a:lnTo>
                  <a:lnTo>
                    <a:pt x="30" y="235"/>
                  </a:lnTo>
                  <a:lnTo>
                    <a:pt x="13" y="281"/>
                  </a:lnTo>
                  <a:lnTo>
                    <a:pt x="3" y="331"/>
                  </a:lnTo>
                  <a:lnTo>
                    <a:pt x="0" y="384"/>
                  </a:lnTo>
                  <a:lnTo>
                    <a:pt x="3" y="431"/>
                  </a:lnTo>
                  <a:lnTo>
                    <a:pt x="11" y="478"/>
                  </a:lnTo>
                  <a:lnTo>
                    <a:pt x="25" y="523"/>
                  </a:lnTo>
                  <a:lnTo>
                    <a:pt x="45" y="564"/>
                  </a:lnTo>
                  <a:lnTo>
                    <a:pt x="69" y="603"/>
                  </a:lnTo>
                  <a:lnTo>
                    <a:pt x="97" y="638"/>
                  </a:lnTo>
                  <a:lnTo>
                    <a:pt x="129" y="671"/>
                  </a:lnTo>
                  <a:lnTo>
                    <a:pt x="164" y="699"/>
                  </a:lnTo>
                  <a:lnTo>
                    <a:pt x="203" y="723"/>
                  </a:lnTo>
                  <a:lnTo>
                    <a:pt x="246" y="742"/>
                  </a:lnTo>
                  <a:lnTo>
                    <a:pt x="289" y="755"/>
                  </a:lnTo>
                  <a:lnTo>
                    <a:pt x="336" y="764"/>
                  </a:lnTo>
                  <a:lnTo>
                    <a:pt x="384" y="768"/>
                  </a:lnTo>
                  <a:lnTo>
                    <a:pt x="436" y="764"/>
                  </a:lnTo>
                  <a:lnTo>
                    <a:pt x="486" y="754"/>
                  </a:lnTo>
                  <a:lnTo>
                    <a:pt x="533" y="737"/>
                  </a:lnTo>
                  <a:lnTo>
                    <a:pt x="577" y="715"/>
                  </a:lnTo>
                  <a:lnTo>
                    <a:pt x="619" y="687"/>
                  </a:lnTo>
                  <a:lnTo>
                    <a:pt x="655" y="655"/>
                  </a:lnTo>
                  <a:lnTo>
                    <a:pt x="688" y="618"/>
                  </a:lnTo>
                  <a:lnTo>
                    <a:pt x="715" y="577"/>
                  </a:lnTo>
                  <a:lnTo>
                    <a:pt x="738" y="533"/>
                  </a:lnTo>
                  <a:lnTo>
                    <a:pt x="754" y="486"/>
                  </a:lnTo>
                  <a:lnTo>
                    <a:pt x="764" y="436"/>
                  </a:lnTo>
                  <a:lnTo>
                    <a:pt x="768" y="384"/>
                  </a:lnTo>
                  <a:close/>
                </a:path>
              </a:pathLst>
            </a:custGeom>
            <a:solidFill>
              <a:srgbClr val="9F9F9F"/>
            </a:solidFill>
            <a:ln w="0">
              <a:solidFill>
                <a:srgbClr val="9F9F9F"/>
              </a:solidFill>
              <a:prstDash val="solid"/>
              <a:round/>
              <a:headEnd/>
              <a:tailEnd/>
            </a:ln>
          </p:spPr>
          <p:txBody>
            <a:bodyPr/>
            <a:lstStyle/>
            <a:p>
              <a:endParaRPr lang="en-US"/>
            </a:p>
          </p:txBody>
        </p:sp>
        <p:sp>
          <p:nvSpPr>
            <p:cNvPr id="16426" name="Freeform 42">
              <a:extLst>
                <a:ext uri="{FF2B5EF4-FFF2-40B4-BE49-F238E27FC236}">
                  <a16:creationId xmlns:a16="http://schemas.microsoft.com/office/drawing/2014/main" id="{CD66F0ED-AEFA-3C88-44FE-E029A3291D0C}"/>
                </a:ext>
              </a:extLst>
            </p:cNvPr>
            <p:cNvSpPr>
              <a:spLocks/>
            </p:cNvSpPr>
            <p:nvPr/>
          </p:nvSpPr>
          <p:spPr bwMode="auto">
            <a:xfrm>
              <a:off x="2427288" y="2795588"/>
              <a:ext cx="406400" cy="406400"/>
            </a:xfrm>
            <a:custGeom>
              <a:avLst/>
              <a:gdLst>
                <a:gd name="T0" fmla="*/ 406400 w 768"/>
                <a:gd name="T1" fmla="*/ 203200 h 768"/>
                <a:gd name="T2" fmla="*/ 404283 w 768"/>
                <a:gd name="T3" fmla="*/ 177800 h 768"/>
                <a:gd name="T4" fmla="*/ 399521 w 768"/>
                <a:gd name="T5" fmla="*/ 152929 h 768"/>
                <a:gd name="T6" fmla="*/ 392642 w 768"/>
                <a:gd name="T7" fmla="*/ 130175 h 768"/>
                <a:gd name="T8" fmla="*/ 382588 w 768"/>
                <a:gd name="T9" fmla="*/ 107421 h 768"/>
                <a:gd name="T10" fmla="*/ 369888 w 768"/>
                <a:gd name="T11" fmla="*/ 86783 h 768"/>
                <a:gd name="T12" fmla="*/ 355071 w 768"/>
                <a:gd name="T13" fmla="*/ 68263 h 768"/>
                <a:gd name="T14" fmla="*/ 338138 w 768"/>
                <a:gd name="T15" fmla="*/ 51329 h 768"/>
                <a:gd name="T16" fmla="*/ 319088 w 768"/>
                <a:gd name="T17" fmla="*/ 36513 h 768"/>
                <a:gd name="T18" fmla="*/ 298450 w 768"/>
                <a:gd name="T19" fmla="*/ 23813 h 768"/>
                <a:gd name="T20" fmla="*/ 276754 w 768"/>
                <a:gd name="T21" fmla="*/ 13229 h 768"/>
                <a:gd name="T22" fmla="*/ 252942 w 768"/>
                <a:gd name="T23" fmla="*/ 6350 h 768"/>
                <a:gd name="T24" fmla="*/ 228600 w 768"/>
                <a:gd name="T25" fmla="*/ 1588 h 768"/>
                <a:gd name="T26" fmla="*/ 203200 w 768"/>
                <a:gd name="T27" fmla="*/ 0 h 768"/>
                <a:gd name="T28" fmla="*/ 175154 w 768"/>
                <a:gd name="T29" fmla="*/ 1588 h 768"/>
                <a:gd name="T30" fmla="*/ 148696 w 768"/>
                <a:gd name="T31" fmla="*/ 6879 h 768"/>
                <a:gd name="T32" fmla="*/ 124354 w 768"/>
                <a:gd name="T33" fmla="*/ 15875 h 768"/>
                <a:gd name="T34" fmla="*/ 100542 w 768"/>
                <a:gd name="T35" fmla="*/ 27517 h 768"/>
                <a:gd name="T36" fmla="*/ 78846 w 768"/>
                <a:gd name="T37" fmla="*/ 42333 h 768"/>
                <a:gd name="T38" fmla="*/ 59267 w 768"/>
                <a:gd name="T39" fmla="*/ 59267 h 768"/>
                <a:gd name="T40" fmla="*/ 42333 w 768"/>
                <a:gd name="T41" fmla="*/ 78846 h 768"/>
                <a:gd name="T42" fmla="*/ 27517 w 768"/>
                <a:gd name="T43" fmla="*/ 100542 h 768"/>
                <a:gd name="T44" fmla="*/ 15875 w 768"/>
                <a:gd name="T45" fmla="*/ 124354 h 768"/>
                <a:gd name="T46" fmla="*/ 6879 w 768"/>
                <a:gd name="T47" fmla="*/ 148696 h 768"/>
                <a:gd name="T48" fmla="*/ 1588 w 768"/>
                <a:gd name="T49" fmla="*/ 175154 h 768"/>
                <a:gd name="T50" fmla="*/ 0 w 768"/>
                <a:gd name="T51" fmla="*/ 203200 h 768"/>
                <a:gd name="T52" fmla="*/ 1588 w 768"/>
                <a:gd name="T53" fmla="*/ 228071 h 768"/>
                <a:gd name="T54" fmla="*/ 5821 w 768"/>
                <a:gd name="T55" fmla="*/ 252942 h 768"/>
                <a:gd name="T56" fmla="*/ 13229 w 768"/>
                <a:gd name="T57" fmla="*/ 276754 h 768"/>
                <a:gd name="T58" fmla="*/ 23813 w 768"/>
                <a:gd name="T59" fmla="*/ 298450 h 768"/>
                <a:gd name="T60" fmla="*/ 36513 w 768"/>
                <a:gd name="T61" fmla="*/ 319088 h 768"/>
                <a:gd name="T62" fmla="*/ 51329 w 768"/>
                <a:gd name="T63" fmla="*/ 337608 h 768"/>
                <a:gd name="T64" fmla="*/ 68263 w 768"/>
                <a:gd name="T65" fmla="*/ 355071 h 768"/>
                <a:gd name="T66" fmla="*/ 86783 w 768"/>
                <a:gd name="T67" fmla="*/ 369888 h 768"/>
                <a:gd name="T68" fmla="*/ 107421 w 768"/>
                <a:gd name="T69" fmla="*/ 382588 h 768"/>
                <a:gd name="T70" fmla="*/ 130175 w 768"/>
                <a:gd name="T71" fmla="*/ 392642 h 768"/>
                <a:gd name="T72" fmla="*/ 152929 w 768"/>
                <a:gd name="T73" fmla="*/ 399521 h 768"/>
                <a:gd name="T74" fmla="*/ 177800 w 768"/>
                <a:gd name="T75" fmla="*/ 404283 h 768"/>
                <a:gd name="T76" fmla="*/ 203200 w 768"/>
                <a:gd name="T77" fmla="*/ 406400 h 768"/>
                <a:gd name="T78" fmla="*/ 230717 w 768"/>
                <a:gd name="T79" fmla="*/ 404283 h 768"/>
                <a:gd name="T80" fmla="*/ 257175 w 768"/>
                <a:gd name="T81" fmla="*/ 398992 h 768"/>
                <a:gd name="T82" fmla="*/ 282046 w 768"/>
                <a:gd name="T83" fmla="*/ 389996 h 768"/>
                <a:gd name="T84" fmla="*/ 305329 w 768"/>
                <a:gd name="T85" fmla="*/ 378354 h 768"/>
                <a:gd name="T86" fmla="*/ 327554 w 768"/>
                <a:gd name="T87" fmla="*/ 363538 h 768"/>
                <a:gd name="T88" fmla="*/ 346604 w 768"/>
                <a:gd name="T89" fmla="*/ 346604 h 768"/>
                <a:gd name="T90" fmla="*/ 364067 w 768"/>
                <a:gd name="T91" fmla="*/ 327025 h 768"/>
                <a:gd name="T92" fmla="*/ 378354 w 768"/>
                <a:gd name="T93" fmla="*/ 305329 h 768"/>
                <a:gd name="T94" fmla="*/ 390525 w 768"/>
                <a:gd name="T95" fmla="*/ 282046 h 768"/>
                <a:gd name="T96" fmla="*/ 398992 w 768"/>
                <a:gd name="T97" fmla="*/ 257175 h 768"/>
                <a:gd name="T98" fmla="*/ 404283 w 768"/>
                <a:gd name="T99" fmla="*/ 230717 h 768"/>
                <a:gd name="T100" fmla="*/ 406400 w 768"/>
                <a:gd name="T101" fmla="*/ 203200 h 7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68"/>
                <a:gd name="T154" fmla="*/ 0 h 768"/>
                <a:gd name="T155" fmla="*/ 768 w 768"/>
                <a:gd name="T156" fmla="*/ 768 h 76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68" h="768">
                  <a:moveTo>
                    <a:pt x="768" y="384"/>
                  </a:moveTo>
                  <a:lnTo>
                    <a:pt x="764" y="336"/>
                  </a:lnTo>
                  <a:lnTo>
                    <a:pt x="755" y="289"/>
                  </a:lnTo>
                  <a:lnTo>
                    <a:pt x="742" y="246"/>
                  </a:lnTo>
                  <a:lnTo>
                    <a:pt x="723" y="203"/>
                  </a:lnTo>
                  <a:lnTo>
                    <a:pt x="699" y="164"/>
                  </a:lnTo>
                  <a:lnTo>
                    <a:pt x="671" y="129"/>
                  </a:lnTo>
                  <a:lnTo>
                    <a:pt x="639" y="97"/>
                  </a:lnTo>
                  <a:lnTo>
                    <a:pt x="603" y="69"/>
                  </a:lnTo>
                  <a:lnTo>
                    <a:pt x="564" y="45"/>
                  </a:lnTo>
                  <a:lnTo>
                    <a:pt x="523" y="25"/>
                  </a:lnTo>
                  <a:lnTo>
                    <a:pt x="478" y="12"/>
                  </a:lnTo>
                  <a:lnTo>
                    <a:pt x="432" y="3"/>
                  </a:lnTo>
                  <a:lnTo>
                    <a:pt x="384" y="0"/>
                  </a:lnTo>
                  <a:lnTo>
                    <a:pt x="331" y="3"/>
                  </a:lnTo>
                  <a:lnTo>
                    <a:pt x="281" y="13"/>
                  </a:lnTo>
                  <a:lnTo>
                    <a:pt x="235" y="30"/>
                  </a:lnTo>
                  <a:lnTo>
                    <a:pt x="190" y="52"/>
                  </a:lnTo>
                  <a:lnTo>
                    <a:pt x="149" y="80"/>
                  </a:lnTo>
                  <a:lnTo>
                    <a:pt x="112" y="112"/>
                  </a:lnTo>
                  <a:lnTo>
                    <a:pt x="80" y="149"/>
                  </a:lnTo>
                  <a:lnTo>
                    <a:pt x="52" y="190"/>
                  </a:lnTo>
                  <a:lnTo>
                    <a:pt x="30" y="235"/>
                  </a:lnTo>
                  <a:lnTo>
                    <a:pt x="13" y="281"/>
                  </a:lnTo>
                  <a:lnTo>
                    <a:pt x="3" y="331"/>
                  </a:lnTo>
                  <a:lnTo>
                    <a:pt x="0" y="384"/>
                  </a:lnTo>
                  <a:lnTo>
                    <a:pt x="3" y="431"/>
                  </a:lnTo>
                  <a:lnTo>
                    <a:pt x="11" y="478"/>
                  </a:lnTo>
                  <a:lnTo>
                    <a:pt x="25" y="523"/>
                  </a:lnTo>
                  <a:lnTo>
                    <a:pt x="45" y="564"/>
                  </a:lnTo>
                  <a:lnTo>
                    <a:pt x="69" y="603"/>
                  </a:lnTo>
                  <a:lnTo>
                    <a:pt x="97" y="638"/>
                  </a:lnTo>
                  <a:lnTo>
                    <a:pt x="129" y="671"/>
                  </a:lnTo>
                  <a:lnTo>
                    <a:pt x="164" y="699"/>
                  </a:lnTo>
                  <a:lnTo>
                    <a:pt x="203" y="723"/>
                  </a:lnTo>
                  <a:lnTo>
                    <a:pt x="246" y="742"/>
                  </a:lnTo>
                  <a:lnTo>
                    <a:pt x="289" y="755"/>
                  </a:lnTo>
                  <a:lnTo>
                    <a:pt x="336" y="764"/>
                  </a:lnTo>
                  <a:lnTo>
                    <a:pt x="384" y="768"/>
                  </a:lnTo>
                  <a:lnTo>
                    <a:pt x="436" y="764"/>
                  </a:lnTo>
                  <a:lnTo>
                    <a:pt x="486" y="754"/>
                  </a:lnTo>
                  <a:lnTo>
                    <a:pt x="533" y="737"/>
                  </a:lnTo>
                  <a:lnTo>
                    <a:pt x="577" y="715"/>
                  </a:lnTo>
                  <a:lnTo>
                    <a:pt x="619" y="687"/>
                  </a:lnTo>
                  <a:lnTo>
                    <a:pt x="655" y="655"/>
                  </a:lnTo>
                  <a:lnTo>
                    <a:pt x="688" y="618"/>
                  </a:lnTo>
                  <a:lnTo>
                    <a:pt x="715" y="577"/>
                  </a:lnTo>
                  <a:lnTo>
                    <a:pt x="738" y="533"/>
                  </a:lnTo>
                  <a:lnTo>
                    <a:pt x="754" y="486"/>
                  </a:lnTo>
                  <a:lnTo>
                    <a:pt x="764" y="436"/>
                  </a:lnTo>
                  <a:lnTo>
                    <a:pt x="768" y="384"/>
                  </a:lnTo>
                </a:path>
              </a:pathLst>
            </a:custGeom>
            <a:noFill/>
            <a:ln w="1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27" name="Freeform 43">
              <a:extLst>
                <a:ext uri="{FF2B5EF4-FFF2-40B4-BE49-F238E27FC236}">
                  <a16:creationId xmlns:a16="http://schemas.microsoft.com/office/drawing/2014/main" id="{9396F8AF-FBC0-A580-F230-C5F0AC51F9BD}"/>
                </a:ext>
              </a:extLst>
            </p:cNvPr>
            <p:cNvSpPr>
              <a:spLocks/>
            </p:cNvSpPr>
            <p:nvPr/>
          </p:nvSpPr>
          <p:spPr bwMode="auto">
            <a:xfrm>
              <a:off x="1817688" y="4268788"/>
              <a:ext cx="406400" cy="406400"/>
            </a:xfrm>
            <a:custGeom>
              <a:avLst/>
              <a:gdLst>
                <a:gd name="T0" fmla="*/ 406400 w 768"/>
                <a:gd name="T1" fmla="*/ 203200 h 768"/>
                <a:gd name="T2" fmla="*/ 404283 w 768"/>
                <a:gd name="T3" fmla="*/ 177800 h 768"/>
                <a:gd name="T4" fmla="*/ 400050 w 768"/>
                <a:gd name="T5" fmla="*/ 152929 h 768"/>
                <a:gd name="T6" fmla="*/ 392642 w 768"/>
                <a:gd name="T7" fmla="*/ 130175 h 768"/>
                <a:gd name="T8" fmla="*/ 382588 w 768"/>
                <a:gd name="T9" fmla="*/ 107421 h 768"/>
                <a:gd name="T10" fmla="*/ 369888 w 768"/>
                <a:gd name="T11" fmla="*/ 86783 h 768"/>
                <a:gd name="T12" fmla="*/ 355071 w 768"/>
                <a:gd name="T13" fmla="*/ 68263 h 768"/>
                <a:gd name="T14" fmla="*/ 338138 w 768"/>
                <a:gd name="T15" fmla="*/ 51329 h 768"/>
                <a:gd name="T16" fmla="*/ 319088 w 768"/>
                <a:gd name="T17" fmla="*/ 36513 h 768"/>
                <a:gd name="T18" fmla="*/ 298450 w 768"/>
                <a:gd name="T19" fmla="*/ 23813 h 768"/>
                <a:gd name="T20" fmla="*/ 276754 w 768"/>
                <a:gd name="T21" fmla="*/ 13229 h 768"/>
                <a:gd name="T22" fmla="*/ 252942 w 768"/>
                <a:gd name="T23" fmla="*/ 6350 h 768"/>
                <a:gd name="T24" fmla="*/ 228600 w 768"/>
                <a:gd name="T25" fmla="*/ 1588 h 768"/>
                <a:gd name="T26" fmla="*/ 203200 w 768"/>
                <a:gd name="T27" fmla="*/ 0 h 768"/>
                <a:gd name="T28" fmla="*/ 177800 w 768"/>
                <a:gd name="T29" fmla="*/ 1588 h 768"/>
                <a:gd name="T30" fmla="*/ 152929 w 768"/>
                <a:gd name="T31" fmla="*/ 6350 h 768"/>
                <a:gd name="T32" fmla="*/ 129646 w 768"/>
                <a:gd name="T33" fmla="*/ 13229 h 768"/>
                <a:gd name="T34" fmla="*/ 107950 w 768"/>
                <a:gd name="T35" fmla="*/ 23813 h 768"/>
                <a:gd name="T36" fmla="*/ 87313 w 768"/>
                <a:gd name="T37" fmla="*/ 36513 h 768"/>
                <a:gd name="T38" fmla="*/ 68263 w 768"/>
                <a:gd name="T39" fmla="*/ 51329 h 768"/>
                <a:gd name="T40" fmla="*/ 51329 w 768"/>
                <a:gd name="T41" fmla="*/ 68263 h 768"/>
                <a:gd name="T42" fmla="*/ 36513 w 768"/>
                <a:gd name="T43" fmla="*/ 86783 h 768"/>
                <a:gd name="T44" fmla="*/ 23283 w 768"/>
                <a:gd name="T45" fmla="*/ 107421 h 768"/>
                <a:gd name="T46" fmla="*/ 13229 w 768"/>
                <a:gd name="T47" fmla="*/ 130175 h 768"/>
                <a:gd name="T48" fmla="*/ 6350 w 768"/>
                <a:gd name="T49" fmla="*/ 152929 h 768"/>
                <a:gd name="T50" fmla="*/ 1588 w 768"/>
                <a:gd name="T51" fmla="*/ 177800 h 768"/>
                <a:gd name="T52" fmla="*/ 0 w 768"/>
                <a:gd name="T53" fmla="*/ 203200 h 768"/>
                <a:gd name="T54" fmla="*/ 1588 w 768"/>
                <a:gd name="T55" fmla="*/ 230717 h 768"/>
                <a:gd name="T56" fmla="*/ 6879 w 768"/>
                <a:gd name="T57" fmla="*/ 257175 h 768"/>
                <a:gd name="T58" fmla="*/ 15875 w 768"/>
                <a:gd name="T59" fmla="*/ 282046 h 768"/>
                <a:gd name="T60" fmla="*/ 27517 w 768"/>
                <a:gd name="T61" fmla="*/ 305329 h 768"/>
                <a:gd name="T62" fmla="*/ 42333 w 768"/>
                <a:gd name="T63" fmla="*/ 327025 h 768"/>
                <a:gd name="T64" fmla="*/ 59267 w 768"/>
                <a:gd name="T65" fmla="*/ 346604 h 768"/>
                <a:gd name="T66" fmla="*/ 78846 w 768"/>
                <a:gd name="T67" fmla="*/ 363538 h 768"/>
                <a:gd name="T68" fmla="*/ 100542 w 768"/>
                <a:gd name="T69" fmla="*/ 378354 h 768"/>
                <a:gd name="T70" fmla="*/ 124354 w 768"/>
                <a:gd name="T71" fmla="*/ 390525 h 768"/>
                <a:gd name="T72" fmla="*/ 148696 w 768"/>
                <a:gd name="T73" fmla="*/ 398992 h 768"/>
                <a:gd name="T74" fmla="*/ 175683 w 768"/>
                <a:gd name="T75" fmla="*/ 404283 h 768"/>
                <a:gd name="T76" fmla="*/ 203200 w 768"/>
                <a:gd name="T77" fmla="*/ 406400 h 768"/>
                <a:gd name="T78" fmla="*/ 230717 w 768"/>
                <a:gd name="T79" fmla="*/ 404283 h 768"/>
                <a:gd name="T80" fmla="*/ 257175 w 768"/>
                <a:gd name="T81" fmla="*/ 398992 h 768"/>
                <a:gd name="T82" fmla="*/ 282046 w 768"/>
                <a:gd name="T83" fmla="*/ 390525 h 768"/>
                <a:gd name="T84" fmla="*/ 305329 w 768"/>
                <a:gd name="T85" fmla="*/ 378354 h 768"/>
                <a:gd name="T86" fmla="*/ 327554 w 768"/>
                <a:gd name="T87" fmla="*/ 363538 h 768"/>
                <a:gd name="T88" fmla="*/ 346604 w 768"/>
                <a:gd name="T89" fmla="*/ 346604 h 768"/>
                <a:gd name="T90" fmla="*/ 364067 w 768"/>
                <a:gd name="T91" fmla="*/ 327025 h 768"/>
                <a:gd name="T92" fmla="*/ 378354 w 768"/>
                <a:gd name="T93" fmla="*/ 305329 h 768"/>
                <a:gd name="T94" fmla="*/ 390525 w 768"/>
                <a:gd name="T95" fmla="*/ 282046 h 768"/>
                <a:gd name="T96" fmla="*/ 398992 w 768"/>
                <a:gd name="T97" fmla="*/ 257175 h 768"/>
                <a:gd name="T98" fmla="*/ 404283 w 768"/>
                <a:gd name="T99" fmla="*/ 230717 h 768"/>
                <a:gd name="T100" fmla="*/ 406400 w 768"/>
                <a:gd name="T101" fmla="*/ 203200 h 7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68"/>
                <a:gd name="T154" fmla="*/ 0 h 768"/>
                <a:gd name="T155" fmla="*/ 768 w 768"/>
                <a:gd name="T156" fmla="*/ 768 h 76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68" h="768">
                  <a:moveTo>
                    <a:pt x="768" y="384"/>
                  </a:moveTo>
                  <a:lnTo>
                    <a:pt x="764" y="336"/>
                  </a:lnTo>
                  <a:lnTo>
                    <a:pt x="756" y="289"/>
                  </a:lnTo>
                  <a:lnTo>
                    <a:pt x="742" y="246"/>
                  </a:lnTo>
                  <a:lnTo>
                    <a:pt x="723" y="203"/>
                  </a:lnTo>
                  <a:lnTo>
                    <a:pt x="699" y="164"/>
                  </a:lnTo>
                  <a:lnTo>
                    <a:pt x="671" y="129"/>
                  </a:lnTo>
                  <a:lnTo>
                    <a:pt x="639" y="97"/>
                  </a:lnTo>
                  <a:lnTo>
                    <a:pt x="603" y="69"/>
                  </a:lnTo>
                  <a:lnTo>
                    <a:pt x="564" y="45"/>
                  </a:lnTo>
                  <a:lnTo>
                    <a:pt x="523" y="25"/>
                  </a:lnTo>
                  <a:lnTo>
                    <a:pt x="478" y="12"/>
                  </a:lnTo>
                  <a:lnTo>
                    <a:pt x="432" y="3"/>
                  </a:lnTo>
                  <a:lnTo>
                    <a:pt x="384" y="0"/>
                  </a:lnTo>
                  <a:lnTo>
                    <a:pt x="336" y="3"/>
                  </a:lnTo>
                  <a:lnTo>
                    <a:pt x="289" y="12"/>
                  </a:lnTo>
                  <a:lnTo>
                    <a:pt x="245" y="25"/>
                  </a:lnTo>
                  <a:lnTo>
                    <a:pt x="204" y="45"/>
                  </a:lnTo>
                  <a:lnTo>
                    <a:pt x="165" y="69"/>
                  </a:lnTo>
                  <a:lnTo>
                    <a:pt x="129" y="97"/>
                  </a:lnTo>
                  <a:lnTo>
                    <a:pt x="97" y="129"/>
                  </a:lnTo>
                  <a:lnTo>
                    <a:pt x="69" y="164"/>
                  </a:lnTo>
                  <a:lnTo>
                    <a:pt x="44" y="203"/>
                  </a:lnTo>
                  <a:lnTo>
                    <a:pt x="25" y="246"/>
                  </a:lnTo>
                  <a:lnTo>
                    <a:pt x="12" y="289"/>
                  </a:lnTo>
                  <a:lnTo>
                    <a:pt x="3" y="336"/>
                  </a:lnTo>
                  <a:lnTo>
                    <a:pt x="0" y="384"/>
                  </a:lnTo>
                  <a:lnTo>
                    <a:pt x="3" y="436"/>
                  </a:lnTo>
                  <a:lnTo>
                    <a:pt x="13" y="486"/>
                  </a:lnTo>
                  <a:lnTo>
                    <a:pt x="30" y="533"/>
                  </a:lnTo>
                  <a:lnTo>
                    <a:pt x="52" y="577"/>
                  </a:lnTo>
                  <a:lnTo>
                    <a:pt x="80" y="618"/>
                  </a:lnTo>
                  <a:lnTo>
                    <a:pt x="112" y="655"/>
                  </a:lnTo>
                  <a:lnTo>
                    <a:pt x="149" y="687"/>
                  </a:lnTo>
                  <a:lnTo>
                    <a:pt x="190" y="715"/>
                  </a:lnTo>
                  <a:lnTo>
                    <a:pt x="235" y="738"/>
                  </a:lnTo>
                  <a:lnTo>
                    <a:pt x="281" y="754"/>
                  </a:lnTo>
                  <a:lnTo>
                    <a:pt x="332" y="764"/>
                  </a:lnTo>
                  <a:lnTo>
                    <a:pt x="384" y="768"/>
                  </a:lnTo>
                  <a:lnTo>
                    <a:pt x="436" y="764"/>
                  </a:lnTo>
                  <a:lnTo>
                    <a:pt x="486" y="754"/>
                  </a:lnTo>
                  <a:lnTo>
                    <a:pt x="533" y="738"/>
                  </a:lnTo>
                  <a:lnTo>
                    <a:pt x="577" y="715"/>
                  </a:lnTo>
                  <a:lnTo>
                    <a:pt x="619" y="687"/>
                  </a:lnTo>
                  <a:lnTo>
                    <a:pt x="655" y="655"/>
                  </a:lnTo>
                  <a:lnTo>
                    <a:pt x="688" y="618"/>
                  </a:lnTo>
                  <a:lnTo>
                    <a:pt x="715" y="577"/>
                  </a:lnTo>
                  <a:lnTo>
                    <a:pt x="738" y="533"/>
                  </a:lnTo>
                  <a:lnTo>
                    <a:pt x="754" y="486"/>
                  </a:lnTo>
                  <a:lnTo>
                    <a:pt x="764" y="436"/>
                  </a:lnTo>
                  <a:lnTo>
                    <a:pt x="768" y="384"/>
                  </a:lnTo>
                  <a:close/>
                </a:path>
              </a:pathLst>
            </a:custGeom>
            <a:solidFill>
              <a:srgbClr val="9F9F9F"/>
            </a:solidFill>
            <a:ln w="0">
              <a:solidFill>
                <a:srgbClr val="9F9F9F"/>
              </a:solidFill>
              <a:prstDash val="solid"/>
              <a:round/>
              <a:headEnd/>
              <a:tailEnd/>
            </a:ln>
          </p:spPr>
          <p:txBody>
            <a:bodyPr/>
            <a:lstStyle/>
            <a:p>
              <a:endParaRPr lang="en-US"/>
            </a:p>
          </p:txBody>
        </p:sp>
        <p:sp>
          <p:nvSpPr>
            <p:cNvPr id="16428" name="Freeform 44">
              <a:extLst>
                <a:ext uri="{FF2B5EF4-FFF2-40B4-BE49-F238E27FC236}">
                  <a16:creationId xmlns:a16="http://schemas.microsoft.com/office/drawing/2014/main" id="{7756AE68-6F12-52FA-0A52-FA6FCECFD0FD}"/>
                </a:ext>
              </a:extLst>
            </p:cNvPr>
            <p:cNvSpPr>
              <a:spLocks/>
            </p:cNvSpPr>
            <p:nvPr/>
          </p:nvSpPr>
          <p:spPr bwMode="auto">
            <a:xfrm>
              <a:off x="1817688" y="4268788"/>
              <a:ext cx="406400" cy="406400"/>
            </a:xfrm>
            <a:custGeom>
              <a:avLst/>
              <a:gdLst>
                <a:gd name="T0" fmla="*/ 406400 w 768"/>
                <a:gd name="T1" fmla="*/ 203200 h 768"/>
                <a:gd name="T2" fmla="*/ 404283 w 768"/>
                <a:gd name="T3" fmla="*/ 177800 h 768"/>
                <a:gd name="T4" fmla="*/ 400050 w 768"/>
                <a:gd name="T5" fmla="*/ 152929 h 768"/>
                <a:gd name="T6" fmla="*/ 392642 w 768"/>
                <a:gd name="T7" fmla="*/ 130175 h 768"/>
                <a:gd name="T8" fmla="*/ 382588 w 768"/>
                <a:gd name="T9" fmla="*/ 107421 h 768"/>
                <a:gd name="T10" fmla="*/ 369888 w 768"/>
                <a:gd name="T11" fmla="*/ 86783 h 768"/>
                <a:gd name="T12" fmla="*/ 355071 w 768"/>
                <a:gd name="T13" fmla="*/ 68263 h 768"/>
                <a:gd name="T14" fmla="*/ 338138 w 768"/>
                <a:gd name="T15" fmla="*/ 51329 h 768"/>
                <a:gd name="T16" fmla="*/ 319088 w 768"/>
                <a:gd name="T17" fmla="*/ 36513 h 768"/>
                <a:gd name="T18" fmla="*/ 298450 w 768"/>
                <a:gd name="T19" fmla="*/ 23813 h 768"/>
                <a:gd name="T20" fmla="*/ 276754 w 768"/>
                <a:gd name="T21" fmla="*/ 13229 h 768"/>
                <a:gd name="T22" fmla="*/ 252942 w 768"/>
                <a:gd name="T23" fmla="*/ 6350 h 768"/>
                <a:gd name="T24" fmla="*/ 228600 w 768"/>
                <a:gd name="T25" fmla="*/ 1588 h 768"/>
                <a:gd name="T26" fmla="*/ 203200 w 768"/>
                <a:gd name="T27" fmla="*/ 0 h 768"/>
                <a:gd name="T28" fmla="*/ 177800 w 768"/>
                <a:gd name="T29" fmla="*/ 1588 h 768"/>
                <a:gd name="T30" fmla="*/ 152929 w 768"/>
                <a:gd name="T31" fmla="*/ 6350 h 768"/>
                <a:gd name="T32" fmla="*/ 129646 w 768"/>
                <a:gd name="T33" fmla="*/ 13229 h 768"/>
                <a:gd name="T34" fmla="*/ 107950 w 768"/>
                <a:gd name="T35" fmla="*/ 23813 h 768"/>
                <a:gd name="T36" fmla="*/ 87313 w 768"/>
                <a:gd name="T37" fmla="*/ 36513 h 768"/>
                <a:gd name="T38" fmla="*/ 68263 w 768"/>
                <a:gd name="T39" fmla="*/ 51329 h 768"/>
                <a:gd name="T40" fmla="*/ 51329 w 768"/>
                <a:gd name="T41" fmla="*/ 68263 h 768"/>
                <a:gd name="T42" fmla="*/ 36513 w 768"/>
                <a:gd name="T43" fmla="*/ 86783 h 768"/>
                <a:gd name="T44" fmla="*/ 23283 w 768"/>
                <a:gd name="T45" fmla="*/ 107421 h 768"/>
                <a:gd name="T46" fmla="*/ 13229 w 768"/>
                <a:gd name="T47" fmla="*/ 130175 h 768"/>
                <a:gd name="T48" fmla="*/ 6350 w 768"/>
                <a:gd name="T49" fmla="*/ 152929 h 768"/>
                <a:gd name="T50" fmla="*/ 1588 w 768"/>
                <a:gd name="T51" fmla="*/ 177800 h 768"/>
                <a:gd name="T52" fmla="*/ 0 w 768"/>
                <a:gd name="T53" fmla="*/ 203200 h 768"/>
                <a:gd name="T54" fmla="*/ 1588 w 768"/>
                <a:gd name="T55" fmla="*/ 230717 h 768"/>
                <a:gd name="T56" fmla="*/ 6879 w 768"/>
                <a:gd name="T57" fmla="*/ 257175 h 768"/>
                <a:gd name="T58" fmla="*/ 15875 w 768"/>
                <a:gd name="T59" fmla="*/ 282046 h 768"/>
                <a:gd name="T60" fmla="*/ 27517 w 768"/>
                <a:gd name="T61" fmla="*/ 305329 h 768"/>
                <a:gd name="T62" fmla="*/ 42333 w 768"/>
                <a:gd name="T63" fmla="*/ 327025 h 768"/>
                <a:gd name="T64" fmla="*/ 59267 w 768"/>
                <a:gd name="T65" fmla="*/ 346604 h 768"/>
                <a:gd name="T66" fmla="*/ 78846 w 768"/>
                <a:gd name="T67" fmla="*/ 363538 h 768"/>
                <a:gd name="T68" fmla="*/ 100542 w 768"/>
                <a:gd name="T69" fmla="*/ 378354 h 768"/>
                <a:gd name="T70" fmla="*/ 124354 w 768"/>
                <a:gd name="T71" fmla="*/ 390525 h 768"/>
                <a:gd name="T72" fmla="*/ 148696 w 768"/>
                <a:gd name="T73" fmla="*/ 398992 h 768"/>
                <a:gd name="T74" fmla="*/ 175683 w 768"/>
                <a:gd name="T75" fmla="*/ 404283 h 768"/>
                <a:gd name="T76" fmla="*/ 203200 w 768"/>
                <a:gd name="T77" fmla="*/ 406400 h 768"/>
                <a:gd name="T78" fmla="*/ 230717 w 768"/>
                <a:gd name="T79" fmla="*/ 404283 h 768"/>
                <a:gd name="T80" fmla="*/ 257175 w 768"/>
                <a:gd name="T81" fmla="*/ 398992 h 768"/>
                <a:gd name="T82" fmla="*/ 282046 w 768"/>
                <a:gd name="T83" fmla="*/ 390525 h 768"/>
                <a:gd name="T84" fmla="*/ 305329 w 768"/>
                <a:gd name="T85" fmla="*/ 378354 h 768"/>
                <a:gd name="T86" fmla="*/ 327554 w 768"/>
                <a:gd name="T87" fmla="*/ 363538 h 768"/>
                <a:gd name="T88" fmla="*/ 346604 w 768"/>
                <a:gd name="T89" fmla="*/ 346604 h 768"/>
                <a:gd name="T90" fmla="*/ 364067 w 768"/>
                <a:gd name="T91" fmla="*/ 327025 h 768"/>
                <a:gd name="T92" fmla="*/ 378354 w 768"/>
                <a:gd name="T93" fmla="*/ 305329 h 768"/>
                <a:gd name="T94" fmla="*/ 390525 w 768"/>
                <a:gd name="T95" fmla="*/ 282046 h 768"/>
                <a:gd name="T96" fmla="*/ 398992 w 768"/>
                <a:gd name="T97" fmla="*/ 257175 h 768"/>
                <a:gd name="T98" fmla="*/ 404283 w 768"/>
                <a:gd name="T99" fmla="*/ 230717 h 768"/>
                <a:gd name="T100" fmla="*/ 406400 w 768"/>
                <a:gd name="T101" fmla="*/ 203200 h 7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68"/>
                <a:gd name="T154" fmla="*/ 0 h 768"/>
                <a:gd name="T155" fmla="*/ 768 w 768"/>
                <a:gd name="T156" fmla="*/ 768 h 76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68" h="768">
                  <a:moveTo>
                    <a:pt x="768" y="384"/>
                  </a:moveTo>
                  <a:lnTo>
                    <a:pt x="764" y="336"/>
                  </a:lnTo>
                  <a:lnTo>
                    <a:pt x="756" y="289"/>
                  </a:lnTo>
                  <a:lnTo>
                    <a:pt x="742" y="246"/>
                  </a:lnTo>
                  <a:lnTo>
                    <a:pt x="723" y="203"/>
                  </a:lnTo>
                  <a:lnTo>
                    <a:pt x="699" y="164"/>
                  </a:lnTo>
                  <a:lnTo>
                    <a:pt x="671" y="129"/>
                  </a:lnTo>
                  <a:lnTo>
                    <a:pt x="639" y="97"/>
                  </a:lnTo>
                  <a:lnTo>
                    <a:pt x="603" y="69"/>
                  </a:lnTo>
                  <a:lnTo>
                    <a:pt x="564" y="45"/>
                  </a:lnTo>
                  <a:lnTo>
                    <a:pt x="523" y="25"/>
                  </a:lnTo>
                  <a:lnTo>
                    <a:pt x="478" y="12"/>
                  </a:lnTo>
                  <a:lnTo>
                    <a:pt x="432" y="3"/>
                  </a:lnTo>
                  <a:lnTo>
                    <a:pt x="384" y="0"/>
                  </a:lnTo>
                  <a:lnTo>
                    <a:pt x="336" y="3"/>
                  </a:lnTo>
                  <a:lnTo>
                    <a:pt x="289" y="12"/>
                  </a:lnTo>
                  <a:lnTo>
                    <a:pt x="245" y="25"/>
                  </a:lnTo>
                  <a:lnTo>
                    <a:pt x="204" y="45"/>
                  </a:lnTo>
                  <a:lnTo>
                    <a:pt x="165" y="69"/>
                  </a:lnTo>
                  <a:lnTo>
                    <a:pt x="129" y="97"/>
                  </a:lnTo>
                  <a:lnTo>
                    <a:pt x="97" y="129"/>
                  </a:lnTo>
                  <a:lnTo>
                    <a:pt x="69" y="164"/>
                  </a:lnTo>
                  <a:lnTo>
                    <a:pt x="44" y="203"/>
                  </a:lnTo>
                  <a:lnTo>
                    <a:pt x="25" y="246"/>
                  </a:lnTo>
                  <a:lnTo>
                    <a:pt x="12" y="289"/>
                  </a:lnTo>
                  <a:lnTo>
                    <a:pt x="3" y="336"/>
                  </a:lnTo>
                  <a:lnTo>
                    <a:pt x="0" y="384"/>
                  </a:lnTo>
                  <a:lnTo>
                    <a:pt x="3" y="436"/>
                  </a:lnTo>
                  <a:lnTo>
                    <a:pt x="13" y="486"/>
                  </a:lnTo>
                  <a:lnTo>
                    <a:pt x="30" y="533"/>
                  </a:lnTo>
                  <a:lnTo>
                    <a:pt x="52" y="577"/>
                  </a:lnTo>
                  <a:lnTo>
                    <a:pt x="80" y="618"/>
                  </a:lnTo>
                  <a:lnTo>
                    <a:pt x="112" y="655"/>
                  </a:lnTo>
                  <a:lnTo>
                    <a:pt x="149" y="687"/>
                  </a:lnTo>
                  <a:lnTo>
                    <a:pt x="190" y="715"/>
                  </a:lnTo>
                  <a:lnTo>
                    <a:pt x="235" y="738"/>
                  </a:lnTo>
                  <a:lnTo>
                    <a:pt x="281" y="754"/>
                  </a:lnTo>
                  <a:lnTo>
                    <a:pt x="332" y="764"/>
                  </a:lnTo>
                  <a:lnTo>
                    <a:pt x="384" y="768"/>
                  </a:lnTo>
                  <a:lnTo>
                    <a:pt x="436" y="764"/>
                  </a:lnTo>
                  <a:lnTo>
                    <a:pt x="486" y="754"/>
                  </a:lnTo>
                  <a:lnTo>
                    <a:pt x="533" y="738"/>
                  </a:lnTo>
                  <a:lnTo>
                    <a:pt x="577" y="715"/>
                  </a:lnTo>
                  <a:lnTo>
                    <a:pt x="619" y="687"/>
                  </a:lnTo>
                  <a:lnTo>
                    <a:pt x="655" y="655"/>
                  </a:lnTo>
                  <a:lnTo>
                    <a:pt x="688" y="618"/>
                  </a:lnTo>
                  <a:lnTo>
                    <a:pt x="715" y="577"/>
                  </a:lnTo>
                  <a:lnTo>
                    <a:pt x="738" y="533"/>
                  </a:lnTo>
                  <a:lnTo>
                    <a:pt x="754" y="486"/>
                  </a:lnTo>
                  <a:lnTo>
                    <a:pt x="764" y="436"/>
                  </a:lnTo>
                  <a:lnTo>
                    <a:pt x="768" y="384"/>
                  </a:lnTo>
                </a:path>
              </a:pathLst>
            </a:custGeom>
            <a:noFill/>
            <a:ln w="1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29" name="Freeform 45">
              <a:extLst>
                <a:ext uri="{FF2B5EF4-FFF2-40B4-BE49-F238E27FC236}">
                  <a16:creationId xmlns:a16="http://schemas.microsoft.com/office/drawing/2014/main" id="{64C86ADE-ED48-D6ED-5141-8F978FC52C31}"/>
                </a:ext>
              </a:extLst>
            </p:cNvPr>
            <p:cNvSpPr>
              <a:spLocks/>
            </p:cNvSpPr>
            <p:nvPr/>
          </p:nvSpPr>
          <p:spPr bwMode="auto">
            <a:xfrm>
              <a:off x="2268538" y="3246438"/>
              <a:ext cx="292100" cy="1027113"/>
            </a:xfrm>
            <a:custGeom>
              <a:avLst/>
              <a:gdLst>
                <a:gd name="T0" fmla="*/ 253861 w 550"/>
                <a:gd name="T1" fmla="*/ 2647 h 1940"/>
                <a:gd name="T2" fmla="*/ 249613 w 550"/>
                <a:gd name="T3" fmla="*/ 9000 h 1940"/>
                <a:gd name="T4" fmla="*/ 239522 w 550"/>
                <a:gd name="T5" fmla="*/ 23295 h 1940"/>
                <a:gd name="T6" fmla="*/ 229431 w 550"/>
                <a:gd name="T7" fmla="*/ 38649 h 1940"/>
                <a:gd name="T8" fmla="*/ 205001 w 550"/>
                <a:gd name="T9" fmla="*/ 83651 h 1940"/>
                <a:gd name="T10" fmla="*/ 189068 w 550"/>
                <a:gd name="T11" fmla="*/ 135007 h 1940"/>
                <a:gd name="T12" fmla="*/ 185882 w 550"/>
                <a:gd name="T13" fmla="*/ 162009 h 1940"/>
                <a:gd name="T14" fmla="*/ 186944 w 550"/>
                <a:gd name="T15" fmla="*/ 200658 h 1940"/>
                <a:gd name="T16" fmla="*/ 191724 w 550"/>
                <a:gd name="T17" fmla="*/ 230836 h 1940"/>
                <a:gd name="T18" fmla="*/ 214561 w 550"/>
                <a:gd name="T19" fmla="*/ 320841 h 1940"/>
                <a:gd name="T20" fmla="*/ 244833 w 550"/>
                <a:gd name="T21" fmla="*/ 414551 h 1940"/>
                <a:gd name="T22" fmla="*/ 269263 w 550"/>
                <a:gd name="T23" fmla="*/ 509850 h 1940"/>
                <a:gd name="T24" fmla="*/ 269263 w 550"/>
                <a:gd name="T25" fmla="*/ 509850 h 1940"/>
                <a:gd name="T26" fmla="*/ 273512 w 550"/>
                <a:gd name="T27" fmla="*/ 537911 h 1940"/>
                <a:gd name="T28" fmla="*/ 276698 w 550"/>
                <a:gd name="T29" fmla="*/ 598796 h 1940"/>
                <a:gd name="T30" fmla="*/ 273512 w 550"/>
                <a:gd name="T31" fmla="*/ 643269 h 1940"/>
                <a:gd name="T32" fmla="*/ 273512 w 550"/>
                <a:gd name="T33" fmla="*/ 643269 h 1940"/>
                <a:gd name="T34" fmla="*/ 270856 w 550"/>
                <a:gd name="T35" fmla="*/ 655976 h 1940"/>
                <a:gd name="T36" fmla="*/ 258110 w 550"/>
                <a:gd name="T37" fmla="*/ 696743 h 1940"/>
                <a:gd name="T38" fmla="*/ 223589 w 550"/>
                <a:gd name="T39" fmla="*/ 762393 h 1940"/>
                <a:gd name="T40" fmla="*/ 208719 w 550"/>
                <a:gd name="T41" fmla="*/ 785689 h 1940"/>
                <a:gd name="T42" fmla="*/ 208719 w 550"/>
                <a:gd name="T43" fmla="*/ 785689 h 1940"/>
                <a:gd name="T44" fmla="*/ 153485 w 550"/>
                <a:gd name="T45" fmla="*/ 856104 h 1940"/>
                <a:gd name="T46" fmla="*/ 80195 w 550"/>
                <a:gd name="T47" fmla="*/ 936049 h 1940"/>
                <a:gd name="T48" fmla="*/ 26023 w 550"/>
                <a:gd name="T49" fmla="*/ 991111 h 1940"/>
                <a:gd name="T50" fmla="*/ 31334 w 550"/>
                <a:gd name="T51" fmla="*/ 996406 h 1940"/>
                <a:gd name="T52" fmla="*/ 1593 w 550"/>
                <a:gd name="T53" fmla="*/ 1015465 h 1940"/>
                <a:gd name="T54" fmla="*/ 12215 w 550"/>
                <a:gd name="T55" fmla="*/ 1026054 h 1940"/>
                <a:gd name="T56" fmla="*/ 36645 w 550"/>
                <a:gd name="T57" fmla="*/ 1002229 h 1940"/>
                <a:gd name="T58" fmla="*/ 74884 w 550"/>
                <a:gd name="T59" fmla="*/ 963580 h 1940"/>
                <a:gd name="T60" fmla="*/ 126400 w 550"/>
                <a:gd name="T61" fmla="*/ 909048 h 1940"/>
                <a:gd name="T62" fmla="*/ 182695 w 550"/>
                <a:gd name="T63" fmla="*/ 843927 h 1940"/>
                <a:gd name="T64" fmla="*/ 221465 w 550"/>
                <a:gd name="T65" fmla="*/ 793630 h 1940"/>
                <a:gd name="T66" fmla="*/ 260234 w 550"/>
                <a:gd name="T67" fmla="*/ 729568 h 1940"/>
                <a:gd name="T68" fmla="*/ 281478 w 550"/>
                <a:gd name="T69" fmla="*/ 674506 h 1940"/>
                <a:gd name="T70" fmla="*/ 288913 w 550"/>
                <a:gd name="T71" fmla="*/ 643269 h 1940"/>
                <a:gd name="T72" fmla="*/ 292100 w 550"/>
                <a:gd name="T73" fmla="*/ 598796 h 1940"/>
                <a:gd name="T74" fmla="*/ 288913 w 550"/>
                <a:gd name="T75" fmla="*/ 537911 h 1940"/>
                <a:gd name="T76" fmla="*/ 276167 w 550"/>
                <a:gd name="T77" fmla="*/ 472790 h 1940"/>
                <a:gd name="T78" fmla="*/ 249082 w 550"/>
                <a:gd name="T79" fmla="*/ 376961 h 1940"/>
                <a:gd name="T80" fmla="*/ 220403 w 550"/>
                <a:gd name="T81" fmla="*/ 284309 h 1940"/>
                <a:gd name="T82" fmla="*/ 198628 w 550"/>
                <a:gd name="T83" fmla="*/ 228189 h 1940"/>
                <a:gd name="T84" fmla="*/ 198628 w 550"/>
                <a:gd name="T85" fmla="*/ 228189 h 1940"/>
                <a:gd name="T86" fmla="*/ 202346 w 550"/>
                <a:gd name="T87" fmla="*/ 200658 h 1940"/>
                <a:gd name="T88" fmla="*/ 201283 w 550"/>
                <a:gd name="T89" fmla="*/ 162009 h 1940"/>
                <a:gd name="T90" fmla="*/ 195973 w 550"/>
                <a:gd name="T91" fmla="*/ 138184 h 1940"/>
                <a:gd name="T92" fmla="*/ 195973 w 550"/>
                <a:gd name="T93" fmla="*/ 138184 h 1940"/>
                <a:gd name="T94" fmla="*/ 211905 w 550"/>
                <a:gd name="T95" fmla="*/ 109065 h 1940"/>
                <a:gd name="T96" fmla="*/ 235273 w 550"/>
                <a:gd name="T97" fmla="*/ 57179 h 1940"/>
                <a:gd name="T98" fmla="*/ 250144 w 550"/>
                <a:gd name="T99" fmla="*/ 34943 h 1940"/>
                <a:gd name="T100" fmla="*/ 260766 w 550"/>
                <a:gd name="T101" fmla="*/ 19060 h 1940"/>
                <a:gd name="T102" fmla="*/ 268201 w 550"/>
                <a:gd name="T103" fmla="*/ 9000 h 1940"/>
                <a:gd name="T104" fmla="*/ 266076 w 550"/>
                <a:gd name="T105" fmla="*/ 10589 h 1940"/>
                <a:gd name="T106" fmla="*/ 266076 w 550"/>
                <a:gd name="T107" fmla="*/ 10589 h 194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50"/>
                <a:gd name="T163" fmla="*/ 0 h 1940"/>
                <a:gd name="T164" fmla="*/ 550 w 550"/>
                <a:gd name="T165" fmla="*/ 1940 h 194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50" h="1940">
                  <a:moveTo>
                    <a:pt x="501" y="20"/>
                  </a:moveTo>
                  <a:lnTo>
                    <a:pt x="481" y="0"/>
                  </a:lnTo>
                  <a:lnTo>
                    <a:pt x="478" y="5"/>
                  </a:lnTo>
                  <a:lnTo>
                    <a:pt x="478" y="6"/>
                  </a:lnTo>
                  <a:lnTo>
                    <a:pt x="473" y="10"/>
                  </a:lnTo>
                  <a:lnTo>
                    <a:pt x="470" y="17"/>
                  </a:lnTo>
                  <a:lnTo>
                    <a:pt x="465" y="25"/>
                  </a:lnTo>
                  <a:lnTo>
                    <a:pt x="457" y="37"/>
                  </a:lnTo>
                  <a:lnTo>
                    <a:pt x="451" y="44"/>
                  </a:lnTo>
                  <a:lnTo>
                    <a:pt x="448" y="50"/>
                  </a:lnTo>
                  <a:lnTo>
                    <a:pt x="439" y="63"/>
                  </a:lnTo>
                  <a:lnTo>
                    <a:pt x="432" y="73"/>
                  </a:lnTo>
                  <a:lnTo>
                    <a:pt x="417" y="97"/>
                  </a:lnTo>
                  <a:lnTo>
                    <a:pt x="401" y="126"/>
                  </a:lnTo>
                  <a:lnTo>
                    <a:pt x="386" y="158"/>
                  </a:lnTo>
                  <a:lnTo>
                    <a:pt x="372" y="195"/>
                  </a:lnTo>
                  <a:lnTo>
                    <a:pt x="360" y="234"/>
                  </a:lnTo>
                  <a:lnTo>
                    <a:pt x="356" y="255"/>
                  </a:lnTo>
                  <a:lnTo>
                    <a:pt x="354" y="261"/>
                  </a:lnTo>
                  <a:lnTo>
                    <a:pt x="352" y="283"/>
                  </a:lnTo>
                  <a:lnTo>
                    <a:pt x="350" y="306"/>
                  </a:lnTo>
                  <a:lnTo>
                    <a:pt x="349" y="330"/>
                  </a:lnTo>
                  <a:lnTo>
                    <a:pt x="350" y="354"/>
                  </a:lnTo>
                  <a:lnTo>
                    <a:pt x="352" y="379"/>
                  </a:lnTo>
                  <a:lnTo>
                    <a:pt x="356" y="405"/>
                  </a:lnTo>
                  <a:lnTo>
                    <a:pt x="360" y="431"/>
                  </a:lnTo>
                  <a:lnTo>
                    <a:pt x="361" y="436"/>
                  </a:lnTo>
                  <a:lnTo>
                    <a:pt x="372" y="491"/>
                  </a:lnTo>
                  <a:lnTo>
                    <a:pt x="388" y="548"/>
                  </a:lnTo>
                  <a:lnTo>
                    <a:pt x="404" y="606"/>
                  </a:lnTo>
                  <a:lnTo>
                    <a:pt x="423" y="663"/>
                  </a:lnTo>
                  <a:lnTo>
                    <a:pt x="442" y="724"/>
                  </a:lnTo>
                  <a:lnTo>
                    <a:pt x="461" y="783"/>
                  </a:lnTo>
                  <a:lnTo>
                    <a:pt x="479" y="844"/>
                  </a:lnTo>
                  <a:lnTo>
                    <a:pt x="494" y="904"/>
                  </a:lnTo>
                  <a:lnTo>
                    <a:pt x="507" y="963"/>
                  </a:lnTo>
                  <a:lnTo>
                    <a:pt x="520" y="957"/>
                  </a:lnTo>
                  <a:lnTo>
                    <a:pt x="506" y="957"/>
                  </a:lnTo>
                  <a:lnTo>
                    <a:pt x="507" y="963"/>
                  </a:lnTo>
                  <a:lnTo>
                    <a:pt x="520" y="957"/>
                  </a:lnTo>
                  <a:lnTo>
                    <a:pt x="506" y="957"/>
                  </a:lnTo>
                  <a:lnTo>
                    <a:pt x="515" y="1016"/>
                  </a:lnTo>
                  <a:lnTo>
                    <a:pt x="520" y="1074"/>
                  </a:lnTo>
                  <a:lnTo>
                    <a:pt x="521" y="1103"/>
                  </a:lnTo>
                  <a:lnTo>
                    <a:pt x="521" y="1131"/>
                  </a:lnTo>
                  <a:lnTo>
                    <a:pt x="520" y="1160"/>
                  </a:lnTo>
                  <a:lnTo>
                    <a:pt x="518" y="1188"/>
                  </a:lnTo>
                  <a:lnTo>
                    <a:pt x="515" y="1215"/>
                  </a:lnTo>
                  <a:lnTo>
                    <a:pt x="529" y="1215"/>
                  </a:lnTo>
                  <a:lnTo>
                    <a:pt x="516" y="1210"/>
                  </a:lnTo>
                  <a:lnTo>
                    <a:pt x="515" y="1215"/>
                  </a:lnTo>
                  <a:lnTo>
                    <a:pt x="529" y="1215"/>
                  </a:lnTo>
                  <a:lnTo>
                    <a:pt x="516" y="1210"/>
                  </a:lnTo>
                  <a:lnTo>
                    <a:pt x="510" y="1239"/>
                  </a:lnTo>
                  <a:lnTo>
                    <a:pt x="504" y="1263"/>
                  </a:lnTo>
                  <a:lnTo>
                    <a:pt x="496" y="1290"/>
                  </a:lnTo>
                  <a:lnTo>
                    <a:pt x="486" y="1316"/>
                  </a:lnTo>
                  <a:lnTo>
                    <a:pt x="463" y="1367"/>
                  </a:lnTo>
                  <a:lnTo>
                    <a:pt x="450" y="1391"/>
                  </a:lnTo>
                  <a:lnTo>
                    <a:pt x="421" y="1440"/>
                  </a:lnTo>
                  <a:lnTo>
                    <a:pt x="390" y="1488"/>
                  </a:lnTo>
                  <a:lnTo>
                    <a:pt x="403" y="1494"/>
                  </a:lnTo>
                  <a:lnTo>
                    <a:pt x="393" y="1484"/>
                  </a:lnTo>
                  <a:lnTo>
                    <a:pt x="390" y="1488"/>
                  </a:lnTo>
                  <a:lnTo>
                    <a:pt x="403" y="1494"/>
                  </a:lnTo>
                  <a:lnTo>
                    <a:pt x="393" y="1484"/>
                  </a:lnTo>
                  <a:lnTo>
                    <a:pt x="360" y="1529"/>
                  </a:lnTo>
                  <a:lnTo>
                    <a:pt x="324" y="1574"/>
                  </a:lnTo>
                  <a:lnTo>
                    <a:pt x="289" y="1617"/>
                  </a:lnTo>
                  <a:lnTo>
                    <a:pt x="218" y="1697"/>
                  </a:lnTo>
                  <a:lnTo>
                    <a:pt x="184" y="1734"/>
                  </a:lnTo>
                  <a:lnTo>
                    <a:pt x="151" y="1768"/>
                  </a:lnTo>
                  <a:lnTo>
                    <a:pt x="121" y="1800"/>
                  </a:lnTo>
                  <a:lnTo>
                    <a:pt x="94" y="1827"/>
                  </a:lnTo>
                  <a:lnTo>
                    <a:pt x="49" y="1872"/>
                  </a:lnTo>
                  <a:lnTo>
                    <a:pt x="59" y="1882"/>
                  </a:lnTo>
                  <a:lnTo>
                    <a:pt x="49" y="1872"/>
                  </a:lnTo>
                  <a:lnTo>
                    <a:pt x="59" y="1882"/>
                  </a:lnTo>
                  <a:lnTo>
                    <a:pt x="49" y="1872"/>
                  </a:lnTo>
                  <a:lnTo>
                    <a:pt x="7" y="1914"/>
                  </a:lnTo>
                  <a:lnTo>
                    <a:pt x="3" y="1918"/>
                  </a:lnTo>
                  <a:lnTo>
                    <a:pt x="0" y="1920"/>
                  </a:lnTo>
                  <a:lnTo>
                    <a:pt x="21" y="1940"/>
                  </a:lnTo>
                  <a:lnTo>
                    <a:pt x="23" y="1938"/>
                  </a:lnTo>
                  <a:lnTo>
                    <a:pt x="27" y="1934"/>
                  </a:lnTo>
                  <a:lnTo>
                    <a:pt x="61" y="1901"/>
                  </a:lnTo>
                  <a:lnTo>
                    <a:pt x="69" y="1893"/>
                  </a:lnTo>
                  <a:lnTo>
                    <a:pt x="69" y="1892"/>
                  </a:lnTo>
                  <a:lnTo>
                    <a:pt x="114" y="1847"/>
                  </a:lnTo>
                  <a:lnTo>
                    <a:pt x="141" y="1820"/>
                  </a:lnTo>
                  <a:lnTo>
                    <a:pt x="171" y="1788"/>
                  </a:lnTo>
                  <a:lnTo>
                    <a:pt x="204" y="1754"/>
                  </a:lnTo>
                  <a:lnTo>
                    <a:pt x="238" y="1717"/>
                  </a:lnTo>
                  <a:lnTo>
                    <a:pt x="273" y="1677"/>
                  </a:lnTo>
                  <a:lnTo>
                    <a:pt x="310" y="1636"/>
                  </a:lnTo>
                  <a:lnTo>
                    <a:pt x="344" y="1594"/>
                  </a:lnTo>
                  <a:lnTo>
                    <a:pt x="380" y="1549"/>
                  </a:lnTo>
                  <a:lnTo>
                    <a:pt x="413" y="1504"/>
                  </a:lnTo>
                  <a:lnTo>
                    <a:pt x="417" y="1499"/>
                  </a:lnTo>
                  <a:lnTo>
                    <a:pt x="448" y="1451"/>
                  </a:lnTo>
                  <a:lnTo>
                    <a:pt x="477" y="1402"/>
                  </a:lnTo>
                  <a:lnTo>
                    <a:pt x="490" y="1378"/>
                  </a:lnTo>
                  <a:lnTo>
                    <a:pt x="512" y="1327"/>
                  </a:lnTo>
                  <a:lnTo>
                    <a:pt x="522" y="1301"/>
                  </a:lnTo>
                  <a:lnTo>
                    <a:pt x="530" y="1274"/>
                  </a:lnTo>
                  <a:lnTo>
                    <a:pt x="538" y="1245"/>
                  </a:lnTo>
                  <a:lnTo>
                    <a:pt x="542" y="1221"/>
                  </a:lnTo>
                  <a:lnTo>
                    <a:pt x="544" y="1215"/>
                  </a:lnTo>
                  <a:lnTo>
                    <a:pt x="547" y="1188"/>
                  </a:lnTo>
                  <a:lnTo>
                    <a:pt x="549" y="1160"/>
                  </a:lnTo>
                  <a:lnTo>
                    <a:pt x="550" y="1131"/>
                  </a:lnTo>
                  <a:lnTo>
                    <a:pt x="550" y="1103"/>
                  </a:lnTo>
                  <a:lnTo>
                    <a:pt x="549" y="1074"/>
                  </a:lnTo>
                  <a:lnTo>
                    <a:pt x="544" y="1016"/>
                  </a:lnTo>
                  <a:lnTo>
                    <a:pt x="535" y="957"/>
                  </a:lnTo>
                  <a:lnTo>
                    <a:pt x="534" y="952"/>
                  </a:lnTo>
                  <a:lnTo>
                    <a:pt x="520" y="893"/>
                  </a:lnTo>
                  <a:lnTo>
                    <a:pt x="506" y="833"/>
                  </a:lnTo>
                  <a:lnTo>
                    <a:pt x="488" y="774"/>
                  </a:lnTo>
                  <a:lnTo>
                    <a:pt x="469" y="712"/>
                  </a:lnTo>
                  <a:lnTo>
                    <a:pt x="450" y="652"/>
                  </a:lnTo>
                  <a:lnTo>
                    <a:pt x="431" y="595"/>
                  </a:lnTo>
                  <a:lnTo>
                    <a:pt x="415" y="537"/>
                  </a:lnTo>
                  <a:lnTo>
                    <a:pt x="399" y="480"/>
                  </a:lnTo>
                  <a:lnTo>
                    <a:pt x="388" y="425"/>
                  </a:lnTo>
                  <a:lnTo>
                    <a:pt x="374" y="431"/>
                  </a:lnTo>
                  <a:lnTo>
                    <a:pt x="389" y="431"/>
                  </a:lnTo>
                  <a:lnTo>
                    <a:pt x="388" y="425"/>
                  </a:lnTo>
                  <a:lnTo>
                    <a:pt x="374" y="431"/>
                  </a:lnTo>
                  <a:lnTo>
                    <a:pt x="389" y="431"/>
                  </a:lnTo>
                  <a:lnTo>
                    <a:pt x="384" y="405"/>
                  </a:lnTo>
                  <a:lnTo>
                    <a:pt x="381" y="379"/>
                  </a:lnTo>
                  <a:lnTo>
                    <a:pt x="379" y="354"/>
                  </a:lnTo>
                  <a:lnTo>
                    <a:pt x="378" y="330"/>
                  </a:lnTo>
                  <a:lnTo>
                    <a:pt x="379" y="306"/>
                  </a:lnTo>
                  <a:lnTo>
                    <a:pt x="381" y="283"/>
                  </a:lnTo>
                  <a:lnTo>
                    <a:pt x="383" y="261"/>
                  </a:lnTo>
                  <a:lnTo>
                    <a:pt x="369" y="261"/>
                  </a:lnTo>
                  <a:lnTo>
                    <a:pt x="382" y="266"/>
                  </a:lnTo>
                  <a:lnTo>
                    <a:pt x="383" y="261"/>
                  </a:lnTo>
                  <a:lnTo>
                    <a:pt x="369" y="261"/>
                  </a:lnTo>
                  <a:lnTo>
                    <a:pt x="382" y="266"/>
                  </a:lnTo>
                  <a:lnTo>
                    <a:pt x="387" y="245"/>
                  </a:lnTo>
                  <a:lnTo>
                    <a:pt x="399" y="206"/>
                  </a:lnTo>
                  <a:lnTo>
                    <a:pt x="412" y="169"/>
                  </a:lnTo>
                  <a:lnTo>
                    <a:pt x="428" y="137"/>
                  </a:lnTo>
                  <a:lnTo>
                    <a:pt x="443" y="108"/>
                  </a:lnTo>
                  <a:lnTo>
                    <a:pt x="459" y="84"/>
                  </a:lnTo>
                  <a:lnTo>
                    <a:pt x="466" y="74"/>
                  </a:lnTo>
                  <a:lnTo>
                    <a:pt x="471" y="66"/>
                  </a:lnTo>
                  <a:lnTo>
                    <a:pt x="478" y="55"/>
                  </a:lnTo>
                  <a:lnTo>
                    <a:pt x="484" y="48"/>
                  </a:lnTo>
                  <a:lnTo>
                    <a:pt x="491" y="36"/>
                  </a:lnTo>
                  <a:lnTo>
                    <a:pt x="497" y="28"/>
                  </a:lnTo>
                  <a:lnTo>
                    <a:pt x="500" y="21"/>
                  </a:lnTo>
                  <a:lnTo>
                    <a:pt x="505" y="17"/>
                  </a:lnTo>
                  <a:lnTo>
                    <a:pt x="505" y="16"/>
                  </a:lnTo>
                  <a:lnTo>
                    <a:pt x="491" y="10"/>
                  </a:lnTo>
                  <a:lnTo>
                    <a:pt x="501" y="20"/>
                  </a:lnTo>
                  <a:lnTo>
                    <a:pt x="505" y="16"/>
                  </a:lnTo>
                  <a:lnTo>
                    <a:pt x="491" y="10"/>
                  </a:lnTo>
                  <a:lnTo>
                    <a:pt x="501" y="20"/>
                  </a:lnTo>
                  <a:close/>
                </a:path>
              </a:pathLst>
            </a:custGeom>
            <a:solidFill>
              <a:srgbClr val="0000FF"/>
            </a:solidFill>
            <a:ln w="0">
              <a:solidFill>
                <a:srgbClr val="0000FF"/>
              </a:solidFill>
              <a:prstDash val="solid"/>
              <a:round/>
              <a:headEnd/>
              <a:tailEnd/>
            </a:ln>
          </p:spPr>
          <p:txBody>
            <a:bodyPr/>
            <a:lstStyle/>
            <a:p>
              <a:endParaRPr lang="en-US"/>
            </a:p>
          </p:txBody>
        </p:sp>
        <p:sp>
          <p:nvSpPr>
            <p:cNvPr id="16430" name="Freeform 46">
              <a:extLst>
                <a:ext uri="{FF2B5EF4-FFF2-40B4-BE49-F238E27FC236}">
                  <a16:creationId xmlns:a16="http://schemas.microsoft.com/office/drawing/2014/main" id="{EA8B36BE-7621-8603-B682-7B12CD2DC6B1}"/>
                </a:ext>
              </a:extLst>
            </p:cNvPr>
            <p:cNvSpPr>
              <a:spLocks/>
            </p:cNvSpPr>
            <p:nvPr/>
          </p:nvSpPr>
          <p:spPr bwMode="auto">
            <a:xfrm>
              <a:off x="2274888" y="4184651"/>
              <a:ext cx="84138" cy="84138"/>
            </a:xfrm>
            <a:custGeom>
              <a:avLst/>
              <a:gdLst>
                <a:gd name="T0" fmla="*/ 0 w 159"/>
                <a:gd name="T1" fmla="*/ 84138 h 158"/>
                <a:gd name="T2" fmla="*/ 84138 w 159"/>
                <a:gd name="T3" fmla="*/ 42069 h 158"/>
                <a:gd name="T4" fmla="*/ 42334 w 159"/>
                <a:gd name="T5" fmla="*/ 0 h 158"/>
                <a:gd name="T6" fmla="*/ 0 w 159"/>
                <a:gd name="T7" fmla="*/ 84138 h 158"/>
                <a:gd name="T8" fmla="*/ 0 60000 65536"/>
                <a:gd name="T9" fmla="*/ 0 60000 65536"/>
                <a:gd name="T10" fmla="*/ 0 60000 65536"/>
                <a:gd name="T11" fmla="*/ 0 60000 65536"/>
                <a:gd name="T12" fmla="*/ 0 w 159"/>
                <a:gd name="T13" fmla="*/ 0 h 158"/>
                <a:gd name="T14" fmla="*/ 159 w 159"/>
                <a:gd name="T15" fmla="*/ 158 h 158"/>
              </a:gdLst>
              <a:ahLst/>
              <a:cxnLst>
                <a:cxn ang="T8">
                  <a:pos x="T0" y="T1"/>
                </a:cxn>
                <a:cxn ang="T9">
                  <a:pos x="T2" y="T3"/>
                </a:cxn>
                <a:cxn ang="T10">
                  <a:pos x="T4" y="T5"/>
                </a:cxn>
                <a:cxn ang="T11">
                  <a:pos x="T6" y="T7"/>
                </a:cxn>
              </a:cxnLst>
              <a:rect l="T12" t="T13" r="T14" b="T15"/>
              <a:pathLst>
                <a:path w="159" h="158">
                  <a:moveTo>
                    <a:pt x="0" y="158"/>
                  </a:moveTo>
                  <a:lnTo>
                    <a:pt x="159" y="79"/>
                  </a:lnTo>
                  <a:lnTo>
                    <a:pt x="80" y="0"/>
                  </a:lnTo>
                  <a:lnTo>
                    <a:pt x="0" y="158"/>
                  </a:lnTo>
                  <a:close/>
                </a:path>
              </a:pathLst>
            </a:custGeom>
            <a:solidFill>
              <a:srgbClr val="0000FF"/>
            </a:solidFill>
            <a:ln w="0">
              <a:solidFill>
                <a:srgbClr val="0000FF"/>
              </a:solidFill>
              <a:prstDash val="solid"/>
              <a:round/>
              <a:headEnd/>
              <a:tailEnd/>
            </a:ln>
          </p:spPr>
          <p:txBody>
            <a:bodyPr/>
            <a:lstStyle/>
            <a:p>
              <a:endParaRPr lang="en-US"/>
            </a:p>
          </p:txBody>
        </p:sp>
        <p:sp>
          <p:nvSpPr>
            <p:cNvPr id="16431" name="Freeform 47">
              <a:extLst>
                <a:ext uri="{FF2B5EF4-FFF2-40B4-BE49-F238E27FC236}">
                  <a16:creationId xmlns:a16="http://schemas.microsoft.com/office/drawing/2014/main" id="{797D5DF1-2A6D-6008-6560-9291B3363406}"/>
                </a:ext>
              </a:extLst>
            </p:cNvPr>
            <p:cNvSpPr>
              <a:spLocks/>
            </p:cNvSpPr>
            <p:nvPr/>
          </p:nvSpPr>
          <p:spPr bwMode="auto">
            <a:xfrm>
              <a:off x="2274888" y="4184651"/>
              <a:ext cx="84138" cy="84138"/>
            </a:xfrm>
            <a:custGeom>
              <a:avLst/>
              <a:gdLst>
                <a:gd name="T0" fmla="*/ 0 w 159"/>
                <a:gd name="T1" fmla="*/ 84138 h 158"/>
                <a:gd name="T2" fmla="*/ 84138 w 159"/>
                <a:gd name="T3" fmla="*/ 42069 h 158"/>
                <a:gd name="T4" fmla="*/ 42334 w 159"/>
                <a:gd name="T5" fmla="*/ 0 h 158"/>
                <a:gd name="T6" fmla="*/ 0 w 159"/>
                <a:gd name="T7" fmla="*/ 84138 h 158"/>
                <a:gd name="T8" fmla="*/ 0 60000 65536"/>
                <a:gd name="T9" fmla="*/ 0 60000 65536"/>
                <a:gd name="T10" fmla="*/ 0 60000 65536"/>
                <a:gd name="T11" fmla="*/ 0 60000 65536"/>
                <a:gd name="T12" fmla="*/ 0 w 159"/>
                <a:gd name="T13" fmla="*/ 0 h 158"/>
                <a:gd name="T14" fmla="*/ 159 w 159"/>
                <a:gd name="T15" fmla="*/ 158 h 158"/>
              </a:gdLst>
              <a:ahLst/>
              <a:cxnLst>
                <a:cxn ang="T8">
                  <a:pos x="T0" y="T1"/>
                </a:cxn>
                <a:cxn ang="T9">
                  <a:pos x="T2" y="T3"/>
                </a:cxn>
                <a:cxn ang="T10">
                  <a:pos x="T4" y="T5"/>
                </a:cxn>
                <a:cxn ang="T11">
                  <a:pos x="T6" y="T7"/>
                </a:cxn>
              </a:cxnLst>
              <a:rect l="T12" t="T13" r="T14" b="T15"/>
              <a:pathLst>
                <a:path w="159" h="158">
                  <a:moveTo>
                    <a:pt x="0" y="158"/>
                  </a:moveTo>
                  <a:lnTo>
                    <a:pt x="159" y="79"/>
                  </a:lnTo>
                  <a:lnTo>
                    <a:pt x="80" y="0"/>
                  </a:lnTo>
                  <a:lnTo>
                    <a:pt x="0" y="158"/>
                  </a:lnTo>
                </a:path>
              </a:pathLst>
            </a:custGeom>
            <a:noFill/>
            <a:ln w="1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6391" name="53 Rectángulo">
            <a:extLst>
              <a:ext uri="{FF2B5EF4-FFF2-40B4-BE49-F238E27FC236}">
                <a16:creationId xmlns:a16="http://schemas.microsoft.com/office/drawing/2014/main" id="{D76AEAED-C26F-5C2A-C9B6-659C14EFE479}"/>
              </a:ext>
            </a:extLst>
          </p:cNvPr>
          <p:cNvSpPr>
            <a:spLocks noChangeArrowheads="1"/>
          </p:cNvSpPr>
          <p:nvPr/>
        </p:nvSpPr>
        <p:spPr bwMode="auto">
          <a:xfrm>
            <a:off x="144463" y="5938838"/>
            <a:ext cx="2481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1400" b="0"/>
              <a:t>Most figures in this section</a:t>
            </a:r>
            <a:br>
              <a:rPr lang="en-US" altLang="en-US" sz="1400" b="0"/>
            </a:br>
            <a:r>
              <a:rPr lang="en-US" altLang="en-US" sz="1400" b="0"/>
              <a:t>are due to Marc van Kreveld</a:t>
            </a:r>
          </a:p>
        </p:txBody>
      </p:sp>
      <p:pic>
        <p:nvPicPr>
          <p:cNvPr id="16392" name="Picture 51" descr="http://upload.wikimedia.org/wikipedia/commons/thumb/f/f5/Roomba_original.jpg/300px-Roomba_original.jpg">
            <a:extLst>
              <a:ext uri="{FF2B5EF4-FFF2-40B4-BE49-F238E27FC236}">
                <a16:creationId xmlns:a16="http://schemas.microsoft.com/office/drawing/2014/main" id="{DA89C498-E8AC-1894-0B8B-969FDC40A0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9475" y="2246313"/>
            <a:ext cx="1882775" cy="173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Slide Number Placeholder 5"/>
          <p:cNvSpPr>
            <a:spLocks noGrp="1"/>
          </p:cNvSpPr>
          <p:nvPr>
            <p:ph type="sldNum" sz="quarter" idx="12"/>
          </p:nvPr>
        </p:nvSpPr>
        <p:spPr>
          <a:xfrm>
            <a:off x="7777076" y="6503328"/>
            <a:ext cx="681123" cy="20227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009999"/>
                </a:solidFill>
                <a:latin typeface="Times New Roman" pitchFamily="18" charset="0"/>
              </a:defRPr>
            </a:lvl1pPr>
            <a:lvl2pPr marL="742950" indent="-285750" eaLnBrk="0" hangingPunct="0">
              <a:defRPr sz="3200">
                <a:solidFill>
                  <a:srgbClr val="009999"/>
                </a:solidFill>
                <a:latin typeface="Times New Roman" pitchFamily="18" charset="0"/>
              </a:defRPr>
            </a:lvl2pPr>
            <a:lvl3pPr marL="1143000" indent="-228600" eaLnBrk="0" hangingPunct="0">
              <a:defRPr sz="3200">
                <a:solidFill>
                  <a:srgbClr val="009999"/>
                </a:solidFill>
                <a:latin typeface="Times New Roman" pitchFamily="18" charset="0"/>
              </a:defRPr>
            </a:lvl3pPr>
            <a:lvl4pPr marL="1600200" indent="-228600" eaLnBrk="0" hangingPunct="0">
              <a:defRPr sz="3200">
                <a:solidFill>
                  <a:srgbClr val="009999"/>
                </a:solidFill>
                <a:latin typeface="Times New Roman" pitchFamily="18" charset="0"/>
              </a:defRPr>
            </a:lvl4pPr>
            <a:lvl5pPr marL="2057400" indent="-228600" eaLnBrk="0" hangingPunct="0">
              <a:defRPr sz="3200">
                <a:solidFill>
                  <a:srgbClr val="009999"/>
                </a:solidFill>
                <a:latin typeface="Times New Roman" pitchFamily="18" charset="0"/>
              </a:defRPr>
            </a:lvl5pPr>
            <a:lvl6pPr marL="2514600" indent="-228600" algn="ctr" eaLnBrk="0" fontAlgn="base" hangingPunct="0">
              <a:spcBef>
                <a:spcPct val="0"/>
              </a:spcBef>
              <a:spcAft>
                <a:spcPct val="0"/>
              </a:spcAft>
              <a:defRPr sz="3200">
                <a:solidFill>
                  <a:srgbClr val="009999"/>
                </a:solidFill>
                <a:latin typeface="Times New Roman" pitchFamily="18" charset="0"/>
              </a:defRPr>
            </a:lvl6pPr>
            <a:lvl7pPr marL="2971800" indent="-228600" algn="ctr" eaLnBrk="0" fontAlgn="base" hangingPunct="0">
              <a:spcBef>
                <a:spcPct val="0"/>
              </a:spcBef>
              <a:spcAft>
                <a:spcPct val="0"/>
              </a:spcAft>
              <a:defRPr sz="3200">
                <a:solidFill>
                  <a:srgbClr val="009999"/>
                </a:solidFill>
                <a:latin typeface="Times New Roman" pitchFamily="18" charset="0"/>
              </a:defRPr>
            </a:lvl7pPr>
            <a:lvl8pPr marL="3429000" indent="-228600" algn="ctr" eaLnBrk="0" fontAlgn="base" hangingPunct="0">
              <a:spcBef>
                <a:spcPct val="0"/>
              </a:spcBef>
              <a:spcAft>
                <a:spcPct val="0"/>
              </a:spcAft>
              <a:defRPr sz="3200">
                <a:solidFill>
                  <a:srgbClr val="009999"/>
                </a:solidFill>
                <a:latin typeface="Times New Roman" pitchFamily="18" charset="0"/>
              </a:defRPr>
            </a:lvl8pPr>
            <a:lvl9pPr marL="3886200" indent="-228600" algn="ctr" eaLnBrk="0" fontAlgn="base" hangingPunct="0">
              <a:spcBef>
                <a:spcPct val="0"/>
              </a:spcBef>
              <a:spcAft>
                <a:spcPct val="0"/>
              </a:spcAft>
              <a:defRPr sz="3200">
                <a:solidFill>
                  <a:srgbClr val="009999"/>
                </a:solidFill>
                <a:latin typeface="Times New Roman" pitchFamily="18" charset="0"/>
              </a:defRPr>
            </a:lvl9pPr>
          </a:lstStyle>
          <a:p>
            <a:pPr eaLnBrk="1" hangingPunct="1"/>
            <a:fld id="{BD45201C-E4AE-436A-BF08-0DBC14FE2E1B}" type="slidenum">
              <a:rPr lang="en-US" sz="1400" smtClean="0">
                <a:solidFill>
                  <a:schemeClr val="tx1"/>
                </a:solidFill>
              </a:rPr>
              <a:pPr eaLnBrk="1" hangingPunct="1"/>
              <a:t>2</a:t>
            </a:fld>
            <a:endParaRPr lang="en-US" sz="1400">
              <a:solidFill>
                <a:schemeClr val="tx1"/>
              </a:solidFill>
            </a:endParaRPr>
          </a:p>
        </p:txBody>
      </p:sp>
      <p:sp>
        <p:nvSpPr>
          <p:cNvPr id="3077" name="Rectangle 2"/>
          <p:cNvSpPr>
            <a:spLocks noGrp="1" noChangeArrowheads="1"/>
          </p:cNvSpPr>
          <p:nvPr>
            <p:ph type="title"/>
          </p:nvPr>
        </p:nvSpPr>
        <p:spPr>
          <a:xfrm>
            <a:off x="647700" y="304800"/>
            <a:ext cx="7543800" cy="1143000"/>
          </a:xfrm>
        </p:spPr>
        <p:txBody>
          <a:bodyPr/>
          <a:lstStyle/>
          <a:p>
            <a:pPr algn="ctr" eaLnBrk="1" hangingPunct="1"/>
            <a:r>
              <a:rPr lang="en-US" dirty="0" err="1"/>
              <a:t>Voronoi</a:t>
            </a:r>
            <a:r>
              <a:rPr lang="en-US" dirty="0"/>
              <a:t> Diagram</a:t>
            </a:r>
            <a:br>
              <a:rPr lang="en-US" dirty="0"/>
            </a:br>
            <a:r>
              <a:rPr lang="en-US" sz="2400" dirty="0"/>
              <a:t>(</a:t>
            </a:r>
            <a:r>
              <a:rPr lang="en-US" sz="2400" dirty="0" err="1"/>
              <a:t>Dirichlet</a:t>
            </a:r>
            <a:r>
              <a:rPr lang="en-US" sz="2400" dirty="0"/>
              <a:t> </a:t>
            </a:r>
            <a:r>
              <a:rPr lang="en-US" sz="2400" dirty="0" err="1"/>
              <a:t>Tesselation</a:t>
            </a:r>
            <a:r>
              <a:rPr lang="en-US" sz="2400" dirty="0"/>
              <a:t>)</a:t>
            </a:r>
          </a:p>
        </p:txBody>
      </p:sp>
      <mc:AlternateContent xmlns:mc="http://schemas.openxmlformats.org/markup-compatibility/2006" xmlns:a14="http://schemas.microsoft.com/office/drawing/2010/main">
        <mc:Choice Requires="a14">
          <p:sp>
            <p:nvSpPr>
              <p:cNvPr id="3078" name="Rectangle 3"/>
              <p:cNvSpPr>
                <a:spLocks noGrp="1" noChangeArrowheads="1"/>
              </p:cNvSpPr>
              <p:nvPr>
                <p:ph type="body" idx="1"/>
              </p:nvPr>
            </p:nvSpPr>
            <p:spPr>
              <a:xfrm>
                <a:off x="685800" y="1668463"/>
                <a:ext cx="7772400" cy="1177925"/>
              </a:xfrm>
            </p:spPr>
            <p:txBody>
              <a:bodyPr/>
              <a:lstStyle/>
              <a:p>
                <a:pPr eaLnBrk="1" hangingPunct="1">
                  <a:lnSpc>
                    <a:spcPct val="80000"/>
                  </a:lnSpc>
                </a:pPr>
                <a:r>
                  <a:rPr lang="en-US" sz="2000" b="1" dirty="0"/>
                  <a:t>Given: </a:t>
                </a:r>
                <a:r>
                  <a:rPr lang="en-US" sz="2000" dirty="0"/>
                  <a:t>A set of point sites </a:t>
                </a:r>
                <a14:m>
                  <m:oMath xmlns:m="http://schemas.openxmlformats.org/officeDocument/2006/math">
                    <m:r>
                      <a:rPr lang="en-US" sz="2000" b="0" i="1" smtClean="0">
                        <a:solidFill>
                          <a:srgbClr val="008380"/>
                        </a:solidFill>
                        <a:latin typeface="Cambria Math"/>
                      </a:rPr>
                      <m:t>𝑃</m:t>
                    </m:r>
                    <m:r>
                      <a:rPr lang="en-US" sz="2000" b="0" i="1" smtClean="0">
                        <a:solidFill>
                          <a:srgbClr val="008380"/>
                        </a:solidFill>
                        <a:latin typeface="Cambria Math"/>
                      </a:rPr>
                      <m:t>=</m:t>
                    </m:r>
                    <m:d>
                      <m:dPr>
                        <m:begChr m:val="{"/>
                        <m:endChr m:val="}"/>
                        <m:ctrlPr>
                          <a:rPr lang="en-US" sz="2000" b="0" i="1" smtClean="0">
                            <a:solidFill>
                              <a:srgbClr val="008380"/>
                            </a:solidFill>
                            <a:latin typeface="Cambria Math" panose="02040503050406030204" pitchFamily="18" charset="0"/>
                          </a:rPr>
                        </m:ctrlPr>
                      </m:dPr>
                      <m:e>
                        <m:sSub>
                          <m:sSubPr>
                            <m:ctrlPr>
                              <a:rPr lang="en-US" sz="2000" b="0" i="1" smtClean="0">
                                <a:solidFill>
                                  <a:srgbClr val="008380"/>
                                </a:solidFill>
                                <a:latin typeface="Cambria Math" panose="02040503050406030204" pitchFamily="18" charset="0"/>
                              </a:rPr>
                            </m:ctrlPr>
                          </m:sSubPr>
                          <m:e>
                            <m:r>
                              <a:rPr lang="en-US" sz="2000" b="0" i="1" smtClean="0">
                                <a:solidFill>
                                  <a:srgbClr val="008380"/>
                                </a:solidFill>
                                <a:latin typeface="Cambria Math"/>
                              </a:rPr>
                              <m:t>𝑝</m:t>
                            </m:r>
                          </m:e>
                          <m:sub>
                            <m:r>
                              <a:rPr lang="en-US" sz="2000" b="0" i="1" smtClean="0">
                                <a:solidFill>
                                  <a:srgbClr val="008380"/>
                                </a:solidFill>
                                <a:latin typeface="Cambria Math"/>
                              </a:rPr>
                              <m:t>1</m:t>
                            </m:r>
                          </m:sub>
                        </m:sSub>
                        <m:r>
                          <a:rPr lang="en-US" sz="2000" b="0" i="1" smtClean="0">
                            <a:solidFill>
                              <a:srgbClr val="008380"/>
                            </a:solidFill>
                            <a:latin typeface="Cambria Math"/>
                          </a:rPr>
                          <m:t>,…,</m:t>
                        </m:r>
                        <m:sSub>
                          <m:sSubPr>
                            <m:ctrlPr>
                              <a:rPr lang="en-US" sz="2000" b="0" i="1" smtClean="0">
                                <a:solidFill>
                                  <a:srgbClr val="008380"/>
                                </a:solidFill>
                                <a:latin typeface="Cambria Math" panose="02040503050406030204" pitchFamily="18" charset="0"/>
                              </a:rPr>
                            </m:ctrlPr>
                          </m:sSubPr>
                          <m:e>
                            <m:r>
                              <a:rPr lang="en-US" sz="2000" b="0" i="1" smtClean="0">
                                <a:solidFill>
                                  <a:srgbClr val="008380"/>
                                </a:solidFill>
                                <a:latin typeface="Cambria Math"/>
                              </a:rPr>
                              <m:t>𝑝</m:t>
                            </m:r>
                          </m:e>
                          <m:sub>
                            <m:r>
                              <a:rPr lang="en-US" sz="2000" b="0" i="1" smtClean="0">
                                <a:solidFill>
                                  <a:srgbClr val="008380"/>
                                </a:solidFill>
                                <a:latin typeface="Cambria Math"/>
                              </a:rPr>
                              <m:t>𝑛</m:t>
                            </m:r>
                          </m:sub>
                        </m:sSub>
                      </m:e>
                    </m:d>
                    <m:r>
                      <a:rPr lang="en-US" sz="2000" b="0" i="1" smtClean="0">
                        <a:solidFill>
                          <a:srgbClr val="008380"/>
                        </a:solidFill>
                        <a:latin typeface="Cambria Math"/>
                      </a:rPr>
                      <m:t>⊆</m:t>
                    </m:r>
                    <m:sSup>
                      <m:sSupPr>
                        <m:ctrlPr>
                          <a:rPr lang="en-US" sz="2000" b="0" i="1" smtClean="0">
                            <a:solidFill>
                              <a:srgbClr val="008380"/>
                            </a:solidFill>
                            <a:latin typeface="Cambria Math" panose="02040503050406030204" pitchFamily="18" charset="0"/>
                          </a:rPr>
                        </m:ctrlPr>
                      </m:sSupPr>
                      <m:e>
                        <m:r>
                          <a:rPr lang="en-US" sz="2000" b="0" i="1" smtClean="0">
                            <a:solidFill>
                              <a:srgbClr val="008380"/>
                            </a:solidFill>
                            <a:latin typeface="Cambria Math"/>
                          </a:rPr>
                          <m:t>𝑅</m:t>
                        </m:r>
                      </m:e>
                      <m:sup>
                        <m:r>
                          <a:rPr lang="en-US" sz="2000" b="0" i="1" smtClean="0">
                            <a:solidFill>
                              <a:srgbClr val="008380"/>
                            </a:solidFill>
                            <a:latin typeface="Cambria Math"/>
                          </a:rPr>
                          <m:t>2</m:t>
                        </m:r>
                      </m:sup>
                    </m:sSup>
                  </m:oMath>
                </a14:m>
                <a:r>
                  <a:rPr lang="en-US" sz="2000" dirty="0"/>
                  <a:t> </a:t>
                </a:r>
              </a:p>
              <a:p>
                <a:pPr eaLnBrk="1" hangingPunct="1">
                  <a:lnSpc>
                    <a:spcPct val="80000"/>
                  </a:lnSpc>
                </a:pPr>
                <a:r>
                  <a:rPr lang="en-US" sz="2000" b="1" dirty="0" err="1"/>
                  <a:t>Voronoi</a:t>
                </a:r>
                <a:r>
                  <a:rPr lang="en-US" sz="2000" b="1" dirty="0"/>
                  <a:t> cell:</a:t>
                </a:r>
                <a:r>
                  <a:rPr lang="en-US" sz="2000" dirty="0"/>
                  <a:t> Partition </a:t>
                </a:r>
                <a14:m>
                  <m:oMath xmlns:m="http://schemas.openxmlformats.org/officeDocument/2006/math">
                    <m:sSup>
                      <m:sSupPr>
                        <m:ctrlPr>
                          <a:rPr lang="en-US" sz="2000" i="1">
                            <a:solidFill>
                              <a:srgbClr val="008380"/>
                            </a:solidFill>
                            <a:latin typeface="Cambria Math" panose="02040503050406030204" pitchFamily="18" charset="0"/>
                          </a:rPr>
                        </m:ctrlPr>
                      </m:sSupPr>
                      <m:e>
                        <m:r>
                          <a:rPr lang="en-US" sz="2000" i="1">
                            <a:solidFill>
                              <a:srgbClr val="008380"/>
                            </a:solidFill>
                            <a:latin typeface="Cambria Math"/>
                          </a:rPr>
                          <m:t>𝑅</m:t>
                        </m:r>
                      </m:e>
                      <m:sup>
                        <m:r>
                          <a:rPr lang="en-US" sz="2000" i="1">
                            <a:solidFill>
                              <a:srgbClr val="008380"/>
                            </a:solidFill>
                            <a:latin typeface="Cambria Math"/>
                          </a:rPr>
                          <m:t>2</m:t>
                        </m:r>
                      </m:sup>
                    </m:sSup>
                    <m:r>
                      <a:rPr lang="en-US" sz="2000" i="1">
                        <a:solidFill>
                          <a:srgbClr val="008380"/>
                        </a:solidFill>
                        <a:latin typeface="Cambria Math"/>
                      </a:rPr>
                      <m:t> </m:t>
                    </m:r>
                  </m:oMath>
                </a14:m>
                <a:r>
                  <a:rPr lang="en-US" sz="2000" dirty="0"/>
                  <a:t>into Voronoi cells</a:t>
                </a:r>
                <a:br>
                  <a:rPr lang="en-US" sz="2000" dirty="0"/>
                </a:br>
                <a:r>
                  <a:rPr lang="en-US" sz="2000" dirty="0"/>
                  <a:t>   </a:t>
                </a:r>
                <a14:m>
                  <m:oMath xmlns:m="http://schemas.openxmlformats.org/officeDocument/2006/math">
                    <m:r>
                      <a:rPr lang="en-US" sz="2000" b="0" i="1" smtClean="0">
                        <a:solidFill>
                          <a:srgbClr val="008380"/>
                        </a:solidFill>
                        <a:latin typeface="Cambria Math"/>
                      </a:rPr>
                      <m:t>𝑉</m:t>
                    </m:r>
                    <m:d>
                      <m:dPr>
                        <m:ctrlPr>
                          <a:rPr lang="en-US" sz="2000" b="0" i="1" smtClean="0">
                            <a:solidFill>
                              <a:srgbClr val="008380"/>
                            </a:solidFill>
                            <a:latin typeface="Cambria Math" panose="02040503050406030204" pitchFamily="18" charset="0"/>
                          </a:rPr>
                        </m:ctrlPr>
                      </m:dPr>
                      <m:e>
                        <m:sSub>
                          <m:sSubPr>
                            <m:ctrlPr>
                              <a:rPr lang="en-US" sz="2000" b="0" i="1" smtClean="0">
                                <a:solidFill>
                                  <a:srgbClr val="008380"/>
                                </a:solidFill>
                                <a:latin typeface="Cambria Math" panose="02040503050406030204" pitchFamily="18" charset="0"/>
                              </a:rPr>
                            </m:ctrlPr>
                          </m:sSubPr>
                          <m:e>
                            <m:r>
                              <a:rPr lang="en-US" sz="2000" b="0" i="1" smtClean="0">
                                <a:solidFill>
                                  <a:srgbClr val="008380"/>
                                </a:solidFill>
                                <a:latin typeface="Cambria Math"/>
                              </a:rPr>
                              <m:t>𝑝</m:t>
                            </m:r>
                          </m:e>
                          <m:sub>
                            <m:r>
                              <a:rPr lang="en-US" sz="2000" b="0" i="1" smtClean="0">
                                <a:solidFill>
                                  <a:srgbClr val="008380"/>
                                </a:solidFill>
                                <a:latin typeface="Cambria Math"/>
                              </a:rPr>
                              <m:t>𝑖</m:t>
                            </m:r>
                          </m:sub>
                        </m:sSub>
                      </m:e>
                    </m:d>
                    <m:r>
                      <a:rPr lang="en-US" sz="2000" b="0" i="1" smtClean="0">
                        <a:solidFill>
                          <a:srgbClr val="008380"/>
                        </a:solidFill>
                        <a:latin typeface="Cambria Math"/>
                      </a:rPr>
                      <m:t>=</m:t>
                    </m:r>
                    <m:d>
                      <m:dPr>
                        <m:begChr m:val="{"/>
                        <m:endChr m:val="|"/>
                        <m:ctrlPr>
                          <a:rPr lang="en-US" sz="2000" b="0" i="1" smtClean="0">
                            <a:solidFill>
                              <a:srgbClr val="008380"/>
                            </a:solidFill>
                            <a:latin typeface="Cambria Math" panose="02040503050406030204" pitchFamily="18" charset="0"/>
                          </a:rPr>
                        </m:ctrlPr>
                      </m:dPr>
                      <m:e>
                        <m:r>
                          <a:rPr lang="en-US" sz="2000" b="0" i="1" smtClean="0">
                            <a:solidFill>
                              <a:srgbClr val="008380"/>
                            </a:solidFill>
                            <a:latin typeface="Cambria Math"/>
                          </a:rPr>
                          <m:t>𝑞</m:t>
                        </m:r>
                        <m:r>
                          <a:rPr lang="en-US" sz="2000" b="0" i="1" smtClean="0">
                            <a:solidFill>
                              <a:srgbClr val="008380"/>
                            </a:solidFill>
                            <a:latin typeface="Cambria Math"/>
                          </a:rPr>
                          <m:t>∈</m:t>
                        </m:r>
                        <m:sSup>
                          <m:sSupPr>
                            <m:ctrlPr>
                              <a:rPr lang="en-US" sz="2000" b="0" i="1" smtClean="0">
                                <a:solidFill>
                                  <a:srgbClr val="008380"/>
                                </a:solidFill>
                                <a:latin typeface="Cambria Math" panose="02040503050406030204" pitchFamily="18" charset="0"/>
                              </a:rPr>
                            </m:ctrlPr>
                          </m:sSupPr>
                          <m:e>
                            <m:r>
                              <a:rPr lang="en-US" sz="2000" b="0" i="1" smtClean="0">
                                <a:solidFill>
                                  <a:srgbClr val="008380"/>
                                </a:solidFill>
                                <a:latin typeface="Cambria Math"/>
                              </a:rPr>
                              <m:t>𝑅</m:t>
                            </m:r>
                          </m:e>
                          <m:sup>
                            <m:r>
                              <a:rPr lang="en-US" sz="2000" b="0" i="1" smtClean="0">
                                <a:solidFill>
                                  <a:srgbClr val="008380"/>
                                </a:solidFill>
                                <a:latin typeface="Cambria Math"/>
                              </a:rPr>
                              <m:t>2</m:t>
                            </m:r>
                          </m:sup>
                        </m:sSup>
                      </m:e>
                    </m:d>
                    <m:r>
                      <a:rPr lang="en-US" sz="2000" b="0" i="1" smtClean="0">
                        <a:solidFill>
                          <a:srgbClr val="008380"/>
                        </a:solidFill>
                        <a:latin typeface="Cambria Math"/>
                      </a:rPr>
                      <m:t> </m:t>
                    </m:r>
                    <m:r>
                      <a:rPr lang="en-US" sz="2000" b="0" i="1" smtClean="0">
                        <a:solidFill>
                          <a:srgbClr val="008380"/>
                        </a:solidFill>
                        <a:latin typeface="Cambria Math"/>
                      </a:rPr>
                      <m:t>𝑑</m:t>
                    </m:r>
                    <m:d>
                      <m:dPr>
                        <m:ctrlPr>
                          <a:rPr lang="en-US" sz="2000" b="0" i="1" smtClean="0">
                            <a:solidFill>
                              <a:srgbClr val="008380"/>
                            </a:solidFill>
                            <a:latin typeface="Cambria Math" panose="02040503050406030204" pitchFamily="18" charset="0"/>
                          </a:rPr>
                        </m:ctrlPr>
                      </m:dPr>
                      <m:e>
                        <m:sSub>
                          <m:sSubPr>
                            <m:ctrlPr>
                              <a:rPr lang="en-US" sz="2000" b="0" i="1" smtClean="0">
                                <a:solidFill>
                                  <a:srgbClr val="008380"/>
                                </a:solidFill>
                                <a:latin typeface="Cambria Math" panose="02040503050406030204" pitchFamily="18" charset="0"/>
                              </a:rPr>
                            </m:ctrlPr>
                          </m:sSubPr>
                          <m:e>
                            <m:r>
                              <a:rPr lang="en-US" sz="2000" b="0" i="1" smtClean="0">
                                <a:solidFill>
                                  <a:srgbClr val="008380"/>
                                </a:solidFill>
                                <a:latin typeface="Cambria Math"/>
                              </a:rPr>
                              <m:t>𝑝</m:t>
                            </m:r>
                          </m:e>
                          <m:sub>
                            <m:r>
                              <a:rPr lang="en-US" sz="2000" b="0" i="1" smtClean="0">
                                <a:solidFill>
                                  <a:srgbClr val="008380"/>
                                </a:solidFill>
                                <a:latin typeface="Cambria Math"/>
                              </a:rPr>
                              <m:t>𝑖</m:t>
                            </m:r>
                          </m:sub>
                        </m:sSub>
                        <m:r>
                          <a:rPr lang="en-US" sz="2000" b="0" i="1" smtClean="0">
                            <a:solidFill>
                              <a:srgbClr val="008380"/>
                            </a:solidFill>
                            <a:latin typeface="Cambria Math"/>
                          </a:rPr>
                          <m:t>,</m:t>
                        </m:r>
                        <m:r>
                          <a:rPr lang="en-US" sz="2000" b="0" i="1" smtClean="0">
                            <a:solidFill>
                              <a:srgbClr val="008380"/>
                            </a:solidFill>
                            <a:latin typeface="Cambria Math"/>
                          </a:rPr>
                          <m:t>𝑞</m:t>
                        </m:r>
                      </m:e>
                    </m:d>
                    <m:r>
                      <a:rPr lang="en-US" sz="2000" b="0" i="1" smtClean="0">
                        <a:solidFill>
                          <a:srgbClr val="008380"/>
                        </a:solidFill>
                        <a:latin typeface="Cambria Math"/>
                      </a:rPr>
                      <m:t>&lt;</m:t>
                    </m:r>
                    <m:r>
                      <a:rPr lang="en-US" sz="2000" b="0" i="1" smtClean="0">
                        <a:solidFill>
                          <a:srgbClr val="008380"/>
                        </a:solidFill>
                        <a:latin typeface="Cambria Math"/>
                      </a:rPr>
                      <m:t>𝑑</m:t>
                    </m:r>
                    <m:d>
                      <m:dPr>
                        <m:ctrlPr>
                          <a:rPr lang="en-US" sz="2000" b="0" i="1" smtClean="0">
                            <a:solidFill>
                              <a:srgbClr val="008380"/>
                            </a:solidFill>
                            <a:latin typeface="Cambria Math" panose="02040503050406030204" pitchFamily="18" charset="0"/>
                          </a:rPr>
                        </m:ctrlPr>
                      </m:dPr>
                      <m:e>
                        <m:sSub>
                          <m:sSubPr>
                            <m:ctrlPr>
                              <a:rPr lang="en-US" sz="2000" b="0" i="1" smtClean="0">
                                <a:solidFill>
                                  <a:srgbClr val="008380"/>
                                </a:solidFill>
                                <a:latin typeface="Cambria Math" panose="02040503050406030204" pitchFamily="18" charset="0"/>
                              </a:rPr>
                            </m:ctrlPr>
                          </m:sSubPr>
                          <m:e>
                            <m:r>
                              <a:rPr lang="en-US" sz="2000" b="0" i="1" smtClean="0">
                                <a:solidFill>
                                  <a:srgbClr val="008380"/>
                                </a:solidFill>
                                <a:latin typeface="Cambria Math"/>
                              </a:rPr>
                              <m:t>𝑝</m:t>
                            </m:r>
                          </m:e>
                          <m:sub>
                            <m:r>
                              <a:rPr lang="en-US" sz="2000" b="0" i="1" smtClean="0">
                                <a:solidFill>
                                  <a:srgbClr val="008380"/>
                                </a:solidFill>
                                <a:latin typeface="Cambria Math"/>
                              </a:rPr>
                              <m:t>𝑗</m:t>
                            </m:r>
                          </m:sub>
                        </m:sSub>
                        <m:r>
                          <a:rPr lang="en-US" sz="2000" b="0" i="1" smtClean="0">
                            <a:solidFill>
                              <a:srgbClr val="008380"/>
                            </a:solidFill>
                            <a:latin typeface="Cambria Math"/>
                          </a:rPr>
                          <m:t>,</m:t>
                        </m:r>
                        <m:r>
                          <a:rPr lang="en-US" sz="2000" b="0" i="1" smtClean="0">
                            <a:solidFill>
                              <a:srgbClr val="008380"/>
                            </a:solidFill>
                            <a:latin typeface="Cambria Math"/>
                          </a:rPr>
                          <m:t>𝑞</m:t>
                        </m:r>
                      </m:e>
                    </m:d>
                  </m:oMath>
                </a14:m>
                <a:r>
                  <a:rPr lang="en-US" sz="2000" dirty="0">
                    <a:solidFill>
                      <a:srgbClr val="008380"/>
                    </a:solidFill>
                  </a:rPr>
                  <a:t> </a:t>
                </a:r>
                <a:r>
                  <a:rPr lang="en-US" sz="2000" dirty="0"/>
                  <a:t>for all </a:t>
                </a:r>
                <a14:m>
                  <m:oMath xmlns:m="http://schemas.openxmlformats.org/officeDocument/2006/math">
                    <m:r>
                      <a:rPr lang="en-US" sz="2000" b="0" i="1" smtClean="0">
                        <a:solidFill>
                          <a:srgbClr val="008380"/>
                        </a:solidFill>
                        <a:latin typeface="Cambria Math"/>
                      </a:rPr>
                      <m:t>𝑗</m:t>
                    </m:r>
                    <m:r>
                      <a:rPr lang="en-US" sz="2000" b="0" i="1" smtClean="0">
                        <a:solidFill>
                          <a:srgbClr val="008380"/>
                        </a:solidFill>
                        <a:latin typeface="Cambria Math"/>
                      </a:rPr>
                      <m:t>≠</m:t>
                    </m:r>
                    <m:r>
                      <a:rPr lang="en-US" sz="2000" b="0" i="1" smtClean="0">
                        <a:solidFill>
                          <a:srgbClr val="008380"/>
                        </a:solidFill>
                        <a:latin typeface="Cambria Math"/>
                      </a:rPr>
                      <m:t>𝑖</m:t>
                    </m:r>
                    <m:r>
                      <a:rPr lang="en-US" sz="2000" b="0" i="1" smtClean="0">
                        <a:solidFill>
                          <a:srgbClr val="008380"/>
                        </a:solidFill>
                        <a:latin typeface="Cambria Math"/>
                      </a:rPr>
                      <m:t>}</m:t>
                    </m:r>
                  </m:oMath>
                </a14:m>
                <a:r>
                  <a:rPr lang="en-US" sz="2000" dirty="0">
                    <a:solidFill>
                      <a:srgbClr val="008380"/>
                    </a:solidFill>
                  </a:rPr>
                  <a:t> </a:t>
                </a:r>
              </a:p>
              <a:p>
                <a:pPr eaLnBrk="1" hangingPunct="1">
                  <a:lnSpc>
                    <a:spcPct val="80000"/>
                  </a:lnSpc>
                </a:pPr>
                <a:r>
                  <a:rPr lang="en-US" sz="2000" b="1" dirty="0" err="1"/>
                  <a:t>Voronoi</a:t>
                </a:r>
                <a:r>
                  <a:rPr lang="en-US" sz="2000" b="1" dirty="0"/>
                  <a:t> diagram:</a:t>
                </a:r>
                <a:r>
                  <a:rPr lang="en-US" sz="2000" dirty="0"/>
                  <a:t> The planar subdivision obtained by removing all </a:t>
                </a:r>
                <a:r>
                  <a:rPr lang="en-US" sz="2000" dirty="0" err="1"/>
                  <a:t>Voronoi</a:t>
                </a:r>
                <a:r>
                  <a:rPr lang="en-US" sz="2000" dirty="0"/>
                  <a:t> cells from </a:t>
                </a:r>
                <a14:m>
                  <m:oMath xmlns:m="http://schemas.openxmlformats.org/officeDocument/2006/math">
                    <m:sSup>
                      <m:sSupPr>
                        <m:ctrlPr>
                          <a:rPr lang="en-US" sz="2000" i="1">
                            <a:solidFill>
                              <a:srgbClr val="008380"/>
                            </a:solidFill>
                            <a:latin typeface="Cambria Math" panose="02040503050406030204" pitchFamily="18" charset="0"/>
                          </a:rPr>
                        </m:ctrlPr>
                      </m:sSupPr>
                      <m:e>
                        <m:r>
                          <a:rPr lang="en-US" sz="2000" i="1">
                            <a:solidFill>
                              <a:srgbClr val="008380"/>
                            </a:solidFill>
                            <a:latin typeface="Cambria Math"/>
                          </a:rPr>
                          <m:t>𝑅</m:t>
                        </m:r>
                      </m:e>
                      <m:sup>
                        <m:r>
                          <a:rPr lang="en-US" sz="2000" i="1">
                            <a:solidFill>
                              <a:srgbClr val="008380"/>
                            </a:solidFill>
                            <a:latin typeface="Cambria Math"/>
                          </a:rPr>
                          <m:t>2</m:t>
                        </m:r>
                      </m:sup>
                    </m:sSup>
                  </m:oMath>
                </a14:m>
                <a:r>
                  <a:rPr lang="en-US" sz="2000" dirty="0"/>
                  <a:t>.</a:t>
                </a:r>
              </a:p>
            </p:txBody>
          </p:sp>
        </mc:Choice>
        <mc:Fallback xmlns="">
          <p:sp>
            <p:nvSpPr>
              <p:cNvPr id="3078" name="Rectangle 3"/>
              <p:cNvSpPr>
                <a:spLocks noGrp="1" noRot="1" noChangeAspect="1" noMove="1" noResize="1" noEditPoints="1" noAdjustHandles="1" noChangeArrowheads="1" noChangeShapeType="1" noTextEdit="1"/>
              </p:cNvSpPr>
              <p:nvPr>
                <p:ph type="body" idx="1"/>
              </p:nvPr>
            </p:nvSpPr>
            <p:spPr>
              <a:xfrm>
                <a:off x="685800" y="1668463"/>
                <a:ext cx="7772400" cy="1177925"/>
              </a:xfrm>
              <a:blipFill rotWithShape="0">
                <a:blip r:embed="rId3"/>
                <a:stretch>
                  <a:fillRect l="-706" t="-8290" b="-34197"/>
                </a:stretch>
              </a:blipFill>
            </p:spPr>
            <p:txBody>
              <a:bodyPr/>
              <a:lstStyle/>
              <a:p>
                <a:r>
                  <a:rPr lang="en-US">
                    <a:noFill/>
                  </a:rPr>
                  <a:t> </a:t>
                </a:r>
              </a:p>
            </p:txBody>
          </p:sp>
        </mc:Fallback>
      </mc:AlternateContent>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7608" y="3319920"/>
            <a:ext cx="3572622" cy="3101340"/>
          </a:xfrm>
          <a:prstGeom prst="rect">
            <a:avLst/>
          </a:prstGeom>
        </p:spPr>
      </p:pic>
      <p:pic>
        <p:nvPicPr>
          <p:cNvPr id="4" name="Picture 3"/>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19549" y="3322320"/>
            <a:ext cx="3580223" cy="31013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Título">
            <a:extLst>
              <a:ext uri="{FF2B5EF4-FFF2-40B4-BE49-F238E27FC236}">
                <a16:creationId xmlns:a16="http://schemas.microsoft.com/office/drawing/2014/main" id="{2391F67D-E975-CA8F-A09D-6FB15CB386F1}"/>
              </a:ext>
            </a:extLst>
          </p:cNvPr>
          <p:cNvSpPr>
            <a:spLocks noGrp="1"/>
          </p:cNvSpPr>
          <p:nvPr>
            <p:ph type="title"/>
          </p:nvPr>
        </p:nvSpPr>
        <p:spPr/>
        <p:txBody>
          <a:bodyPr/>
          <a:lstStyle/>
          <a:p>
            <a:r>
              <a:rPr lang="en-US" altLang="en-US"/>
              <a:t>Robot motion planning</a:t>
            </a:r>
          </a:p>
        </p:txBody>
      </p:sp>
      <p:sp>
        <p:nvSpPr>
          <p:cNvPr id="17411" name="2 Marcador de contenido">
            <a:extLst>
              <a:ext uri="{FF2B5EF4-FFF2-40B4-BE49-F238E27FC236}">
                <a16:creationId xmlns:a16="http://schemas.microsoft.com/office/drawing/2014/main" id="{9D08687D-7584-86A9-503C-C340D8EA721C}"/>
              </a:ext>
            </a:extLst>
          </p:cNvPr>
          <p:cNvSpPr>
            <a:spLocks noGrp="1"/>
          </p:cNvSpPr>
          <p:nvPr>
            <p:ph idx="1"/>
          </p:nvPr>
        </p:nvSpPr>
        <p:spPr>
          <a:xfrm>
            <a:off x="457200" y="1600200"/>
            <a:ext cx="4438650" cy="4525963"/>
          </a:xfrm>
        </p:spPr>
        <p:txBody>
          <a:bodyPr/>
          <a:lstStyle/>
          <a:p>
            <a:r>
              <a:rPr lang="en-US" altLang="en-US" b="0" dirty="0"/>
              <a:t>Observation: we can </a:t>
            </a:r>
            <a:r>
              <a:rPr lang="en-US" altLang="en-US" dirty="0"/>
              <a:t>move the disk </a:t>
            </a:r>
            <a:r>
              <a:rPr lang="en-US" altLang="en-US" b="0" dirty="0"/>
              <a:t>if and only if </a:t>
            </a:r>
            <a:r>
              <a:rPr lang="en-US" altLang="en-US" dirty="0"/>
              <a:t>we can  do so on the edges of the Voronoi diagram</a:t>
            </a:r>
          </a:p>
          <a:p>
            <a:pPr lvl="1"/>
            <a:r>
              <a:rPr lang="en-US" altLang="en-US" dirty="0"/>
              <a:t>edges are (locally) as far as possible from sites</a:t>
            </a:r>
          </a:p>
        </p:txBody>
      </p:sp>
      <p:sp>
        <p:nvSpPr>
          <p:cNvPr id="17412" name="3 Marcador de número de diapositiva">
            <a:extLst>
              <a:ext uri="{FF2B5EF4-FFF2-40B4-BE49-F238E27FC236}">
                <a16:creationId xmlns:a16="http://schemas.microsoft.com/office/drawing/2014/main" id="{E61D6EA9-6C54-C3F0-2ABF-3AB4EE475A5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6134B078-B313-E143-A97B-46D6E08274DC}" type="slidenum">
              <a:rPr lang="en-GB" altLang="en-US" b="0">
                <a:latin typeface="Trebuchet MS" panose="020B0703020202090204" pitchFamily="34" charset="0"/>
              </a:rPr>
              <a:pPr eaLnBrk="1" hangingPunct="1"/>
              <a:t>20</a:t>
            </a:fld>
            <a:endParaRPr lang="en-GB" altLang="en-US" b="0">
              <a:latin typeface="Trebuchet MS" panose="020B0703020202090204" pitchFamily="34" charset="0"/>
            </a:endParaRPr>
          </a:p>
        </p:txBody>
      </p:sp>
      <p:grpSp>
        <p:nvGrpSpPr>
          <p:cNvPr id="17413" name="117 Grupo">
            <a:extLst>
              <a:ext uri="{FF2B5EF4-FFF2-40B4-BE49-F238E27FC236}">
                <a16:creationId xmlns:a16="http://schemas.microsoft.com/office/drawing/2014/main" id="{8E41FE64-79B3-7D5B-424B-B602340F2590}"/>
              </a:ext>
            </a:extLst>
          </p:cNvPr>
          <p:cNvGrpSpPr>
            <a:grpSpLocks/>
          </p:cNvGrpSpPr>
          <p:nvPr/>
        </p:nvGrpSpPr>
        <p:grpSpPr bwMode="auto">
          <a:xfrm>
            <a:off x="5568950" y="1549400"/>
            <a:ext cx="3154363" cy="4645025"/>
            <a:chOff x="3554413" y="4292600"/>
            <a:chExt cx="1311276" cy="1930401"/>
          </a:xfrm>
        </p:grpSpPr>
        <p:sp>
          <p:nvSpPr>
            <p:cNvPr id="17414" name="Freeform 7">
              <a:extLst>
                <a:ext uri="{FF2B5EF4-FFF2-40B4-BE49-F238E27FC236}">
                  <a16:creationId xmlns:a16="http://schemas.microsoft.com/office/drawing/2014/main" id="{A8818CB3-2E9B-AB5C-D5C2-95E9FB21B7C9}"/>
                </a:ext>
              </a:extLst>
            </p:cNvPr>
            <p:cNvSpPr>
              <a:spLocks/>
            </p:cNvSpPr>
            <p:nvPr/>
          </p:nvSpPr>
          <p:spPr bwMode="auto">
            <a:xfrm>
              <a:off x="3636963" y="4883150"/>
              <a:ext cx="38100" cy="38100"/>
            </a:xfrm>
            <a:custGeom>
              <a:avLst/>
              <a:gdLst>
                <a:gd name="T0" fmla="*/ 38100 w 72"/>
                <a:gd name="T1" fmla="*/ 19855 h 71"/>
                <a:gd name="T2" fmla="*/ 37042 w 72"/>
                <a:gd name="T3" fmla="*/ 11806 h 71"/>
                <a:gd name="T4" fmla="*/ 32808 w 72"/>
                <a:gd name="T5" fmla="*/ 5903 h 71"/>
                <a:gd name="T6" fmla="*/ 26987 w 72"/>
                <a:gd name="T7" fmla="*/ 1610 h 71"/>
                <a:gd name="T8" fmla="*/ 19050 w 72"/>
                <a:gd name="T9" fmla="*/ 0 h 71"/>
                <a:gd name="T10" fmla="*/ 11112 w 72"/>
                <a:gd name="T11" fmla="*/ 1610 h 71"/>
                <a:gd name="T12" fmla="*/ 5292 w 72"/>
                <a:gd name="T13" fmla="*/ 5903 h 71"/>
                <a:gd name="T14" fmla="*/ 1058 w 72"/>
                <a:gd name="T15" fmla="*/ 11806 h 71"/>
                <a:gd name="T16" fmla="*/ 0 w 72"/>
                <a:gd name="T17" fmla="*/ 19855 h 71"/>
                <a:gd name="T18" fmla="*/ 1058 w 72"/>
                <a:gd name="T19" fmla="*/ 26831 h 71"/>
                <a:gd name="T20" fmla="*/ 5292 w 72"/>
                <a:gd name="T21" fmla="*/ 32734 h 71"/>
                <a:gd name="T22" fmla="*/ 11112 w 72"/>
                <a:gd name="T23" fmla="*/ 37027 h 71"/>
                <a:gd name="T24" fmla="*/ 19050 w 72"/>
                <a:gd name="T25" fmla="*/ 38100 h 71"/>
                <a:gd name="T26" fmla="*/ 26987 w 72"/>
                <a:gd name="T27" fmla="*/ 37027 h 71"/>
                <a:gd name="T28" fmla="*/ 32808 w 72"/>
                <a:gd name="T29" fmla="*/ 32734 h 71"/>
                <a:gd name="T30" fmla="*/ 37042 w 72"/>
                <a:gd name="T31" fmla="*/ 26831 h 71"/>
                <a:gd name="T32" fmla="*/ 38100 w 72"/>
                <a:gd name="T33" fmla="*/ 19855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71"/>
                <a:gd name="T53" fmla="*/ 72 w 72"/>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71">
                  <a:moveTo>
                    <a:pt x="72" y="37"/>
                  </a:moveTo>
                  <a:lnTo>
                    <a:pt x="70" y="22"/>
                  </a:lnTo>
                  <a:lnTo>
                    <a:pt x="62" y="11"/>
                  </a:lnTo>
                  <a:lnTo>
                    <a:pt x="51" y="3"/>
                  </a:lnTo>
                  <a:lnTo>
                    <a:pt x="36" y="0"/>
                  </a:lnTo>
                  <a:lnTo>
                    <a:pt x="21" y="3"/>
                  </a:lnTo>
                  <a:lnTo>
                    <a:pt x="10" y="11"/>
                  </a:lnTo>
                  <a:lnTo>
                    <a:pt x="2" y="22"/>
                  </a:lnTo>
                  <a:lnTo>
                    <a:pt x="0" y="37"/>
                  </a:lnTo>
                  <a:lnTo>
                    <a:pt x="2" y="50"/>
                  </a:lnTo>
                  <a:lnTo>
                    <a:pt x="10" y="61"/>
                  </a:lnTo>
                  <a:lnTo>
                    <a:pt x="21" y="69"/>
                  </a:lnTo>
                  <a:lnTo>
                    <a:pt x="36" y="71"/>
                  </a:lnTo>
                  <a:lnTo>
                    <a:pt x="51" y="69"/>
                  </a:lnTo>
                  <a:lnTo>
                    <a:pt x="62" y="61"/>
                  </a:lnTo>
                  <a:lnTo>
                    <a:pt x="70" y="50"/>
                  </a:lnTo>
                  <a:lnTo>
                    <a:pt x="72" y="37"/>
                  </a:lnTo>
                  <a:close/>
                </a:path>
              </a:pathLst>
            </a:custGeom>
            <a:solidFill>
              <a:srgbClr val="000000"/>
            </a:solidFill>
            <a:ln w="0">
              <a:solidFill>
                <a:srgbClr val="000000"/>
              </a:solidFill>
              <a:prstDash val="solid"/>
              <a:round/>
              <a:headEnd/>
              <a:tailEnd/>
            </a:ln>
          </p:spPr>
          <p:txBody>
            <a:bodyPr/>
            <a:lstStyle/>
            <a:p>
              <a:endParaRPr lang="en-US"/>
            </a:p>
          </p:txBody>
        </p:sp>
        <p:sp>
          <p:nvSpPr>
            <p:cNvPr id="17415" name="Freeform 8">
              <a:extLst>
                <a:ext uri="{FF2B5EF4-FFF2-40B4-BE49-F238E27FC236}">
                  <a16:creationId xmlns:a16="http://schemas.microsoft.com/office/drawing/2014/main" id="{90DF0961-9044-0686-D367-89941325F306}"/>
                </a:ext>
              </a:extLst>
            </p:cNvPr>
            <p:cNvSpPr>
              <a:spLocks/>
            </p:cNvSpPr>
            <p:nvPr/>
          </p:nvSpPr>
          <p:spPr bwMode="auto">
            <a:xfrm>
              <a:off x="3636963" y="4883150"/>
              <a:ext cx="38100" cy="38100"/>
            </a:xfrm>
            <a:custGeom>
              <a:avLst/>
              <a:gdLst>
                <a:gd name="T0" fmla="*/ 38100 w 72"/>
                <a:gd name="T1" fmla="*/ 19855 h 71"/>
                <a:gd name="T2" fmla="*/ 37042 w 72"/>
                <a:gd name="T3" fmla="*/ 11806 h 71"/>
                <a:gd name="T4" fmla="*/ 32808 w 72"/>
                <a:gd name="T5" fmla="*/ 5903 h 71"/>
                <a:gd name="T6" fmla="*/ 26987 w 72"/>
                <a:gd name="T7" fmla="*/ 1610 h 71"/>
                <a:gd name="T8" fmla="*/ 19050 w 72"/>
                <a:gd name="T9" fmla="*/ 0 h 71"/>
                <a:gd name="T10" fmla="*/ 11112 w 72"/>
                <a:gd name="T11" fmla="*/ 1610 h 71"/>
                <a:gd name="T12" fmla="*/ 5292 w 72"/>
                <a:gd name="T13" fmla="*/ 5903 h 71"/>
                <a:gd name="T14" fmla="*/ 1058 w 72"/>
                <a:gd name="T15" fmla="*/ 11806 h 71"/>
                <a:gd name="T16" fmla="*/ 0 w 72"/>
                <a:gd name="T17" fmla="*/ 19855 h 71"/>
                <a:gd name="T18" fmla="*/ 1058 w 72"/>
                <a:gd name="T19" fmla="*/ 26831 h 71"/>
                <a:gd name="T20" fmla="*/ 5292 w 72"/>
                <a:gd name="T21" fmla="*/ 32734 h 71"/>
                <a:gd name="T22" fmla="*/ 11112 w 72"/>
                <a:gd name="T23" fmla="*/ 37027 h 71"/>
                <a:gd name="T24" fmla="*/ 19050 w 72"/>
                <a:gd name="T25" fmla="*/ 38100 h 71"/>
                <a:gd name="T26" fmla="*/ 26987 w 72"/>
                <a:gd name="T27" fmla="*/ 37027 h 71"/>
                <a:gd name="T28" fmla="*/ 32808 w 72"/>
                <a:gd name="T29" fmla="*/ 32734 h 71"/>
                <a:gd name="T30" fmla="*/ 37042 w 72"/>
                <a:gd name="T31" fmla="*/ 26831 h 71"/>
                <a:gd name="T32" fmla="*/ 38100 w 72"/>
                <a:gd name="T33" fmla="*/ 19855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71"/>
                <a:gd name="T53" fmla="*/ 72 w 72"/>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71">
                  <a:moveTo>
                    <a:pt x="72" y="37"/>
                  </a:moveTo>
                  <a:lnTo>
                    <a:pt x="70" y="22"/>
                  </a:lnTo>
                  <a:lnTo>
                    <a:pt x="62" y="11"/>
                  </a:lnTo>
                  <a:lnTo>
                    <a:pt x="51" y="3"/>
                  </a:lnTo>
                  <a:lnTo>
                    <a:pt x="36" y="0"/>
                  </a:lnTo>
                  <a:lnTo>
                    <a:pt x="21" y="3"/>
                  </a:lnTo>
                  <a:lnTo>
                    <a:pt x="10" y="11"/>
                  </a:lnTo>
                  <a:lnTo>
                    <a:pt x="2" y="22"/>
                  </a:lnTo>
                  <a:lnTo>
                    <a:pt x="0" y="37"/>
                  </a:lnTo>
                  <a:lnTo>
                    <a:pt x="2" y="50"/>
                  </a:lnTo>
                  <a:lnTo>
                    <a:pt x="10" y="61"/>
                  </a:lnTo>
                  <a:lnTo>
                    <a:pt x="21" y="69"/>
                  </a:lnTo>
                  <a:lnTo>
                    <a:pt x="36" y="71"/>
                  </a:lnTo>
                  <a:lnTo>
                    <a:pt x="51" y="69"/>
                  </a:lnTo>
                  <a:lnTo>
                    <a:pt x="62" y="61"/>
                  </a:lnTo>
                  <a:lnTo>
                    <a:pt x="70" y="50"/>
                  </a:lnTo>
                  <a:lnTo>
                    <a:pt x="72" y="37"/>
                  </a:lnTo>
                </a:path>
              </a:pathLst>
            </a:custGeom>
            <a:noFill/>
            <a:ln w="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16" name="Freeform 9">
              <a:extLst>
                <a:ext uri="{FF2B5EF4-FFF2-40B4-BE49-F238E27FC236}">
                  <a16:creationId xmlns:a16="http://schemas.microsoft.com/office/drawing/2014/main" id="{E3435DA3-16FA-CAF7-1710-56C03AE8C681}"/>
                </a:ext>
              </a:extLst>
            </p:cNvPr>
            <p:cNvSpPr>
              <a:spLocks/>
            </p:cNvSpPr>
            <p:nvPr/>
          </p:nvSpPr>
          <p:spPr bwMode="auto">
            <a:xfrm>
              <a:off x="3941763" y="4578350"/>
              <a:ext cx="38100" cy="38100"/>
            </a:xfrm>
            <a:custGeom>
              <a:avLst/>
              <a:gdLst>
                <a:gd name="T0" fmla="*/ 38100 w 72"/>
                <a:gd name="T1" fmla="*/ 19855 h 71"/>
                <a:gd name="T2" fmla="*/ 36513 w 72"/>
                <a:gd name="T3" fmla="*/ 11806 h 71"/>
                <a:gd name="T4" fmla="*/ 32279 w 72"/>
                <a:gd name="T5" fmla="*/ 5903 h 71"/>
                <a:gd name="T6" fmla="*/ 26458 w 72"/>
                <a:gd name="T7" fmla="*/ 1610 h 71"/>
                <a:gd name="T8" fmla="*/ 19050 w 72"/>
                <a:gd name="T9" fmla="*/ 0 h 71"/>
                <a:gd name="T10" fmla="*/ 11642 w 72"/>
                <a:gd name="T11" fmla="*/ 1610 h 71"/>
                <a:gd name="T12" fmla="*/ 5292 w 72"/>
                <a:gd name="T13" fmla="*/ 5903 h 71"/>
                <a:gd name="T14" fmla="*/ 1058 w 72"/>
                <a:gd name="T15" fmla="*/ 11806 h 71"/>
                <a:gd name="T16" fmla="*/ 0 w 72"/>
                <a:gd name="T17" fmla="*/ 19855 h 71"/>
                <a:gd name="T18" fmla="*/ 1058 w 72"/>
                <a:gd name="T19" fmla="*/ 26831 h 71"/>
                <a:gd name="T20" fmla="*/ 5292 w 72"/>
                <a:gd name="T21" fmla="*/ 32734 h 71"/>
                <a:gd name="T22" fmla="*/ 11642 w 72"/>
                <a:gd name="T23" fmla="*/ 37027 h 71"/>
                <a:gd name="T24" fmla="*/ 19050 w 72"/>
                <a:gd name="T25" fmla="*/ 38100 h 71"/>
                <a:gd name="T26" fmla="*/ 26458 w 72"/>
                <a:gd name="T27" fmla="*/ 37027 h 71"/>
                <a:gd name="T28" fmla="*/ 32279 w 72"/>
                <a:gd name="T29" fmla="*/ 32734 h 71"/>
                <a:gd name="T30" fmla="*/ 36513 w 72"/>
                <a:gd name="T31" fmla="*/ 26831 h 71"/>
                <a:gd name="T32" fmla="*/ 38100 w 72"/>
                <a:gd name="T33" fmla="*/ 19855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71"/>
                <a:gd name="T53" fmla="*/ 72 w 72"/>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71">
                  <a:moveTo>
                    <a:pt x="72" y="37"/>
                  </a:moveTo>
                  <a:lnTo>
                    <a:pt x="69" y="22"/>
                  </a:lnTo>
                  <a:lnTo>
                    <a:pt x="61" y="11"/>
                  </a:lnTo>
                  <a:lnTo>
                    <a:pt x="50" y="3"/>
                  </a:lnTo>
                  <a:lnTo>
                    <a:pt x="36" y="0"/>
                  </a:lnTo>
                  <a:lnTo>
                    <a:pt x="22" y="3"/>
                  </a:lnTo>
                  <a:lnTo>
                    <a:pt x="10" y="11"/>
                  </a:lnTo>
                  <a:lnTo>
                    <a:pt x="2" y="22"/>
                  </a:lnTo>
                  <a:lnTo>
                    <a:pt x="0" y="37"/>
                  </a:lnTo>
                  <a:lnTo>
                    <a:pt x="2" y="50"/>
                  </a:lnTo>
                  <a:lnTo>
                    <a:pt x="10" y="61"/>
                  </a:lnTo>
                  <a:lnTo>
                    <a:pt x="22" y="69"/>
                  </a:lnTo>
                  <a:lnTo>
                    <a:pt x="36" y="71"/>
                  </a:lnTo>
                  <a:lnTo>
                    <a:pt x="50" y="69"/>
                  </a:lnTo>
                  <a:lnTo>
                    <a:pt x="61" y="61"/>
                  </a:lnTo>
                  <a:lnTo>
                    <a:pt x="69" y="50"/>
                  </a:lnTo>
                  <a:lnTo>
                    <a:pt x="72" y="37"/>
                  </a:lnTo>
                  <a:close/>
                </a:path>
              </a:pathLst>
            </a:custGeom>
            <a:solidFill>
              <a:srgbClr val="000000"/>
            </a:solidFill>
            <a:ln w="0">
              <a:solidFill>
                <a:srgbClr val="000000"/>
              </a:solidFill>
              <a:prstDash val="solid"/>
              <a:round/>
              <a:headEnd/>
              <a:tailEnd/>
            </a:ln>
          </p:spPr>
          <p:txBody>
            <a:bodyPr/>
            <a:lstStyle/>
            <a:p>
              <a:endParaRPr lang="en-US"/>
            </a:p>
          </p:txBody>
        </p:sp>
        <p:sp>
          <p:nvSpPr>
            <p:cNvPr id="17417" name="Freeform 10">
              <a:extLst>
                <a:ext uri="{FF2B5EF4-FFF2-40B4-BE49-F238E27FC236}">
                  <a16:creationId xmlns:a16="http://schemas.microsoft.com/office/drawing/2014/main" id="{19D9692E-0884-ABCC-568E-04D8FABC201E}"/>
                </a:ext>
              </a:extLst>
            </p:cNvPr>
            <p:cNvSpPr>
              <a:spLocks/>
            </p:cNvSpPr>
            <p:nvPr/>
          </p:nvSpPr>
          <p:spPr bwMode="auto">
            <a:xfrm>
              <a:off x="3941763" y="4578350"/>
              <a:ext cx="38100" cy="38100"/>
            </a:xfrm>
            <a:custGeom>
              <a:avLst/>
              <a:gdLst>
                <a:gd name="T0" fmla="*/ 38100 w 72"/>
                <a:gd name="T1" fmla="*/ 19855 h 71"/>
                <a:gd name="T2" fmla="*/ 36513 w 72"/>
                <a:gd name="T3" fmla="*/ 11806 h 71"/>
                <a:gd name="T4" fmla="*/ 32279 w 72"/>
                <a:gd name="T5" fmla="*/ 5903 h 71"/>
                <a:gd name="T6" fmla="*/ 26458 w 72"/>
                <a:gd name="T7" fmla="*/ 1610 h 71"/>
                <a:gd name="T8" fmla="*/ 19050 w 72"/>
                <a:gd name="T9" fmla="*/ 0 h 71"/>
                <a:gd name="T10" fmla="*/ 11642 w 72"/>
                <a:gd name="T11" fmla="*/ 1610 h 71"/>
                <a:gd name="T12" fmla="*/ 5292 w 72"/>
                <a:gd name="T13" fmla="*/ 5903 h 71"/>
                <a:gd name="T14" fmla="*/ 1058 w 72"/>
                <a:gd name="T15" fmla="*/ 11806 h 71"/>
                <a:gd name="T16" fmla="*/ 0 w 72"/>
                <a:gd name="T17" fmla="*/ 19855 h 71"/>
                <a:gd name="T18" fmla="*/ 1058 w 72"/>
                <a:gd name="T19" fmla="*/ 26831 h 71"/>
                <a:gd name="T20" fmla="*/ 5292 w 72"/>
                <a:gd name="T21" fmla="*/ 32734 h 71"/>
                <a:gd name="T22" fmla="*/ 11642 w 72"/>
                <a:gd name="T23" fmla="*/ 37027 h 71"/>
                <a:gd name="T24" fmla="*/ 19050 w 72"/>
                <a:gd name="T25" fmla="*/ 38100 h 71"/>
                <a:gd name="T26" fmla="*/ 26458 w 72"/>
                <a:gd name="T27" fmla="*/ 37027 h 71"/>
                <a:gd name="T28" fmla="*/ 32279 w 72"/>
                <a:gd name="T29" fmla="*/ 32734 h 71"/>
                <a:gd name="T30" fmla="*/ 36513 w 72"/>
                <a:gd name="T31" fmla="*/ 26831 h 71"/>
                <a:gd name="T32" fmla="*/ 38100 w 72"/>
                <a:gd name="T33" fmla="*/ 19855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71"/>
                <a:gd name="T53" fmla="*/ 72 w 72"/>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71">
                  <a:moveTo>
                    <a:pt x="72" y="37"/>
                  </a:moveTo>
                  <a:lnTo>
                    <a:pt x="69" y="22"/>
                  </a:lnTo>
                  <a:lnTo>
                    <a:pt x="61" y="11"/>
                  </a:lnTo>
                  <a:lnTo>
                    <a:pt x="50" y="3"/>
                  </a:lnTo>
                  <a:lnTo>
                    <a:pt x="36" y="0"/>
                  </a:lnTo>
                  <a:lnTo>
                    <a:pt x="22" y="3"/>
                  </a:lnTo>
                  <a:lnTo>
                    <a:pt x="10" y="11"/>
                  </a:lnTo>
                  <a:lnTo>
                    <a:pt x="2" y="22"/>
                  </a:lnTo>
                  <a:lnTo>
                    <a:pt x="0" y="37"/>
                  </a:lnTo>
                  <a:lnTo>
                    <a:pt x="2" y="50"/>
                  </a:lnTo>
                  <a:lnTo>
                    <a:pt x="10" y="61"/>
                  </a:lnTo>
                  <a:lnTo>
                    <a:pt x="22" y="69"/>
                  </a:lnTo>
                  <a:lnTo>
                    <a:pt x="36" y="71"/>
                  </a:lnTo>
                  <a:lnTo>
                    <a:pt x="50" y="69"/>
                  </a:lnTo>
                  <a:lnTo>
                    <a:pt x="61" y="61"/>
                  </a:lnTo>
                  <a:lnTo>
                    <a:pt x="69" y="50"/>
                  </a:lnTo>
                  <a:lnTo>
                    <a:pt x="72" y="37"/>
                  </a:lnTo>
                </a:path>
              </a:pathLst>
            </a:custGeom>
            <a:noFill/>
            <a:ln w="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18" name="Freeform 11">
              <a:extLst>
                <a:ext uri="{FF2B5EF4-FFF2-40B4-BE49-F238E27FC236}">
                  <a16:creationId xmlns:a16="http://schemas.microsoft.com/office/drawing/2014/main" id="{F665F75D-2C1E-BBFE-0C3F-3714607E2A4E}"/>
                </a:ext>
              </a:extLst>
            </p:cNvPr>
            <p:cNvSpPr>
              <a:spLocks/>
            </p:cNvSpPr>
            <p:nvPr/>
          </p:nvSpPr>
          <p:spPr bwMode="auto">
            <a:xfrm>
              <a:off x="3687763" y="5289550"/>
              <a:ext cx="38100" cy="38100"/>
            </a:xfrm>
            <a:custGeom>
              <a:avLst/>
              <a:gdLst>
                <a:gd name="T0" fmla="*/ 38100 w 72"/>
                <a:gd name="T1" fmla="*/ 19050 h 72"/>
                <a:gd name="T2" fmla="*/ 37042 w 72"/>
                <a:gd name="T3" fmla="*/ 11642 h 72"/>
                <a:gd name="T4" fmla="*/ 32808 w 72"/>
                <a:gd name="T5" fmla="*/ 5292 h 72"/>
                <a:gd name="T6" fmla="*/ 26987 w 72"/>
                <a:gd name="T7" fmla="*/ 1058 h 72"/>
                <a:gd name="T8" fmla="*/ 19050 w 72"/>
                <a:gd name="T9" fmla="*/ 0 h 72"/>
                <a:gd name="T10" fmla="*/ 11112 w 72"/>
                <a:gd name="T11" fmla="*/ 1058 h 72"/>
                <a:gd name="T12" fmla="*/ 5292 w 72"/>
                <a:gd name="T13" fmla="*/ 5292 h 72"/>
                <a:gd name="T14" fmla="*/ 1058 w 72"/>
                <a:gd name="T15" fmla="*/ 11642 h 72"/>
                <a:gd name="T16" fmla="*/ 0 w 72"/>
                <a:gd name="T17" fmla="*/ 19050 h 72"/>
                <a:gd name="T18" fmla="*/ 1058 w 72"/>
                <a:gd name="T19" fmla="*/ 26458 h 72"/>
                <a:gd name="T20" fmla="*/ 5292 w 72"/>
                <a:gd name="T21" fmla="*/ 32279 h 72"/>
                <a:gd name="T22" fmla="*/ 11112 w 72"/>
                <a:gd name="T23" fmla="*/ 36513 h 72"/>
                <a:gd name="T24" fmla="*/ 19050 w 72"/>
                <a:gd name="T25" fmla="*/ 38100 h 72"/>
                <a:gd name="T26" fmla="*/ 26987 w 72"/>
                <a:gd name="T27" fmla="*/ 36513 h 72"/>
                <a:gd name="T28" fmla="*/ 32808 w 72"/>
                <a:gd name="T29" fmla="*/ 32279 h 72"/>
                <a:gd name="T30" fmla="*/ 37042 w 72"/>
                <a:gd name="T31" fmla="*/ 26458 h 72"/>
                <a:gd name="T32" fmla="*/ 38100 w 72"/>
                <a:gd name="T33" fmla="*/ 1905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72"/>
                <a:gd name="T53" fmla="*/ 72 w 72"/>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72">
                  <a:moveTo>
                    <a:pt x="72" y="36"/>
                  </a:moveTo>
                  <a:lnTo>
                    <a:pt x="70" y="22"/>
                  </a:lnTo>
                  <a:lnTo>
                    <a:pt x="62" y="10"/>
                  </a:lnTo>
                  <a:lnTo>
                    <a:pt x="51" y="2"/>
                  </a:lnTo>
                  <a:lnTo>
                    <a:pt x="36" y="0"/>
                  </a:lnTo>
                  <a:lnTo>
                    <a:pt x="21" y="2"/>
                  </a:lnTo>
                  <a:lnTo>
                    <a:pt x="10" y="10"/>
                  </a:lnTo>
                  <a:lnTo>
                    <a:pt x="2" y="22"/>
                  </a:lnTo>
                  <a:lnTo>
                    <a:pt x="0" y="36"/>
                  </a:lnTo>
                  <a:lnTo>
                    <a:pt x="2" y="50"/>
                  </a:lnTo>
                  <a:lnTo>
                    <a:pt x="10" y="61"/>
                  </a:lnTo>
                  <a:lnTo>
                    <a:pt x="21" y="69"/>
                  </a:lnTo>
                  <a:lnTo>
                    <a:pt x="36" y="72"/>
                  </a:lnTo>
                  <a:lnTo>
                    <a:pt x="51" y="69"/>
                  </a:lnTo>
                  <a:lnTo>
                    <a:pt x="62" y="61"/>
                  </a:lnTo>
                  <a:lnTo>
                    <a:pt x="70" y="50"/>
                  </a:lnTo>
                  <a:lnTo>
                    <a:pt x="72" y="36"/>
                  </a:lnTo>
                  <a:close/>
                </a:path>
              </a:pathLst>
            </a:custGeom>
            <a:solidFill>
              <a:srgbClr val="000000"/>
            </a:solidFill>
            <a:ln w="0">
              <a:solidFill>
                <a:srgbClr val="000000"/>
              </a:solidFill>
              <a:prstDash val="solid"/>
              <a:round/>
              <a:headEnd/>
              <a:tailEnd/>
            </a:ln>
          </p:spPr>
          <p:txBody>
            <a:bodyPr/>
            <a:lstStyle/>
            <a:p>
              <a:endParaRPr lang="en-US"/>
            </a:p>
          </p:txBody>
        </p:sp>
        <p:sp>
          <p:nvSpPr>
            <p:cNvPr id="17419" name="Freeform 12">
              <a:extLst>
                <a:ext uri="{FF2B5EF4-FFF2-40B4-BE49-F238E27FC236}">
                  <a16:creationId xmlns:a16="http://schemas.microsoft.com/office/drawing/2014/main" id="{7AE5B419-DC5E-554B-1134-2C20E4DA94EF}"/>
                </a:ext>
              </a:extLst>
            </p:cNvPr>
            <p:cNvSpPr>
              <a:spLocks/>
            </p:cNvSpPr>
            <p:nvPr/>
          </p:nvSpPr>
          <p:spPr bwMode="auto">
            <a:xfrm>
              <a:off x="3687763" y="5289550"/>
              <a:ext cx="38100" cy="38100"/>
            </a:xfrm>
            <a:custGeom>
              <a:avLst/>
              <a:gdLst>
                <a:gd name="T0" fmla="*/ 38100 w 72"/>
                <a:gd name="T1" fmla="*/ 19050 h 72"/>
                <a:gd name="T2" fmla="*/ 37042 w 72"/>
                <a:gd name="T3" fmla="*/ 11642 h 72"/>
                <a:gd name="T4" fmla="*/ 32808 w 72"/>
                <a:gd name="T5" fmla="*/ 5292 h 72"/>
                <a:gd name="T6" fmla="*/ 26987 w 72"/>
                <a:gd name="T7" fmla="*/ 1058 h 72"/>
                <a:gd name="T8" fmla="*/ 19050 w 72"/>
                <a:gd name="T9" fmla="*/ 0 h 72"/>
                <a:gd name="T10" fmla="*/ 11112 w 72"/>
                <a:gd name="T11" fmla="*/ 1058 h 72"/>
                <a:gd name="T12" fmla="*/ 5292 w 72"/>
                <a:gd name="T13" fmla="*/ 5292 h 72"/>
                <a:gd name="T14" fmla="*/ 1058 w 72"/>
                <a:gd name="T15" fmla="*/ 11642 h 72"/>
                <a:gd name="T16" fmla="*/ 0 w 72"/>
                <a:gd name="T17" fmla="*/ 19050 h 72"/>
                <a:gd name="T18" fmla="*/ 1058 w 72"/>
                <a:gd name="T19" fmla="*/ 26458 h 72"/>
                <a:gd name="T20" fmla="*/ 5292 w 72"/>
                <a:gd name="T21" fmla="*/ 32279 h 72"/>
                <a:gd name="T22" fmla="*/ 11112 w 72"/>
                <a:gd name="T23" fmla="*/ 36513 h 72"/>
                <a:gd name="T24" fmla="*/ 19050 w 72"/>
                <a:gd name="T25" fmla="*/ 38100 h 72"/>
                <a:gd name="T26" fmla="*/ 26987 w 72"/>
                <a:gd name="T27" fmla="*/ 36513 h 72"/>
                <a:gd name="T28" fmla="*/ 32808 w 72"/>
                <a:gd name="T29" fmla="*/ 32279 h 72"/>
                <a:gd name="T30" fmla="*/ 37042 w 72"/>
                <a:gd name="T31" fmla="*/ 26458 h 72"/>
                <a:gd name="T32" fmla="*/ 38100 w 72"/>
                <a:gd name="T33" fmla="*/ 1905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72"/>
                <a:gd name="T53" fmla="*/ 72 w 72"/>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72">
                  <a:moveTo>
                    <a:pt x="72" y="36"/>
                  </a:moveTo>
                  <a:lnTo>
                    <a:pt x="70" y="22"/>
                  </a:lnTo>
                  <a:lnTo>
                    <a:pt x="62" y="10"/>
                  </a:lnTo>
                  <a:lnTo>
                    <a:pt x="51" y="2"/>
                  </a:lnTo>
                  <a:lnTo>
                    <a:pt x="36" y="0"/>
                  </a:lnTo>
                  <a:lnTo>
                    <a:pt x="21" y="2"/>
                  </a:lnTo>
                  <a:lnTo>
                    <a:pt x="10" y="10"/>
                  </a:lnTo>
                  <a:lnTo>
                    <a:pt x="2" y="22"/>
                  </a:lnTo>
                  <a:lnTo>
                    <a:pt x="0" y="36"/>
                  </a:lnTo>
                  <a:lnTo>
                    <a:pt x="2" y="50"/>
                  </a:lnTo>
                  <a:lnTo>
                    <a:pt x="10" y="61"/>
                  </a:lnTo>
                  <a:lnTo>
                    <a:pt x="21" y="69"/>
                  </a:lnTo>
                  <a:lnTo>
                    <a:pt x="36" y="72"/>
                  </a:lnTo>
                  <a:lnTo>
                    <a:pt x="51" y="69"/>
                  </a:lnTo>
                  <a:lnTo>
                    <a:pt x="62" y="61"/>
                  </a:lnTo>
                  <a:lnTo>
                    <a:pt x="70" y="50"/>
                  </a:lnTo>
                  <a:lnTo>
                    <a:pt x="72" y="36"/>
                  </a:lnTo>
                </a:path>
              </a:pathLst>
            </a:custGeom>
            <a:noFill/>
            <a:ln w="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20" name="Freeform 13">
              <a:extLst>
                <a:ext uri="{FF2B5EF4-FFF2-40B4-BE49-F238E27FC236}">
                  <a16:creationId xmlns:a16="http://schemas.microsoft.com/office/drawing/2014/main" id="{924410C4-3FBC-D518-78DF-4428D6AE7B63}"/>
                </a:ext>
              </a:extLst>
            </p:cNvPr>
            <p:cNvSpPr>
              <a:spLocks/>
            </p:cNvSpPr>
            <p:nvPr/>
          </p:nvSpPr>
          <p:spPr bwMode="auto">
            <a:xfrm>
              <a:off x="3890963" y="5340350"/>
              <a:ext cx="38100" cy="38100"/>
            </a:xfrm>
            <a:custGeom>
              <a:avLst/>
              <a:gdLst>
                <a:gd name="T0" fmla="*/ 38100 w 72"/>
                <a:gd name="T1" fmla="*/ 19050 h 72"/>
                <a:gd name="T2" fmla="*/ 36513 w 72"/>
                <a:gd name="T3" fmla="*/ 11112 h 72"/>
                <a:gd name="T4" fmla="*/ 32279 w 72"/>
                <a:gd name="T5" fmla="*/ 5292 h 72"/>
                <a:gd name="T6" fmla="*/ 26458 w 72"/>
                <a:gd name="T7" fmla="*/ 1058 h 72"/>
                <a:gd name="T8" fmla="*/ 19050 w 72"/>
                <a:gd name="T9" fmla="*/ 0 h 72"/>
                <a:gd name="T10" fmla="*/ 11642 w 72"/>
                <a:gd name="T11" fmla="*/ 1058 h 72"/>
                <a:gd name="T12" fmla="*/ 5292 w 72"/>
                <a:gd name="T13" fmla="*/ 5292 h 72"/>
                <a:gd name="T14" fmla="*/ 1587 w 72"/>
                <a:gd name="T15" fmla="*/ 11112 h 72"/>
                <a:gd name="T16" fmla="*/ 0 w 72"/>
                <a:gd name="T17" fmla="*/ 19050 h 72"/>
                <a:gd name="T18" fmla="*/ 1587 w 72"/>
                <a:gd name="T19" fmla="*/ 26987 h 72"/>
                <a:gd name="T20" fmla="*/ 5292 w 72"/>
                <a:gd name="T21" fmla="*/ 32808 h 72"/>
                <a:gd name="T22" fmla="*/ 11642 w 72"/>
                <a:gd name="T23" fmla="*/ 37042 h 72"/>
                <a:gd name="T24" fmla="*/ 19050 w 72"/>
                <a:gd name="T25" fmla="*/ 38100 h 72"/>
                <a:gd name="T26" fmla="*/ 26458 w 72"/>
                <a:gd name="T27" fmla="*/ 37042 h 72"/>
                <a:gd name="T28" fmla="*/ 32279 w 72"/>
                <a:gd name="T29" fmla="*/ 32808 h 72"/>
                <a:gd name="T30" fmla="*/ 36513 w 72"/>
                <a:gd name="T31" fmla="*/ 26987 h 72"/>
                <a:gd name="T32" fmla="*/ 38100 w 72"/>
                <a:gd name="T33" fmla="*/ 1905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72"/>
                <a:gd name="T53" fmla="*/ 72 w 72"/>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72">
                  <a:moveTo>
                    <a:pt x="72" y="36"/>
                  </a:moveTo>
                  <a:lnTo>
                    <a:pt x="69" y="21"/>
                  </a:lnTo>
                  <a:lnTo>
                    <a:pt x="61" y="10"/>
                  </a:lnTo>
                  <a:lnTo>
                    <a:pt x="50" y="2"/>
                  </a:lnTo>
                  <a:lnTo>
                    <a:pt x="36" y="0"/>
                  </a:lnTo>
                  <a:lnTo>
                    <a:pt x="22" y="2"/>
                  </a:lnTo>
                  <a:lnTo>
                    <a:pt x="10" y="10"/>
                  </a:lnTo>
                  <a:lnTo>
                    <a:pt x="3" y="21"/>
                  </a:lnTo>
                  <a:lnTo>
                    <a:pt x="0" y="36"/>
                  </a:lnTo>
                  <a:lnTo>
                    <a:pt x="3" y="51"/>
                  </a:lnTo>
                  <a:lnTo>
                    <a:pt x="10" y="62"/>
                  </a:lnTo>
                  <a:lnTo>
                    <a:pt x="22" y="70"/>
                  </a:lnTo>
                  <a:lnTo>
                    <a:pt x="36" y="72"/>
                  </a:lnTo>
                  <a:lnTo>
                    <a:pt x="50" y="70"/>
                  </a:lnTo>
                  <a:lnTo>
                    <a:pt x="61" y="62"/>
                  </a:lnTo>
                  <a:lnTo>
                    <a:pt x="69" y="51"/>
                  </a:lnTo>
                  <a:lnTo>
                    <a:pt x="72" y="36"/>
                  </a:lnTo>
                  <a:close/>
                </a:path>
              </a:pathLst>
            </a:custGeom>
            <a:solidFill>
              <a:srgbClr val="000000"/>
            </a:solidFill>
            <a:ln w="0">
              <a:solidFill>
                <a:srgbClr val="000000"/>
              </a:solidFill>
              <a:prstDash val="solid"/>
              <a:round/>
              <a:headEnd/>
              <a:tailEnd/>
            </a:ln>
          </p:spPr>
          <p:txBody>
            <a:bodyPr/>
            <a:lstStyle/>
            <a:p>
              <a:endParaRPr lang="en-US"/>
            </a:p>
          </p:txBody>
        </p:sp>
        <p:sp>
          <p:nvSpPr>
            <p:cNvPr id="17421" name="Freeform 14">
              <a:extLst>
                <a:ext uri="{FF2B5EF4-FFF2-40B4-BE49-F238E27FC236}">
                  <a16:creationId xmlns:a16="http://schemas.microsoft.com/office/drawing/2014/main" id="{E67F397F-106B-58D3-C242-45D30C5154D0}"/>
                </a:ext>
              </a:extLst>
            </p:cNvPr>
            <p:cNvSpPr>
              <a:spLocks/>
            </p:cNvSpPr>
            <p:nvPr/>
          </p:nvSpPr>
          <p:spPr bwMode="auto">
            <a:xfrm>
              <a:off x="3890963" y="5340350"/>
              <a:ext cx="38100" cy="38100"/>
            </a:xfrm>
            <a:custGeom>
              <a:avLst/>
              <a:gdLst>
                <a:gd name="T0" fmla="*/ 38100 w 72"/>
                <a:gd name="T1" fmla="*/ 19050 h 72"/>
                <a:gd name="T2" fmla="*/ 36513 w 72"/>
                <a:gd name="T3" fmla="*/ 11112 h 72"/>
                <a:gd name="T4" fmla="*/ 32279 w 72"/>
                <a:gd name="T5" fmla="*/ 5292 h 72"/>
                <a:gd name="T6" fmla="*/ 26458 w 72"/>
                <a:gd name="T7" fmla="*/ 1058 h 72"/>
                <a:gd name="T8" fmla="*/ 19050 w 72"/>
                <a:gd name="T9" fmla="*/ 0 h 72"/>
                <a:gd name="T10" fmla="*/ 11642 w 72"/>
                <a:gd name="T11" fmla="*/ 1058 h 72"/>
                <a:gd name="T12" fmla="*/ 5292 w 72"/>
                <a:gd name="T13" fmla="*/ 5292 h 72"/>
                <a:gd name="T14" fmla="*/ 1587 w 72"/>
                <a:gd name="T15" fmla="*/ 11112 h 72"/>
                <a:gd name="T16" fmla="*/ 0 w 72"/>
                <a:gd name="T17" fmla="*/ 19050 h 72"/>
                <a:gd name="T18" fmla="*/ 1587 w 72"/>
                <a:gd name="T19" fmla="*/ 26987 h 72"/>
                <a:gd name="T20" fmla="*/ 5292 w 72"/>
                <a:gd name="T21" fmla="*/ 32808 h 72"/>
                <a:gd name="T22" fmla="*/ 11642 w 72"/>
                <a:gd name="T23" fmla="*/ 37042 h 72"/>
                <a:gd name="T24" fmla="*/ 19050 w 72"/>
                <a:gd name="T25" fmla="*/ 38100 h 72"/>
                <a:gd name="T26" fmla="*/ 26458 w 72"/>
                <a:gd name="T27" fmla="*/ 37042 h 72"/>
                <a:gd name="T28" fmla="*/ 32279 w 72"/>
                <a:gd name="T29" fmla="*/ 32808 h 72"/>
                <a:gd name="T30" fmla="*/ 36513 w 72"/>
                <a:gd name="T31" fmla="*/ 26987 h 72"/>
                <a:gd name="T32" fmla="*/ 38100 w 72"/>
                <a:gd name="T33" fmla="*/ 1905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72"/>
                <a:gd name="T53" fmla="*/ 72 w 72"/>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72">
                  <a:moveTo>
                    <a:pt x="72" y="36"/>
                  </a:moveTo>
                  <a:lnTo>
                    <a:pt x="69" y="21"/>
                  </a:lnTo>
                  <a:lnTo>
                    <a:pt x="61" y="10"/>
                  </a:lnTo>
                  <a:lnTo>
                    <a:pt x="50" y="2"/>
                  </a:lnTo>
                  <a:lnTo>
                    <a:pt x="36" y="0"/>
                  </a:lnTo>
                  <a:lnTo>
                    <a:pt x="22" y="2"/>
                  </a:lnTo>
                  <a:lnTo>
                    <a:pt x="10" y="10"/>
                  </a:lnTo>
                  <a:lnTo>
                    <a:pt x="3" y="21"/>
                  </a:lnTo>
                  <a:lnTo>
                    <a:pt x="0" y="36"/>
                  </a:lnTo>
                  <a:lnTo>
                    <a:pt x="3" y="51"/>
                  </a:lnTo>
                  <a:lnTo>
                    <a:pt x="10" y="62"/>
                  </a:lnTo>
                  <a:lnTo>
                    <a:pt x="22" y="70"/>
                  </a:lnTo>
                  <a:lnTo>
                    <a:pt x="36" y="72"/>
                  </a:lnTo>
                  <a:lnTo>
                    <a:pt x="50" y="70"/>
                  </a:lnTo>
                  <a:lnTo>
                    <a:pt x="61" y="62"/>
                  </a:lnTo>
                  <a:lnTo>
                    <a:pt x="69" y="51"/>
                  </a:lnTo>
                  <a:lnTo>
                    <a:pt x="72" y="36"/>
                  </a:lnTo>
                </a:path>
              </a:pathLst>
            </a:custGeom>
            <a:noFill/>
            <a:ln w="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22" name="Freeform 15">
              <a:extLst>
                <a:ext uri="{FF2B5EF4-FFF2-40B4-BE49-F238E27FC236}">
                  <a16:creationId xmlns:a16="http://schemas.microsoft.com/office/drawing/2014/main" id="{EDC92253-C7BA-53AE-2C23-95A4E29D6E53}"/>
                </a:ext>
              </a:extLst>
            </p:cNvPr>
            <p:cNvSpPr>
              <a:spLocks/>
            </p:cNvSpPr>
            <p:nvPr/>
          </p:nvSpPr>
          <p:spPr bwMode="auto">
            <a:xfrm>
              <a:off x="3687763" y="5492750"/>
              <a:ext cx="38100" cy="38100"/>
            </a:xfrm>
            <a:custGeom>
              <a:avLst/>
              <a:gdLst>
                <a:gd name="T0" fmla="*/ 38100 w 72"/>
                <a:gd name="T1" fmla="*/ 18245 h 71"/>
                <a:gd name="T2" fmla="*/ 37042 w 72"/>
                <a:gd name="T3" fmla="*/ 11269 h 71"/>
                <a:gd name="T4" fmla="*/ 32808 w 72"/>
                <a:gd name="T5" fmla="*/ 5366 h 71"/>
                <a:gd name="T6" fmla="*/ 26987 w 72"/>
                <a:gd name="T7" fmla="*/ 1073 h 71"/>
                <a:gd name="T8" fmla="*/ 19050 w 72"/>
                <a:gd name="T9" fmla="*/ 0 h 71"/>
                <a:gd name="T10" fmla="*/ 11112 w 72"/>
                <a:gd name="T11" fmla="*/ 1073 h 71"/>
                <a:gd name="T12" fmla="*/ 5292 w 72"/>
                <a:gd name="T13" fmla="*/ 5366 h 71"/>
                <a:gd name="T14" fmla="*/ 1058 w 72"/>
                <a:gd name="T15" fmla="*/ 11269 h 71"/>
                <a:gd name="T16" fmla="*/ 0 w 72"/>
                <a:gd name="T17" fmla="*/ 18245 h 71"/>
                <a:gd name="T18" fmla="*/ 1058 w 72"/>
                <a:gd name="T19" fmla="*/ 26294 h 71"/>
                <a:gd name="T20" fmla="*/ 5292 w 72"/>
                <a:gd name="T21" fmla="*/ 32197 h 71"/>
                <a:gd name="T22" fmla="*/ 11112 w 72"/>
                <a:gd name="T23" fmla="*/ 36490 h 71"/>
                <a:gd name="T24" fmla="*/ 19050 w 72"/>
                <a:gd name="T25" fmla="*/ 38100 h 71"/>
                <a:gd name="T26" fmla="*/ 26987 w 72"/>
                <a:gd name="T27" fmla="*/ 36490 h 71"/>
                <a:gd name="T28" fmla="*/ 32808 w 72"/>
                <a:gd name="T29" fmla="*/ 32197 h 71"/>
                <a:gd name="T30" fmla="*/ 37042 w 72"/>
                <a:gd name="T31" fmla="*/ 26294 h 71"/>
                <a:gd name="T32" fmla="*/ 38100 w 72"/>
                <a:gd name="T33" fmla="*/ 18245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71"/>
                <a:gd name="T53" fmla="*/ 72 w 72"/>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71">
                  <a:moveTo>
                    <a:pt x="72" y="34"/>
                  </a:moveTo>
                  <a:lnTo>
                    <a:pt x="70" y="21"/>
                  </a:lnTo>
                  <a:lnTo>
                    <a:pt x="62" y="10"/>
                  </a:lnTo>
                  <a:lnTo>
                    <a:pt x="51" y="2"/>
                  </a:lnTo>
                  <a:lnTo>
                    <a:pt x="36" y="0"/>
                  </a:lnTo>
                  <a:lnTo>
                    <a:pt x="21" y="2"/>
                  </a:lnTo>
                  <a:lnTo>
                    <a:pt x="10" y="10"/>
                  </a:lnTo>
                  <a:lnTo>
                    <a:pt x="2" y="21"/>
                  </a:lnTo>
                  <a:lnTo>
                    <a:pt x="0" y="34"/>
                  </a:lnTo>
                  <a:lnTo>
                    <a:pt x="2" y="49"/>
                  </a:lnTo>
                  <a:lnTo>
                    <a:pt x="10" y="60"/>
                  </a:lnTo>
                  <a:lnTo>
                    <a:pt x="21" y="68"/>
                  </a:lnTo>
                  <a:lnTo>
                    <a:pt x="36" y="71"/>
                  </a:lnTo>
                  <a:lnTo>
                    <a:pt x="51" y="68"/>
                  </a:lnTo>
                  <a:lnTo>
                    <a:pt x="62" y="60"/>
                  </a:lnTo>
                  <a:lnTo>
                    <a:pt x="70" y="49"/>
                  </a:lnTo>
                  <a:lnTo>
                    <a:pt x="72" y="34"/>
                  </a:lnTo>
                  <a:close/>
                </a:path>
              </a:pathLst>
            </a:custGeom>
            <a:solidFill>
              <a:srgbClr val="000000"/>
            </a:solidFill>
            <a:ln w="0">
              <a:solidFill>
                <a:srgbClr val="000000"/>
              </a:solidFill>
              <a:prstDash val="solid"/>
              <a:round/>
              <a:headEnd/>
              <a:tailEnd/>
            </a:ln>
          </p:spPr>
          <p:txBody>
            <a:bodyPr/>
            <a:lstStyle/>
            <a:p>
              <a:endParaRPr lang="en-US"/>
            </a:p>
          </p:txBody>
        </p:sp>
        <p:sp>
          <p:nvSpPr>
            <p:cNvPr id="17423" name="Freeform 16">
              <a:extLst>
                <a:ext uri="{FF2B5EF4-FFF2-40B4-BE49-F238E27FC236}">
                  <a16:creationId xmlns:a16="http://schemas.microsoft.com/office/drawing/2014/main" id="{459E0EF3-BF76-AA4D-ABBE-0ED159694FB0}"/>
                </a:ext>
              </a:extLst>
            </p:cNvPr>
            <p:cNvSpPr>
              <a:spLocks/>
            </p:cNvSpPr>
            <p:nvPr/>
          </p:nvSpPr>
          <p:spPr bwMode="auto">
            <a:xfrm>
              <a:off x="3687763" y="5492750"/>
              <a:ext cx="38100" cy="38100"/>
            </a:xfrm>
            <a:custGeom>
              <a:avLst/>
              <a:gdLst>
                <a:gd name="T0" fmla="*/ 38100 w 72"/>
                <a:gd name="T1" fmla="*/ 18245 h 71"/>
                <a:gd name="T2" fmla="*/ 37042 w 72"/>
                <a:gd name="T3" fmla="*/ 11269 h 71"/>
                <a:gd name="T4" fmla="*/ 32808 w 72"/>
                <a:gd name="T5" fmla="*/ 5366 h 71"/>
                <a:gd name="T6" fmla="*/ 26987 w 72"/>
                <a:gd name="T7" fmla="*/ 1073 h 71"/>
                <a:gd name="T8" fmla="*/ 19050 w 72"/>
                <a:gd name="T9" fmla="*/ 0 h 71"/>
                <a:gd name="T10" fmla="*/ 11112 w 72"/>
                <a:gd name="T11" fmla="*/ 1073 h 71"/>
                <a:gd name="T12" fmla="*/ 5292 w 72"/>
                <a:gd name="T13" fmla="*/ 5366 h 71"/>
                <a:gd name="T14" fmla="*/ 1058 w 72"/>
                <a:gd name="T15" fmla="*/ 11269 h 71"/>
                <a:gd name="T16" fmla="*/ 0 w 72"/>
                <a:gd name="T17" fmla="*/ 18245 h 71"/>
                <a:gd name="T18" fmla="*/ 1058 w 72"/>
                <a:gd name="T19" fmla="*/ 26294 h 71"/>
                <a:gd name="T20" fmla="*/ 5292 w 72"/>
                <a:gd name="T21" fmla="*/ 32197 h 71"/>
                <a:gd name="T22" fmla="*/ 11112 w 72"/>
                <a:gd name="T23" fmla="*/ 36490 h 71"/>
                <a:gd name="T24" fmla="*/ 19050 w 72"/>
                <a:gd name="T25" fmla="*/ 38100 h 71"/>
                <a:gd name="T26" fmla="*/ 26987 w 72"/>
                <a:gd name="T27" fmla="*/ 36490 h 71"/>
                <a:gd name="T28" fmla="*/ 32808 w 72"/>
                <a:gd name="T29" fmla="*/ 32197 h 71"/>
                <a:gd name="T30" fmla="*/ 37042 w 72"/>
                <a:gd name="T31" fmla="*/ 26294 h 71"/>
                <a:gd name="T32" fmla="*/ 38100 w 72"/>
                <a:gd name="T33" fmla="*/ 18245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71"/>
                <a:gd name="T53" fmla="*/ 72 w 72"/>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71">
                  <a:moveTo>
                    <a:pt x="72" y="34"/>
                  </a:moveTo>
                  <a:lnTo>
                    <a:pt x="70" y="21"/>
                  </a:lnTo>
                  <a:lnTo>
                    <a:pt x="62" y="10"/>
                  </a:lnTo>
                  <a:lnTo>
                    <a:pt x="51" y="2"/>
                  </a:lnTo>
                  <a:lnTo>
                    <a:pt x="36" y="0"/>
                  </a:lnTo>
                  <a:lnTo>
                    <a:pt x="21" y="2"/>
                  </a:lnTo>
                  <a:lnTo>
                    <a:pt x="10" y="10"/>
                  </a:lnTo>
                  <a:lnTo>
                    <a:pt x="2" y="21"/>
                  </a:lnTo>
                  <a:lnTo>
                    <a:pt x="0" y="34"/>
                  </a:lnTo>
                  <a:lnTo>
                    <a:pt x="2" y="49"/>
                  </a:lnTo>
                  <a:lnTo>
                    <a:pt x="10" y="60"/>
                  </a:lnTo>
                  <a:lnTo>
                    <a:pt x="21" y="68"/>
                  </a:lnTo>
                  <a:lnTo>
                    <a:pt x="36" y="71"/>
                  </a:lnTo>
                  <a:lnTo>
                    <a:pt x="51" y="68"/>
                  </a:lnTo>
                  <a:lnTo>
                    <a:pt x="62" y="60"/>
                  </a:lnTo>
                  <a:lnTo>
                    <a:pt x="70" y="49"/>
                  </a:lnTo>
                  <a:lnTo>
                    <a:pt x="72" y="34"/>
                  </a:lnTo>
                </a:path>
              </a:pathLst>
            </a:custGeom>
            <a:noFill/>
            <a:ln w="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24" name="Freeform 17">
              <a:extLst>
                <a:ext uri="{FF2B5EF4-FFF2-40B4-BE49-F238E27FC236}">
                  <a16:creationId xmlns:a16="http://schemas.microsoft.com/office/drawing/2014/main" id="{4CF747AF-EAD7-FC64-0F8F-AA2B8289779C}"/>
                </a:ext>
              </a:extLst>
            </p:cNvPr>
            <p:cNvSpPr>
              <a:spLocks/>
            </p:cNvSpPr>
            <p:nvPr/>
          </p:nvSpPr>
          <p:spPr bwMode="auto">
            <a:xfrm>
              <a:off x="3840163" y="5543550"/>
              <a:ext cx="38100" cy="38100"/>
            </a:xfrm>
            <a:custGeom>
              <a:avLst/>
              <a:gdLst>
                <a:gd name="T0" fmla="*/ 38100 w 71"/>
                <a:gd name="T1" fmla="*/ 18789 h 73"/>
                <a:gd name="T2" fmla="*/ 37027 w 71"/>
                <a:gd name="T3" fmla="*/ 11482 h 73"/>
                <a:gd name="T4" fmla="*/ 32734 w 71"/>
                <a:gd name="T5" fmla="*/ 5741 h 73"/>
                <a:gd name="T6" fmla="*/ 26831 w 71"/>
                <a:gd name="T7" fmla="*/ 1566 h 73"/>
                <a:gd name="T8" fmla="*/ 19855 w 71"/>
                <a:gd name="T9" fmla="*/ 0 h 73"/>
                <a:gd name="T10" fmla="*/ 11806 w 71"/>
                <a:gd name="T11" fmla="*/ 1566 h 73"/>
                <a:gd name="T12" fmla="*/ 5903 w 71"/>
                <a:gd name="T13" fmla="*/ 5741 h 73"/>
                <a:gd name="T14" fmla="*/ 1610 w 71"/>
                <a:gd name="T15" fmla="*/ 11482 h 73"/>
                <a:gd name="T16" fmla="*/ 0 w 71"/>
                <a:gd name="T17" fmla="*/ 18789 h 73"/>
                <a:gd name="T18" fmla="*/ 1610 w 71"/>
                <a:gd name="T19" fmla="*/ 26096 h 73"/>
                <a:gd name="T20" fmla="*/ 5903 w 71"/>
                <a:gd name="T21" fmla="*/ 31837 h 73"/>
                <a:gd name="T22" fmla="*/ 11806 w 71"/>
                <a:gd name="T23" fmla="*/ 36012 h 73"/>
                <a:gd name="T24" fmla="*/ 19855 w 71"/>
                <a:gd name="T25" fmla="*/ 38100 h 73"/>
                <a:gd name="T26" fmla="*/ 26831 w 71"/>
                <a:gd name="T27" fmla="*/ 36012 h 73"/>
                <a:gd name="T28" fmla="*/ 32734 w 71"/>
                <a:gd name="T29" fmla="*/ 31837 h 73"/>
                <a:gd name="T30" fmla="*/ 37027 w 71"/>
                <a:gd name="T31" fmla="*/ 26096 h 73"/>
                <a:gd name="T32" fmla="*/ 38100 w 71"/>
                <a:gd name="T33" fmla="*/ 18789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73"/>
                <a:gd name="T53" fmla="*/ 71 w 71"/>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73">
                  <a:moveTo>
                    <a:pt x="71" y="36"/>
                  </a:moveTo>
                  <a:lnTo>
                    <a:pt x="69" y="22"/>
                  </a:lnTo>
                  <a:lnTo>
                    <a:pt x="61" y="11"/>
                  </a:lnTo>
                  <a:lnTo>
                    <a:pt x="50" y="3"/>
                  </a:lnTo>
                  <a:lnTo>
                    <a:pt x="37" y="0"/>
                  </a:lnTo>
                  <a:lnTo>
                    <a:pt x="22" y="3"/>
                  </a:lnTo>
                  <a:lnTo>
                    <a:pt x="11" y="11"/>
                  </a:lnTo>
                  <a:lnTo>
                    <a:pt x="3" y="22"/>
                  </a:lnTo>
                  <a:lnTo>
                    <a:pt x="0" y="36"/>
                  </a:lnTo>
                  <a:lnTo>
                    <a:pt x="3" y="50"/>
                  </a:lnTo>
                  <a:lnTo>
                    <a:pt x="11" y="61"/>
                  </a:lnTo>
                  <a:lnTo>
                    <a:pt x="22" y="69"/>
                  </a:lnTo>
                  <a:lnTo>
                    <a:pt x="37" y="73"/>
                  </a:lnTo>
                  <a:lnTo>
                    <a:pt x="50" y="69"/>
                  </a:lnTo>
                  <a:lnTo>
                    <a:pt x="61" y="61"/>
                  </a:lnTo>
                  <a:lnTo>
                    <a:pt x="69" y="50"/>
                  </a:lnTo>
                  <a:lnTo>
                    <a:pt x="71" y="36"/>
                  </a:lnTo>
                  <a:close/>
                </a:path>
              </a:pathLst>
            </a:custGeom>
            <a:solidFill>
              <a:srgbClr val="000000"/>
            </a:solidFill>
            <a:ln w="0">
              <a:solidFill>
                <a:srgbClr val="000000"/>
              </a:solidFill>
              <a:prstDash val="solid"/>
              <a:round/>
              <a:headEnd/>
              <a:tailEnd/>
            </a:ln>
          </p:spPr>
          <p:txBody>
            <a:bodyPr/>
            <a:lstStyle/>
            <a:p>
              <a:endParaRPr lang="en-US"/>
            </a:p>
          </p:txBody>
        </p:sp>
        <p:sp>
          <p:nvSpPr>
            <p:cNvPr id="17425" name="Freeform 18">
              <a:extLst>
                <a:ext uri="{FF2B5EF4-FFF2-40B4-BE49-F238E27FC236}">
                  <a16:creationId xmlns:a16="http://schemas.microsoft.com/office/drawing/2014/main" id="{88C3D35F-A6C9-92EC-F0C2-EB67D1DC7E3E}"/>
                </a:ext>
              </a:extLst>
            </p:cNvPr>
            <p:cNvSpPr>
              <a:spLocks/>
            </p:cNvSpPr>
            <p:nvPr/>
          </p:nvSpPr>
          <p:spPr bwMode="auto">
            <a:xfrm>
              <a:off x="3840163" y="5543550"/>
              <a:ext cx="38100" cy="38100"/>
            </a:xfrm>
            <a:custGeom>
              <a:avLst/>
              <a:gdLst>
                <a:gd name="T0" fmla="*/ 38100 w 71"/>
                <a:gd name="T1" fmla="*/ 18789 h 73"/>
                <a:gd name="T2" fmla="*/ 37027 w 71"/>
                <a:gd name="T3" fmla="*/ 11482 h 73"/>
                <a:gd name="T4" fmla="*/ 32734 w 71"/>
                <a:gd name="T5" fmla="*/ 5741 h 73"/>
                <a:gd name="T6" fmla="*/ 26831 w 71"/>
                <a:gd name="T7" fmla="*/ 1566 h 73"/>
                <a:gd name="T8" fmla="*/ 19855 w 71"/>
                <a:gd name="T9" fmla="*/ 0 h 73"/>
                <a:gd name="T10" fmla="*/ 11806 w 71"/>
                <a:gd name="T11" fmla="*/ 1566 h 73"/>
                <a:gd name="T12" fmla="*/ 5903 w 71"/>
                <a:gd name="T13" fmla="*/ 5741 h 73"/>
                <a:gd name="T14" fmla="*/ 1610 w 71"/>
                <a:gd name="T15" fmla="*/ 11482 h 73"/>
                <a:gd name="T16" fmla="*/ 0 w 71"/>
                <a:gd name="T17" fmla="*/ 18789 h 73"/>
                <a:gd name="T18" fmla="*/ 1610 w 71"/>
                <a:gd name="T19" fmla="*/ 26096 h 73"/>
                <a:gd name="T20" fmla="*/ 5903 w 71"/>
                <a:gd name="T21" fmla="*/ 31837 h 73"/>
                <a:gd name="T22" fmla="*/ 11806 w 71"/>
                <a:gd name="T23" fmla="*/ 36012 h 73"/>
                <a:gd name="T24" fmla="*/ 19855 w 71"/>
                <a:gd name="T25" fmla="*/ 38100 h 73"/>
                <a:gd name="T26" fmla="*/ 26831 w 71"/>
                <a:gd name="T27" fmla="*/ 36012 h 73"/>
                <a:gd name="T28" fmla="*/ 32734 w 71"/>
                <a:gd name="T29" fmla="*/ 31837 h 73"/>
                <a:gd name="T30" fmla="*/ 37027 w 71"/>
                <a:gd name="T31" fmla="*/ 26096 h 73"/>
                <a:gd name="T32" fmla="*/ 38100 w 71"/>
                <a:gd name="T33" fmla="*/ 18789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73"/>
                <a:gd name="T53" fmla="*/ 71 w 71"/>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73">
                  <a:moveTo>
                    <a:pt x="71" y="36"/>
                  </a:moveTo>
                  <a:lnTo>
                    <a:pt x="69" y="22"/>
                  </a:lnTo>
                  <a:lnTo>
                    <a:pt x="61" y="11"/>
                  </a:lnTo>
                  <a:lnTo>
                    <a:pt x="50" y="3"/>
                  </a:lnTo>
                  <a:lnTo>
                    <a:pt x="37" y="0"/>
                  </a:lnTo>
                  <a:lnTo>
                    <a:pt x="22" y="3"/>
                  </a:lnTo>
                  <a:lnTo>
                    <a:pt x="11" y="11"/>
                  </a:lnTo>
                  <a:lnTo>
                    <a:pt x="3" y="22"/>
                  </a:lnTo>
                  <a:lnTo>
                    <a:pt x="0" y="36"/>
                  </a:lnTo>
                  <a:lnTo>
                    <a:pt x="3" y="50"/>
                  </a:lnTo>
                  <a:lnTo>
                    <a:pt x="11" y="61"/>
                  </a:lnTo>
                  <a:lnTo>
                    <a:pt x="22" y="69"/>
                  </a:lnTo>
                  <a:lnTo>
                    <a:pt x="37" y="73"/>
                  </a:lnTo>
                  <a:lnTo>
                    <a:pt x="50" y="69"/>
                  </a:lnTo>
                  <a:lnTo>
                    <a:pt x="61" y="61"/>
                  </a:lnTo>
                  <a:lnTo>
                    <a:pt x="69" y="50"/>
                  </a:lnTo>
                  <a:lnTo>
                    <a:pt x="71" y="36"/>
                  </a:lnTo>
                </a:path>
              </a:pathLst>
            </a:custGeom>
            <a:noFill/>
            <a:ln w="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26" name="Freeform 19">
              <a:extLst>
                <a:ext uri="{FF2B5EF4-FFF2-40B4-BE49-F238E27FC236}">
                  <a16:creationId xmlns:a16="http://schemas.microsoft.com/office/drawing/2014/main" id="{F6CEF1B0-CFC3-5A1A-4F4A-2341DFD98F48}"/>
                </a:ext>
              </a:extLst>
            </p:cNvPr>
            <p:cNvSpPr>
              <a:spLocks/>
            </p:cNvSpPr>
            <p:nvPr/>
          </p:nvSpPr>
          <p:spPr bwMode="auto">
            <a:xfrm>
              <a:off x="4551363" y="4730750"/>
              <a:ext cx="38100" cy="38100"/>
            </a:xfrm>
            <a:custGeom>
              <a:avLst/>
              <a:gdLst>
                <a:gd name="T0" fmla="*/ 38100 w 72"/>
                <a:gd name="T1" fmla="*/ 19050 h 72"/>
                <a:gd name="T2" fmla="*/ 36513 w 72"/>
                <a:gd name="T3" fmla="*/ 11112 h 72"/>
                <a:gd name="T4" fmla="*/ 32279 w 72"/>
                <a:gd name="T5" fmla="*/ 5292 h 72"/>
                <a:gd name="T6" fmla="*/ 26458 w 72"/>
                <a:gd name="T7" fmla="*/ 1058 h 72"/>
                <a:gd name="T8" fmla="*/ 19050 w 72"/>
                <a:gd name="T9" fmla="*/ 0 h 72"/>
                <a:gd name="T10" fmla="*/ 11642 w 72"/>
                <a:gd name="T11" fmla="*/ 1058 h 72"/>
                <a:gd name="T12" fmla="*/ 5292 w 72"/>
                <a:gd name="T13" fmla="*/ 5292 h 72"/>
                <a:gd name="T14" fmla="*/ 1058 w 72"/>
                <a:gd name="T15" fmla="*/ 11112 h 72"/>
                <a:gd name="T16" fmla="*/ 0 w 72"/>
                <a:gd name="T17" fmla="*/ 19050 h 72"/>
                <a:gd name="T18" fmla="*/ 1058 w 72"/>
                <a:gd name="T19" fmla="*/ 26987 h 72"/>
                <a:gd name="T20" fmla="*/ 5292 w 72"/>
                <a:gd name="T21" fmla="*/ 32808 h 72"/>
                <a:gd name="T22" fmla="*/ 11642 w 72"/>
                <a:gd name="T23" fmla="*/ 37042 h 72"/>
                <a:gd name="T24" fmla="*/ 19050 w 72"/>
                <a:gd name="T25" fmla="*/ 38100 h 72"/>
                <a:gd name="T26" fmla="*/ 26458 w 72"/>
                <a:gd name="T27" fmla="*/ 37042 h 72"/>
                <a:gd name="T28" fmla="*/ 32279 w 72"/>
                <a:gd name="T29" fmla="*/ 32808 h 72"/>
                <a:gd name="T30" fmla="*/ 36513 w 72"/>
                <a:gd name="T31" fmla="*/ 26987 h 72"/>
                <a:gd name="T32" fmla="*/ 38100 w 72"/>
                <a:gd name="T33" fmla="*/ 1905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72"/>
                <a:gd name="T53" fmla="*/ 72 w 72"/>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72">
                  <a:moveTo>
                    <a:pt x="72" y="36"/>
                  </a:moveTo>
                  <a:lnTo>
                    <a:pt x="69" y="21"/>
                  </a:lnTo>
                  <a:lnTo>
                    <a:pt x="61" y="10"/>
                  </a:lnTo>
                  <a:lnTo>
                    <a:pt x="50" y="2"/>
                  </a:lnTo>
                  <a:lnTo>
                    <a:pt x="36" y="0"/>
                  </a:lnTo>
                  <a:lnTo>
                    <a:pt x="22" y="2"/>
                  </a:lnTo>
                  <a:lnTo>
                    <a:pt x="10" y="10"/>
                  </a:lnTo>
                  <a:lnTo>
                    <a:pt x="2" y="21"/>
                  </a:lnTo>
                  <a:lnTo>
                    <a:pt x="0" y="36"/>
                  </a:lnTo>
                  <a:lnTo>
                    <a:pt x="2" y="51"/>
                  </a:lnTo>
                  <a:lnTo>
                    <a:pt x="10" y="62"/>
                  </a:lnTo>
                  <a:lnTo>
                    <a:pt x="22" y="70"/>
                  </a:lnTo>
                  <a:lnTo>
                    <a:pt x="36" y="72"/>
                  </a:lnTo>
                  <a:lnTo>
                    <a:pt x="50" y="70"/>
                  </a:lnTo>
                  <a:lnTo>
                    <a:pt x="61" y="62"/>
                  </a:lnTo>
                  <a:lnTo>
                    <a:pt x="69" y="51"/>
                  </a:lnTo>
                  <a:lnTo>
                    <a:pt x="72" y="36"/>
                  </a:lnTo>
                  <a:close/>
                </a:path>
              </a:pathLst>
            </a:custGeom>
            <a:solidFill>
              <a:srgbClr val="000000"/>
            </a:solidFill>
            <a:ln w="0">
              <a:solidFill>
                <a:srgbClr val="000000"/>
              </a:solidFill>
              <a:prstDash val="solid"/>
              <a:round/>
              <a:headEnd/>
              <a:tailEnd/>
            </a:ln>
          </p:spPr>
          <p:txBody>
            <a:bodyPr/>
            <a:lstStyle/>
            <a:p>
              <a:endParaRPr lang="en-US"/>
            </a:p>
          </p:txBody>
        </p:sp>
        <p:sp>
          <p:nvSpPr>
            <p:cNvPr id="17427" name="Freeform 20">
              <a:extLst>
                <a:ext uri="{FF2B5EF4-FFF2-40B4-BE49-F238E27FC236}">
                  <a16:creationId xmlns:a16="http://schemas.microsoft.com/office/drawing/2014/main" id="{6589C67A-6747-460F-27D6-019C8DFEE534}"/>
                </a:ext>
              </a:extLst>
            </p:cNvPr>
            <p:cNvSpPr>
              <a:spLocks/>
            </p:cNvSpPr>
            <p:nvPr/>
          </p:nvSpPr>
          <p:spPr bwMode="auto">
            <a:xfrm>
              <a:off x="4551363" y="4730750"/>
              <a:ext cx="38100" cy="38100"/>
            </a:xfrm>
            <a:custGeom>
              <a:avLst/>
              <a:gdLst>
                <a:gd name="T0" fmla="*/ 38100 w 72"/>
                <a:gd name="T1" fmla="*/ 19050 h 72"/>
                <a:gd name="T2" fmla="*/ 36513 w 72"/>
                <a:gd name="T3" fmla="*/ 11112 h 72"/>
                <a:gd name="T4" fmla="*/ 32279 w 72"/>
                <a:gd name="T5" fmla="*/ 5292 h 72"/>
                <a:gd name="T6" fmla="*/ 26458 w 72"/>
                <a:gd name="T7" fmla="*/ 1058 h 72"/>
                <a:gd name="T8" fmla="*/ 19050 w 72"/>
                <a:gd name="T9" fmla="*/ 0 h 72"/>
                <a:gd name="T10" fmla="*/ 11642 w 72"/>
                <a:gd name="T11" fmla="*/ 1058 h 72"/>
                <a:gd name="T12" fmla="*/ 5292 w 72"/>
                <a:gd name="T13" fmla="*/ 5292 h 72"/>
                <a:gd name="T14" fmla="*/ 1058 w 72"/>
                <a:gd name="T15" fmla="*/ 11112 h 72"/>
                <a:gd name="T16" fmla="*/ 0 w 72"/>
                <a:gd name="T17" fmla="*/ 19050 h 72"/>
                <a:gd name="T18" fmla="*/ 1058 w 72"/>
                <a:gd name="T19" fmla="*/ 26987 h 72"/>
                <a:gd name="T20" fmla="*/ 5292 w 72"/>
                <a:gd name="T21" fmla="*/ 32808 h 72"/>
                <a:gd name="T22" fmla="*/ 11642 w 72"/>
                <a:gd name="T23" fmla="*/ 37042 h 72"/>
                <a:gd name="T24" fmla="*/ 19050 w 72"/>
                <a:gd name="T25" fmla="*/ 38100 h 72"/>
                <a:gd name="T26" fmla="*/ 26458 w 72"/>
                <a:gd name="T27" fmla="*/ 37042 h 72"/>
                <a:gd name="T28" fmla="*/ 32279 w 72"/>
                <a:gd name="T29" fmla="*/ 32808 h 72"/>
                <a:gd name="T30" fmla="*/ 36513 w 72"/>
                <a:gd name="T31" fmla="*/ 26987 h 72"/>
                <a:gd name="T32" fmla="*/ 38100 w 72"/>
                <a:gd name="T33" fmla="*/ 1905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72"/>
                <a:gd name="T53" fmla="*/ 72 w 72"/>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72">
                  <a:moveTo>
                    <a:pt x="72" y="36"/>
                  </a:moveTo>
                  <a:lnTo>
                    <a:pt x="69" y="21"/>
                  </a:lnTo>
                  <a:lnTo>
                    <a:pt x="61" y="10"/>
                  </a:lnTo>
                  <a:lnTo>
                    <a:pt x="50" y="2"/>
                  </a:lnTo>
                  <a:lnTo>
                    <a:pt x="36" y="0"/>
                  </a:lnTo>
                  <a:lnTo>
                    <a:pt x="22" y="2"/>
                  </a:lnTo>
                  <a:lnTo>
                    <a:pt x="10" y="10"/>
                  </a:lnTo>
                  <a:lnTo>
                    <a:pt x="2" y="21"/>
                  </a:lnTo>
                  <a:lnTo>
                    <a:pt x="0" y="36"/>
                  </a:lnTo>
                  <a:lnTo>
                    <a:pt x="2" y="51"/>
                  </a:lnTo>
                  <a:lnTo>
                    <a:pt x="10" y="62"/>
                  </a:lnTo>
                  <a:lnTo>
                    <a:pt x="22" y="70"/>
                  </a:lnTo>
                  <a:lnTo>
                    <a:pt x="36" y="72"/>
                  </a:lnTo>
                  <a:lnTo>
                    <a:pt x="50" y="70"/>
                  </a:lnTo>
                  <a:lnTo>
                    <a:pt x="61" y="62"/>
                  </a:lnTo>
                  <a:lnTo>
                    <a:pt x="69" y="51"/>
                  </a:lnTo>
                  <a:lnTo>
                    <a:pt x="72" y="36"/>
                  </a:lnTo>
                </a:path>
              </a:pathLst>
            </a:custGeom>
            <a:noFill/>
            <a:ln w="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28" name="Freeform 21">
              <a:extLst>
                <a:ext uri="{FF2B5EF4-FFF2-40B4-BE49-F238E27FC236}">
                  <a16:creationId xmlns:a16="http://schemas.microsoft.com/office/drawing/2014/main" id="{2E1585A0-3B8B-EF54-3185-148973BE4583}"/>
                </a:ext>
              </a:extLst>
            </p:cNvPr>
            <p:cNvSpPr>
              <a:spLocks/>
            </p:cNvSpPr>
            <p:nvPr/>
          </p:nvSpPr>
          <p:spPr bwMode="auto">
            <a:xfrm>
              <a:off x="4551363" y="4984750"/>
              <a:ext cx="38100" cy="38100"/>
            </a:xfrm>
            <a:custGeom>
              <a:avLst/>
              <a:gdLst>
                <a:gd name="T0" fmla="*/ 38100 w 72"/>
                <a:gd name="T1" fmla="*/ 19050 h 72"/>
                <a:gd name="T2" fmla="*/ 36513 w 72"/>
                <a:gd name="T3" fmla="*/ 11642 h 72"/>
                <a:gd name="T4" fmla="*/ 32279 w 72"/>
                <a:gd name="T5" fmla="*/ 5292 h 72"/>
                <a:gd name="T6" fmla="*/ 26458 w 72"/>
                <a:gd name="T7" fmla="*/ 1058 h 72"/>
                <a:gd name="T8" fmla="*/ 19050 w 72"/>
                <a:gd name="T9" fmla="*/ 0 h 72"/>
                <a:gd name="T10" fmla="*/ 11642 w 72"/>
                <a:gd name="T11" fmla="*/ 1058 h 72"/>
                <a:gd name="T12" fmla="*/ 5292 w 72"/>
                <a:gd name="T13" fmla="*/ 5292 h 72"/>
                <a:gd name="T14" fmla="*/ 1058 w 72"/>
                <a:gd name="T15" fmla="*/ 11642 h 72"/>
                <a:gd name="T16" fmla="*/ 0 w 72"/>
                <a:gd name="T17" fmla="*/ 19050 h 72"/>
                <a:gd name="T18" fmla="*/ 1058 w 72"/>
                <a:gd name="T19" fmla="*/ 26458 h 72"/>
                <a:gd name="T20" fmla="*/ 5292 w 72"/>
                <a:gd name="T21" fmla="*/ 32279 h 72"/>
                <a:gd name="T22" fmla="*/ 11642 w 72"/>
                <a:gd name="T23" fmla="*/ 36513 h 72"/>
                <a:gd name="T24" fmla="*/ 19050 w 72"/>
                <a:gd name="T25" fmla="*/ 38100 h 72"/>
                <a:gd name="T26" fmla="*/ 26458 w 72"/>
                <a:gd name="T27" fmla="*/ 36513 h 72"/>
                <a:gd name="T28" fmla="*/ 32279 w 72"/>
                <a:gd name="T29" fmla="*/ 32279 h 72"/>
                <a:gd name="T30" fmla="*/ 36513 w 72"/>
                <a:gd name="T31" fmla="*/ 26458 h 72"/>
                <a:gd name="T32" fmla="*/ 38100 w 72"/>
                <a:gd name="T33" fmla="*/ 1905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72"/>
                <a:gd name="T53" fmla="*/ 72 w 72"/>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72">
                  <a:moveTo>
                    <a:pt x="72" y="36"/>
                  </a:moveTo>
                  <a:lnTo>
                    <a:pt x="69" y="22"/>
                  </a:lnTo>
                  <a:lnTo>
                    <a:pt x="61" y="10"/>
                  </a:lnTo>
                  <a:lnTo>
                    <a:pt x="50" y="2"/>
                  </a:lnTo>
                  <a:lnTo>
                    <a:pt x="36" y="0"/>
                  </a:lnTo>
                  <a:lnTo>
                    <a:pt x="22" y="2"/>
                  </a:lnTo>
                  <a:lnTo>
                    <a:pt x="10" y="10"/>
                  </a:lnTo>
                  <a:lnTo>
                    <a:pt x="2" y="22"/>
                  </a:lnTo>
                  <a:lnTo>
                    <a:pt x="0" y="36"/>
                  </a:lnTo>
                  <a:lnTo>
                    <a:pt x="2" y="50"/>
                  </a:lnTo>
                  <a:lnTo>
                    <a:pt x="10" y="61"/>
                  </a:lnTo>
                  <a:lnTo>
                    <a:pt x="22" y="69"/>
                  </a:lnTo>
                  <a:lnTo>
                    <a:pt x="36" y="72"/>
                  </a:lnTo>
                  <a:lnTo>
                    <a:pt x="50" y="69"/>
                  </a:lnTo>
                  <a:lnTo>
                    <a:pt x="61" y="61"/>
                  </a:lnTo>
                  <a:lnTo>
                    <a:pt x="69" y="50"/>
                  </a:lnTo>
                  <a:lnTo>
                    <a:pt x="72" y="36"/>
                  </a:lnTo>
                  <a:close/>
                </a:path>
              </a:pathLst>
            </a:custGeom>
            <a:solidFill>
              <a:srgbClr val="000000"/>
            </a:solidFill>
            <a:ln w="0">
              <a:solidFill>
                <a:srgbClr val="000000"/>
              </a:solidFill>
              <a:prstDash val="solid"/>
              <a:round/>
              <a:headEnd/>
              <a:tailEnd/>
            </a:ln>
          </p:spPr>
          <p:txBody>
            <a:bodyPr/>
            <a:lstStyle/>
            <a:p>
              <a:endParaRPr lang="en-US"/>
            </a:p>
          </p:txBody>
        </p:sp>
        <p:sp>
          <p:nvSpPr>
            <p:cNvPr id="17429" name="Freeform 22">
              <a:extLst>
                <a:ext uri="{FF2B5EF4-FFF2-40B4-BE49-F238E27FC236}">
                  <a16:creationId xmlns:a16="http://schemas.microsoft.com/office/drawing/2014/main" id="{AACA9E72-928F-CA86-7EEA-DC80D4AA9F3D}"/>
                </a:ext>
              </a:extLst>
            </p:cNvPr>
            <p:cNvSpPr>
              <a:spLocks/>
            </p:cNvSpPr>
            <p:nvPr/>
          </p:nvSpPr>
          <p:spPr bwMode="auto">
            <a:xfrm>
              <a:off x="4551363" y="4984750"/>
              <a:ext cx="38100" cy="38100"/>
            </a:xfrm>
            <a:custGeom>
              <a:avLst/>
              <a:gdLst>
                <a:gd name="T0" fmla="*/ 38100 w 72"/>
                <a:gd name="T1" fmla="*/ 19050 h 72"/>
                <a:gd name="T2" fmla="*/ 36513 w 72"/>
                <a:gd name="T3" fmla="*/ 11642 h 72"/>
                <a:gd name="T4" fmla="*/ 32279 w 72"/>
                <a:gd name="T5" fmla="*/ 5292 h 72"/>
                <a:gd name="T6" fmla="*/ 26458 w 72"/>
                <a:gd name="T7" fmla="*/ 1058 h 72"/>
                <a:gd name="T8" fmla="*/ 19050 w 72"/>
                <a:gd name="T9" fmla="*/ 0 h 72"/>
                <a:gd name="T10" fmla="*/ 11642 w 72"/>
                <a:gd name="T11" fmla="*/ 1058 h 72"/>
                <a:gd name="T12" fmla="*/ 5292 w 72"/>
                <a:gd name="T13" fmla="*/ 5292 h 72"/>
                <a:gd name="T14" fmla="*/ 1058 w 72"/>
                <a:gd name="T15" fmla="*/ 11642 h 72"/>
                <a:gd name="T16" fmla="*/ 0 w 72"/>
                <a:gd name="T17" fmla="*/ 19050 h 72"/>
                <a:gd name="T18" fmla="*/ 1058 w 72"/>
                <a:gd name="T19" fmla="*/ 26458 h 72"/>
                <a:gd name="T20" fmla="*/ 5292 w 72"/>
                <a:gd name="T21" fmla="*/ 32279 h 72"/>
                <a:gd name="T22" fmla="*/ 11642 w 72"/>
                <a:gd name="T23" fmla="*/ 36513 h 72"/>
                <a:gd name="T24" fmla="*/ 19050 w 72"/>
                <a:gd name="T25" fmla="*/ 38100 h 72"/>
                <a:gd name="T26" fmla="*/ 26458 w 72"/>
                <a:gd name="T27" fmla="*/ 36513 h 72"/>
                <a:gd name="T28" fmla="*/ 32279 w 72"/>
                <a:gd name="T29" fmla="*/ 32279 h 72"/>
                <a:gd name="T30" fmla="*/ 36513 w 72"/>
                <a:gd name="T31" fmla="*/ 26458 h 72"/>
                <a:gd name="T32" fmla="*/ 38100 w 72"/>
                <a:gd name="T33" fmla="*/ 1905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72"/>
                <a:gd name="T53" fmla="*/ 72 w 72"/>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72">
                  <a:moveTo>
                    <a:pt x="72" y="36"/>
                  </a:moveTo>
                  <a:lnTo>
                    <a:pt x="69" y="22"/>
                  </a:lnTo>
                  <a:lnTo>
                    <a:pt x="61" y="10"/>
                  </a:lnTo>
                  <a:lnTo>
                    <a:pt x="50" y="2"/>
                  </a:lnTo>
                  <a:lnTo>
                    <a:pt x="36" y="0"/>
                  </a:lnTo>
                  <a:lnTo>
                    <a:pt x="22" y="2"/>
                  </a:lnTo>
                  <a:lnTo>
                    <a:pt x="10" y="10"/>
                  </a:lnTo>
                  <a:lnTo>
                    <a:pt x="2" y="22"/>
                  </a:lnTo>
                  <a:lnTo>
                    <a:pt x="0" y="36"/>
                  </a:lnTo>
                  <a:lnTo>
                    <a:pt x="2" y="50"/>
                  </a:lnTo>
                  <a:lnTo>
                    <a:pt x="10" y="61"/>
                  </a:lnTo>
                  <a:lnTo>
                    <a:pt x="22" y="69"/>
                  </a:lnTo>
                  <a:lnTo>
                    <a:pt x="36" y="72"/>
                  </a:lnTo>
                  <a:lnTo>
                    <a:pt x="50" y="69"/>
                  </a:lnTo>
                  <a:lnTo>
                    <a:pt x="61" y="61"/>
                  </a:lnTo>
                  <a:lnTo>
                    <a:pt x="69" y="50"/>
                  </a:lnTo>
                  <a:lnTo>
                    <a:pt x="72" y="36"/>
                  </a:lnTo>
                </a:path>
              </a:pathLst>
            </a:custGeom>
            <a:noFill/>
            <a:ln w="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30" name="Freeform 23">
              <a:extLst>
                <a:ext uri="{FF2B5EF4-FFF2-40B4-BE49-F238E27FC236}">
                  <a16:creationId xmlns:a16="http://schemas.microsoft.com/office/drawing/2014/main" id="{F46D9DC8-0BCC-D8B4-2BFC-02935DFDB122}"/>
                </a:ext>
              </a:extLst>
            </p:cNvPr>
            <p:cNvSpPr>
              <a:spLocks/>
            </p:cNvSpPr>
            <p:nvPr/>
          </p:nvSpPr>
          <p:spPr bwMode="auto">
            <a:xfrm>
              <a:off x="4703763" y="4832350"/>
              <a:ext cx="38100" cy="38100"/>
            </a:xfrm>
            <a:custGeom>
              <a:avLst/>
              <a:gdLst>
                <a:gd name="T0" fmla="*/ 38100 w 72"/>
                <a:gd name="T1" fmla="*/ 19050 h 72"/>
                <a:gd name="T2" fmla="*/ 37042 w 72"/>
                <a:gd name="T3" fmla="*/ 11642 h 72"/>
                <a:gd name="T4" fmla="*/ 32808 w 72"/>
                <a:gd name="T5" fmla="*/ 5821 h 72"/>
                <a:gd name="T6" fmla="*/ 26458 w 72"/>
                <a:gd name="T7" fmla="*/ 1587 h 72"/>
                <a:gd name="T8" fmla="*/ 19050 w 72"/>
                <a:gd name="T9" fmla="*/ 0 h 72"/>
                <a:gd name="T10" fmla="*/ 11642 w 72"/>
                <a:gd name="T11" fmla="*/ 1587 h 72"/>
                <a:gd name="T12" fmla="*/ 5821 w 72"/>
                <a:gd name="T13" fmla="*/ 5821 h 72"/>
                <a:gd name="T14" fmla="*/ 1587 w 72"/>
                <a:gd name="T15" fmla="*/ 11642 h 72"/>
                <a:gd name="T16" fmla="*/ 0 w 72"/>
                <a:gd name="T17" fmla="*/ 19050 h 72"/>
                <a:gd name="T18" fmla="*/ 1587 w 72"/>
                <a:gd name="T19" fmla="*/ 26458 h 72"/>
                <a:gd name="T20" fmla="*/ 5821 w 72"/>
                <a:gd name="T21" fmla="*/ 32808 h 72"/>
                <a:gd name="T22" fmla="*/ 11642 w 72"/>
                <a:gd name="T23" fmla="*/ 36513 h 72"/>
                <a:gd name="T24" fmla="*/ 19050 w 72"/>
                <a:gd name="T25" fmla="*/ 38100 h 72"/>
                <a:gd name="T26" fmla="*/ 26458 w 72"/>
                <a:gd name="T27" fmla="*/ 36513 h 72"/>
                <a:gd name="T28" fmla="*/ 32808 w 72"/>
                <a:gd name="T29" fmla="*/ 32808 h 72"/>
                <a:gd name="T30" fmla="*/ 37042 w 72"/>
                <a:gd name="T31" fmla="*/ 26458 h 72"/>
                <a:gd name="T32" fmla="*/ 38100 w 72"/>
                <a:gd name="T33" fmla="*/ 1905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72"/>
                <a:gd name="T53" fmla="*/ 72 w 72"/>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72">
                  <a:moveTo>
                    <a:pt x="72" y="36"/>
                  </a:moveTo>
                  <a:lnTo>
                    <a:pt x="70" y="22"/>
                  </a:lnTo>
                  <a:lnTo>
                    <a:pt x="62" y="11"/>
                  </a:lnTo>
                  <a:lnTo>
                    <a:pt x="50" y="3"/>
                  </a:lnTo>
                  <a:lnTo>
                    <a:pt x="36" y="0"/>
                  </a:lnTo>
                  <a:lnTo>
                    <a:pt x="22" y="3"/>
                  </a:lnTo>
                  <a:lnTo>
                    <a:pt x="11" y="11"/>
                  </a:lnTo>
                  <a:lnTo>
                    <a:pt x="3" y="22"/>
                  </a:lnTo>
                  <a:lnTo>
                    <a:pt x="0" y="36"/>
                  </a:lnTo>
                  <a:lnTo>
                    <a:pt x="3" y="50"/>
                  </a:lnTo>
                  <a:lnTo>
                    <a:pt x="11" y="62"/>
                  </a:lnTo>
                  <a:lnTo>
                    <a:pt x="22" y="69"/>
                  </a:lnTo>
                  <a:lnTo>
                    <a:pt x="36" y="72"/>
                  </a:lnTo>
                  <a:lnTo>
                    <a:pt x="50" y="69"/>
                  </a:lnTo>
                  <a:lnTo>
                    <a:pt x="62" y="62"/>
                  </a:lnTo>
                  <a:lnTo>
                    <a:pt x="70" y="50"/>
                  </a:lnTo>
                  <a:lnTo>
                    <a:pt x="72" y="36"/>
                  </a:lnTo>
                  <a:close/>
                </a:path>
              </a:pathLst>
            </a:custGeom>
            <a:solidFill>
              <a:srgbClr val="000000"/>
            </a:solidFill>
            <a:ln w="0">
              <a:solidFill>
                <a:srgbClr val="000000"/>
              </a:solidFill>
              <a:prstDash val="solid"/>
              <a:round/>
              <a:headEnd/>
              <a:tailEnd/>
            </a:ln>
          </p:spPr>
          <p:txBody>
            <a:bodyPr/>
            <a:lstStyle/>
            <a:p>
              <a:endParaRPr lang="en-US"/>
            </a:p>
          </p:txBody>
        </p:sp>
        <p:sp>
          <p:nvSpPr>
            <p:cNvPr id="17431" name="Freeform 24">
              <a:extLst>
                <a:ext uri="{FF2B5EF4-FFF2-40B4-BE49-F238E27FC236}">
                  <a16:creationId xmlns:a16="http://schemas.microsoft.com/office/drawing/2014/main" id="{76CB7BD4-D71C-0B4E-3B05-FC32D026D573}"/>
                </a:ext>
              </a:extLst>
            </p:cNvPr>
            <p:cNvSpPr>
              <a:spLocks/>
            </p:cNvSpPr>
            <p:nvPr/>
          </p:nvSpPr>
          <p:spPr bwMode="auto">
            <a:xfrm>
              <a:off x="4703763" y="4832350"/>
              <a:ext cx="38100" cy="38100"/>
            </a:xfrm>
            <a:custGeom>
              <a:avLst/>
              <a:gdLst>
                <a:gd name="T0" fmla="*/ 38100 w 72"/>
                <a:gd name="T1" fmla="*/ 19050 h 72"/>
                <a:gd name="T2" fmla="*/ 37042 w 72"/>
                <a:gd name="T3" fmla="*/ 11642 h 72"/>
                <a:gd name="T4" fmla="*/ 32808 w 72"/>
                <a:gd name="T5" fmla="*/ 5821 h 72"/>
                <a:gd name="T6" fmla="*/ 26458 w 72"/>
                <a:gd name="T7" fmla="*/ 1587 h 72"/>
                <a:gd name="T8" fmla="*/ 19050 w 72"/>
                <a:gd name="T9" fmla="*/ 0 h 72"/>
                <a:gd name="T10" fmla="*/ 11642 w 72"/>
                <a:gd name="T11" fmla="*/ 1587 h 72"/>
                <a:gd name="T12" fmla="*/ 5821 w 72"/>
                <a:gd name="T13" fmla="*/ 5821 h 72"/>
                <a:gd name="T14" fmla="*/ 1587 w 72"/>
                <a:gd name="T15" fmla="*/ 11642 h 72"/>
                <a:gd name="T16" fmla="*/ 0 w 72"/>
                <a:gd name="T17" fmla="*/ 19050 h 72"/>
                <a:gd name="T18" fmla="*/ 1587 w 72"/>
                <a:gd name="T19" fmla="*/ 26458 h 72"/>
                <a:gd name="T20" fmla="*/ 5821 w 72"/>
                <a:gd name="T21" fmla="*/ 32808 h 72"/>
                <a:gd name="T22" fmla="*/ 11642 w 72"/>
                <a:gd name="T23" fmla="*/ 36513 h 72"/>
                <a:gd name="T24" fmla="*/ 19050 w 72"/>
                <a:gd name="T25" fmla="*/ 38100 h 72"/>
                <a:gd name="T26" fmla="*/ 26458 w 72"/>
                <a:gd name="T27" fmla="*/ 36513 h 72"/>
                <a:gd name="T28" fmla="*/ 32808 w 72"/>
                <a:gd name="T29" fmla="*/ 32808 h 72"/>
                <a:gd name="T30" fmla="*/ 37042 w 72"/>
                <a:gd name="T31" fmla="*/ 26458 h 72"/>
                <a:gd name="T32" fmla="*/ 38100 w 72"/>
                <a:gd name="T33" fmla="*/ 1905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72"/>
                <a:gd name="T53" fmla="*/ 72 w 72"/>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72">
                  <a:moveTo>
                    <a:pt x="72" y="36"/>
                  </a:moveTo>
                  <a:lnTo>
                    <a:pt x="70" y="22"/>
                  </a:lnTo>
                  <a:lnTo>
                    <a:pt x="62" y="11"/>
                  </a:lnTo>
                  <a:lnTo>
                    <a:pt x="50" y="3"/>
                  </a:lnTo>
                  <a:lnTo>
                    <a:pt x="36" y="0"/>
                  </a:lnTo>
                  <a:lnTo>
                    <a:pt x="22" y="3"/>
                  </a:lnTo>
                  <a:lnTo>
                    <a:pt x="11" y="11"/>
                  </a:lnTo>
                  <a:lnTo>
                    <a:pt x="3" y="22"/>
                  </a:lnTo>
                  <a:lnTo>
                    <a:pt x="0" y="36"/>
                  </a:lnTo>
                  <a:lnTo>
                    <a:pt x="3" y="50"/>
                  </a:lnTo>
                  <a:lnTo>
                    <a:pt x="11" y="62"/>
                  </a:lnTo>
                  <a:lnTo>
                    <a:pt x="22" y="69"/>
                  </a:lnTo>
                  <a:lnTo>
                    <a:pt x="36" y="72"/>
                  </a:lnTo>
                  <a:lnTo>
                    <a:pt x="50" y="69"/>
                  </a:lnTo>
                  <a:lnTo>
                    <a:pt x="62" y="62"/>
                  </a:lnTo>
                  <a:lnTo>
                    <a:pt x="70" y="50"/>
                  </a:lnTo>
                  <a:lnTo>
                    <a:pt x="72" y="36"/>
                  </a:lnTo>
                </a:path>
              </a:pathLst>
            </a:custGeom>
            <a:noFill/>
            <a:ln w="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32" name="Freeform 25">
              <a:extLst>
                <a:ext uri="{FF2B5EF4-FFF2-40B4-BE49-F238E27FC236}">
                  <a16:creationId xmlns:a16="http://schemas.microsoft.com/office/drawing/2014/main" id="{EC3F72D8-7F66-4CB9-0BB0-3CCEB1502FB9}"/>
                </a:ext>
              </a:extLst>
            </p:cNvPr>
            <p:cNvSpPr>
              <a:spLocks/>
            </p:cNvSpPr>
            <p:nvPr/>
          </p:nvSpPr>
          <p:spPr bwMode="auto">
            <a:xfrm>
              <a:off x="4500563" y="4883150"/>
              <a:ext cx="38100" cy="38100"/>
            </a:xfrm>
            <a:custGeom>
              <a:avLst/>
              <a:gdLst>
                <a:gd name="T0" fmla="*/ 38100 w 73"/>
                <a:gd name="T1" fmla="*/ 19855 h 71"/>
                <a:gd name="T2" fmla="*/ 36012 w 73"/>
                <a:gd name="T3" fmla="*/ 11806 h 71"/>
                <a:gd name="T4" fmla="*/ 31837 w 73"/>
                <a:gd name="T5" fmla="*/ 5903 h 71"/>
                <a:gd name="T6" fmla="*/ 26096 w 73"/>
                <a:gd name="T7" fmla="*/ 1610 h 71"/>
                <a:gd name="T8" fmla="*/ 18789 w 73"/>
                <a:gd name="T9" fmla="*/ 0 h 71"/>
                <a:gd name="T10" fmla="*/ 11482 w 73"/>
                <a:gd name="T11" fmla="*/ 1610 h 71"/>
                <a:gd name="T12" fmla="*/ 5741 w 73"/>
                <a:gd name="T13" fmla="*/ 5903 h 71"/>
                <a:gd name="T14" fmla="*/ 1566 w 73"/>
                <a:gd name="T15" fmla="*/ 11806 h 71"/>
                <a:gd name="T16" fmla="*/ 0 w 73"/>
                <a:gd name="T17" fmla="*/ 19855 h 71"/>
                <a:gd name="T18" fmla="*/ 1566 w 73"/>
                <a:gd name="T19" fmla="*/ 26831 h 71"/>
                <a:gd name="T20" fmla="*/ 5741 w 73"/>
                <a:gd name="T21" fmla="*/ 32734 h 71"/>
                <a:gd name="T22" fmla="*/ 11482 w 73"/>
                <a:gd name="T23" fmla="*/ 37027 h 71"/>
                <a:gd name="T24" fmla="*/ 18789 w 73"/>
                <a:gd name="T25" fmla="*/ 38100 h 71"/>
                <a:gd name="T26" fmla="*/ 26096 w 73"/>
                <a:gd name="T27" fmla="*/ 37027 h 71"/>
                <a:gd name="T28" fmla="*/ 31837 w 73"/>
                <a:gd name="T29" fmla="*/ 32734 h 71"/>
                <a:gd name="T30" fmla="*/ 36012 w 73"/>
                <a:gd name="T31" fmla="*/ 26831 h 71"/>
                <a:gd name="T32" fmla="*/ 38100 w 73"/>
                <a:gd name="T33" fmla="*/ 19855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
                <a:gd name="T52" fmla="*/ 0 h 71"/>
                <a:gd name="T53" fmla="*/ 73 w 73"/>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 h="71">
                  <a:moveTo>
                    <a:pt x="73" y="37"/>
                  </a:moveTo>
                  <a:lnTo>
                    <a:pt x="69" y="22"/>
                  </a:lnTo>
                  <a:lnTo>
                    <a:pt x="61" y="11"/>
                  </a:lnTo>
                  <a:lnTo>
                    <a:pt x="50" y="3"/>
                  </a:lnTo>
                  <a:lnTo>
                    <a:pt x="36" y="0"/>
                  </a:lnTo>
                  <a:lnTo>
                    <a:pt x="22" y="3"/>
                  </a:lnTo>
                  <a:lnTo>
                    <a:pt x="11" y="11"/>
                  </a:lnTo>
                  <a:lnTo>
                    <a:pt x="3" y="22"/>
                  </a:lnTo>
                  <a:lnTo>
                    <a:pt x="0" y="37"/>
                  </a:lnTo>
                  <a:lnTo>
                    <a:pt x="3" y="50"/>
                  </a:lnTo>
                  <a:lnTo>
                    <a:pt x="11" y="61"/>
                  </a:lnTo>
                  <a:lnTo>
                    <a:pt x="22" y="69"/>
                  </a:lnTo>
                  <a:lnTo>
                    <a:pt x="36" y="71"/>
                  </a:lnTo>
                  <a:lnTo>
                    <a:pt x="50" y="69"/>
                  </a:lnTo>
                  <a:lnTo>
                    <a:pt x="61" y="61"/>
                  </a:lnTo>
                  <a:lnTo>
                    <a:pt x="69" y="50"/>
                  </a:lnTo>
                  <a:lnTo>
                    <a:pt x="73" y="37"/>
                  </a:lnTo>
                  <a:close/>
                </a:path>
              </a:pathLst>
            </a:custGeom>
            <a:solidFill>
              <a:srgbClr val="000000"/>
            </a:solidFill>
            <a:ln w="0">
              <a:solidFill>
                <a:srgbClr val="000000"/>
              </a:solidFill>
              <a:prstDash val="solid"/>
              <a:round/>
              <a:headEnd/>
              <a:tailEnd/>
            </a:ln>
          </p:spPr>
          <p:txBody>
            <a:bodyPr/>
            <a:lstStyle/>
            <a:p>
              <a:endParaRPr lang="en-US"/>
            </a:p>
          </p:txBody>
        </p:sp>
        <p:sp>
          <p:nvSpPr>
            <p:cNvPr id="17433" name="Freeform 26">
              <a:extLst>
                <a:ext uri="{FF2B5EF4-FFF2-40B4-BE49-F238E27FC236}">
                  <a16:creationId xmlns:a16="http://schemas.microsoft.com/office/drawing/2014/main" id="{6FA68696-A529-BBD4-0B5D-73179DA9B2D7}"/>
                </a:ext>
              </a:extLst>
            </p:cNvPr>
            <p:cNvSpPr>
              <a:spLocks/>
            </p:cNvSpPr>
            <p:nvPr/>
          </p:nvSpPr>
          <p:spPr bwMode="auto">
            <a:xfrm>
              <a:off x="4500563" y="4883150"/>
              <a:ext cx="38100" cy="38100"/>
            </a:xfrm>
            <a:custGeom>
              <a:avLst/>
              <a:gdLst>
                <a:gd name="T0" fmla="*/ 38100 w 73"/>
                <a:gd name="T1" fmla="*/ 19855 h 71"/>
                <a:gd name="T2" fmla="*/ 36012 w 73"/>
                <a:gd name="T3" fmla="*/ 11806 h 71"/>
                <a:gd name="T4" fmla="*/ 31837 w 73"/>
                <a:gd name="T5" fmla="*/ 5903 h 71"/>
                <a:gd name="T6" fmla="*/ 26096 w 73"/>
                <a:gd name="T7" fmla="*/ 1610 h 71"/>
                <a:gd name="T8" fmla="*/ 18789 w 73"/>
                <a:gd name="T9" fmla="*/ 0 h 71"/>
                <a:gd name="T10" fmla="*/ 11482 w 73"/>
                <a:gd name="T11" fmla="*/ 1610 h 71"/>
                <a:gd name="T12" fmla="*/ 5741 w 73"/>
                <a:gd name="T13" fmla="*/ 5903 h 71"/>
                <a:gd name="T14" fmla="*/ 1566 w 73"/>
                <a:gd name="T15" fmla="*/ 11806 h 71"/>
                <a:gd name="T16" fmla="*/ 0 w 73"/>
                <a:gd name="T17" fmla="*/ 19855 h 71"/>
                <a:gd name="T18" fmla="*/ 1566 w 73"/>
                <a:gd name="T19" fmla="*/ 26831 h 71"/>
                <a:gd name="T20" fmla="*/ 5741 w 73"/>
                <a:gd name="T21" fmla="*/ 32734 h 71"/>
                <a:gd name="T22" fmla="*/ 11482 w 73"/>
                <a:gd name="T23" fmla="*/ 37027 h 71"/>
                <a:gd name="T24" fmla="*/ 18789 w 73"/>
                <a:gd name="T25" fmla="*/ 38100 h 71"/>
                <a:gd name="T26" fmla="*/ 26096 w 73"/>
                <a:gd name="T27" fmla="*/ 37027 h 71"/>
                <a:gd name="T28" fmla="*/ 31837 w 73"/>
                <a:gd name="T29" fmla="*/ 32734 h 71"/>
                <a:gd name="T30" fmla="*/ 36012 w 73"/>
                <a:gd name="T31" fmla="*/ 26831 h 71"/>
                <a:gd name="T32" fmla="*/ 38100 w 73"/>
                <a:gd name="T33" fmla="*/ 19855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
                <a:gd name="T52" fmla="*/ 0 h 71"/>
                <a:gd name="T53" fmla="*/ 73 w 73"/>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 h="71">
                  <a:moveTo>
                    <a:pt x="73" y="37"/>
                  </a:moveTo>
                  <a:lnTo>
                    <a:pt x="69" y="22"/>
                  </a:lnTo>
                  <a:lnTo>
                    <a:pt x="61" y="11"/>
                  </a:lnTo>
                  <a:lnTo>
                    <a:pt x="50" y="3"/>
                  </a:lnTo>
                  <a:lnTo>
                    <a:pt x="36" y="0"/>
                  </a:lnTo>
                  <a:lnTo>
                    <a:pt x="22" y="3"/>
                  </a:lnTo>
                  <a:lnTo>
                    <a:pt x="11" y="11"/>
                  </a:lnTo>
                  <a:lnTo>
                    <a:pt x="3" y="22"/>
                  </a:lnTo>
                  <a:lnTo>
                    <a:pt x="0" y="37"/>
                  </a:lnTo>
                  <a:lnTo>
                    <a:pt x="3" y="50"/>
                  </a:lnTo>
                  <a:lnTo>
                    <a:pt x="11" y="61"/>
                  </a:lnTo>
                  <a:lnTo>
                    <a:pt x="22" y="69"/>
                  </a:lnTo>
                  <a:lnTo>
                    <a:pt x="36" y="71"/>
                  </a:lnTo>
                  <a:lnTo>
                    <a:pt x="50" y="69"/>
                  </a:lnTo>
                  <a:lnTo>
                    <a:pt x="61" y="61"/>
                  </a:lnTo>
                  <a:lnTo>
                    <a:pt x="69" y="50"/>
                  </a:lnTo>
                  <a:lnTo>
                    <a:pt x="73" y="37"/>
                  </a:lnTo>
                </a:path>
              </a:pathLst>
            </a:custGeom>
            <a:noFill/>
            <a:ln w="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34" name="Freeform 27">
              <a:extLst>
                <a:ext uri="{FF2B5EF4-FFF2-40B4-BE49-F238E27FC236}">
                  <a16:creationId xmlns:a16="http://schemas.microsoft.com/office/drawing/2014/main" id="{E65358A8-F458-E644-D3C8-E2F27E96001B}"/>
                </a:ext>
              </a:extLst>
            </p:cNvPr>
            <p:cNvSpPr>
              <a:spLocks/>
            </p:cNvSpPr>
            <p:nvPr/>
          </p:nvSpPr>
          <p:spPr bwMode="auto">
            <a:xfrm>
              <a:off x="4551363" y="5543550"/>
              <a:ext cx="38100" cy="38100"/>
            </a:xfrm>
            <a:custGeom>
              <a:avLst/>
              <a:gdLst>
                <a:gd name="T0" fmla="*/ 38100 w 72"/>
                <a:gd name="T1" fmla="*/ 18789 h 73"/>
                <a:gd name="T2" fmla="*/ 36513 w 72"/>
                <a:gd name="T3" fmla="*/ 11482 h 73"/>
                <a:gd name="T4" fmla="*/ 32279 w 72"/>
                <a:gd name="T5" fmla="*/ 5741 h 73"/>
                <a:gd name="T6" fmla="*/ 26458 w 72"/>
                <a:gd name="T7" fmla="*/ 1566 h 73"/>
                <a:gd name="T8" fmla="*/ 19050 w 72"/>
                <a:gd name="T9" fmla="*/ 0 h 73"/>
                <a:gd name="T10" fmla="*/ 11642 w 72"/>
                <a:gd name="T11" fmla="*/ 1566 h 73"/>
                <a:gd name="T12" fmla="*/ 5292 w 72"/>
                <a:gd name="T13" fmla="*/ 5741 h 73"/>
                <a:gd name="T14" fmla="*/ 1058 w 72"/>
                <a:gd name="T15" fmla="*/ 11482 h 73"/>
                <a:gd name="T16" fmla="*/ 0 w 72"/>
                <a:gd name="T17" fmla="*/ 18789 h 73"/>
                <a:gd name="T18" fmla="*/ 1058 w 72"/>
                <a:gd name="T19" fmla="*/ 26096 h 73"/>
                <a:gd name="T20" fmla="*/ 5292 w 72"/>
                <a:gd name="T21" fmla="*/ 31837 h 73"/>
                <a:gd name="T22" fmla="*/ 11642 w 72"/>
                <a:gd name="T23" fmla="*/ 36012 h 73"/>
                <a:gd name="T24" fmla="*/ 19050 w 72"/>
                <a:gd name="T25" fmla="*/ 38100 h 73"/>
                <a:gd name="T26" fmla="*/ 26458 w 72"/>
                <a:gd name="T27" fmla="*/ 36012 h 73"/>
                <a:gd name="T28" fmla="*/ 32279 w 72"/>
                <a:gd name="T29" fmla="*/ 31837 h 73"/>
                <a:gd name="T30" fmla="*/ 36513 w 72"/>
                <a:gd name="T31" fmla="*/ 26096 h 73"/>
                <a:gd name="T32" fmla="*/ 38100 w 72"/>
                <a:gd name="T33" fmla="*/ 18789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73"/>
                <a:gd name="T53" fmla="*/ 72 w 72"/>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73">
                  <a:moveTo>
                    <a:pt x="72" y="36"/>
                  </a:moveTo>
                  <a:lnTo>
                    <a:pt x="69" y="22"/>
                  </a:lnTo>
                  <a:lnTo>
                    <a:pt x="61" y="11"/>
                  </a:lnTo>
                  <a:lnTo>
                    <a:pt x="50" y="3"/>
                  </a:lnTo>
                  <a:lnTo>
                    <a:pt x="36" y="0"/>
                  </a:lnTo>
                  <a:lnTo>
                    <a:pt x="22" y="3"/>
                  </a:lnTo>
                  <a:lnTo>
                    <a:pt x="10" y="11"/>
                  </a:lnTo>
                  <a:lnTo>
                    <a:pt x="2" y="22"/>
                  </a:lnTo>
                  <a:lnTo>
                    <a:pt x="0" y="36"/>
                  </a:lnTo>
                  <a:lnTo>
                    <a:pt x="2" y="50"/>
                  </a:lnTo>
                  <a:lnTo>
                    <a:pt x="10" y="61"/>
                  </a:lnTo>
                  <a:lnTo>
                    <a:pt x="22" y="69"/>
                  </a:lnTo>
                  <a:lnTo>
                    <a:pt x="36" y="73"/>
                  </a:lnTo>
                  <a:lnTo>
                    <a:pt x="50" y="69"/>
                  </a:lnTo>
                  <a:lnTo>
                    <a:pt x="61" y="61"/>
                  </a:lnTo>
                  <a:lnTo>
                    <a:pt x="69" y="50"/>
                  </a:lnTo>
                  <a:lnTo>
                    <a:pt x="72" y="36"/>
                  </a:lnTo>
                  <a:close/>
                </a:path>
              </a:pathLst>
            </a:custGeom>
            <a:solidFill>
              <a:srgbClr val="000000"/>
            </a:solidFill>
            <a:ln w="0">
              <a:solidFill>
                <a:srgbClr val="000000"/>
              </a:solidFill>
              <a:prstDash val="solid"/>
              <a:round/>
              <a:headEnd/>
              <a:tailEnd/>
            </a:ln>
          </p:spPr>
          <p:txBody>
            <a:bodyPr/>
            <a:lstStyle/>
            <a:p>
              <a:endParaRPr lang="en-US"/>
            </a:p>
          </p:txBody>
        </p:sp>
        <p:sp>
          <p:nvSpPr>
            <p:cNvPr id="17435" name="Freeform 28">
              <a:extLst>
                <a:ext uri="{FF2B5EF4-FFF2-40B4-BE49-F238E27FC236}">
                  <a16:creationId xmlns:a16="http://schemas.microsoft.com/office/drawing/2014/main" id="{30CED4D4-63ED-08D0-6A71-C985C54D9D33}"/>
                </a:ext>
              </a:extLst>
            </p:cNvPr>
            <p:cNvSpPr>
              <a:spLocks/>
            </p:cNvSpPr>
            <p:nvPr/>
          </p:nvSpPr>
          <p:spPr bwMode="auto">
            <a:xfrm>
              <a:off x="4551363" y="5543550"/>
              <a:ext cx="38100" cy="38100"/>
            </a:xfrm>
            <a:custGeom>
              <a:avLst/>
              <a:gdLst>
                <a:gd name="T0" fmla="*/ 38100 w 72"/>
                <a:gd name="T1" fmla="*/ 18789 h 73"/>
                <a:gd name="T2" fmla="*/ 36513 w 72"/>
                <a:gd name="T3" fmla="*/ 11482 h 73"/>
                <a:gd name="T4" fmla="*/ 32279 w 72"/>
                <a:gd name="T5" fmla="*/ 5741 h 73"/>
                <a:gd name="T6" fmla="*/ 26458 w 72"/>
                <a:gd name="T7" fmla="*/ 1566 h 73"/>
                <a:gd name="T8" fmla="*/ 19050 w 72"/>
                <a:gd name="T9" fmla="*/ 0 h 73"/>
                <a:gd name="T10" fmla="*/ 11642 w 72"/>
                <a:gd name="T11" fmla="*/ 1566 h 73"/>
                <a:gd name="T12" fmla="*/ 5292 w 72"/>
                <a:gd name="T13" fmla="*/ 5741 h 73"/>
                <a:gd name="T14" fmla="*/ 1058 w 72"/>
                <a:gd name="T15" fmla="*/ 11482 h 73"/>
                <a:gd name="T16" fmla="*/ 0 w 72"/>
                <a:gd name="T17" fmla="*/ 18789 h 73"/>
                <a:gd name="T18" fmla="*/ 1058 w 72"/>
                <a:gd name="T19" fmla="*/ 26096 h 73"/>
                <a:gd name="T20" fmla="*/ 5292 w 72"/>
                <a:gd name="T21" fmla="*/ 31837 h 73"/>
                <a:gd name="T22" fmla="*/ 11642 w 72"/>
                <a:gd name="T23" fmla="*/ 36012 h 73"/>
                <a:gd name="T24" fmla="*/ 19050 w 72"/>
                <a:gd name="T25" fmla="*/ 38100 h 73"/>
                <a:gd name="T26" fmla="*/ 26458 w 72"/>
                <a:gd name="T27" fmla="*/ 36012 h 73"/>
                <a:gd name="T28" fmla="*/ 32279 w 72"/>
                <a:gd name="T29" fmla="*/ 31837 h 73"/>
                <a:gd name="T30" fmla="*/ 36513 w 72"/>
                <a:gd name="T31" fmla="*/ 26096 h 73"/>
                <a:gd name="T32" fmla="*/ 38100 w 72"/>
                <a:gd name="T33" fmla="*/ 18789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73"/>
                <a:gd name="T53" fmla="*/ 72 w 72"/>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73">
                  <a:moveTo>
                    <a:pt x="72" y="36"/>
                  </a:moveTo>
                  <a:lnTo>
                    <a:pt x="69" y="22"/>
                  </a:lnTo>
                  <a:lnTo>
                    <a:pt x="61" y="11"/>
                  </a:lnTo>
                  <a:lnTo>
                    <a:pt x="50" y="3"/>
                  </a:lnTo>
                  <a:lnTo>
                    <a:pt x="36" y="0"/>
                  </a:lnTo>
                  <a:lnTo>
                    <a:pt x="22" y="3"/>
                  </a:lnTo>
                  <a:lnTo>
                    <a:pt x="10" y="11"/>
                  </a:lnTo>
                  <a:lnTo>
                    <a:pt x="2" y="22"/>
                  </a:lnTo>
                  <a:lnTo>
                    <a:pt x="0" y="36"/>
                  </a:lnTo>
                  <a:lnTo>
                    <a:pt x="2" y="50"/>
                  </a:lnTo>
                  <a:lnTo>
                    <a:pt x="10" y="61"/>
                  </a:lnTo>
                  <a:lnTo>
                    <a:pt x="22" y="69"/>
                  </a:lnTo>
                  <a:lnTo>
                    <a:pt x="36" y="73"/>
                  </a:lnTo>
                  <a:lnTo>
                    <a:pt x="50" y="69"/>
                  </a:lnTo>
                  <a:lnTo>
                    <a:pt x="61" y="61"/>
                  </a:lnTo>
                  <a:lnTo>
                    <a:pt x="69" y="50"/>
                  </a:lnTo>
                  <a:lnTo>
                    <a:pt x="72" y="36"/>
                  </a:lnTo>
                </a:path>
              </a:pathLst>
            </a:custGeom>
            <a:noFill/>
            <a:ln w="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36" name="Freeform 29">
              <a:extLst>
                <a:ext uri="{FF2B5EF4-FFF2-40B4-BE49-F238E27FC236}">
                  <a16:creationId xmlns:a16="http://schemas.microsoft.com/office/drawing/2014/main" id="{C9C04178-08A3-1DF8-279B-6F1FE1E7365B}"/>
                </a:ext>
              </a:extLst>
            </p:cNvPr>
            <p:cNvSpPr>
              <a:spLocks/>
            </p:cNvSpPr>
            <p:nvPr/>
          </p:nvSpPr>
          <p:spPr bwMode="auto">
            <a:xfrm>
              <a:off x="4754563" y="5441950"/>
              <a:ext cx="38100" cy="38100"/>
            </a:xfrm>
            <a:custGeom>
              <a:avLst/>
              <a:gdLst>
                <a:gd name="T0" fmla="*/ 38100 w 73"/>
                <a:gd name="T1" fmla="*/ 19050 h 72"/>
                <a:gd name="T2" fmla="*/ 36534 w 73"/>
                <a:gd name="T3" fmla="*/ 11642 h 72"/>
                <a:gd name="T4" fmla="*/ 32359 w 73"/>
                <a:gd name="T5" fmla="*/ 5821 h 72"/>
                <a:gd name="T6" fmla="*/ 26618 w 73"/>
                <a:gd name="T7" fmla="*/ 1587 h 72"/>
                <a:gd name="T8" fmla="*/ 19311 w 73"/>
                <a:gd name="T9" fmla="*/ 0 h 72"/>
                <a:gd name="T10" fmla="*/ 12004 w 73"/>
                <a:gd name="T11" fmla="*/ 1587 h 72"/>
                <a:gd name="T12" fmla="*/ 6263 w 73"/>
                <a:gd name="T13" fmla="*/ 5821 h 72"/>
                <a:gd name="T14" fmla="*/ 2088 w 73"/>
                <a:gd name="T15" fmla="*/ 11642 h 72"/>
                <a:gd name="T16" fmla="*/ 0 w 73"/>
                <a:gd name="T17" fmla="*/ 19050 h 72"/>
                <a:gd name="T18" fmla="*/ 2088 w 73"/>
                <a:gd name="T19" fmla="*/ 26458 h 72"/>
                <a:gd name="T20" fmla="*/ 6263 w 73"/>
                <a:gd name="T21" fmla="*/ 32808 h 72"/>
                <a:gd name="T22" fmla="*/ 12004 w 73"/>
                <a:gd name="T23" fmla="*/ 36513 h 72"/>
                <a:gd name="T24" fmla="*/ 19311 w 73"/>
                <a:gd name="T25" fmla="*/ 38100 h 72"/>
                <a:gd name="T26" fmla="*/ 26618 w 73"/>
                <a:gd name="T27" fmla="*/ 36513 h 72"/>
                <a:gd name="T28" fmla="*/ 32359 w 73"/>
                <a:gd name="T29" fmla="*/ 32808 h 72"/>
                <a:gd name="T30" fmla="*/ 36534 w 73"/>
                <a:gd name="T31" fmla="*/ 26458 h 72"/>
                <a:gd name="T32" fmla="*/ 38100 w 73"/>
                <a:gd name="T33" fmla="*/ 1905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
                <a:gd name="T52" fmla="*/ 0 h 72"/>
                <a:gd name="T53" fmla="*/ 73 w 73"/>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 h="72">
                  <a:moveTo>
                    <a:pt x="73" y="36"/>
                  </a:moveTo>
                  <a:lnTo>
                    <a:pt x="70" y="22"/>
                  </a:lnTo>
                  <a:lnTo>
                    <a:pt x="62" y="11"/>
                  </a:lnTo>
                  <a:lnTo>
                    <a:pt x="51" y="3"/>
                  </a:lnTo>
                  <a:lnTo>
                    <a:pt x="37" y="0"/>
                  </a:lnTo>
                  <a:lnTo>
                    <a:pt x="23" y="3"/>
                  </a:lnTo>
                  <a:lnTo>
                    <a:pt x="12" y="11"/>
                  </a:lnTo>
                  <a:lnTo>
                    <a:pt x="4" y="22"/>
                  </a:lnTo>
                  <a:lnTo>
                    <a:pt x="0" y="36"/>
                  </a:lnTo>
                  <a:lnTo>
                    <a:pt x="4" y="50"/>
                  </a:lnTo>
                  <a:lnTo>
                    <a:pt x="12" y="62"/>
                  </a:lnTo>
                  <a:lnTo>
                    <a:pt x="23" y="69"/>
                  </a:lnTo>
                  <a:lnTo>
                    <a:pt x="37" y="72"/>
                  </a:lnTo>
                  <a:lnTo>
                    <a:pt x="51" y="69"/>
                  </a:lnTo>
                  <a:lnTo>
                    <a:pt x="62" y="62"/>
                  </a:lnTo>
                  <a:lnTo>
                    <a:pt x="70" y="50"/>
                  </a:lnTo>
                  <a:lnTo>
                    <a:pt x="73" y="36"/>
                  </a:lnTo>
                  <a:close/>
                </a:path>
              </a:pathLst>
            </a:custGeom>
            <a:solidFill>
              <a:srgbClr val="000000"/>
            </a:solidFill>
            <a:ln w="0">
              <a:solidFill>
                <a:srgbClr val="000000"/>
              </a:solidFill>
              <a:prstDash val="solid"/>
              <a:round/>
              <a:headEnd/>
              <a:tailEnd/>
            </a:ln>
          </p:spPr>
          <p:txBody>
            <a:bodyPr/>
            <a:lstStyle/>
            <a:p>
              <a:endParaRPr lang="en-US"/>
            </a:p>
          </p:txBody>
        </p:sp>
        <p:sp>
          <p:nvSpPr>
            <p:cNvPr id="17437" name="Freeform 30">
              <a:extLst>
                <a:ext uri="{FF2B5EF4-FFF2-40B4-BE49-F238E27FC236}">
                  <a16:creationId xmlns:a16="http://schemas.microsoft.com/office/drawing/2014/main" id="{91A506E4-132C-5F47-C6F8-FCF59EDF6F1D}"/>
                </a:ext>
              </a:extLst>
            </p:cNvPr>
            <p:cNvSpPr>
              <a:spLocks/>
            </p:cNvSpPr>
            <p:nvPr/>
          </p:nvSpPr>
          <p:spPr bwMode="auto">
            <a:xfrm>
              <a:off x="4754563" y="5441950"/>
              <a:ext cx="38100" cy="38100"/>
            </a:xfrm>
            <a:custGeom>
              <a:avLst/>
              <a:gdLst>
                <a:gd name="T0" fmla="*/ 38100 w 73"/>
                <a:gd name="T1" fmla="*/ 19050 h 72"/>
                <a:gd name="T2" fmla="*/ 36534 w 73"/>
                <a:gd name="T3" fmla="*/ 11642 h 72"/>
                <a:gd name="T4" fmla="*/ 32359 w 73"/>
                <a:gd name="T5" fmla="*/ 5821 h 72"/>
                <a:gd name="T6" fmla="*/ 26618 w 73"/>
                <a:gd name="T7" fmla="*/ 1587 h 72"/>
                <a:gd name="T8" fmla="*/ 19311 w 73"/>
                <a:gd name="T9" fmla="*/ 0 h 72"/>
                <a:gd name="T10" fmla="*/ 12004 w 73"/>
                <a:gd name="T11" fmla="*/ 1587 h 72"/>
                <a:gd name="T12" fmla="*/ 6263 w 73"/>
                <a:gd name="T13" fmla="*/ 5821 h 72"/>
                <a:gd name="T14" fmla="*/ 2088 w 73"/>
                <a:gd name="T15" fmla="*/ 11642 h 72"/>
                <a:gd name="T16" fmla="*/ 0 w 73"/>
                <a:gd name="T17" fmla="*/ 19050 h 72"/>
                <a:gd name="T18" fmla="*/ 2088 w 73"/>
                <a:gd name="T19" fmla="*/ 26458 h 72"/>
                <a:gd name="T20" fmla="*/ 6263 w 73"/>
                <a:gd name="T21" fmla="*/ 32808 h 72"/>
                <a:gd name="T22" fmla="*/ 12004 w 73"/>
                <a:gd name="T23" fmla="*/ 36513 h 72"/>
                <a:gd name="T24" fmla="*/ 19311 w 73"/>
                <a:gd name="T25" fmla="*/ 38100 h 72"/>
                <a:gd name="T26" fmla="*/ 26618 w 73"/>
                <a:gd name="T27" fmla="*/ 36513 h 72"/>
                <a:gd name="T28" fmla="*/ 32359 w 73"/>
                <a:gd name="T29" fmla="*/ 32808 h 72"/>
                <a:gd name="T30" fmla="*/ 36534 w 73"/>
                <a:gd name="T31" fmla="*/ 26458 h 72"/>
                <a:gd name="T32" fmla="*/ 38100 w 73"/>
                <a:gd name="T33" fmla="*/ 1905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
                <a:gd name="T52" fmla="*/ 0 h 72"/>
                <a:gd name="T53" fmla="*/ 73 w 73"/>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 h="72">
                  <a:moveTo>
                    <a:pt x="73" y="36"/>
                  </a:moveTo>
                  <a:lnTo>
                    <a:pt x="70" y="22"/>
                  </a:lnTo>
                  <a:lnTo>
                    <a:pt x="62" y="11"/>
                  </a:lnTo>
                  <a:lnTo>
                    <a:pt x="51" y="3"/>
                  </a:lnTo>
                  <a:lnTo>
                    <a:pt x="37" y="0"/>
                  </a:lnTo>
                  <a:lnTo>
                    <a:pt x="23" y="3"/>
                  </a:lnTo>
                  <a:lnTo>
                    <a:pt x="12" y="11"/>
                  </a:lnTo>
                  <a:lnTo>
                    <a:pt x="4" y="22"/>
                  </a:lnTo>
                  <a:lnTo>
                    <a:pt x="0" y="36"/>
                  </a:lnTo>
                  <a:lnTo>
                    <a:pt x="4" y="50"/>
                  </a:lnTo>
                  <a:lnTo>
                    <a:pt x="12" y="62"/>
                  </a:lnTo>
                  <a:lnTo>
                    <a:pt x="23" y="69"/>
                  </a:lnTo>
                  <a:lnTo>
                    <a:pt x="37" y="72"/>
                  </a:lnTo>
                  <a:lnTo>
                    <a:pt x="51" y="69"/>
                  </a:lnTo>
                  <a:lnTo>
                    <a:pt x="62" y="62"/>
                  </a:lnTo>
                  <a:lnTo>
                    <a:pt x="70" y="50"/>
                  </a:lnTo>
                  <a:lnTo>
                    <a:pt x="73" y="36"/>
                  </a:lnTo>
                </a:path>
              </a:pathLst>
            </a:custGeom>
            <a:noFill/>
            <a:ln w="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38" name="Freeform 31">
              <a:extLst>
                <a:ext uri="{FF2B5EF4-FFF2-40B4-BE49-F238E27FC236}">
                  <a16:creationId xmlns:a16="http://schemas.microsoft.com/office/drawing/2014/main" id="{D7311F1C-B433-C4C3-D5EC-7EFC93ADAD5A}"/>
                </a:ext>
              </a:extLst>
            </p:cNvPr>
            <p:cNvSpPr>
              <a:spLocks/>
            </p:cNvSpPr>
            <p:nvPr/>
          </p:nvSpPr>
          <p:spPr bwMode="auto">
            <a:xfrm>
              <a:off x="4398963" y="5695950"/>
              <a:ext cx="38100" cy="38100"/>
            </a:xfrm>
            <a:custGeom>
              <a:avLst/>
              <a:gdLst>
                <a:gd name="T0" fmla="*/ 38100 w 72"/>
                <a:gd name="T1" fmla="*/ 19050 h 72"/>
                <a:gd name="T2" fmla="*/ 37042 w 72"/>
                <a:gd name="T3" fmla="*/ 11112 h 72"/>
                <a:gd name="T4" fmla="*/ 32808 w 72"/>
                <a:gd name="T5" fmla="*/ 5292 h 72"/>
                <a:gd name="T6" fmla="*/ 26458 w 72"/>
                <a:gd name="T7" fmla="*/ 1058 h 72"/>
                <a:gd name="T8" fmla="*/ 19050 w 72"/>
                <a:gd name="T9" fmla="*/ 0 h 72"/>
                <a:gd name="T10" fmla="*/ 11642 w 72"/>
                <a:gd name="T11" fmla="*/ 1058 h 72"/>
                <a:gd name="T12" fmla="*/ 5821 w 72"/>
                <a:gd name="T13" fmla="*/ 5292 h 72"/>
                <a:gd name="T14" fmla="*/ 1587 w 72"/>
                <a:gd name="T15" fmla="*/ 11112 h 72"/>
                <a:gd name="T16" fmla="*/ 0 w 72"/>
                <a:gd name="T17" fmla="*/ 19050 h 72"/>
                <a:gd name="T18" fmla="*/ 1587 w 72"/>
                <a:gd name="T19" fmla="*/ 26987 h 72"/>
                <a:gd name="T20" fmla="*/ 5821 w 72"/>
                <a:gd name="T21" fmla="*/ 32808 h 72"/>
                <a:gd name="T22" fmla="*/ 11642 w 72"/>
                <a:gd name="T23" fmla="*/ 37042 h 72"/>
                <a:gd name="T24" fmla="*/ 19050 w 72"/>
                <a:gd name="T25" fmla="*/ 38100 h 72"/>
                <a:gd name="T26" fmla="*/ 26458 w 72"/>
                <a:gd name="T27" fmla="*/ 37042 h 72"/>
                <a:gd name="T28" fmla="*/ 32808 w 72"/>
                <a:gd name="T29" fmla="*/ 32808 h 72"/>
                <a:gd name="T30" fmla="*/ 37042 w 72"/>
                <a:gd name="T31" fmla="*/ 26987 h 72"/>
                <a:gd name="T32" fmla="*/ 38100 w 72"/>
                <a:gd name="T33" fmla="*/ 1905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72"/>
                <a:gd name="T53" fmla="*/ 72 w 72"/>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72">
                  <a:moveTo>
                    <a:pt x="72" y="36"/>
                  </a:moveTo>
                  <a:lnTo>
                    <a:pt x="70" y="21"/>
                  </a:lnTo>
                  <a:lnTo>
                    <a:pt x="62" y="10"/>
                  </a:lnTo>
                  <a:lnTo>
                    <a:pt x="50" y="2"/>
                  </a:lnTo>
                  <a:lnTo>
                    <a:pt x="36" y="0"/>
                  </a:lnTo>
                  <a:lnTo>
                    <a:pt x="22" y="2"/>
                  </a:lnTo>
                  <a:lnTo>
                    <a:pt x="11" y="10"/>
                  </a:lnTo>
                  <a:lnTo>
                    <a:pt x="3" y="21"/>
                  </a:lnTo>
                  <a:lnTo>
                    <a:pt x="0" y="36"/>
                  </a:lnTo>
                  <a:lnTo>
                    <a:pt x="3" y="51"/>
                  </a:lnTo>
                  <a:lnTo>
                    <a:pt x="11" y="62"/>
                  </a:lnTo>
                  <a:lnTo>
                    <a:pt x="22" y="70"/>
                  </a:lnTo>
                  <a:lnTo>
                    <a:pt x="36" y="72"/>
                  </a:lnTo>
                  <a:lnTo>
                    <a:pt x="50" y="70"/>
                  </a:lnTo>
                  <a:lnTo>
                    <a:pt x="62" y="62"/>
                  </a:lnTo>
                  <a:lnTo>
                    <a:pt x="70" y="51"/>
                  </a:lnTo>
                  <a:lnTo>
                    <a:pt x="72" y="36"/>
                  </a:lnTo>
                  <a:close/>
                </a:path>
              </a:pathLst>
            </a:custGeom>
            <a:solidFill>
              <a:srgbClr val="000000"/>
            </a:solidFill>
            <a:ln w="0">
              <a:solidFill>
                <a:srgbClr val="000000"/>
              </a:solidFill>
              <a:prstDash val="solid"/>
              <a:round/>
              <a:headEnd/>
              <a:tailEnd/>
            </a:ln>
          </p:spPr>
          <p:txBody>
            <a:bodyPr/>
            <a:lstStyle/>
            <a:p>
              <a:endParaRPr lang="en-US"/>
            </a:p>
          </p:txBody>
        </p:sp>
        <p:sp>
          <p:nvSpPr>
            <p:cNvPr id="17439" name="Freeform 32">
              <a:extLst>
                <a:ext uri="{FF2B5EF4-FFF2-40B4-BE49-F238E27FC236}">
                  <a16:creationId xmlns:a16="http://schemas.microsoft.com/office/drawing/2014/main" id="{2801AD18-F67F-139A-7EE2-FB032C084BB7}"/>
                </a:ext>
              </a:extLst>
            </p:cNvPr>
            <p:cNvSpPr>
              <a:spLocks/>
            </p:cNvSpPr>
            <p:nvPr/>
          </p:nvSpPr>
          <p:spPr bwMode="auto">
            <a:xfrm>
              <a:off x="4398963" y="5695950"/>
              <a:ext cx="38100" cy="38100"/>
            </a:xfrm>
            <a:custGeom>
              <a:avLst/>
              <a:gdLst>
                <a:gd name="T0" fmla="*/ 38100 w 72"/>
                <a:gd name="T1" fmla="*/ 19050 h 72"/>
                <a:gd name="T2" fmla="*/ 37042 w 72"/>
                <a:gd name="T3" fmla="*/ 11112 h 72"/>
                <a:gd name="T4" fmla="*/ 32808 w 72"/>
                <a:gd name="T5" fmla="*/ 5292 h 72"/>
                <a:gd name="T6" fmla="*/ 26458 w 72"/>
                <a:gd name="T7" fmla="*/ 1058 h 72"/>
                <a:gd name="T8" fmla="*/ 19050 w 72"/>
                <a:gd name="T9" fmla="*/ 0 h 72"/>
                <a:gd name="T10" fmla="*/ 11642 w 72"/>
                <a:gd name="T11" fmla="*/ 1058 h 72"/>
                <a:gd name="T12" fmla="*/ 5821 w 72"/>
                <a:gd name="T13" fmla="*/ 5292 h 72"/>
                <a:gd name="T14" fmla="*/ 1587 w 72"/>
                <a:gd name="T15" fmla="*/ 11112 h 72"/>
                <a:gd name="T16" fmla="*/ 0 w 72"/>
                <a:gd name="T17" fmla="*/ 19050 h 72"/>
                <a:gd name="T18" fmla="*/ 1587 w 72"/>
                <a:gd name="T19" fmla="*/ 26987 h 72"/>
                <a:gd name="T20" fmla="*/ 5821 w 72"/>
                <a:gd name="T21" fmla="*/ 32808 h 72"/>
                <a:gd name="T22" fmla="*/ 11642 w 72"/>
                <a:gd name="T23" fmla="*/ 37042 h 72"/>
                <a:gd name="T24" fmla="*/ 19050 w 72"/>
                <a:gd name="T25" fmla="*/ 38100 h 72"/>
                <a:gd name="T26" fmla="*/ 26458 w 72"/>
                <a:gd name="T27" fmla="*/ 37042 h 72"/>
                <a:gd name="T28" fmla="*/ 32808 w 72"/>
                <a:gd name="T29" fmla="*/ 32808 h 72"/>
                <a:gd name="T30" fmla="*/ 37042 w 72"/>
                <a:gd name="T31" fmla="*/ 26987 h 72"/>
                <a:gd name="T32" fmla="*/ 38100 w 72"/>
                <a:gd name="T33" fmla="*/ 1905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72"/>
                <a:gd name="T53" fmla="*/ 72 w 72"/>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72">
                  <a:moveTo>
                    <a:pt x="72" y="36"/>
                  </a:moveTo>
                  <a:lnTo>
                    <a:pt x="70" y="21"/>
                  </a:lnTo>
                  <a:lnTo>
                    <a:pt x="62" y="10"/>
                  </a:lnTo>
                  <a:lnTo>
                    <a:pt x="50" y="2"/>
                  </a:lnTo>
                  <a:lnTo>
                    <a:pt x="36" y="0"/>
                  </a:lnTo>
                  <a:lnTo>
                    <a:pt x="22" y="2"/>
                  </a:lnTo>
                  <a:lnTo>
                    <a:pt x="11" y="10"/>
                  </a:lnTo>
                  <a:lnTo>
                    <a:pt x="3" y="21"/>
                  </a:lnTo>
                  <a:lnTo>
                    <a:pt x="0" y="36"/>
                  </a:lnTo>
                  <a:lnTo>
                    <a:pt x="3" y="51"/>
                  </a:lnTo>
                  <a:lnTo>
                    <a:pt x="11" y="62"/>
                  </a:lnTo>
                  <a:lnTo>
                    <a:pt x="22" y="70"/>
                  </a:lnTo>
                  <a:lnTo>
                    <a:pt x="36" y="72"/>
                  </a:lnTo>
                  <a:lnTo>
                    <a:pt x="50" y="70"/>
                  </a:lnTo>
                  <a:lnTo>
                    <a:pt x="62" y="62"/>
                  </a:lnTo>
                  <a:lnTo>
                    <a:pt x="70" y="51"/>
                  </a:lnTo>
                  <a:lnTo>
                    <a:pt x="72" y="36"/>
                  </a:lnTo>
                </a:path>
              </a:pathLst>
            </a:custGeom>
            <a:noFill/>
            <a:ln w="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40" name="Freeform 33">
              <a:extLst>
                <a:ext uri="{FF2B5EF4-FFF2-40B4-BE49-F238E27FC236}">
                  <a16:creationId xmlns:a16="http://schemas.microsoft.com/office/drawing/2014/main" id="{F661C3E0-0AA3-487F-3C4C-203A494CFF2D}"/>
                </a:ext>
              </a:extLst>
            </p:cNvPr>
            <p:cNvSpPr>
              <a:spLocks/>
            </p:cNvSpPr>
            <p:nvPr/>
          </p:nvSpPr>
          <p:spPr bwMode="auto">
            <a:xfrm>
              <a:off x="4703763" y="5848350"/>
              <a:ext cx="38100" cy="38100"/>
            </a:xfrm>
            <a:custGeom>
              <a:avLst/>
              <a:gdLst>
                <a:gd name="T0" fmla="*/ 38100 w 72"/>
                <a:gd name="T1" fmla="*/ 18789 h 73"/>
                <a:gd name="T2" fmla="*/ 37042 w 72"/>
                <a:gd name="T3" fmla="*/ 11482 h 73"/>
                <a:gd name="T4" fmla="*/ 32808 w 72"/>
                <a:gd name="T5" fmla="*/ 5741 h 73"/>
                <a:gd name="T6" fmla="*/ 26458 w 72"/>
                <a:gd name="T7" fmla="*/ 1566 h 73"/>
                <a:gd name="T8" fmla="*/ 19050 w 72"/>
                <a:gd name="T9" fmla="*/ 0 h 73"/>
                <a:gd name="T10" fmla="*/ 11642 w 72"/>
                <a:gd name="T11" fmla="*/ 1566 h 73"/>
                <a:gd name="T12" fmla="*/ 5821 w 72"/>
                <a:gd name="T13" fmla="*/ 5741 h 73"/>
                <a:gd name="T14" fmla="*/ 1587 w 72"/>
                <a:gd name="T15" fmla="*/ 11482 h 73"/>
                <a:gd name="T16" fmla="*/ 0 w 72"/>
                <a:gd name="T17" fmla="*/ 18789 h 73"/>
                <a:gd name="T18" fmla="*/ 1587 w 72"/>
                <a:gd name="T19" fmla="*/ 26096 h 73"/>
                <a:gd name="T20" fmla="*/ 5821 w 72"/>
                <a:gd name="T21" fmla="*/ 31837 h 73"/>
                <a:gd name="T22" fmla="*/ 11642 w 72"/>
                <a:gd name="T23" fmla="*/ 36012 h 73"/>
                <a:gd name="T24" fmla="*/ 19050 w 72"/>
                <a:gd name="T25" fmla="*/ 38100 h 73"/>
                <a:gd name="T26" fmla="*/ 26458 w 72"/>
                <a:gd name="T27" fmla="*/ 36012 h 73"/>
                <a:gd name="T28" fmla="*/ 32808 w 72"/>
                <a:gd name="T29" fmla="*/ 31837 h 73"/>
                <a:gd name="T30" fmla="*/ 37042 w 72"/>
                <a:gd name="T31" fmla="*/ 26096 h 73"/>
                <a:gd name="T32" fmla="*/ 38100 w 72"/>
                <a:gd name="T33" fmla="*/ 18789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73"/>
                <a:gd name="T53" fmla="*/ 72 w 72"/>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73">
                  <a:moveTo>
                    <a:pt x="72" y="36"/>
                  </a:moveTo>
                  <a:lnTo>
                    <a:pt x="70" y="22"/>
                  </a:lnTo>
                  <a:lnTo>
                    <a:pt x="62" y="11"/>
                  </a:lnTo>
                  <a:lnTo>
                    <a:pt x="50" y="3"/>
                  </a:lnTo>
                  <a:lnTo>
                    <a:pt x="36" y="0"/>
                  </a:lnTo>
                  <a:lnTo>
                    <a:pt x="22" y="3"/>
                  </a:lnTo>
                  <a:lnTo>
                    <a:pt x="11" y="11"/>
                  </a:lnTo>
                  <a:lnTo>
                    <a:pt x="3" y="22"/>
                  </a:lnTo>
                  <a:lnTo>
                    <a:pt x="0" y="36"/>
                  </a:lnTo>
                  <a:lnTo>
                    <a:pt x="3" y="50"/>
                  </a:lnTo>
                  <a:lnTo>
                    <a:pt x="11" y="61"/>
                  </a:lnTo>
                  <a:lnTo>
                    <a:pt x="22" y="69"/>
                  </a:lnTo>
                  <a:lnTo>
                    <a:pt x="36" y="73"/>
                  </a:lnTo>
                  <a:lnTo>
                    <a:pt x="50" y="69"/>
                  </a:lnTo>
                  <a:lnTo>
                    <a:pt x="62" y="61"/>
                  </a:lnTo>
                  <a:lnTo>
                    <a:pt x="70" y="50"/>
                  </a:lnTo>
                  <a:lnTo>
                    <a:pt x="72" y="36"/>
                  </a:lnTo>
                  <a:close/>
                </a:path>
              </a:pathLst>
            </a:custGeom>
            <a:solidFill>
              <a:srgbClr val="000000"/>
            </a:solidFill>
            <a:ln w="0">
              <a:solidFill>
                <a:srgbClr val="000000"/>
              </a:solidFill>
              <a:prstDash val="solid"/>
              <a:round/>
              <a:headEnd/>
              <a:tailEnd/>
            </a:ln>
          </p:spPr>
          <p:txBody>
            <a:bodyPr/>
            <a:lstStyle/>
            <a:p>
              <a:endParaRPr lang="en-US"/>
            </a:p>
          </p:txBody>
        </p:sp>
        <p:sp>
          <p:nvSpPr>
            <p:cNvPr id="17441" name="Freeform 34">
              <a:extLst>
                <a:ext uri="{FF2B5EF4-FFF2-40B4-BE49-F238E27FC236}">
                  <a16:creationId xmlns:a16="http://schemas.microsoft.com/office/drawing/2014/main" id="{B1267DAD-3AEA-38DF-295A-2CFC87A373C5}"/>
                </a:ext>
              </a:extLst>
            </p:cNvPr>
            <p:cNvSpPr>
              <a:spLocks/>
            </p:cNvSpPr>
            <p:nvPr/>
          </p:nvSpPr>
          <p:spPr bwMode="auto">
            <a:xfrm>
              <a:off x="4703763" y="5848350"/>
              <a:ext cx="38100" cy="38100"/>
            </a:xfrm>
            <a:custGeom>
              <a:avLst/>
              <a:gdLst>
                <a:gd name="T0" fmla="*/ 38100 w 72"/>
                <a:gd name="T1" fmla="*/ 18789 h 73"/>
                <a:gd name="T2" fmla="*/ 37042 w 72"/>
                <a:gd name="T3" fmla="*/ 11482 h 73"/>
                <a:gd name="T4" fmla="*/ 32808 w 72"/>
                <a:gd name="T5" fmla="*/ 5741 h 73"/>
                <a:gd name="T6" fmla="*/ 26458 w 72"/>
                <a:gd name="T7" fmla="*/ 1566 h 73"/>
                <a:gd name="T8" fmla="*/ 19050 w 72"/>
                <a:gd name="T9" fmla="*/ 0 h 73"/>
                <a:gd name="T10" fmla="*/ 11642 w 72"/>
                <a:gd name="T11" fmla="*/ 1566 h 73"/>
                <a:gd name="T12" fmla="*/ 5821 w 72"/>
                <a:gd name="T13" fmla="*/ 5741 h 73"/>
                <a:gd name="T14" fmla="*/ 1587 w 72"/>
                <a:gd name="T15" fmla="*/ 11482 h 73"/>
                <a:gd name="T16" fmla="*/ 0 w 72"/>
                <a:gd name="T17" fmla="*/ 18789 h 73"/>
                <a:gd name="T18" fmla="*/ 1587 w 72"/>
                <a:gd name="T19" fmla="*/ 26096 h 73"/>
                <a:gd name="T20" fmla="*/ 5821 w 72"/>
                <a:gd name="T21" fmla="*/ 31837 h 73"/>
                <a:gd name="T22" fmla="*/ 11642 w 72"/>
                <a:gd name="T23" fmla="*/ 36012 h 73"/>
                <a:gd name="T24" fmla="*/ 19050 w 72"/>
                <a:gd name="T25" fmla="*/ 38100 h 73"/>
                <a:gd name="T26" fmla="*/ 26458 w 72"/>
                <a:gd name="T27" fmla="*/ 36012 h 73"/>
                <a:gd name="T28" fmla="*/ 32808 w 72"/>
                <a:gd name="T29" fmla="*/ 31837 h 73"/>
                <a:gd name="T30" fmla="*/ 37042 w 72"/>
                <a:gd name="T31" fmla="*/ 26096 h 73"/>
                <a:gd name="T32" fmla="*/ 38100 w 72"/>
                <a:gd name="T33" fmla="*/ 18789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73"/>
                <a:gd name="T53" fmla="*/ 72 w 72"/>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73">
                  <a:moveTo>
                    <a:pt x="72" y="36"/>
                  </a:moveTo>
                  <a:lnTo>
                    <a:pt x="70" y="22"/>
                  </a:lnTo>
                  <a:lnTo>
                    <a:pt x="62" y="11"/>
                  </a:lnTo>
                  <a:lnTo>
                    <a:pt x="50" y="3"/>
                  </a:lnTo>
                  <a:lnTo>
                    <a:pt x="36" y="0"/>
                  </a:lnTo>
                  <a:lnTo>
                    <a:pt x="22" y="3"/>
                  </a:lnTo>
                  <a:lnTo>
                    <a:pt x="11" y="11"/>
                  </a:lnTo>
                  <a:lnTo>
                    <a:pt x="3" y="22"/>
                  </a:lnTo>
                  <a:lnTo>
                    <a:pt x="0" y="36"/>
                  </a:lnTo>
                  <a:lnTo>
                    <a:pt x="3" y="50"/>
                  </a:lnTo>
                  <a:lnTo>
                    <a:pt x="11" y="61"/>
                  </a:lnTo>
                  <a:lnTo>
                    <a:pt x="22" y="69"/>
                  </a:lnTo>
                  <a:lnTo>
                    <a:pt x="36" y="73"/>
                  </a:lnTo>
                  <a:lnTo>
                    <a:pt x="50" y="69"/>
                  </a:lnTo>
                  <a:lnTo>
                    <a:pt x="62" y="61"/>
                  </a:lnTo>
                  <a:lnTo>
                    <a:pt x="70" y="50"/>
                  </a:lnTo>
                  <a:lnTo>
                    <a:pt x="72" y="36"/>
                  </a:lnTo>
                </a:path>
              </a:pathLst>
            </a:custGeom>
            <a:noFill/>
            <a:ln w="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42" name="Freeform 35">
              <a:extLst>
                <a:ext uri="{FF2B5EF4-FFF2-40B4-BE49-F238E27FC236}">
                  <a16:creationId xmlns:a16="http://schemas.microsoft.com/office/drawing/2014/main" id="{BF343ECF-0CB4-F545-2AAF-4EC22B2E533F}"/>
                </a:ext>
              </a:extLst>
            </p:cNvPr>
            <p:cNvSpPr>
              <a:spLocks/>
            </p:cNvSpPr>
            <p:nvPr/>
          </p:nvSpPr>
          <p:spPr bwMode="auto">
            <a:xfrm>
              <a:off x="4500563" y="5848350"/>
              <a:ext cx="38100" cy="38100"/>
            </a:xfrm>
            <a:custGeom>
              <a:avLst/>
              <a:gdLst>
                <a:gd name="T0" fmla="*/ 38100 w 73"/>
                <a:gd name="T1" fmla="*/ 18789 h 73"/>
                <a:gd name="T2" fmla="*/ 36012 w 73"/>
                <a:gd name="T3" fmla="*/ 11482 h 73"/>
                <a:gd name="T4" fmla="*/ 31837 w 73"/>
                <a:gd name="T5" fmla="*/ 5741 h 73"/>
                <a:gd name="T6" fmla="*/ 26096 w 73"/>
                <a:gd name="T7" fmla="*/ 1566 h 73"/>
                <a:gd name="T8" fmla="*/ 18789 w 73"/>
                <a:gd name="T9" fmla="*/ 0 h 73"/>
                <a:gd name="T10" fmla="*/ 11482 w 73"/>
                <a:gd name="T11" fmla="*/ 1566 h 73"/>
                <a:gd name="T12" fmla="*/ 5741 w 73"/>
                <a:gd name="T13" fmla="*/ 5741 h 73"/>
                <a:gd name="T14" fmla="*/ 1566 w 73"/>
                <a:gd name="T15" fmla="*/ 11482 h 73"/>
                <a:gd name="T16" fmla="*/ 0 w 73"/>
                <a:gd name="T17" fmla="*/ 18789 h 73"/>
                <a:gd name="T18" fmla="*/ 1566 w 73"/>
                <a:gd name="T19" fmla="*/ 26096 h 73"/>
                <a:gd name="T20" fmla="*/ 5741 w 73"/>
                <a:gd name="T21" fmla="*/ 31837 h 73"/>
                <a:gd name="T22" fmla="*/ 11482 w 73"/>
                <a:gd name="T23" fmla="*/ 36012 h 73"/>
                <a:gd name="T24" fmla="*/ 18789 w 73"/>
                <a:gd name="T25" fmla="*/ 38100 h 73"/>
                <a:gd name="T26" fmla="*/ 26096 w 73"/>
                <a:gd name="T27" fmla="*/ 36012 h 73"/>
                <a:gd name="T28" fmla="*/ 31837 w 73"/>
                <a:gd name="T29" fmla="*/ 31837 h 73"/>
                <a:gd name="T30" fmla="*/ 36012 w 73"/>
                <a:gd name="T31" fmla="*/ 26096 h 73"/>
                <a:gd name="T32" fmla="*/ 38100 w 73"/>
                <a:gd name="T33" fmla="*/ 18789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
                <a:gd name="T52" fmla="*/ 0 h 73"/>
                <a:gd name="T53" fmla="*/ 73 w 73"/>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 h="73">
                  <a:moveTo>
                    <a:pt x="73" y="36"/>
                  </a:moveTo>
                  <a:lnTo>
                    <a:pt x="69" y="22"/>
                  </a:lnTo>
                  <a:lnTo>
                    <a:pt x="61" y="11"/>
                  </a:lnTo>
                  <a:lnTo>
                    <a:pt x="50" y="3"/>
                  </a:lnTo>
                  <a:lnTo>
                    <a:pt x="36" y="0"/>
                  </a:lnTo>
                  <a:lnTo>
                    <a:pt x="22" y="3"/>
                  </a:lnTo>
                  <a:lnTo>
                    <a:pt x="11" y="11"/>
                  </a:lnTo>
                  <a:lnTo>
                    <a:pt x="3" y="22"/>
                  </a:lnTo>
                  <a:lnTo>
                    <a:pt x="0" y="36"/>
                  </a:lnTo>
                  <a:lnTo>
                    <a:pt x="3" y="50"/>
                  </a:lnTo>
                  <a:lnTo>
                    <a:pt x="11" y="61"/>
                  </a:lnTo>
                  <a:lnTo>
                    <a:pt x="22" y="69"/>
                  </a:lnTo>
                  <a:lnTo>
                    <a:pt x="36" y="73"/>
                  </a:lnTo>
                  <a:lnTo>
                    <a:pt x="50" y="69"/>
                  </a:lnTo>
                  <a:lnTo>
                    <a:pt x="61" y="61"/>
                  </a:lnTo>
                  <a:lnTo>
                    <a:pt x="69" y="50"/>
                  </a:lnTo>
                  <a:lnTo>
                    <a:pt x="73" y="36"/>
                  </a:lnTo>
                  <a:close/>
                </a:path>
              </a:pathLst>
            </a:custGeom>
            <a:solidFill>
              <a:srgbClr val="000000"/>
            </a:solidFill>
            <a:ln w="0">
              <a:solidFill>
                <a:srgbClr val="000000"/>
              </a:solidFill>
              <a:prstDash val="solid"/>
              <a:round/>
              <a:headEnd/>
              <a:tailEnd/>
            </a:ln>
          </p:spPr>
          <p:txBody>
            <a:bodyPr/>
            <a:lstStyle/>
            <a:p>
              <a:endParaRPr lang="en-US"/>
            </a:p>
          </p:txBody>
        </p:sp>
        <p:sp>
          <p:nvSpPr>
            <p:cNvPr id="17443" name="Freeform 36">
              <a:extLst>
                <a:ext uri="{FF2B5EF4-FFF2-40B4-BE49-F238E27FC236}">
                  <a16:creationId xmlns:a16="http://schemas.microsoft.com/office/drawing/2014/main" id="{1511DECB-6884-4751-3B94-8BB681D8B5B3}"/>
                </a:ext>
              </a:extLst>
            </p:cNvPr>
            <p:cNvSpPr>
              <a:spLocks/>
            </p:cNvSpPr>
            <p:nvPr/>
          </p:nvSpPr>
          <p:spPr bwMode="auto">
            <a:xfrm>
              <a:off x="4500563" y="5848350"/>
              <a:ext cx="38100" cy="38100"/>
            </a:xfrm>
            <a:custGeom>
              <a:avLst/>
              <a:gdLst>
                <a:gd name="T0" fmla="*/ 38100 w 73"/>
                <a:gd name="T1" fmla="*/ 18789 h 73"/>
                <a:gd name="T2" fmla="*/ 36012 w 73"/>
                <a:gd name="T3" fmla="*/ 11482 h 73"/>
                <a:gd name="T4" fmla="*/ 31837 w 73"/>
                <a:gd name="T5" fmla="*/ 5741 h 73"/>
                <a:gd name="T6" fmla="*/ 26096 w 73"/>
                <a:gd name="T7" fmla="*/ 1566 h 73"/>
                <a:gd name="T8" fmla="*/ 18789 w 73"/>
                <a:gd name="T9" fmla="*/ 0 h 73"/>
                <a:gd name="T10" fmla="*/ 11482 w 73"/>
                <a:gd name="T11" fmla="*/ 1566 h 73"/>
                <a:gd name="T12" fmla="*/ 5741 w 73"/>
                <a:gd name="T13" fmla="*/ 5741 h 73"/>
                <a:gd name="T14" fmla="*/ 1566 w 73"/>
                <a:gd name="T15" fmla="*/ 11482 h 73"/>
                <a:gd name="T16" fmla="*/ 0 w 73"/>
                <a:gd name="T17" fmla="*/ 18789 h 73"/>
                <a:gd name="T18" fmla="*/ 1566 w 73"/>
                <a:gd name="T19" fmla="*/ 26096 h 73"/>
                <a:gd name="T20" fmla="*/ 5741 w 73"/>
                <a:gd name="T21" fmla="*/ 31837 h 73"/>
                <a:gd name="T22" fmla="*/ 11482 w 73"/>
                <a:gd name="T23" fmla="*/ 36012 h 73"/>
                <a:gd name="T24" fmla="*/ 18789 w 73"/>
                <a:gd name="T25" fmla="*/ 38100 h 73"/>
                <a:gd name="T26" fmla="*/ 26096 w 73"/>
                <a:gd name="T27" fmla="*/ 36012 h 73"/>
                <a:gd name="T28" fmla="*/ 31837 w 73"/>
                <a:gd name="T29" fmla="*/ 31837 h 73"/>
                <a:gd name="T30" fmla="*/ 36012 w 73"/>
                <a:gd name="T31" fmla="*/ 26096 h 73"/>
                <a:gd name="T32" fmla="*/ 38100 w 73"/>
                <a:gd name="T33" fmla="*/ 18789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
                <a:gd name="T52" fmla="*/ 0 h 73"/>
                <a:gd name="T53" fmla="*/ 73 w 73"/>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 h="73">
                  <a:moveTo>
                    <a:pt x="73" y="36"/>
                  </a:moveTo>
                  <a:lnTo>
                    <a:pt x="69" y="22"/>
                  </a:lnTo>
                  <a:lnTo>
                    <a:pt x="61" y="11"/>
                  </a:lnTo>
                  <a:lnTo>
                    <a:pt x="50" y="3"/>
                  </a:lnTo>
                  <a:lnTo>
                    <a:pt x="36" y="0"/>
                  </a:lnTo>
                  <a:lnTo>
                    <a:pt x="22" y="3"/>
                  </a:lnTo>
                  <a:lnTo>
                    <a:pt x="11" y="11"/>
                  </a:lnTo>
                  <a:lnTo>
                    <a:pt x="3" y="22"/>
                  </a:lnTo>
                  <a:lnTo>
                    <a:pt x="0" y="36"/>
                  </a:lnTo>
                  <a:lnTo>
                    <a:pt x="3" y="50"/>
                  </a:lnTo>
                  <a:lnTo>
                    <a:pt x="11" y="61"/>
                  </a:lnTo>
                  <a:lnTo>
                    <a:pt x="22" y="69"/>
                  </a:lnTo>
                  <a:lnTo>
                    <a:pt x="36" y="73"/>
                  </a:lnTo>
                  <a:lnTo>
                    <a:pt x="50" y="69"/>
                  </a:lnTo>
                  <a:lnTo>
                    <a:pt x="61" y="61"/>
                  </a:lnTo>
                  <a:lnTo>
                    <a:pt x="69" y="50"/>
                  </a:lnTo>
                  <a:lnTo>
                    <a:pt x="73" y="36"/>
                  </a:lnTo>
                </a:path>
              </a:pathLst>
            </a:custGeom>
            <a:noFill/>
            <a:ln w="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44" name="Freeform 37">
              <a:extLst>
                <a:ext uri="{FF2B5EF4-FFF2-40B4-BE49-F238E27FC236}">
                  <a16:creationId xmlns:a16="http://schemas.microsoft.com/office/drawing/2014/main" id="{336DFD28-C560-DA86-BB80-B4C00BFFC8B2}"/>
                </a:ext>
              </a:extLst>
            </p:cNvPr>
            <p:cNvSpPr>
              <a:spLocks/>
            </p:cNvSpPr>
            <p:nvPr/>
          </p:nvSpPr>
          <p:spPr bwMode="auto">
            <a:xfrm>
              <a:off x="4094163" y="6153150"/>
              <a:ext cx="38100" cy="38100"/>
            </a:xfrm>
            <a:custGeom>
              <a:avLst/>
              <a:gdLst>
                <a:gd name="T0" fmla="*/ 38100 w 72"/>
                <a:gd name="T1" fmla="*/ 19855 h 71"/>
                <a:gd name="T2" fmla="*/ 36513 w 72"/>
                <a:gd name="T3" fmla="*/ 11806 h 71"/>
                <a:gd name="T4" fmla="*/ 32808 w 72"/>
                <a:gd name="T5" fmla="*/ 5903 h 71"/>
                <a:gd name="T6" fmla="*/ 26458 w 72"/>
                <a:gd name="T7" fmla="*/ 1610 h 71"/>
                <a:gd name="T8" fmla="*/ 19050 w 72"/>
                <a:gd name="T9" fmla="*/ 0 h 71"/>
                <a:gd name="T10" fmla="*/ 11642 w 72"/>
                <a:gd name="T11" fmla="*/ 1610 h 71"/>
                <a:gd name="T12" fmla="*/ 5821 w 72"/>
                <a:gd name="T13" fmla="*/ 5903 h 71"/>
                <a:gd name="T14" fmla="*/ 1587 w 72"/>
                <a:gd name="T15" fmla="*/ 11806 h 71"/>
                <a:gd name="T16" fmla="*/ 0 w 72"/>
                <a:gd name="T17" fmla="*/ 19855 h 71"/>
                <a:gd name="T18" fmla="*/ 1587 w 72"/>
                <a:gd name="T19" fmla="*/ 26831 h 71"/>
                <a:gd name="T20" fmla="*/ 5821 w 72"/>
                <a:gd name="T21" fmla="*/ 32734 h 71"/>
                <a:gd name="T22" fmla="*/ 11642 w 72"/>
                <a:gd name="T23" fmla="*/ 37027 h 71"/>
                <a:gd name="T24" fmla="*/ 19050 w 72"/>
                <a:gd name="T25" fmla="*/ 38100 h 71"/>
                <a:gd name="T26" fmla="*/ 26458 w 72"/>
                <a:gd name="T27" fmla="*/ 37027 h 71"/>
                <a:gd name="T28" fmla="*/ 32808 w 72"/>
                <a:gd name="T29" fmla="*/ 32734 h 71"/>
                <a:gd name="T30" fmla="*/ 36513 w 72"/>
                <a:gd name="T31" fmla="*/ 26831 h 71"/>
                <a:gd name="T32" fmla="*/ 38100 w 72"/>
                <a:gd name="T33" fmla="*/ 19855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71"/>
                <a:gd name="T53" fmla="*/ 72 w 72"/>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71">
                  <a:moveTo>
                    <a:pt x="72" y="37"/>
                  </a:moveTo>
                  <a:lnTo>
                    <a:pt x="69" y="22"/>
                  </a:lnTo>
                  <a:lnTo>
                    <a:pt x="62" y="11"/>
                  </a:lnTo>
                  <a:lnTo>
                    <a:pt x="50" y="3"/>
                  </a:lnTo>
                  <a:lnTo>
                    <a:pt x="36" y="0"/>
                  </a:lnTo>
                  <a:lnTo>
                    <a:pt x="22" y="3"/>
                  </a:lnTo>
                  <a:lnTo>
                    <a:pt x="11" y="11"/>
                  </a:lnTo>
                  <a:lnTo>
                    <a:pt x="3" y="22"/>
                  </a:lnTo>
                  <a:lnTo>
                    <a:pt x="0" y="37"/>
                  </a:lnTo>
                  <a:lnTo>
                    <a:pt x="3" y="50"/>
                  </a:lnTo>
                  <a:lnTo>
                    <a:pt x="11" y="61"/>
                  </a:lnTo>
                  <a:lnTo>
                    <a:pt x="22" y="69"/>
                  </a:lnTo>
                  <a:lnTo>
                    <a:pt x="36" y="71"/>
                  </a:lnTo>
                  <a:lnTo>
                    <a:pt x="50" y="69"/>
                  </a:lnTo>
                  <a:lnTo>
                    <a:pt x="62" y="61"/>
                  </a:lnTo>
                  <a:lnTo>
                    <a:pt x="69" y="50"/>
                  </a:lnTo>
                  <a:lnTo>
                    <a:pt x="72" y="37"/>
                  </a:lnTo>
                  <a:close/>
                </a:path>
              </a:pathLst>
            </a:custGeom>
            <a:solidFill>
              <a:srgbClr val="000000"/>
            </a:solidFill>
            <a:ln w="0">
              <a:solidFill>
                <a:srgbClr val="000000"/>
              </a:solidFill>
              <a:prstDash val="solid"/>
              <a:round/>
              <a:headEnd/>
              <a:tailEnd/>
            </a:ln>
          </p:spPr>
          <p:txBody>
            <a:bodyPr/>
            <a:lstStyle/>
            <a:p>
              <a:endParaRPr lang="en-US"/>
            </a:p>
          </p:txBody>
        </p:sp>
        <p:sp>
          <p:nvSpPr>
            <p:cNvPr id="17445" name="Freeform 38">
              <a:extLst>
                <a:ext uri="{FF2B5EF4-FFF2-40B4-BE49-F238E27FC236}">
                  <a16:creationId xmlns:a16="http://schemas.microsoft.com/office/drawing/2014/main" id="{40C8DB28-9A9C-3418-BF84-066434C7F82B}"/>
                </a:ext>
              </a:extLst>
            </p:cNvPr>
            <p:cNvSpPr>
              <a:spLocks/>
            </p:cNvSpPr>
            <p:nvPr/>
          </p:nvSpPr>
          <p:spPr bwMode="auto">
            <a:xfrm>
              <a:off x="4094163" y="6153150"/>
              <a:ext cx="38100" cy="38100"/>
            </a:xfrm>
            <a:custGeom>
              <a:avLst/>
              <a:gdLst>
                <a:gd name="T0" fmla="*/ 38100 w 72"/>
                <a:gd name="T1" fmla="*/ 19855 h 71"/>
                <a:gd name="T2" fmla="*/ 36513 w 72"/>
                <a:gd name="T3" fmla="*/ 11806 h 71"/>
                <a:gd name="T4" fmla="*/ 32808 w 72"/>
                <a:gd name="T5" fmla="*/ 5903 h 71"/>
                <a:gd name="T6" fmla="*/ 26458 w 72"/>
                <a:gd name="T7" fmla="*/ 1610 h 71"/>
                <a:gd name="T8" fmla="*/ 19050 w 72"/>
                <a:gd name="T9" fmla="*/ 0 h 71"/>
                <a:gd name="T10" fmla="*/ 11642 w 72"/>
                <a:gd name="T11" fmla="*/ 1610 h 71"/>
                <a:gd name="T12" fmla="*/ 5821 w 72"/>
                <a:gd name="T13" fmla="*/ 5903 h 71"/>
                <a:gd name="T14" fmla="*/ 1587 w 72"/>
                <a:gd name="T15" fmla="*/ 11806 h 71"/>
                <a:gd name="T16" fmla="*/ 0 w 72"/>
                <a:gd name="T17" fmla="*/ 19855 h 71"/>
                <a:gd name="T18" fmla="*/ 1587 w 72"/>
                <a:gd name="T19" fmla="*/ 26831 h 71"/>
                <a:gd name="T20" fmla="*/ 5821 w 72"/>
                <a:gd name="T21" fmla="*/ 32734 h 71"/>
                <a:gd name="T22" fmla="*/ 11642 w 72"/>
                <a:gd name="T23" fmla="*/ 37027 h 71"/>
                <a:gd name="T24" fmla="*/ 19050 w 72"/>
                <a:gd name="T25" fmla="*/ 38100 h 71"/>
                <a:gd name="T26" fmla="*/ 26458 w 72"/>
                <a:gd name="T27" fmla="*/ 37027 h 71"/>
                <a:gd name="T28" fmla="*/ 32808 w 72"/>
                <a:gd name="T29" fmla="*/ 32734 h 71"/>
                <a:gd name="T30" fmla="*/ 36513 w 72"/>
                <a:gd name="T31" fmla="*/ 26831 h 71"/>
                <a:gd name="T32" fmla="*/ 38100 w 72"/>
                <a:gd name="T33" fmla="*/ 19855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71"/>
                <a:gd name="T53" fmla="*/ 72 w 72"/>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71">
                  <a:moveTo>
                    <a:pt x="72" y="37"/>
                  </a:moveTo>
                  <a:lnTo>
                    <a:pt x="69" y="22"/>
                  </a:lnTo>
                  <a:lnTo>
                    <a:pt x="62" y="11"/>
                  </a:lnTo>
                  <a:lnTo>
                    <a:pt x="50" y="3"/>
                  </a:lnTo>
                  <a:lnTo>
                    <a:pt x="36" y="0"/>
                  </a:lnTo>
                  <a:lnTo>
                    <a:pt x="22" y="3"/>
                  </a:lnTo>
                  <a:lnTo>
                    <a:pt x="11" y="11"/>
                  </a:lnTo>
                  <a:lnTo>
                    <a:pt x="3" y="22"/>
                  </a:lnTo>
                  <a:lnTo>
                    <a:pt x="0" y="37"/>
                  </a:lnTo>
                  <a:lnTo>
                    <a:pt x="3" y="50"/>
                  </a:lnTo>
                  <a:lnTo>
                    <a:pt x="11" y="61"/>
                  </a:lnTo>
                  <a:lnTo>
                    <a:pt x="22" y="69"/>
                  </a:lnTo>
                  <a:lnTo>
                    <a:pt x="36" y="71"/>
                  </a:lnTo>
                  <a:lnTo>
                    <a:pt x="50" y="69"/>
                  </a:lnTo>
                  <a:lnTo>
                    <a:pt x="62" y="61"/>
                  </a:lnTo>
                  <a:lnTo>
                    <a:pt x="69" y="50"/>
                  </a:lnTo>
                  <a:lnTo>
                    <a:pt x="72" y="37"/>
                  </a:lnTo>
                </a:path>
              </a:pathLst>
            </a:custGeom>
            <a:noFill/>
            <a:ln w="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46" name="Line 39">
              <a:extLst>
                <a:ext uri="{FF2B5EF4-FFF2-40B4-BE49-F238E27FC236}">
                  <a16:creationId xmlns:a16="http://schemas.microsoft.com/office/drawing/2014/main" id="{DA178B99-CC65-76C9-B53C-3B8D32B4D0A8}"/>
                </a:ext>
              </a:extLst>
            </p:cNvPr>
            <p:cNvSpPr>
              <a:spLocks noChangeShapeType="1"/>
            </p:cNvSpPr>
            <p:nvPr/>
          </p:nvSpPr>
          <p:spPr bwMode="auto">
            <a:xfrm flipH="1">
              <a:off x="3871913" y="4984750"/>
              <a:ext cx="173038" cy="96838"/>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7" name="Line 40">
              <a:extLst>
                <a:ext uri="{FF2B5EF4-FFF2-40B4-BE49-F238E27FC236}">
                  <a16:creationId xmlns:a16="http://schemas.microsoft.com/office/drawing/2014/main" id="{B92028B6-FC26-B0C8-05E3-B1534C4BB620}"/>
                </a:ext>
              </a:extLst>
            </p:cNvPr>
            <p:cNvSpPr>
              <a:spLocks noChangeShapeType="1"/>
            </p:cNvSpPr>
            <p:nvPr/>
          </p:nvSpPr>
          <p:spPr bwMode="auto">
            <a:xfrm flipH="1" flipV="1">
              <a:off x="3578226" y="4519613"/>
              <a:ext cx="466725" cy="465138"/>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8" name="Line 41">
              <a:extLst>
                <a:ext uri="{FF2B5EF4-FFF2-40B4-BE49-F238E27FC236}">
                  <a16:creationId xmlns:a16="http://schemas.microsoft.com/office/drawing/2014/main" id="{6AB532F1-13C5-ADF9-CE75-25C0DEF9FE4F}"/>
                </a:ext>
              </a:extLst>
            </p:cNvPr>
            <p:cNvSpPr>
              <a:spLocks noChangeShapeType="1"/>
            </p:cNvSpPr>
            <p:nvPr/>
          </p:nvSpPr>
          <p:spPr bwMode="auto">
            <a:xfrm>
              <a:off x="4044951" y="4984750"/>
              <a:ext cx="65088" cy="4763"/>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9" name="Line 42">
              <a:extLst>
                <a:ext uri="{FF2B5EF4-FFF2-40B4-BE49-F238E27FC236}">
                  <a16:creationId xmlns:a16="http://schemas.microsoft.com/office/drawing/2014/main" id="{7650CA82-4937-6FCC-00DC-C8B0B73133E8}"/>
                </a:ext>
              </a:extLst>
            </p:cNvPr>
            <p:cNvSpPr>
              <a:spLocks noChangeShapeType="1"/>
            </p:cNvSpPr>
            <p:nvPr/>
          </p:nvSpPr>
          <p:spPr bwMode="auto">
            <a:xfrm flipH="1">
              <a:off x="4557713" y="5146675"/>
              <a:ext cx="307975" cy="136525"/>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0" name="Line 43">
              <a:extLst>
                <a:ext uri="{FF2B5EF4-FFF2-40B4-BE49-F238E27FC236}">
                  <a16:creationId xmlns:a16="http://schemas.microsoft.com/office/drawing/2014/main" id="{DDF049B7-6170-A53D-5C75-77335D72B4E0}"/>
                </a:ext>
              </a:extLst>
            </p:cNvPr>
            <p:cNvSpPr>
              <a:spLocks noChangeShapeType="1"/>
            </p:cNvSpPr>
            <p:nvPr/>
          </p:nvSpPr>
          <p:spPr bwMode="auto">
            <a:xfrm flipH="1" flipV="1">
              <a:off x="4629151" y="4910138"/>
              <a:ext cx="236538" cy="236538"/>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1" name="Line 44">
              <a:extLst>
                <a:ext uri="{FF2B5EF4-FFF2-40B4-BE49-F238E27FC236}">
                  <a16:creationId xmlns:a16="http://schemas.microsoft.com/office/drawing/2014/main" id="{845013AC-7927-9597-6CAB-37FCAABC2986}"/>
                </a:ext>
              </a:extLst>
            </p:cNvPr>
            <p:cNvSpPr>
              <a:spLocks noChangeShapeType="1"/>
            </p:cNvSpPr>
            <p:nvPr/>
          </p:nvSpPr>
          <p:spPr bwMode="auto">
            <a:xfrm flipH="1">
              <a:off x="3598863" y="5081588"/>
              <a:ext cx="273050" cy="34925"/>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2" name="Line 45">
              <a:extLst>
                <a:ext uri="{FF2B5EF4-FFF2-40B4-BE49-F238E27FC236}">
                  <a16:creationId xmlns:a16="http://schemas.microsoft.com/office/drawing/2014/main" id="{E0FC15AE-A24C-268C-751D-075B6FCE5BD7}"/>
                </a:ext>
              </a:extLst>
            </p:cNvPr>
            <p:cNvSpPr>
              <a:spLocks noChangeShapeType="1"/>
            </p:cNvSpPr>
            <p:nvPr/>
          </p:nvSpPr>
          <p:spPr bwMode="auto">
            <a:xfrm flipH="1">
              <a:off x="3789363" y="5081588"/>
              <a:ext cx="82550" cy="328613"/>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3" name="Line 46">
              <a:extLst>
                <a:ext uri="{FF2B5EF4-FFF2-40B4-BE49-F238E27FC236}">
                  <a16:creationId xmlns:a16="http://schemas.microsoft.com/office/drawing/2014/main" id="{A8417A19-1DC5-6CDD-5A9A-C539DC45CF73}"/>
                </a:ext>
              </a:extLst>
            </p:cNvPr>
            <p:cNvSpPr>
              <a:spLocks noChangeShapeType="1"/>
            </p:cNvSpPr>
            <p:nvPr/>
          </p:nvSpPr>
          <p:spPr bwMode="auto">
            <a:xfrm>
              <a:off x="3595688" y="5410200"/>
              <a:ext cx="193675" cy="1588"/>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4" name="Line 47">
              <a:extLst>
                <a:ext uri="{FF2B5EF4-FFF2-40B4-BE49-F238E27FC236}">
                  <a16:creationId xmlns:a16="http://schemas.microsoft.com/office/drawing/2014/main" id="{55C9B1F3-324C-C18D-2E0B-CE6FF57F3C47}"/>
                </a:ext>
              </a:extLst>
            </p:cNvPr>
            <p:cNvSpPr>
              <a:spLocks noChangeShapeType="1"/>
            </p:cNvSpPr>
            <p:nvPr/>
          </p:nvSpPr>
          <p:spPr bwMode="auto">
            <a:xfrm>
              <a:off x="3789363" y="5410200"/>
              <a:ext cx="25400" cy="33338"/>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5" name="Line 48">
              <a:extLst>
                <a:ext uri="{FF2B5EF4-FFF2-40B4-BE49-F238E27FC236}">
                  <a16:creationId xmlns:a16="http://schemas.microsoft.com/office/drawing/2014/main" id="{2B4FB21A-575C-4807-2B02-64D88762A956}"/>
                </a:ext>
              </a:extLst>
            </p:cNvPr>
            <p:cNvSpPr>
              <a:spLocks noChangeShapeType="1"/>
            </p:cNvSpPr>
            <p:nvPr/>
          </p:nvSpPr>
          <p:spPr bwMode="auto">
            <a:xfrm flipH="1" flipV="1">
              <a:off x="4252913" y="5935663"/>
              <a:ext cx="215900" cy="287338"/>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6" name="Line 49">
              <a:extLst>
                <a:ext uri="{FF2B5EF4-FFF2-40B4-BE49-F238E27FC236}">
                  <a16:creationId xmlns:a16="http://schemas.microsoft.com/office/drawing/2014/main" id="{1E28E673-49F2-C650-71F9-FAEC904438D7}"/>
                </a:ext>
              </a:extLst>
            </p:cNvPr>
            <p:cNvSpPr>
              <a:spLocks noChangeShapeType="1"/>
            </p:cNvSpPr>
            <p:nvPr/>
          </p:nvSpPr>
          <p:spPr bwMode="auto">
            <a:xfrm flipV="1">
              <a:off x="4621213" y="5727700"/>
              <a:ext cx="1588" cy="447675"/>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7" name="Line 50">
              <a:extLst>
                <a:ext uri="{FF2B5EF4-FFF2-40B4-BE49-F238E27FC236}">
                  <a16:creationId xmlns:a16="http://schemas.microsoft.com/office/drawing/2014/main" id="{1F97C6AF-B920-DDC5-3CAB-A1A29C19278B}"/>
                </a:ext>
              </a:extLst>
            </p:cNvPr>
            <p:cNvSpPr>
              <a:spLocks noChangeShapeType="1"/>
            </p:cNvSpPr>
            <p:nvPr/>
          </p:nvSpPr>
          <p:spPr bwMode="auto">
            <a:xfrm flipH="1" flipV="1">
              <a:off x="4087813" y="5824538"/>
              <a:ext cx="165100" cy="111125"/>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8" name="Line 51">
              <a:extLst>
                <a:ext uri="{FF2B5EF4-FFF2-40B4-BE49-F238E27FC236}">
                  <a16:creationId xmlns:a16="http://schemas.microsoft.com/office/drawing/2014/main" id="{D72953E2-D045-E9AD-8B0A-CE921C1AF089}"/>
                </a:ext>
              </a:extLst>
            </p:cNvPr>
            <p:cNvSpPr>
              <a:spLocks noChangeShapeType="1"/>
            </p:cNvSpPr>
            <p:nvPr/>
          </p:nvSpPr>
          <p:spPr bwMode="auto">
            <a:xfrm flipV="1">
              <a:off x="4252913" y="5719763"/>
              <a:ext cx="322263" cy="215900"/>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9" name="Line 52">
              <a:extLst>
                <a:ext uri="{FF2B5EF4-FFF2-40B4-BE49-F238E27FC236}">
                  <a16:creationId xmlns:a16="http://schemas.microsoft.com/office/drawing/2014/main" id="{869F07BE-1485-3B23-B468-98A4CD1022BC}"/>
                </a:ext>
              </a:extLst>
            </p:cNvPr>
            <p:cNvSpPr>
              <a:spLocks noChangeShapeType="1"/>
            </p:cNvSpPr>
            <p:nvPr/>
          </p:nvSpPr>
          <p:spPr bwMode="auto">
            <a:xfrm flipV="1">
              <a:off x="3622676" y="5824538"/>
              <a:ext cx="465138" cy="195263"/>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0" name="Line 53">
              <a:extLst>
                <a:ext uri="{FF2B5EF4-FFF2-40B4-BE49-F238E27FC236}">
                  <a16:creationId xmlns:a16="http://schemas.microsoft.com/office/drawing/2014/main" id="{B432A345-1AE9-5DD6-8C2B-33F5E469B63B}"/>
                </a:ext>
              </a:extLst>
            </p:cNvPr>
            <p:cNvSpPr>
              <a:spLocks noChangeShapeType="1"/>
            </p:cNvSpPr>
            <p:nvPr/>
          </p:nvSpPr>
          <p:spPr bwMode="auto">
            <a:xfrm flipV="1">
              <a:off x="3622676" y="5443538"/>
              <a:ext cx="192088" cy="576263"/>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1" name="Line 54">
              <a:extLst>
                <a:ext uri="{FF2B5EF4-FFF2-40B4-BE49-F238E27FC236}">
                  <a16:creationId xmlns:a16="http://schemas.microsoft.com/office/drawing/2014/main" id="{66EFDB0F-059C-263C-C492-E8525847C114}"/>
                </a:ext>
              </a:extLst>
            </p:cNvPr>
            <p:cNvSpPr>
              <a:spLocks noChangeShapeType="1"/>
            </p:cNvSpPr>
            <p:nvPr/>
          </p:nvSpPr>
          <p:spPr bwMode="auto">
            <a:xfrm flipV="1">
              <a:off x="4087813" y="5532438"/>
              <a:ext cx="79375" cy="292100"/>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2" name="Line 55">
              <a:extLst>
                <a:ext uri="{FF2B5EF4-FFF2-40B4-BE49-F238E27FC236}">
                  <a16:creationId xmlns:a16="http://schemas.microsoft.com/office/drawing/2014/main" id="{059E4B5F-A8AD-D903-48A2-C14BD8A5D54D}"/>
                </a:ext>
              </a:extLst>
            </p:cNvPr>
            <p:cNvSpPr>
              <a:spLocks noChangeShapeType="1"/>
            </p:cNvSpPr>
            <p:nvPr/>
          </p:nvSpPr>
          <p:spPr bwMode="auto">
            <a:xfrm>
              <a:off x="3814763" y="5443538"/>
              <a:ext cx="352425" cy="88900"/>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3" name="Line 56">
              <a:extLst>
                <a:ext uri="{FF2B5EF4-FFF2-40B4-BE49-F238E27FC236}">
                  <a16:creationId xmlns:a16="http://schemas.microsoft.com/office/drawing/2014/main" id="{4BD2E229-E3E5-89FC-515B-BF9358B5FB70}"/>
                </a:ext>
              </a:extLst>
            </p:cNvPr>
            <p:cNvSpPr>
              <a:spLocks noChangeShapeType="1"/>
            </p:cNvSpPr>
            <p:nvPr/>
          </p:nvSpPr>
          <p:spPr bwMode="auto">
            <a:xfrm flipV="1">
              <a:off x="4167188" y="5402263"/>
              <a:ext cx="90488" cy="130175"/>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4" name="Line 57">
              <a:extLst>
                <a:ext uri="{FF2B5EF4-FFF2-40B4-BE49-F238E27FC236}">
                  <a16:creationId xmlns:a16="http://schemas.microsoft.com/office/drawing/2014/main" id="{3D4F780B-1697-214C-103A-BA023910F40D}"/>
                </a:ext>
              </a:extLst>
            </p:cNvPr>
            <p:cNvSpPr>
              <a:spLocks noChangeShapeType="1"/>
            </p:cNvSpPr>
            <p:nvPr/>
          </p:nvSpPr>
          <p:spPr bwMode="auto">
            <a:xfrm flipH="1" flipV="1">
              <a:off x="4557713" y="5283200"/>
              <a:ext cx="190500" cy="381000"/>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5" name="Line 58">
              <a:extLst>
                <a:ext uri="{FF2B5EF4-FFF2-40B4-BE49-F238E27FC236}">
                  <a16:creationId xmlns:a16="http://schemas.microsoft.com/office/drawing/2014/main" id="{2FC9D808-2781-7459-72D7-DE442EF28A4E}"/>
                </a:ext>
              </a:extLst>
            </p:cNvPr>
            <p:cNvSpPr>
              <a:spLocks noChangeShapeType="1"/>
            </p:cNvSpPr>
            <p:nvPr/>
          </p:nvSpPr>
          <p:spPr bwMode="auto">
            <a:xfrm flipH="1">
              <a:off x="4621213" y="5664200"/>
              <a:ext cx="127000" cy="63500"/>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6" name="Line 59">
              <a:extLst>
                <a:ext uri="{FF2B5EF4-FFF2-40B4-BE49-F238E27FC236}">
                  <a16:creationId xmlns:a16="http://schemas.microsoft.com/office/drawing/2014/main" id="{E3CA3CCD-7566-C71A-19DC-F4A5723519D1}"/>
                </a:ext>
              </a:extLst>
            </p:cNvPr>
            <p:cNvSpPr>
              <a:spLocks noChangeShapeType="1"/>
            </p:cNvSpPr>
            <p:nvPr/>
          </p:nvSpPr>
          <p:spPr bwMode="auto">
            <a:xfrm flipH="1">
              <a:off x="4294188" y="5283200"/>
              <a:ext cx="263525" cy="1588"/>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7" name="Line 60">
              <a:extLst>
                <a:ext uri="{FF2B5EF4-FFF2-40B4-BE49-F238E27FC236}">
                  <a16:creationId xmlns:a16="http://schemas.microsoft.com/office/drawing/2014/main" id="{5B54662F-A460-5A98-7468-902C0C668F10}"/>
                </a:ext>
              </a:extLst>
            </p:cNvPr>
            <p:cNvSpPr>
              <a:spLocks noChangeShapeType="1"/>
            </p:cNvSpPr>
            <p:nvPr/>
          </p:nvSpPr>
          <p:spPr bwMode="auto">
            <a:xfrm flipH="1" flipV="1">
              <a:off x="4575176" y="5719763"/>
              <a:ext cx="46038" cy="7938"/>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8" name="Line 61">
              <a:extLst>
                <a:ext uri="{FF2B5EF4-FFF2-40B4-BE49-F238E27FC236}">
                  <a16:creationId xmlns:a16="http://schemas.microsoft.com/office/drawing/2014/main" id="{0558647C-5A41-571D-EE04-FB5436A3F963}"/>
                </a:ext>
              </a:extLst>
            </p:cNvPr>
            <p:cNvSpPr>
              <a:spLocks noChangeShapeType="1"/>
            </p:cNvSpPr>
            <p:nvPr/>
          </p:nvSpPr>
          <p:spPr bwMode="auto">
            <a:xfrm flipH="1" flipV="1">
              <a:off x="4257676" y="5402263"/>
              <a:ext cx="317500" cy="317500"/>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9" name="Line 62">
              <a:extLst>
                <a:ext uri="{FF2B5EF4-FFF2-40B4-BE49-F238E27FC236}">
                  <a16:creationId xmlns:a16="http://schemas.microsoft.com/office/drawing/2014/main" id="{C9CBAEB2-4232-FC65-B727-855231916AD1}"/>
                </a:ext>
              </a:extLst>
            </p:cNvPr>
            <p:cNvSpPr>
              <a:spLocks noChangeShapeType="1"/>
            </p:cNvSpPr>
            <p:nvPr/>
          </p:nvSpPr>
          <p:spPr bwMode="auto">
            <a:xfrm flipH="1" flipV="1">
              <a:off x="4208463" y="5121275"/>
              <a:ext cx="85725" cy="161925"/>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0" name="Line 63">
              <a:extLst>
                <a:ext uri="{FF2B5EF4-FFF2-40B4-BE49-F238E27FC236}">
                  <a16:creationId xmlns:a16="http://schemas.microsoft.com/office/drawing/2014/main" id="{4FBCACD3-4580-A1EB-E808-E30F8B8F61FE}"/>
                </a:ext>
              </a:extLst>
            </p:cNvPr>
            <p:cNvSpPr>
              <a:spLocks noChangeShapeType="1"/>
            </p:cNvSpPr>
            <p:nvPr/>
          </p:nvSpPr>
          <p:spPr bwMode="auto">
            <a:xfrm flipH="1">
              <a:off x="4257676" y="5283200"/>
              <a:ext cx="36513" cy="119063"/>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1" name="Line 64">
              <a:extLst>
                <a:ext uri="{FF2B5EF4-FFF2-40B4-BE49-F238E27FC236}">
                  <a16:creationId xmlns:a16="http://schemas.microsoft.com/office/drawing/2014/main" id="{7383A1A9-ACCD-7B4F-F4C0-86C84E88AC94}"/>
                </a:ext>
              </a:extLst>
            </p:cNvPr>
            <p:cNvSpPr>
              <a:spLocks noChangeShapeType="1"/>
            </p:cNvSpPr>
            <p:nvPr/>
          </p:nvSpPr>
          <p:spPr bwMode="auto">
            <a:xfrm flipV="1">
              <a:off x="4251326" y="4340225"/>
              <a:ext cx="96838" cy="387350"/>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2" name="Line 65">
              <a:extLst>
                <a:ext uri="{FF2B5EF4-FFF2-40B4-BE49-F238E27FC236}">
                  <a16:creationId xmlns:a16="http://schemas.microsoft.com/office/drawing/2014/main" id="{4DB0E7F4-07E4-9266-3FE9-889EF29FECCE}"/>
                </a:ext>
              </a:extLst>
            </p:cNvPr>
            <p:cNvSpPr>
              <a:spLocks noChangeShapeType="1"/>
            </p:cNvSpPr>
            <p:nvPr/>
          </p:nvSpPr>
          <p:spPr bwMode="auto">
            <a:xfrm flipH="1">
              <a:off x="4110038" y="4727575"/>
              <a:ext cx="141288" cy="261938"/>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3" name="Line 66">
              <a:extLst>
                <a:ext uri="{FF2B5EF4-FFF2-40B4-BE49-F238E27FC236}">
                  <a16:creationId xmlns:a16="http://schemas.microsoft.com/office/drawing/2014/main" id="{774A98F9-A0C0-DFBF-18E3-D4076AFB3290}"/>
                </a:ext>
              </a:extLst>
            </p:cNvPr>
            <p:cNvSpPr>
              <a:spLocks noChangeShapeType="1"/>
            </p:cNvSpPr>
            <p:nvPr/>
          </p:nvSpPr>
          <p:spPr bwMode="auto">
            <a:xfrm>
              <a:off x="4251326" y="4727575"/>
              <a:ext cx="363538" cy="120650"/>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4" name="Line 67">
              <a:extLst>
                <a:ext uri="{FF2B5EF4-FFF2-40B4-BE49-F238E27FC236}">
                  <a16:creationId xmlns:a16="http://schemas.microsoft.com/office/drawing/2014/main" id="{CA62C83A-30E5-0C5D-36CE-04CE078715EB}"/>
                </a:ext>
              </a:extLst>
            </p:cNvPr>
            <p:cNvSpPr>
              <a:spLocks noChangeShapeType="1"/>
            </p:cNvSpPr>
            <p:nvPr/>
          </p:nvSpPr>
          <p:spPr bwMode="auto">
            <a:xfrm>
              <a:off x="4110038" y="4989513"/>
              <a:ext cx="98425" cy="131763"/>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5" name="Line 68">
              <a:extLst>
                <a:ext uri="{FF2B5EF4-FFF2-40B4-BE49-F238E27FC236}">
                  <a16:creationId xmlns:a16="http://schemas.microsoft.com/office/drawing/2014/main" id="{7A815B0D-AAA3-7A6B-ADBE-A569ACDBE709}"/>
                </a:ext>
              </a:extLst>
            </p:cNvPr>
            <p:cNvSpPr>
              <a:spLocks noChangeShapeType="1"/>
            </p:cNvSpPr>
            <p:nvPr/>
          </p:nvSpPr>
          <p:spPr bwMode="auto">
            <a:xfrm flipV="1">
              <a:off x="4208463" y="4910138"/>
              <a:ext cx="420688" cy="211138"/>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6" name="Line 69">
              <a:extLst>
                <a:ext uri="{FF2B5EF4-FFF2-40B4-BE49-F238E27FC236}">
                  <a16:creationId xmlns:a16="http://schemas.microsoft.com/office/drawing/2014/main" id="{B3A0CA13-9CBD-24A0-9E78-D87F67924880}"/>
                </a:ext>
              </a:extLst>
            </p:cNvPr>
            <p:cNvSpPr>
              <a:spLocks noChangeShapeType="1"/>
            </p:cNvSpPr>
            <p:nvPr/>
          </p:nvSpPr>
          <p:spPr bwMode="auto">
            <a:xfrm flipH="1" flipV="1">
              <a:off x="4614863" y="4848225"/>
              <a:ext cx="14288" cy="61913"/>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7" name="Line 70">
              <a:extLst>
                <a:ext uri="{FF2B5EF4-FFF2-40B4-BE49-F238E27FC236}">
                  <a16:creationId xmlns:a16="http://schemas.microsoft.com/office/drawing/2014/main" id="{A64FBE4B-3F65-6089-6229-E356CB894245}"/>
                </a:ext>
              </a:extLst>
            </p:cNvPr>
            <p:cNvSpPr>
              <a:spLocks noChangeShapeType="1"/>
            </p:cNvSpPr>
            <p:nvPr/>
          </p:nvSpPr>
          <p:spPr bwMode="auto">
            <a:xfrm flipV="1">
              <a:off x="4614863" y="4603750"/>
              <a:ext cx="161925" cy="244475"/>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8" name="Freeform 71">
              <a:extLst>
                <a:ext uri="{FF2B5EF4-FFF2-40B4-BE49-F238E27FC236}">
                  <a16:creationId xmlns:a16="http://schemas.microsoft.com/office/drawing/2014/main" id="{64C8B730-80ED-23E3-86B1-2775050C936D}"/>
                </a:ext>
              </a:extLst>
            </p:cNvPr>
            <p:cNvSpPr>
              <a:spLocks/>
            </p:cNvSpPr>
            <p:nvPr/>
          </p:nvSpPr>
          <p:spPr bwMode="auto">
            <a:xfrm>
              <a:off x="3554413" y="5765800"/>
              <a:ext cx="406400" cy="406400"/>
            </a:xfrm>
            <a:custGeom>
              <a:avLst/>
              <a:gdLst>
                <a:gd name="T0" fmla="*/ 406400 w 768"/>
                <a:gd name="T1" fmla="*/ 202936 h 769"/>
                <a:gd name="T2" fmla="*/ 404813 w 768"/>
                <a:gd name="T3" fmla="*/ 175455 h 769"/>
                <a:gd name="T4" fmla="*/ 399521 w 768"/>
                <a:gd name="T5" fmla="*/ 149031 h 769"/>
                <a:gd name="T6" fmla="*/ 390525 w 768"/>
                <a:gd name="T7" fmla="*/ 123664 h 769"/>
                <a:gd name="T8" fmla="*/ 378354 w 768"/>
                <a:gd name="T9" fmla="*/ 100411 h 769"/>
                <a:gd name="T10" fmla="*/ 364067 w 768"/>
                <a:gd name="T11" fmla="*/ 79272 h 769"/>
                <a:gd name="T12" fmla="*/ 346604 w 768"/>
                <a:gd name="T13" fmla="*/ 59190 h 769"/>
                <a:gd name="T14" fmla="*/ 327025 w 768"/>
                <a:gd name="T15" fmla="*/ 42278 h 769"/>
                <a:gd name="T16" fmla="*/ 305858 w 768"/>
                <a:gd name="T17" fmla="*/ 28009 h 769"/>
                <a:gd name="T18" fmla="*/ 282575 w 768"/>
                <a:gd name="T19" fmla="*/ 15854 h 769"/>
                <a:gd name="T20" fmla="*/ 257175 w 768"/>
                <a:gd name="T21" fmla="*/ 6870 h 769"/>
                <a:gd name="T22" fmla="*/ 230717 w 768"/>
                <a:gd name="T23" fmla="*/ 1585 h 769"/>
                <a:gd name="T24" fmla="*/ 203200 w 768"/>
                <a:gd name="T25" fmla="*/ 0 h 769"/>
                <a:gd name="T26" fmla="*/ 175683 w 768"/>
                <a:gd name="T27" fmla="*/ 1585 h 769"/>
                <a:gd name="T28" fmla="*/ 149225 w 768"/>
                <a:gd name="T29" fmla="*/ 6870 h 769"/>
                <a:gd name="T30" fmla="*/ 124354 w 768"/>
                <a:gd name="T31" fmla="*/ 15854 h 769"/>
                <a:gd name="T32" fmla="*/ 100542 w 768"/>
                <a:gd name="T33" fmla="*/ 28009 h 769"/>
                <a:gd name="T34" fmla="*/ 78846 w 768"/>
                <a:gd name="T35" fmla="*/ 42278 h 769"/>
                <a:gd name="T36" fmla="*/ 59267 w 768"/>
                <a:gd name="T37" fmla="*/ 59190 h 769"/>
                <a:gd name="T38" fmla="*/ 42863 w 768"/>
                <a:gd name="T39" fmla="*/ 79272 h 769"/>
                <a:gd name="T40" fmla="*/ 27517 w 768"/>
                <a:gd name="T41" fmla="*/ 100411 h 769"/>
                <a:gd name="T42" fmla="*/ 16404 w 768"/>
                <a:gd name="T43" fmla="*/ 123664 h 769"/>
                <a:gd name="T44" fmla="*/ 7408 w 768"/>
                <a:gd name="T45" fmla="*/ 149031 h 769"/>
                <a:gd name="T46" fmla="*/ 2117 w 768"/>
                <a:gd name="T47" fmla="*/ 175455 h 769"/>
                <a:gd name="T48" fmla="*/ 0 w 768"/>
                <a:gd name="T49" fmla="*/ 202936 h 769"/>
                <a:gd name="T50" fmla="*/ 2117 w 768"/>
                <a:gd name="T51" fmla="*/ 230417 h 769"/>
                <a:gd name="T52" fmla="*/ 7408 w 768"/>
                <a:gd name="T53" fmla="*/ 257369 h 769"/>
                <a:gd name="T54" fmla="*/ 16404 w 768"/>
                <a:gd name="T55" fmla="*/ 282208 h 769"/>
                <a:gd name="T56" fmla="*/ 27517 w 768"/>
                <a:gd name="T57" fmla="*/ 305461 h 769"/>
                <a:gd name="T58" fmla="*/ 42863 w 768"/>
                <a:gd name="T59" fmla="*/ 327128 h 769"/>
                <a:gd name="T60" fmla="*/ 59267 w 768"/>
                <a:gd name="T61" fmla="*/ 346682 h 769"/>
                <a:gd name="T62" fmla="*/ 78846 w 768"/>
                <a:gd name="T63" fmla="*/ 363593 h 769"/>
                <a:gd name="T64" fmla="*/ 100542 w 768"/>
                <a:gd name="T65" fmla="*/ 378391 h 769"/>
                <a:gd name="T66" fmla="*/ 124354 w 768"/>
                <a:gd name="T67" fmla="*/ 390017 h 769"/>
                <a:gd name="T68" fmla="*/ 149225 w 768"/>
                <a:gd name="T69" fmla="*/ 399001 h 769"/>
                <a:gd name="T70" fmla="*/ 175683 w 768"/>
                <a:gd name="T71" fmla="*/ 404286 h 769"/>
                <a:gd name="T72" fmla="*/ 203200 w 768"/>
                <a:gd name="T73" fmla="*/ 406400 h 769"/>
                <a:gd name="T74" fmla="*/ 230717 w 768"/>
                <a:gd name="T75" fmla="*/ 404286 h 769"/>
                <a:gd name="T76" fmla="*/ 257175 w 768"/>
                <a:gd name="T77" fmla="*/ 399001 h 769"/>
                <a:gd name="T78" fmla="*/ 282575 w 768"/>
                <a:gd name="T79" fmla="*/ 390017 h 769"/>
                <a:gd name="T80" fmla="*/ 305858 w 768"/>
                <a:gd name="T81" fmla="*/ 378391 h 769"/>
                <a:gd name="T82" fmla="*/ 327025 w 768"/>
                <a:gd name="T83" fmla="*/ 363593 h 769"/>
                <a:gd name="T84" fmla="*/ 346604 w 768"/>
                <a:gd name="T85" fmla="*/ 346682 h 769"/>
                <a:gd name="T86" fmla="*/ 364067 w 768"/>
                <a:gd name="T87" fmla="*/ 327128 h 769"/>
                <a:gd name="T88" fmla="*/ 378354 w 768"/>
                <a:gd name="T89" fmla="*/ 305461 h 769"/>
                <a:gd name="T90" fmla="*/ 390525 w 768"/>
                <a:gd name="T91" fmla="*/ 282208 h 769"/>
                <a:gd name="T92" fmla="*/ 399521 w 768"/>
                <a:gd name="T93" fmla="*/ 257369 h 769"/>
                <a:gd name="T94" fmla="*/ 404813 w 768"/>
                <a:gd name="T95" fmla="*/ 230417 h 769"/>
                <a:gd name="T96" fmla="*/ 406400 w 768"/>
                <a:gd name="T97" fmla="*/ 202936 h 7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68"/>
                <a:gd name="T148" fmla="*/ 0 h 769"/>
                <a:gd name="T149" fmla="*/ 768 w 768"/>
                <a:gd name="T150" fmla="*/ 769 h 7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68" h="769">
                  <a:moveTo>
                    <a:pt x="768" y="384"/>
                  </a:moveTo>
                  <a:lnTo>
                    <a:pt x="765" y="332"/>
                  </a:lnTo>
                  <a:lnTo>
                    <a:pt x="755" y="282"/>
                  </a:lnTo>
                  <a:lnTo>
                    <a:pt x="738" y="234"/>
                  </a:lnTo>
                  <a:lnTo>
                    <a:pt x="715" y="190"/>
                  </a:lnTo>
                  <a:lnTo>
                    <a:pt x="688" y="150"/>
                  </a:lnTo>
                  <a:lnTo>
                    <a:pt x="655" y="112"/>
                  </a:lnTo>
                  <a:lnTo>
                    <a:pt x="618" y="80"/>
                  </a:lnTo>
                  <a:lnTo>
                    <a:pt x="578" y="53"/>
                  </a:lnTo>
                  <a:lnTo>
                    <a:pt x="534" y="30"/>
                  </a:lnTo>
                  <a:lnTo>
                    <a:pt x="486" y="13"/>
                  </a:lnTo>
                  <a:lnTo>
                    <a:pt x="436" y="3"/>
                  </a:lnTo>
                  <a:lnTo>
                    <a:pt x="384" y="0"/>
                  </a:lnTo>
                  <a:lnTo>
                    <a:pt x="332" y="3"/>
                  </a:lnTo>
                  <a:lnTo>
                    <a:pt x="282" y="13"/>
                  </a:lnTo>
                  <a:lnTo>
                    <a:pt x="235" y="30"/>
                  </a:lnTo>
                  <a:lnTo>
                    <a:pt x="190" y="53"/>
                  </a:lnTo>
                  <a:lnTo>
                    <a:pt x="149" y="80"/>
                  </a:lnTo>
                  <a:lnTo>
                    <a:pt x="112" y="112"/>
                  </a:lnTo>
                  <a:lnTo>
                    <a:pt x="81" y="150"/>
                  </a:lnTo>
                  <a:lnTo>
                    <a:pt x="52" y="190"/>
                  </a:lnTo>
                  <a:lnTo>
                    <a:pt x="31" y="234"/>
                  </a:lnTo>
                  <a:lnTo>
                    <a:pt x="14" y="282"/>
                  </a:lnTo>
                  <a:lnTo>
                    <a:pt x="4" y="332"/>
                  </a:lnTo>
                  <a:lnTo>
                    <a:pt x="0" y="384"/>
                  </a:lnTo>
                  <a:lnTo>
                    <a:pt x="4" y="436"/>
                  </a:lnTo>
                  <a:lnTo>
                    <a:pt x="14" y="487"/>
                  </a:lnTo>
                  <a:lnTo>
                    <a:pt x="31" y="534"/>
                  </a:lnTo>
                  <a:lnTo>
                    <a:pt x="52" y="578"/>
                  </a:lnTo>
                  <a:lnTo>
                    <a:pt x="81" y="619"/>
                  </a:lnTo>
                  <a:lnTo>
                    <a:pt x="112" y="656"/>
                  </a:lnTo>
                  <a:lnTo>
                    <a:pt x="149" y="688"/>
                  </a:lnTo>
                  <a:lnTo>
                    <a:pt x="190" y="716"/>
                  </a:lnTo>
                  <a:lnTo>
                    <a:pt x="235" y="738"/>
                  </a:lnTo>
                  <a:lnTo>
                    <a:pt x="282" y="755"/>
                  </a:lnTo>
                  <a:lnTo>
                    <a:pt x="332" y="765"/>
                  </a:lnTo>
                  <a:lnTo>
                    <a:pt x="384" y="769"/>
                  </a:lnTo>
                  <a:lnTo>
                    <a:pt x="436" y="765"/>
                  </a:lnTo>
                  <a:lnTo>
                    <a:pt x="486" y="755"/>
                  </a:lnTo>
                  <a:lnTo>
                    <a:pt x="534" y="738"/>
                  </a:lnTo>
                  <a:lnTo>
                    <a:pt x="578" y="716"/>
                  </a:lnTo>
                  <a:lnTo>
                    <a:pt x="618" y="688"/>
                  </a:lnTo>
                  <a:lnTo>
                    <a:pt x="655" y="656"/>
                  </a:lnTo>
                  <a:lnTo>
                    <a:pt x="688" y="619"/>
                  </a:lnTo>
                  <a:lnTo>
                    <a:pt x="715" y="578"/>
                  </a:lnTo>
                  <a:lnTo>
                    <a:pt x="738" y="534"/>
                  </a:lnTo>
                  <a:lnTo>
                    <a:pt x="755" y="487"/>
                  </a:lnTo>
                  <a:lnTo>
                    <a:pt x="765" y="436"/>
                  </a:lnTo>
                  <a:lnTo>
                    <a:pt x="768" y="384"/>
                  </a:lnTo>
                  <a:close/>
                </a:path>
              </a:pathLst>
            </a:custGeom>
            <a:solidFill>
              <a:srgbClr val="9F9F9F"/>
            </a:solidFill>
            <a:ln w="0">
              <a:solidFill>
                <a:srgbClr val="9F9F9F"/>
              </a:solidFill>
              <a:prstDash val="solid"/>
              <a:round/>
              <a:headEnd/>
              <a:tailEnd/>
            </a:ln>
          </p:spPr>
          <p:txBody>
            <a:bodyPr/>
            <a:lstStyle/>
            <a:p>
              <a:endParaRPr lang="en-US"/>
            </a:p>
          </p:txBody>
        </p:sp>
        <p:sp>
          <p:nvSpPr>
            <p:cNvPr id="17479" name="Freeform 72">
              <a:extLst>
                <a:ext uri="{FF2B5EF4-FFF2-40B4-BE49-F238E27FC236}">
                  <a16:creationId xmlns:a16="http://schemas.microsoft.com/office/drawing/2014/main" id="{5A6C365F-8544-4783-DA2E-766B1FC8C40F}"/>
                </a:ext>
              </a:extLst>
            </p:cNvPr>
            <p:cNvSpPr>
              <a:spLocks/>
            </p:cNvSpPr>
            <p:nvPr/>
          </p:nvSpPr>
          <p:spPr bwMode="auto">
            <a:xfrm>
              <a:off x="3554413" y="5765800"/>
              <a:ext cx="406400" cy="406400"/>
            </a:xfrm>
            <a:custGeom>
              <a:avLst/>
              <a:gdLst>
                <a:gd name="T0" fmla="*/ 406400 w 768"/>
                <a:gd name="T1" fmla="*/ 202936 h 769"/>
                <a:gd name="T2" fmla="*/ 404813 w 768"/>
                <a:gd name="T3" fmla="*/ 175455 h 769"/>
                <a:gd name="T4" fmla="*/ 399521 w 768"/>
                <a:gd name="T5" fmla="*/ 149031 h 769"/>
                <a:gd name="T6" fmla="*/ 390525 w 768"/>
                <a:gd name="T7" fmla="*/ 123664 h 769"/>
                <a:gd name="T8" fmla="*/ 378354 w 768"/>
                <a:gd name="T9" fmla="*/ 100411 h 769"/>
                <a:gd name="T10" fmla="*/ 364067 w 768"/>
                <a:gd name="T11" fmla="*/ 79272 h 769"/>
                <a:gd name="T12" fmla="*/ 346604 w 768"/>
                <a:gd name="T13" fmla="*/ 59190 h 769"/>
                <a:gd name="T14" fmla="*/ 327025 w 768"/>
                <a:gd name="T15" fmla="*/ 42278 h 769"/>
                <a:gd name="T16" fmla="*/ 305858 w 768"/>
                <a:gd name="T17" fmla="*/ 28009 h 769"/>
                <a:gd name="T18" fmla="*/ 282575 w 768"/>
                <a:gd name="T19" fmla="*/ 15854 h 769"/>
                <a:gd name="T20" fmla="*/ 257175 w 768"/>
                <a:gd name="T21" fmla="*/ 6870 h 769"/>
                <a:gd name="T22" fmla="*/ 230717 w 768"/>
                <a:gd name="T23" fmla="*/ 1585 h 769"/>
                <a:gd name="T24" fmla="*/ 203200 w 768"/>
                <a:gd name="T25" fmla="*/ 0 h 769"/>
                <a:gd name="T26" fmla="*/ 175683 w 768"/>
                <a:gd name="T27" fmla="*/ 1585 h 769"/>
                <a:gd name="T28" fmla="*/ 149225 w 768"/>
                <a:gd name="T29" fmla="*/ 6870 h 769"/>
                <a:gd name="T30" fmla="*/ 124354 w 768"/>
                <a:gd name="T31" fmla="*/ 15854 h 769"/>
                <a:gd name="T32" fmla="*/ 100542 w 768"/>
                <a:gd name="T33" fmla="*/ 28009 h 769"/>
                <a:gd name="T34" fmla="*/ 78846 w 768"/>
                <a:gd name="T35" fmla="*/ 42278 h 769"/>
                <a:gd name="T36" fmla="*/ 59267 w 768"/>
                <a:gd name="T37" fmla="*/ 59190 h 769"/>
                <a:gd name="T38" fmla="*/ 42863 w 768"/>
                <a:gd name="T39" fmla="*/ 79272 h 769"/>
                <a:gd name="T40" fmla="*/ 27517 w 768"/>
                <a:gd name="T41" fmla="*/ 100411 h 769"/>
                <a:gd name="T42" fmla="*/ 16404 w 768"/>
                <a:gd name="T43" fmla="*/ 123664 h 769"/>
                <a:gd name="T44" fmla="*/ 7408 w 768"/>
                <a:gd name="T45" fmla="*/ 149031 h 769"/>
                <a:gd name="T46" fmla="*/ 2117 w 768"/>
                <a:gd name="T47" fmla="*/ 175455 h 769"/>
                <a:gd name="T48" fmla="*/ 0 w 768"/>
                <a:gd name="T49" fmla="*/ 202936 h 769"/>
                <a:gd name="T50" fmla="*/ 2117 w 768"/>
                <a:gd name="T51" fmla="*/ 230417 h 769"/>
                <a:gd name="T52" fmla="*/ 7408 w 768"/>
                <a:gd name="T53" fmla="*/ 257369 h 769"/>
                <a:gd name="T54" fmla="*/ 16404 w 768"/>
                <a:gd name="T55" fmla="*/ 282208 h 769"/>
                <a:gd name="T56" fmla="*/ 27517 w 768"/>
                <a:gd name="T57" fmla="*/ 305461 h 769"/>
                <a:gd name="T58" fmla="*/ 42863 w 768"/>
                <a:gd name="T59" fmla="*/ 327128 h 769"/>
                <a:gd name="T60" fmla="*/ 59267 w 768"/>
                <a:gd name="T61" fmla="*/ 346682 h 769"/>
                <a:gd name="T62" fmla="*/ 78846 w 768"/>
                <a:gd name="T63" fmla="*/ 363593 h 769"/>
                <a:gd name="T64" fmla="*/ 100542 w 768"/>
                <a:gd name="T65" fmla="*/ 378391 h 769"/>
                <a:gd name="T66" fmla="*/ 124354 w 768"/>
                <a:gd name="T67" fmla="*/ 390017 h 769"/>
                <a:gd name="T68" fmla="*/ 149225 w 768"/>
                <a:gd name="T69" fmla="*/ 399001 h 769"/>
                <a:gd name="T70" fmla="*/ 175683 w 768"/>
                <a:gd name="T71" fmla="*/ 404286 h 769"/>
                <a:gd name="T72" fmla="*/ 203200 w 768"/>
                <a:gd name="T73" fmla="*/ 406400 h 769"/>
                <a:gd name="T74" fmla="*/ 230717 w 768"/>
                <a:gd name="T75" fmla="*/ 404286 h 769"/>
                <a:gd name="T76" fmla="*/ 257175 w 768"/>
                <a:gd name="T77" fmla="*/ 399001 h 769"/>
                <a:gd name="T78" fmla="*/ 282575 w 768"/>
                <a:gd name="T79" fmla="*/ 390017 h 769"/>
                <a:gd name="T80" fmla="*/ 305858 w 768"/>
                <a:gd name="T81" fmla="*/ 378391 h 769"/>
                <a:gd name="T82" fmla="*/ 327025 w 768"/>
                <a:gd name="T83" fmla="*/ 363593 h 769"/>
                <a:gd name="T84" fmla="*/ 346604 w 768"/>
                <a:gd name="T85" fmla="*/ 346682 h 769"/>
                <a:gd name="T86" fmla="*/ 364067 w 768"/>
                <a:gd name="T87" fmla="*/ 327128 h 769"/>
                <a:gd name="T88" fmla="*/ 378354 w 768"/>
                <a:gd name="T89" fmla="*/ 305461 h 769"/>
                <a:gd name="T90" fmla="*/ 390525 w 768"/>
                <a:gd name="T91" fmla="*/ 282208 h 769"/>
                <a:gd name="T92" fmla="*/ 399521 w 768"/>
                <a:gd name="T93" fmla="*/ 257369 h 769"/>
                <a:gd name="T94" fmla="*/ 404813 w 768"/>
                <a:gd name="T95" fmla="*/ 230417 h 769"/>
                <a:gd name="T96" fmla="*/ 406400 w 768"/>
                <a:gd name="T97" fmla="*/ 202936 h 7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68"/>
                <a:gd name="T148" fmla="*/ 0 h 769"/>
                <a:gd name="T149" fmla="*/ 768 w 768"/>
                <a:gd name="T150" fmla="*/ 769 h 7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68" h="769">
                  <a:moveTo>
                    <a:pt x="768" y="384"/>
                  </a:moveTo>
                  <a:lnTo>
                    <a:pt x="765" y="332"/>
                  </a:lnTo>
                  <a:lnTo>
                    <a:pt x="755" y="282"/>
                  </a:lnTo>
                  <a:lnTo>
                    <a:pt x="738" y="234"/>
                  </a:lnTo>
                  <a:lnTo>
                    <a:pt x="715" y="190"/>
                  </a:lnTo>
                  <a:lnTo>
                    <a:pt x="688" y="150"/>
                  </a:lnTo>
                  <a:lnTo>
                    <a:pt x="655" y="112"/>
                  </a:lnTo>
                  <a:lnTo>
                    <a:pt x="618" y="80"/>
                  </a:lnTo>
                  <a:lnTo>
                    <a:pt x="578" y="53"/>
                  </a:lnTo>
                  <a:lnTo>
                    <a:pt x="534" y="30"/>
                  </a:lnTo>
                  <a:lnTo>
                    <a:pt x="486" y="13"/>
                  </a:lnTo>
                  <a:lnTo>
                    <a:pt x="436" y="3"/>
                  </a:lnTo>
                  <a:lnTo>
                    <a:pt x="384" y="0"/>
                  </a:lnTo>
                  <a:lnTo>
                    <a:pt x="332" y="3"/>
                  </a:lnTo>
                  <a:lnTo>
                    <a:pt x="282" y="13"/>
                  </a:lnTo>
                  <a:lnTo>
                    <a:pt x="235" y="30"/>
                  </a:lnTo>
                  <a:lnTo>
                    <a:pt x="190" y="53"/>
                  </a:lnTo>
                  <a:lnTo>
                    <a:pt x="149" y="80"/>
                  </a:lnTo>
                  <a:lnTo>
                    <a:pt x="112" y="112"/>
                  </a:lnTo>
                  <a:lnTo>
                    <a:pt x="81" y="150"/>
                  </a:lnTo>
                  <a:lnTo>
                    <a:pt x="52" y="190"/>
                  </a:lnTo>
                  <a:lnTo>
                    <a:pt x="31" y="234"/>
                  </a:lnTo>
                  <a:lnTo>
                    <a:pt x="14" y="282"/>
                  </a:lnTo>
                  <a:lnTo>
                    <a:pt x="4" y="332"/>
                  </a:lnTo>
                  <a:lnTo>
                    <a:pt x="0" y="384"/>
                  </a:lnTo>
                  <a:lnTo>
                    <a:pt x="4" y="436"/>
                  </a:lnTo>
                  <a:lnTo>
                    <a:pt x="14" y="487"/>
                  </a:lnTo>
                  <a:lnTo>
                    <a:pt x="31" y="534"/>
                  </a:lnTo>
                  <a:lnTo>
                    <a:pt x="52" y="578"/>
                  </a:lnTo>
                  <a:lnTo>
                    <a:pt x="81" y="619"/>
                  </a:lnTo>
                  <a:lnTo>
                    <a:pt x="112" y="656"/>
                  </a:lnTo>
                  <a:lnTo>
                    <a:pt x="149" y="688"/>
                  </a:lnTo>
                  <a:lnTo>
                    <a:pt x="190" y="716"/>
                  </a:lnTo>
                  <a:lnTo>
                    <a:pt x="235" y="738"/>
                  </a:lnTo>
                  <a:lnTo>
                    <a:pt x="282" y="755"/>
                  </a:lnTo>
                  <a:lnTo>
                    <a:pt x="332" y="765"/>
                  </a:lnTo>
                  <a:lnTo>
                    <a:pt x="384" y="769"/>
                  </a:lnTo>
                  <a:lnTo>
                    <a:pt x="436" y="765"/>
                  </a:lnTo>
                  <a:lnTo>
                    <a:pt x="486" y="755"/>
                  </a:lnTo>
                  <a:lnTo>
                    <a:pt x="534" y="738"/>
                  </a:lnTo>
                  <a:lnTo>
                    <a:pt x="578" y="716"/>
                  </a:lnTo>
                  <a:lnTo>
                    <a:pt x="618" y="688"/>
                  </a:lnTo>
                  <a:lnTo>
                    <a:pt x="655" y="656"/>
                  </a:lnTo>
                  <a:lnTo>
                    <a:pt x="688" y="619"/>
                  </a:lnTo>
                  <a:lnTo>
                    <a:pt x="715" y="578"/>
                  </a:lnTo>
                  <a:lnTo>
                    <a:pt x="738" y="534"/>
                  </a:lnTo>
                  <a:lnTo>
                    <a:pt x="755" y="487"/>
                  </a:lnTo>
                  <a:lnTo>
                    <a:pt x="765" y="436"/>
                  </a:lnTo>
                  <a:lnTo>
                    <a:pt x="768" y="384"/>
                  </a:lnTo>
                </a:path>
              </a:pathLst>
            </a:custGeom>
            <a:noFill/>
            <a:ln w="1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80" name="Freeform 73">
              <a:extLst>
                <a:ext uri="{FF2B5EF4-FFF2-40B4-BE49-F238E27FC236}">
                  <a16:creationId xmlns:a16="http://schemas.microsoft.com/office/drawing/2014/main" id="{B158063E-175C-7B19-C492-0EE1F62D8394}"/>
                </a:ext>
              </a:extLst>
            </p:cNvPr>
            <p:cNvSpPr>
              <a:spLocks/>
            </p:cNvSpPr>
            <p:nvPr/>
          </p:nvSpPr>
          <p:spPr bwMode="auto">
            <a:xfrm>
              <a:off x="4164013" y="4292600"/>
              <a:ext cx="406400" cy="406400"/>
            </a:xfrm>
            <a:custGeom>
              <a:avLst/>
              <a:gdLst>
                <a:gd name="T0" fmla="*/ 406400 w 769"/>
                <a:gd name="T1" fmla="*/ 203200 h 768"/>
                <a:gd name="T2" fmla="*/ 404815 w 769"/>
                <a:gd name="T3" fmla="*/ 175683 h 768"/>
                <a:gd name="T4" fmla="*/ 399530 w 769"/>
                <a:gd name="T5" fmla="*/ 149225 h 768"/>
                <a:gd name="T6" fmla="*/ 390546 w 769"/>
                <a:gd name="T7" fmla="*/ 124354 h 768"/>
                <a:gd name="T8" fmla="*/ 378391 w 769"/>
                <a:gd name="T9" fmla="*/ 100542 h 768"/>
                <a:gd name="T10" fmla="*/ 364122 w 769"/>
                <a:gd name="T11" fmla="*/ 78846 h 768"/>
                <a:gd name="T12" fmla="*/ 347210 w 769"/>
                <a:gd name="T13" fmla="*/ 59267 h 768"/>
                <a:gd name="T14" fmla="*/ 327128 w 769"/>
                <a:gd name="T15" fmla="*/ 42863 h 768"/>
                <a:gd name="T16" fmla="*/ 305989 w 769"/>
                <a:gd name="T17" fmla="*/ 27517 h 768"/>
                <a:gd name="T18" fmla="*/ 282736 w 769"/>
                <a:gd name="T19" fmla="*/ 16404 h 768"/>
                <a:gd name="T20" fmla="*/ 257369 w 769"/>
                <a:gd name="T21" fmla="*/ 7408 h 768"/>
                <a:gd name="T22" fmla="*/ 230945 w 769"/>
                <a:gd name="T23" fmla="*/ 2117 h 768"/>
                <a:gd name="T24" fmla="*/ 203464 w 769"/>
                <a:gd name="T25" fmla="*/ 0 h 768"/>
                <a:gd name="T26" fmla="*/ 175983 w 769"/>
                <a:gd name="T27" fmla="*/ 2117 h 768"/>
                <a:gd name="T28" fmla="*/ 149031 w 769"/>
                <a:gd name="T29" fmla="*/ 7408 h 768"/>
                <a:gd name="T30" fmla="*/ 124192 w 769"/>
                <a:gd name="T31" fmla="*/ 16404 h 768"/>
                <a:gd name="T32" fmla="*/ 100939 w 769"/>
                <a:gd name="T33" fmla="*/ 27517 h 768"/>
                <a:gd name="T34" fmla="*/ 79272 w 769"/>
                <a:gd name="T35" fmla="*/ 42863 h 768"/>
                <a:gd name="T36" fmla="*/ 59718 w 769"/>
                <a:gd name="T37" fmla="*/ 59267 h 768"/>
                <a:gd name="T38" fmla="*/ 42278 w 769"/>
                <a:gd name="T39" fmla="*/ 78846 h 768"/>
                <a:gd name="T40" fmla="*/ 28009 w 769"/>
                <a:gd name="T41" fmla="*/ 100542 h 768"/>
                <a:gd name="T42" fmla="*/ 16383 w 769"/>
                <a:gd name="T43" fmla="*/ 124354 h 768"/>
                <a:gd name="T44" fmla="*/ 7399 w 769"/>
                <a:gd name="T45" fmla="*/ 149225 h 768"/>
                <a:gd name="T46" fmla="*/ 2114 w 769"/>
                <a:gd name="T47" fmla="*/ 175683 h 768"/>
                <a:gd name="T48" fmla="*/ 0 w 769"/>
                <a:gd name="T49" fmla="*/ 203200 h 768"/>
                <a:gd name="T50" fmla="*/ 2114 w 769"/>
                <a:gd name="T51" fmla="*/ 230717 h 768"/>
                <a:gd name="T52" fmla="*/ 7399 w 769"/>
                <a:gd name="T53" fmla="*/ 257175 h 768"/>
                <a:gd name="T54" fmla="*/ 16383 w 769"/>
                <a:gd name="T55" fmla="*/ 282575 h 768"/>
                <a:gd name="T56" fmla="*/ 28009 w 769"/>
                <a:gd name="T57" fmla="*/ 305858 h 768"/>
                <a:gd name="T58" fmla="*/ 42278 w 769"/>
                <a:gd name="T59" fmla="*/ 327025 h 768"/>
                <a:gd name="T60" fmla="*/ 59718 w 769"/>
                <a:gd name="T61" fmla="*/ 346604 h 768"/>
                <a:gd name="T62" fmla="*/ 79272 w 769"/>
                <a:gd name="T63" fmla="*/ 364067 h 768"/>
                <a:gd name="T64" fmla="*/ 100939 w 769"/>
                <a:gd name="T65" fmla="*/ 378354 h 768"/>
                <a:gd name="T66" fmla="*/ 124192 w 769"/>
                <a:gd name="T67" fmla="*/ 390525 h 768"/>
                <a:gd name="T68" fmla="*/ 149031 w 769"/>
                <a:gd name="T69" fmla="*/ 399521 h 768"/>
                <a:gd name="T70" fmla="*/ 175983 w 769"/>
                <a:gd name="T71" fmla="*/ 404813 h 768"/>
                <a:gd name="T72" fmla="*/ 203464 w 769"/>
                <a:gd name="T73" fmla="*/ 406400 h 768"/>
                <a:gd name="T74" fmla="*/ 230945 w 769"/>
                <a:gd name="T75" fmla="*/ 404813 h 768"/>
                <a:gd name="T76" fmla="*/ 257369 w 769"/>
                <a:gd name="T77" fmla="*/ 399521 h 768"/>
                <a:gd name="T78" fmla="*/ 282736 w 769"/>
                <a:gd name="T79" fmla="*/ 390525 h 768"/>
                <a:gd name="T80" fmla="*/ 305989 w 769"/>
                <a:gd name="T81" fmla="*/ 378354 h 768"/>
                <a:gd name="T82" fmla="*/ 327128 w 769"/>
                <a:gd name="T83" fmla="*/ 364067 h 768"/>
                <a:gd name="T84" fmla="*/ 347210 w 769"/>
                <a:gd name="T85" fmla="*/ 346604 h 768"/>
                <a:gd name="T86" fmla="*/ 364122 w 769"/>
                <a:gd name="T87" fmla="*/ 327025 h 768"/>
                <a:gd name="T88" fmla="*/ 378391 w 769"/>
                <a:gd name="T89" fmla="*/ 305858 h 768"/>
                <a:gd name="T90" fmla="*/ 390546 w 769"/>
                <a:gd name="T91" fmla="*/ 282575 h 768"/>
                <a:gd name="T92" fmla="*/ 399530 w 769"/>
                <a:gd name="T93" fmla="*/ 257175 h 768"/>
                <a:gd name="T94" fmla="*/ 404815 w 769"/>
                <a:gd name="T95" fmla="*/ 230717 h 768"/>
                <a:gd name="T96" fmla="*/ 406400 w 769"/>
                <a:gd name="T97" fmla="*/ 203200 h 7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69"/>
                <a:gd name="T148" fmla="*/ 0 h 768"/>
                <a:gd name="T149" fmla="*/ 769 w 769"/>
                <a:gd name="T150" fmla="*/ 768 h 7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69" h="768">
                  <a:moveTo>
                    <a:pt x="769" y="384"/>
                  </a:moveTo>
                  <a:lnTo>
                    <a:pt x="766" y="332"/>
                  </a:lnTo>
                  <a:lnTo>
                    <a:pt x="756" y="282"/>
                  </a:lnTo>
                  <a:lnTo>
                    <a:pt x="739" y="235"/>
                  </a:lnTo>
                  <a:lnTo>
                    <a:pt x="716" y="190"/>
                  </a:lnTo>
                  <a:lnTo>
                    <a:pt x="689" y="149"/>
                  </a:lnTo>
                  <a:lnTo>
                    <a:pt x="657" y="112"/>
                  </a:lnTo>
                  <a:lnTo>
                    <a:pt x="619" y="81"/>
                  </a:lnTo>
                  <a:lnTo>
                    <a:pt x="579" y="52"/>
                  </a:lnTo>
                  <a:lnTo>
                    <a:pt x="535" y="31"/>
                  </a:lnTo>
                  <a:lnTo>
                    <a:pt x="487" y="14"/>
                  </a:lnTo>
                  <a:lnTo>
                    <a:pt x="437" y="4"/>
                  </a:lnTo>
                  <a:lnTo>
                    <a:pt x="385" y="0"/>
                  </a:lnTo>
                  <a:lnTo>
                    <a:pt x="333" y="4"/>
                  </a:lnTo>
                  <a:lnTo>
                    <a:pt x="282" y="14"/>
                  </a:lnTo>
                  <a:lnTo>
                    <a:pt x="235" y="31"/>
                  </a:lnTo>
                  <a:lnTo>
                    <a:pt x="191" y="52"/>
                  </a:lnTo>
                  <a:lnTo>
                    <a:pt x="150" y="81"/>
                  </a:lnTo>
                  <a:lnTo>
                    <a:pt x="113" y="112"/>
                  </a:lnTo>
                  <a:lnTo>
                    <a:pt x="80" y="149"/>
                  </a:lnTo>
                  <a:lnTo>
                    <a:pt x="53" y="190"/>
                  </a:lnTo>
                  <a:lnTo>
                    <a:pt x="31" y="235"/>
                  </a:lnTo>
                  <a:lnTo>
                    <a:pt x="14" y="282"/>
                  </a:lnTo>
                  <a:lnTo>
                    <a:pt x="4" y="332"/>
                  </a:lnTo>
                  <a:lnTo>
                    <a:pt x="0" y="384"/>
                  </a:lnTo>
                  <a:lnTo>
                    <a:pt x="4" y="436"/>
                  </a:lnTo>
                  <a:lnTo>
                    <a:pt x="14" y="486"/>
                  </a:lnTo>
                  <a:lnTo>
                    <a:pt x="31" y="534"/>
                  </a:lnTo>
                  <a:lnTo>
                    <a:pt x="53" y="578"/>
                  </a:lnTo>
                  <a:lnTo>
                    <a:pt x="80" y="618"/>
                  </a:lnTo>
                  <a:lnTo>
                    <a:pt x="113" y="655"/>
                  </a:lnTo>
                  <a:lnTo>
                    <a:pt x="150" y="688"/>
                  </a:lnTo>
                  <a:lnTo>
                    <a:pt x="191" y="715"/>
                  </a:lnTo>
                  <a:lnTo>
                    <a:pt x="235" y="738"/>
                  </a:lnTo>
                  <a:lnTo>
                    <a:pt x="282" y="755"/>
                  </a:lnTo>
                  <a:lnTo>
                    <a:pt x="333" y="765"/>
                  </a:lnTo>
                  <a:lnTo>
                    <a:pt x="385" y="768"/>
                  </a:lnTo>
                  <a:lnTo>
                    <a:pt x="437" y="765"/>
                  </a:lnTo>
                  <a:lnTo>
                    <a:pt x="487" y="755"/>
                  </a:lnTo>
                  <a:lnTo>
                    <a:pt x="535" y="738"/>
                  </a:lnTo>
                  <a:lnTo>
                    <a:pt x="579" y="715"/>
                  </a:lnTo>
                  <a:lnTo>
                    <a:pt x="619" y="688"/>
                  </a:lnTo>
                  <a:lnTo>
                    <a:pt x="657" y="655"/>
                  </a:lnTo>
                  <a:lnTo>
                    <a:pt x="689" y="618"/>
                  </a:lnTo>
                  <a:lnTo>
                    <a:pt x="716" y="578"/>
                  </a:lnTo>
                  <a:lnTo>
                    <a:pt x="739" y="534"/>
                  </a:lnTo>
                  <a:lnTo>
                    <a:pt x="756" y="486"/>
                  </a:lnTo>
                  <a:lnTo>
                    <a:pt x="766" y="436"/>
                  </a:lnTo>
                  <a:lnTo>
                    <a:pt x="769" y="384"/>
                  </a:lnTo>
                  <a:close/>
                </a:path>
              </a:pathLst>
            </a:custGeom>
            <a:solidFill>
              <a:srgbClr val="9F9F9F"/>
            </a:solidFill>
            <a:ln w="0">
              <a:solidFill>
                <a:srgbClr val="9F9F9F"/>
              </a:solidFill>
              <a:prstDash val="solid"/>
              <a:round/>
              <a:headEnd/>
              <a:tailEnd/>
            </a:ln>
          </p:spPr>
          <p:txBody>
            <a:bodyPr/>
            <a:lstStyle/>
            <a:p>
              <a:endParaRPr lang="en-US"/>
            </a:p>
          </p:txBody>
        </p:sp>
        <p:sp>
          <p:nvSpPr>
            <p:cNvPr id="17481" name="Freeform 74">
              <a:extLst>
                <a:ext uri="{FF2B5EF4-FFF2-40B4-BE49-F238E27FC236}">
                  <a16:creationId xmlns:a16="http://schemas.microsoft.com/office/drawing/2014/main" id="{6536DAD7-FB7E-4DEE-8598-BBB926116F5F}"/>
                </a:ext>
              </a:extLst>
            </p:cNvPr>
            <p:cNvSpPr>
              <a:spLocks/>
            </p:cNvSpPr>
            <p:nvPr/>
          </p:nvSpPr>
          <p:spPr bwMode="auto">
            <a:xfrm>
              <a:off x="4164013" y="4292600"/>
              <a:ext cx="406400" cy="406400"/>
            </a:xfrm>
            <a:custGeom>
              <a:avLst/>
              <a:gdLst>
                <a:gd name="T0" fmla="*/ 406400 w 769"/>
                <a:gd name="T1" fmla="*/ 203200 h 768"/>
                <a:gd name="T2" fmla="*/ 404815 w 769"/>
                <a:gd name="T3" fmla="*/ 175683 h 768"/>
                <a:gd name="T4" fmla="*/ 399530 w 769"/>
                <a:gd name="T5" fmla="*/ 149225 h 768"/>
                <a:gd name="T6" fmla="*/ 390546 w 769"/>
                <a:gd name="T7" fmla="*/ 124354 h 768"/>
                <a:gd name="T8" fmla="*/ 378391 w 769"/>
                <a:gd name="T9" fmla="*/ 100542 h 768"/>
                <a:gd name="T10" fmla="*/ 364122 w 769"/>
                <a:gd name="T11" fmla="*/ 78846 h 768"/>
                <a:gd name="T12" fmla="*/ 347210 w 769"/>
                <a:gd name="T13" fmla="*/ 59267 h 768"/>
                <a:gd name="T14" fmla="*/ 327128 w 769"/>
                <a:gd name="T15" fmla="*/ 42863 h 768"/>
                <a:gd name="T16" fmla="*/ 305989 w 769"/>
                <a:gd name="T17" fmla="*/ 27517 h 768"/>
                <a:gd name="T18" fmla="*/ 282736 w 769"/>
                <a:gd name="T19" fmla="*/ 16404 h 768"/>
                <a:gd name="T20" fmla="*/ 257369 w 769"/>
                <a:gd name="T21" fmla="*/ 7408 h 768"/>
                <a:gd name="T22" fmla="*/ 230945 w 769"/>
                <a:gd name="T23" fmla="*/ 2117 h 768"/>
                <a:gd name="T24" fmla="*/ 203464 w 769"/>
                <a:gd name="T25" fmla="*/ 0 h 768"/>
                <a:gd name="T26" fmla="*/ 175983 w 769"/>
                <a:gd name="T27" fmla="*/ 2117 h 768"/>
                <a:gd name="T28" fmla="*/ 149031 w 769"/>
                <a:gd name="T29" fmla="*/ 7408 h 768"/>
                <a:gd name="T30" fmla="*/ 124192 w 769"/>
                <a:gd name="T31" fmla="*/ 16404 h 768"/>
                <a:gd name="T32" fmla="*/ 100939 w 769"/>
                <a:gd name="T33" fmla="*/ 27517 h 768"/>
                <a:gd name="T34" fmla="*/ 79272 w 769"/>
                <a:gd name="T35" fmla="*/ 42863 h 768"/>
                <a:gd name="T36" fmla="*/ 59718 w 769"/>
                <a:gd name="T37" fmla="*/ 59267 h 768"/>
                <a:gd name="T38" fmla="*/ 42278 w 769"/>
                <a:gd name="T39" fmla="*/ 78846 h 768"/>
                <a:gd name="T40" fmla="*/ 28009 w 769"/>
                <a:gd name="T41" fmla="*/ 100542 h 768"/>
                <a:gd name="T42" fmla="*/ 16383 w 769"/>
                <a:gd name="T43" fmla="*/ 124354 h 768"/>
                <a:gd name="T44" fmla="*/ 7399 w 769"/>
                <a:gd name="T45" fmla="*/ 149225 h 768"/>
                <a:gd name="T46" fmla="*/ 2114 w 769"/>
                <a:gd name="T47" fmla="*/ 175683 h 768"/>
                <a:gd name="T48" fmla="*/ 0 w 769"/>
                <a:gd name="T49" fmla="*/ 203200 h 768"/>
                <a:gd name="T50" fmla="*/ 2114 w 769"/>
                <a:gd name="T51" fmla="*/ 230717 h 768"/>
                <a:gd name="T52" fmla="*/ 7399 w 769"/>
                <a:gd name="T53" fmla="*/ 257175 h 768"/>
                <a:gd name="T54" fmla="*/ 16383 w 769"/>
                <a:gd name="T55" fmla="*/ 282575 h 768"/>
                <a:gd name="T56" fmla="*/ 28009 w 769"/>
                <a:gd name="T57" fmla="*/ 305858 h 768"/>
                <a:gd name="T58" fmla="*/ 42278 w 769"/>
                <a:gd name="T59" fmla="*/ 327025 h 768"/>
                <a:gd name="T60" fmla="*/ 59718 w 769"/>
                <a:gd name="T61" fmla="*/ 346604 h 768"/>
                <a:gd name="T62" fmla="*/ 79272 w 769"/>
                <a:gd name="T63" fmla="*/ 364067 h 768"/>
                <a:gd name="T64" fmla="*/ 100939 w 769"/>
                <a:gd name="T65" fmla="*/ 378354 h 768"/>
                <a:gd name="T66" fmla="*/ 124192 w 769"/>
                <a:gd name="T67" fmla="*/ 390525 h 768"/>
                <a:gd name="T68" fmla="*/ 149031 w 769"/>
                <a:gd name="T69" fmla="*/ 399521 h 768"/>
                <a:gd name="T70" fmla="*/ 175983 w 769"/>
                <a:gd name="T71" fmla="*/ 404813 h 768"/>
                <a:gd name="T72" fmla="*/ 203464 w 769"/>
                <a:gd name="T73" fmla="*/ 406400 h 768"/>
                <a:gd name="T74" fmla="*/ 230945 w 769"/>
                <a:gd name="T75" fmla="*/ 404813 h 768"/>
                <a:gd name="T76" fmla="*/ 257369 w 769"/>
                <a:gd name="T77" fmla="*/ 399521 h 768"/>
                <a:gd name="T78" fmla="*/ 282736 w 769"/>
                <a:gd name="T79" fmla="*/ 390525 h 768"/>
                <a:gd name="T80" fmla="*/ 305989 w 769"/>
                <a:gd name="T81" fmla="*/ 378354 h 768"/>
                <a:gd name="T82" fmla="*/ 327128 w 769"/>
                <a:gd name="T83" fmla="*/ 364067 h 768"/>
                <a:gd name="T84" fmla="*/ 347210 w 769"/>
                <a:gd name="T85" fmla="*/ 346604 h 768"/>
                <a:gd name="T86" fmla="*/ 364122 w 769"/>
                <a:gd name="T87" fmla="*/ 327025 h 768"/>
                <a:gd name="T88" fmla="*/ 378391 w 769"/>
                <a:gd name="T89" fmla="*/ 305858 h 768"/>
                <a:gd name="T90" fmla="*/ 390546 w 769"/>
                <a:gd name="T91" fmla="*/ 282575 h 768"/>
                <a:gd name="T92" fmla="*/ 399530 w 769"/>
                <a:gd name="T93" fmla="*/ 257175 h 768"/>
                <a:gd name="T94" fmla="*/ 404815 w 769"/>
                <a:gd name="T95" fmla="*/ 230717 h 768"/>
                <a:gd name="T96" fmla="*/ 406400 w 769"/>
                <a:gd name="T97" fmla="*/ 203200 h 7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69"/>
                <a:gd name="T148" fmla="*/ 0 h 768"/>
                <a:gd name="T149" fmla="*/ 769 w 769"/>
                <a:gd name="T150" fmla="*/ 768 h 7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69" h="768">
                  <a:moveTo>
                    <a:pt x="769" y="384"/>
                  </a:moveTo>
                  <a:lnTo>
                    <a:pt x="766" y="332"/>
                  </a:lnTo>
                  <a:lnTo>
                    <a:pt x="756" y="282"/>
                  </a:lnTo>
                  <a:lnTo>
                    <a:pt x="739" y="235"/>
                  </a:lnTo>
                  <a:lnTo>
                    <a:pt x="716" y="190"/>
                  </a:lnTo>
                  <a:lnTo>
                    <a:pt x="689" y="149"/>
                  </a:lnTo>
                  <a:lnTo>
                    <a:pt x="657" y="112"/>
                  </a:lnTo>
                  <a:lnTo>
                    <a:pt x="619" y="81"/>
                  </a:lnTo>
                  <a:lnTo>
                    <a:pt x="579" y="52"/>
                  </a:lnTo>
                  <a:lnTo>
                    <a:pt x="535" y="31"/>
                  </a:lnTo>
                  <a:lnTo>
                    <a:pt x="487" y="14"/>
                  </a:lnTo>
                  <a:lnTo>
                    <a:pt x="437" y="4"/>
                  </a:lnTo>
                  <a:lnTo>
                    <a:pt x="385" y="0"/>
                  </a:lnTo>
                  <a:lnTo>
                    <a:pt x="333" y="4"/>
                  </a:lnTo>
                  <a:lnTo>
                    <a:pt x="282" y="14"/>
                  </a:lnTo>
                  <a:lnTo>
                    <a:pt x="235" y="31"/>
                  </a:lnTo>
                  <a:lnTo>
                    <a:pt x="191" y="52"/>
                  </a:lnTo>
                  <a:lnTo>
                    <a:pt x="150" y="81"/>
                  </a:lnTo>
                  <a:lnTo>
                    <a:pt x="113" y="112"/>
                  </a:lnTo>
                  <a:lnTo>
                    <a:pt x="80" y="149"/>
                  </a:lnTo>
                  <a:lnTo>
                    <a:pt x="53" y="190"/>
                  </a:lnTo>
                  <a:lnTo>
                    <a:pt x="31" y="235"/>
                  </a:lnTo>
                  <a:lnTo>
                    <a:pt x="14" y="282"/>
                  </a:lnTo>
                  <a:lnTo>
                    <a:pt x="4" y="332"/>
                  </a:lnTo>
                  <a:lnTo>
                    <a:pt x="0" y="384"/>
                  </a:lnTo>
                  <a:lnTo>
                    <a:pt x="4" y="436"/>
                  </a:lnTo>
                  <a:lnTo>
                    <a:pt x="14" y="486"/>
                  </a:lnTo>
                  <a:lnTo>
                    <a:pt x="31" y="534"/>
                  </a:lnTo>
                  <a:lnTo>
                    <a:pt x="53" y="578"/>
                  </a:lnTo>
                  <a:lnTo>
                    <a:pt x="80" y="618"/>
                  </a:lnTo>
                  <a:lnTo>
                    <a:pt x="113" y="655"/>
                  </a:lnTo>
                  <a:lnTo>
                    <a:pt x="150" y="688"/>
                  </a:lnTo>
                  <a:lnTo>
                    <a:pt x="191" y="715"/>
                  </a:lnTo>
                  <a:lnTo>
                    <a:pt x="235" y="738"/>
                  </a:lnTo>
                  <a:lnTo>
                    <a:pt x="282" y="755"/>
                  </a:lnTo>
                  <a:lnTo>
                    <a:pt x="333" y="765"/>
                  </a:lnTo>
                  <a:lnTo>
                    <a:pt x="385" y="768"/>
                  </a:lnTo>
                  <a:lnTo>
                    <a:pt x="437" y="765"/>
                  </a:lnTo>
                  <a:lnTo>
                    <a:pt x="487" y="755"/>
                  </a:lnTo>
                  <a:lnTo>
                    <a:pt x="535" y="738"/>
                  </a:lnTo>
                  <a:lnTo>
                    <a:pt x="579" y="715"/>
                  </a:lnTo>
                  <a:lnTo>
                    <a:pt x="619" y="688"/>
                  </a:lnTo>
                  <a:lnTo>
                    <a:pt x="657" y="655"/>
                  </a:lnTo>
                  <a:lnTo>
                    <a:pt x="689" y="618"/>
                  </a:lnTo>
                  <a:lnTo>
                    <a:pt x="716" y="578"/>
                  </a:lnTo>
                  <a:lnTo>
                    <a:pt x="739" y="534"/>
                  </a:lnTo>
                  <a:lnTo>
                    <a:pt x="756" y="486"/>
                  </a:lnTo>
                  <a:lnTo>
                    <a:pt x="766" y="436"/>
                  </a:lnTo>
                  <a:lnTo>
                    <a:pt x="769" y="384"/>
                  </a:lnTo>
                </a:path>
              </a:pathLst>
            </a:custGeom>
            <a:noFill/>
            <a:ln w="1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82" name="Line 75">
              <a:extLst>
                <a:ext uri="{FF2B5EF4-FFF2-40B4-BE49-F238E27FC236}">
                  <a16:creationId xmlns:a16="http://schemas.microsoft.com/office/drawing/2014/main" id="{4AAA151F-809A-D0E8-C09A-8CA0606A59CB}"/>
                </a:ext>
              </a:extLst>
            </p:cNvPr>
            <p:cNvSpPr>
              <a:spLocks noChangeShapeType="1"/>
            </p:cNvSpPr>
            <p:nvPr/>
          </p:nvSpPr>
          <p:spPr bwMode="auto">
            <a:xfrm flipH="1" flipV="1">
              <a:off x="4178301" y="4810125"/>
              <a:ext cx="19050" cy="19050"/>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83" name="Line 76">
              <a:extLst>
                <a:ext uri="{FF2B5EF4-FFF2-40B4-BE49-F238E27FC236}">
                  <a16:creationId xmlns:a16="http://schemas.microsoft.com/office/drawing/2014/main" id="{36C3F79C-CD40-2409-D227-3BA3420E1F01}"/>
                </a:ext>
              </a:extLst>
            </p:cNvPr>
            <p:cNvSpPr>
              <a:spLocks noChangeShapeType="1"/>
            </p:cNvSpPr>
            <p:nvPr/>
          </p:nvSpPr>
          <p:spPr bwMode="auto">
            <a:xfrm flipH="1" flipV="1">
              <a:off x="4141788" y="4775200"/>
              <a:ext cx="19050" cy="17463"/>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84" name="Line 77">
              <a:extLst>
                <a:ext uri="{FF2B5EF4-FFF2-40B4-BE49-F238E27FC236}">
                  <a16:creationId xmlns:a16="http://schemas.microsoft.com/office/drawing/2014/main" id="{C03CD13A-0EB0-14BF-AA66-5E5E4FA39C22}"/>
                </a:ext>
              </a:extLst>
            </p:cNvPr>
            <p:cNvSpPr>
              <a:spLocks noChangeShapeType="1"/>
            </p:cNvSpPr>
            <p:nvPr/>
          </p:nvSpPr>
          <p:spPr bwMode="auto">
            <a:xfrm flipH="1" flipV="1">
              <a:off x="4105276" y="4740275"/>
              <a:ext cx="19050" cy="17463"/>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85" name="Line 78">
              <a:extLst>
                <a:ext uri="{FF2B5EF4-FFF2-40B4-BE49-F238E27FC236}">
                  <a16:creationId xmlns:a16="http://schemas.microsoft.com/office/drawing/2014/main" id="{5E79AED8-1090-7543-1865-1809254551AC}"/>
                </a:ext>
              </a:extLst>
            </p:cNvPr>
            <p:cNvSpPr>
              <a:spLocks noChangeShapeType="1"/>
            </p:cNvSpPr>
            <p:nvPr/>
          </p:nvSpPr>
          <p:spPr bwMode="auto">
            <a:xfrm flipH="1" flipV="1">
              <a:off x="4068763" y="4703763"/>
              <a:ext cx="19050" cy="19050"/>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86" name="Line 79">
              <a:extLst>
                <a:ext uri="{FF2B5EF4-FFF2-40B4-BE49-F238E27FC236}">
                  <a16:creationId xmlns:a16="http://schemas.microsoft.com/office/drawing/2014/main" id="{67AE3056-B138-5415-FB53-EA854C5DA739}"/>
                </a:ext>
              </a:extLst>
            </p:cNvPr>
            <p:cNvSpPr>
              <a:spLocks noChangeShapeType="1"/>
            </p:cNvSpPr>
            <p:nvPr/>
          </p:nvSpPr>
          <p:spPr bwMode="auto">
            <a:xfrm flipH="1" flipV="1">
              <a:off x="4033838" y="4668838"/>
              <a:ext cx="17463" cy="17463"/>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87" name="Line 80">
              <a:extLst>
                <a:ext uri="{FF2B5EF4-FFF2-40B4-BE49-F238E27FC236}">
                  <a16:creationId xmlns:a16="http://schemas.microsoft.com/office/drawing/2014/main" id="{17E63FBA-0DFB-3BCA-0A63-6466B8018CAE}"/>
                </a:ext>
              </a:extLst>
            </p:cNvPr>
            <p:cNvSpPr>
              <a:spLocks noChangeShapeType="1"/>
            </p:cNvSpPr>
            <p:nvPr/>
          </p:nvSpPr>
          <p:spPr bwMode="auto">
            <a:xfrm flipH="1" flipV="1">
              <a:off x="3997326" y="4633913"/>
              <a:ext cx="17463" cy="17463"/>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88" name="Line 81">
              <a:extLst>
                <a:ext uri="{FF2B5EF4-FFF2-40B4-BE49-F238E27FC236}">
                  <a16:creationId xmlns:a16="http://schemas.microsoft.com/office/drawing/2014/main" id="{1484479D-DEC1-EA8F-2E3C-A825E1325242}"/>
                </a:ext>
              </a:extLst>
            </p:cNvPr>
            <p:cNvSpPr>
              <a:spLocks noChangeShapeType="1"/>
            </p:cNvSpPr>
            <p:nvPr/>
          </p:nvSpPr>
          <p:spPr bwMode="auto">
            <a:xfrm flipH="1" flipV="1">
              <a:off x="3978276" y="4614863"/>
              <a:ext cx="1588" cy="1588"/>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89" name="Freeform 82">
              <a:extLst>
                <a:ext uri="{FF2B5EF4-FFF2-40B4-BE49-F238E27FC236}">
                  <a16:creationId xmlns:a16="http://schemas.microsoft.com/office/drawing/2014/main" id="{BE7E9125-EC93-9828-4AEC-C85F45FBF509}"/>
                </a:ext>
              </a:extLst>
            </p:cNvPr>
            <p:cNvSpPr>
              <a:spLocks/>
            </p:cNvSpPr>
            <p:nvPr/>
          </p:nvSpPr>
          <p:spPr bwMode="auto">
            <a:xfrm>
              <a:off x="3978276" y="4614863"/>
              <a:ext cx="60325" cy="58738"/>
            </a:xfrm>
            <a:custGeom>
              <a:avLst/>
              <a:gdLst>
                <a:gd name="T0" fmla="*/ 0 w 114"/>
                <a:gd name="T1" fmla="*/ 0 h 112"/>
                <a:gd name="T2" fmla="*/ 30692 w 114"/>
                <a:gd name="T3" fmla="*/ 58738 h 112"/>
                <a:gd name="T4" fmla="*/ 60325 w 114"/>
                <a:gd name="T5" fmla="*/ 28320 h 112"/>
                <a:gd name="T6" fmla="*/ 0 w 114"/>
                <a:gd name="T7" fmla="*/ 0 h 112"/>
                <a:gd name="T8" fmla="*/ 0 60000 65536"/>
                <a:gd name="T9" fmla="*/ 0 60000 65536"/>
                <a:gd name="T10" fmla="*/ 0 60000 65536"/>
                <a:gd name="T11" fmla="*/ 0 60000 65536"/>
                <a:gd name="T12" fmla="*/ 0 w 114"/>
                <a:gd name="T13" fmla="*/ 0 h 112"/>
                <a:gd name="T14" fmla="*/ 114 w 114"/>
                <a:gd name="T15" fmla="*/ 112 h 112"/>
              </a:gdLst>
              <a:ahLst/>
              <a:cxnLst>
                <a:cxn ang="T8">
                  <a:pos x="T0" y="T1"/>
                </a:cxn>
                <a:cxn ang="T9">
                  <a:pos x="T2" y="T3"/>
                </a:cxn>
                <a:cxn ang="T10">
                  <a:pos x="T4" y="T5"/>
                </a:cxn>
                <a:cxn ang="T11">
                  <a:pos x="T6" y="T7"/>
                </a:cxn>
              </a:cxnLst>
              <a:rect l="T12" t="T13" r="T14" b="T15"/>
              <a:pathLst>
                <a:path w="114" h="112">
                  <a:moveTo>
                    <a:pt x="0" y="0"/>
                  </a:moveTo>
                  <a:lnTo>
                    <a:pt x="58" y="112"/>
                  </a:lnTo>
                  <a:lnTo>
                    <a:pt x="114" y="54"/>
                  </a:lnTo>
                  <a:lnTo>
                    <a:pt x="0" y="0"/>
                  </a:lnTo>
                  <a:close/>
                </a:path>
              </a:pathLst>
            </a:custGeom>
            <a:solidFill>
              <a:srgbClr val="0000FF"/>
            </a:solidFill>
            <a:ln w="0">
              <a:solidFill>
                <a:srgbClr val="0000FF"/>
              </a:solidFill>
              <a:prstDash val="solid"/>
              <a:round/>
              <a:headEnd/>
              <a:tailEnd/>
            </a:ln>
          </p:spPr>
          <p:txBody>
            <a:bodyPr/>
            <a:lstStyle/>
            <a:p>
              <a:endParaRPr lang="en-US"/>
            </a:p>
          </p:txBody>
        </p:sp>
        <p:sp>
          <p:nvSpPr>
            <p:cNvPr id="17490" name="Freeform 83">
              <a:extLst>
                <a:ext uri="{FF2B5EF4-FFF2-40B4-BE49-F238E27FC236}">
                  <a16:creationId xmlns:a16="http://schemas.microsoft.com/office/drawing/2014/main" id="{9C012BB7-566B-6132-BABD-94525B4615CE}"/>
                </a:ext>
              </a:extLst>
            </p:cNvPr>
            <p:cNvSpPr>
              <a:spLocks/>
            </p:cNvSpPr>
            <p:nvPr/>
          </p:nvSpPr>
          <p:spPr bwMode="auto">
            <a:xfrm>
              <a:off x="3978276" y="4614863"/>
              <a:ext cx="60325" cy="58738"/>
            </a:xfrm>
            <a:custGeom>
              <a:avLst/>
              <a:gdLst>
                <a:gd name="T0" fmla="*/ 0 w 114"/>
                <a:gd name="T1" fmla="*/ 0 h 112"/>
                <a:gd name="T2" fmla="*/ 30692 w 114"/>
                <a:gd name="T3" fmla="*/ 58738 h 112"/>
                <a:gd name="T4" fmla="*/ 60325 w 114"/>
                <a:gd name="T5" fmla="*/ 28320 h 112"/>
                <a:gd name="T6" fmla="*/ 0 w 114"/>
                <a:gd name="T7" fmla="*/ 0 h 112"/>
                <a:gd name="T8" fmla="*/ 0 60000 65536"/>
                <a:gd name="T9" fmla="*/ 0 60000 65536"/>
                <a:gd name="T10" fmla="*/ 0 60000 65536"/>
                <a:gd name="T11" fmla="*/ 0 60000 65536"/>
                <a:gd name="T12" fmla="*/ 0 w 114"/>
                <a:gd name="T13" fmla="*/ 0 h 112"/>
                <a:gd name="T14" fmla="*/ 114 w 114"/>
                <a:gd name="T15" fmla="*/ 112 h 112"/>
              </a:gdLst>
              <a:ahLst/>
              <a:cxnLst>
                <a:cxn ang="T8">
                  <a:pos x="T0" y="T1"/>
                </a:cxn>
                <a:cxn ang="T9">
                  <a:pos x="T2" y="T3"/>
                </a:cxn>
                <a:cxn ang="T10">
                  <a:pos x="T4" y="T5"/>
                </a:cxn>
                <a:cxn ang="T11">
                  <a:pos x="T6" y="T7"/>
                </a:cxn>
              </a:cxnLst>
              <a:rect l="T12" t="T13" r="T14" b="T15"/>
              <a:pathLst>
                <a:path w="114" h="112">
                  <a:moveTo>
                    <a:pt x="0" y="0"/>
                  </a:moveTo>
                  <a:lnTo>
                    <a:pt x="58" y="112"/>
                  </a:lnTo>
                  <a:lnTo>
                    <a:pt x="114" y="54"/>
                  </a:lnTo>
                  <a:lnTo>
                    <a:pt x="0" y="0"/>
                  </a:lnTo>
                </a:path>
              </a:pathLst>
            </a:custGeom>
            <a:noFill/>
            <a:ln w="6">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91" name="Line 84">
              <a:extLst>
                <a:ext uri="{FF2B5EF4-FFF2-40B4-BE49-F238E27FC236}">
                  <a16:creationId xmlns:a16="http://schemas.microsoft.com/office/drawing/2014/main" id="{C328EC78-30AB-53BA-4C3F-D34A813A5867}"/>
                </a:ext>
              </a:extLst>
            </p:cNvPr>
            <p:cNvSpPr>
              <a:spLocks noChangeShapeType="1"/>
            </p:cNvSpPr>
            <p:nvPr/>
          </p:nvSpPr>
          <p:spPr bwMode="auto">
            <a:xfrm>
              <a:off x="4198938" y="4824413"/>
              <a:ext cx="23813" cy="6350"/>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92" name="Line 85">
              <a:extLst>
                <a:ext uri="{FF2B5EF4-FFF2-40B4-BE49-F238E27FC236}">
                  <a16:creationId xmlns:a16="http://schemas.microsoft.com/office/drawing/2014/main" id="{048AC07F-3FD7-E28B-4FB8-CFF5341B2609}"/>
                </a:ext>
              </a:extLst>
            </p:cNvPr>
            <p:cNvSpPr>
              <a:spLocks noChangeShapeType="1"/>
            </p:cNvSpPr>
            <p:nvPr/>
          </p:nvSpPr>
          <p:spPr bwMode="auto">
            <a:xfrm>
              <a:off x="4248151" y="4837113"/>
              <a:ext cx="25400" cy="6350"/>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93" name="Line 86">
              <a:extLst>
                <a:ext uri="{FF2B5EF4-FFF2-40B4-BE49-F238E27FC236}">
                  <a16:creationId xmlns:a16="http://schemas.microsoft.com/office/drawing/2014/main" id="{4B32A739-DED5-C154-1253-F836C8DB88F5}"/>
                </a:ext>
              </a:extLst>
            </p:cNvPr>
            <p:cNvSpPr>
              <a:spLocks noChangeShapeType="1"/>
            </p:cNvSpPr>
            <p:nvPr/>
          </p:nvSpPr>
          <p:spPr bwMode="auto">
            <a:xfrm>
              <a:off x="4297363" y="4848225"/>
              <a:ext cx="25400" cy="6350"/>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94" name="Line 87">
              <a:extLst>
                <a:ext uri="{FF2B5EF4-FFF2-40B4-BE49-F238E27FC236}">
                  <a16:creationId xmlns:a16="http://schemas.microsoft.com/office/drawing/2014/main" id="{CAE7B897-7899-058D-D651-8D1A687EC279}"/>
                </a:ext>
              </a:extLst>
            </p:cNvPr>
            <p:cNvSpPr>
              <a:spLocks noChangeShapeType="1"/>
            </p:cNvSpPr>
            <p:nvPr/>
          </p:nvSpPr>
          <p:spPr bwMode="auto">
            <a:xfrm>
              <a:off x="4346576" y="4860925"/>
              <a:ext cx="25400" cy="6350"/>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95" name="Line 88">
              <a:extLst>
                <a:ext uri="{FF2B5EF4-FFF2-40B4-BE49-F238E27FC236}">
                  <a16:creationId xmlns:a16="http://schemas.microsoft.com/office/drawing/2014/main" id="{3D2C15C2-ED97-A66C-F764-0F77C0E11A94}"/>
                </a:ext>
              </a:extLst>
            </p:cNvPr>
            <p:cNvSpPr>
              <a:spLocks noChangeShapeType="1"/>
            </p:cNvSpPr>
            <p:nvPr/>
          </p:nvSpPr>
          <p:spPr bwMode="auto">
            <a:xfrm>
              <a:off x="4395788" y="4872038"/>
              <a:ext cx="25400" cy="6350"/>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96" name="Line 89">
              <a:extLst>
                <a:ext uri="{FF2B5EF4-FFF2-40B4-BE49-F238E27FC236}">
                  <a16:creationId xmlns:a16="http://schemas.microsoft.com/office/drawing/2014/main" id="{833CC6B7-A150-2D74-3EBA-6C5E41205602}"/>
                </a:ext>
              </a:extLst>
            </p:cNvPr>
            <p:cNvSpPr>
              <a:spLocks noChangeShapeType="1"/>
            </p:cNvSpPr>
            <p:nvPr/>
          </p:nvSpPr>
          <p:spPr bwMode="auto">
            <a:xfrm>
              <a:off x="4446588" y="4884738"/>
              <a:ext cx="23813" cy="4763"/>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97" name="Freeform 90">
              <a:extLst>
                <a:ext uri="{FF2B5EF4-FFF2-40B4-BE49-F238E27FC236}">
                  <a16:creationId xmlns:a16="http://schemas.microsoft.com/office/drawing/2014/main" id="{E1B2DAFB-D871-2950-E4AE-DDACD255EAA3}"/>
                </a:ext>
              </a:extLst>
            </p:cNvPr>
            <p:cNvSpPr>
              <a:spLocks/>
            </p:cNvSpPr>
            <p:nvPr/>
          </p:nvSpPr>
          <p:spPr bwMode="auto">
            <a:xfrm>
              <a:off x="4422776" y="4859338"/>
              <a:ext cx="66675" cy="41275"/>
            </a:xfrm>
            <a:custGeom>
              <a:avLst/>
              <a:gdLst>
                <a:gd name="T0" fmla="*/ 66675 w 126"/>
                <a:gd name="T1" fmla="*/ 35454 h 78"/>
                <a:gd name="T2" fmla="*/ 9525 w 126"/>
                <a:gd name="T3" fmla="*/ 0 h 78"/>
                <a:gd name="T4" fmla="*/ 0 w 126"/>
                <a:gd name="T5" fmla="*/ 41275 h 78"/>
                <a:gd name="T6" fmla="*/ 66675 w 126"/>
                <a:gd name="T7" fmla="*/ 35454 h 78"/>
                <a:gd name="T8" fmla="*/ 0 60000 65536"/>
                <a:gd name="T9" fmla="*/ 0 60000 65536"/>
                <a:gd name="T10" fmla="*/ 0 60000 65536"/>
                <a:gd name="T11" fmla="*/ 0 60000 65536"/>
                <a:gd name="T12" fmla="*/ 0 w 126"/>
                <a:gd name="T13" fmla="*/ 0 h 78"/>
                <a:gd name="T14" fmla="*/ 126 w 126"/>
                <a:gd name="T15" fmla="*/ 78 h 78"/>
              </a:gdLst>
              <a:ahLst/>
              <a:cxnLst>
                <a:cxn ang="T8">
                  <a:pos x="T0" y="T1"/>
                </a:cxn>
                <a:cxn ang="T9">
                  <a:pos x="T2" y="T3"/>
                </a:cxn>
                <a:cxn ang="T10">
                  <a:pos x="T4" y="T5"/>
                </a:cxn>
                <a:cxn ang="T11">
                  <a:pos x="T6" y="T7"/>
                </a:cxn>
              </a:cxnLst>
              <a:rect l="T12" t="T13" r="T14" b="T15"/>
              <a:pathLst>
                <a:path w="126" h="78">
                  <a:moveTo>
                    <a:pt x="126" y="67"/>
                  </a:moveTo>
                  <a:lnTo>
                    <a:pt x="18" y="0"/>
                  </a:lnTo>
                  <a:lnTo>
                    <a:pt x="0" y="78"/>
                  </a:lnTo>
                  <a:lnTo>
                    <a:pt x="126" y="67"/>
                  </a:lnTo>
                  <a:close/>
                </a:path>
              </a:pathLst>
            </a:custGeom>
            <a:solidFill>
              <a:srgbClr val="0000FF"/>
            </a:solidFill>
            <a:ln w="0">
              <a:solidFill>
                <a:srgbClr val="0000FF"/>
              </a:solidFill>
              <a:prstDash val="solid"/>
              <a:round/>
              <a:headEnd/>
              <a:tailEnd/>
            </a:ln>
          </p:spPr>
          <p:txBody>
            <a:bodyPr/>
            <a:lstStyle/>
            <a:p>
              <a:endParaRPr lang="en-US"/>
            </a:p>
          </p:txBody>
        </p:sp>
        <p:sp>
          <p:nvSpPr>
            <p:cNvPr id="17498" name="Freeform 91">
              <a:extLst>
                <a:ext uri="{FF2B5EF4-FFF2-40B4-BE49-F238E27FC236}">
                  <a16:creationId xmlns:a16="http://schemas.microsoft.com/office/drawing/2014/main" id="{A42A4BC3-FF33-14E4-4EEB-B4FB00882096}"/>
                </a:ext>
              </a:extLst>
            </p:cNvPr>
            <p:cNvSpPr>
              <a:spLocks/>
            </p:cNvSpPr>
            <p:nvPr/>
          </p:nvSpPr>
          <p:spPr bwMode="auto">
            <a:xfrm>
              <a:off x="4422776" y="4859338"/>
              <a:ext cx="66675" cy="41275"/>
            </a:xfrm>
            <a:custGeom>
              <a:avLst/>
              <a:gdLst>
                <a:gd name="T0" fmla="*/ 66675 w 126"/>
                <a:gd name="T1" fmla="*/ 35454 h 78"/>
                <a:gd name="T2" fmla="*/ 9525 w 126"/>
                <a:gd name="T3" fmla="*/ 0 h 78"/>
                <a:gd name="T4" fmla="*/ 0 w 126"/>
                <a:gd name="T5" fmla="*/ 41275 h 78"/>
                <a:gd name="T6" fmla="*/ 66675 w 126"/>
                <a:gd name="T7" fmla="*/ 35454 h 78"/>
                <a:gd name="T8" fmla="*/ 0 60000 65536"/>
                <a:gd name="T9" fmla="*/ 0 60000 65536"/>
                <a:gd name="T10" fmla="*/ 0 60000 65536"/>
                <a:gd name="T11" fmla="*/ 0 60000 65536"/>
                <a:gd name="T12" fmla="*/ 0 w 126"/>
                <a:gd name="T13" fmla="*/ 0 h 78"/>
                <a:gd name="T14" fmla="*/ 126 w 126"/>
                <a:gd name="T15" fmla="*/ 78 h 78"/>
              </a:gdLst>
              <a:ahLst/>
              <a:cxnLst>
                <a:cxn ang="T8">
                  <a:pos x="T0" y="T1"/>
                </a:cxn>
                <a:cxn ang="T9">
                  <a:pos x="T2" y="T3"/>
                </a:cxn>
                <a:cxn ang="T10">
                  <a:pos x="T4" y="T5"/>
                </a:cxn>
                <a:cxn ang="T11">
                  <a:pos x="T6" y="T7"/>
                </a:cxn>
              </a:cxnLst>
              <a:rect l="T12" t="T13" r="T14" b="T15"/>
              <a:pathLst>
                <a:path w="126" h="78">
                  <a:moveTo>
                    <a:pt x="126" y="67"/>
                  </a:moveTo>
                  <a:lnTo>
                    <a:pt x="18" y="0"/>
                  </a:lnTo>
                  <a:lnTo>
                    <a:pt x="0" y="78"/>
                  </a:lnTo>
                  <a:lnTo>
                    <a:pt x="126" y="67"/>
                  </a:lnTo>
                </a:path>
              </a:pathLst>
            </a:custGeom>
            <a:noFill/>
            <a:ln w="6">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99" name="Line 92">
              <a:extLst>
                <a:ext uri="{FF2B5EF4-FFF2-40B4-BE49-F238E27FC236}">
                  <a16:creationId xmlns:a16="http://schemas.microsoft.com/office/drawing/2014/main" id="{9A5DBFF6-F07C-D7E0-8C5B-A6DA2DFED359}"/>
                </a:ext>
              </a:extLst>
            </p:cNvPr>
            <p:cNvSpPr>
              <a:spLocks noChangeShapeType="1"/>
            </p:cNvSpPr>
            <p:nvPr/>
          </p:nvSpPr>
          <p:spPr bwMode="auto">
            <a:xfrm flipH="1" flipV="1">
              <a:off x="4117976" y="5614988"/>
              <a:ext cx="25400" cy="4763"/>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00" name="Line 93">
              <a:extLst>
                <a:ext uri="{FF2B5EF4-FFF2-40B4-BE49-F238E27FC236}">
                  <a16:creationId xmlns:a16="http://schemas.microsoft.com/office/drawing/2014/main" id="{9D83324D-5420-890C-681A-BA8500A5B40F}"/>
                </a:ext>
              </a:extLst>
            </p:cNvPr>
            <p:cNvSpPr>
              <a:spLocks noChangeShapeType="1"/>
            </p:cNvSpPr>
            <p:nvPr/>
          </p:nvSpPr>
          <p:spPr bwMode="auto">
            <a:xfrm flipH="1" flipV="1">
              <a:off x="4068763" y="5605463"/>
              <a:ext cx="25400" cy="4763"/>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01" name="Line 94">
              <a:extLst>
                <a:ext uri="{FF2B5EF4-FFF2-40B4-BE49-F238E27FC236}">
                  <a16:creationId xmlns:a16="http://schemas.microsoft.com/office/drawing/2014/main" id="{F6AA166F-DDE3-EEB0-7892-7821B60660E5}"/>
                </a:ext>
              </a:extLst>
            </p:cNvPr>
            <p:cNvSpPr>
              <a:spLocks noChangeShapeType="1"/>
            </p:cNvSpPr>
            <p:nvPr/>
          </p:nvSpPr>
          <p:spPr bwMode="auto">
            <a:xfrm flipH="1" flipV="1">
              <a:off x="4019551" y="5594350"/>
              <a:ext cx="23813" cy="4763"/>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02" name="Line 95">
              <a:extLst>
                <a:ext uri="{FF2B5EF4-FFF2-40B4-BE49-F238E27FC236}">
                  <a16:creationId xmlns:a16="http://schemas.microsoft.com/office/drawing/2014/main" id="{78F34533-CCFC-6DAD-9A97-36B42A87939B}"/>
                </a:ext>
              </a:extLst>
            </p:cNvPr>
            <p:cNvSpPr>
              <a:spLocks noChangeShapeType="1"/>
            </p:cNvSpPr>
            <p:nvPr/>
          </p:nvSpPr>
          <p:spPr bwMode="auto">
            <a:xfrm flipH="1" flipV="1">
              <a:off x="3968751" y="5584825"/>
              <a:ext cx="25400" cy="4763"/>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03" name="Line 96">
              <a:extLst>
                <a:ext uri="{FF2B5EF4-FFF2-40B4-BE49-F238E27FC236}">
                  <a16:creationId xmlns:a16="http://schemas.microsoft.com/office/drawing/2014/main" id="{E6E96BB9-1075-FFD5-F789-C90C77F7CED2}"/>
                </a:ext>
              </a:extLst>
            </p:cNvPr>
            <p:cNvSpPr>
              <a:spLocks noChangeShapeType="1"/>
            </p:cNvSpPr>
            <p:nvPr/>
          </p:nvSpPr>
          <p:spPr bwMode="auto">
            <a:xfrm flipH="1" flipV="1">
              <a:off x="3919538" y="5575300"/>
              <a:ext cx="25400" cy="4763"/>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04" name="Line 97">
              <a:extLst>
                <a:ext uri="{FF2B5EF4-FFF2-40B4-BE49-F238E27FC236}">
                  <a16:creationId xmlns:a16="http://schemas.microsoft.com/office/drawing/2014/main" id="{98C12409-6EB1-0DAF-6B0B-1D643639C3E0}"/>
                </a:ext>
              </a:extLst>
            </p:cNvPr>
            <p:cNvSpPr>
              <a:spLocks noChangeShapeType="1"/>
            </p:cNvSpPr>
            <p:nvPr/>
          </p:nvSpPr>
          <p:spPr bwMode="auto">
            <a:xfrm flipH="1" flipV="1">
              <a:off x="3879851" y="5565775"/>
              <a:ext cx="14288" cy="3175"/>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05" name="Freeform 98">
              <a:extLst>
                <a:ext uri="{FF2B5EF4-FFF2-40B4-BE49-F238E27FC236}">
                  <a16:creationId xmlns:a16="http://schemas.microsoft.com/office/drawing/2014/main" id="{5927ECA3-9D48-1B0E-9A38-972BA3D758DA}"/>
                </a:ext>
              </a:extLst>
            </p:cNvPr>
            <p:cNvSpPr>
              <a:spLocks/>
            </p:cNvSpPr>
            <p:nvPr/>
          </p:nvSpPr>
          <p:spPr bwMode="auto">
            <a:xfrm>
              <a:off x="3879851" y="5557838"/>
              <a:ext cx="66675" cy="41275"/>
            </a:xfrm>
            <a:custGeom>
              <a:avLst/>
              <a:gdLst>
                <a:gd name="T0" fmla="*/ 0 w 126"/>
                <a:gd name="T1" fmla="*/ 8359 h 79"/>
                <a:gd name="T2" fmla="*/ 58208 w 126"/>
                <a:gd name="T3" fmla="*/ 41275 h 79"/>
                <a:gd name="T4" fmla="*/ 66675 w 126"/>
                <a:gd name="T5" fmla="*/ 0 h 79"/>
                <a:gd name="T6" fmla="*/ 0 w 126"/>
                <a:gd name="T7" fmla="*/ 8359 h 79"/>
                <a:gd name="T8" fmla="*/ 0 60000 65536"/>
                <a:gd name="T9" fmla="*/ 0 60000 65536"/>
                <a:gd name="T10" fmla="*/ 0 60000 65536"/>
                <a:gd name="T11" fmla="*/ 0 60000 65536"/>
                <a:gd name="T12" fmla="*/ 0 w 126"/>
                <a:gd name="T13" fmla="*/ 0 h 79"/>
                <a:gd name="T14" fmla="*/ 126 w 126"/>
                <a:gd name="T15" fmla="*/ 79 h 79"/>
              </a:gdLst>
              <a:ahLst/>
              <a:cxnLst>
                <a:cxn ang="T8">
                  <a:pos x="T0" y="T1"/>
                </a:cxn>
                <a:cxn ang="T9">
                  <a:pos x="T2" y="T3"/>
                </a:cxn>
                <a:cxn ang="T10">
                  <a:pos x="T4" y="T5"/>
                </a:cxn>
                <a:cxn ang="T11">
                  <a:pos x="T6" y="T7"/>
                </a:cxn>
              </a:cxnLst>
              <a:rect l="T12" t="T13" r="T14" b="T15"/>
              <a:pathLst>
                <a:path w="126" h="79">
                  <a:moveTo>
                    <a:pt x="0" y="16"/>
                  </a:moveTo>
                  <a:lnTo>
                    <a:pt x="110" y="79"/>
                  </a:lnTo>
                  <a:lnTo>
                    <a:pt x="126" y="0"/>
                  </a:lnTo>
                  <a:lnTo>
                    <a:pt x="0" y="16"/>
                  </a:lnTo>
                  <a:close/>
                </a:path>
              </a:pathLst>
            </a:custGeom>
            <a:solidFill>
              <a:srgbClr val="0000FF"/>
            </a:solidFill>
            <a:ln w="0">
              <a:solidFill>
                <a:srgbClr val="0000FF"/>
              </a:solidFill>
              <a:prstDash val="solid"/>
              <a:round/>
              <a:headEnd/>
              <a:tailEnd/>
            </a:ln>
          </p:spPr>
          <p:txBody>
            <a:bodyPr/>
            <a:lstStyle/>
            <a:p>
              <a:endParaRPr lang="en-US"/>
            </a:p>
          </p:txBody>
        </p:sp>
        <p:sp>
          <p:nvSpPr>
            <p:cNvPr id="17506" name="Freeform 99">
              <a:extLst>
                <a:ext uri="{FF2B5EF4-FFF2-40B4-BE49-F238E27FC236}">
                  <a16:creationId xmlns:a16="http://schemas.microsoft.com/office/drawing/2014/main" id="{F6164D91-8BA0-475B-0BE6-E1B4E1FC334C}"/>
                </a:ext>
              </a:extLst>
            </p:cNvPr>
            <p:cNvSpPr>
              <a:spLocks/>
            </p:cNvSpPr>
            <p:nvPr/>
          </p:nvSpPr>
          <p:spPr bwMode="auto">
            <a:xfrm>
              <a:off x="3879851" y="5557838"/>
              <a:ext cx="66675" cy="41275"/>
            </a:xfrm>
            <a:custGeom>
              <a:avLst/>
              <a:gdLst>
                <a:gd name="T0" fmla="*/ 0 w 126"/>
                <a:gd name="T1" fmla="*/ 8359 h 79"/>
                <a:gd name="T2" fmla="*/ 58208 w 126"/>
                <a:gd name="T3" fmla="*/ 41275 h 79"/>
                <a:gd name="T4" fmla="*/ 66675 w 126"/>
                <a:gd name="T5" fmla="*/ 0 h 79"/>
                <a:gd name="T6" fmla="*/ 0 w 126"/>
                <a:gd name="T7" fmla="*/ 8359 h 79"/>
                <a:gd name="T8" fmla="*/ 0 60000 65536"/>
                <a:gd name="T9" fmla="*/ 0 60000 65536"/>
                <a:gd name="T10" fmla="*/ 0 60000 65536"/>
                <a:gd name="T11" fmla="*/ 0 60000 65536"/>
                <a:gd name="T12" fmla="*/ 0 w 126"/>
                <a:gd name="T13" fmla="*/ 0 h 79"/>
                <a:gd name="T14" fmla="*/ 126 w 126"/>
                <a:gd name="T15" fmla="*/ 79 h 79"/>
              </a:gdLst>
              <a:ahLst/>
              <a:cxnLst>
                <a:cxn ang="T8">
                  <a:pos x="T0" y="T1"/>
                </a:cxn>
                <a:cxn ang="T9">
                  <a:pos x="T2" y="T3"/>
                </a:cxn>
                <a:cxn ang="T10">
                  <a:pos x="T4" y="T5"/>
                </a:cxn>
                <a:cxn ang="T11">
                  <a:pos x="T6" y="T7"/>
                </a:cxn>
              </a:cxnLst>
              <a:rect l="T12" t="T13" r="T14" b="T15"/>
              <a:pathLst>
                <a:path w="126" h="79">
                  <a:moveTo>
                    <a:pt x="0" y="16"/>
                  </a:moveTo>
                  <a:lnTo>
                    <a:pt x="110" y="79"/>
                  </a:lnTo>
                  <a:lnTo>
                    <a:pt x="126" y="0"/>
                  </a:lnTo>
                  <a:lnTo>
                    <a:pt x="0" y="16"/>
                  </a:lnTo>
                </a:path>
              </a:pathLst>
            </a:custGeom>
            <a:noFill/>
            <a:ln w="6">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507" name="Line 100">
              <a:extLst>
                <a:ext uri="{FF2B5EF4-FFF2-40B4-BE49-F238E27FC236}">
                  <a16:creationId xmlns:a16="http://schemas.microsoft.com/office/drawing/2014/main" id="{5FFDC62A-553D-B6E2-375F-05B82E79249C}"/>
                </a:ext>
              </a:extLst>
            </p:cNvPr>
            <p:cNvSpPr>
              <a:spLocks noChangeShapeType="1"/>
            </p:cNvSpPr>
            <p:nvPr/>
          </p:nvSpPr>
          <p:spPr bwMode="auto">
            <a:xfrm>
              <a:off x="4137026" y="5618163"/>
              <a:ext cx="23813" cy="7938"/>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08" name="Line 101">
              <a:extLst>
                <a:ext uri="{FF2B5EF4-FFF2-40B4-BE49-F238E27FC236}">
                  <a16:creationId xmlns:a16="http://schemas.microsoft.com/office/drawing/2014/main" id="{EE044689-70F0-D8E7-4398-8BB357EAE69F}"/>
                </a:ext>
              </a:extLst>
            </p:cNvPr>
            <p:cNvSpPr>
              <a:spLocks noChangeShapeType="1"/>
            </p:cNvSpPr>
            <p:nvPr/>
          </p:nvSpPr>
          <p:spPr bwMode="auto">
            <a:xfrm>
              <a:off x="4184651" y="5634038"/>
              <a:ext cx="23813" cy="7938"/>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09" name="Line 102">
              <a:extLst>
                <a:ext uri="{FF2B5EF4-FFF2-40B4-BE49-F238E27FC236}">
                  <a16:creationId xmlns:a16="http://schemas.microsoft.com/office/drawing/2014/main" id="{AF5BCFBF-64C6-ED0E-5A96-A03920C533CF}"/>
                </a:ext>
              </a:extLst>
            </p:cNvPr>
            <p:cNvSpPr>
              <a:spLocks noChangeShapeType="1"/>
            </p:cNvSpPr>
            <p:nvPr/>
          </p:nvSpPr>
          <p:spPr bwMode="auto">
            <a:xfrm>
              <a:off x="4232276" y="5649913"/>
              <a:ext cx="25400" cy="7938"/>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10" name="Line 103">
              <a:extLst>
                <a:ext uri="{FF2B5EF4-FFF2-40B4-BE49-F238E27FC236}">
                  <a16:creationId xmlns:a16="http://schemas.microsoft.com/office/drawing/2014/main" id="{65921D1B-B334-1A89-DA73-B01609A2FF66}"/>
                </a:ext>
              </a:extLst>
            </p:cNvPr>
            <p:cNvSpPr>
              <a:spLocks noChangeShapeType="1"/>
            </p:cNvSpPr>
            <p:nvPr/>
          </p:nvSpPr>
          <p:spPr bwMode="auto">
            <a:xfrm>
              <a:off x="4281488" y="5664200"/>
              <a:ext cx="23813" cy="7938"/>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11" name="Line 104">
              <a:extLst>
                <a:ext uri="{FF2B5EF4-FFF2-40B4-BE49-F238E27FC236}">
                  <a16:creationId xmlns:a16="http://schemas.microsoft.com/office/drawing/2014/main" id="{375DA836-7971-EAC4-4106-3C98D5FEE790}"/>
                </a:ext>
              </a:extLst>
            </p:cNvPr>
            <p:cNvSpPr>
              <a:spLocks noChangeShapeType="1"/>
            </p:cNvSpPr>
            <p:nvPr/>
          </p:nvSpPr>
          <p:spPr bwMode="auto">
            <a:xfrm>
              <a:off x="4329113" y="5680075"/>
              <a:ext cx="25400" cy="7938"/>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12" name="Line 105">
              <a:extLst>
                <a:ext uri="{FF2B5EF4-FFF2-40B4-BE49-F238E27FC236}">
                  <a16:creationId xmlns:a16="http://schemas.microsoft.com/office/drawing/2014/main" id="{4F124510-D555-4E37-79C0-39513ABDA760}"/>
                </a:ext>
              </a:extLst>
            </p:cNvPr>
            <p:cNvSpPr>
              <a:spLocks noChangeShapeType="1"/>
            </p:cNvSpPr>
            <p:nvPr/>
          </p:nvSpPr>
          <p:spPr bwMode="auto">
            <a:xfrm>
              <a:off x="4378326" y="5695950"/>
              <a:ext cx="12700" cy="4763"/>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13" name="Freeform 106">
              <a:extLst>
                <a:ext uri="{FF2B5EF4-FFF2-40B4-BE49-F238E27FC236}">
                  <a16:creationId xmlns:a16="http://schemas.microsoft.com/office/drawing/2014/main" id="{A7D09030-1088-E4C4-EF9D-D6274BB7D429}"/>
                </a:ext>
              </a:extLst>
            </p:cNvPr>
            <p:cNvSpPr>
              <a:spLocks/>
            </p:cNvSpPr>
            <p:nvPr/>
          </p:nvSpPr>
          <p:spPr bwMode="auto">
            <a:xfrm>
              <a:off x="4324351" y="5659438"/>
              <a:ext cx="66675" cy="41275"/>
            </a:xfrm>
            <a:custGeom>
              <a:avLst/>
              <a:gdLst>
                <a:gd name="T0" fmla="*/ 66675 w 127"/>
                <a:gd name="T1" fmla="*/ 40739 h 77"/>
                <a:gd name="T2" fmla="*/ 12600 w 127"/>
                <a:gd name="T3" fmla="*/ 0 h 77"/>
                <a:gd name="T4" fmla="*/ 0 w 127"/>
                <a:gd name="T5" fmla="*/ 41275 h 77"/>
                <a:gd name="T6" fmla="*/ 66675 w 127"/>
                <a:gd name="T7" fmla="*/ 40739 h 77"/>
                <a:gd name="T8" fmla="*/ 0 60000 65536"/>
                <a:gd name="T9" fmla="*/ 0 60000 65536"/>
                <a:gd name="T10" fmla="*/ 0 60000 65536"/>
                <a:gd name="T11" fmla="*/ 0 60000 65536"/>
                <a:gd name="T12" fmla="*/ 0 w 127"/>
                <a:gd name="T13" fmla="*/ 0 h 77"/>
                <a:gd name="T14" fmla="*/ 127 w 127"/>
                <a:gd name="T15" fmla="*/ 77 h 77"/>
              </a:gdLst>
              <a:ahLst/>
              <a:cxnLst>
                <a:cxn ang="T8">
                  <a:pos x="T0" y="T1"/>
                </a:cxn>
                <a:cxn ang="T9">
                  <a:pos x="T2" y="T3"/>
                </a:cxn>
                <a:cxn ang="T10">
                  <a:pos x="T4" y="T5"/>
                </a:cxn>
                <a:cxn ang="T11">
                  <a:pos x="T6" y="T7"/>
                </a:cxn>
              </a:cxnLst>
              <a:rect l="T12" t="T13" r="T14" b="T15"/>
              <a:pathLst>
                <a:path w="127" h="77">
                  <a:moveTo>
                    <a:pt x="127" y="76"/>
                  </a:moveTo>
                  <a:lnTo>
                    <a:pt x="24" y="0"/>
                  </a:lnTo>
                  <a:lnTo>
                    <a:pt x="0" y="77"/>
                  </a:lnTo>
                  <a:lnTo>
                    <a:pt x="127" y="76"/>
                  </a:lnTo>
                  <a:close/>
                </a:path>
              </a:pathLst>
            </a:custGeom>
            <a:solidFill>
              <a:srgbClr val="0000FF"/>
            </a:solidFill>
            <a:ln w="0">
              <a:solidFill>
                <a:srgbClr val="0000FF"/>
              </a:solidFill>
              <a:prstDash val="solid"/>
              <a:round/>
              <a:headEnd/>
              <a:tailEnd/>
            </a:ln>
          </p:spPr>
          <p:txBody>
            <a:bodyPr/>
            <a:lstStyle/>
            <a:p>
              <a:endParaRPr lang="en-US"/>
            </a:p>
          </p:txBody>
        </p:sp>
        <p:sp>
          <p:nvSpPr>
            <p:cNvPr id="17514" name="Freeform 107">
              <a:extLst>
                <a:ext uri="{FF2B5EF4-FFF2-40B4-BE49-F238E27FC236}">
                  <a16:creationId xmlns:a16="http://schemas.microsoft.com/office/drawing/2014/main" id="{A71BA4B1-A1C7-4760-E9DD-D971140031FC}"/>
                </a:ext>
              </a:extLst>
            </p:cNvPr>
            <p:cNvSpPr>
              <a:spLocks/>
            </p:cNvSpPr>
            <p:nvPr/>
          </p:nvSpPr>
          <p:spPr bwMode="auto">
            <a:xfrm>
              <a:off x="4324351" y="5659438"/>
              <a:ext cx="66675" cy="41275"/>
            </a:xfrm>
            <a:custGeom>
              <a:avLst/>
              <a:gdLst>
                <a:gd name="T0" fmla="*/ 66675 w 127"/>
                <a:gd name="T1" fmla="*/ 40739 h 77"/>
                <a:gd name="T2" fmla="*/ 12600 w 127"/>
                <a:gd name="T3" fmla="*/ 0 h 77"/>
                <a:gd name="T4" fmla="*/ 0 w 127"/>
                <a:gd name="T5" fmla="*/ 41275 h 77"/>
                <a:gd name="T6" fmla="*/ 66675 w 127"/>
                <a:gd name="T7" fmla="*/ 40739 h 77"/>
                <a:gd name="T8" fmla="*/ 0 60000 65536"/>
                <a:gd name="T9" fmla="*/ 0 60000 65536"/>
                <a:gd name="T10" fmla="*/ 0 60000 65536"/>
                <a:gd name="T11" fmla="*/ 0 60000 65536"/>
                <a:gd name="T12" fmla="*/ 0 w 127"/>
                <a:gd name="T13" fmla="*/ 0 h 77"/>
                <a:gd name="T14" fmla="*/ 127 w 127"/>
                <a:gd name="T15" fmla="*/ 77 h 77"/>
              </a:gdLst>
              <a:ahLst/>
              <a:cxnLst>
                <a:cxn ang="T8">
                  <a:pos x="T0" y="T1"/>
                </a:cxn>
                <a:cxn ang="T9">
                  <a:pos x="T2" y="T3"/>
                </a:cxn>
                <a:cxn ang="T10">
                  <a:pos x="T4" y="T5"/>
                </a:cxn>
                <a:cxn ang="T11">
                  <a:pos x="T6" y="T7"/>
                </a:cxn>
              </a:cxnLst>
              <a:rect l="T12" t="T13" r="T14" b="T15"/>
              <a:pathLst>
                <a:path w="127" h="77">
                  <a:moveTo>
                    <a:pt x="127" y="76"/>
                  </a:moveTo>
                  <a:lnTo>
                    <a:pt x="24" y="0"/>
                  </a:lnTo>
                  <a:lnTo>
                    <a:pt x="0" y="77"/>
                  </a:lnTo>
                  <a:lnTo>
                    <a:pt x="127" y="76"/>
                  </a:lnTo>
                </a:path>
              </a:pathLst>
            </a:custGeom>
            <a:noFill/>
            <a:ln w="6">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515" name="Freeform 108">
              <a:extLst>
                <a:ext uri="{FF2B5EF4-FFF2-40B4-BE49-F238E27FC236}">
                  <a16:creationId xmlns:a16="http://schemas.microsoft.com/office/drawing/2014/main" id="{9B2A4425-8C08-FB21-4803-0C2E97F8BDC7}"/>
                </a:ext>
              </a:extLst>
            </p:cNvPr>
            <p:cNvSpPr>
              <a:spLocks/>
            </p:cNvSpPr>
            <p:nvPr/>
          </p:nvSpPr>
          <p:spPr bwMode="auto">
            <a:xfrm>
              <a:off x="4178301" y="4810125"/>
              <a:ext cx="38100" cy="38100"/>
            </a:xfrm>
            <a:custGeom>
              <a:avLst/>
              <a:gdLst>
                <a:gd name="T0" fmla="*/ 38100 w 72"/>
                <a:gd name="T1" fmla="*/ 19050 h 72"/>
                <a:gd name="T2" fmla="*/ 36513 w 72"/>
                <a:gd name="T3" fmla="*/ 11112 h 72"/>
                <a:gd name="T4" fmla="*/ 32808 w 72"/>
                <a:gd name="T5" fmla="*/ 5292 h 72"/>
                <a:gd name="T6" fmla="*/ 26458 w 72"/>
                <a:gd name="T7" fmla="*/ 1058 h 72"/>
                <a:gd name="T8" fmla="*/ 19050 w 72"/>
                <a:gd name="T9" fmla="*/ 0 h 72"/>
                <a:gd name="T10" fmla="*/ 11642 w 72"/>
                <a:gd name="T11" fmla="*/ 1058 h 72"/>
                <a:gd name="T12" fmla="*/ 5821 w 72"/>
                <a:gd name="T13" fmla="*/ 5292 h 72"/>
                <a:gd name="T14" fmla="*/ 1587 w 72"/>
                <a:gd name="T15" fmla="*/ 11112 h 72"/>
                <a:gd name="T16" fmla="*/ 0 w 72"/>
                <a:gd name="T17" fmla="*/ 19050 h 72"/>
                <a:gd name="T18" fmla="*/ 1587 w 72"/>
                <a:gd name="T19" fmla="*/ 25929 h 72"/>
                <a:gd name="T20" fmla="*/ 5821 w 72"/>
                <a:gd name="T21" fmla="*/ 32279 h 72"/>
                <a:gd name="T22" fmla="*/ 11642 w 72"/>
                <a:gd name="T23" fmla="*/ 35983 h 72"/>
                <a:gd name="T24" fmla="*/ 19050 w 72"/>
                <a:gd name="T25" fmla="*/ 38100 h 72"/>
                <a:gd name="T26" fmla="*/ 26458 w 72"/>
                <a:gd name="T27" fmla="*/ 35983 h 72"/>
                <a:gd name="T28" fmla="*/ 32808 w 72"/>
                <a:gd name="T29" fmla="*/ 32279 h 72"/>
                <a:gd name="T30" fmla="*/ 36513 w 72"/>
                <a:gd name="T31" fmla="*/ 25929 h 72"/>
                <a:gd name="T32" fmla="*/ 38100 w 72"/>
                <a:gd name="T33" fmla="*/ 1905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72"/>
                <a:gd name="T53" fmla="*/ 72 w 72"/>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72">
                  <a:moveTo>
                    <a:pt x="72" y="36"/>
                  </a:moveTo>
                  <a:lnTo>
                    <a:pt x="69" y="21"/>
                  </a:lnTo>
                  <a:lnTo>
                    <a:pt x="62" y="10"/>
                  </a:lnTo>
                  <a:lnTo>
                    <a:pt x="50" y="2"/>
                  </a:lnTo>
                  <a:lnTo>
                    <a:pt x="36" y="0"/>
                  </a:lnTo>
                  <a:lnTo>
                    <a:pt x="22" y="2"/>
                  </a:lnTo>
                  <a:lnTo>
                    <a:pt x="11" y="10"/>
                  </a:lnTo>
                  <a:lnTo>
                    <a:pt x="3" y="21"/>
                  </a:lnTo>
                  <a:lnTo>
                    <a:pt x="0" y="36"/>
                  </a:lnTo>
                  <a:lnTo>
                    <a:pt x="3" y="49"/>
                  </a:lnTo>
                  <a:lnTo>
                    <a:pt x="11" y="61"/>
                  </a:lnTo>
                  <a:lnTo>
                    <a:pt x="22" y="68"/>
                  </a:lnTo>
                  <a:lnTo>
                    <a:pt x="36" y="72"/>
                  </a:lnTo>
                  <a:lnTo>
                    <a:pt x="50" y="68"/>
                  </a:lnTo>
                  <a:lnTo>
                    <a:pt x="62" y="61"/>
                  </a:lnTo>
                  <a:lnTo>
                    <a:pt x="69" y="49"/>
                  </a:lnTo>
                  <a:lnTo>
                    <a:pt x="72" y="36"/>
                  </a:lnTo>
                  <a:close/>
                </a:path>
              </a:pathLst>
            </a:custGeom>
            <a:solidFill>
              <a:srgbClr val="0000FF"/>
            </a:solidFill>
            <a:ln w="0">
              <a:solidFill>
                <a:srgbClr val="0000FF"/>
              </a:solidFill>
              <a:prstDash val="solid"/>
              <a:round/>
              <a:headEnd/>
              <a:tailEnd/>
            </a:ln>
          </p:spPr>
          <p:txBody>
            <a:bodyPr/>
            <a:lstStyle/>
            <a:p>
              <a:endParaRPr lang="en-US"/>
            </a:p>
          </p:txBody>
        </p:sp>
        <p:sp>
          <p:nvSpPr>
            <p:cNvPr id="17516" name="Freeform 109">
              <a:extLst>
                <a:ext uri="{FF2B5EF4-FFF2-40B4-BE49-F238E27FC236}">
                  <a16:creationId xmlns:a16="http://schemas.microsoft.com/office/drawing/2014/main" id="{8B777081-A1E6-CC12-21C7-C03834546783}"/>
                </a:ext>
              </a:extLst>
            </p:cNvPr>
            <p:cNvSpPr>
              <a:spLocks/>
            </p:cNvSpPr>
            <p:nvPr/>
          </p:nvSpPr>
          <p:spPr bwMode="auto">
            <a:xfrm>
              <a:off x="4178301" y="4810125"/>
              <a:ext cx="38100" cy="38100"/>
            </a:xfrm>
            <a:custGeom>
              <a:avLst/>
              <a:gdLst>
                <a:gd name="T0" fmla="*/ 38100 w 72"/>
                <a:gd name="T1" fmla="*/ 19050 h 72"/>
                <a:gd name="T2" fmla="*/ 36513 w 72"/>
                <a:gd name="T3" fmla="*/ 11112 h 72"/>
                <a:gd name="T4" fmla="*/ 32808 w 72"/>
                <a:gd name="T5" fmla="*/ 5292 h 72"/>
                <a:gd name="T6" fmla="*/ 26458 w 72"/>
                <a:gd name="T7" fmla="*/ 1058 h 72"/>
                <a:gd name="T8" fmla="*/ 19050 w 72"/>
                <a:gd name="T9" fmla="*/ 0 h 72"/>
                <a:gd name="T10" fmla="*/ 11642 w 72"/>
                <a:gd name="T11" fmla="*/ 1058 h 72"/>
                <a:gd name="T12" fmla="*/ 5821 w 72"/>
                <a:gd name="T13" fmla="*/ 5292 h 72"/>
                <a:gd name="T14" fmla="*/ 1587 w 72"/>
                <a:gd name="T15" fmla="*/ 11112 h 72"/>
                <a:gd name="T16" fmla="*/ 0 w 72"/>
                <a:gd name="T17" fmla="*/ 19050 h 72"/>
                <a:gd name="T18" fmla="*/ 1587 w 72"/>
                <a:gd name="T19" fmla="*/ 25929 h 72"/>
                <a:gd name="T20" fmla="*/ 5821 w 72"/>
                <a:gd name="T21" fmla="*/ 32279 h 72"/>
                <a:gd name="T22" fmla="*/ 11642 w 72"/>
                <a:gd name="T23" fmla="*/ 35983 h 72"/>
                <a:gd name="T24" fmla="*/ 19050 w 72"/>
                <a:gd name="T25" fmla="*/ 38100 h 72"/>
                <a:gd name="T26" fmla="*/ 26458 w 72"/>
                <a:gd name="T27" fmla="*/ 35983 h 72"/>
                <a:gd name="T28" fmla="*/ 32808 w 72"/>
                <a:gd name="T29" fmla="*/ 32279 h 72"/>
                <a:gd name="T30" fmla="*/ 36513 w 72"/>
                <a:gd name="T31" fmla="*/ 25929 h 72"/>
                <a:gd name="T32" fmla="*/ 38100 w 72"/>
                <a:gd name="T33" fmla="*/ 1905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72"/>
                <a:gd name="T53" fmla="*/ 72 w 72"/>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72">
                  <a:moveTo>
                    <a:pt x="72" y="36"/>
                  </a:moveTo>
                  <a:lnTo>
                    <a:pt x="69" y="21"/>
                  </a:lnTo>
                  <a:lnTo>
                    <a:pt x="62" y="10"/>
                  </a:lnTo>
                  <a:lnTo>
                    <a:pt x="50" y="2"/>
                  </a:lnTo>
                  <a:lnTo>
                    <a:pt x="36" y="0"/>
                  </a:lnTo>
                  <a:lnTo>
                    <a:pt x="22" y="2"/>
                  </a:lnTo>
                  <a:lnTo>
                    <a:pt x="11" y="10"/>
                  </a:lnTo>
                  <a:lnTo>
                    <a:pt x="3" y="21"/>
                  </a:lnTo>
                  <a:lnTo>
                    <a:pt x="0" y="36"/>
                  </a:lnTo>
                  <a:lnTo>
                    <a:pt x="3" y="49"/>
                  </a:lnTo>
                  <a:lnTo>
                    <a:pt x="11" y="61"/>
                  </a:lnTo>
                  <a:lnTo>
                    <a:pt x="22" y="68"/>
                  </a:lnTo>
                  <a:lnTo>
                    <a:pt x="36" y="72"/>
                  </a:lnTo>
                  <a:lnTo>
                    <a:pt x="50" y="68"/>
                  </a:lnTo>
                  <a:lnTo>
                    <a:pt x="62" y="61"/>
                  </a:lnTo>
                  <a:lnTo>
                    <a:pt x="69" y="49"/>
                  </a:lnTo>
                  <a:lnTo>
                    <a:pt x="72" y="36"/>
                  </a:lnTo>
                </a:path>
              </a:pathLst>
            </a:custGeom>
            <a:noFill/>
            <a:ln w="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517" name="Freeform 110">
              <a:extLst>
                <a:ext uri="{FF2B5EF4-FFF2-40B4-BE49-F238E27FC236}">
                  <a16:creationId xmlns:a16="http://schemas.microsoft.com/office/drawing/2014/main" id="{1240E0D8-DF29-EECB-4449-0546B2B2D501}"/>
                </a:ext>
              </a:extLst>
            </p:cNvPr>
            <p:cNvSpPr>
              <a:spLocks/>
            </p:cNvSpPr>
            <p:nvPr/>
          </p:nvSpPr>
          <p:spPr bwMode="auto">
            <a:xfrm>
              <a:off x="4124326" y="5600700"/>
              <a:ext cx="38100" cy="38100"/>
            </a:xfrm>
            <a:custGeom>
              <a:avLst/>
              <a:gdLst>
                <a:gd name="T0" fmla="*/ 38100 w 71"/>
                <a:gd name="T1" fmla="*/ 19050 h 72"/>
                <a:gd name="T2" fmla="*/ 37027 w 71"/>
                <a:gd name="T3" fmla="*/ 11112 h 72"/>
                <a:gd name="T4" fmla="*/ 32734 w 71"/>
                <a:gd name="T5" fmla="*/ 5292 h 72"/>
                <a:gd name="T6" fmla="*/ 26831 w 71"/>
                <a:gd name="T7" fmla="*/ 1058 h 72"/>
                <a:gd name="T8" fmla="*/ 18782 w 71"/>
                <a:gd name="T9" fmla="*/ 0 h 72"/>
                <a:gd name="T10" fmla="*/ 11806 w 71"/>
                <a:gd name="T11" fmla="*/ 1058 h 72"/>
                <a:gd name="T12" fmla="*/ 5366 w 71"/>
                <a:gd name="T13" fmla="*/ 5292 h 72"/>
                <a:gd name="T14" fmla="*/ 1073 w 71"/>
                <a:gd name="T15" fmla="*/ 11112 h 72"/>
                <a:gd name="T16" fmla="*/ 0 w 71"/>
                <a:gd name="T17" fmla="*/ 19050 h 72"/>
                <a:gd name="T18" fmla="*/ 1073 w 71"/>
                <a:gd name="T19" fmla="*/ 26458 h 72"/>
                <a:gd name="T20" fmla="*/ 5366 w 71"/>
                <a:gd name="T21" fmla="*/ 32808 h 72"/>
                <a:gd name="T22" fmla="*/ 11806 w 71"/>
                <a:gd name="T23" fmla="*/ 36513 h 72"/>
                <a:gd name="T24" fmla="*/ 18782 w 71"/>
                <a:gd name="T25" fmla="*/ 38100 h 72"/>
                <a:gd name="T26" fmla="*/ 26831 w 71"/>
                <a:gd name="T27" fmla="*/ 36513 h 72"/>
                <a:gd name="T28" fmla="*/ 32734 w 71"/>
                <a:gd name="T29" fmla="*/ 32808 h 72"/>
                <a:gd name="T30" fmla="*/ 37027 w 71"/>
                <a:gd name="T31" fmla="*/ 26458 h 72"/>
                <a:gd name="T32" fmla="*/ 38100 w 71"/>
                <a:gd name="T33" fmla="*/ 1905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72"/>
                <a:gd name="T53" fmla="*/ 71 w 71"/>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72">
                  <a:moveTo>
                    <a:pt x="71" y="36"/>
                  </a:moveTo>
                  <a:lnTo>
                    <a:pt x="69" y="21"/>
                  </a:lnTo>
                  <a:lnTo>
                    <a:pt x="61" y="10"/>
                  </a:lnTo>
                  <a:lnTo>
                    <a:pt x="50" y="2"/>
                  </a:lnTo>
                  <a:lnTo>
                    <a:pt x="35" y="0"/>
                  </a:lnTo>
                  <a:lnTo>
                    <a:pt x="22" y="2"/>
                  </a:lnTo>
                  <a:lnTo>
                    <a:pt x="10" y="10"/>
                  </a:lnTo>
                  <a:lnTo>
                    <a:pt x="2" y="21"/>
                  </a:lnTo>
                  <a:lnTo>
                    <a:pt x="0" y="36"/>
                  </a:lnTo>
                  <a:lnTo>
                    <a:pt x="2" y="50"/>
                  </a:lnTo>
                  <a:lnTo>
                    <a:pt x="10" y="62"/>
                  </a:lnTo>
                  <a:lnTo>
                    <a:pt x="22" y="69"/>
                  </a:lnTo>
                  <a:lnTo>
                    <a:pt x="35" y="72"/>
                  </a:lnTo>
                  <a:lnTo>
                    <a:pt x="50" y="69"/>
                  </a:lnTo>
                  <a:lnTo>
                    <a:pt x="61" y="62"/>
                  </a:lnTo>
                  <a:lnTo>
                    <a:pt x="69" y="50"/>
                  </a:lnTo>
                  <a:lnTo>
                    <a:pt x="71" y="36"/>
                  </a:lnTo>
                  <a:close/>
                </a:path>
              </a:pathLst>
            </a:custGeom>
            <a:solidFill>
              <a:srgbClr val="0000FF"/>
            </a:solidFill>
            <a:ln w="0">
              <a:solidFill>
                <a:srgbClr val="0000FF"/>
              </a:solidFill>
              <a:prstDash val="solid"/>
              <a:round/>
              <a:headEnd/>
              <a:tailEnd/>
            </a:ln>
          </p:spPr>
          <p:txBody>
            <a:bodyPr/>
            <a:lstStyle/>
            <a:p>
              <a:endParaRPr lang="en-US"/>
            </a:p>
          </p:txBody>
        </p:sp>
        <p:sp>
          <p:nvSpPr>
            <p:cNvPr id="17518" name="Freeform 111">
              <a:extLst>
                <a:ext uri="{FF2B5EF4-FFF2-40B4-BE49-F238E27FC236}">
                  <a16:creationId xmlns:a16="http://schemas.microsoft.com/office/drawing/2014/main" id="{FA868B8F-DD29-683B-0DE0-6F42C2560ABE}"/>
                </a:ext>
              </a:extLst>
            </p:cNvPr>
            <p:cNvSpPr>
              <a:spLocks/>
            </p:cNvSpPr>
            <p:nvPr/>
          </p:nvSpPr>
          <p:spPr bwMode="auto">
            <a:xfrm>
              <a:off x="4124326" y="5600700"/>
              <a:ext cx="38100" cy="38100"/>
            </a:xfrm>
            <a:custGeom>
              <a:avLst/>
              <a:gdLst>
                <a:gd name="T0" fmla="*/ 38100 w 71"/>
                <a:gd name="T1" fmla="*/ 19050 h 72"/>
                <a:gd name="T2" fmla="*/ 37027 w 71"/>
                <a:gd name="T3" fmla="*/ 11112 h 72"/>
                <a:gd name="T4" fmla="*/ 32734 w 71"/>
                <a:gd name="T5" fmla="*/ 5292 h 72"/>
                <a:gd name="T6" fmla="*/ 26831 w 71"/>
                <a:gd name="T7" fmla="*/ 1058 h 72"/>
                <a:gd name="T8" fmla="*/ 18782 w 71"/>
                <a:gd name="T9" fmla="*/ 0 h 72"/>
                <a:gd name="T10" fmla="*/ 11806 w 71"/>
                <a:gd name="T11" fmla="*/ 1058 h 72"/>
                <a:gd name="T12" fmla="*/ 5366 w 71"/>
                <a:gd name="T13" fmla="*/ 5292 h 72"/>
                <a:gd name="T14" fmla="*/ 1073 w 71"/>
                <a:gd name="T15" fmla="*/ 11112 h 72"/>
                <a:gd name="T16" fmla="*/ 0 w 71"/>
                <a:gd name="T17" fmla="*/ 19050 h 72"/>
                <a:gd name="T18" fmla="*/ 1073 w 71"/>
                <a:gd name="T19" fmla="*/ 26458 h 72"/>
                <a:gd name="T20" fmla="*/ 5366 w 71"/>
                <a:gd name="T21" fmla="*/ 32808 h 72"/>
                <a:gd name="T22" fmla="*/ 11806 w 71"/>
                <a:gd name="T23" fmla="*/ 36513 h 72"/>
                <a:gd name="T24" fmla="*/ 18782 w 71"/>
                <a:gd name="T25" fmla="*/ 38100 h 72"/>
                <a:gd name="T26" fmla="*/ 26831 w 71"/>
                <a:gd name="T27" fmla="*/ 36513 h 72"/>
                <a:gd name="T28" fmla="*/ 32734 w 71"/>
                <a:gd name="T29" fmla="*/ 32808 h 72"/>
                <a:gd name="T30" fmla="*/ 37027 w 71"/>
                <a:gd name="T31" fmla="*/ 26458 h 72"/>
                <a:gd name="T32" fmla="*/ 38100 w 71"/>
                <a:gd name="T33" fmla="*/ 1905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72"/>
                <a:gd name="T53" fmla="*/ 71 w 71"/>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72">
                  <a:moveTo>
                    <a:pt x="71" y="36"/>
                  </a:moveTo>
                  <a:lnTo>
                    <a:pt x="69" y="21"/>
                  </a:lnTo>
                  <a:lnTo>
                    <a:pt x="61" y="10"/>
                  </a:lnTo>
                  <a:lnTo>
                    <a:pt x="50" y="2"/>
                  </a:lnTo>
                  <a:lnTo>
                    <a:pt x="35" y="0"/>
                  </a:lnTo>
                  <a:lnTo>
                    <a:pt x="22" y="2"/>
                  </a:lnTo>
                  <a:lnTo>
                    <a:pt x="10" y="10"/>
                  </a:lnTo>
                  <a:lnTo>
                    <a:pt x="2" y="21"/>
                  </a:lnTo>
                  <a:lnTo>
                    <a:pt x="0" y="36"/>
                  </a:lnTo>
                  <a:lnTo>
                    <a:pt x="2" y="50"/>
                  </a:lnTo>
                  <a:lnTo>
                    <a:pt x="10" y="62"/>
                  </a:lnTo>
                  <a:lnTo>
                    <a:pt x="22" y="69"/>
                  </a:lnTo>
                  <a:lnTo>
                    <a:pt x="35" y="72"/>
                  </a:lnTo>
                  <a:lnTo>
                    <a:pt x="50" y="69"/>
                  </a:lnTo>
                  <a:lnTo>
                    <a:pt x="61" y="62"/>
                  </a:lnTo>
                  <a:lnTo>
                    <a:pt x="69" y="50"/>
                  </a:lnTo>
                  <a:lnTo>
                    <a:pt x="71" y="36"/>
                  </a:lnTo>
                </a:path>
              </a:pathLst>
            </a:custGeom>
            <a:noFill/>
            <a:ln w="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519" name="Freeform 112">
              <a:extLst>
                <a:ext uri="{FF2B5EF4-FFF2-40B4-BE49-F238E27FC236}">
                  <a16:creationId xmlns:a16="http://schemas.microsoft.com/office/drawing/2014/main" id="{1D42717F-38FD-0CC4-52D3-42DE5E0D41DE}"/>
                </a:ext>
              </a:extLst>
            </p:cNvPr>
            <p:cNvSpPr>
              <a:spLocks/>
            </p:cNvSpPr>
            <p:nvPr/>
          </p:nvSpPr>
          <p:spPr bwMode="auto">
            <a:xfrm>
              <a:off x="4348163" y="4476750"/>
              <a:ext cx="38100" cy="38100"/>
            </a:xfrm>
            <a:custGeom>
              <a:avLst/>
              <a:gdLst>
                <a:gd name="T0" fmla="*/ 38100 w 72"/>
                <a:gd name="T1" fmla="*/ 19050 h 72"/>
                <a:gd name="T2" fmla="*/ 37042 w 72"/>
                <a:gd name="T3" fmla="*/ 11642 h 72"/>
                <a:gd name="T4" fmla="*/ 32808 w 72"/>
                <a:gd name="T5" fmla="*/ 5821 h 72"/>
                <a:gd name="T6" fmla="*/ 26987 w 72"/>
                <a:gd name="T7" fmla="*/ 1587 h 72"/>
                <a:gd name="T8" fmla="*/ 19050 w 72"/>
                <a:gd name="T9" fmla="*/ 0 h 72"/>
                <a:gd name="T10" fmla="*/ 11112 w 72"/>
                <a:gd name="T11" fmla="*/ 1587 h 72"/>
                <a:gd name="T12" fmla="*/ 5292 w 72"/>
                <a:gd name="T13" fmla="*/ 5821 h 72"/>
                <a:gd name="T14" fmla="*/ 1058 w 72"/>
                <a:gd name="T15" fmla="*/ 11642 h 72"/>
                <a:gd name="T16" fmla="*/ 0 w 72"/>
                <a:gd name="T17" fmla="*/ 19050 h 72"/>
                <a:gd name="T18" fmla="*/ 1058 w 72"/>
                <a:gd name="T19" fmla="*/ 26458 h 72"/>
                <a:gd name="T20" fmla="*/ 5292 w 72"/>
                <a:gd name="T21" fmla="*/ 32808 h 72"/>
                <a:gd name="T22" fmla="*/ 11112 w 72"/>
                <a:gd name="T23" fmla="*/ 37042 h 72"/>
                <a:gd name="T24" fmla="*/ 19050 w 72"/>
                <a:gd name="T25" fmla="*/ 38100 h 72"/>
                <a:gd name="T26" fmla="*/ 26987 w 72"/>
                <a:gd name="T27" fmla="*/ 37042 h 72"/>
                <a:gd name="T28" fmla="*/ 32808 w 72"/>
                <a:gd name="T29" fmla="*/ 32808 h 72"/>
                <a:gd name="T30" fmla="*/ 37042 w 72"/>
                <a:gd name="T31" fmla="*/ 26458 h 72"/>
                <a:gd name="T32" fmla="*/ 38100 w 72"/>
                <a:gd name="T33" fmla="*/ 1905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72"/>
                <a:gd name="T53" fmla="*/ 72 w 72"/>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72">
                  <a:moveTo>
                    <a:pt x="72" y="36"/>
                  </a:moveTo>
                  <a:lnTo>
                    <a:pt x="70" y="22"/>
                  </a:lnTo>
                  <a:lnTo>
                    <a:pt x="62" y="11"/>
                  </a:lnTo>
                  <a:lnTo>
                    <a:pt x="51" y="3"/>
                  </a:lnTo>
                  <a:lnTo>
                    <a:pt x="36" y="0"/>
                  </a:lnTo>
                  <a:lnTo>
                    <a:pt x="21" y="3"/>
                  </a:lnTo>
                  <a:lnTo>
                    <a:pt x="10" y="11"/>
                  </a:lnTo>
                  <a:lnTo>
                    <a:pt x="2" y="22"/>
                  </a:lnTo>
                  <a:lnTo>
                    <a:pt x="0" y="36"/>
                  </a:lnTo>
                  <a:lnTo>
                    <a:pt x="2" y="50"/>
                  </a:lnTo>
                  <a:lnTo>
                    <a:pt x="10" y="62"/>
                  </a:lnTo>
                  <a:lnTo>
                    <a:pt x="21" y="70"/>
                  </a:lnTo>
                  <a:lnTo>
                    <a:pt x="36" y="72"/>
                  </a:lnTo>
                  <a:lnTo>
                    <a:pt x="51" y="70"/>
                  </a:lnTo>
                  <a:lnTo>
                    <a:pt x="62" y="62"/>
                  </a:lnTo>
                  <a:lnTo>
                    <a:pt x="70" y="50"/>
                  </a:lnTo>
                  <a:lnTo>
                    <a:pt x="72" y="36"/>
                  </a:lnTo>
                  <a:close/>
                </a:path>
              </a:pathLst>
            </a:custGeom>
            <a:solidFill>
              <a:srgbClr val="FF0000"/>
            </a:solidFill>
            <a:ln w="0">
              <a:solidFill>
                <a:srgbClr val="FF0000"/>
              </a:solidFill>
              <a:prstDash val="solid"/>
              <a:round/>
              <a:headEnd/>
              <a:tailEnd/>
            </a:ln>
          </p:spPr>
          <p:txBody>
            <a:bodyPr/>
            <a:lstStyle/>
            <a:p>
              <a:endParaRPr lang="en-US"/>
            </a:p>
          </p:txBody>
        </p:sp>
        <p:sp>
          <p:nvSpPr>
            <p:cNvPr id="17520" name="Freeform 113">
              <a:extLst>
                <a:ext uri="{FF2B5EF4-FFF2-40B4-BE49-F238E27FC236}">
                  <a16:creationId xmlns:a16="http://schemas.microsoft.com/office/drawing/2014/main" id="{C0C82ED7-04D1-E431-7584-E1169A8D4788}"/>
                </a:ext>
              </a:extLst>
            </p:cNvPr>
            <p:cNvSpPr>
              <a:spLocks/>
            </p:cNvSpPr>
            <p:nvPr/>
          </p:nvSpPr>
          <p:spPr bwMode="auto">
            <a:xfrm>
              <a:off x="4348163" y="4476750"/>
              <a:ext cx="38100" cy="38100"/>
            </a:xfrm>
            <a:custGeom>
              <a:avLst/>
              <a:gdLst>
                <a:gd name="T0" fmla="*/ 38100 w 72"/>
                <a:gd name="T1" fmla="*/ 19050 h 72"/>
                <a:gd name="T2" fmla="*/ 37042 w 72"/>
                <a:gd name="T3" fmla="*/ 11642 h 72"/>
                <a:gd name="T4" fmla="*/ 32808 w 72"/>
                <a:gd name="T5" fmla="*/ 5821 h 72"/>
                <a:gd name="T6" fmla="*/ 26987 w 72"/>
                <a:gd name="T7" fmla="*/ 1587 h 72"/>
                <a:gd name="T8" fmla="*/ 19050 w 72"/>
                <a:gd name="T9" fmla="*/ 0 h 72"/>
                <a:gd name="T10" fmla="*/ 11112 w 72"/>
                <a:gd name="T11" fmla="*/ 1587 h 72"/>
                <a:gd name="T12" fmla="*/ 5292 w 72"/>
                <a:gd name="T13" fmla="*/ 5821 h 72"/>
                <a:gd name="T14" fmla="*/ 1058 w 72"/>
                <a:gd name="T15" fmla="*/ 11642 h 72"/>
                <a:gd name="T16" fmla="*/ 0 w 72"/>
                <a:gd name="T17" fmla="*/ 19050 h 72"/>
                <a:gd name="T18" fmla="*/ 1058 w 72"/>
                <a:gd name="T19" fmla="*/ 26458 h 72"/>
                <a:gd name="T20" fmla="*/ 5292 w 72"/>
                <a:gd name="T21" fmla="*/ 32808 h 72"/>
                <a:gd name="T22" fmla="*/ 11112 w 72"/>
                <a:gd name="T23" fmla="*/ 37042 h 72"/>
                <a:gd name="T24" fmla="*/ 19050 w 72"/>
                <a:gd name="T25" fmla="*/ 38100 h 72"/>
                <a:gd name="T26" fmla="*/ 26987 w 72"/>
                <a:gd name="T27" fmla="*/ 37042 h 72"/>
                <a:gd name="T28" fmla="*/ 32808 w 72"/>
                <a:gd name="T29" fmla="*/ 32808 h 72"/>
                <a:gd name="T30" fmla="*/ 37042 w 72"/>
                <a:gd name="T31" fmla="*/ 26458 h 72"/>
                <a:gd name="T32" fmla="*/ 38100 w 72"/>
                <a:gd name="T33" fmla="*/ 1905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72"/>
                <a:gd name="T53" fmla="*/ 72 w 72"/>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72">
                  <a:moveTo>
                    <a:pt x="72" y="36"/>
                  </a:moveTo>
                  <a:lnTo>
                    <a:pt x="70" y="22"/>
                  </a:lnTo>
                  <a:lnTo>
                    <a:pt x="62" y="11"/>
                  </a:lnTo>
                  <a:lnTo>
                    <a:pt x="51" y="3"/>
                  </a:lnTo>
                  <a:lnTo>
                    <a:pt x="36" y="0"/>
                  </a:lnTo>
                  <a:lnTo>
                    <a:pt x="21" y="3"/>
                  </a:lnTo>
                  <a:lnTo>
                    <a:pt x="10" y="11"/>
                  </a:lnTo>
                  <a:lnTo>
                    <a:pt x="2" y="22"/>
                  </a:lnTo>
                  <a:lnTo>
                    <a:pt x="0" y="36"/>
                  </a:lnTo>
                  <a:lnTo>
                    <a:pt x="2" y="50"/>
                  </a:lnTo>
                  <a:lnTo>
                    <a:pt x="10" y="62"/>
                  </a:lnTo>
                  <a:lnTo>
                    <a:pt x="21" y="70"/>
                  </a:lnTo>
                  <a:lnTo>
                    <a:pt x="36" y="72"/>
                  </a:lnTo>
                  <a:lnTo>
                    <a:pt x="51" y="70"/>
                  </a:lnTo>
                  <a:lnTo>
                    <a:pt x="62" y="62"/>
                  </a:lnTo>
                  <a:lnTo>
                    <a:pt x="70" y="50"/>
                  </a:lnTo>
                  <a:lnTo>
                    <a:pt x="72" y="36"/>
                  </a:lnTo>
                </a:path>
              </a:pathLst>
            </a:custGeom>
            <a:noFill/>
            <a:ln w="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521" name="Freeform 114">
              <a:extLst>
                <a:ext uri="{FF2B5EF4-FFF2-40B4-BE49-F238E27FC236}">
                  <a16:creationId xmlns:a16="http://schemas.microsoft.com/office/drawing/2014/main" id="{72270786-9D6B-7EC9-1AD9-D382C14A7E47}"/>
                </a:ext>
              </a:extLst>
            </p:cNvPr>
            <p:cNvSpPr>
              <a:spLocks/>
            </p:cNvSpPr>
            <p:nvPr/>
          </p:nvSpPr>
          <p:spPr bwMode="auto">
            <a:xfrm>
              <a:off x="3738563" y="5949950"/>
              <a:ext cx="38100" cy="38100"/>
            </a:xfrm>
            <a:custGeom>
              <a:avLst/>
              <a:gdLst>
                <a:gd name="T0" fmla="*/ 38100 w 72"/>
                <a:gd name="T1" fmla="*/ 19050 h 72"/>
                <a:gd name="T2" fmla="*/ 37042 w 72"/>
                <a:gd name="T3" fmla="*/ 11112 h 72"/>
                <a:gd name="T4" fmla="*/ 32808 w 72"/>
                <a:gd name="T5" fmla="*/ 5292 h 72"/>
                <a:gd name="T6" fmla="*/ 26458 w 72"/>
                <a:gd name="T7" fmla="*/ 1058 h 72"/>
                <a:gd name="T8" fmla="*/ 19050 w 72"/>
                <a:gd name="T9" fmla="*/ 0 h 72"/>
                <a:gd name="T10" fmla="*/ 11642 w 72"/>
                <a:gd name="T11" fmla="*/ 1058 h 72"/>
                <a:gd name="T12" fmla="*/ 5821 w 72"/>
                <a:gd name="T13" fmla="*/ 5292 h 72"/>
                <a:gd name="T14" fmla="*/ 1587 w 72"/>
                <a:gd name="T15" fmla="*/ 11112 h 72"/>
                <a:gd name="T16" fmla="*/ 0 w 72"/>
                <a:gd name="T17" fmla="*/ 19050 h 72"/>
                <a:gd name="T18" fmla="*/ 1587 w 72"/>
                <a:gd name="T19" fmla="*/ 26987 h 72"/>
                <a:gd name="T20" fmla="*/ 5821 w 72"/>
                <a:gd name="T21" fmla="*/ 32808 h 72"/>
                <a:gd name="T22" fmla="*/ 11642 w 72"/>
                <a:gd name="T23" fmla="*/ 37042 h 72"/>
                <a:gd name="T24" fmla="*/ 19050 w 72"/>
                <a:gd name="T25" fmla="*/ 38100 h 72"/>
                <a:gd name="T26" fmla="*/ 26458 w 72"/>
                <a:gd name="T27" fmla="*/ 37042 h 72"/>
                <a:gd name="T28" fmla="*/ 32808 w 72"/>
                <a:gd name="T29" fmla="*/ 32808 h 72"/>
                <a:gd name="T30" fmla="*/ 37042 w 72"/>
                <a:gd name="T31" fmla="*/ 26987 h 72"/>
                <a:gd name="T32" fmla="*/ 38100 w 72"/>
                <a:gd name="T33" fmla="*/ 1905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72"/>
                <a:gd name="T53" fmla="*/ 72 w 72"/>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72">
                  <a:moveTo>
                    <a:pt x="72" y="36"/>
                  </a:moveTo>
                  <a:lnTo>
                    <a:pt x="70" y="21"/>
                  </a:lnTo>
                  <a:lnTo>
                    <a:pt x="62" y="10"/>
                  </a:lnTo>
                  <a:lnTo>
                    <a:pt x="50" y="2"/>
                  </a:lnTo>
                  <a:lnTo>
                    <a:pt x="36" y="0"/>
                  </a:lnTo>
                  <a:lnTo>
                    <a:pt x="22" y="2"/>
                  </a:lnTo>
                  <a:lnTo>
                    <a:pt x="11" y="10"/>
                  </a:lnTo>
                  <a:lnTo>
                    <a:pt x="3" y="21"/>
                  </a:lnTo>
                  <a:lnTo>
                    <a:pt x="0" y="36"/>
                  </a:lnTo>
                  <a:lnTo>
                    <a:pt x="3" y="51"/>
                  </a:lnTo>
                  <a:lnTo>
                    <a:pt x="11" y="62"/>
                  </a:lnTo>
                  <a:lnTo>
                    <a:pt x="22" y="70"/>
                  </a:lnTo>
                  <a:lnTo>
                    <a:pt x="36" y="72"/>
                  </a:lnTo>
                  <a:lnTo>
                    <a:pt x="50" y="70"/>
                  </a:lnTo>
                  <a:lnTo>
                    <a:pt x="62" y="62"/>
                  </a:lnTo>
                  <a:lnTo>
                    <a:pt x="70" y="51"/>
                  </a:lnTo>
                  <a:lnTo>
                    <a:pt x="72" y="36"/>
                  </a:lnTo>
                  <a:close/>
                </a:path>
              </a:pathLst>
            </a:custGeom>
            <a:solidFill>
              <a:srgbClr val="FF0000"/>
            </a:solidFill>
            <a:ln w="0">
              <a:solidFill>
                <a:srgbClr val="FF0000"/>
              </a:solidFill>
              <a:prstDash val="solid"/>
              <a:round/>
              <a:headEnd/>
              <a:tailEnd/>
            </a:ln>
          </p:spPr>
          <p:txBody>
            <a:bodyPr/>
            <a:lstStyle/>
            <a:p>
              <a:endParaRPr lang="en-US"/>
            </a:p>
          </p:txBody>
        </p:sp>
        <p:sp>
          <p:nvSpPr>
            <p:cNvPr id="17522" name="Freeform 115">
              <a:extLst>
                <a:ext uri="{FF2B5EF4-FFF2-40B4-BE49-F238E27FC236}">
                  <a16:creationId xmlns:a16="http://schemas.microsoft.com/office/drawing/2014/main" id="{29935087-0648-A310-F592-3F394D9323DA}"/>
                </a:ext>
              </a:extLst>
            </p:cNvPr>
            <p:cNvSpPr>
              <a:spLocks/>
            </p:cNvSpPr>
            <p:nvPr/>
          </p:nvSpPr>
          <p:spPr bwMode="auto">
            <a:xfrm>
              <a:off x="3738563" y="5949950"/>
              <a:ext cx="38100" cy="38100"/>
            </a:xfrm>
            <a:custGeom>
              <a:avLst/>
              <a:gdLst>
                <a:gd name="T0" fmla="*/ 38100 w 72"/>
                <a:gd name="T1" fmla="*/ 19050 h 72"/>
                <a:gd name="T2" fmla="*/ 37042 w 72"/>
                <a:gd name="T3" fmla="*/ 11112 h 72"/>
                <a:gd name="T4" fmla="*/ 32808 w 72"/>
                <a:gd name="T5" fmla="*/ 5292 h 72"/>
                <a:gd name="T6" fmla="*/ 26458 w 72"/>
                <a:gd name="T7" fmla="*/ 1058 h 72"/>
                <a:gd name="T8" fmla="*/ 19050 w 72"/>
                <a:gd name="T9" fmla="*/ 0 h 72"/>
                <a:gd name="T10" fmla="*/ 11642 w 72"/>
                <a:gd name="T11" fmla="*/ 1058 h 72"/>
                <a:gd name="T12" fmla="*/ 5821 w 72"/>
                <a:gd name="T13" fmla="*/ 5292 h 72"/>
                <a:gd name="T14" fmla="*/ 1587 w 72"/>
                <a:gd name="T15" fmla="*/ 11112 h 72"/>
                <a:gd name="T16" fmla="*/ 0 w 72"/>
                <a:gd name="T17" fmla="*/ 19050 h 72"/>
                <a:gd name="T18" fmla="*/ 1587 w 72"/>
                <a:gd name="T19" fmla="*/ 26987 h 72"/>
                <a:gd name="T20" fmla="*/ 5821 w 72"/>
                <a:gd name="T21" fmla="*/ 32808 h 72"/>
                <a:gd name="T22" fmla="*/ 11642 w 72"/>
                <a:gd name="T23" fmla="*/ 37042 h 72"/>
                <a:gd name="T24" fmla="*/ 19050 w 72"/>
                <a:gd name="T25" fmla="*/ 38100 h 72"/>
                <a:gd name="T26" fmla="*/ 26458 w 72"/>
                <a:gd name="T27" fmla="*/ 37042 h 72"/>
                <a:gd name="T28" fmla="*/ 32808 w 72"/>
                <a:gd name="T29" fmla="*/ 32808 h 72"/>
                <a:gd name="T30" fmla="*/ 37042 w 72"/>
                <a:gd name="T31" fmla="*/ 26987 h 72"/>
                <a:gd name="T32" fmla="*/ 38100 w 72"/>
                <a:gd name="T33" fmla="*/ 1905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72"/>
                <a:gd name="T53" fmla="*/ 72 w 72"/>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72">
                  <a:moveTo>
                    <a:pt x="72" y="36"/>
                  </a:moveTo>
                  <a:lnTo>
                    <a:pt x="70" y="21"/>
                  </a:lnTo>
                  <a:lnTo>
                    <a:pt x="62" y="10"/>
                  </a:lnTo>
                  <a:lnTo>
                    <a:pt x="50" y="2"/>
                  </a:lnTo>
                  <a:lnTo>
                    <a:pt x="36" y="0"/>
                  </a:lnTo>
                  <a:lnTo>
                    <a:pt x="22" y="2"/>
                  </a:lnTo>
                  <a:lnTo>
                    <a:pt x="11" y="10"/>
                  </a:lnTo>
                  <a:lnTo>
                    <a:pt x="3" y="21"/>
                  </a:lnTo>
                  <a:lnTo>
                    <a:pt x="0" y="36"/>
                  </a:lnTo>
                  <a:lnTo>
                    <a:pt x="3" y="51"/>
                  </a:lnTo>
                  <a:lnTo>
                    <a:pt x="11" y="62"/>
                  </a:lnTo>
                  <a:lnTo>
                    <a:pt x="22" y="70"/>
                  </a:lnTo>
                  <a:lnTo>
                    <a:pt x="36" y="72"/>
                  </a:lnTo>
                  <a:lnTo>
                    <a:pt x="50" y="70"/>
                  </a:lnTo>
                  <a:lnTo>
                    <a:pt x="62" y="62"/>
                  </a:lnTo>
                  <a:lnTo>
                    <a:pt x="70" y="51"/>
                  </a:lnTo>
                  <a:lnTo>
                    <a:pt x="72" y="36"/>
                  </a:lnTo>
                </a:path>
              </a:pathLst>
            </a:custGeom>
            <a:noFill/>
            <a:ln w="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Título">
            <a:extLst>
              <a:ext uri="{FF2B5EF4-FFF2-40B4-BE49-F238E27FC236}">
                <a16:creationId xmlns:a16="http://schemas.microsoft.com/office/drawing/2014/main" id="{0D0006FC-2295-DBCE-056F-1622CFB54D73}"/>
              </a:ext>
            </a:extLst>
          </p:cNvPr>
          <p:cNvSpPr>
            <a:spLocks noGrp="1"/>
          </p:cNvSpPr>
          <p:nvPr>
            <p:ph type="title"/>
          </p:nvPr>
        </p:nvSpPr>
        <p:spPr/>
        <p:txBody>
          <a:bodyPr/>
          <a:lstStyle/>
          <a:p>
            <a:r>
              <a:rPr lang="en-US" altLang="en-US"/>
              <a:t>Robot motion planning</a:t>
            </a:r>
          </a:p>
        </p:txBody>
      </p:sp>
      <p:sp>
        <p:nvSpPr>
          <p:cNvPr id="18435" name="2 Marcador de contenido">
            <a:extLst>
              <a:ext uri="{FF2B5EF4-FFF2-40B4-BE49-F238E27FC236}">
                <a16:creationId xmlns:a16="http://schemas.microsoft.com/office/drawing/2014/main" id="{DCA6A594-CF2B-3AC1-5660-9ADC544D2F7C}"/>
              </a:ext>
            </a:extLst>
          </p:cNvPr>
          <p:cNvSpPr>
            <a:spLocks noGrp="1"/>
          </p:cNvSpPr>
          <p:nvPr>
            <p:ph idx="1"/>
          </p:nvPr>
        </p:nvSpPr>
        <p:spPr/>
        <p:txBody>
          <a:bodyPr/>
          <a:lstStyle/>
          <a:p>
            <a:r>
              <a:rPr lang="en-US" altLang="en-US" dirty="0"/>
              <a:t>General strategy</a:t>
            </a:r>
          </a:p>
          <a:p>
            <a:pPr lvl="1"/>
            <a:r>
              <a:rPr lang="en-US" altLang="en-US" dirty="0"/>
              <a:t>Compute Voronoi diagram of obstacles</a:t>
            </a:r>
          </a:p>
          <a:p>
            <a:pPr lvl="1"/>
            <a:r>
              <a:rPr lang="en-US" altLang="en-US" dirty="0"/>
              <a:t>Remove edges that get too close to sites</a:t>
            </a:r>
          </a:p>
          <a:p>
            <a:pPr lvl="2"/>
            <a:r>
              <a:rPr lang="en-US" altLang="en-US" dirty="0"/>
              <a:t>i.e. on which robot would not fit</a:t>
            </a:r>
          </a:p>
          <a:p>
            <a:pPr lvl="1"/>
            <a:r>
              <a:rPr lang="en-US" altLang="en-US" dirty="0"/>
              <a:t>Locate starting and end points</a:t>
            </a:r>
          </a:p>
          <a:p>
            <a:pPr lvl="1"/>
            <a:r>
              <a:rPr lang="en-US" altLang="en-US" dirty="0"/>
              <a:t>Move robot center along VD edges</a:t>
            </a:r>
          </a:p>
          <a:p>
            <a:pPr lvl="1"/>
            <a:endParaRPr lang="en-US" altLang="en-US" dirty="0"/>
          </a:p>
          <a:p>
            <a:r>
              <a:rPr lang="en-US" altLang="en-US" b="0" dirty="0"/>
              <a:t>This technique is called </a:t>
            </a:r>
            <a:r>
              <a:rPr lang="en-US" altLang="en-US" dirty="0"/>
              <a:t>retraction</a:t>
            </a:r>
          </a:p>
          <a:p>
            <a:pPr lvl="1"/>
            <a:endParaRPr lang="en-US" altLang="en-US" dirty="0"/>
          </a:p>
        </p:txBody>
      </p:sp>
      <p:sp>
        <p:nvSpPr>
          <p:cNvPr id="18436" name="3 Marcador de número de diapositiva">
            <a:extLst>
              <a:ext uri="{FF2B5EF4-FFF2-40B4-BE49-F238E27FC236}">
                <a16:creationId xmlns:a16="http://schemas.microsoft.com/office/drawing/2014/main" id="{8434F5F4-0077-DE27-794E-92F2EADFD12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F784425D-9452-1A40-BE81-77B6F0382856}" type="slidenum">
              <a:rPr lang="en-GB" altLang="en-US" b="0">
                <a:latin typeface="Trebuchet MS" panose="020B0703020202090204" pitchFamily="34" charset="0"/>
              </a:rPr>
              <a:pPr eaLnBrk="1" hangingPunct="1"/>
              <a:t>21</a:t>
            </a:fld>
            <a:endParaRPr lang="en-GB" altLang="en-US" b="0">
              <a:latin typeface="Trebuchet MS" panose="020B0703020202090204" pitchFamily="34" charset="0"/>
            </a:endParaRPr>
          </a:p>
        </p:txBody>
      </p:sp>
      <p:grpSp>
        <p:nvGrpSpPr>
          <p:cNvPr id="18437" name="4 Grupo">
            <a:extLst>
              <a:ext uri="{FF2B5EF4-FFF2-40B4-BE49-F238E27FC236}">
                <a16:creationId xmlns:a16="http://schemas.microsoft.com/office/drawing/2014/main" id="{DA9E4A81-5BB5-D2B6-54E6-4CDAD168E3C8}"/>
              </a:ext>
            </a:extLst>
          </p:cNvPr>
          <p:cNvGrpSpPr>
            <a:grpSpLocks/>
          </p:cNvGrpSpPr>
          <p:nvPr/>
        </p:nvGrpSpPr>
        <p:grpSpPr bwMode="auto">
          <a:xfrm>
            <a:off x="7142163" y="3516313"/>
            <a:ext cx="1819275" cy="2678112"/>
            <a:chOff x="3554413" y="4292600"/>
            <a:chExt cx="1311276" cy="1930401"/>
          </a:xfrm>
        </p:grpSpPr>
        <p:sp>
          <p:nvSpPr>
            <p:cNvPr id="18438" name="Freeform 7">
              <a:extLst>
                <a:ext uri="{FF2B5EF4-FFF2-40B4-BE49-F238E27FC236}">
                  <a16:creationId xmlns:a16="http://schemas.microsoft.com/office/drawing/2014/main" id="{91F83D4F-0ECC-817D-F095-C84A9CA5F639}"/>
                </a:ext>
              </a:extLst>
            </p:cNvPr>
            <p:cNvSpPr>
              <a:spLocks/>
            </p:cNvSpPr>
            <p:nvPr/>
          </p:nvSpPr>
          <p:spPr bwMode="auto">
            <a:xfrm>
              <a:off x="3636963" y="4883150"/>
              <a:ext cx="38100" cy="38100"/>
            </a:xfrm>
            <a:custGeom>
              <a:avLst/>
              <a:gdLst>
                <a:gd name="T0" fmla="*/ 38100 w 72"/>
                <a:gd name="T1" fmla="*/ 19855 h 71"/>
                <a:gd name="T2" fmla="*/ 37042 w 72"/>
                <a:gd name="T3" fmla="*/ 11806 h 71"/>
                <a:gd name="T4" fmla="*/ 32808 w 72"/>
                <a:gd name="T5" fmla="*/ 5903 h 71"/>
                <a:gd name="T6" fmla="*/ 26987 w 72"/>
                <a:gd name="T7" fmla="*/ 1610 h 71"/>
                <a:gd name="T8" fmla="*/ 19050 w 72"/>
                <a:gd name="T9" fmla="*/ 0 h 71"/>
                <a:gd name="T10" fmla="*/ 11112 w 72"/>
                <a:gd name="T11" fmla="*/ 1610 h 71"/>
                <a:gd name="T12" fmla="*/ 5292 w 72"/>
                <a:gd name="T13" fmla="*/ 5903 h 71"/>
                <a:gd name="T14" fmla="*/ 1058 w 72"/>
                <a:gd name="T15" fmla="*/ 11806 h 71"/>
                <a:gd name="T16" fmla="*/ 0 w 72"/>
                <a:gd name="T17" fmla="*/ 19855 h 71"/>
                <a:gd name="T18" fmla="*/ 1058 w 72"/>
                <a:gd name="T19" fmla="*/ 26831 h 71"/>
                <a:gd name="T20" fmla="*/ 5292 w 72"/>
                <a:gd name="T21" fmla="*/ 32734 h 71"/>
                <a:gd name="T22" fmla="*/ 11112 w 72"/>
                <a:gd name="T23" fmla="*/ 37027 h 71"/>
                <a:gd name="T24" fmla="*/ 19050 w 72"/>
                <a:gd name="T25" fmla="*/ 38100 h 71"/>
                <a:gd name="T26" fmla="*/ 26987 w 72"/>
                <a:gd name="T27" fmla="*/ 37027 h 71"/>
                <a:gd name="T28" fmla="*/ 32808 w 72"/>
                <a:gd name="T29" fmla="*/ 32734 h 71"/>
                <a:gd name="T30" fmla="*/ 37042 w 72"/>
                <a:gd name="T31" fmla="*/ 26831 h 71"/>
                <a:gd name="T32" fmla="*/ 38100 w 72"/>
                <a:gd name="T33" fmla="*/ 19855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71"/>
                <a:gd name="T53" fmla="*/ 72 w 72"/>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71">
                  <a:moveTo>
                    <a:pt x="72" y="37"/>
                  </a:moveTo>
                  <a:lnTo>
                    <a:pt x="70" y="22"/>
                  </a:lnTo>
                  <a:lnTo>
                    <a:pt x="62" y="11"/>
                  </a:lnTo>
                  <a:lnTo>
                    <a:pt x="51" y="3"/>
                  </a:lnTo>
                  <a:lnTo>
                    <a:pt x="36" y="0"/>
                  </a:lnTo>
                  <a:lnTo>
                    <a:pt x="21" y="3"/>
                  </a:lnTo>
                  <a:lnTo>
                    <a:pt x="10" y="11"/>
                  </a:lnTo>
                  <a:lnTo>
                    <a:pt x="2" y="22"/>
                  </a:lnTo>
                  <a:lnTo>
                    <a:pt x="0" y="37"/>
                  </a:lnTo>
                  <a:lnTo>
                    <a:pt x="2" y="50"/>
                  </a:lnTo>
                  <a:lnTo>
                    <a:pt x="10" y="61"/>
                  </a:lnTo>
                  <a:lnTo>
                    <a:pt x="21" y="69"/>
                  </a:lnTo>
                  <a:lnTo>
                    <a:pt x="36" y="71"/>
                  </a:lnTo>
                  <a:lnTo>
                    <a:pt x="51" y="69"/>
                  </a:lnTo>
                  <a:lnTo>
                    <a:pt x="62" y="61"/>
                  </a:lnTo>
                  <a:lnTo>
                    <a:pt x="70" y="50"/>
                  </a:lnTo>
                  <a:lnTo>
                    <a:pt x="72" y="37"/>
                  </a:lnTo>
                  <a:close/>
                </a:path>
              </a:pathLst>
            </a:custGeom>
            <a:solidFill>
              <a:srgbClr val="000000"/>
            </a:solidFill>
            <a:ln w="0">
              <a:solidFill>
                <a:srgbClr val="000000"/>
              </a:solidFill>
              <a:prstDash val="solid"/>
              <a:round/>
              <a:headEnd/>
              <a:tailEnd/>
            </a:ln>
          </p:spPr>
          <p:txBody>
            <a:bodyPr/>
            <a:lstStyle/>
            <a:p>
              <a:endParaRPr lang="en-US"/>
            </a:p>
          </p:txBody>
        </p:sp>
        <p:sp>
          <p:nvSpPr>
            <p:cNvPr id="18439" name="Freeform 8">
              <a:extLst>
                <a:ext uri="{FF2B5EF4-FFF2-40B4-BE49-F238E27FC236}">
                  <a16:creationId xmlns:a16="http://schemas.microsoft.com/office/drawing/2014/main" id="{D58D7D05-B033-C675-D0F5-375A1C6691C6}"/>
                </a:ext>
              </a:extLst>
            </p:cNvPr>
            <p:cNvSpPr>
              <a:spLocks/>
            </p:cNvSpPr>
            <p:nvPr/>
          </p:nvSpPr>
          <p:spPr bwMode="auto">
            <a:xfrm>
              <a:off x="3636963" y="4883150"/>
              <a:ext cx="38100" cy="38100"/>
            </a:xfrm>
            <a:custGeom>
              <a:avLst/>
              <a:gdLst>
                <a:gd name="T0" fmla="*/ 38100 w 72"/>
                <a:gd name="T1" fmla="*/ 19855 h 71"/>
                <a:gd name="T2" fmla="*/ 37042 w 72"/>
                <a:gd name="T3" fmla="*/ 11806 h 71"/>
                <a:gd name="T4" fmla="*/ 32808 w 72"/>
                <a:gd name="T5" fmla="*/ 5903 h 71"/>
                <a:gd name="T6" fmla="*/ 26987 w 72"/>
                <a:gd name="T7" fmla="*/ 1610 h 71"/>
                <a:gd name="T8" fmla="*/ 19050 w 72"/>
                <a:gd name="T9" fmla="*/ 0 h 71"/>
                <a:gd name="T10" fmla="*/ 11112 w 72"/>
                <a:gd name="T11" fmla="*/ 1610 h 71"/>
                <a:gd name="T12" fmla="*/ 5292 w 72"/>
                <a:gd name="T13" fmla="*/ 5903 h 71"/>
                <a:gd name="T14" fmla="*/ 1058 w 72"/>
                <a:gd name="T15" fmla="*/ 11806 h 71"/>
                <a:gd name="T16" fmla="*/ 0 w 72"/>
                <a:gd name="T17" fmla="*/ 19855 h 71"/>
                <a:gd name="T18" fmla="*/ 1058 w 72"/>
                <a:gd name="T19" fmla="*/ 26831 h 71"/>
                <a:gd name="T20" fmla="*/ 5292 w 72"/>
                <a:gd name="T21" fmla="*/ 32734 h 71"/>
                <a:gd name="T22" fmla="*/ 11112 w 72"/>
                <a:gd name="T23" fmla="*/ 37027 h 71"/>
                <a:gd name="T24" fmla="*/ 19050 w 72"/>
                <a:gd name="T25" fmla="*/ 38100 h 71"/>
                <a:gd name="T26" fmla="*/ 26987 w 72"/>
                <a:gd name="T27" fmla="*/ 37027 h 71"/>
                <a:gd name="T28" fmla="*/ 32808 w 72"/>
                <a:gd name="T29" fmla="*/ 32734 h 71"/>
                <a:gd name="T30" fmla="*/ 37042 w 72"/>
                <a:gd name="T31" fmla="*/ 26831 h 71"/>
                <a:gd name="T32" fmla="*/ 38100 w 72"/>
                <a:gd name="T33" fmla="*/ 19855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71"/>
                <a:gd name="T53" fmla="*/ 72 w 72"/>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71">
                  <a:moveTo>
                    <a:pt x="72" y="37"/>
                  </a:moveTo>
                  <a:lnTo>
                    <a:pt x="70" y="22"/>
                  </a:lnTo>
                  <a:lnTo>
                    <a:pt x="62" y="11"/>
                  </a:lnTo>
                  <a:lnTo>
                    <a:pt x="51" y="3"/>
                  </a:lnTo>
                  <a:lnTo>
                    <a:pt x="36" y="0"/>
                  </a:lnTo>
                  <a:lnTo>
                    <a:pt x="21" y="3"/>
                  </a:lnTo>
                  <a:lnTo>
                    <a:pt x="10" y="11"/>
                  </a:lnTo>
                  <a:lnTo>
                    <a:pt x="2" y="22"/>
                  </a:lnTo>
                  <a:lnTo>
                    <a:pt x="0" y="37"/>
                  </a:lnTo>
                  <a:lnTo>
                    <a:pt x="2" y="50"/>
                  </a:lnTo>
                  <a:lnTo>
                    <a:pt x="10" y="61"/>
                  </a:lnTo>
                  <a:lnTo>
                    <a:pt x="21" y="69"/>
                  </a:lnTo>
                  <a:lnTo>
                    <a:pt x="36" y="71"/>
                  </a:lnTo>
                  <a:lnTo>
                    <a:pt x="51" y="69"/>
                  </a:lnTo>
                  <a:lnTo>
                    <a:pt x="62" y="61"/>
                  </a:lnTo>
                  <a:lnTo>
                    <a:pt x="70" y="50"/>
                  </a:lnTo>
                  <a:lnTo>
                    <a:pt x="72" y="37"/>
                  </a:lnTo>
                </a:path>
              </a:pathLst>
            </a:custGeom>
            <a:noFill/>
            <a:ln w="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40" name="Freeform 9">
              <a:extLst>
                <a:ext uri="{FF2B5EF4-FFF2-40B4-BE49-F238E27FC236}">
                  <a16:creationId xmlns:a16="http://schemas.microsoft.com/office/drawing/2014/main" id="{C765E999-F4DA-5E34-97AC-8112BE7E8BCB}"/>
                </a:ext>
              </a:extLst>
            </p:cNvPr>
            <p:cNvSpPr>
              <a:spLocks/>
            </p:cNvSpPr>
            <p:nvPr/>
          </p:nvSpPr>
          <p:spPr bwMode="auto">
            <a:xfrm>
              <a:off x="3941763" y="4578350"/>
              <a:ext cx="38100" cy="38100"/>
            </a:xfrm>
            <a:custGeom>
              <a:avLst/>
              <a:gdLst>
                <a:gd name="T0" fmla="*/ 38100 w 72"/>
                <a:gd name="T1" fmla="*/ 19855 h 71"/>
                <a:gd name="T2" fmla="*/ 36513 w 72"/>
                <a:gd name="T3" fmla="*/ 11806 h 71"/>
                <a:gd name="T4" fmla="*/ 32279 w 72"/>
                <a:gd name="T5" fmla="*/ 5903 h 71"/>
                <a:gd name="T6" fmla="*/ 26458 w 72"/>
                <a:gd name="T7" fmla="*/ 1610 h 71"/>
                <a:gd name="T8" fmla="*/ 19050 w 72"/>
                <a:gd name="T9" fmla="*/ 0 h 71"/>
                <a:gd name="T10" fmla="*/ 11642 w 72"/>
                <a:gd name="T11" fmla="*/ 1610 h 71"/>
                <a:gd name="T12" fmla="*/ 5292 w 72"/>
                <a:gd name="T13" fmla="*/ 5903 h 71"/>
                <a:gd name="T14" fmla="*/ 1058 w 72"/>
                <a:gd name="T15" fmla="*/ 11806 h 71"/>
                <a:gd name="T16" fmla="*/ 0 w 72"/>
                <a:gd name="T17" fmla="*/ 19855 h 71"/>
                <a:gd name="T18" fmla="*/ 1058 w 72"/>
                <a:gd name="T19" fmla="*/ 26831 h 71"/>
                <a:gd name="T20" fmla="*/ 5292 w 72"/>
                <a:gd name="T21" fmla="*/ 32734 h 71"/>
                <a:gd name="T22" fmla="*/ 11642 w 72"/>
                <a:gd name="T23" fmla="*/ 37027 h 71"/>
                <a:gd name="T24" fmla="*/ 19050 w 72"/>
                <a:gd name="T25" fmla="*/ 38100 h 71"/>
                <a:gd name="T26" fmla="*/ 26458 w 72"/>
                <a:gd name="T27" fmla="*/ 37027 h 71"/>
                <a:gd name="T28" fmla="*/ 32279 w 72"/>
                <a:gd name="T29" fmla="*/ 32734 h 71"/>
                <a:gd name="T30" fmla="*/ 36513 w 72"/>
                <a:gd name="T31" fmla="*/ 26831 h 71"/>
                <a:gd name="T32" fmla="*/ 38100 w 72"/>
                <a:gd name="T33" fmla="*/ 19855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71"/>
                <a:gd name="T53" fmla="*/ 72 w 72"/>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71">
                  <a:moveTo>
                    <a:pt x="72" y="37"/>
                  </a:moveTo>
                  <a:lnTo>
                    <a:pt x="69" y="22"/>
                  </a:lnTo>
                  <a:lnTo>
                    <a:pt x="61" y="11"/>
                  </a:lnTo>
                  <a:lnTo>
                    <a:pt x="50" y="3"/>
                  </a:lnTo>
                  <a:lnTo>
                    <a:pt x="36" y="0"/>
                  </a:lnTo>
                  <a:lnTo>
                    <a:pt x="22" y="3"/>
                  </a:lnTo>
                  <a:lnTo>
                    <a:pt x="10" y="11"/>
                  </a:lnTo>
                  <a:lnTo>
                    <a:pt x="2" y="22"/>
                  </a:lnTo>
                  <a:lnTo>
                    <a:pt x="0" y="37"/>
                  </a:lnTo>
                  <a:lnTo>
                    <a:pt x="2" y="50"/>
                  </a:lnTo>
                  <a:lnTo>
                    <a:pt x="10" y="61"/>
                  </a:lnTo>
                  <a:lnTo>
                    <a:pt x="22" y="69"/>
                  </a:lnTo>
                  <a:lnTo>
                    <a:pt x="36" y="71"/>
                  </a:lnTo>
                  <a:lnTo>
                    <a:pt x="50" y="69"/>
                  </a:lnTo>
                  <a:lnTo>
                    <a:pt x="61" y="61"/>
                  </a:lnTo>
                  <a:lnTo>
                    <a:pt x="69" y="50"/>
                  </a:lnTo>
                  <a:lnTo>
                    <a:pt x="72" y="37"/>
                  </a:lnTo>
                  <a:close/>
                </a:path>
              </a:pathLst>
            </a:custGeom>
            <a:solidFill>
              <a:srgbClr val="000000"/>
            </a:solidFill>
            <a:ln w="0">
              <a:solidFill>
                <a:srgbClr val="000000"/>
              </a:solidFill>
              <a:prstDash val="solid"/>
              <a:round/>
              <a:headEnd/>
              <a:tailEnd/>
            </a:ln>
          </p:spPr>
          <p:txBody>
            <a:bodyPr/>
            <a:lstStyle/>
            <a:p>
              <a:endParaRPr lang="en-US"/>
            </a:p>
          </p:txBody>
        </p:sp>
        <p:sp>
          <p:nvSpPr>
            <p:cNvPr id="18441" name="Freeform 10">
              <a:extLst>
                <a:ext uri="{FF2B5EF4-FFF2-40B4-BE49-F238E27FC236}">
                  <a16:creationId xmlns:a16="http://schemas.microsoft.com/office/drawing/2014/main" id="{2255A372-2803-BB06-0186-8D289B964145}"/>
                </a:ext>
              </a:extLst>
            </p:cNvPr>
            <p:cNvSpPr>
              <a:spLocks/>
            </p:cNvSpPr>
            <p:nvPr/>
          </p:nvSpPr>
          <p:spPr bwMode="auto">
            <a:xfrm>
              <a:off x="3941763" y="4578350"/>
              <a:ext cx="38100" cy="38100"/>
            </a:xfrm>
            <a:custGeom>
              <a:avLst/>
              <a:gdLst>
                <a:gd name="T0" fmla="*/ 38100 w 72"/>
                <a:gd name="T1" fmla="*/ 19855 h 71"/>
                <a:gd name="T2" fmla="*/ 36513 w 72"/>
                <a:gd name="T3" fmla="*/ 11806 h 71"/>
                <a:gd name="T4" fmla="*/ 32279 w 72"/>
                <a:gd name="T5" fmla="*/ 5903 h 71"/>
                <a:gd name="T6" fmla="*/ 26458 w 72"/>
                <a:gd name="T7" fmla="*/ 1610 h 71"/>
                <a:gd name="T8" fmla="*/ 19050 w 72"/>
                <a:gd name="T9" fmla="*/ 0 h 71"/>
                <a:gd name="T10" fmla="*/ 11642 w 72"/>
                <a:gd name="T11" fmla="*/ 1610 h 71"/>
                <a:gd name="T12" fmla="*/ 5292 w 72"/>
                <a:gd name="T13" fmla="*/ 5903 h 71"/>
                <a:gd name="T14" fmla="*/ 1058 w 72"/>
                <a:gd name="T15" fmla="*/ 11806 h 71"/>
                <a:gd name="T16" fmla="*/ 0 w 72"/>
                <a:gd name="T17" fmla="*/ 19855 h 71"/>
                <a:gd name="T18" fmla="*/ 1058 w 72"/>
                <a:gd name="T19" fmla="*/ 26831 h 71"/>
                <a:gd name="T20" fmla="*/ 5292 w 72"/>
                <a:gd name="T21" fmla="*/ 32734 h 71"/>
                <a:gd name="T22" fmla="*/ 11642 w 72"/>
                <a:gd name="T23" fmla="*/ 37027 h 71"/>
                <a:gd name="T24" fmla="*/ 19050 w 72"/>
                <a:gd name="T25" fmla="*/ 38100 h 71"/>
                <a:gd name="T26" fmla="*/ 26458 w 72"/>
                <a:gd name="T27" fmla="*/ 37027 h 71"/>
                <a:gd name="T28" fmla="*/ 32279 w 72"/>
                <a:gd name="T29" fmla="*/ 32734 h 71"/>
                <a:gd name="T30" fmla="*/ 36513 w 72"/>
                <a:gd name="T31" fmla="*/ 26831 h 71"/>
                <a:gd name="T32" fmla="*/ 38100 w 72"/>
                <a:gd name="T33" fmla="*/ 19855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71"/>
                <a:gd name="T53" fmla="*/ 72 w 72"/>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71">
                  <a:moveTo>
                    <a:pt x="72" y="37"/>
                  </a:moveTo>
                  <a:lnTo>
                    <a:pt x="69" y="22"/>
                  </a:lnTo>
                  <a:lnTo>
                    <a:pt x="61" y="11"/>
                  </a:lnTo>
                  <a:lnTo>
                    <a:pt x="50" y="3"/>
                  </a:lnTo>
                  <a:lnTo>
                    <a:pt x="36" y="0"/>
                  </a:lnTo>
                  <a:lnTo>
                    <a:pt x="22" y="3"/>
                  </a:lnTo>
                  <a:lnTo>
                    <a:pt x="10" y="11"/>
                  </a:lnTo>
                  <a:lnTo>
                    <a:pt x="2" y="22"/>
                  </a:lnTo>
                  <a:lnTo>
                    <a:pt x="0" y="37"/>
                  </a:lnTo>
                  <a:lnTo>
                    <a:pt x="2" y="50"/>
                  </a:lnTo>
                  <a:lnTo>
                    <a:pt x="10" y="61"/>
                  </a:lnTo>
                  <a:lnTo>
                    <a:pt x="22" y="69"/>
                  </a:lnTo>
                  <a:lnTo>
                    <a:pt x="36" y="71"/>
                  </a:lnTo>
                  <a:lnTo>
                    <a:pt x="50" y="69"/>
                  </a:lnTo>
                  <a:lnTo>
                    <a:pt x="61" y="61"/>
                  </a:lnTo>
                  <a:lnTo>
                    <a:pt x="69" y="50"/>
                  </a:lnTo>
                  <a:lnTo>
                    <a:pt x="72" y="37"/>
                  </a:lnTo>
                </a:path>
              </a:pathLst>
            </a:custGeom>
            <a:noFill/>
            <a:ln w="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42" name="Freeform 11">
              <a:extLst>
                <a:ext uri="{FF2B5EF4-FFF2-40B4-BE49-F238E27FC236}">
                  <a16:creationId xmlns:a16="http://schemas.microsoft.com/office/drawing/2014/main" id="{810EE085-9818-7824-1290-48BD85E3CACE}"/>
                </a:ext>
              </a:extLst>
            </p:cNvPr>
            <p:cNvSpPr>
              <a:spLocks/>
            </p:cNvSpPr>
            <p:nvPr/>
          </p:nvSpPr>
          <p:spPr bwMode="auto">
            <a:xfrm>
              <a:off x="3687763" y="5289550"/>
              <a:ext cx="38100" cy="38100"/>
            </a:xfrm>
            <a:custGeom>
              <a:avLst/>
              <a:gdLst>
                <a:gd name="T0" fmla="*/ 38100 w 72"/>
                <a:gd name="T1" fmla="*/ 19050 h 72"/>
                <a:gd name="T2" fmla="*/ 37042 w 72"/>
                <a:gd name="T3" fmla="*/ 11642 h 72"/>
                <a:gd name="T4" fmla="*/ 32808 w 72"/>
                <a:gd name="T5" fmla="*/ 5292 h 72"/>
                <a:gd name="T6" fmla="*/ 26987 w 72"/>
                <a:gd name="T7" fmla="*/ 1058 h 72"/>
                <a:gd name="T8" fmla="*/ 19050 w 72"/>
                <a:gd name="T9" fmla="*/ 0 h 72"/>
                <a:gd name="T10" fmla="*/ 11112 w 72"/>
                <a:gd name="T11" fmla="*/ 1058 h 72"/>
                <a:gd name="T12" fmla="*/ 5292 w 72"/>
                <a:gd name="T13" fmla="*/ 5292 h 72"/>
                <a:gd name="T14" fmla="*/ 1058 w 72"/>
                <a:gd name="T15" fmla="*/ 11642 h 72"/>
                <a:gd name="T16" fmla="*/ 0 w 72"/>
                <a:gd name="T17" fmla="*/ 19050 h 72"/>
                <a:gd name="T18" fmla="*/ 1058 w 72"/>
                <a:gd name="T19" fmla="*/ 26458 h 72"/>
                <a:gd name="T20" fmla="*/ 5292 w 72"/>
                <a:gd name="T21" fmla="*/ 32279 h 72"/>
                <a:gd name="T22" fmla="*/ 11112 w 72"/>
                <a:gd name="T23" fmla="*/ 36513 h 72"/>
                <a:gd name="T24" fmla="*/ 19050 w 72"/>
                <a:gd name="T25" fmla="*/ 38100 h 72"/>
                <a:gd name="T26" fmla="*/ 26987 w 72"/>
                <a:gd name="T27" fmla="*/ 36513 h 72"/>
                <a:gd name="T28" fmla="*/ 32808 w 72"/>
                <a:gd name="T29" fmla="*/ 32279 h 72"/>
                <a:gd name="T30" fmla="*/ 37042 w 72"/>
                <a:gd name="T31" fmla="*/ 26458 h 72"/>
                <a:gd name="T32" fmla="*/ 38100 w 72"/>
                <a:gd name="T33" fmla="*/ 1905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72"/>
                <a:gd name="T53" fmla="*/ 72 w 72"/>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72">
                  <a:moveTo>
                    <a:pt x="72" y="36"/>
                  </a:moveTo>
                  <a:lnTo>
                    <a:pt x="70" y="22"/>
                  </a:lnTo>
                  <a:lnTo>
                    <a:pt x="62" y="10"/>
                  </a:lnTo>
                  <a:lnTo>
                    <a:pt x="51" y="2"/>
                  </a:lnTo>
                  <a:lnTo>
                    <a:pt x="36" y="0"/>
                  </a:lnTo>
                  <a:lnTo>
                    <a:pt x="21" y="2"/>
                  </a:lnTo>
                  <a:lnTo>
                    <a:pt x="10" y="10"/>
                  </a:lnTo>
                  <a:lnTo>
                    <a:pt x="2" y="22"/>
                  </a:lnTo>
                  <a:lnTo>
                    <a:pt x="0" y="36"/>
                  </a:lnTo>
                  <a:lnTo>
                    <a:pt x="2" y="50"/>
                  </a:lnTo>
                  <a:lnTo>
                    <a:pt x="10" y="61"/>
                  </a:lnTo>
                  <a:lnTo>
                    <a:pt x="21" y="69"/>
                  </a:lnTo>
                  <a:lnTo>
                    <a:pt x="36" y="72"/>
                  </a:lnTo>
                  <a:lnTo>
                    <a:pt x="51" y="69"/>
                  </a:lnTo>
                  <a:lnTo>
                    <a:pt x="62" y="61"/>
                  </a:lnTo>
                  <a:lnTo>
                    <a:pt x="70" y="50"/>
                  </a:lnTo>
                  <a:lnTo>
                    <a:pt x="72" y="36"/>
                  </a:lnTo>
                  <a:close/>
                </a:path>
              </a:pathLst>
            </a:custGeom>
            <a:solidFill>
              <a:srgbClr val="000000"/>
            </a:solidFill>
            <a:ln w="0">
              <a:solidFill>
                <a:srgbClr val="000000"/>
              </a:solidFill>
              <a:prstDash val="solid"/>
              <a:round/>
              <a:headEnd/>
              <a:tailEnd/>
            </a:ln>
          </p:spPr>
          <p:txBody>
            <a:bodyPr/>
            <a:lstStyle/>
            <a:p>
              <a:endParaRPr lang="en-US"/>
            </a:p>
          </p:txBody>
        </p:sp>
        <p:sp>
          <p:nvSpPr>
            <p:cNvPr id="18443" name="Freeform 12">
              <a:extLst>
                <a:ext uri="{FF2B5EF4-FFF2-40B4-BE49-F238E27FC236}">
                  <a16:creationId xmlns:a16="http://schemas.microsoft.com/office/drawing/2014/main" id="{FF9F4960-B565-0DAE-DFF4-3D220B9DCCCE}"/>
                </a:ext>
              </a:extLst>
            </p:cNvPr>
            <p:cNvSpPr>
              <a:spLocks/>
            </p:cNvSpPr>
            <p:nvPr/>
          </p:nvSpPr>
          <p:spPr bwMode="auto">
            <a:xfrm>
              <a:off x="3687763" y="5289550"/>
              <a:ext cx="38100" cy="38100"/>
            </a:xfrm>
            <a:custGeom>
              <a:avLst/>
              <a:gdLst>
                <a:gd name="T0" fmla="*/ 38100 w 72"/>
                <a:gd name="T1" fmla="*/ 19050 h 72"/>
                <a:gd name="T2" fmla="*/ 37042 w 72"/>
                <a:gd name="T3" fmla="*/ 11642 h 72"/>
                <a:gd name="T4" fmla="*/ 32808 w 72"/>
                <a:gd name="T5" fmla="*/ 5292 h 72"/>
                <a:gd name="T6" fmla="*/ 26987 w 72"/>
                <a:gd name="T7" fmla="*/ 1058 h 72"/>
                <a:gd name="T8" fmla="*/ 19050 w 72"/>
                <a:gd name="T9" fmla="*/ 0 h 72"/>
                <a:gd name="T10" fmla="*/ 11112 w 72"/>
                <a:gd name="T11" fmla="*/ 1058 h 72"/>
                <a:gd name="T12" fmla="*/ 5292 w 72"/>
                <a:gd name="T13" fmla="*/ 5292 h 72"/>
                <a:gd name="T14" fmla="*/ 1058 w 72"/>
                <a:gd name="T15" fmla="*/ 11642 h 72"/>
                <a:gd name="T16" fmla="*/ 0 w 72"/>
                <a:gd name="T17" fmla="*/ 19050 h 72"/>
                <a:gd name="T18" fmla="*/ 1058 w 72"/>
                <a:gd name="T19" fmla="*/ 26458 h 72"/>
                <a:gd name="T20" fmla="*/ 5292 w 72"/>
                <a:gd name="T21" fmla="*/ 32279 h 72"/>
                <a:gd name="T22" fmla="*/ 11112 w 72"/>
                <a:gd name="T23" fmla="*/ 36513 h 72"/>
                <a:gd name="T24" fmla="*/ 19050 w 72"/>
                <a:gd name="T25" fmla="*/ 38100 h 72"/>
                <a:gd name="T26" fmla="*/ 26987 w 72"/>
                <a:gd name="T27" fmla="*/ 36513 h 72"/>
                <a:gd name="T28" fmla="*/ 32808 w 72"/>
                <a:gd name="T29" fmla="*/ 32279 h 72"/>
                <a:gd name="T30" fmla="*/ 37042 w 72"/>
                <a:gd name="T31" fmla="*/ 26458 h 72"/>
                <a:gd name="T32" fmla="*/ 38100 w 72"/>
                <a:gd name="T33" fmla="*/ 1905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72"/>
                <a:gd name="T53" fmla="*/ 72 w 72"/>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72">
                  <a:moveTo>
                    <a:pt x="72" y="36"/>
                  </a:moveTo>
                  <a:lnTo>
                    <a:pt x="70" y="22"/>
                  </a:lnTo>
                  <a:lnTo>
                    <a:pt x="62" y="10"/>
                  </a:lnTo>
                  <a:lnTo>
                    <a:pt x="51" y="2"/>
                  </a:lnTo>
                  <a:lnTo>
                    <a:pt x="36" y="0"/>
                  </a:lnTo>
                  <a:lnTo>
                    <a:pt x="21" y="2"/>
                  </a:lnTo>
                  <a:lnTo>
                    <a:pt x="10" y="10"/>
                  </a:lnTo>
                  <a:lnTo>
                    <a:pt x="2" y="22"/>
                  </a:lnTo>
                  <a:lnTo>
                    <a:pt x="0" y="36"/>
                  </a:lnTo>
                  <a:lnTo>
                    <a:pt x="2" y="50"/>
                  </a:lnTo>
                  <a:lnTo>
                    <a:pt x="10" y="61"/>
                  </a:lnTo>
                  <a:lnTo>
                    <a:pt x="21" y="69"/>
                  </a:lnTo>
                  <a:lnTo>
                    <a:pt x="36" y="72"/>
                  </a:lnTo>
                  <a:lnTo>
                    <a:pt x="51" y="69"/>
                  </a:lnTo>
                  <a:lnTo>
                    <a:pt x="62" y="61"/>
                  </a:lnTo>
                  <a:lnTo>
                    <a:pt x="70" y="50"/>
                  </a:lnTo>
                  <a:lnTo>
                    <a:pt x="72" y="36"/>
                  </a:lnTo>
                </a:path>
              </a:pathLst>
            </a:custGeom>
            <a:noFill/>
            <a:ln w="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44" name="Freeform 13">
              <a:extLst>
                <a:ext uri="{FF2B5EF4-FFF2-40B4-BE49-F238E27FC236}">
                  <a16:creationId xmlns:a16="http://schemas.microsoft.com/office/drawing/2014/main" id="{FA23F8E3-E402-E0C6-CAB3-AFF1F46CAADE}"/>
                </a:ext>
              </a:extLst>
            </p:cNvPr>
            <p:cNvSpPr>
              <a:spLocks/>
            </p:cNvSpPr>
            <p:nvPr/>
          </p:nvSpPr>
          <p:spPr bwMode="auto">
            <a:xfrm>
              <a:off x="3890963" y="5340350"/>
              <a:ext cx="38100" cy="38100"/>
            </a:xfrm>
            <a:custGeom>
              <a:avLst/>
              <a:gdLst>
                <a:gd name="T0" fmla="*/ 38100 w 72"/>
                <a:gd name="T1" fmla="*/ 19050 h 72"/>
                <a:gd name="T2" fmla="*/ 36513 w 72"/>
                <a:gd name="T3" fmla="*/ 11112 h 72"/>
                <a:gd name="T4" fmla="*/ 32279 w 72"/>
                <a:gd name="T5" fmla="*/ 5292 h 72"/>
                <a:gd name="T6" fmla="*/ 26458 w 72"/>
                <a:gd name="T7" fmla="*/ 1058 h 72"/>
                <a:gd name="T8" fmla="*/ 19050 w 72"/>
                <a:gd name="T9" fmla="*/ 0 h 72"/>
                <a:gd name="T10" fmla="*/ 11642 w 72"/>
                <a:gd name="T11" fmla="*/ 1058 h 72"/>
                <a:gd name="T12" fmla="*/ 5292 w 72"/>
                <a:gd name="T13" fmla="*/ 5292 h 72"/>
                <a:gd name="T14" fmla="*/ 1587 w 72"/>
                <a:gd name="T15" fmla="*/ 11112 h 72"/>
                <a:gd name="T16" fmla="*/ 0 w 72"/>
                <a:gd name="T17" fmla="*/ 19050 h 72"/>
                <a:gd name="T18" fmla="*/ 1587 w 72"/>
                <a:gd name="T19" fmla="*/ 26987 h 72"/>
                <a:gd name="T20" fmla="*/ 5292 w 72"/>
                <a:gd name="T21" fmla="*/ 32808 h 72"/>
                <a:gd name="T22" fmla="*/ 11642 w 72"/>
                <a:gd name="T23" fmla="*/ 37042 h 72"/>
                <a:gd name="T24" fmla="*/ 19050 w 72"/>
                <a:gd name="T25" fmla="*/ 38100 h 72"/>
                <a:gd name="T26" fmla="*/ 26458 w 72"/>
                <a:gd name="T27" fmla="*/ 37042 h 72"/>
                <a:gd name="T28" fmla="*/ 32279 w 72"/>
                <a:gd name="T29" fmla="*/ 32808 h 72"/>
                <a:gd name="T30" fmla="*/ 36513 w 72"/>
                <a:gd name="T31" fmla="*/ 26987 h 72"/>
                <a:gd name="T32" fmla="*/ 38100 w 72"/>
                <a:gd name="T33" fmla="*/ 1905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72"/>
                <a:gd name="T53" fmla="*/ 72 w 72"/>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72">
                  <a:moveTo>
                    <a:pt x="72" y="36"/>
                  </a:moveTo>
                  <a:lnTo>
                    <a:pt x="69" y="21"/>
                  </a:lnTo>
                  <a:lnTo>
                    <a:pt x="61" y="10"/>
                  </a:lnTo>
                  <a:lnTo>
                    <a:pt x="50" y="2"/>
                  </a:lnTo>
                  <a:lnTo>
                    <a:pt x="36" y="0"/>
                  </a:lnTo>
                  <a:lnTo>
                    <a:pt x="22" y="2"/>
                  </a:lnTo>
                  <a:lnTo>
                    <a:pt x="10" y="10"/>
                  </a:lnTo>
                  <a:lnTo>
                    <a:pt x="3" y="21"/>
                  </a:lnTo>
                  <a:lnTo>
                    <a:pt x="0" y="36"/>
                  </a:lnTo>
                  <a:lnTo>
                    <a:pt x="3" y="51"/>
                  </a:lnTo>
                  <a:lnTo>
                    <a:pt x="10" y="62"/>
                  </a:lnTo>
                  <a:lnTo>
                    <a:pt x="22" y="70"/>
                  </a:lnTo>
                  <a:lnTo>
                    <a:pt x="36" y="72"/>
                  </a:lnTo>
                  <a:lnTo>
                    <a:pt x="50" y="70"/>
                  </a:lnTo>
                  <a:lnTo>
                    <a:pt x="61" y="62"/>
                  </a:lnTo>
                  <a:lnTo>
                    <a:pt x="69" y="51"/>
                  </a:lnTo>
                  <a:lnTo>
                    <a:pt x="72" y="36"/>
                  </a:lnTo>
                  <a:close/>
                </a:path>
              </a:pathLst>
            </a:custGeom>
            <a:solidFill>
              <a:srgbClr val="000000"/>
            </a:solidFill>
            <a:ln w="0">
              <a:solidFill>
                <a:srgbClr val="000000"/>
              </a:solidFill>
              <a:prstDash val="solid"/>
              <a:round/>
              <a:headEnd/>
              <a:tailEnd/>
            </a:ln>
          </p:spPr>
          <p:txBody>
            <a:bodyPr/>
            <a:lstStyle/>
            <a:p>
              <a:endParaRPr lang="en-US"/>
            </a:p>
          </p:txBody>
        </p:sp>
        <p:sp>
          <p:nvSpPr>
            <p:cNvPr id="18445" name="Freeform 14">
              <a:extLst>
                <a:ext uri="{FF2B5EF4-FFF2-40B4-BE49-F238E27FC236}">
                  <a16:creationId xmlns:a16="http://schemas.microsoft.com/office/drawing/2014/main" id="{82A8A84F-46F8-1DCD-0001-CEE53DA5E3FF}"/>
                </a:ext>
              </a:extLst>
            </p:cNvPr>
            <p:cNvSpPr>
              <a:spLocks/>
            </p:cNvSpPr>
            <p:nvPr/>
          </p:nvSpPr>
          <p:spPr bwMode="auto">
            <a:xfrm>
              <a:off x="3890963" y="5340350"/>
              <a:ext cx="38100" cy="38100"/>
            </a:xfrm>
            <a:custGeom>
              <a:avLst/>
              <a:gdLst>
                <a:gd name="T0" fmla="*/ 38100 w 72"/>
                <a:gd name="T1" fmla="*/ 19050 h 72"/>
                <a:gd name="T2" fmla="*/ 36513 w 72"/>
                <a:gd name="T3" fmla="*/ 11112 h 72"/>
                <a:gd name="T4" fmla="*/ 32279 w 72"/>
                <a:gd name="T5" fmla="*/ 5292 h 72"/>
                <a:gd name="T6" fmla="*/ 26458 w 72"/>
                <a:gd name="T7" fmla="*/ 1058 h 72"/>
                <a:gd name="T8" fmla="*/ 19050 w 72"/>
                <a:gd name="T9" fmla="*/ 0 h 72"/>
                <a:gd name="T10" fmla="*/ 11642 w 72"/>
                <a:gd name="T11" fmla="*/ 1058 h 72"/>
                <a:gd name="T12" fmla="*/ 5292 w 72"/>
                <a:gd name="T13" fmla="*/ 5292 h 72"/>
                <a:gd name="T14" fmla="*/ 1587 w 72"/>
                <a:gd name="T15" fmla="*/ 11112 h 72"/>
                <a:gd name="T16" fmla="*/ 0 w 72"/>
                <a:gd name="T17" fmla="*/ 19050 h 72"/>
                <a:gd name="T18" fmla="*/ 1587 w 72"/>
                <a:gd name="T19" fmla="*/ 26987 h 72"/>
                <a:gd name="T20" fmla="*/ 5292 w 72"/>
                <a:gd name="T21" fmla="*/ 32808 h 72"/>
                <a:gd name="T22" fmla="*/ 11642 w 72"/>
                <a:gd name="T23" fmla="*/ 37042 h 72"/>
                <a:gd name="T24" fmla="*/ 19050 w 72"/>
                <a:gd name="T25" fmla="*/ 38100 h 72"/>
                <a:gd name="T26" fmla="*/ 26458 w 72"/>
                <a:gd name="T27" fmla="*/ 37042 h 72"/>
                <a:gd name="T28" fmla="*/ 32279 w 72"/>
                <a:gd name="T29" fmla="*/ 32808 h 72"/>
                <a:gd name="T30" fmla="*/ 36513 w 72"/>
                <a:gd name="T31" fmla="*/ 26987 h 72"/>
                <a:gd name="T32" fmla="*/ 38100 w 72"/>
                <a:gd name="T33" fmla="*/ 1905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72"/>
                <a:gd name="T53" fmla="*/ 72 w 72"/>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72">
                  <a:moveTo>
                    <a:pt x="72" y="36"/>
                  </a:moveTo>
                  <a:lnTo>
                    <a:pt x="69" y="21"/>
                  </a:lnTo>
                  <a:lnTo>
                    <a:pt x="61" y="10"/>
                  </a:lnTo>
                  <a:lnTo>
                    <a:pt x="50" y="2"/>
                  </a:lnTo>
                  <a:lnTo>
                    <a:pt x="36" y="0"/>
                  </a:lnTo>
                  <a:lnTo>
                    <a:pt x="22" y="2"/>
                  </a:lnTo>
                  <a:lnTo>
                    <a:pt x="10" y="10"/>
                  </a:lnTo>
                  <a:lnTo>
                    <a:pt x="3" y="21"/>
                  </a:lnTo>
                  <a:lnTo>
                    <a:pt x="0" y="36"/>
                  </a:lnTo>
                  <a:lnTo>
                    <a:pt x="3" y="51"/>
                  </a:lnTo>
                  <a:lnTo>
                    <a:pt x="10" y="62"/>
                  </a:lnTo>
                  <a:lnTo>
                    <a:pt x="22" y="70"/>
                  </a:lnTo>
                  <a:lnTo>
                    <a:pt x="36" y="72"/>
                  </a:lnTo>
                  <a:lnTo>
                    <a:pt x="50" y="70"/>
                  </a:lnTo>
                  <a:lnTo>
                    <a:pt x="61" y="62"/>
                  </a:lnTo>
                  <a:lnTo>
                    <a:pt x="69" y="51"/>
                  </a:lnTo>
                  <a:lnTo>
                    <a:pt x="72" y="36"/>
                  </a:lnTo>
                </a:path>
              </a:pathLst>
            </a:custGeom>
            <a:noFill/>
            <a:ln w="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46" name="Freeform 15">
              <a:extLst>
                <a:ext uri="{FF2B5EF4-FFF2-40B4-BE49-F238E27FC236}">
                  <a16:creationId xmlns:a16="http://schemas.microsoft.com/office/drawing/2014/main" id="{AF069BD3-5C78-6026-1BAA-0B86A80E2771}"/>
                </a:ext>
              </a:extLst>
            </p:cNvPr>
            <p:cNvSpPr>
              <a:spLocks/>
            </p:cNvSpPr>
            <p:nvPr/>
          </p:nvSpPr>
          <p:spPr bwMode="auto">
            <a:xfrm>
              <a:off x="3687763" y="5492750"/>
              <a:ext cx="38100" cy="38100"/>
            </a:xfrm>
            <a:custGeom>
              <a:avLst/>
              <a:gdLst>
                <a:gd name="T0" fmla="*/ 38100 w 72"/>
                <a:gd name="T1" fmla="*/ 18245 h 71"/>
                <a:gd name="T2" fmla="*/ 37042 w 72"/>
                <a:gd name="T3" fmla="*/ 11269 h 71"/>
                <a:gd name="T4" fmla="*/ 32808 w 72"/>
                <a:gd name="T5" fmla="*/ 5366 h 71"/>
                <a:gd name="T6" fmla="*/ 26987 w 72"/>
                <a:gd name="T7" fmla="*/ 1073 h 71"/>
                <a:gd name="T8" fmla="*/ 19050 w 72"/>
                <a:gd name="T9" fmla="*/ 0 h 71"/>
                <a:gd name="T10" fmla="*/ 11112 w 72"/>
                <a:gd name="T11" fmla="*/ 1073 h 71"/>
                <a:gd name="T12" fmla="*/ 5292 w 72"/>
                <a:gd name="T13" fmla="*/ 5366 h 71"/>
                <a:gd name="T14" fmla="*/ 1058 w 72"/>
                <a:gd name="T15" fmla="*/ 11269 h 71"/>
                <a:gd name="T16" fmla="*/ 0 w 72"/>
                <a:gd name="T17" fmla="*/ 18245 h 71"/>
                <a:gd name="T18" fmla="*/ 1058 w 72"/>
                <a:gd name="T19" fmla="*/ 26294 h 71"/>
                <a:gd name="T20" fmla="*/ 5292 w 72"/>
                <a:gd name="T21" fmla="*/ 32197 h 71"/>
                <a:gd name="T22" fmla="*/ 11112 w 72"/>
                <a:gd name="T23" fmla="*/ 36490 h 71"/>
                <a:gd name="T24" fmla="*/ 19050 w 72"/>
                <a:gd name="T25" fmla="*/ 38100 h 71"/>
                <a:gd name="T26" fmla="*/ 26987 w 72"/>
                <a:gd name="T27" fmla="*/ 36490 h 71"/>
                <a:gd name="T28" fmla="*/ 32808 w 72"/>
                <a:gd name="T29" fmla="*/ 32197 h 71"/>
                <a:gd name="T30" fmla="*/ 37042 w 72"/>
                <a:gd name="T31" fmla="*/ 26294 h 71"/>
                <a:gd name="T32" fmla="*/ 38100 w 72"/>
                <a:gd name="T33" fmla="*/ 18245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71"/>
                <a:gd name="T53" fmla="*/ 72 w 72"/>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71">
                  <a:moveTo>
                    <a:pt x="72" y="34"/>
                  </a:moveTo>
                  <a:lnTo>
                    <a:pt x="70" y="21"/>
                  </a:lnTo>
                  <a:lnTo>
                    <a:pt x="62" y="10"/>
                  </a:lnTo>
                  <a:lnTo>
                    <a:pt x="51" y="2"/>
                  </a:lnTo>
                  <a:lnTo>
                    <a:pt x="36" y="0"/>
                  </a:lnTo>
                  <a:lnTo>
                    <a:pt x="21" y="2"/>
                  </a:lnTo>
                  <a:lnTo>
                    <a:pt x="10" y="10"/>
                  </a:lnTo>
                  <a:lnTo>
                    <a:pt x="2" y="21"/>
                  </a:lnTo>
                  <a:lnTo>
                    <a:pt x="0" y="34"/>
                  </a:lnTo>
                  <a:lnTo>
                    <a:pt x="2" y="49"/>
                  </a:lnTo>
                  <a:lnTo>
                    <a:pt x="10" y="60"/>
                  </a:lnTo>
                  <a:lnTo>
                    <a:pt x="21" y="68"/>
                  </a:lnTo>
                  <a:lnTo>
                    <a:pt x="36" y="71"/>
                  </a:lnTo>
                  <a:lnTo>
                    <a:pt x="51" y="68"/>
                  </a:lnTo>
                  <a:lnTo>
                    <a:pt x="62" y="60"/>
                  </a:lnTo>
                  <a:lnTo>
                    <a:pt x="70" y="49"/>
                  </a:lnTo>
                  <a:lnTo>
                    <a:pt x="72" y="34"/>
                  </a:lnTo>
                  <a:close/>
                </a:path>
              </a:pathLst>
            </a:custGeom>
            <a:solidFill>
              <a:srgbClr val="000000"/>
            </a:solidFill>
            <a:ln w="0">
              <a:solidFill>
                <a:srgbClr val="000000"/>
              </a:solidFill>
              <a:prstDash val="solid"/>
              <a:round/>
              <a:headEnd/>
              <a:tailEnd/>
            </a:ln>
          </p:spPr>
          <p:txBody>
            <a:bodyPr/>
            <a:lstStyle/>
            <a:p>
              <a:endParaRPr lang="en-US"/>
            </a:p>
          </p:txBody>
        </p:sp>
        <p:sp>
          <p:nvSpPr>
            <p:cNvPr id="18447" name="Freeform 16">
              <a:extLst>
                <a:ext uri="{FF2B5EF4-FFF2-40B4-BE49-F238E27FC236}">
                  <a16:creationId xmlns:a16="http://schemas.microsoft.com/office/drawing/2014/main" id="{52D8ED0D-770A-B087-B97F-55C3009A7B1C}"/>
                </a:ext>
              </a:extLst>
            </p:cNvPr>
            <p:cNvSpPr>
              <a:spLocks/>
            </p:cNvSpPr>
            <p:nvPr/>
          </p:nvSpPr>
          <p:spPr bwMode="auto">
            <a:xfrm>
              <a:off x="3687763" y="5492750"/>
              <a:ext cx="38100" cy="38100"/>
            </a:xfrm>
            <a:custGeom>
              <a:avLst/>
              <a:gdLst>
                <a:gd name="T0" fmla="*/ 38100 w 72"/>
                <a:gd name="T1" fmla="*/ 18245 h 71"/>
                <a:gd name="T2" fmla="*/ 37042 w 72"/>
                <a:gd name="T3" fmla="*/ 11269 h 71"/>
                <a:gd name="T4" fmla="*/ 32808 w 72"/>
                <a:gd name="T5" fmla="*/ 5366 h 71"/>
                <a:gd name="T6" fmla="*/ 26987 w 72"/>
                <a:gd name="T7" fmla="*/ 1073 h 71"/>
                <a:gd name="T8" fmla="*/ 19050 w 72"/>
                <a:gd name="T9" fmla="*/ 0 h 71"/>
                <a:gd name="T10" fmla="*/ 11112 w 72"/>
                <a:gd name="T11" fmla="*/ 1073 h 71"/>
                <a:gd name="T12" fmla="*/ 5292 w 72"/>
                <a:gd name="T13" fmla="*/ 5366 h 71"/>
                <a:gd name="T14" fmla="*/ 1058 w 72"/>
                <a:gd name="T15" fmla="*/ 11269 h 71"/>
                <a:gd name="T16" fmla="*/ 0 w 72"/>
                <a:gd name="T17" fmla="*/ 18245 h 71"/>
                <a:gd name="T18" fmla="*/ 1058 w 72"/>
                <a:gd name="T19" fmla="*/ 26294 h 71"/>
                <a:gd name="T20" fmla="*/ 5292 w 72"/>
                <a:gd name="T21" fmla="*/ 32197 h 71"/>
                <a:gd name="T22" fmla="*/ 11112 w 72"/>
                <a:gd name="T23" fmla="*/ 36490 h 71"/>
                <a:gd name="T24" fmla="*/ 19050 w 72"/>
                <a:gd name="T25" fmla="*/ 38100 h 71"/>
                <a:gd name="T26" fmla="*/ 26987 w 72"/>
                <a:gd name="T27" fmla="*/ 36490 h 71"/>
                <a:gd name="T28" fmla="*/ 32808 w 72"/>
                <a:gd name="T29" fmla="*/ 32197 h 71"/>
                <a:gd name="T30" fmla="*/ 37042 w 72"/>
                <a:gd name="T31" fmla="*/ 26294 h 71"/>
                <a:gd name="T32" fmla="*/ 38100 w 72"/>
                <a:gd name="T33" fmla="*/ 18245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71"/>
                <a:gd name="T53" fmla="*/ 72 w 72"/>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71">
                  <a:moveTo>
                    <a:pt x="72" y="34"/>
                  </a:moveTo>
                  <a:lnTo>
                    <a:pt x="70" y="21"/>
                  </a:lnTo>
                  <a:lnTo>
                    <a:pt x="62" y="10"/>
                  </a:lnTo>
                  <a:lnTo>
                    <a:pt x="51" y="2"/>
                  </a:lnTo>
                  <a:lnTo>
                    <a:pt x="36" y="0"/>
                  </a:lnTo>
                  <a:lnTo>
                    <a:pt x="21" y="2"/>
                  </a:lnTo>
                  <a:lnTo>
                    <a:pt x="10" y="10"/>
                  </a:lnTo>
                  <a:lnTo>
                    <a:pt x="2" y="21"/>
                  </a:lnTo>
                  <a:lnTo>
                    <a:pt x="0" y="34"/>
                  </a:lnTo>
                  <a:lnTo>
                    <a:pt x="2" y="49"/>
                  </a:lnTo>
                  <a:lnTo>
                    <a:pt x="10" y="60"/>
                  </a:lnTo>
                  <a:lnTo>
                    <a:pt x="21" y="68"/>
                  </a:lnTo>
                  <a:lnTo>
                    <a:pt x="36" y="71"/>
                  </a:lnTo>
                  <a:lnTo>
                    <a:pt x="51" y="68"/>
                  </a:lnTo>
                  <a:lnTo>
                    <a:pt x="62" y="60"/>
                  </a:lnTo>
                  <a:lnTo>
                    <a:pt x="70" y="49"/>
                  </a:lnTo>
                  <a:lnTo>
                    <a:pt x="72" y="34"/>
                  </a:lnTo>
                </a:path>
              </a:pathLst>
            </a:custGeom>
            <a:noFill/>
            <a:ln w="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48" name="Freeform 17">
              <a:extLst>
                <a:ext uri="{FF2B5EF4-FFF2-40B4-BE49-F238E27FC236}">
                  <a16:creationId xmlns:a16="http://schemas.microsoft.com/office/drawing/2014/main" id="{9504091C-C3E9-07BB-EAD2-5758C0E82326}"/>
                </a:ext>
              </a:extLst>
            </p:cNvPr>
            <p:cNvSpPr>
              <a:spLocks/>
            </p:cNvSpPr>
            <p:nvPr/>
          </p:nvSpPr>
          <p:spPr bwMode="auto">
            <a:xfrm>
              <a:off x="3840163" y="5543550"/>
              <a:ext cx="38100" cy="38100"/>
            </a:xfrm>
            <a:custGeom>
              <a:avLst/>
              <a:gdLst>
                <a:gd name="T0" fmla="*/ 38100 w 71"/>
                <a:gd name="T1" fmla="*/ 18789 h 73"/>
                <a:gd name="T2" fmla="*/ 37027 w 71"/>
                <a:gd name="T3" fmla="*/ 11482 h 73"/>
                <a:gd name="T4" fmla="*/ 32734 w 71"/>
                <a:gd name="T5" fmla="*/ 5741 h 73"/>
                <a:gd name="T6" fmla="*/ 26831 w 71"/>
                <a:gd name="T7" fmla="*/ 1566 h 73"/>
                <a:gd name="T8" fmla="*/ 19855 w 71"/>
                <a:gd name="T9" fmla="*/ 0 h 73"/>
                <a:gd name="T10" fmla="*/ 11806 w 71"/>
                <a:gd name="T11" fmla="*/ 1566 h 73"/>
                <a:gd name="T12" fmla="*/ 5903 w 71"/>
                <a:gd name="T13" fmla="*/ 5741 h 73"/>
                <a:gd name="T14" fmla="*/ 1610 w 71"/>
                <a:gd name="T15" fmla="*/ 11482 h 73"/>
                <a:gd name="T16" fmla="*/ 0 w 71"/>
                <a:gd name="T17" fmla="*/ 18789 h 73"/>
                <a:gd name="T18" fmla="*/ 1610 w 71"/>
                <a:gd name="T19" fmla="*/ 26096 h 73"/>
                <a:gd name="T20" fmla="*/ 5903 w 71"/>
                <a:gd name="T21" fmla="*/ 31837 h 73"/>
                <a:gd name="T22" fmla="*/ 11806 w 71"/>
                <a:gd name="T23" fmla="*/ 36012 h 73"/>
                <a:gd name="T24" fmla="*/ 19855 w 71"/>
                <a:gd name="T25" fmla="*/ 38100 h 73"/>
                <a:gd name="T26" fmla="*/ 26831 w 71"/>
                <a:gd name="T27" fmla="*/ 36012 h 73"/>
                <a:gd name="T28" fmla="*/ 32734 w 71"/>
                <a:gd name="T29" fmla="*/ 31837 h 73"/>
                <a:gd name="T30" fmla="*/ 37027 w 71"/>
                <a:gd name="T31" fmla="*/ 26096 h 73"/>
                <a:gd name="T32" fmla="*/ 38100 w 71"/>
                <a:gd name="T33" fmla="*/ 18789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73"/>
                <a:gd name="T53" fmla="*/ 71 w 71"/>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73">
                  <a:moveTo>
                    <a:pt x="71" y="36"/>
                  </a:moveTo>
                  <a:lnTo>
                    <a:pt x="69" y="22"/>
                  </a:lnTo>
                  <a:lnTo>
                    <a:pt x="61" y="11"/>
                  </a:lnTo>
                  <a:lnTo>
                    <a:pt x="50" y="3"/>
                  </a:lnTo>
                  <a:lnTo>
                    <a:pt x="37" y="0"/>
                  </a:lnTo>
                  <a:lnTo>
                    <a:pt x="22" y="3"/>
                  </a:lnTo>
                  <a:lnTo>
                    <a:pt x="11" y="11"/>
                  </a:lnTo>
                  <a:lnTo>
                    <a:pt x="3" y="22"/>
                  </a:lnTo>
                  <a:lnTo>
                    <a:pt x="0" y="36"/>
                  </a:lnTo>
                  <a:lnTo>
                    <a:pt x="3" y="50"/>
                  </a:lnTo>
                  <a:lnTo>
                    <a:pt x="11" y="61"/>
                  </a:lnTo>
                  <a:lnTo>
                    <a:pt x="22" y="69"/>
                  </a:lnTo>
                  <a:lnTo>
                    <a:pt x="37" y="73"/>
                  </a:lnTo>
                  <a:lnTo>
                    <a:pt x="50" y="69"/>
                  </a:lnTo>
                  <a:lnTo>
                    <a:pt x="61" y="61"/>
                  </a:lnTo>
                  <a:lnTo>
                    <a:pt x="69" y="50"/>
                  </a:lnTo>
                  <a:lnTo>
                    <a:pt x="71" y="36"/>
                  </a:lnTo>
                  <a:close/>
                </a:path>
              </a:pathLst>
            </a:custGeom>
            <a:solidFill>
              <a:srgbClr val="000000"/>
            </a:solidFill>
            <a:ln w="0">
              <a:solidFill>
                <a:srgbClr val="000000"/>
              </a:solidFill>
              <a:prstDash val="solid"/>
              <a:round/>
              <a:headEnd/>
              <a:tailEnd/>
            </a:ln>
          </p:spPr>
          <p:txBody>
            <a:bodyPr/>
            <a:lstStyle/>
            <a:p>
              <a:endParaRPr lang="en-US"/>
            </a:p>
          </p:txBody>
        </p:sp>
        <p:sp>
          <p:nvSpPr>
            <p:cNvPr id="18449" name="Freeform 18">
              <a:extLst>
                <a:ext uri="{FF2B5EF4-FFF2-40B4-BE49-F238E27FC236}">
                  <a16:creationId xmlns:a16="http://schemas.microsoft.com/office/drawing/2014/main" id="{F46DFE25-19BE-029D-0185-AC98ADD0F964}"/>
                </a:ext>
              </a:extLst>
            </p:cNvPr>
            <p:cNvSpPr>
              <a:spLocks/>
            </p:cNvSpPr>
            <p:nvPr/>
          </p:nvSpPr>
          <p:spPr bwMode="auto">
            <a:xfrm>
              <a:off x="3840163" y="5543550"/>
              <a:ext cx="38100" cy="38100"/>
            </a:xfrm>
            <a:custGeom>
              <a:avLst/>
              <a:gdLst>
                <a:gd name="T0" fmla="*/ 38100 w 71"/>
                <a:gd name="T1" fmla="*/ 18789 h 73"/>
                <a:gd name="T2" fmla="*/ 37027 w 71"/>
                <a:gd name="T3" fmla="*/ 11482 h 73"/>
                <a:gd name="T4" fmla="*/ 32734 w 71"/>
                <a:gd name="T5" fmla="*/ 5741 h 73"/>
                <a:gd name="T6" fmla="*/ 26831 w 71"/>
                <a:gd name="T7" fmla="*/ 1566 h 73"/>
                <a:gd name="T8" fmla="*/ 19855 w 71"/>
                <a:gd name="T9" fmla="*/ 0 h 73"/>
                <a:gd name="T10" fmla="*/ 11806 w 71"/>
                <a:gd name="T11" fmla="*/ 1566 h 73"/>
                <a:gd name="T12" fmla="*/ 5903 w 71"/>
                <a:gd name="T13" fmla="*/ 5741 h 73"/>
                <a:gd name="T14" fmla="*/ 1610 w 71"/>
                <a:gd name="T15" fmla="*/ 11482 h 73"/>
                <a:gd name="T16" fmla="*/ 0 w 71"/>
                <a:gd name="T17" fmla="*/ 18789 h 73"/>
                <a:gd name="T18" fmla="*/ 1610 w 71"/>
                <a:gd name="T19" fmla="*/ 26096 h 73"/>
                <a:gd name="T20" fmla="*/ 5903 w 71"/>
                <a:gd name="T21" fmla="*/ 31837 h 73"/>
                <a:gd name="T22" fmla="*/ 11806 w 71"/>
                <a:gd name="T23" fmla="*/ 36012 h 73"/>
                <a:gd name="T24" fmla="*/ 19855 w 71"/>
                <a:gd name="T25" fmla="*/ 38100 h 73"/>
                <a:gd name="T26" fmla="*/ 26831 w 71"/>
                <a:gd name="T27" fmla="*/ 36012 h 73"/>
                <a:gd name="T28" fmla="*/ 32734 w 71"/>
                <a:gd name="T29" fmla="*/ 31837 h 73"/>
                <a:gd name="T30" fmla="*/ 37027 w 71"/>
                <a:gd name="T31" fmla="*/ 26096 h 73"/>
                <a:gd name="T32" fmla="*/ 38100 w 71"/>
                <a:gd name="T33" fmla="*/ 18789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73"/>
                <a:gd name="T53" fmla="*/ 71 w 71"/>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73">
                  <a:moveTo>
                    <a:pt x="71" y="36"/>
                  </a:moveTo>
                  <a:lnTo>
                    <a:pt x="69" y="22"/>
                  </a:lnTo>
                  <a:lnTo>
                    <a:pt x="61" y="11"/>
                  </a:lnTo>
                  <a:lnTo>
                    <a:pt x="50" y="3"/>
                  </a:lnTo>
                  <a:lnTo>
                    <a:pt x="37" y="0"/>
                  </a:lnTo>
                  <a:lnTo>
                    <a:pt x="22" y="3"/>
                  </a:lnTo>
                  <a:lnTo>
                    <a:pt x="11" y="11"/>
                  </a:lnTo>
                  <a:lnTo>
                    <a:pt x="3" y="22"/>
                  </a:lnTo>
                  <a:lnTo>
                    <a:pt x="0" y="36"/>
                  </a:lnTo>
                  <a:lnTo>
                    <a:pt x="3" y="50"/>
                  </a:lnTo>
                  <a:lnTo>
                    <a:pt x="11" y="61"/>
                  </a:lnTo>
                  <a:lnTo>
                    <a:pt x="22" y="69"/>
                  </a:lnTo>
                  <a:lnTo>
                    <a:pt x="37" y="73"/>
                  </a:lnTo>
                  <a:lnTo>
                    <a:pt x="50" y="69"/>
                  </a:lnTo>
                  <a:lnTo>
                    <a:pt x="61" y="61"/>
                  </a:lnTo>
                  <a:lnTo>
                    <a:pt x="69" y="50"/>
                  </a:lnTo>
                  <a:lnTo>
                    <a:pt x="71" y="36"/>
                  </a:lnTo>
                </a:path>
              </a:pathLst>
            </a:custGeom>
            <a:noFill/>
            <a:ln w="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50" name="Freeform 19">
              <a:extLst>
                <a:ext uri="{FF2B5EF4-FFF2-40B4-BE49-F238E27FC236}">
                  <a16:creationId xmlns:a16="http://schemas.microsoft.com/office/drawing/2014/main" id="{6D681356-E449-6BE1-0393-C4C0AD898457}"/>
                </a:ext>
              </a:extLst>
            </p:cNvPr>
            <p:cNvSpPr>
              <a:spLocks/>
            </p:cNvSpPr>
            <p:nvPr/>
          </p:nvSpPr>
          <p:spPr bwMode="auto">
            <a:xfrm>
              <a:off x="4551363" y="4730750"/>
              <a:ext cx="38100" cy="38100"/>
            </a:xfrm>
            <a:custGeom>
              <a:avLst/>
              <a:gdLst>
                <a:gd name="T0" fmla="*/ 38100 w 72"/>
                <a:gd name="T1" fmla="*/ 19050 h 72"/>
                <a:gd name="T2" fmla="*/ 36513 w 72"/>
                <a:gd name="T3" fmla="*/ 11112 h 72"/>
                <a:gd name="T4" fmla="*/ 32279 w 72"/>
                <a:gd name="T5" fmla="*/ 5292 h 72"/>
                <a:gd name="T6" fmla="*/ 26458 w 72"/>
                <a:gd name="T7" fmla="*/ 1058 h 72"/>
                <a:gd name="T8" fmla="*/ 19050 w 72"/>
                <a:gd name="T9" fmla="*/ 0 h 72"/>
                <a:gd name="T10" fmla="*/ 11642 w 72"/>
                <a:gd name="T11" fmla="*/ 1058 h 72"/>
                <a:gd name="T12" fmla="*/ 5292 w 72"/>
                <a:gd name="T13" fmla="*/ 5292 h 72"/>
                <a:gd name="T14" fmla="*/ 1058 w 72"/>
                <a:gd name="T15" fmla="*/ 11112 h 72"/>
                <a:gd name="T16" fmla="*/ 0 w 72"/>
                <a:gd name="T17" fmla="*/ 19050 h 72"/>
                <a:gd name="T18" fmla="*/ 1058 w 72"/>
                <a:gd name="T19" fmla="*/ 26987 h 72"/>
                <a:gd name="T20" fmla="*/ 5292 w 72"/>
                <a:gd name="T21" fmla="*/ 32808 h 72"/>
                <a:gd name="T22" fmla="*/ 11642 w 72"/>
                <a:gd name="T23" fmla="*/ 37042 h 72"/>
                <a:gd name="T24" fmla="*/ 19050 w 72"/>
                <a:gd name="T25" fmla="*/ 38100 h 72"/>
                <a:gd name="T26" fmla="*/ 26458 w 72"/>
                <a:gd name="T27" fmla="*/ 37042 h 72"/>
                <a:gd name="T28" fmla="*/ 32279 w 72"/>
                <a:gd name="T29" fmla="*/ 32808 h 72"/>
                <a:gd name="T30" fmla="*/ 36513 w 72"/>
                <a:gd name="T31" fmla="*/ 26987 h 72"/>
                <a:gd name="T32" fmla="*/ 38100 w 72"/>
                <a:gd name="T33" fmla="*/ 1905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72"/>
                <a:gd name="T53" fmla="*/ 72 w 72"/>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72">
                  <a:moveTo>
                    <a:pt x="72" y="36"/>
                  </a:moveTo>
                  <a:lnTo>
                    <a:pt x="69" y="21"/>
                  </a:lnTo>
                  <a:lnTo>
                    <a:pt x="61" y="10"/>
                  </a:lnTo>
                  <a:lnTo>
                    <a:pt x="50" y="2"/>
                  </a:lnTo>
                  <a:lnTo>
                    <a:pt x="36" y="0"/>
                  </a:lnTo>
                  <a:lnTo>
                    <a:pt x="22" y="2"/>
                  </a:lnTo>
                  <a:lnTo>
                    <a:pt x="10" y="10"/>
                  </a:lnTo>
                  <a:lnTo>
                    <a:pt x="2" y="21"/>
                  </a:lnTo>
                  <a:lnTo>
                    <a:pt x="0" y="36"/>
                  </a:lnTo>
                  <a:lnTo>
                    <a:pt x="2" y="51"/>
                  </a:lnTo>
                  <a:lnTo>
                    <a:pt x="10" y="62"/>
                  </a:lnTo>
                  <a:lnTo>
                    <a:pt x="22" y="70"/>
                  </a:lnTo>
                  <a:lnTo>
                    <a:pt x="36" y="72"/>
                  </a:lnTo>
                  <a:lnTo>
                    <a:pt x="50" y="70"/>
                  </a:lnTo>
                  <a:lnTo>
                    <a:pt x="61" y="62"/>
                  </a:lnTo>
                  <a:lnTo>
                    <a:pt x="69" y="51"/>
                  </a:lnTo>
                  <a:lnTo>
                    <a:pt x="72" y="36"/>
                  </a:lnTo>
                  <a:close/>
                </a:path>
              </a:pathLst>
            </a:custGeom>
            <a:solidFill>
              <a:srgbClr val="000000"/>
            </a:solidFill>
            <a:ln w="0">
              <a:solidFill>
                <a:srgbClr val="000000"/>
              </a:solidFill>
              <a:prstDash val="solid"/>
              <a:round/>
              <a:headEnd/>
              <a:tailEnd/>
            </a:ln>
          </p:spPr>
          <p:txBody>
            <a:bodyPr/>
            <a:lstStyle/>
            <a:p>
              <a:endParaRPr lang="en-US"/>
            </a:p>
          </p:txBody>
        </p:sp>
        <p:sp>
          <p:nvSpPr>
            <p:cNvPr id="18451" name="Freeform 20">
              <a:extLst>
                <a:ext uri="{FF2B5EF4-FFF2-40B4-BE49-F238E27FC236}">
                  <a16:creationId xmlns:a16="http://schemas.microsoft.com/office/drawing/2014/main" id="{F38F9001-2AAA-B0BD-F276-C17FFEBBC721}"/>
                </a:ext>
              </a:extLst>
            </p:cNvPr>
            <p:cNvSpPr>
              <a:spLocks/>
            </p:cNvSpPr>
            <p:nvPr/>
          </p:nvSpPr>
          <p:spPr bwMode="auto">
            <a:xfrm>
              <a:off x="4551363" y="4730750"/>
              <a:ext cx="38100" cy="38100"/>
            </a:xfrm>
            <a:custGeom>
              <a:avLst/>
              <a:gdLst>
                <a:gd name="T0" fmla="*/ 38100 w 72"/>
                <a:gd name="T1" fmla="*/ 19050 h 72"/>
                <a:gd name="T2" fmla="*/ 36513 w 72"/>
                <a:gd name="T3" fmla="*/ 11112 h 72"/>
                <a:gd name="T4" fmla="*/ 32279 w 72"/>
                <a:gd name="T5" fmla="*/ 5292 h 72"/>
                <a:gd name="T6" fmla="*/ 26458 w 72"/>
                <a:gd name="T7" fmla="*/ 1058 h 72"/>
                <a:gd name="T8" fmla="*/ 19050 w 72"/>
                <a:gd name="T9" fmla="*/ 0 h 72"/>
                <a:gd name="T10" fmla="*/ 11642 w 72"/>
                <a:gd name="T11" fmla="*/ 1058 h 72"/>
                <a:gd name="T12" fmla="*/ 5292 w 72"/>
                <a:gd name="T13" fmla="*/ 5292 h 72"/>
                <a:gd name="T14" fmla="*/ 1058 w 72"/>
                <a:gd name="T15" fmla="*/ 11112 h 72"/>
                <a:gd name="T16" fmla="*/ 0 w 72"/>
                <a:gd name="T17" fmla="*/ 19050 h 72"/>
                <a:gd name="T18" fmla="*/ 1058 w 72"/>
                <a:gd name="T19" fmla="*/ 26987 h 72"/>
                <a:gd name="T20" fmla="*/ 5292 w 72"/>
                <a:gd name="T21" fmla="*/ 32808 h 72"/>
                <a:gd name="T22" fmla="*/ 11642 w 72"/>
                <a:gd name="T23" fmla="*/ 37042 h 72"/>
                <a:gd name="T24" fmla="*/ 19050 w 72"/>
                <a:gd name="T25" fmla="*/ 38100 h 72"/>
                <a:gd name="T26" fmla="*/ 26458 w 72"/>
                <a:gd name="T27" fmla="*/ 37042 h 72"/>
                <a:gd name="T28" fmla="*/ 32279 w 72"/>
                <a:gd name="T29" fmla="*/ 32808 h 72"/>
                <a:gd name="T30" fmla="*/ 36513 w 72"/>
                <a:gd name="T31" fmla="*/ 26987 h 72"/>
                <a:gd name="T32" fmla="*/ 38100 w 72"/>
                <a:gd name="T33" fmla="*/ 1905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72"/>
                <a:gd name="T53" fmla="*/ 72 w 72"/>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72">
                  <a:moveTo>
                    <a:pt x="72" y="36"/>
                  </a:moveTo>
                  <a:lnTo>
                    <a:pt x="69" y="21"/>
                  </a:lnTo>
                  <a:lnTo>
                    <a:pt x="61" y="10"/>
                  </a:lnTo>
                  <a:lnTo>
                    <a:pt x="50" y="2"/>
                  </a:lnTo>
                  <a:lnTo>
                    <a:pt x="36" y="0"/>
                  </a:lnTo>
                  <a:lnTo>
                    <a:pt x="22" y="2"/>
                  </a:lnTo>
                  <a:lnTo>
                    <a:pt x="10" y="10"/>
                  </a:lnTo>
                  <a:lnTo>
                    <a:pt x="2" y="21"/>
                  </a:lnTo>
                  <a:lnTo>
                    <a:pt x="0" y="36"/>
                  </a:lnTo>
                  <a:lnTo>
                    <a:pt x="2" y="51"/>
                  </a:lnTo>
                  <a:lnTo>
                    <a:pt x="10" y="62"/>
                  </a:lnTo>
                  <a:lnTo>
                    <a:pt x="22" y="70"/>
                  </a:lnTo>
                  <a:lnTo>
                    <a:pt x="36" y="72"/>
                  </a:lnTo>
                  <a:lnTo>
                    <a:pt x="50" y="70"/>
                  </a:lnTo>
                  <a:lnTo>
                    <a:pt x="61" y="62"/>
                  </a:lnTo>
                  <a:lnTo>
                    <a:pt x="69" y="51"/>
                  </a:lnTo>
                  <a:lnTo>
                    <a:pt x="72" y="36"/>
                  </a:lnTo>
                </a:path>
              </a:pathLst>
            </a:custGeom>
            <a:noFill/>
            <a:ln w="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52" name="Freeform 21">
              <a:extLst>
                <a:ext uri="{FF2B5EF4-FFF2-40B4-BE49-F238E27FC236}">
                  <a16:creationId xmlns:a16="http://schemas.microsoft.com/office/drawing/2014/main" id="{769DA9A3-22E4-3824-B2A5-8A898C51576B}"/>
                </a:ext>
              </a:extLst>
            </p:cNvPr>
            <p:cNvSpPr>
              <a:spLocks/>
            </p:cNvSpPr>
            <p:nvPr/>
          </p:nvSpPr>
          <p:spPr bwMode="auto">
            <a:xfrm>
              <a:off x="4551363" y="4984750"/>
              <a:ext cx="38100" cy="38100"/>
            </a:xfrm>
            <a:custGeom>
              <a:avLst/>
              <a:gdLst>
                <a:gd name="T0" fmla="*/ 38100 w 72"/>
                <a:gd name="T1" fmla="*/ 19050 h 72"/>
                <a:gd name="T2" fmla="*/ 36513 w 72"/>
                <a:gd name="T3" fmla="*/ 11642 h 72"/>
                <a:gd name="T4" fmla="*/ 32279 w 72"/>
                <a:gd name="T5" fmla="*/ 5292 h 72"/>
                <a:gd name="T6" fmla="*/ 26458 w 72"/>
                <a:gd name="T7" fmla="*/ 1058 h 72"/>
                <a:gd name="T8" fmla="*/ 19050 w 72"/>
                <a:gd name="T9" fmla="*/ 0 h 72"/>
                <a:gd name="T10" fmla="*/ 11642 w 72"/>
                <a:gd name="T11" fmla="*/ 1058 h 72"/>
                <a:gd name="T12" fmla="*/ 5292 w 72"/>
                <a:gd name="T13" fmla="*/ 5292 h 72"/>
                <a:gd name="T14" fmla="*/ 1058 w 72"/>
                <a:gd name="T15" fmla="*/ 11642 h 72"/>
                <a:gd name="T16" fmla="*/ 0 w 72"/>
                <a:gd name="T17" fmla="*/ 19050 h 72"/>
                <a:gd name="T18" fmla="*/ 1058 w 72"/>
                <a:gd name="T19" fmla="*/ 26458 h 72"/>
                <a:gd name="T20" fmla="*/ 5292 w 72"/>
                <a:gd name="T21" fmla="*/ 32279 h 72"/>
                <a:gd name="T22" fmla="*/ 11642 w 72"/>
                <a:gd name="T23" fmla="*/ 36513 h 72"/>
                <a:gd name="T24" fmla="*/ 19050 w 72"/>
                <a:gd name="T25" fmla="*/ 38100 h 72"/>
                <a:gd name="T26" fmla="*/ 26458 w 72"/>
                <a:gd name="T27" fmla="*/ 36513 h 72"/>
                <a:gd name="T28" fmla="*/ 32279 w 72"/>
                <a:gd name="T29" fmla="*/ 32279 h 72"/>
                <a:gd name="T30" fmla="*/ 36513 w 72"/>
                <a:gd name="T31" fmla="*/ 26458 h 72"/>
                <a:gd name="T32" fmla="*/ 38100 w 72"/>
                <a:gd name="T33" fmla="*/ 1905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72"/>
                <a:gd name="T53" fmla="*/ 72 w 72"/>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72">
                  <a:moveTo>
                    <a:pt x="72" y="36"/>
                  </a:moveTo>
                  <a:lnTo>
                    <a:pt x="69" y="22"/>
                  </a:lnTo>
                  <a:lnTo>
                    <a:pt x="61" y="10"/>
                  </a:lnTo>
                  <a:lnTo>
                    <a:pt x="50" y="2"/>
                  </a:lnTo>
                  <a:lnTo>
                    <a:pt x="36" y="0"/>
                  </a:lnTo>
                  <a:lnTo>
                    <a:pt x="22" y="2"/>
                  </a:lnTo>
                  <a:lnTo>
                    <a:pt x="10" y="10"/>
                  </a:lnTo>
                  <a:lnTo>
                    <a:pt x="2" y="22"/>
                  </a:lnTo>
                  <a:lnTo>
                    <a:pt x="0" y="36"/>
                  </a:lnTo>
                  <a:lnTo>
                    <a:pt x="2" y="50"/>
                  </a:lnTo>
                  <a:lnTo>
                    <a:pt x="10" y="61"/>
                  </a:lnTo>
                  <a:lnTo>
                    <a:pt x="22" y="69"/>
                  </a:lnTo>
                  <a:lnTo>
                    <a:pt x="36" y="72"/>
                  </a:lnTo>
                  <a:lnTo>
                    <a:pt x="50" y="69"/>
                  </a:lnTo>
                  <a:lnTo>
                    <a:pt x="61" y="61"/>
                  </a:lnTo>
                  <a:lnTo>
                    <a:pt x="69" y="50"/>
                  </a:lnTo>
                  <a:lnTo>
                    <a:pt x="72" y="36"/>
                  </a:lnTo>
                  <a:close/>
                </a:path>
              </a:pathLst>
            </a:custGeom>
            <a:solidFill>
              <a:srgbClr val="000000"/>
            </a:solidFill>
            <a:ln w="0">
              <a:solidFill>
                <a:srgbClr val="000000"/>
              </a:solidFill>
              <a:prstDash val="solid"/>
              <a:round/>
              <a:headEnd/>
              <a:tailEnd/>
            </a:ln>
          </p:spPr>
          <p:txBody>
            <a:bodyPr/>
            <a:lstStyle/>
            <a:p>
              <a:endParaRPr lang="en-US"/>
            </a:p>
          </p:txBody>
        </p:sp>
        <p:sp>
          <p:nvSpPr>
            <p:cNvPr id="18453" name="Freeform 22">
              <a:extLst>
                <a:ext uri="{FF2B5EF4-FFF2-40B4-BE49-F238E27FC236}">
                  <a16:creationId xmlns:a16="http://schemas.microsoft.com/office/drawing/2014/main" id="{92424AD3-5B6D-D2E8-5526-939647219147}"/>
                </a:ext>
              </a:extLst>
            </p:cNvPr>
            <p:cNvSpPr>
              <a:spLocks/>
            </p:cNvSpPr>
            <p:nvPr/>
          </p:nvSpPr>
          <p:spPr bwMode="auto">
            <a:xfrm>
              <a:off x="4551363" y="4984750"/>
              <a:ext cx="38100" cy="38100"/>
            </a:xfrm>
            <a:custGeom>
              <a:avLst/>
              <a:gdLst>
                <a:gd name="T0" fmla="*/ 38100 w 72"/>
                <a:gd name="T1" fmla="*/ 19050 h 72"/>
                <a:gd name="T2" fmla="*/ 36513 w 72"/>
                <a:gd name="T3" fmla="*/ 11642 h 72"/>
                <a:gd name="T4" fmla="*/ 32279 w 72"/>
                <a:gd name="T5" fmla="*/ 5292 h 72"/>
                <a:gd name="T6" fmla="*/ 26458 w 72"/>
                <a:gd name="T7" fmla="*/ 1058 h 72"/>
                <a:gd name="T8" fmla="*/ 19050 w 72"/>
                <a:gd name="T9" fmla="*/ 0 h 72"/>
                <a:gd name="T10" fmla="*/ 11642 w 72"/>
                <a:gd name="T11" fmla="*/ 1058 h 72"/>
                <a:gd name="T12" fmla="*/ 5292 w 72"/>
                <a:gd name="T13" fmla="*/ 5292 h 72"/>
                <a:gd name="T14" fmla="*/ 1058 w 72"/>
                <a:gd name="T15" fmla="*/ 11642 h 72"/>
                <a:gd name="T16" fmla="*/ 0 w 72"/>
                <a:gd name="T17" fmla="*/ 19050 h 72"/>
                <a:gd name="T18" fmla="*/ 1058 w 72"/>
                <a:gd name="T19" fmla="*/ 26458 h 72"/>
                <a:gd name="T20" fmla="*/ 5292 w 72"/>
                <a:gd name="T21" fmla="*/ 32279 h 72"/>
                <a:gd name="T22" fmla="*/ 11642 w 72"/>
                <a:gd name="T23" fmla="*/ 36513 h 72"/>
                <a:gd name="T24" fmla="*/ 19050 w 72"/>
                <a:gd name="T25" fmla="*/ 38100 h 72"/>
                <a:gd name="T26" fmla="*/ 26458 w 72"/>
                <a:gd name="T27" fmla="*/ 36513 h 72"/>
                <a:gd name="T28" fmla="*/ 32279 w 72"/>
                <a:gd name="T29" fmla="*/ 32279 h 72"/>
                <a:gd name="T30" fmla="*/ 36513 w 72"/>
                <a:gd name="T31" fmla="*/ 26458 h 72"/>
                <a:gd name="T32" fmla="*/ 38100 w 72"/>
                <a:gd name="T33" fmla="*/ 1905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72"/>
                <a:gd name="T53" fmla="*/ 72 w 72"/>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72">
                  <a:moveTo>
                    <a:pt x="72" y="36"/>
                  </a:moveTo>
                  <a:lnTo>
                    <a:pt x="69" y="22"/>
                  </a:lnTo>
                  <a:lnTo>
                    <a:pt x="61" y="10"/>
                  </a:lnTo>
                  <a:lnTo>
                    <a:pt x="50" y="2"/>
                  </a:lnTo>
                  <a:lnTo>
                    <a:pt x="36" y="0"/>
                  </a:lnTo>
                  <a:lnTo>
                    <a:pt x="22" y="2"/>
                  </a:lnTo>
                  <a:lnTo>
                    <a:pt x="10" y="10"/>
                  </a:lnTo>
                  <a:lnTo>
                    <a:pt x="2" y="22"/>
                  </a:lnTo>
                  <a:lnTo>
                    <a:pt x="0" y="36"/>
                  </a:lnTo>
                  <a:lnTo>
                    <a:pt x="2" y="50"/>
                  </a:lnTo>
                  <a:lnTo>
                    <a:pt x="10" y="61"/>
                  </a:lnTo>
                  <a:lnTo>
                    <a:pt x="22" y="69"/>
                  </a:lnTo>
                  <a:lnTo>
                    <a:pt x="36" y="72"/>
                  </a:lnTo>
                  <a:lnTo>
                    <a:pt x="50" y="69"/>
                  </a:lnTo>
                  <a:lnTo>
                    <a:pt x="61" y="61"/>
                  </a:lnTo>
                  <a:lnTo>
                    <a:pt x="69" y="50"/>
                  </a:lnTo>
                  <a:lnTo>
                    <a:pt x="72" y="36"/>
                  </a:lnTo>
                </a:path>
              </a:pathLst>
            </a:custGeom>
            <a:noFill/>
            <a:ln w="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54" name="Freeform 23">
              <a:extLst>
                <a:ext uri="{FF2B5EF4-FFF2-40B4-BE49-F238E27FC236}">
                  <a16:creationId xmlns:a16="http://schemas.microsoft.com/office/drawing/2014/main" id="{E93D769E-45E1-3F73-3148-C8A3A5C51440}"/>
                </a:ext>
              </a:extLst>
            </p:cNvPr>
            <p:cNvSpPr>
              <a:spLocks/>
            </p:cNvSpPr>
            <p:nvPr/>
          </p:nvSpPr>
          <p:spPr bwMode="auto">
            <a:xfrm>
              <a:off x="4703763" y="4832350"/>
              <a:ext cx="38100" cy="38100"/>
            </a:xfrm>
            <a:custGeom>
              <a:avLst/>
              <a:gdLst>
                <a:gd name="T0" fmla="*/ 38100 w 72"/>
                <a:gd name="T1" fmla="*/ 19050 h 72"/>
                <a:gd name="T2" fmla="*/ 37042 w 72"/>
                <a:gd name="T3" fmla="*/ 11642 h 72"/>
                <a:gd name="T4" fmla="*/ 32808 w 72"/>
                <a:gd name="T5" fmla="*/ 5821 h 72"/>
                <a:gd name="T6" fmla="*/ 26458 w 72"/>
                <a:gd name="T7" fmla="*/ 1587 h 72"/>
                <a:gd name="T8" fmla="*/ 19050 w 72"/>
                <a:gd name="T9" fmla="*/ 0 h 72"/>
                <a:gd name="T10" fmla="*/ 11642 w 72"/>
                <a:gd name="T11" fmla="*/ 1587 h 72"/>
                <a:gd name="T12" fmla="*/ 5821 w 72"/>
                <a:gd name="T13" fmla="*/ 5821 h 72"/>
                <a:gd name="T14" fmla="*/ 1587 w 72"/>
                <a:gd name="T15" fmla="*/ 11642 h 72"/>
                <a:gd name="T16" fmla="*/ 0 w 72"/>
                <a:gd name="T17" fmla="*/ 19050 h 72"/>
                <a:gd name="T18" fmla="*/ 1587 w 72"/>
                <a:gd name="T19" fmla="*/ 26458 h 72"/>
                <a:gd name="T20" fmla="*/ 5821 w 72"/>
                <a:gd name="T21" fmla="*/ 32808 h 72"/>
                <a:gd name="T22" fmla="*/ 11642 w 72"/>
                <a:gd name="T23" fmla="*/ 36513 h 72"/>
                <a:gd name="T24" fmla="*/ 19050 w 72"/>
                <a:gd name="T25" fmla="*/ 38100 h 72"/>
                <a:gd name="T26" fmla="*/ 26458 w 72"/>
                <a:gd name="T27" fmla="*/ 36513 h 72"/>
                <a:gd name="T28" fmla="*/ 32808 w 72"/>
                <a:gd name="T29" fmla="*/ 32808 h 72"/>
                <a:gd name="T30" fmla="*/ 37042 w 72"/>
                <a:gd name="T31" fmla="*/ 26458 h 72"/>
                <a:gd name="T32" fmla="*/ 38100 w 72"/>
                <a:gd name="T33" fmla="*/ 1905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72"/>
                <a:gd name="T53" fmla="*/ 72 w 72"/>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72">
                  <a:moveTo>
                    <a:pt x="72" y="36"/>
                  </a:moveTo>
                  <a:lnTo>
                    <a:pt x="70" y="22"/>
                  </a:lnTo>
                  <a:lnTo>
                    <a:pt x="62" y="11"/>
                  </a:lnTo>
                  <a:lnTo>
                    <a:pt x="50" y="3"/>
                  </a:lnTo>
                  <a:lnTo>
                    <a:pt x="36" y="0"/>
                  </a:lnTo>
                  <a:lnTo>
                    <a:pt x="22" y="3"/>
                  </a:lnTo>
                  <a:lnTo>
                    <a:pt x="11" y="11"/>
                  </a:lnTo>
                  <a:lnTo>
                    <a:pt x="3" y="22"/>
                  </a:lnTo>
                  <a:lnTo>
                    <a:pt x="0" y="36"/>
                  </a:lnTo>
                  <a:lnTo>
                    <a:pt x="3" y="50"/>
                  </a:lnTo>
                  <a:lnTo>
                    <a:pt x="11" y="62"/>
                  </a:lnTo>
                  <a:lnTo>
                    <a:pt x="22" y="69"/>
                  </a:lnTo>
                  <a:lnTo>
                    <a:pt x="36" y="72"/>
                  </a:lnTo>
                  <a:lnTo>
                    <a:pt x="50" y="69"/>
                  </a:lnTo>
                  <a:lnTo>
                    <a:pt x="62" y="62"/>
                  </a:lnTo>
                  <a:lnTo>
                    <a:pt x="70" y="50"/>
                  </a:lnTo>
                  <a:lnTo>
                    <a:pt x="72" y="36"/>
                  </a:lnTo>
                  <a:close/>
                </a:path>
              </a:pathLst>
            </a:custGeom>
            <a:solidFill>
              <a:srgbClr val="000000"/>
            </a:solidFill>
            <a:ln w="0">
              <a:solidFill>
                <a:srgbClr val="000000"/>
              </a:solidFill>
              <a:prstDash val="solid"/>
              <a:round/>
              <a:headEnd/>
              <a:tailEnd/>
            </a:ln>
          </p:spPr>
          <p:txBody>
            <a:bodyPr/>
            <a:lstStyle/>
            <a:p>
              <a:endParaRPr lang="en-US"/>
            </a:p>
          </p:txBody>
        </p:sp>
        <p:sp>
          <p:nvSpPr>
            <p:cNvPr id="18455" name="Freeform 24">
              <a:extLst>
                <a:ext uri="{FF2B5EF4-FFF2-40B4-BE49-F238E27FC236}">
                  <a16:creationId xmlns:a16="http://schemas.microsoft.com/office/drawing/2014/main" id="{74963326-C168-A471-B50C-86E83A710411}"/>
                </a:ext>
              </a:extLst>
            </p:cNvPr>
            <p:cNvSpPr>
              <a:spLocks/>
            </p:cNvSpPr>
            <p:nvPr/>
          </p:nvSpPr>
          <p:spPr bwMode="auto">
            <a:xfrm>
              <a:off x="4703763" y="4832350"/>
              <a:ext cx="38100" cy="38100"/>
            </a:xfrm>
            <a:custGeom>
              <a:avLst/>
              <a:gdLst>
                <a:gd name="T0" fmla="*/ 38100 w 72"/>
                <a:gd name="T1" fmla="*/ 19050 h 72"/>
                <a:gd name="T2" fmla="*/ 37042 w 72"/>
                <a:gd name="T3" fmla="*/ 11642 h 72"/>
                <a:gd name="T4" fmla="*/ 32808 w 72"/>
                <a:gd name="T5" fmla="*/ 5821 h 72"/>
                <a:gd name="T6" fmla="*/ 26458 w 72"/>
                <a:gd name="T7" fmla="*/ 1587 h 72"/>
                <a:gd name="T8" fmla="*/ 19050 w 72"/>
                <a:gd name="T9" fmla="*/ 0 h 72"/>
                <a:gd name="T10" fmla="*/ 11642 w 72"/>
                <a:gd name="T11" fmla="*/ 1587 h 72"/>
                <a:gd name="T12" fmla="*/ 5821 w 72"/>
                <a:gd name="T13" fmla="*/ 5821 h 72"/>
                <a:gd name="T14" fmla="*/ 1587 w 72"/>
                <a:gd name="T15" fmla="*/ 11642 h 72"/>
                <a:gd name="T16" fmla="*/ 0 w 72"/>
                <a:gd name="T17" fmla="*/ 19050 h 72"/>
                <a:gd name="T18" fmla="*/ 1587 w 72"/>
                <a:gd name="T19" fmla="*/ 26458 h 72"/>
                <a:gd name="T20" fmla="*/ 5821 w 72"/>
                <a:gd name="T21" fmla="*/ 32808 h 72"/>
                <a:gd name="T22" fmla="*/ 11642 w 72"/>
                <a:gd name="T23" fmla="*/ 36513 h 72"/>
                <a:gd name="T24" fmla="*/ 19050 w 72"/>
                <a:gd name="T25" fmla="*/ 38100 h 72"/>
                <a:gd name="T26" fmla="*/ 26458 w 72"/>
                <a:gd name="T27" fmla="*/ 36513 h 72"/>
                <a:gd name="T28" fmla="*/ 32808 w 72"/>
                <a:gd name="T29" fmla="*/ 32808 h 72"/>
                <a:gd name="T30" fmla="*/ 37042 w 72"/>
                <a:gd name="T31" fmla="*/ 26458 h 72"/>
                <a:gd name="T32" fmla="*/ 38100 w 72"/>
                <a:gd name="T33" fmla="*/ 1905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72"/>
                <a:gd name="T53" fmla="*/ 72 w 72"/>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72">
                  <a:moveTo>
                    <a:pt x="72" y="36"/>
                  </a:moveTo>
                  <a:lnTo>
                    <a:pt x="70" y="22"/>
                  </a:lnTo>
                  <a:lnTo>
                    <a:pt x="62" y="11"/>
                  </a:lnTo>
                  <a:lnTo>
                    <a:pt x="50" y="3"/>
                  </a:lnTo>
                  <a:lnTo>
                    <a:pt x="36" y="0"/>
                  </a:lnTo>
                  <a:lnTo>
                    <a:pt x="22" y="3"/>
                  </a:lnTo>
                  <a:lnTo>
                    <a:pt x="11" y="11"/>
                  </a:lnTo>
                  <a:lnTo>
                    <a:pt x="3" y="22"/>
                  </a:lnTo>
                  <a:lnTo>
                    <a:pt x="0" y="36"/>
                  </a:lnTo>
                  <a:lnTo>
                    <a:pt x="3" y="50"/>
                  </a:lnTo>
                  <a:lnTo>
                    <a:pt x="11" y="62"/>
                  </a:lnTo>
                  <a:lnTo>
                    <a:pt x="22" y="69"/>
                  </a:lnTo>
                  <a:lnTo>
                    <a:pt x="36" y="72"/>
                  </a:lnTo>
                  <a:lnTo>
                    <a:pt x="50" y="69"/>
                  </a:lnTo>
                  <a:lnTo>
                    <a:pt x="62" y="62"/>
                  </a:lnTo>
                  <a:lnTo>
                    <a:pt x="70" y="50"/>
                  </a:lnTo>
                  <a:lnTo>
                    <a:pt x="72" y="36"/>
                  </a:lnTo>
                </a:path>
              </a:pathLst>
            </a:custGeom>
            <a:noFill/>
            <a:ln w="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56" name="Freeform 25">
              <a:extLst>
                <a:ext uri="{FF2B5EF4-FFF2-40B4-BE49-F238E27FC236}">
                  <a16:creationId xmlns:a16="http://schemas.microsoft.com/office/drawing/2014/main" id="{64311603-FF90-C27E-B042-403003CED43E}"/>
                </a:ext>
              </a:extLst>
            </p:cNvPr>
            <p:cNvSpPr>
              <a:spLocks/>
            </p:cNvSpPr>
            <p:nvPr/>
          </p:nvSpPr>
          <p:spPr bwMode="auto">
            <a:xfrm>
              <a:off x="4500563" y="4883150"/>
              <a:ext cx="38100" cy="38100"/>
            </a:xfrm>
            <a:custGeom>
              <a:avLst/>
              <a:gdLst>
                <a:gd name="T0" fmla="*/ 38100 w 73"/>
                <a:gd name="T1" fmla="*/ 19855 h 71"/>
                <a:gd name="T2" fmla="*/ 36012 w 73"/>
                <a:gd name="T3" fmla="*/ 11806 h 71"/>
                <a:gd name="T4" fmla="*/ 31837 w 73"/>
                <a:gd name="T5" fmla="*/ 5903 h 71"/>
                <a:gd name="T6" fmla="*/ 26096 w 73"/>
                <a:gd name="T7" fmla="*/ 1610 h 71"/>
                <a:gd name="T8" fmla="*/ 18789 w 73"/>
                <a:gd name="T9" fmla="*/ 0 h 71"/>
                <a:gd name="T10" fmla="*/ 11482 w 73"/>
                <a:gd name="T11" fmla="*/ 1610 h 71"/>
                <a:gd name="T12" fmla="*/ 5741 w 73"/>
                <a:gd name="T13" fmla="*/ 5903 h 71"/>
                <a:gd name="T14" fmla="*/ 1566 w 73"/>
                <a:gd name="T15" fmla="*/ 11806 h 71"/>
                <a:gd name="T16" fmla="*/ 0 w 73"/>
                <a:gd name="T17" fmla="*/ 19855 h 71"/>
                <a:gd name="T18" fmla="*/ 1566 w 73"/>
                <a:gd name="T19" fmla="*/ 26831 h 71"/>
                <a:gd name="T20" fmla="*/ 5741 w 73"/>
                <a:gd name="T21" fmla="*/ 32734 h 71"/>
                <a:gd name="T22" fmla="*/ 11482 w 73"/>
                <a:gd name="T23" fmla="*/ 37027 h 71"/>
                <a:gd name="T24" fmla="*/ 18789 w 73"/>
                <a:gd name="T25" fmla="*/ 38100 h 71"/>
                <a:gd name="T26" fmla="*/ 26096 w 73"/>
                <a:gd name="T27" fmla="*/ 37027 h 71"/>
                <a:gd name="T28" fmla="*/ 31837 w 73"/>
                <a:gd name="T29" fmla="*/ 32734 h 71"/>
                <a:gd name="T30" fmla="*/ 36012 w 73"/>
                <a:gd name="T31" fmla="*/ 26831 h 71"/>
                <a:gd name="T32" fmla="*/ 38100 w 73"/>
                <a:gd name="T33" fmla="*/ 19855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
                <a:gd name="T52" fmla="*/ 0 h 71"/>
                <a:gd name="T53" fmla="*/ 73 w 73"/>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 h="71">
                  <a:moveTo>
                    <a:pt x="73" y="37"/>
                  </a:moveTo>
                  <a:lnTo>
                    <a:pt x="69" y="22"/>
                  </a:lnTo>
                  <a:lnTo>
                    <a:pt x="61" y="11"/>
                  </a:lnTo>
                  <a:lnTo>
                    <a:pt x="50" y="3"/>
                  </a:lnTo>
                  <a:lnTo>
                    <a:pt x="36" y="0"/>
                  </a:lnTo>
                  <a:lnTo>
                    <a:pt x="22" y="3"/>
                  </a:lnTo>
                  <a:lnTo>
                    <a:pt x="11" y="11"/>
                  </a:lnTo>
                  <a:lnTo>
                    <a:pt x="3" y="22"/>
                  </a:lnTo>
                  <a:lnTo>
                    <a:pt x="0" y="37"/>
                  </a:lnTo>
                  <a:lnTo>
                    <a:pt x="3" y="50"/>
                  </a:lnTo>
                  <a:lnTo>
                    <a:pt x="11" y="61"/>
                  </a:lnTo>
                  <a:lnTo>
                    <a:pt x="22" y="69"/>
                  </a:lnTo>
                  <a:lnTo>
                    <a:pt x="36" y="71"/>
                  </a:lnTo>
                  <a:lnTo>
                    <a:pt x="50" y="69"/>
                  </a:lnTo>
                  <a:lnTo>
                    <a:pt x="61" y="61"/>
                  </a:lnTo>
                  <a:lnTo>
                    <a:pt x="69" y="50"/>
                  </a:lnTo>
                  <a:lnTo>
                    <a:pt x="73" y="37"/>
                  </a:lnTo>
                  <a:close/>
                </a:path>
              </a:pathLst>
            </a:custGeom>
            <a:solidFill>
              <a:srgbClr val="000000"/>
            </a:solidFill>
            <a:ln w="0">
              <a:solidFill>
                <a:srgbClr val="000000"/>
              </a:solidFill>
              <a:prstDash val="solid"/>
              <a:round/>
              <a:headEnd/>
              <a:tailEnd/>
            </a:ln>
          </p:spPr>
          <p:txBody>
            <a:bodyPr/>
            <a:lstStyle/>
            <a:p>
              <a:endParaRPr lang="en-US"/>
            </a:p>
          </p:txBody>
        </p:sp>
        <p:sp>
          <p:nvSpPr>
            <p:cNvPr id="18457" name="Freeform 26">
              <a:extLst>
                <a:ext uri="{FF2B5EF4-FFF2-40B4-BE49-F238E27FC236}">
                  <a16:creationId xmlns:a16="http://schemas.microsoft.com/office/drawing/2014/main" id="{7C3447D4-336C-33B2-DD87-61B261C08186}"/>
                </a:ext>
              </a:extLst>
            </p:cNvPr>
            <p:cNvSpPr>
              <a:spLocks/>
            </p:cNvSpPr>
            <p:nvPr/>
          </p:nvSpPr>
          <p:spPr bwMode="auto">
            <a:xfrm>
              <a:off x="4500563" y="4883150"/>
              <a:ext cx="38100" cy="38100"/>
            </a:xfrm>
            <a:custGeom>
              <a:avLst/>
              <a:gdLst>
                <a:gd name="T0" fmla="*/ 38100 w 73"/>
                <a:gd name="T1" fmla="*/ 19855 h 71"/>
                <a:gd name="T2" fmla="*/ 36012 w 73"/>
                <a:gd name="T3" fmla="*/ 11806 h 71"/>
                <a:gd name="T4" fmla="*/ 31837 w 73"/>
                <a:gd name="T5" fmla="*/ 5903 h 71"/>
                <a:gd name="T6" fmla="*/ 26096 w 73"/>
                <a:gd name="T7" fmla="*/ 1610 h 71"/>
                <a:gd name="T8" fmla="*/ 18789 w 73"/>
                <a:gd name="T9" fmla="*/ 0 h 71"/>
                <a:gd name="T10" fmla="*/ 11482 w 73"/>
                <a:gd name="T11" fmla="*/ 1610 h 71"/>
                <a:gd name="T12" fmla="*/ 5741 w 73"/>
                <a:gd name="T13" fmla="*/ 5903 h 71"/>
                <a:gd name="T14" fmla="*/ 1566 w 73"/>
                <a:gd name="T15" fmla="*/ 11806 h 71"/>
                <a:gd name="T16" fmla="*/ 0 w 73"/>
                <a:gd name="T17" fmla="*/ 19855 h 71"/>
                <a:gd name="T18" fmla="*/ 1566 w 73"/>
                <a:gd name="T19" fmla="*/ 26831 h 71"/>
                <a:gd name="T20" fmla="*/ 5741 w 73"/>
                <a:gd name="T21" fmla="*/ 32734 h 71"/>
                <a:gd name="T22" fmla="*/ 11482 w 73"/>
                <a:gd name="T23" fmla="*/ 37027 h 71"/>
                <a:gd name="T24" fmla="*/ 18789 w 73"/>
                <a:gd name="T25" fmla="*/ 38100 h 71"/>
                <a:gd name="T26" fmla="*/ 26096 w 73"/>
                <a:gd name="T27" fmla="*/ 37027 h 71"/>
                <a:gd name="T28" fmla="*/ 31837 w 73"/>
                <a:gd name="T29" fmla="*/ 32734 h 71"/>
                <a:gd name="T30" fmla="*/ 36012 w 73"/>
                <a:gd name="T31" fmla="*/ 26831 h 71"/>
                <a:gd name="T32" fmla="*/ 38100 w 73"/>
                <a:gd name="T33" fmla="*/ 19855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
                <a:gd name="T52" fmla="*/ 0 h 71"/>
                <a:gd name="T53" fmla="*/ 73 w 73"/>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 h="71">
                  <a:moveTo>
                    <a:pt x="73" y="37"/>
                  </a:moveTo>
                  <a:lnTo>
                    <a:pt x="69" y="22"/>
                  </a:lnTo>
                  <a:lnTo>
                    <a:pt x="61" y="11"/>
                  </a:lnTo>
                  <a:lnTo>
                    <a:pt x="50" y="3"/>
                  </a:lnTo>
                  <a:lnTo>
                    <a:pt x="36" y="0"/>
                  </a:lnTo>
                  <a:lnTo>
                    <a:pt x="22" y="3"/>
                  </a:lnTo>
                  <a:lnTo>
                    <a:pt x="11" y="11"/>
                  </a:lnTo>
                  <a:lnTo>
                    <a:pt x="3" y="22"/>
                  </a:lnTo>
                  <a:lnTo>
                    <a:pt x="0" y="37"/>
                  </a:lnTo>
                  <a:lnTo>
                    <a:pt x="3" y="50"/>
                  </a:lnTo>
                  <a:lnTo>
                    <a:pt x="11" y="61"/>
                  </a:lnTo>
                  <a:lnTo>
                    <a:pt x="22" y="69"/>
                  </a:lnTo>
                  <a:lnTo>
                    <a:pt x="36" y="71"/>
                  </a:lnTo>
                  <a:lnTo>
                    <a:pt x="50" y="69"/>
                  </a:lnTo>
                  <a:lnTo>
                    <a:pt x="61" y="61"/>
                  </a:lnTo>
                  <a:lnTo>
                    <a:pt x="69" y="50"/>
                  </a:lnTo>
                  <a:lnTo>
                    <a:pt x="73" y="37"/>
                  </a:lnTo>
                </a:path>
              </a:pathLst>
            </a:custGeom>
            <a:noFill/>
            <a:ln w="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58" name="Freeform 27">
              <a:extLst>
                <a:ext uri="{FF2B5EF4-FFF2-40B4-BE49-F238E27FC236}">
                  <a16:creationId xmlns:a16="http://schemas.microsoft.com/office/drawing/2014/main" id="{4D23924F-009A-8F1A-E3DD-BB997094380D}"/>
                </a:ext>
              </a:extLst>
            </p:cNvPr>
            <p:cNvSpPr>
              <a:spLocks/>
            </p:cNvSpPr>
            <p:nvPr/>
          </p:nvSpPr>
          <p:spPr bwMode="auto">
            <a:xfrm>
              <a:off x="4551363" y="5543550"/>
              <a:ext cx="38100" cy="38100"/>
            </a:xfrm>
            <a:custGeom>
              <a:avLst/>
              <a:gdLst>
                <a:gd name="T0" fmla="*/ 38100 w 72"/>
                <a:gd name="T1" fmla="*/ 18789 h 73"/>
                <a:gd name="T2" fmla="*/ 36513 w 72"/>
                <a:gd name="T3" fmla="*/ 11482 h 73"/>
                <a:gd name="T4" fmla="*/ 32279 w 72"/>
                <a:gd name="T5" fmla="*/ 5741 h 73"/>
                <a:gd name="T6" fmla="*/ 26458 w 72"/>
                <a:gd name="T7" fmla="*/ 1566 h 73"/>
                <a:gd name="T8" fmla="*/ 19050 w 72"/>
                <a:gd name="T9" fmla="*/ 0 h 73"/>
                <a:gd name="T10" fmla="*/ 11642 w 72"/>
                <a:gd name="T11" fmla="*/ 1566 h 73"/>
                <a:gd name="T12" fmla="*/ 5292 w 72"/>
                <a:gd name="T13" fmla="*/ 5741 h 73"/>
                <a:gd name="T14" fmla="*/ 1058 w 72"/>
                <a:gd name="T15" fmla="*/ 11482 h 73"/>
                <a:gd name="T16" fmla="*/ 0 w 72"/>
                <a:gd name="T17" fmla="*/ 18789 h 73"/>
                <a:gd name="T18" fmla="*/ 1058 w 72"/>
                <a:gd name="T19" fmla="*/ 26096 h 73"/>
                <a:gd name="T20" fmla="*/ 5292 w 72"/>
                <a:gd name="T21" fmla="*/ 31837 h 73"/>
                <a:gd name="T22" fmla="*/ 11642 w 72"/>
                <a:gd name="T23" fmla="*/ 36012 h 73"/>
                <a:gd name="T24" fmla="*/ 19050 w 72"/>
                <a:gd name="T25" fmla="*/ 38100 h 73"/>
                <a:gd name="T26" fmla="*/ 26458 w 72"/>
                <a:gd name="T27" fmla="*/ 36012 h 73"/>
                <a:gd name="T28" fmla="*/ 32279 w 72"/>
                <a:gd name="T29" fmla="*/ 31837 h 73"/>
                <a:gd name="T30" fmla="*/ 36513 w 72"/>
                <a:gd name="T31" fmla="*/ 26096 h 73"/>
                <a:gd name="T32" fmla="*/ 38100 w 72"/>
                <a:gd name="T33" fmla="*/ 18789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73"/>
                <a:gd name="T53" fmla="*/ 72 w 72"/>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73">
                  <a:moveTo>
                    <a:pt x="72" y="36"/>
                  </a:moveTo>
                  <a:lnTo>
                    <a:pt x="69" y="22"/>
                  </a:lnTo>
                  <a:lnTo>
                    <a:pt x="61" y="11"/>
                  </a:lnTo>
                  <a:lnTo>
                    <a:pt x="50" y="3"/>
                  </a:lnTo>
                  <a:lnTo>
                    <a:pt x="36" y="0"/>
                  </a:lnTo>
                  <a:lnTo>
                    <a:pt x="22" y="3"/>
                  </a:lnTo>
                  <a:lnTo>
                    <a:pt x="10" y="11"/>
                  </a:lnTo>
                  <a:lnTo>
                    <a:pt x="2" y="22"/>
                  </a:lnTo>
                  <a:lnTo>
                    <a:pt x="0" y="36"/>
                  </a:lnTo>
                  <a:lnTo>
                    <a:pt x="2" y="50"/>
                  </a:lnTo>
                  <a:lnTo>
                    <a:pt x="10" y="61"/>
                  </a:lnTo>
                  <a:lnTo>
                    <a:pt x="22" y="69"/>
                  </a:lnTo>
                  <a:lnTo>
                    <a:pt x="36" y="73"/>
                  </a:lnTo>
                  <a:lnTo>
                    <a:pt x="50" y="69"/>
                  </a:lnTo>
                  <a:lnTo>
                    <a:pt x="61" y="61"/>
                  </a:lnTo>
                  <a:lnTo>
                    <a:pt x="69" y="50"/>
                  </a:lnTo>
                  <a:lnTo>
                    <a:pt x="72" y="36"/>
                  </a:lnTo>
                  <a:close/>
                </a:path>
              </a:pathLst>
            </a:custGeom>
            <a:solidFill>
              <a:srgbClr val="000000"/>
            </a:solidFill>
            <a:ln w="0">
              <a:solidFill>
                <a:srgbClr val="000000"/>
              </a:solidFill>
              <a:prstDash val="solid"/>
              <a:round/>
              <a:headEnd/>
              <a:tailEnd/>
            </a:ln>
          </p:spPr>
          <p:txBody>
            <a:bodyPr/>
            <a:lstStyle/>
            <a:p>
              <a:endParaRPr lang="en-US"/>
            </a:p>
          </p:txBody>
        </p:sp>
        <p:sp>
          <p:nvSpPr>
            <p:cNvPr id="18459" name="Freeform 28">
              <a:extLst>
                <a:ext uri="{FF2B5EF4-FFF2-40B4-BE49-F238E27FC236}">
                  <a16:creationId xmlns:a16="http://schemas.microsoft.com/office/drawing/2014/main" id="{B80DF8DB-3AB1-4B38-FAA8-11CD1E70B209}"/>
                </a:ext>
              </a:extLst>
            </p:cNvPr>
            <p:cNvSpPr>
              <a:spLocks/>
            </p:cNvSpPr>
            <p:nvPr/>
          </p:nvSpPr>
          <p:spPr bwMode="auto">
            <a:xfrm>
              <a:off x="4551363" y="5543550"/>
              <a:ext cx="38100" cy="38100"/>
            </a:xfrm>
            <a:custGeom>
              <a:avLst/>
              <a:gdLst>
                <a:gd name="T0" fmla="*/ 38100 w 72"/>
                <a:gd name="T1" fmla="*/ 18789 h 73"/>
                <a:gd name="T2" fmla="*/ 36513 w 72"/>
                <a:gd name="T3" fmla="*/ 11482 h 73"/>
                <a:gd name="T4" fmla="*/ 32279 w 72"/>
                <a:gd name="T5" fmla="*/ 5741 h 73"/>
                <a:gd name="T6" fmla="*/ 26458 w 72"/>
                <a:gd name="T7" fmla="*/ 1566 h 73"/>
                <a:gd name="T8" fmla="*/ 19050 w 72"/>
                <a:gd name="T9" fmla="*/ 0 h 73"/>
                <a:gd name="T10" fmla="*/ 11642 w 72"/>
                <a:gd name="T11" fmla="*/ 1566 h 73"/>
                <a:gd name="T12" fmla="*/ 5292 w 72"/>
                <a:gd name="T13" fmla="*/ 5741 h 73"/>
                <a:gd name="T14" fmla="*/ 1058 w 72"/>
                <a:gd name="T15" fmla="*/ 11482 h 73"/>
                <a:gd name="T16" fmla="*/ 0 w 72"/>
                <a:gd name="T17" fmla="*/ 18789 h 73"/>
                <a:gd name="T18" fmla="*/ 1058 w 72"/>
                <a:gd name="T19" fmla="*/ 26096 h 73"/>
                <a:gd name="T20" fmla="*/ 5292 w 72"/>
                <a:gd name="T21" fmla="*/ 31837 h 73"/>
                <a:gd name="T22" fmla="*/ 11642 w 72"/>
                <a:gd name="T23" fmla="*/ 36012 h 73"/>
                <a:gd name="T24" fmla="*/ 19050 w 72"/>
                <a:gd name="T25" fmla="*/ 38100 h 73"/>
                <a:gd name="T26" fmla="*/ 26458 w 72"/>
                <a:gd name="T27" fmla="*/ 36012 h 73"/>
                <a:gd name="T28" fmla="*/ 32279 w 72"/>
                <a:gd name="T29" fmla="*/ 31837 h 73"/>
                <a:gd name="T30" fmla="*/ 36513 w 72"/>
                <a:gd name="T31" fmla="*/ 26096 h 73"/>
                <a:gd name="T32" fmla="*/ 38100 w 72"/>
                <a:gd name="T33" fmla="*/ 18789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73"/>
                <a:gd name="T53" fmla="*/ 72 w 72"/>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73">
                  <a:moveTo>
                    <a:pt x="72" y="36"/>
                  </a:moveTo>
                  <a:lnTo>
                    <a:pt x="69" y="22"/>
                  </a:lnTo>
                  <a:lnTo>
                    <a:pt x="61" y="11"/>
                  </a:lnTo>
                  <a:lnTo>
                    <a:pt x="50" y="3"/>
                  </a:lnTo>
                  <a:lnTo>
                    <a:pt x="36" y="0"/>
                  </a:lnTo>
                  <a:lnTo>
                    <a:pt x="22" y="3"/>
                  </a:lnTo>
                  <a:lnTo>
                    <a:pt x="10" y="11"/>
                  </a:lnTo>
                  <a:lnTo>
                    <a:pt x="2" y="22"/>
                  </a:lnTo>
                  <a:lnTo>
                    <a:pt x="0" y="36"/>
                  </a:lnTo>
                  <a:lnTo>
                    <a:pt x="2" y="50"/>
                  </a:lnTo>
                  <a:lnTo>
                    <a:pt x="10" y="61"/>
                  </a:lnTo>
                  <a:lnTo>
                    <a:pt x="22" y="69"/>
                  </a:lnTo>
                  <a:lnTo>
                    <a:pt x="36" y="73"/>
                  </a:lnTo>
                  <a:lnTo>
                    <a:pt x="50" y="69"/>
                  </a:lnTo>
                  <a:lnTo>
                    <a:pt x="61" y="61"/>
                  </a:lnTo>
                  <a:lnTo>
                    <a:pt x="69" y="50"/>
                  </a:lnTo>
                  <a:lnTo>
                    <a:pt x="72" y="36"/>
                  </a:lnTo>
                </a:path>
              </a:pathLst>
            </a:custGeom>
            <a:noFill/>
            <a:ln w="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60" name="Freeform 29">
              <a:extLst>
                <a:ext uri="{FF2B5EF4-FFF2-40B4-BE49-F238E27FC236}">
                  <a16:creationId xmlns:a16="http://schemas.microsoft.com/office/drawing/2014/main" id="{1063BAD1-BCFC-7034-AF0E-30A114287474}"/>
                </a:ext>
              </a:extLst>
            </p:cNvPr>
            <p:cNvSpPr>
              <a:spLocks/>
            </p:cNvSpPr>
            <p:nvPr/>
          </p:nvSpPr>
          <p:spPr bwMode="auto">
            <a:xfrm>
              <a:off x="4754563" y="5441950"/>
              <a:ext cx="38100" cy="38100"/>
            </a:xfrm>
            <a:custGeom>
              <a:avLst/>
              <a:gdLst>
                <a:gd name="T0" fmla="*/ 38100 w 73"/>
                <a:gd name="T1" fmla="*/ 19050 h 72"/>
                <a:gd name="T2" fmla="*/ 36534 w 73"/>
                <a:gd name="T3" fmla="*/ 11642 h 72"/>
                <a:gd name="T4" fmla="*/ 32359 w 73"/>
                <a:gd name="T5" fmla="*/ 5821 h 72"/>
                <a:gd name="T6" fmla="*/ 26618 w 73"/>
                <a:gd name="T7" fmla="*/ 1587 h 72"/>
                <a:gd name="T8" fmla="*/ 19311 w 73"/>
                <a:gd name="T9" fmla="*/ 0 h 72"/>
                <a:gd name="T10" fmla="*/ 12004 w 73"/>
                <a:gd name="T11" fmla="*/ 1587 h 72"/>
                <a:gd name="T12" fmla="*/ 6263 w 73"/>
                <a:gd name="T13" fmla="*/ 5821 h 72"/>
                <a:gd name="T14" fmla="*/ 2088 w 73"/>
                <a:gd name="T15" fmla="*/ 11642 h 72"/>
                <a:gd name="T16" fmla="*/ 0 w 73"/>
                <a:gd name="T17" fmla="*/ 19050 h 72"/>
                <a:gd name="T18" fmla="*/ 2088 w 73"/>
                <a:gd name="T19" fmla="*/ 26458 h 72"/>
                <a:gd name="T20" fmla="*/ 6263 w 73"/>
                <a:gd name="T21" fmla="*/ 32808 h 72"/>
                <a:gd name="T22" fmla="*/ 12004 w 73"/>
                <a:gd name="T23" fmla="*/ 36513 h 72"/>
                <a:gd name="T24" fmla="*/ 19311 w 73"/>
                <a:gd name="T25" fmla="*/ 38100 h 72"/>
                <a:gd name="T26" fmla="*/ 26618 w 73"/>
                <a:gd name="T27" fmla="*/ 36513 h 72"/>
                <a:gd name="T28" fmla="*/ 32359 w 73"/>
                <a:gd name="T29" fmla="*/ 32808 h 72"/>
                <a:gd name="T30" fmla="*/ 36534 w 73"/>
                <a:gd name="T31" fmla="*/ 26458 h 72"/>
                <a:gd name="T32" fmla="*/ 38100 w 73"/>
                <a:gd name="T33" fmla="*/ 1905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
                <a:gd name="T52" fmla="*/ 0 h 72"/>
                <a:gd name="T53" fmla="*/ 73 w 73"/>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 h="72">
                  <a:moveTo>
                    <a:pt x="73" y="36"/>
                  </a:moveTo>
                  <a:lnTo>
                    <a:pt x="70" y="22"/>
                  </a:lnTo>
                  <a:lnTo>
                    <a:pt x="62" y="11"/>
                  </a:lnTo>
                  <a:lnTo>
                    <a:pt x="51" y="3"/>
                  </a:lnTo>
                  <a:lnTo>
                    <a:pt x="37" y="0"/>
                  </a:lnTo>
                  <a:lnTo>
                    <a:pt x="23" y="3"/>
                  </a:lnTo>
                  <a:lnTo>
                    <a:pt x="12" y="11"/>
                  </a:lnTo>
                  <a:lnTo>
                    <a:pt x="4" y="22"/>
                  </a:lnTo>
                  <a:lnTo>
                    <a:pt x="0" y="36"/>
                  </a:lnTo>
                  <a:lnTo>
                    <a:pt x="4" y="50"/>
                  </a:lnTo>
                  <a:lnTo>
                    <a:pt x="12" y="62"/>
                  </a:lnTo>
                  <a:lnTo>
                    <a:pt x="23" y="69"/>
                  </a:lnTo>
                  <a:lnTo>
                    <a:pt x="37" y="72"/>
                  </a:lnTo>
                  <a:lnTo>
                    <a:pt x="51" y="69"/>
                  </a:lnTo>
                  <a:lnTo>
                    <a:pt x="62" y="62"/>
                  </a:lnTo>
                  <a:lnTo>
                    <a:pt x="70" y="50"/>
                  </a:lnTo>
                  <a:lnTo>
                    <a:pt x="73" y="36"/>
                  </a:lnTo>
                  <a:close/>
                </a:path>
              </a:pathLst>
            </a:custGeom>
            <a:solidFill>
              <a:srgbClr val="000000"/>
            </a:solidFill>
            <a:ln w="0">
              <a:solidFill>
                <a:srgbClr val="000000"/>
              </a:solidFill>
              <a:prstDash val="solid"/>
              <a:round/>
              <a:headEnd/>
              <a:tailEnd/>
            </a:ln>
          </p:spPr>
          <p:txBody>
            <a:bodyPr/>
            <a:lstStyle/>
            <a:p>
              <a:endParaRPr lang="en-US"/>
            </a:p>
          </p:txBody>
        </p:sp>
        <p:sp>
          <p:nvSpPr>
            <p:cNvPr id="18461" name="Freeform 30">
              <a:extLst>
                <a:ext uri="{FF2B5EF4-FFF2-40B4-BE49-F238E27FC236}">
                  <a16:creationId xmlns:a16="http://schemas.microsoft.com/office/drawing/2014/main" id="{EB3F43AE-7AC7-EFFF-7356-28C434D8D5C4}"/>
                </a:ext>
              </a:extLst>
            </p:cNvPr>
            <p:cNvSpPr>
              <a:spLocks/>
            </p:cNvSpPr>
            <p:nvPr/>
          </p:nvSpPr>
          <p:spPr bwMode="auto">
            <a:xfrm>
              <a:off x="4754563" y="5441950"/>
              <a:ext cx="38100" cy="38100"/>
            </a:xfrm>
            <a:custGeom>
              <a:avLst/>
              <a:gdLst>
                <a:gd name="T0" fmla="*/ 38100 w 73"/>
                <a:gd name="T1" fmla="*/ 19050 h 72"/>
                <a:gd name="T2" fmla="*/ 36534 w 73"/>
                <a:gd name="T3" fmla="*/ 11642 h 72"/>
                <a:gd name="T4" fmla="*/ 32359 w 73"/>
                <a:gd name="T5" fmla="*/ 5821 h 72"/>
                <a:gd name="T6" fmla="*/ 26618 w 73"/>
                <a:gd name="T7" fmla="*/ 1587 h 72"/>
                <a:gd name="T8" fmla="*/ 19311 w 73"/>
                <a:gd name="T9" fmla="*/ 0 h 72"/>
                <a:gd name="T10" fmla="*/ 12004 w 73"/>
                <a:gd name="T11" fmla="*/ 1587 h 72"/>
                <a:gd name="T12" fmla="*/ 6263 w 73"/>
                <a:gd name="T13" fmla="*/ 5821 h 72"/>
                <a:gd name="T14" fmla="*/ 2088 w 73"/>
                <a:gd name="T15" fmla="*/ 11642 h 72"/>
                <a:gd name="T16" fmla="*/ 0 w 73"/>
                <a:gd name="T17" fmla="*/ 19050 h 72"/>
                <a:gd name="T18" fmla="*/ 2088 w 73"/>
                <a:gd name="T19" fmla="*/ 26458 h 72"/>
                <a:gd name="T20" fmla="*/ 6263 w 73"/>
                <a:gd name="T21" fmla="*/ 32808 h 72"/>
                <a:gd name="T22" fmla="*/ 12004 w 73"/>
                <a:gd name="T23" fmla="*/ 36513 h 72"/>
                <a:gd name="T24" fmla="*/ 19311 w 73"/>
                <a:gd name="T25" fmla="*/ 38100 h 72"/>
                <a:gd name="T26" fmla="*/ 26618 w 73"/>
                <a:gd name="T27" fmla="*/ 36513 h 72"/>
                <a:gd name="T28" fmla="*/ 32359 w 73"/>
                <a:gd name="T29" fmla="*/ 32808 h 72"/>
                <a:gd name="T30" fmla="*/ 36534 w 73"/>
                <a:gd name="T31" fmla="*/ 26458 h 72"/>
                <a:gd name="T32" fmla="*/ 38100 w 73"/>
                <a:gd name="T33" fmla="*/ 1905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
                <a:gd name="T52" fmla="*/ 0 h 72"/>
                <a:gd name="T53" fmla="*/ 73 w 73"/>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 h="72">
                  <a:moveTo>
                    <a:pt x="73" y="36"/>
                  </a:moveTo>
                  <a:lnTo>
                    <a:pt x="70" y="22"/>
                  </a:lnTo>
                  <a:lnTo>
                    <a:pt x="62" y="11"/>
                  </a:lnTo>
                  <a:lnTo>
                    <a:pt x="51" y="3"/>
                  </a:lnTo>
                  <a:lnTo>
                    <a:pt x="37" y="0"/>
                  </a:lnTo>
                  <a:lnTo>
                    <a:pt x="23" y="3"/>
                  </a:lnTo>
                  <a:lnTo>
                    <a:pt x="12" y="11"/>
                  </a:lnTo>
                  <a:lnTo>
                    <a:pt x="4" y="22"/>
                  </a:lnTo>
                  <a:lnTo>
                    <a:pt x="0" y="36"/>
                  </a:lnTo>
                  <a:lnTo>
                    <a:pt x="4" y="50"/>
                  </a:lnTo>
                  <a:lnTo>
                    <a:pt x="12" y="62"/>
                  </a:lnTo>
                  <a:lnTo>
                    <a:pt x="23" y="69"/>
                  </a:lnTo>
                  <a:lnTo>
                    <a:pt x="37" y="72"/>
                  </a:lnTo>
                  <a:lnTo>
                    <a:pt x="51" y="69"/>
                  </a:lnTo>
                  <a:lnTo>
                    <a:pt x="62" y="62"/>
                  </a:lnTo>
                  <a:lnTo>
                    <a:pt x="70" y="50"/>
                  </a:lnTo>
                  <a:lnTo>
                    <a:pt x="73" y="36"/>
                  </a:lnTo>
                </a:path>
              </a:pathLst>
            </a:custGeom>
            <a:noFill/>
            <a:ln w="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62" name="Freeform 31">
              <a:extLst>
                <a:ext uri="{FF2B5EF4-FFF2-40B4-BE49-F238E27FC236}">
                  <a16:creationId xmlns:a16="http://schemas.microsoft.com/office/drawing/2014/main" id="{D421E3CE-1B9C-D09D-CB3B-D4EE1233D13E}"/>
                </a:ext>
              </a:extLst>
            </p:cNvPr>
            <p:cNvSpPr>
              <a:spLocks/>
            </p:cNvSpPr>
            <p:nvPr/>
          </p:nvSpPr>
          <p:spPr bwMode="auto">
            <a:xfrm>
              <a:off x="4398963" y="5695950"/>
              <a:ext cx="38100" cy="38100"/>
            </a:xfrm>
            <a:custGeom>
              <a:avLst/>
              <a:gdLst>
                <a:gd name="T0" fmla="*/ 38100 w 72"/>
                <a:gd name="T1" fmla="*/ 19050 h 72"/>
                <a:gd name="T2" fmla="*/ 37042 w 72"/>
                <a:gd name="T3" fmla="*/ 11112 h 72"/>
                <a:gd name="T4" fmla="*/ 32808 w 72"/>
                <a:gd name="T5" fmla="*/ 5292 h 72"/>
                <a:gd name="T6" fmla="*/ 26458 w 72"/>
                <a:gd name="T7" fmla="*/ 1058 h 72"/>
                <a:gd name="T8" fmla="*/ 19050 w 72"/>
                <a:gd name="T9" fmla="*/ 0 h 72"/>
                <a:gd name="T10" fmla="*/ 11642 w 72"/>
                <a:gd name="T11" fmla="*/ 1058 h 72"/>
                <a:gd name="T12" fmla="*/ 5821 w 72"/>
                <a:gd name="T13" fmla="*/ 5292 h 72"/>
                <a:gd name="T14" fmla="*/ 1587 w 72"/>
                <a:gd name="T15" fmla="*/ 11112 h 72"/>
                <a:gd name="T16" fmla="*/ 0 w 72"/>
                <a:gd name="T17" fmla="*/ 19050 h 72"/>
                <a:gd name="T18" fmla="*/ 1587 w 72"/>
                <a:gd name="T19" fmla="*/ 26987 h 72"/>
                <a:gd name="T20" fmla="*/ 5821 w 72"/>
                <a:gd name="T21" fmla="*/ 32808 h 72"/>
                <a:gd name="T22" fmla="*/ 11642 w 72"/>
                <a:gd name="T23" fmla="*/ 37042 h 72"/>
                <a:gd name="T24" fmla="*/ 19050 w 72"/>
                <a:gd name="T25" fmla="*/ 38100 h 72"/>
                <a:gd name="T26" fmla="*/ 26458 w 72"/>
                <a:gd name="T27" fmla="*/ 37042 h 72"/>
                <a:gd name="T28" fmla="*/ 32808 w 72"/>
                <a:gd name="T29" fmla="*/ 32808 h 72"/>
                <a:gd name="T30" fmla="*/ 37042 w 72"/>
                <a:gd name="T31" fmla="*/ 26987 h 72"/>
                <a:gd name="T32" fmla="*/ 38100 w 72"/>
                <a:gd name="T33" fmla="*/ 1905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72"/>
                <a:gd name="T53" fmla="*/ 72 w 72"/>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72">
                  <a:moveTo>
                    <a:pt x="72" y="36"/>
                  </a:moveTo>
                  <a:lnTo>
                    <a:pt x="70" y="21"/>
                  </a:lnTo>
                  <a:lnTo>
                    <a:pt x="62" y="10"/>
                  </a:lnTo>
                  <a:lnTo>
                    <a:pt x="50" y="2"/>
                  </a:lnTo>
                  <a:lnTo>
                    <a:pt x="36" y="0"/>
                  </a:lnTo>
                  <a:lnTo>
                    <a:pt x="22" y="2"/>
                  </a:lnTo>
                  <a:lnTo>
                    <a:pt x="11" y="10"/>
                  </a:lnTo>
                  <a:lnTo>
                    <a:pt x="3" y="21"/>
                  </a:lnTo>
                  <a:lnTo>
                    <a:pt x="0" y="36"/>
                  </a:lnTo>
                  <a:lnTo>
                    <a:pt x="3" y="51"/>
                  </a:lnTo>
                  <a:lnTo>
                    <a:pt x="11" y="62"/>
                  </a:lnTo>
                  <a:lnTo>
                    <a:pt x="22" y="70"/>
                  </a:lnTo>
                  <a:lnTo>
                    <a:pt x="36" y="72"/>
                  </a:lnTo>
                  <a:lnTo>
                    <a:pt x="50" y="70"/>
                  </a:lnTo>
                  <a:lnTo>
                    <a:pt x="62" y="62"/>
                  </a:lnTo>
                  <a:lnTo>
                    <a:pt x="70" y="51"/>
                  </a:lnTo>
                  <a:lnTo>
                    <a:pt x="72" y="36"/>
                  </a:lnTo>
                  <a:close/>
                </a:path>
              </a:pathLst>
            </a:custGeom>
            <a:solidFill>
              <a:srgbClr val="000000"/>
            </a:solidFill>
            <a:ln w="0">
              <a:solidFill>
                <a:srgbClr val="000000"/>
              </a:solidFill>
              <a:prstDash val="solid"/>
              <a:round/>
              <a:headEnd/>
              <a:tailEnd/>
            </a:ln>
          </p:spPr>
          <p:txBody>
            <a:bodyPr/>
            <a:lstStyle/>
            <a:p>
              <a:endParaRPr lang="en-US"/>
            </a:p>
          </p:txBody>
        </p:sp>
        <p:sp>
          <p:nvSpPr>
            <p:cNvPr id="18463" name="Freeform 32">
              <a:extLst>
                <a:ext uri="{FF2B5EF4-FFF2-40B4-BE49-F238E27FC236}">
                  <a16:creationId xmlns:a16="http://schemas.microsoft.com/office/drawing/2014/main" id="{441BE15F-50BB-E186-81B5-733C13264A51}"/>
                </a:ext>
              </a:extLst>
            </p:cNvPr>
            <p:cNvSpPr>
              <a:spLocks/>
            </p:cNvSpPr>
            <p:nvPr/>
          </p:nvSpPr>
          <p:spPr bwMode="auto">
            <a:xfrm>
              <a:off x="4398963" y="5695950"/>
              <a:ext cx="38100" cy="38100"/>
            </a:xfrm>
            <a:custGeom>
              <a:avLst/>
              <a:gdLst>
                <a:gd name="T0" fmla="*/ 38100 w 72"/>
                <a:gd name="T1" fmla="*/ 19050 h 72"/>
                <a:gd name="T2" fmla="*/ 37042 w 72"/>
                <a:gd name="T3" fmla="*/ 11112 h 72"/>
                <a:gd name="T4" fmla="*/ 32808 w 72"/>
                <a:gd name="T5" fmla="*/ 5292 h 72"/>
                <a:gd name="T6" fmla="*/ 26458 w 72"/>
                <a:gd name="T7" fmla="*/ 1058 h 72"/>
                <a:gd name="T8" fmla="*/ 19050 w 72"/>
                <a:gd name="T9" fmla="*/ 0 h 72"/>
                <a:gd name="T10" fmla="*/ 11642 w 72"/>
                <a:gd name="T11" fmla="*/ 1058 h 72"/>
                <a:gd name="T12" fmla="*/ 5821 w 72"/>
                <a:gd name="T13" fmla="*/ 5292 h 72"/>
                <a:gd name="T14" fmla="*/ 1587 w 72"/>
                <a:gd name="T15" fmla="*/ 11112 h 72"/>
                <a:gd name="T16" fmla="*/ 0 w 72"/>
                <a:gd name="T17" fmla="*/ 19050 h 72"/>
                <a:gd name="T18" fmla="*/ 1587 w 72"/>
                <a:gd name="T19" fmla="*/ 26987 h 72"/>
                <a:gd name="T20" fmla="*/ 5821 w 72"/>
                <a:gd name="T21" fmla="*/ 32808 h 72"/>
                <a:gd name="T22" fmla="*/ 11642 w 72"/>
                <a:gd name="T23" fmla="*/ 37042 h 72"/>
                <a:gd name="T24" fmla="*/ 19050 w 72"/>
                <a:gd name="T25" fmla="*/ 38100 h 72"/>
                <a:gd name="T26" fmla="*/ 26458 w 72"/>
                <a:gd name="T27" fmla="*/ 37042 h 72"/>
                <a:gd name="T28" fmla="*/ 32808 w 72"/>
                <a:gd name="T29" fmla="*/ 32808 h 72"/>
                <a:gd name="T30" fmla="*/ 37042 w 72"/>
                <a:gd name="T31" fmla="*/ 26987 h 72"/>
                <a:gd name="T32" fmla="*/ 38100 w 72"/>
                <a:gd name="T33" fmla="*/ 1905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72"/>
                <a:gd name="T53" fmla="*/ 72 w 72"/>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72">
                  <a:moveTo>
                    <a:pt x="72" y="36"/>
                  </a:moveTo>
                  <a:lnTo>
                    <a:pt x="70" y="21"/>
                  </a:lnTo>
                  <a:lnTo>
                    <a:pt x="62" y="10"/>
                  </a:lnTo>
                  <a:lnTo>
                    <a:pt x="50" y="2"/>
                  </a:lnTo>
                  <a:lnTo>
                    <a:pt x="36" y="0"/>
                  </a:lnTo>
                  <a:lnTo>
                    <a:pt x="22" y="2"/>
                  </a:lnTo>
                  <a:lnTo>
                    <a:pt x="11" y="10"/>
                  </a:lnTo>
                  <a:lnTo>
                    <a:pt x="3" y="21"/>
                  </a:lnTo>
                  <a:lnTo>
                    <a:pt x="0" y="36"/>
                  </a:lnTo>
                  <a:lnTo>
                    <a:pt x="3" y="51"/>
                  </a:lnTo>
                  <a:lnTo>
                    <a:pt x="11" y="62"/>
                  </a:lnTo>
                  <a:lnTo>
                    <a:pt x="22" y="70"/>
                  </a:lnTo>
                  <a:lnTo>
                    <a:pt x="36" y="72"/>
                  </a:lnTo>
                  <a:lnTo>
                    <a:pt x="50" y="70"/>
                  </a:lnTo>
                  <a:lnTo>
                    <a:pt x="62" y="62"/>
                  </a:lnTo>
                  <a:lnTo>
                    <a:pt x="70" y="51"/>
                  </a:lnTo>
                  <a:lnTo>
                    <a:pt x="72" y="36"/>
                  </a:lnTo>
                </a:path>
              </a:pathLst>
            </a:custGeom>
            <a:noFill/>
            <a:ln w="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64" name="Freeform 33">
              <a:extLst>
                <a:ext uri="{FF2B5EF4-FFF2-40B4-BE49-F238E27FC236}">
                  <a16:creationId xmlns:a16="http://schemas.microsoft.com/office/drawing/2014/main" id="{8017F163-7FC9-680B-3A66-73A1B557C38B}"/>
                </a:ext>
              </a:extLst>
            </p:cNvPr>
            <p:cNvSpPr>
              <a:spLocks/>
            </p:cNvSpPr>
            <p:nvPr/>
          </p:nvSpPr>
          <p:spPr bwMode="auto">
            <a:xfrm>
              <a:off x="4703763" y="5848350"/>
              <a:ext cx="38100" cy="38100"/>
            </a:xfrm>
            <a:custGeom>
              <a:avLst/>
              <a:gdLst>
                <a:gd name="T0" fmla="*/ 38100 w 72"/>
                <a:gd name="T1" fmla="*/ 18789 h 73"/>
                <a:gd name="T2" fmla="*/ 37042 w 72"/>
                <a:gd name="T3" fmla="*/ 11482 h 73"/>
                <a:gd name="T4" fmla="*/ 32808 w 72"/>
                <a:gd name="T5" fmla="*/ 5741 h 73"/>
                <a:gd name="T6" fmla="*/ 26458 w 72"/>
                <a:gd name="T7" fmla="*/ 1566 h 73"/>
                <a:gd name="T8" fmla="*/ 19050 w 72"/>
                <a:gd name="T9" fmla="*/ 0 h 73"/>
                <a:gd name="T10" fmla="*/ 11642 w 72"/>
                <a:gd name="T11" fmla="*/ 1566 h 73"/>
                <a:gd name="T12" fmla="*/ 5821 w 72"/>
                <a:gd name="T13" fmla="*/ 5741 h 73"/>
                <a:gd name="T14" fmla="*/ 1587 w 72"/>
                <a:gd name="T15" fmla="*/ 11482 h 73"/>
                <a:gd name="T16" fmla="*/ 0 w 72"/>
                <a:gd name="T17" fmla="*/ 18789 h 73"/>
                <a:gd name="T18" fmla="*/ 1587 w 72"/>
                <a:gd name="T19" fmla="*/ 26096 h 73"/>
                <a:gd name="T20" fmla="*/ 5821 w 72"/>
                <a:gd name="T21" fmla="*/ 31837 h 73"/>
                <a:gd name="T22" fmla="*/ 11642 w 72"/>
                <a:gd name="T23" fmla="*/ 36012 h 73"/>
                <a:gd name="T24" fmla="*/ 19050 w 72"/>
                <a:gd name="T25" fmla="*/ 38100 h 73"/>
                <a:gd name="T26" fmla="*/ 26458 w 72"/>
                <a:gd name="T27" fmla="*/ 36012 h 73"/>
                <a:gd name="T28" fmla="*/ 32808 w 72"/>
                <a:gd name="T29" fmla="*/ 31837 h 73"/>
                <a:gd name="T30" fmla="*/ 37042 w 72"/>
                <a:gd name="T31" fmla="*/ 26096 h 73"/>
                <a:gd name="T32" fmla="*/ 38100 w 72"/>
                <a:gd name="T33" fmla="*/ 18789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73"/>
                <a:gd name="T53" fmla="*/ 72 w 72"/>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73">
                  <a:moveTo>
                    <a:pt x="72" y="36"/>
                  </a:moveTo>
                  <a:lnTo>
                    <a:pt x="70" y="22"/>
                  </a:lnTo>
                  <a:lnTo>
                    <a:pt x="62" y="11"/>
                  </a:lnTo>
                  <a:lnTo>
                    <a:pt x="50" y="3"/>
                  </a:lnTo>
                  <a:lnTo>
                    <a:pt x="36" y="0"/>
                  </a:lnTo>
                  <a:lnTo>
                    <a:pt x="22" y="3"/>
                  </a:lnTo>
                  <a:lnTo>
                    <a:pt x="11" y="11"/>
                  </a:lnTo>
                  <a:lnTo>
                    <a:pt x="3" y="22"/>
                  </a:lnTo>
                  <a:lnTo>
                    <a:pt x="0" y="36"/>
                  </a:lnTo>
                  <a:lnTo>
                    <a:pt x="3" y="50"/>
                  </a:lnTo>
                  <a:lnTo>
                    <a:pt x="11" y="61"/>
                  </a:lnTo>
                  <a:lnTo>
                    <a:pt x="22" y="69"/>
                  </a:lnTo>
                  <a:lnTo>
                    <a:pt x="36" y="73"/>
                  </a:lnTo>
                  <a:lnTo>
                    <a:pt x="50" y="69"/>
                  </a:lnTo>
                  <a:lnTo>
                    <a:pt x="62" y="61"/>
                  </a:lnTo>
                  <a:lnTo>
                    <a:pt x="70" y="50"/>
                  </a:lnTo>
                  <a:lnTo>
                    <a:pt x="72" y="36"/>
                  </a:lnTo>
                  <a:close/>
                </a:path>
              </a:pathLst>
            </a:custGeom>
            <a:solidFill>
              <a:srgbClr val="000000"/>
            </a:solidFill>
            <a:ln w="0">
              <a:solidFill>
                <a:srgbClr val="000000"/>
              </a:solidFill>
              <a:prstDash val="solid"/>
              <a:round/>
              <a:headEnd/>
              <a:tailEnd/>
            </a:ln>
          </p:spPr>
          <p:txBody>
            <a:bodyPr/>
            <a:lstStyle/>
            <a:p>
              <a:endParaRPr lang="en-US"/>
            </a:p>
          </p:txBody>
        </p:sp>
        <p:sp>
          <p:nvSpPr>
            <p:cNvPr id="18465" name="Freeform 34">
              <a:extLst>
                <a:ext uri="{FF2B5EF4-FFF2-40B4-BE49-F238E27FC236}">
                  <a16:creationId xmlns:a16="http://schemas.microsoft.com/office/drawing/2014/main" id="{8EF746FC-C757-D89A-1D96-BF0975B8873E}"/>
                </a:ext>
              </a:extLst>
            </p:cNvPr>
            <p:cNvSpPr>
              <a:spLocks/>
            </p:cNvSpPr>
            <p:nvPr/>
          </p:nvSpPr>
          <p:spPr bwMode="auto">
            <a:xfrm>
              <a:off x="4703763" y="5848350"/>
              <a:ext cx="38100" cy="38100"/>
            </a:xfrm>
            <a:custGeom>
              <a:avLst/>
              <a:gdLst>
                <a:gd name="T0" fmla="*/ 38100 w 72"/>
                <a:gd name="T1" fmla="*/ 18789 h 73"/>
                <a:gd name="T2" fmla="*/ 37042 w 72"/>
                <a:gd name="T3" fmla="*/ 11482 h 73"/>
                <a:gd name="T4" fmla="*/ 32808 w 72"/>
                <a:gd name="T5" fmla="*/ 5741 h 73"/>
                <a:gd name="T6" fmla="*/ 26458 w 72"/>
                <a:gd name="T7" fmla="*/ 1566 h 73"/>
                <a:gd name="T8" fmla="*/ 19050 w 72"/>
                <a:gd name="T9" fmla="*/ 0 h 73"/>
                <a:gd name="T10" fmla="*/ 11642 w 72"/>
                <a:gd name="T11" fmla="*/ 1566 h 73"/>
                <a:gd name="T12" fmla="*/ 5821 w 72"/>
                <a:gd name="T13" fmla="*/ 5741 h 73"/>
                <a:gd name="T14" fmla="*/ 1587 w 72"/>
                <a:gd name="T15" fmla="*/ 11482 h 73"/>
                <a:gd name="T16" fmla="*/ 0 w 72"/>
                <a:gd name="T17" fmla="*/ 18789 h 73"/>
                <a:gd name="T18" fmla="*/ 1587 w 72"/>
                <a:gd name="T19" fmla="*/ 26096 h 73"/>
                <a:gd name="T20" fmla="*/ 5821 w 72"/>
                <a:gd name="T21" fmla="*/ 31837 h 73"/>
                <a:gd name="T22" fmla="*/ 11642 w 72"/>
                <a:gd name="T23" fmla="*/ 36012 h 73"/>
                <a:gd name="T24" fmla="*/ 19050 w 72"/>
                <a:gd name="T25" fmla="*/ 38100 h 73"/>
                <a:gd name="T26" fmla="*/ 26458 w 72"/>
                <a:gd name="T27" fmla="*/ 36012 h 73"/>
                <a:gd name="T28" fmla="*/ 32808 w 72"/>
                <a:gd name="T29" fmla="*/ 31837 h 73"/>
                <a:gd name="T30" fmla="*/ 37042 w 72"/>
                <a:gd name="T31" fmla="*/ 26096 h 73"/>
                <a:gd name="T32" fmla="*/ 38100 w 72"/>
                <a:gd name="T33" fmla="*/ 18789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73"/>
                <a:gd name="T53" fmla="*/ 72 w 72"/>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73">
                  <a:moveTo>
                    <a:pt x="72" y="36"/>
                  </a:moveTo>
                  <a:lnTo>
                    <a:pt x="70" y="22"/>
                  </a:lnTo>
                  <a:lnTo>
                    <a:pt x="62" y="11"/>
                  </a:lnTo>
                  <a:lnTo>
                    <a:pt x="50" y="3"/>
                  </a:lnTo>
                  <a:lnTo>
                    <a:pt x="36" y="0"/>
                  </a:lnTo>
                  <a:lnTo>
                    <a:pt x="22" y="3"/>
                  </a:lnTo>
                  <a:lnTo>
                    <a:pt x="11" y="11"/>
                  </a:lnTo>
                  <a:lnTo>
                    <a:pt x="3" y="22"/>
                  </a:lnTo>
                  <a:lnTo>
                    <a:pt x="0" y="36"/>
                  </a:lnTo>
                  <a:lnTo>
                    <a:pt x="3" y="50"/>
                  </a:lnTo>
                  <a:lnTo>
                    <a:pt x="11" y="61"/>
                  </a:lnTo>
                  <a:lnTo>
                    <a:pt x="22" y="69"/>
                  </a:lnTo>
                  <a:lnTo>
                    <a:pt x="36" y="73"/>
                  </a:lnTo>
                  <a:lnTo>
                    <a:pt x="50" y="69"/>
                  </a:lnTo>
                  <a:lnTo>
                    <a:pt x="62" y="61"/>
                  </a:lnTo>
                  <a:lnTo>
                    <a:pt x="70" y="50"/>
                  </a:lnTo>
                  <a:lnTo>
                    <a:pt x="72" y="36"/>
                  </a:lnTo>
                </a:path>
              </a:pathLst>
            </a:custGeom>
            <a:noFill/>
            <a:ln w="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66" name="Freeform 35">
              <a:extLst>
                <a:ext uri="{FF2B5EF4-FFF2-40B4-BE49-F238E27FC236}">
                  <a16:creationId xmlns:a16="http://schemas.microsoft.com/office/drawing/2014/main" id="{F826541B-8AAF-D342-26A4-6C1036806E18}"/>
                </a:ext>
              </a:extLst>
            </p:cNvPr>
            <p:cNvSpPr>
              <a:spLocks/>
            </p:cNvSpPr>
            <p:nvPr/>
          </p:nvSpPr>
          <p:spPr bwMode="auto">
            <a:xfrm>
              <a:off x="4500563" y="5848350"/>
              <a:ext cx="38100" cy="38100"/>
            </a:xfrm>
            <a:custGeom>
              <a:avLst/>
              <a:gdLst>
                <a:gd name="T0" fmla="*/ 38100 w 73"/>
                <a:gd name="T1" fmla="*/ 18789 h 73"/>
                <a:gd name="T2" fmla="*/ 36012 w 73"/>
                <a:gd name="T3" fmla="*/ 11482 h 73"/>
                <a:gd name="T4" fmla="*/ 31837 w 73"/>
                <a:gd name="T5" fmla="*/ 5741 h 73"/>
                <a:gd name="T6" fmla="*/ 26096 w 73"/>
                <a:gd name="T7" fmla="*/ 1566 h 73"/>
                <a:gd name="T8" fmla="*/ 18789 w 73"/>
                <a:gd name="T9" fmla="*/ 0 h 73"/>
                <a:gd name="T10" fmla="*/ 11482 w 73"/>
                <a:gd name="T11" fmla="*/ 1566 h 73"/>
                <a:gd name="T12" fmla="*/ 5741 w 73"/>
                <a:gd name="T13" fmla="*/ 5741 h 73"/>
                <a:gd name="T14" fmla="*/ 1566 w 73"/>
                <a:gd name="T15" fmla="*/ 11482 h 73"/>
                <a:gd name="T16" fmla="*/ 0 w 73"/>
                <a:gd name="T17" fmla="*/ 18789 h 73"/>
                <a:gd name="T18" fmla="*/ 1566 w 73"/>
                <a:gd name="T19" fmla="*/ 26096 h 73"/>
                <a:gd name="T20" fmla="*/ 5741 w 73"/>
                <a:gd name="T21" fmla="*/ 31837 h 73"/>
                <a:gd name="T22" fmla="*/ 11482 w 73"/>
                <a:gd name="T23" fmla="*/ 36012 h 73"/>
                <a:gd name="T24" fmla="*/ 18789 w 73"/>
                <a:gd name="T25" fmla="*/ 38100 h 73"/>
                <a:gd name="T26" fmla="*/ 26096 w 73"/>
                <a:gd name="T27" fmla="*/ 36012 h 73"/>
                <a:gd name="T28" fmla="*/ 31837 w 73"/>
                <a:gd name="T29" fmla="*/ 31837 h 73"/>
                <a:gd name="T30" fmla="*/ 36012 w 73"/>
                <a:gd name="T31" fmla="*/ 26096 h 73"/>
                <a:gd name="T32" fmla="*/ 38100 w 73"/>
                <a:gd name="T33" fmla="*/ 18789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
                <a:gd name="T52" fmla="*/ 0 h 73"/>
                <a:gd name="T53" fmla="*/ 73 w 73"/>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 h="73">
                  <a:moveTo>
                    <a:pt x="73" y="36"/>
                  </a:moveTo>
                  <a:lnTo>
                    <a:pt x="69" y="22"/>
                  </a:lnTo>
                  <a:lnTo>
                    <a:pt x="61" y="11"/>
                  </a:lnTo>
                  <a:lnTo>
                    <a:pt x="50" y="3"/>
                  </a:lnTo>
                  <a:lnTo>
                    <a:pt x="36" y="0"/>
                  </a:lnTo>
                  <a:lnTo>
                    <a:pt x="22" y="3"/>
                  </a:lnTo>
                  <a:lnTo>
                    <a:pt x="11" y="11"/>
                  </a:lnTo>
                  <a:lnTo>
                    <a:pt x="3" y="22"/>
                  </a:lnTo>
                  <a:lnTo>
                    <a:pt x="0" y="36"/>
                  </a:lnTo>
                  <a:lnTo>
                    <a:pt x="3" y="50"/>
                  </a:lnTo>
                  <a:lnTo>
                    <a:pt x="11" y="61"/>
                  </a:lnTo>
                  <a:lnTo>
                    <a:pt x="22" y="69"/>
                  </a:lnTo>
                  <a:lnTo>
                    <a:pt x="36" y="73"/>
                  </a:lnTo>
                  <a:lnTo>
                    <a:pt x="50" y="69"/>
                  </a:lnTo>
                  <a:lnTo>
                    <a:pt x="61" y="61"/>
                  </a:lnTo>
                  <a:lnTo>
                    <a:pt x="69" y="50"/>
                  </a:lnTo>
                  <a:lnTo>
                    <a:pt x="73" y="36"/>
                  </a:lnTo>
                  <a:close/>
                </a:path>
              </a:pathLst>
            </a:custGeom>
            <a:solidFill>
              <a:srgbClr val="000000"/>
            </a:solidFill>
            <a:ln w="0">
              <a:solidFill>
                <a:srgbClr val="000000"/>
              </a:solidFill>
              <a:prstDash val="solid"/>
              <a:round/>
              <a:headEnd/>
              <a:tailEnd/>
            </a:ln>
          </p:spPr>
          <p:txBody>
            <a:bodyPr/>
            <a:lstStyle/>
            <a:p>
              <a:endParaRPr lang="en-US"/>
            </a:p>
          </p:txBody>
        </p:sp>
        <p:sp>
          <p:nvSpPr>
            <p:cNvPr id="18467" name="Freeform 36">
              <a:extLst>
                <a:ext uri="{FF2B5EF4-FFF2-40B4-BE49-F238E27FC236}">
                  <a16:creationId xmlns:a16="http://schemas.microsoft.com/office/drawing/2014/main" id="{11D19982-6BBB-F8F2-727D-F17999F20677}"/>
                </a:ext>
              </a:extLst>
            </p:cNvPr>
            <p:cNvSpPr>
              <a:spLocks/>
            </p:cNvSpPr>
            <p:nvPr/>
          </p:nvSpPr>
          <p:spPr bwMode="auto">
            <a:xfrm>
              <a:off x="4500563" y="5848350"/>
              <a:ext cx="38100" cy="38100"/>
            </a:xfrm>
            <a:custGeom>
              <a:avLst/>
              <a:gdLst>
                <a:gd name="T0" fmla="*/ 38100 w 73"/>
                <a:gd name="T1" fmla="*/ 18789 h 73"/>
                <a:gd name="T2" fmla="*/ 36012 w 73"/>
                <a:gd name="T3" fmla="*/ 11482 h 73"/>
                <a:gd name="T4" fmla="*/ 31837 w 73"/>
                <a:gd name="T5" fmla="*/ 5741 h 73"/>
                <a:gd name="T6" fmla="*/ 26096 w 73"/>
                <a:gd name="T7" fmla="*/ 1566 h 73"/>
                <a:gd name="T8" fmla="*/ 18789 w 73"/>
                <a:gd name="T9" fmla="*/ 0 h 73"/>
                <a:gd name="T10" fmla="*/ 11482 w 73"/>
                <a:gd name="T11" fmla="*/ 1566 h 73"/>
                <a:gd name="T12" fmla="*/ 5741 w 73"/>
                <a:gd name="T13" fmla="*/ 5741 h 73"/>
                <a:gd name="T14" fmla="*/ 1566 w 73"/>
                <a:gd name="T15" fmla="*/ 11482 h 73"/>
                <a:gd name="T16" fmla="*/ 0 w 73"/>
                <a:gd name="T17" fmla="*/ 18789 h 73"/>
                <a:gd name="T18" fmla="*/ 1566 w 73"/>
                <a:gd name="T19" fmla="*/ 26096 h 73"/>
                <a:gd name="T20" fmla="*/ 5741 w 73"/>
                <a:gd name="T21" fmla="*/ 31837 h 73"/>
                <a:gd name="T22" fmla="*/ 11482 w 73"/>
                <a:gd name="T23" fmla="*/ 36012 h 73"/>
                <a:gd name="T24" fmla="*/ 18789 w 73"/>
                <a:gd name="T25" fmla="*/ 38100 h 73"/>
                <a:gd name="T26" fmla="*/ 26096 w 73"/>
                <a:gd name="T27" fmla="*/ 36012 h 73"/>
                <a:gd name="T28" fmla="*/ 31837 w 73"/>
                <a:gd name="T29" fmla="*/ 31837 h 73"/>
                <a:gd name="T30" fmla="*/ 36012 w 73"/>
                <a:gd name="T31" fmla="*/ 26096 h 73"/>
                <a:gd name="T32" fmla="*/ 38100 w 73"/>
                <a:gd name="T33" fmla="*/ 18789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
                <a:gd name="T52" fmla="*/ 0 h 73"/>
                <a:gd name="T53" fmla="*/ 73 w 73"/>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 h="73">
                  <a:moveTo>
                    <a:pt x="73" y="36"/>
                  </a:moveTo>
                  <a:lnTo>
                    <a:pt x="69" y="22"/>
                  </a:lnTo>
                  <a:lnTo>
                    <a:pt x="61" y="11"/>
                  </a:lnTo>
                  <a:lnTo>
                    <a:pt x="50" y="3"/>
                  </a:lnTo>
                  <a:lnTo>
                    <a:pt x="36" y="0"/>
                  </a:lnTo>
                  <a:lnTo>
                    <a:pt x="22" y="3"/>
                  </a:lnTo>
                  <a:lnTo>
                    <a:pt x="11" y="11"/>
                  </a:lnTo>
                  <a:lnTo>
                    <a:pt x="3" y="22"/>
                  </a:lnTo>
                  <a:lnTo>
                    <a:pt x="0" y="36"/>
                  </a:lnTo>
                  <a:lnTo>
                    <a:pt x="3" y="50"/>
                  </a:lnTo>
                  <a:lnTo>
                    <a:pt x="11" y="61"/>
                  </a:lnTo>
                  <a:lnTo>
                    <a:pt x="22" y="69"/>
                  </a:lnTo>
                  <a:lnTo>
                    <a:pt x="36" y="73"/>
                  </a:lnTo>
                  <a:lnTo>
                    <a:pt x="50" y="69"/>
                  </a:lnTo>
                  <a:lnTo>
                    <a:pt x="61" y="61"/>
                  </a:lnTo>
                  <a:lnTo>
                    <a:pt x="69" y="50"/>
                  </a:lnTo>
                  <a:lnTo>
                    <a:pt x="73" y="36"/>
                  </a:lnTo>
                </a:path>
              </a:pathLst>
            </a:custGeom>
            <a:noFill/>
            <a:ln w="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68" name="Freeform 37">
              <a:extLst>
                <a:ext uri="{FF2B5EF4-FFF2-40B4-BE49-F238E27FC236}">
                  <a16:creationId xmlns:a16="http://schemas.microsoft.com/office/drawing/2014/main" id="{82EFFDC6-3D0B-ED14-9C8D-DD98C05ABEB5}"/>
                </a:ext>
              </a:extLst>
            </p:cNvPr>
            <p:cNvSpPr>
              <a:spLocks/>
            </p:cNvSpPr>
            <p:nvPr/>
          </p:nvSpPr>
          <p:spPr bwMode="auto">
            <a:xfrm>
              <a:off x="4094163" y="6153150"/>
              <a:ext cx="38100" cy="38100"/>
            </a:xfrm>
            <a:custGeom>
              <a:avLst/>
              <a:gdLst>
                <a:gd name="T0" fmla="*/ 38100 w 72"/>
                <a:gd name="T1" fmla="*/ 19855 h 71"/>
                <a:gd name="T2" fmla="*/ 36513 w 72"/>
                <a:gd name="T3" fmla="*/ 11806 h 71"/>
                <a:gd name="T4" fmla="*/ 32808 w 72"/>
                <a:gd name="T5" fmla="*/ 5903 h 71"/>
                <a:gd name="T6" fmla="*/ 26458 w 72"/>
                <a:gd name="T7" fmla="*/ 1610 h 71"/>
                <a:gd name="T8" fmla="*/ 19050 w 72"/>
                <a:gd name="T9" fmla="*/ 0 h 71"/>
                <a:gd name="T10" fmla="*/ 11642 w 72"/>
                <a:gd name="T11" fmla="*/ 1610 h 71"/>
                <a:gd name="T12" fmla="*/ 5821 w 72"/>
                <a:gd name="T13" fmla="*/ 5903 h 71"/>
                <a:gd name="T14" fmla="*/ 1587 w 72"/>
                <a:gd name="T15" fmla="*/ 11806 h 71"/>
                <a:gd name="T16" fmla="*/ 0 w 72"/>
                <a:gd name="T17" fmla="*/ 19855 h 71"/>
                <a:gd name="T18" fmla="*/ 1587 w 72"/>
                <a:gd name="T19" fmla="*/ 26831 h 71"/>
                <a:gd name="T20" fmla="*/ 5821 w 72"/>
                <a:gd name="T21" fmla="*/ 32734 h 71"/>
                <a:gd name="T22" fmla="*/ 11642 w 72"/>
                <a:gd name="T23" fmla="*/ 37027 h 71"/>
                <a:gd name="T24" fmla="*/ 19050 w 72"/>
                <a:gd name="T25" fmla="*/ 38100 h 71"/>
                <a:gd name="T26" fmla="*/ 26458 w 72"/>
                <a:gd name="T27" fmla="*/ 37027 h 71"/>
                <a:gd name="T28" fmla="*/ 32808 w 72"/>
                <a:gd name="T29" fmla="*/ 32734 h 71"/>
                <a:gd name="T30" fmla="*/ 36513 w 72"/>
                <a:gd name="T31" fmla="*/ 26831 h 71"/>
                <a:gd name="T32" fmla="*/ 38100 w 72"/>
                <a:gd name="T33" fmla="*/ 19855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71"/>
                <a:gd name="T53" fmla="*/ 72 w 72"/>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71">
                  <a:moveTo>
                    <a:pt x="72" y="37"/>
                  </a:moveTo>
                  <a:lnTo>
                    <a:pt x="69" y="22"/>
                  </a:lnTo>
                  <a:lnTo>
                    <a:pt x="62" y="11"/>
                  </a:lnTo>
                  <a:lnTo>
                    <a:pt x="50" y="3"/>
                  </a:lnTo>
                  <a:lnTo>
                    <a:pt x="36" y="0"/>
                  </a:lnTo>
                  <a:lnTo>
                    <a:pt x="22" y="3"/>
                  </a:lnTo>
                  <a:lnTo>
                    <a:pt x="11" y="11"/>
                  </a:lnTo>
                  <a:lnTo>
                    <a:pt x="3" y="22"/>
                  </a:lnTo>
                  <a:lnTo>
                    <a:pt x="0" y="37"/>
                  </a:lnTo>
                  <a:lnTo>
                    <a:pt x="3" y="50"/>
                  </a:lnTo>
                  <a:lnTo>
                    <a:pt x="11" y="61"/>
                  </a:lnTo>
                  <a:lnTo>
                    <a:pt x="22" y="69"/>
                  </a:lnTo>
                  <a:lnTo>
                    <a:pt x="36" y="71"/>
                  </a:lnTo>
                  <a:lnTo>
                    <a:pt x="50" y="69"/>
                  </a:lnTo>
                  <a:lnTo>
                    <a:pt x="62" y="61"/>
                  </a:lnTo>
                  <a:lnTo>
                    <a:pt x="69" y="50"/>
                  </a:lnTo>
                  <a:lnTo>
                    <a:pt x="72" y="37"/>
                  </a:lnTo>
                  <a:close/>
                </a:path>
              </a:pathLst>
            </a:custGeom>
            <a:solidFill>
              <a:srgbClr val="000000"/>
            </a:solidFill>
            <a:ln w="0">
              <a:solidFill>
                <a:srgbClr val="000000"/>
              </a:solidFill>
              <a:prstDash val="solid"/>
              <a:round/>
              <a:headEnd/>
              <a:tailEnd/>
            </a:ln>
          </p:spPr>
          <p:txBody>
            <a:bodyPr/>
            <a:lstStyle/>
            <a:p>
              <a:endParaRPr lang="en-US"/>
            </a:p>
          </p:txBody>
        </p:sp>
        <p:sp>
          <p:nvSpPr>
            <p:cNvPr id="18469" name="Freeform 38">
              <a:extLst>
                <a:ext uri="{FF2B5EF4-FFF2-40B4-BE49-F238E27FC236}">
                  <a16:creationId xmlns:a16="http://schemas.microsoft.com/office/drawing/2014/main" id="{543103B3-1EDD-5165-F5EA-91D44A963361}"/>
                </a:ext>
              </a:extLst>
            </p:cNvPr>
            <p:cNvSpPr>
              <a:spLocks/>
            </p:cNvSpPr>
            <p:nvPr/>
          </p:nvSpPr>
          <p:spPr bwMode="auto">
            <a:xfrm>
              <a:off x="4094163" y="6153150"/>
              <a:ext cx="38100" cy="38100"/>
            </a:xfrm>
            <a:custGeom>
              <a:avLst/>
              <a:gdLst>
                <a:gd name="T0" fmla="*/ 38100 w 72"/>
                <a:gd name="T1" fmla="*/ 19855 h 71"/>
                <a:gd name="T2" fmla="*/ 36513 w 72"/>
                <a:gd name="T3" fmla="*/ 11806 h 71"/>
                <a:gd name="T4" fmla="*/ 32808 w 72"/>
                <a:gd name="T5" fmla="*/ 5903 h 71"/>
                <a:gd name="T6" fmla="*/ 26458 w 72"/>
                <a:gd name="T7" fmla="*/ 1610 h 71"/>
                <a:gd name="T8" fmla="*/ 19050 w 72"/>
                <a:gd name="T9" fmla="*/ 0 h 71"/>
                <a:gd name="T10" fmla="*/ 11642 w 72"/>
                <a:gd name="T11" fmla="*/ 1610 h 71"/>
                <a:gd name="T12" fmla="*/ 5821 w 72"/>
                <a:gd name="T13" fmla="*/ 5903 h 71"/>
                <a:gd name="T14" fmla="*/ 1587 w 72"/>
                <a:gd name="T15" fmla="*/ 11806 h 71"/>
                <a:gd name="T16" fmla="*/ 0 w 72"/>
                <a:gd name="T17" fmla="*/ 19855 h 71"/>
                <a:gd name="T18" fmla="*/ 1587 w 72"/>
                <a:gd name="T19" fmla="*/ 26831 h 71"/>
                <a:gd name="T20" fmla="*/ 5821 w 72"/>
                <a:gd name="T21" fmla="*/ 32734 h 71"/>
                <a:gd name="T22" fmla="*/ 11642 w 72"/>
                <a:gd name="T23" fmla="*/ 37027 h 71"/>
                <a:gd name="T24" fmla="*/ 19050 w 72"/>
                <a:gd name="T25" fmla="*/ 38100 h 71"/>
                <a:gd name="T26" fmla="*/ 26458 w 72"/>
                <a:gd name="T27" fmla="*/ 37027 h 71"/>
                <a:gd name="T28" fmla="*/ 32808 w 72"/>
                <a:gd name="T29" fmla="*/ 32734 h 71"/>
                <a:gd name="T30" fmla="*/ 36513 w 72"/>
                <a:gd name="T31" fmla="*/ 26831 h 71"/>
                <a:gd name="T32" fmla="*/ 38100 w 72"/>
                <a:gd name="T33" fmla="*/ 19855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71"/>
                <a:gd name="T53" fmla="*/ 72 w 72"/>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71">
                  <a:moveTo>
                    <a:pt x="72" y="37"/>
                  </a:moveTo>
                  <a:lnTo>
                    <a:pt x="69" y="22"/>
                  </a:lnTo>
                  <a:lnTo>
                    <a:pt x="62" y="11"/>
                  </a:lnTo>
                  <a:lnTo>
                    <a:pt x="50" y="3"/>
                  </a:lnTo>
                  <a:lnTo>
                    <a:pt x="36" y="0"/>
                  </a:lnTo>
                  <a:lnTo>
                    <a:pt x="22" y="3"/>
                  </a:lnTo>
                  <a:lnTo>
                    <a:pt x="11" y="11"/>
                  </a:lnTo>
                  <a:lnTo>
                    <a:pt x="3" y="22"/>
                  </a:lnTo>
                  <a:lnTo>
                    <a:pt x="0" y="37"/>
                  </a:lnTo>
                  <a:lnTo>
                    <a:pt x="3" y="50"/>
                  </a:lnTo>
                  <a:lnTo>
                    <a:pt x="11" y="61"/>
                  </a:lnTo>
                  <a:lnTo>
                    <a:pt x="22" y="69"/>
                  </a:lnTo>
                  <a:lnTo>
                    <a:pt x="36" y="71"/>
                  </a:lnTo>
                  <a:lnTo>
                    <a:pt x="50" y="69"/>
                  </a:lnTo>
                  <a:lnTo>
                    <a:pt x="62" y="61"/>
                  </a:lnTo>
                  <a:lnTo>
                    <a:pt x="69" y="50"/>
                  </a:lnTo>
                  <a:lnTo>
                    <a:pt x="72" y="37"/>
                  </a:lnTo>
                </a:path>
              </a:pathLst>
            </a:custGeom>
            <a:noFill/>
            <a:ln w="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70" name="Line 39">
              <a:extLst>
                <a:ext uri="{FF2B5EF4-FFF2-40B4-BE49-F238E27FC236}">
                  <a16:creationId xmlns:a16="http://schemas.microsoft.com/office/drawing/2014/main" id="{65F4DF3F-ADBC-7A25-49EA-A6C3075AE19A}"/>
                </a:ext>
              </a:extLst>
            </p:cNvPr>
            <p:cNvSpPr>
              <a:spLocks noChangeShapeType="1"/>
            </p:cNvSpPr>
            <p:nvPr/>
          </p:nvSpPr>
          <p:spPr bwMode="auto">
            <a:xfrm flipH="1">
              <a:off x="3871913" y="4984750"/>
              <a:ext cx="173038" cy="96838"/>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71" name="Line 40">
              <a:extLst>
                <a:ext uri="{FF2B5EF4-FFF2-40B4-BE49-F238E27FC236}">
                  <a16:creationId xmlns:a16="http://schemas.microsoft.com/office/drawing/2014/main" id="{DC77CE7D-A62D-9EAA-EFB3-6D1208FF4944}"/>
                </a:ext>
              </a:extLst>
            </p:cNvPr>
            <p:cNvSpPr>
              <a:spLocks noChangeShapeType="1"/>
            </p:cNvSpPr>
            <p:nvPr/>
          </p:nvSpPr>
          <p:spPr bwMode="auto">
            <a:xfrm flipH="1" flipV="1">
              <a:off x="3578226" y="4519613"/>
              <a:ext cx="466725" cy="465138"/>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72" name="Line 41">
              <a:extLst>
                <a:ext uri="{FF2B5EF4-FFF2-40B4-BE49-F238E27FC236}">
                  <a16:creationId xmlns:a16="http://schemas.microsoft.com/office/drawing/2014/main" id="{6006E109-9D47-780A-0A6A-45A09C52BBC5}"/>
                </a:ext>
              </a:extLst>
            </p:cNvPr>
            <p:cNvSpPr>
              <a:spLocks noChangeShapeType="1"/>
            </p:cNvSpPr>
            <p:nvPr/>
          </p:nvSpPr>
          <p:spPr bwMode="auto">
            <a:xfrm>
              <a:off x="4044951" y="4984750"/>
              <a:ext cx="65088" cy="4763"/>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73" name="Line 42">
              <a:extLst>
                <a:ext uri="{FF2B5EF4-FFF2-40B4-BE49-F238E27FC236}">
                  <a16:creationId xmlns:a16="http://schemas.microsoft.com/office/drawing/2014/main" id="{7FCB3112-840F-4655-CEB4-DE357F95D4BD}"/>
                </a:ext>
              </a:extLst>
            </p:cNvPr>
            <p:cNvSpPr>
              <a:spLocks noChangeShapeType="1"/>
            </p:cNvSpPr>
            <p:nvPr/>
          </p:nvSpPr>
          <p:spPr bwMode="auto">
            <a:xfrm flipH="1">
              <a:off x="4557713" y="5146675"/>
              <a:ext cx="307975" cy="136525"/>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74" name="Line 43">
              <a:extLst>
                <a:ext uri="{FF2B5EF4-FFF2-40B4-BE49-F238E27FC236}">
                  <a16:creationId xmlns:a16="http://schemas.microsoft.com/office/drawing/2014/main" id="{9A06BC8D-0FBF-E792-AF1D-6DEB39234E50}"/>
                </a:ext>
              </a:extLst>
            </p:cNvPr>
            <p:cNvSpPr>
              <a:spLocks noChangeShapeType="1"/>
            </p:cNvSpPr>
            <p:nvPr/>
          </p:nvSpPr>
          <p:spPr bwMode="auto">
            <a:xfrm flipH="1" flipV="1">
              <a:off x="4629151" y="4910138"/>
              <a:ext cx="236538" cy="236538"/>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75" name="Line 44">
              <a:extLst>
                <a:ext uri="{FF2B5EF4-FFF2-40B4-BE49-F238E27FC236}">
                  <a16:creationId xmlns:a16="http://schemas.microsoft.com/office/drawing/2014/main" id="{A8F07236-2A8B-E02C-F1FD-0C0B341DD76F}"/>
                </a:ext>
              </a:extLst>
            </p:cNvPr>
            <p:cNvSpPr>
              <a:spLocks noChangeShapeType="1"/>
            </p:cNvSpPr>
            <p:nvPr/>
          </p:nvSpPr>
          <p:spPr bwMode="auto">
            <a:xfrm flipH="1">
              <a:off x="3598863" y="5081588"/>
              <a:ext cx="273050" cy="34925"/>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76" name="Line 45">
              <a:extLst>
                <a:ext uri="{FF2B5EF4-FFF2-40B4-BE49-F238E27FC236}">
                  <a16:creationId xmlns:a16="http://schemas.microsoft.com/office/drawing/2014/main" id="{B5A310AE-0F9F-A7EE-8EB4-7E1FF5D803A5}"/>
                </a:ext>
              </a:extLst>
            </p:cNvPr>
            <p:cNvSpPr>
              <a:spLocks noChangeShapeType="1"/>
            </p:cNvSpPr>
            <p:nvPr/>
          </p:nvSpPr>
          <p:spPr bwMode="auto">
            <a:xfrm flipH="1">
              <a:off x="3789363" y="5081588"/>
              <a:ext cx="82550" cy="328613"/>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77" name="Line 46">
              <a:extLst>
                <a:ext uri="{FF2B5EF4-FFF2-40B4-BE49-F238E27FC236}">
                  <a16:creationId xmlns:a16="http://schemas.microsoft.com/office/drawing/2014/main" id="{9E007E49-10A2-9991-524D-7B5D0EDE955A}"/>
                </a:ext>
              </a:extLst>
            </p:cNvPr>
            <p:cNvSpPr>
              <a:spLocks noChangeShapeType="1"/>
            </p:cNvSpPr>
            <p:nvPr/>
          </p:nvSpPr>
          <p:spPr bwMode="auto">
            <a:xfrm>
              <a:off x="3595688" y="5410200"/>
              <a:ext cx="193675" cy="1588"/>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78" name="Line 47">
              <a:extLst>
                <a:ext uri="{FF2B5EF4-FFF2-40B4-BE49-F238E27FC236}">
                  <a16:creationId xmlns:a16="http://schemas.microsoft.com/office/drawing/2014/main" id="{077DC21B-5D8E-CA33-1F48-223406749DCA}"/>
                </a:ext>
              </a:extLst>
            </p:cNvPr>
            <p:cNvSpPr>
              <a:spLocks noChangeShapeType="1"/>
            </p:cNvSpPr>
            <p:nvPr/>
          </p:nvSpPr>
          <p:spPr bwMode="auto">
            <a:xfrm>
              <a:off x="3789363" y="5410200"/>
              <a:ext cx="25400" cy="33338"/>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79" name="Line 48">
              <a:extLst>
                <a:ext uri="{FF2B5EF4-FFF2-40B4-BE49-F238E27FC236}">
                  <a16:creationId xmlns:a16="http://schemas.microsoft.com/office/drawing/2014/main" id="{8566E4BC-AAC6-E211-8804-D7EA079A5C16}"/>
                </a:ext>
              </a:extLst>
            </p:cNvPr>
            <p:cNvSpPr>
              <a:spLocks noChangeShapeType="1"/>
            </p:cNvSpPr>
            <p:nvPr/>
          </p:nvSpPr>
          <p:spPr bwMode="auto">
            <a:xfrm flipH="1" flipV="1">
              <a:off x="4252913" y="5935663"/>
              <a:ext cx="215900" cy="287338"/>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80" name="Line 49">
              <a:extLst>
                <a:ext uri="{FF2B5EF4-FFF2-40B4-BE49-F238E27FC236}">
                  <a16:creationId xmlns:a16="http://schemas.microsoft.com/office/drawing/2014/main" id="{4EFBF0D3-BBF6-B39A-42BF-7392C45BB4B9}"/>
                </a:ext>
              </a:extLst>
            </p:cNvPr>
            <p:cNvSpPr>
              <a:spLocks noChangeShapeType="1"/>
            </p:cNvSpPr>
            <p:nvPr/>
          </p:nvSpPr>
          <p:spPr bwMode="auto">
            <a:xfrm flipV="1">
              <a:off x="4621213" y="5727700"/>
              <a:ext cx="1588" cy="447675"/>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81" name="Line 50">
              <a:extLst>
                <a:ext uri="{FF2B5EF4-FFF2-40B4-BE49-F238E27FC236}">
                  <a16:creationId xmlns:a16="http://schemas.microsoft.com/office/drawing/2014/main" id="{F39FA317-8F79-31B1-AA58-295B0CC2A79B}"/>
                </a:ext>
              </a:extLst>
            </p:cNvPr>
            <p:cNvSpPr>
              <a:spLocks noChangeShapeType="1"/>
            </p:cNvSpPr>
            <p:nvPr/>
          </p:nvSpPr>
          <p:spPr bwMode="auto">
            <a:xfrm flipH="1" flipV="1">
              <a:off x="4087813" y="5824538"/>
              <a:ext cx="165100" cy="111125"/>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82" name="Line 51">
              <a:extLst>
                <a:ext uri="{FF2B5EF4-FFF2-40B4-BE49-F238E27FC236}">
                  <a16:creationId xmlns:a16="http://schemas.microsoft.com/office/drawing/2014/main" id="{E483CF13-2FD4-C943-8EFB-F19B7F896725}"/>
                </a:ext>
              </a:extLst>
            </p:cNvPr>
            <p:cNvSpPr>
              <a:spLocks noChangeShapeType="1"/>
            </p:cNvSpPr>
            <p:nvPr/>
          </p:nvSpPr>
          <p:spPr bwMode="auto">
            <a:xfrm flipV="1">
              <a:off x="4252913" y="5719763"/>
              <a:ext cx="322263" cy="215900"/>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83" name="Line 52">
              <a:extLst>
                <a:ext uri="{FF2B5EF4-FFF2-40B4-BE49-F238E27FC236}">
                  <a16:creationId xmlns:a16="http://schemas.microsoft.com/office/drawing/2014/main" id="{FD4D5B91-67D1-D683-70E0-11D073096E9D}"/>
                </a:ext>
              </a:extLst>
            </p:cNvPr>
            <p:cNvSpPr>
              <a:spLocks noChangeShapeType="1"/>
            </p:cNvSpPr>
            <p:nvPr/>
          </p:nvSpPr>
          <p:spPr bwMode="auto">
            <a:xfrm flipV="1">
              <a:off x="3622676" y="5824538"/>
              <a:ext cx="465138" cy="195263"/>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84" name="Line 53">
              <a:extLst>
                <a:ext uri="{FF2B5EF4-FFF2-40B4-BE49-F238E27FC236}">
                  <a16:creationId xmlns:a16="http://schemas.microsoft.com/office/drawing/2014/main" id="{A577360A-538B-912F-6FCB-1A23C68C1095}"/>
                </a:ext>
              </a:extLst>
            </p:cNvPr>
            <p:cNvSpPr>
              <a:spLocks noChangeShapeType="1"/>
            </p:cNvSpPr>
            <p:nvPr/>
          </p:nvSpPr>
          <p:spPr bwMode="auto">
            <a:xfrm flipV="1">
              <a:off x="3622676" y="5443538"/>
              <a:ext cx="192088" cy="576263"/>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85" name="Line 54">
              <a:extLst>
                <a:ext uri="{FF2B5EF4-FFF2-40B4-BE49-F238E27FC236}">
                  <a16:creationId xmlns:a16="http://schemas.microsoft.com/office/drawing/2014/main" id="{44E2A0D2-6C29-2F2F-2BF6-903496B43338}"/>
                </a:ext>
              </a:extLst>
            </p:cNvPr>
            <p:cNvSpPr>
              <a:spLocks noChangeShapeType="1"/>
            </p:cNvSpPr>
            <p:nvPr/>
          </p:nvSpPr>
          <p:spPr bwMode="auto">
            <a:xfrm flipV="1">
              <a:off x="4087813" y="5532438"/>
              <a:ext cx="79375" cy="292100"/>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86" name="Line 55">
              <a:extLst>
                <a:ext uri="{FF2B5EF4-FFF2-40B4-BE49-F238E27FC236}">
                  <a16:creationId xmlns:a16="http://schemas.microsoft.com/office/drawing/2014/main" id="{C3B51626-A496-6A0B-8694-7BCEC2030E2D}"/>
                </a:ext>
              </a:extLst>
            </p:cNvPr>
            <p:cNvSpPr>
              <a:spLocks noChangeShapeType="1"/>
            </p:cNvSpPr>
            <p:nvPr/>
          </p:nvSpPr>
          <p:spPr bwMode="auto">
            <a:xfrm>
              <a:off x="3814763" y="5443538"/>
              <a:ext cx="352425" cy="88900"/>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87" name="Line 56">
              <a:extLst>
                <a:ext uri="{FF2B5EF4-FFF2-40B4-BE49-F238E27FC236}">
                  <a16:creationId xmlns:a16="http://schemas.microsoft.com/office/drawing/2014/main" id="{1D803DF2-1DE3-FF5C-CA9E-4039FCFE1859}"/>
                </a:ext>
              </a:extLst>
            </p:cNvPr>
            <p:cNvSpPr>
              <a:spLocks noChangeShapeType="1"/>
            </p:cNvSpPr>
            <p:nvPr/>
          </p:nvSpPr>
          <p:spPr bwMode="auto">
            <a:xfrm flipV="1">
              <a:off x="4167188" y="5402263"/>
              <a:ext cx="90488" cy="130175"/>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88" name="Line 57">
              <a:extLst>
                <a:ext uri="{FF2B5EF4-FFF2-40B4-BE49-F238E27FC236}">
                  <a16:creationId xmlns:a16="http://schemas.microsoft.com/office/drawing/2014/main" id="{6FBAD740-2369-753C-E784-E1F131411D8E}"/>
                </a:ext>
              </a:extLst>
            </p:cNvPr>
            <p:cNvSpPr>
              <a:spLocks noChangeShapeType="1"/>
            </p:cNvSpPr>
            <p:nvPr/>
          </p:nvSpPr>
          <p:spPr bwMode="auto">
            <a:xfrm flipH="1" flipV="1">
              <a:off x="4557713" y="5283200"/>
              <a:ext cx="190500" cy="381000"/>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89" name="Line 58">
              <a:extLst>
                <a:ext uri="{FF2B5EF4-FFF2-40B4-BE49-F238E27FC236}">
                  <a16:creationId xmlns:a16="http://schemas.microsoft.com/office/drawing/2014/main" id="{1B646D3F-9629-8232-9786-85597B6B3E46}"/>
                </a:ext>
              </a:extLst>
            </p:cNvPr>
            <p:cNvSpPr>
              <a:spLocks noChangeShapeType="1"/>
            </p:cNvSpPr>
            <p:nvPr/>
          </p:nvSpPr>
          <p:spPr bwMode="auto">
            <a:xfrm flipH="1">
              <a:off x="4621213" y="5664200"/>
              <a:ext cx="127000" cy="63500"/>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90" name="Line 59">
              <a:extLst>
                <a:ext uri="{FF2B5EF4-FFF2-40B4-BE49-F238E27FC236}">
                  <a16:creationId xmlns:a16="http://schemas.microsoft.com/office/drawing/2014/main" id="{AEF525A9-8B96-D070-3F33-C5E925A4AFF9}"/>
                </a:ext>
              </a:extLst>
            </p:cNvPr>
            <p:cNvSpPr>
              <a:spLocks noChangeShapeType="1"/>
            </p:cNvSpPr>
            <p:nvPr/>
          </p:nvSpPr>
          <p:spPr bwMode="auto">
            <a:xfrm flipH="1">
              <a:off x="4294188" y="5283200"/>
              <a:ext cx="263525" cy="1588"/>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91" name="Line 60">
              <a:extLst>
                <a:ext uri="{FF2B5EF4-FFF2-40B4-BE49-F238E27FC236}">
                  <a16:creationId xmlns:a16="http://schemas.microsoft.com/office/drawing/2014/main" id="{592AD0E4-471C-3F2D-3691-C52E6EC61ABA}"/>
                </a:ext>
              </a:extLst>
            </p:cNvPr>
            <p:cNvSpPr>
              <a:spLocks noChangeShapeType="1"/>
            </p:cNvSpPr>
            <p:nvPr/>
          </p:nvSpPr>
          <p:spPr bwMode="auto">
            <a:xfrm flipH="1" flipV="1">
              <a:off x="4575176" y="5719763"/>
              <a:ext cx="46038" cy="7938"/>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92" name="Line 61">
              <a:extLst>
                <a:ext uri="{FF2B5EF4-FFF2-40B4-BE49-F238E27FC236}">
                  <a16:creationId xmlns:a16="http://schemas.microsoft.com/office/drawing/2014/main" id="{1289CA41-9CAA-6893-5CCF-14228F7B37B0}"/>
                </a:ext>
              </a:extLst>
            </p:cNvPr>
            <p:cNvSpPr>
              <a:spLocks noChangeShapeType="1"/>
            </p:cNvSpPr>
            <p:nvPr/>
          </p:nvSpPr>
          <p:spPr bwMode="auto">
            <a:xfrm flipH="1" flipV="1">
              <a:off x="4257676" y="5402263"/>
              <a:ext cx="317500" cy="317500"/>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93" name="Line 62">
              <a:extLst>
                <a:ext uri="{FF2B5EF4-FFF2-40B4-BE49-F238E27FC236}">
                  <a16:creationId xmlns:a16="http://schemas.microsoft.com/office/drawing/2014/main" id="{9F231644-EB30-7D56-0D74-5AFAF7D2CAC6}"/>
                </a:ext>
              </a:extLst>
            </p:cNvPr>
            <p:cNvSpPr>
              <a:spLocks noChangeShapeType="1"/>
            </p:cNvSpPr>
            <p:nvPr/>
          </p:nvSpPr>
          <p:spPr bwMode="auto">
            <a:xfrm flipH="1" flipV="1">
              <a:off x="4208463" y="5121275"/>
              <a:ext cx="85725" cy="161925"/>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94" name="Line 63">
              <a:extLst>
                <a:ext uri="{FF2B5EF4-FFF2-40B4-BE49-F238E27FC236}">
                  <a16:creationId xmlns:a16="http://schemas.microsoft.com/office/drawing/2014/main" id="{ED9363AF-0FF1-8941-9E49-F657199C09A9}"/>
                </a:ext>
              </a:extLst>
            </p:cNvPr>
            <p:cNvSpPr>
              <a:spLocks noChangeShapeType="1"/>
            </p:cNvSpPr>
            <p:nvPr/>
          </p:nvSpPr>
          <p:spPr bwMode="auto">
            <a:xfrm flipH="1">
              <a:off x="4257676" y="5283200"/>
              <a:ext cx="36513" cy="119063"/>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95" name="Line 64">
              <a:extLst>
                <a:ext uri="{FF2B5EF4-FFF2-40B4-BE49-F238E27FC236}">
                  <a16:creationId xmlns:a16="http://schemas.microsoft.com/office/drawing/2014/main" id="{981D9C81-FDED-7088-BD0F-A41EDCF5C214}"/>
                </a:ext>
              </a:extLst>
            </p:cNvPr>
            <p:cNvSpPr>
              <a:spLocks noChangeShapeType="1"/>
            </p:cNvSpPr>
            <p:nvPr/>
          </p:nvSpPr>
          <p:spPr bwMode="auto">
            <a:xfrm flipV="1">
              <a:off x="4251326" y="4340225"/>
              <a:ext cx="96838" cy="387350"/>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96" name="Line 65">
              <a:extLst>
                <a:ext uri="{FF2B5EF4-FFF2-40B4-BE49-F238E27FC236}">
                  <a16:creationId xmlns:a16="http://schemas.microsoft.com/office/drawing/2014/main" id="{774117D7-8D49-5874-9CD1-91C6184FB18C}"/>
                </a:ext>
              </a:extLst>
            </p:cNvPr>
            <p:cNvSpPr>
              <a:spLocks noChangeShapeType="1"/>
            </p:cNvSpPr>
            <p:nvPr/>
          </p:nvSpPr>
          <p:spPr bwMode="auto">
            <a:xfrm flipH="1">
              <a:off x="4110038" y="4727575"/>
              <a:ext cx="141288" cy="261938"/>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97" name="Line 66">
              <a:extLst>
                <a:ext uri="{FF2B5EF4-FFF2-40B4-BE49-F238E27FC236}">
                  <a16:creationId xmlns:a16="http://schemas.microsoft.com/office/drawing/2014/main" id="{8ADB107A-8782-9F9D-A0B7-9333908E4161}"/>
                </a:ext>
              </a:extLst>
            </p:cNvPr>
            <p:cNvSpPr>
              <a:spLocks noChangeShapeType="1"/>
            </p:cNvSpPr>
            <p:nvPr/>
          </p:nvSpPr>
          <p:spPr bwMode="auto">
            <a:xfrm>
              <a:off x="4251326" y="4727575"/>
              <a:ext cx="363538" cy="120650"/>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98" name="Line 67">
              <a:extLst>
                <a:ext uri="{FF2B5EF4-FFF2-40B4-BE49-F238E27FC236}">
                  <a16:creationId xmlns:a16="http://schemas.microsoft.com/office/drawing/2014/main" id="{79F0793E-E1EB-B1FA-BE33-15AB7FA35D14}"/>
                </a:ext>
              </a:extLst>
            </p:cNvPr>
            <p:cNvSpPr>
              <a:spLocks noChangeShapeType="1"/>
            </p:cNvSpPr>
            <p:nvPr/>
          </p:nvSpPr>
          <p:spPr bwMode="auto">
            <a:xfrm>
              <a:off x="4110038" y="4989513"/>
              <a:ext cx="98425" cy="131763"/>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99" name="Line 68">
              <a:extLst>
                <a:ext uri="{FF2B5EF4-FFF2-40B4-BE49-F238E27FC236}">
                  <a16:creationId xmlns:a16="http://schemas.microsoft.com/office/drawing/2014/main" id="{3C5EBB9D-3CDA-02F0-99B0-625EA6633736}"/>
                </a:ext>
              </a:extLst>
            </p:cNvPr>
            <p:cNvSpPr>
              <a:spLocks noChangeShapeType="1"/>
            </p:cNvSpPr>
            <p:nvPr/>
          </p:nvSpPr>
          <p:spPr bwMode="auto">
            <a:xfrm flipV="1">
              <a:off x="4208463" y="4910138"/>
              <a:ext cx="420688" cy="211138"/>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00" name="Line 69">
              <a:extLst>
                <a:ext uri="{FF2B5EF4-FFF2-40B4-BE49-F238E27FC236}">
                  <a16:creationId xmlns:a16="http://schemas.microsoft.com/office/drawing/2014/main" id="{E8EEEA23-BAC6-FB50-1BE8-9BB2BB8AF1C1}"/>
                </a:ext>
              </a:extLst>
            </p:cNvPr>
            <p:cNvSpPr>
              <a:spLocks noChangeShapeType="1"/>
            </p:cNvSpPr>
            <p:nvPr/>
          </p:nvSpPr>
          <p:spPr bwMode="auto">
            <a:xfrm flipH="1" flipV="1">
              <a:off x="4614863" y="4848225"/>
              <a:ext cx="14288" cy="61913"/>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01" name="Line 70">
              <a:extLst>
                <a:ext uri="{FF2B5EF4-FFF2-40B4-BE49-F238E27FC236}">
                  <a16:creationId xmlns:a16="http://schemas.microsoft.com/office/drawing/2014/main" id="{CF40D765-D908-291F-BC05-3452893EBB6B}"/>
                </a:ext>
              </a:extLst>
            </p:cNvPr>
            <p:cNvSpPr>
              <a:spLocks noChangeShapeType="1"/>
            </p:cNvSpPr>
            <p:nvPr/>
          </p:nvSpPr>
          <p:spPr bwMode="auto">
            <a:xfrm flipV="1">
              <a:off x="4614863" y="4603750"/>
              <a:ext cx="161925" cy="244475"/>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02" name="Freeform 71">
              <a:extLst>
                <a:ext uri="{FF2B5EF4-FFF2-40B4-BE49-F238E27FC236}">
                  <a16:creationId xmlns:a16="http://schemas.microsoft.com/office/drawing/2014/main" id="{EB59B176-A47F-5BCD-BA55-00B59EFFC077}"/>
                </a:ext>
              </a:extLst>
            </p:cNvPr>
            <p:cNvSpPr>
              <a:spLocks/>
            </p:cNvSpPr>
            <p:nvPr/>
          </p:nvSpPr>
          <p:spPr bwMode="auto">
            <a:xfrm>
              <a:off x="3554413" y="5765800"/>
              <a:ext cx="406400" cy="406400"/>
            </a:xfrm>
            <a:custGeom>
              <a:avLst/>
              <a:gdLst>
                <a:gd name="T0" fmla="*/ 406400 w 768"/>
                <a:gd name="T1" fmla="*/ 202936 h 769"/>
                <a:gd name="T2" fmla="*/ 404813 w 768"/>
                <a:gd name="T3" fmla="*/ 175455 h 769"/>
                <a:gd name="T4" fmla="*/ 399521 w 768"/>
                <a:gd name="T5" fmla="*/ 149031 h 769"/>
                <a:gd name="T6" fmla="*/ 390525 w 768"/>
                <a:gd name="T7" fmla="*/ 123664 h 769"/>
                <a:gd name="T8" fmla="*/ 378354 w 768"/>
                <a:gd name="T9" fmla="*/ 100411 h 769"/>
                <a:gd name="T10" fmla="*/ 364067 w 768"/>
                <a:gd name="T11" fmla="*/ 79272 h 769"/>
                <a:gd name="T12" fmla="*/ 346604 w 768"/>
                <a:gd name="T13" fmla="*/ 59190 h 769"/>
                <a:gd name="T14" fmla="*/ 327025 w 768"/>
                <a:gd name="T15" fmla="*/ 42278 h 769"/>
                <a:gd name="T16" fmla="*/ 305858 w 768"/>
                <a:gd name="T17" fmla="*/ 28009 h 769"/>
                <a:gd name="T18" fmla="*/ 282575 w 768"/>
                <a:gd name="T19" fmla="*/ 15854 h 769"/>
                <a:gd name="T20" fmla="*/ 257175 w 768"/>
                <a:gd name="T21" fmla="*/ 6870 h 769"/>
                <a:gd name="T22" fmla="*/ 230717 w 768"/>
                <a:gd name="T23" fmla="*/ 1585 h 769"/>
                <a:gd name="T24" fmla="*/ 203200 w 768"/>
                <a:gd name="T25" fmla="*/ 0 h 769"/>
                <a:gd name="T26" fmla="*/ 175683 w 768"/>
                <a:gd name="T27" fmla="*/ 1585 h 769"/>
                <a:gd name="T28" fmla="*/ 149225 w 768"/>
                <a:gd name="T29" fmla="*/ 6870 h 769"/>
                <a:gd name="T30" fmla="*/ 124354 w 768"/>
                <a:gd name="T31" fmla="*/ 15854 h 769"/>
                <a:gd name="T32" fmla="*/ 100542 w 768"/>
                <a:gd name="T33" fmla="*/ 28009 h 769"/>
                <a:gd name="T34" fmla="*/ 78846 w 768"/>
                <a:gd name="T35" fmla="*/ 42278 h 769"/>
                <a:gd name="T36" fmla="*/ 59267 w 768"/>
                <a:gd name="T37" fmla="*/ 59190 h 769"/>
                <a:gd name="T38" fmla="*/ 42863 w 768"/>
                <a:gd name="T39" fmla="*/ 79272 h 769"/>
                <a:gd name="T40" fmla="*/ 27517 w 768"/>
                <a:gd name="T41" fmla="*/ 100411 h 769"/>
                <a:gd name="T42" fmla="*/ 16404 w 768"/>
                <a:gd name="T43" fmla="*/ 123664 h 769"/>
                <a:gd name="T44" fmla="*/ 7408 w 768"/>
                <a:gd name="T45" fmla="*/ 149031 h 769"/>
                <a:gd name="T46" fmla="*/ 2117 w 768"/>
                <a:gd name="T47" fmla="*/ 175455 h 769"/>
                <a:gd name="T48" fmla="*/ 0 w 768"/>
                <a:gd name="T49" fmla="*/ 202936 h 769"/>
                <a:gd name="T50" fmla="*/ 2117 w 768"/>
                <a:gd name="T51" fmla="*/ 230417 h 769"/>
                <a:gd name="T52" fmla="*/ 7408 w 768"/>
                <a:gd name="T53" fmla="*/ 257369 h 769"/>
                <a:gd name="T54" fmla="*/ 16404 w 768"/>
                <a:gd name="T55" fmla="*/ 282208 h 769"/>
                <a:gd name="T56" fmla="*/ 27517 w 768"/>
                <a:gd name="T57" fmla="*/ 305461 h 769"/>
                <a:gd name="T58" fmla="*/ 42863 w 768"/>
                <a:gd name="T59" fmla="*/ 327128 h 769"/>
                <a:gd name="T60" fmla="*/ 59267 w 768"/>
                <a:gd name="T61" fmla="*/ 346682 h 769"/>
                <a:gd name="T62" fmla="*/ 78846 w 768"/>
                <a:gd name="T63" fmla="*/ 363593 h 769"/>
                <a:gd name="T64" fmla="*/ 100542 w 768"/>
                <a:gd name="T65" fmla="*/ 378391 h 769"/>
                <a:gd name="T66" fmla="*/ 124354 w 768"/>
                <a:gd name="T67" fmla="*/ 390017 h 769"/>
                <a:gd name="T68" fmla="*/ 149225 w 768"/>
                <a:gd name="T69" fmla="*/ 399001 h 769"/>
                <a:gd name="T70" fmla="*/ 175683 w 768"/>
                <a:gd name="T71" fmla="*/ 404286 h 769"/>
                <a:gd name="T72" fmla="*/ 203200 w 768"/>
                <a:gd name="T73" fmla="*/ 406400 h 769"/>
                <a:gd name="T74" fmla="*/ 230717 w 768"/>
                <a:gd name="T75" fmla="*/ 404286 h 769"/>
                <a:gd name="T76" fmla="*/ 257175 w 768"/>
                <a:gd name="T77" fmla="*/ 399001 h 769"/>
                <a:gd name="T78" fmla="*/ 282575 w 768"/>
                <a:gd name="T79" fmla="*/ 390017 h 769"/>
                <a:gd name="T80" fmla="*/ 305858 w 768"/>
                <a:gd name="T81" fmla="*/ 378391 h 769"/>
                <a:gd name="T82" fmla="*/ 327025 w 768"/>
                <a:gd name="T83" fmla="*/ 363593 h 769"/>
                <a:gd name="T84" fmla="*/ 346604 w 768"/>
                <a:gd name="T85" fmla="*/ 346682 h 769"/>
                <a:gd name="T86" fmla="*/ 364067 w 768"/>
                <a:gd name="T87" fmla="*/ 327128 h 769"/>
                <a:gd name="T88" fmla="*/ 378354 w 768"/>
                <a:gd name="T89" fmla="*/ 305461 h 769"/>
                <a:gd name="T90" fmla="*/ 390525 w 768"/>
                <a:gd name="T91" fmla="*/ 282208 h 769"/>
                <a:gd name="T92" fmla="*/ 399521 w 768"/>
                <a:gd name="T93" fmla="*/ 257369 h 769"/>
                <a:gd name="T94" fmla="*/ 404813 w 768"/>
                <a:gd name="T95" fmla="*/ 230417 h 769"/>
                <a:gd name="T96" fmla="*/ 406400 w 768"/>
                <a:gd name="T97" fmla="*/ 202936 h 7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68"/>
                <a:gd name="T148" fmla="*/ 0 h 769"/>
                <a:gd name="T149" fmla="*/ 768 w 768"/>
                <a:gd name="T150" fmla="*/ 769 h 7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68" h="769">
                  <a:moveTo>
                    <a:pt x="768" y="384"/>
                  </a:moveTo>
                  <a:lnTo>
                    <a:pt x="765" y="332"/>
                  </a:lnTo>
                  <a:lnTo>
                    <a:pt x="755" y="282"/>
                  </a:lnTo>
                  <a:lnTo>
                    <a:pt x="738" y="234"/>
                  </a:lnTo>
                  <a:lnTo>
                    <a:pt x="715" y="190"/>
                  </a:lnTo>
                  <a:lnTo>
                    <a:pt x="688" y="150"/>
                  </a:lnTo>
                  <a:lnTo>
                    <a:pt x="655" y="112"/>
                  </a:lnTo>
                  <a:lnTo>
                    <a:pt x="618" y="80"/>
                  </a:lnTo>
                  <a:lnTo>
                    <a:pt x="578" y="53"/>
                  </a:lnTo>
                  <a:lnTo>
                    <a:pt x="534" y="30"/>
                  </a:lnTo>
                  <a:lnTo>
                    <a:pt x="486" y="13"/>
                  </a:lnTo>
                  <a:lnTo>
                    <a:pt x="436" y="3"/>
                  </a:lnTo>
                  <a:lnTo>
                    <a:pt x="384" y="0"/>
                  </a:lnTo>
                  <a:lnTo>
                    <a:pt x="332" y="3"/>
                  </a:lnTo>
                  <a:lnTo>
                    <a:pt x="282" y="13"/>
                  </a:lnTo>
                  <a:lnTo>
                    <a:pt x="235" y="30"/>
                  </a:lnTo>
                  <a:lnTo>
                    <a:pt x="190" y="53"/>
                  </a:lnTo>
                  <a:lnTo>
                    <a:pt x="149" y="80"/>
                  </a:lnTo>
                  <a:lnTo>
                    <a:pt x="112" y="112"/>
                  </a:lnTo>
                  <a:lnTo>
                    <a:pt x="81" y="150"/>
                  </a:lnTo>
                  <a:lnTo>
                    <a:pt x="52" y="190"/>
                  </a:lnTo>
                  <a:lnTo>
                    <a:pt x="31" y="234"/>
                  </a:lnTo>
                  <a:lnTo>
                    <a:pt x="14" y="282"/>
                  </a:lnTo>
                  <a:lnTo>
                    <a:pt x="4" y="332"/>
                  </a:lnTo>
                  <a:lnTo>
                    <a:pt x="0" y="384"/>
                  </a:lnTo>
                  <a:lnTo>
                    <a:pt x="4" y="436"/>
                  </a:lnTo>
                  <a:lnTo>
                    <a:pt x="14" y="487"/>
                  </a:lnTo>
                  <a:lnTo>
                    <a:pt x="31" y="534"/>
                  </a:lnTo>
                  <a:lnTo>
                    <a:pt x="52" y="578"/>
                  </a:lnTo>
                  <a:lnTo>
                    <a:pt x="81" y="619"/>
                  </a:lnTo>
                  <a:lnTo>
                    <a:pt x="112" y="656"/>
                  </a:lnTo>
                  <a:lnTo>
                    <a:pt x="149" y="688"/>
                  </a:lnTo>
                  <a:lnTo>
                    <a:pt x="190" y="716"/>
                  </a:lnTo>
                  <a:lnTo>
                    <a:pt x="235" y="738"/>
                  </a:lnTo>
                  <a:lnTo>
                    <a:pt x="282" y="755"/>
                  </a:lnTo>
                  <a:lnTo>
                    <a:pt x="332" y="765"/>
                  </a:lnTo>
                  <a:lnTo>
                    <a:pt x="384" y="769"/>
                  </a:lnTo>
                  <a:lnTo>
                    <a:pt x="436" y="765"/>
                  </a:lnTo>
                  <a:lnTo>
                    <a:pt x="486" y="755"/>
                  </a:lnTo>
                  <a:lnTo>
                    <a:pt x="534" y="738"/>
                  </a:lnTo>
                  <a:lnTo>
                    <a:pt x="578" y="716"/>
                  </a:lnTo>
                  <a:lnTo>
                    <a:pt x="618" y="688"/>
                  </a:lnTo>
                  <a:lnTo>
                    <a:pt x="655" y="656"/>
                  </a:lnTo>
                  <a:lnTo>
                    <a:pt x="688" y="619"/>
                  </a:lnTo>
                  <a:lnTo>
                    <a:pt x="715" y="578"/>
                  </a:lnTo>
                  <a:lnTo>
                    <a:pt x="738" y="534"/>
                  </a:lnTo>
                  <a:lnTo>
                    <a:pt x="755" y="487"/>
                  </a:lnTo>
                  <a:lnTo>
                    <a:pt x="765" y="436"/>
                  </a:lnTo>
                  <a:lnTo>
                    <a:pt x="768" y="384"/>
                  </a:lnTo>
                  <a:close/>
                </a:path>
              </a:pathLst>
            </a:custGeom>
            <a:solidFill>
              <a:srgbClr val="9F9F9F"/>
            </a:solidFill>
            <a:ln w="0">
              <a:solidFill>
                <a:srgbClr val="9F9F9F"/>
              </a:solidFill>
              <a:prstDash val="solid"/>
              <a:round/>
              <a:headEnd/>
              <a:tailEnd/>
            </a:ln>
          </p:spPr>
          <p:txBody>
            <a:bodyPr/>
            <a:lstStyle/>
            <a:p>
              <a:endParaRPr lang="en-US"/>
            </a:p>
          </p:txBody>
        </p:sp>
        <p:sp>
          <p:nvSpPr>
            <p:cNvPr id="18503" name="Freeform 72">
              <a:extLst>
                <a:ext uri="{FF2B5EF4-FFF2-40B4-BE49-F238E27FC236}">
                  <a16:creationId xmlns:a16="http://schemas.microsoft.com/office/drawing/2014/main" id="{2C62B704-ADAB-FC4C-0519-29E3A6083E25}"/>
                </a:ext>
              </a:extLst>
            </p:cNvPr>
            <p:cNvSpPr>
              <a:spLocks/>
            </p:cNvSpPr>
            <p:nvPr/>
          </p:nvSpPr>
          <p:spPr bwMode="auto">
            <a:xfrm>
              <a:off x="3554413" y="5765800"/>
              <a:ext cx="406400" cy="406400"/>
            </a:xfrm>
            <a:custGeom>
              <a:avLst/>
              <a:gdLst>
                <a:gd name="T0" fmla="*/ 406400 w 768"/>
                <a:gd name="T1" fmla="*/ 202936 h 769"/>
                <a:gd name="T2" fmla="*/ 404813 w 768"/>
                <a:gd name="T3" fmla="*/ 175455 h 769"/>
                <a:gd name="T4" fmla="*/ 399521 w 768"/>
                <a:gd name="T5" fmla="*/ 149031 h 769"/>
                <a:gd name="T6" fmla="*/ 390525 w 768"/>
                <a:gd name="T7" fmla="*/ 123664 h 769"/>
                <a:gd name="T8" fmla="*/ 378354 w 768"/>
                <a:gd name="T9" fmla="*/ 100411 h 769"/>
                <a:gd name="T10" fmla="*/ 364067 w 768"/>
                <a:gd name="T11" fmla="*/ 79272 h 769"/>
                <a:gd name="T12" fmla="*/ 346604 w 768"/>
                <a:gd name="T13" fmla="*/ 59190 h 769"/>
                <a:gd name="T14" fmla="*/ 327025 w 768"/>
                <a:gd name="T15" fmla="*/ 42278 h 769"/>
                <a:gd name="T16" fmla="*/ 305858 w 768"/>
                <a:gd name="T17" fmla="*/ 28009 h 769"/>
                <a:gd name="T18" fmla="*/ 282575 w 768"/>
                <a:gd name="T19" fmla="*/ 15854 h 769"/>
                <a:gd name="T20" fmla="*/ 257175 w 768"/>
                <a:gd name="T21" fmla="*/ 6870 h 769"/>
                <a:gd name="T22" fmla="*/ 230717 w 768"/>
                <a:gd name="T23" fmla="*/ 1585 h 769"/>
                <a:gd name="T24" fmla="*/ 203200 w 768"/>
                <a:gd name="T25" fmla="*/ 0 h 769"/>
                <a:gd name="T26" fmla="*/ 175683 w 768"/>
                <a:gd name="T27" fmla="*/ 1585 h 769"/>
                <a:gd name="T28" fmla="*/ 149225 w 768"/>
                <a:gd name="T29" fmla="*/ 6870 h 769"/>
                <a:gd name="T30" fmla="*/ 124354 w 768"/>
                <a:gd name="T31" fmla="*/ 15854 h 769"/>
                <a:gd name="T32" fmla="*/ 100542 w 768"/>
                <a:gd name="T33" fmla="*/ 28009 h 769"/>
                <a:gd name="T34" fmla="*/ 78846 w 768"/>
                <a:gd name="T35" fmla="*/ 42278 h 769"/>
                <a:gd name="T36" fmla="*/ 59267 w 768"/>
                <a:gd name="T37" fmla="*/ 59190 h 769"/>
                <a:gd name="T38" fmla="*/ 42863 w 768"/>
                <a:gd name="T39" fmla="*/ 79272 h 769"/>
                <a:gd name="T40" fmla="*/ 27517 w 768"/>
                <a:gd name="T41" fmla="*/ 100411 h 769"/>
                <a:gd name="T42" fmla="*/ 16404 w 768"/>
                <a:gd name="T43" fmla="*/ 123664 h 769"/>
                <a:gd name="T44" fmla="*/ 7408 w 768"/>
                <a:gd name="T45" fmla="*/ 149031 h 769"/>
                <a:gd name="T46" fmla="*/ 2117 w 768"/>
                <a:gd name="T47" fmla="*/ 175455 h 769"/>
                <a:gd name="T48" fmla="*/ 0 w 768"/>
                <a:gd name="T49" fmla="*/ 202936 h 769"/>
                <a:gd name="T50" fmla="*/ 2117 w 768"/>
                <a:gd name="T51" fmla="*/ 230417 h 769"/>
                <a:gd name="T52" fmla="*/ 7408 w 768"/>
                <a:gd name="T53" fmla="*/ 257369 h 769"/>
                <a:gd name="T54" fmla="*/ 16404 w 768"/>
                <a:gd name="T55" fmla="*/ 282208 h 769"/>
                <a:gd name="T56" fmla="*/ 27517 w 768"/>
                <a:gd name="T57" fmla="*/ 305461 h 769"/>
                <a:gd name="T58" fmla="*/ 42863 w 768"/>
                <a:gd name="T59" fmla="*/ 327128 h 769"/>
                <a:gd name="T60" fmla="*/ 59267 w 768"/>
                <a:gd name="T61" fmla="*/ 346682 h 769"/>
                <a:gd name="T62" fmla="*/ 78846 w 768"/>
                <a:gd name="T63" fmla="*/ 363593 h 769"/>
                <a:gd name="T64" fmla="*/ 100542 w 768"/>
                <a:gd name="T65" fmla="*/ 378391 h 769"/>
                <a:gd name="T66" fmla="*/ 124354 w 768"/>
                <a:gd name="T67" fmla="*/ 390017 h 769"/>
                <a:gd name="T68" fmla="*/ 149225 w 768"/>
                <a:gd name="T69" fmla="*/ 399001 h 769"/>
                <a:gd name="T70" fmla="*/ 175683 w 768"/>
                <a:gd name="T71" fmla="*/ 404286 h 769"/>
                <a:gd name="T72" fmla="*/ 203200 w 768"/>
                <a:gd name="T73" fmla="*/ 406400 h 769"/>
                <a:gd name="T74" fmla="*/ 230717 w 768"/>
                <a:gd name="T75" fmla="*/ 404286 h 769"/>
                <a:gd name="T76" fmla="*/ 257175 w 768"/>
                <a:gd name="T77" fmla="*/ 399001 h 769"/>
                <a:gd name="T78" fmla="*/ 282575 w 768"/>
                <a:gd name="T79" fmla="*/ 390017 h 769"/>
                <a:gd name="T80" fmla="*/ 305858 w 768"/>
                <a:gd name="T81" fmla="*/ 378391 h 769"/>
                <a:gd name="T82" fmla="*/ 327025 w 768"/>
                <a:gd name="T83" fmla="*/ 363593 h 769"/>
                <a:gd name="T84" fmla="*/ 346604 w 768"/>
                <a:gd name="T85" fmla="*/ 346682 h 769"/>
                <a:gd name="T86" fmla="*/ 364067 w 768"/>
                <a:gd name="T87" fmla="*/ 327128 h 769"/>
                <a:gd name="T88" fmla="*/ 378354 w 768"/>
                <a:gd name="T89" fmla="*/ 305461 h 769"/>
                <a:gd name="T90" fmla="*/ 390525 w 768"/>
                <a:gd name="T91" fmla="*/ 282208 h 769"/>
                <a:gd name="T92" fmla="*/ 399521 w 768"/>
                <a:gd name="T93" fmla="*/ 257369 h 769"/>
                <a:gd name="T94" fmla="*/ 404813 w 768"/>
                <a:gd name="T95" fmla="*/ 230417 h 769"/>
                <a:gd name="T96" fmla="*/ 406400 w 768"/>
                <a:gd name="T97" fmla="*/ 202936 h 7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68"/>
                <a:gd name="T148" fmla="*/ 0 h 769"/>
                <a:gd name="T149" fmla="*/ 768 w 768"/>
                <a:gd name="T150" fmla="*/ 769 h 7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68" h="769">
                  <a:moveTo>
                    <a:pt x="768" y="384"/>
                  </a:moveTo>
                  <a:lnTo>
                    <a:pt x="765" y="332"/>
                  </a:lnTo>
                  <a:lnTo>
                    <a:pt x="755" y="282"/>
                  </a:lnTo>
                  <a:lnTo>
                    <a:pt x="738" y="234"/>
                  </a:lnTo>
                  <a:lnTo>
                    <a:pt x="715" y="190"/>
                  </a:lnTo>
                  <a:lnTo>
                    <a:pt x="688" y="150"/>
                  </a:lnTo>
                  <a:lnTo>
                    <a:pt x="655" y="112"/>
                  </a:lnTo>
                  <a:lnTo>
                    <a:pt x="618" y="80"/>
                  </a:lnTo>
                  <a:lnTo>
                    <a:pt x="578" y="53"/>
                  </a:lnTo>
                  <a:lnTo>
                    <a:pt x="534" y="30"/>
                  </a:lnTo>
                  <a:lnTo>
                    <a:pt x="486" y="13"/>
                  </a:lnTo>
                  <a:lnTo>
                    <a:pt x="436" y="3"/>
                  </a:lnTo>
                  <a:lnTo>
                    <a:pt x="384" y="0"/>
                  </a:lnTo>
                  <a:lnTo>
                    <a:pt x="332" y="3"/>
                  </a:lnTo>
                  <a:lnTo>
                    <a:pt x="282" y="13"/>
                  </a:lnTo>
                  <a:lnTo>
                    <a:pt x="235" y="30"/>
                  </a:lnTo>
                  <a:lnTo>
                    <a:pt x="190" y="53"/>
                  </a:lnTo>
                  <a:lnTo>
                    <a:pt x="149" y="80"/>
                  </a:lnTo>
                  <a:lnTo>
                    <a:pt x="112" y="112"/>
                  </a:lnTo>
                  <a:lnTo>
                    <a:pt x="81" y="150"/>
                  </a:lnTo>
                  <a:lnTo>
                    <a:pt x="52" y="190"/>
                  </a:lnTo>
                  <a:lnTo>
                    <a:pt x="31" y="234"/>
                  </a:lnTo>
                  <a:lnTo>
                    <a:pt x="14" y="282"/>
                  </a:lnTo>
                  <a:lnTo>
                    <a:pt x="4" y="332"/>
                  </a:lnTo>
                  <a:lnTo>
                    <a:pt x="0" y="384"/>
                  </a:lnTo>
                  <a:lnTo>
                    <a:pt x="4" y="436"/>
                  </a:lnTo>
                  <a:lnTo>
                    <a:pt x="14" y="487"/>
                  </a:lnTo>
                  <a:lnTo>
                    <a:pt x="31" y="534"/>
                  </a:lnTo>
                  <a:lnTo>
                    <a:pt x="52" y="578"/>
                  </a:lnTo>
                  <a:lnTo>
                    <a:pt x="81" y="619"/>
                  </a:lnTo>
                  <a:lnTo>
                    <a:pt x="112" y="656"/>
                  </a:lnTo>
                  <a:lnTo>
                    <a:pt x="149" y="688"/>
                  </a:lnTo>
                  <a:lnTo>
                    <a:pt x="190" y="716"/>
                  </a:lnTo>
                  <a:lnTo>
                    <a:pt x="235" y="738"/>
                  </a:lnTo>
                  <a:lnTo>
                    <a:pt x="282" y="755"/>
                  </a:lnTo>
                  <a:lnTo>
                    <a:pt x="332" y="765"/>
                  </a:lnTo>
                  <a:lnTo>
                    <a:pt x="384" y="769"/>
                  </a:lnTo>
                  <a:lnTo>
                    <a:pt x="436" y="765"/>
                  </a:lnTo>
                  <a:lnTo>
                    <a:pt x="486" y="755"/>
                  </a:lnTo>
                  <a:lnTo>
                    <a:pt x="534" y="738"/>
                  </a:lnTo>
                  <a:lnTo>
                    <a:pt x="578" y="716"/>
                  </a:lnTo>
                  <a:lnTo>
                    <a:pt x="618" y="688"/>
                  </a:lnTo>
                  <a:lnTo>
                    <a:pt x="655" y="656"/>
                  </a:lnTo>
                  <a:lnTo>
                    <a:pt x="688" y="619"/>
                  </a:lnTo>
                  <a:lnTo>
                    <a:pt x="715" y="578"/>
                  </a:lnTo>
                  <a:lnTo>
                    <a:pt x="738" y="534"/>
                  </a:lnTo>
                  <a:lnTo>
                    <a:pt x="755" y="487"/>
                  </a:lnTo>
                  <a:lnTo>
                    <a:pt x="765" y="436"/>
                  </a:lnTo>
                  <a:lnTo>
                    <a:pt x="768" y="384"/>
                  </a:lnTo>
                </a:path>
              </a:pathLst>
            </a:custGeom>
            <a:noFill/>
            <a:ln w="1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04" name="Freeform 73">
              <a:extLst>
                <a:ext uri="{FF2B5EF4-FFF2-40B4-BE49-F238E27FC236}">
                  <a16:creationId xmlns:a16="http://schemas.microsoft.com/office/drawing/2014/main" id="{AE598090-6C1D-1AE4-01E8-035952ADD3ED}"/>
                </a:ext>
              </a:extLst>
            </p:cNvPr>
            <p:cNvSpPr>
              <a:spLocks/>
            </p:cNvSpPr>
            <p:nvPr/>
          </p:nvSpPr>
          <p:spPr bwMode="auto">
            <a:xfrm>
              <a:off x="4164013" y="4292600"/>
              <a:ext cx="406400" cy="406400"/>
            </a:xfrm>
            <a:custGeom>
              <a:avLst/>
              <a:gdLst>
                <a:gd name="T0" fmla="*/ 406400 w 769"/>
                <a:gd name="T1" fmla="*/ 203200 h 768"/>
                <a:gd name="T2" fmla="*/ 404815 w 769"/>
                <a:gd name="T3" fmla="*/ 175683 h 768"/>
                <a:gd name="T4" fmla="*/ 399530 w 769"/>
                <a:gd name="T5" fmla="*/ 149225 h 768"/>
                <a:gd name="T6" fmla="*/ 390546 w 769"/>
                <a:gd name="T7" fmla="*/ 124354 h 768"/>
                <a:gd name="T8" fmla="*/ 378391 w 769"/>
                <a:gd name="T9" fmla="*/ 100542 h 768"/>
                <a:gd name="T10" fmla="*/ 364122 w 769"/>
                <a:gd name="T11" fmla="*/ 78846 h 768"/>
                <a:gd name="T12" fmla="*/ 347210 w 769"/>
                <a:gd name="T13" fmla="*/ 59267 h 768"/>
                <a:gd name="T14" fmla="*/ 327128 w 769"/>
                <a:gd name="T15" fmla="*/ 42863 h 768"/>
                <a:gd name="T16" fmla="*/ 305989 w 769"/>
                <a:gd name="T17" fmla="*/ 27517 h 768"/>
                <a:gd name="T18" fmla="*/ 282736 w 769"/>
                <a:gd name="T19" fmla="*/ 16404 h 768"/>
                <a:gd name="T20" fmla="*/ 257369 w 769"/>
                <a:gd name="T21" fmla="*/ 7408 h 768"/>
                <a:gd name="T22" fmla="*/ 230945 w 769"/>
                <a:gd name="T23" fmla="*/ 2117 h 768"/>
                <a:gd name="T24" fmla="*/ 203464 w 769"/>
                <a:gd name="T25" fmla="*/ 0 h 768"/>
                <a:gd name="T26" fmla="*/ 175983 w 769"/>
                <a:gd name="T27" fmla="*/ 2117 h 768"/>
                <a:gd name="T28" fmla="*/ 149031 w 769"/>
                <a:gd name="T29" fmla="*/ 7408 h 768"/>
                <a:gd name="T30" fmla="*/ 124192 w 769"/>
                <a:gd name="T31" fmla="*/ 16404 h 768"/>
                <a:gd name="T32" fmla="*/ 100939 w 769"/>
                <a:gd name="T33" fmla="*/ 27517 h 768"/>
                <a:gd name="T34" fmla="*/ 79272 w 769"/>
                <a:gd name="T35" fmla="*/ 42863 h 768"/>
                <a:gd name="T36" fmla="*/ 59718 w 769"/>
                <a:gd name="T37" fmla="*/ 59267 h 768"/>
                <a:gd name="T38" fmla="*/ 42278 w 769"/>
                <a:gd name="T39" fmla="*/ 78846 h 768"/>
                <a:gd name="T40" fmla="*/ 28009 w 769"/>
                <a:gd name="T41" fmla="*/ 100542 h 768"/>
                <a:gd name="T42" fmla="*/ 16383 w 769"/>
                <a:gd name="T43" fmla="*/ 124354 h 768"/>
                <a:gd name="T44" fmla="*/ 7399 w 769"/>
                <a:gd name="T45" fmla="*/ 149225 h 768"/>
                <a:gd name="T46" fmla="*/ 2114 w 769"/>
                <a:gd name="T47" fmla="*/ 175683 h 768"/>
                <a:gd name="T48" fmla="*/ 0 w 769"/>
                <a:gd name="T49" fmla="*/ 203200 h 768"/>
                <a:gd name="T50" fmla="*/ 2114 w 769"/>
                <a:gd name="T51" fmla="*/ 230717 h 768"/>
                <a:gd name="T52" fmla="*/ 7399 w 769"/>
                <a:gd name="T53" fmla="*/ 257175 h 768"/>
                <a:gd name="T54" fmla="*/ 16383 w 769"/>
                <a:gd name="T55" fmla="*/ 282575 h 768"/>
                <a:gd name="T56" fmla="*/ 28009 w 769"/>
                <a:gd name="T57" fmla="*/ 305858 h 768"/>
                <a:gd name="T58" fmla="*/ 42278 w 769"/>
                <a:gd name="T59" fmla="*/ 327025 h 768"/>
                <a:gd name="T60" fmla="*/ 59718 w 769"/>
                <a:gd name="T61" fmla="*/ 346604 h 768"/>
                <a:gd name="T62" fmla="*/ 79272 w 769"/>
                <a:gd name="T63" fmla="*/ 364067 h 768"/>
                <a:gd name="T64" fmla="*/ 100939 w 769"/>
                <a:gd name="T65" fmla="*/ 378354 h 768"/>
                <a:gd name="T66" fmla="*/ 124192 w 769"/>
                <a:gd name="T67" fmla="*/ 390525 h 768"/>
                <a:gd name="T68" fmla="*/ 149031 w 769"/>
                <a:gd name="T69" fmla="*/ 399521 h 768"/>
                <a:gd name="T70" fmla="*/ 175983 w 769"/>
                <a:gd name="T71" fmla="*/ 404813 h 768"/>
                <a:gd name="T72" fmla="*/ 203464 w 769"/>
                <a:gd name="T73" fmla="*/ 406400 h 768"/>
                <a:gd name="T74" fmla="*/ 230945 w 769"/>
                <a:gd name="T75" fmla="*/ 404813 h 768"/>
                <a:gd name="T76" fmla="*/ 257369 w 769"/>
                <a:gd name="T77" fmla="*/ 399521 h 768"/>
                <a:gd name="T78" fmla="*/ 282736 w 769"/>
                <a:gd name="T79" fmla="*/ 390525 h 768"/>
                <a:gd name="T80" fmla="*/ 305989 w 769"/>
                <a:gd name="T81" fmla="*/ 378354 h 768"/>
                <a:gd name="T82" fmla="*/ 327128 w 769"/>
                <a:gd name="T83" fmla="*/ 364067 h 768"/>
                <a:gd name="T84" fmla="*/ 347210 w 769"/>
                <a:gd name="T85" fmla="*/ 346604 h 768"/>
                <a:gd name="T86" fmla="*/ 364122 w 769"/>
                <a:gd name="T87" fmla="*/ 327025 h 768"/>
                <a:gd name="T88" fmla="*/ 378391 w 769"/>
                <a:gd name="T89" fmla="*/ 305858 h 768"/>
                <a:gd name="T90" fmla="*/ 390546 w 769"/>
                <a:gd name="T91" fmla="*/ 282575 h 768"/>
                <a:gd name="T92" fmla="*/ 399530 w 769"/>
                <a:gd name="T93" fmla="*/ 257175 h 768"/>
                <a:gd name="T94" fmla="*/ 404815 w 769"/>
                <a:gd name="T95" fmla="*/ 230717 h 768"/>
                <a:gd name="T96" fmla="*/ 406400 w 769"/>
                <a:gd name="T97" fmla="*/ 203200 h 7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69"/>
                <a:gd name="T148" fmla="*/ 0 h 768"/>
                <a:gd name="T149" fmla="*/ 769 w 769"/>
                <a:gd name="T150" fmla="*/ 768 h 7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69" h="768">
                  <a:moveTo>
                    <a:pt x="769" y="384"/>
                  </a:moveTo>
                  <a:lnTo>
                    <a:pt x="766" y="332"/>
                  </a:lnTo>
                  <a:lnTo>
                    <a:pt x="756" y="282"/>
                  </a:lnTo>
                  <a:lnTo>
                    <a:pt x="739" y="235"/>
                  </a:lnTo>
                  <a:lnTo>
                    <a:pt x="716" y="190"/>
                  </a:lnTo>
                  <a:lnTo>
                    <a:pt x="689" y="149"/>
                  </a:lnTo>
                  <a:lnTo>
                    <a:pt x="657" y="112"/>
                  </a:lnTo>
                  <a:lnTo>
                    <a:pt x="619" y="81"/>
                  </a:lnTo>
                  <a:lnTo>
                    <a:pt x="579" y="52"/>
                  </a:lnTo>
                  <a:lnTo>
                    <a:pt x="535" y="31"/>
                  </a:lnTo>
                  <a:lnTo>
                    <a:pt x="487" y="14"/>
                  </a:lnTo>
                  <a:lnTo>
                    <a:pt x="437" y="4"/>
                  </a:lnTo>
                  <a:lnTo>
                    <a:pt x="385" y="0"/>
                  </a:lnTo>
                  <a:lnTo>
                    <a:pt x="333" y="4"/>
                  </a:lnTo>
                  <a:lnTo>
                    <a:pt x="282" y="14"/>
                  </a:lnTo>
                  <a:lnTo>
                    <a:pt x="235" y="31"/>
                  </a:lnTo>
                  <a:lnTo>
                    <a:pt x="191" y="52"/>
                  </a:lnTo>
                  <a:lnTo>
                    <a:pt x="150" y="81"/>
                  </a:lnTo>
                  <a:lnTo>
                    <a:pt x="113" y="112"/>
                  </a:lnTo>
                  <a:lnTo>
                    <a:pt x="80" y="149"/>
                  </a:lnTo>
                  <a:lnTo>
                    <a:pt x="53" y="190"/>
                  </a:lnTo>
                  <a:lnTo>
                    <a:pt x="31" y="235"/>
                  </a:lnTo>
                  <a:lnTo>
                    <a:pt x="14" y="282"/>
                  </a:lnTo>
                  <a:lnTo>
                    <a:pt x="4" y="332"/>
                  </a:lnTo>
                  <a:lnTo>
                    <a:pt x="0" y="384"/>
                  </a:lnTo>
                  <a:lnTo>
                    <a:pt x="4" y="436"/>
                  </a:lnTo>
                  <a:lnTo>
                    <a:pt x="14" y="486"/>
                  </a:lnTo>
                  <a:lnTo>
                    <a:pt x="31" y="534"/>
                  </a:lnTo>
                  <a:lnTo>
                    <a:pt x="53" y="578"/>
                  </a:lnTo>
                  <a:lnTo>
                    <a:pt x="80" y="618"/>
                  </a:lnTo>
                  <a:lnTo>
                    <a:pt x="113" y="655"/>
                  </a:lnTo>
                  <a:lnTo>
                    <a:pt x="150" y="688"/>
                  </a:lnTo>
                  <a:lnTo>
                    <a:pt x="191" y="715"/>
                  </a:lnTo>
                  <a:lnTo>
                    <a:pt x="235" y="738"/>
                  </a:lnTo>
                  <a:lnTo>
                    <a:pt x="282" y="755"/>
                  </a:lnTo>
                  <a:lnTo>
                    <a:pt x="333" y="765"/>
                  </a:lnTo>
                  <a:lnTo>
                    <a:pt x="385" y="768"/>
                  </a:lnTo>
                  <a:lnTo>
                    <a:pt x="437" y="765"/>
                  </a:lnTo>
                  <a:lnTo>
                    <a:pt x="487" y="755"/>
                  </a:lnTo>
                  <a:lnTo>
                    <a:pt x="535" y="738"/>
                  </a:lnTo>
                  <a:lnTo>
                    <a:pt x="579" y="715"/>
                  </a:lnTo>
                  <a:lnTo>
                    <a:pt x="619" y="688"/>
                  </a:lnTo>
                  <a:lnTo>
                    <a:pt x="657" y="655"/>
                  </a:lnTo>
                  <a:lnTo>
                    <a:pt x="689" y="618"/>
                  </a:lnTo>
                  <a:lnTo>
                    <a:pt x="716" y="578"/>
                  </a:lnTo>
                  <a:lnTo>
                    <a:pt x="739" y="534"/>
                  </a:lnTo>
                  <a:lnTo>
                    <a:pt x="756" y="486"/>
                  </a:lnTo>
                  <a:lnTo>
                    <a:pt x="766" y="436"/>
                  </a:lnTo>
                  <a:lnTo>
                    <a:pt x="769" y="384"/>
                  </a:lnTo>
                  <a:close/>
                </a:path>
              </a:pathLst>
            </a:custGeom>
            <a:solidFill>
              <a:srgbClr val="9F9F9F"/>
            </a:solidFill>
            <a:ln w="0">
              <a:solidFill>
                <a:srgbClr val="9F9F9F"/>
              </a:solidFill>
              <a:prstDash val="solid"/>
              <a:round/>
              <a:headEnd/>
              <a:tailEnd/>
            </a:ln>
          </p:spPr>
          <p:txBody>
            <a:bodyPr/>
            <a:lstStyle/>
            <a:p>
              <a:endParaRPr lang="en-US"/>
            </a:p>
          </p:txBody>
        </p:sp>
        <p:sp>
          <p:nvSpPr>
            <p:cNvPr id="18505" name="Freeform 74">
              <a:extLst>
                <a:ext uri="{FF2B5EF4-FFF2-40B4-BE49-F238E27FC236}">
                  <a16:creationId xmlns:a16="http://schemas.microsoft.com/office/drawing/2014/main" id="{0ED8CB90-2205-78E9-BD5E-0B4BC228B842}"/>
                </a:ext>
              </a:extLst>
            </p:cNvPr>
            <p:cNvSpPr>
              <a:spLocks/>
            </p:cNvSpPr>
            <p:nvPr/>
          </p:nvSpPr>
          <p:spPr bwMode="auto">
            <a:xfrm>
              <a:off x="4164013" y="4292600"/>
              <a:ext cx="406400" cy="406400"/>
            </a:xfrm>
            <a:custGeom>
              <a:avLst/>
              <a:gdLst>
                <a:gd name="T0" fmla="*/ 406400 w 769"/>
                <a:gd name="T1" fmla="*/ 203200 h 768"/>
                <a:gd name="T2" fmla="*/ 404815 w 769"/>
                <a:gd name="T3" fmla="*/ 175683 h 768"/>
                <a:gd name="T4" fmla="*/ 399530 w 769"/>
                <a:gd name="T5" fmla="*/ 149225 h 768"/>
                <a:gd name="T6" fmla="*/ 390546 w 769"/>
                <a:gd name="T7" fmla="*/ 124354 h 768"/>
                <a:gd name="T8" fmla="*/ 378391 w 769"/>
                <a:gd name="T9" fmla="*/ 100542 h 768"/>
                <a:gd name="T10" fmla="*/ 364122 w 769"/>
                <a:gd name="T11" fmla="*/ 78846 h 768"/>
                <a:gd name="T12" fmla="*/ 347210 w 769"/>
                <a:gd name="T13" fmla="*/ 59267 h 768"/>
                <a:gd name="T14" fmla="*/ 327128 w 769"/>
                <a:gd name="T15" fmla="*/ 42863 h 768"/>
                <a:gd name="T16" fmla="*/ 305989 w 769"/>
                <a:gd name="T17" fmla="*/ 27517 h 768"/>
                <a:gd name="T18" fmla="*/ 282736 w 769"/>
                <a:gd name="T19" fmla="*/ 16404 h 768"/>
                <a:gd name="T20" fmla="*/ 257369 w 769"/>
                <a:gd name="T21" fmla="*/ 7408 h 768"/>
                <a:gd name="T22" fmla="*/ 230945 w 769"/>
                <a:gd name="T23" fmla="*/ 2117 h 768"/>
                <a:gd name="T24" fmla="*/ 203464 w 769"/>
                <a:gd name="T25" fmla="*/ 0 h 768"/>
                <a:gd name="T26" fmla="*/ 175983 w 769"/>
                <a:gd name="T27" fmla="*/ 2117 h 768"/>
                <a:gd name="T28" fmla="*/ 149031 w 769"/>
                <a:gd name="T29" fmla="*/ 7408 h 768"/>
                <a:gd name="T30" fmla="*/ 124192 w 769"/>
                <a:gd name="T31" fmla="*/ 16404 h 768"/>
                <a:gd name="T32" fmla="*/ 100939 w 769"/>
                <a:gd name="T33" fmla="*/ 27517 h 768"/>
                <a:gd name="T34" fmla="*/ 79272 w 769"/>
                <a:gd name="T35" fmla="*/ 42863 h 768"/>
                <a:gd name="T36" fmla="*/ 59718 w 769"/>
                <a:gd name="T37" fmla="*/ 59267 h 768"/>
                <a:gd name="T38" fmla="*/ 42278 w 769"/>
                <a:gd name="T39" fmla="*/ 78846 h 768"/>
                <a:gd name="T40" fmla="*/ 28009 w 769"/>
                <a:gd name="T41" fmla="*/ 100542 h 768"/>
                <a:gd name="T42" fmla="*/ 16383 w 769"/>
                <a:gd name="T43" fmla="*/ 124354 h 768"/>
                <a:gd name="T44" fmla="*/ 7399 w 769"/>
                <a:gd name="T45" fmla="*/ 149225 h 768"/>
                <a:gd name="T46" fmla="*/ 2114 w 769"/>
                <a:gd name="T47" fmla="*/ 175683 h 768"/>
                <a:gd name="T48" fmla="*/ 0 w 769"/>
                <a:gd name="T49" fmla="*/ 203200 h 768"/>
                <a:gd name="T50" fmla="*/ 2114 w 769"/>
                <a:gd name="T51" fmla="*/ 230717 h 768"/>
                <a:gd name="T52" fmla="*/ 7399 w 769"/>
                <a:gd name="T53" fmla="*/ 257175 h 768"/>
                <a:gd name="T54" fmla="*/ 16383 w 769"/>
                <a:gd name="T55" fmla="*/ 282575 h 768"/>
                <a:gd name="T56" fmla="*/ 28009 w 769"/>
                <a:gd name="T57" fmla="*/ 305858 h 768"/>
                <a:gd name="T58" fmla="*/ 42278 w 769"/>
                <a:gd name="T59" fmla="*/ 327025 h 768"/>
                <a:gd name="T60" fmla="*/ 59718 w 769"/>
                <a:gd name="T61" fmla="*/ 346604 h 768"/>
                <a:gd name="T62" fmla="*/ 79272 w 769"/>
                <a:gd name="T63" fmla="*/ 364067 h 768"/>
                <a:gd name="T64" fmla="*/ 100939 w 769"/>
                <a:gd name="T65" fmla="*/ 378354 h 768"/>
                <a:gd name="T66" fmla="*/ 124192 w 769"/>
                <a:gd name="T67" fmla="*/ 390525 h 768"/>
                <a:gd name="T68" fmla="*/ 149031 w 769"/>
                <a:gd name="T69" fmla="*/ 399521 h 768"/>
                <a:gd name="T70" fmla="*/ 175983 w 769"/>
                <a:gd name="T71" fmla="*/ 404813 h 768"/>
                <a:gd name="T72" fmla="*/ 203464 w 769"/>
                <a:gd name="T73" fmla="*/ 406400 h 768"/>
                <a:gd name="T74" fmla="*/ 230945 w 769"/>
                <a:gd name="T75" fmla="*/ 404813 h 768"/>
                <a:gd name="T76" fmla="*/ 257369 w 769"/>
                <a:gd name="T77" fmla="*/ 399521 h 768"/>
                <a:gd name="T78" fmla="*/ 282736 w 769"/>
                <a:gd name="T79" fmla="*/ 390525 h 768"/>
                <a:gd name="T80" fmla="*/ 305989 w 769"/>
                <a:gd name="T81" fmla="*/ 378354 h 768"/>
                <a:gd name="T82" fmla="*/ 327128 w 769"/>
                <a:gd name="T83" fmla="*/ 364067 h 768"/>
                <a:gd name="T84" fmla="*/ 347210 w 769"/>
                <a:gd name="T85" fmla="*/ 346604 h 768"/>
                <a:gd name="T86" fmla="*/ 364122 w 769"/>
                <a:gd name="T87" fmla="*/ 327025 h 768"/>
                <a:gd name="T88" fmla="*/ 378391 w 769"/>
                <a:gd name="T89" fmla="*/ 305858 h 768"/>
                <a:gd name="T90" fmla="*/ 390546 w 769"/>
                <a:gd name="T91" fmla="*/ 282575 h 768"/>
                <a:gd name="T92" fmla="*/ 399530 w 769"/>
                <a:gd name="T93" fmla="*/ 257175 h 768"/>
                <a:gd name="T94" fmla="*/ 404815 w 769"/>
                <a:gd name="T95" fmla="*/ 230717 h 768"/>
                <a:gd name="T96" fmla="*/ 406400 w 769"/>
                <a:gd name="T97" fmla="*/ 203200 h 7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69"/>
                <a:gd name="T148" fmla="*/ 0 h 768"/>
                <a:gd name="T149" fmla="*/ 769 w 769"/>
                <a:gd name="T150" fmla="*/ 768 h 7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69" h="768">
                  <a:moveTo>
                    <a:pt x="769" y="384"/>
                  </a:moveTo>
                  <a:lnTo>
                    <a:pt x="766" y="332"/>
                  </a:lnTo>
                  <a:lnTo>
                    <a:pt x="756" y="282"/>
                  </a:lnTo>
                  <a:lnTo>
                    <a:pt x="739" y="235"/>
                  </a:lnTo>
                  <a:lnTo>
                    <a:pt x="716" y="190"/>
                  </a:lnTo>
                  <a:lnTo>
                    <a:pt x="689" y="149"/>
                  </a:lnTo>
                  <a:lnTo>
                    <a:pt x="657" y="112"/>
                  </a:lnTo>
                  <a:lnTo>
                    <a:pt x="619" y="81"/>
                  </a:lnTo>
                  <a:lnTo>
                    <a:pt x="579" y="52"/>
                  </a:lnTo>
                  <a:lnTo>
                    <a:pt x="535" y="31"/>
                  </a:lnTo>
                  <a:lnTo>
                    <a:pt x="487" y="14"/>
                  </a:lnTo>
                  <a:lnTo>
                    <a:pt x="437" y="4"/>
                  </a:lnTo>
                  <a:lnTo>
                    <a:pt x="385" y="0"/>
                  </a:lnTo>
                  <a:lnTo>
                    <a:pt x="333" y="4"/>
                  </a:lnTo>
                  <a:lnTo>
                    <a:pt x="282" y="14"/>
                  </a:lnTo>
                  <a:lnTo>
                    <a:pt x="235" y="31"/>
                  </a:lnTo>
                  <a:lnTo>
                    <a:pt x="191" y="52"/>
                  </a:lnTo>
                  <a:lnTo>
                    <a:pt x="150" y="81"/>
                  </a:lnTo>
                  <a:lnTo>
                    <a:pt x="113" y="112"/>
                  </a:lnTo>
                  <a:lnTo>
                    <a:pt x="80" y="149"/>
                  </a:lnTo>
                  <a:lnTo>
                    <a:pt x="53" y="190"/>
                  </a:lnTo>
                  <a:lnTo>
                    <a:pt x="31" y="235"/>
                  </a:lnTo>
                  <a:lnTo>
                    <a:pt x="14" y="282"/>
                  </a:lnTo>
                  <a:lnTo>
                    <a:pt x="4" y="332"/>
                  </a:lnTo>
                  <a:lnTo>
                    <a:pt x="0" y="384"/>
                  </a:lnTo>
                  <a:lnTo>
                    <a:pt x="4" y="436"/>
                  </a:lnTo>
                  <a:lnTo>
                    <a:pt x="14" y="486"/>
                  </a:lnTo>
                  <a:lnTo>
                    <a:pt x="31" y="534"/>
                  </a:lnTo>
                  <a:lnTo>
                    <a:pt x="53" y="578"/>
                  </a:lnTo>
                  <a:lnTo>
                    <a:pt x="80" y="618"/>
                  </a:lnTo>
                  <a:lnTo>
                    <a:pt x="113" y="655"/>
                  </a:lnTo>
                  <a:lnTo>
                    <a:pt x="150" y="688"/>
                  </a:lnTo>
                  <a:lnTo>
                    <a:pt x="191" y="715"/>
                  </a:lnTo>
                  <a:lnTo>
                    <a:pt x="235" y="738"/>
                  </a:lnTo>
                  <a:lnTo>
                    <a:pt x="282" y="755"/>
                  </a:lnTo>
                  <a:lnTo>
                    <a:pt x="333" y="765"/>
                  </a:lnTo>
                  <a:lnTo>
                    <a:pt x="385" y="768"/>
                  </a:lnTo>
                  <a:lnTo>
                    <a:pt x="437" y="765"/>
                  </a:lnTo>
                  <a:lnTo>
                    <a:pt x="487" y="755"/>
                  </a:lnTo>
                  <a:lnTo>
                    <a:pt x="535" y="738"/>
                  </a:lnTo>
                  <a:lnTo>
                    <a:pt x="579" y="715"/>
                  </a:lnTo>
                  <a:lnTo>
                    <a:pt x="619" y="688"/>
                  </a:lnTo>
                  <a:lnTo>
                    <a:pt x="657" y="655"/>
                  </a:lnTo>
                  <a:lnTo>
                    <a:pt x="689" y="618"/>
                  </a:lnTo>
                  <a:lnTo>
                    <a:pt x="716" y="578"/>
                  </a:lnTo>
                  <a:lnTo>
                    <a:pt x="739" y="534"/>
                  </a:lnTo>
                  <a:lnTo>
                    <a:pt x="756" y="486"/>
                  </a:lnTo>
                  <a:lnTo>
                    <a:pt x="766" y="436"/>
                  </a:lnTo>
                  <a:lnTo>
                    <a:pt x="769" y="384"/>
                  </a:lnTo>
                </a:path>
              </a:pathLst>
            </a:custGeom>
            <a:noFill/>
            <a:ln w="1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06" name="Line 75">
              <a:extLst>
                <a:ext uri="{FF2B5EF4-FFF2-40B4-BE49-F238E27FC236}">
                  <a16:creationId xmlns:a16="http://schemas.microsoft.com/office/drawing/2014/main" id="{7BDFF35A-82C2-59F0-483E-3B4FE7737A38}"/>
                </a:ext>
              </a:extLst>
            </p:cNvPr>
            <p:cNvSpPr>
              <a:spLocks noChangeShapeType="1"/>
            </p:cNvSpPr>
            <p:nvPr/>
          </p:nvSpPr>
          <p:spPr bwMode="auto">
            <a:xfrm flipH="1" flipV="1">
              <a:off x="4178301" y="4810125"/>
              <a:ext cx="19050" cy="19050"/>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07" name="Line 76">
              <a:extLst>
                <a:ext uri="{FF2B5EF4-FFF2-40B4-BE49-F238E27FC236}">
                  <a16:creationId xmlns:a16="http://schemas.microsoft.com/office/drawing/2014/main" id="{0226F6F8-B8B4-2FBF-95FC-54F7542C713A}"/>
                </a:ext>
              </a:extLst>
            </p:cNvPr>
            <p:cNvSpPr>
              <a:spLocks noChangeShapeType="1"/>
            </p:cNvSpPr>
            <p:nvPr/>
          </p:nvSpPr>
          <p:spPr bwMode="auto">
            <a:xfrm flipH="1" flipV="1">
              <a:off x="4141788" y="4775200"/>
              <a:ext cx="19050" cy="17463"/>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08" name="Line 77">
              <a:extLst>
                <a:ext uri="{FF2B5EF4-FFF2-40B4-BE49-F238E27FC236}">
                  <a16:creationId xmlns:a16="http://schemas.microsoft.com/office/drawing/2014/main" id="{4874B875-32B5-3FE6-010A-1BF54151BF60}"/>
                </a:ext>
              </a:extLst>
            </p:cNvPr>
            <p:cNvSpPr>
              <a:spLocks noChangeShapeType="1"/>
            </p:cNvSpPr>
            <p:nvPr/>
          </p:nvSpPr>
          <p:spPr bwMode="auto">
            <a:xfrm flipH="1" flipV="1">
              <a:off x="4105276" y="4740275"/>
              <a:ext cx="19050" cy="17463"/>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09" name="Line 78">
              <a:extLst>
                <a:ext uri="{FF2B5EF4-FFF2-40B4-BE49-F238E27FC236}">
                  <a16:creationId xmlns:a16="http://schemas.microsoft.com/office/drawing/2014/main" id="{F7D5FD33-258F-4608-7327-B484C622CDFE}"/>
                </a:ext>
              </a:extLst>
            </p:cNvPr>
            <p:cNvSpPr>
              <a:spLocks noChangeShapeType="1"/>
            </p:cNvSpPr>
            <p:nvPr/>
          </p:nvSpPr>
          <p:spPr bwMode="auto">
            <a:xfrm flipH="1" flipV="1">
              <a:off x="4068763" y="4703763"/>
              <a:ext cx="19050" cy="19050"/>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0" name="Line 79">
              <a:extLst>
                <a:ext uri="{FF2B5EF4-FFF2-40B4-BE49-F238E27FC236}">
                  <a16:creationId xmlns:a16="http://schemas.microsoft.com/office/drawing/2014/main" id="{92D84282-289C-CAD3-1C85-BB6C03F21C50}"/>
                </a:ext>
              </a:extLst>
            </p:cNvPr>
            <p:cNvSpPr>
              <a:spLocks noChangeShapeType="1"/>
            </p:cNvSpPr>
            <p:nvPr/>
          </p:nvSpPr>
          <p:spPr bwMode="auto">
            <a:xfrm flipH="1" flipV="1">
              <a:off x="4033838" y="4668838"/>
              <a:ext cx="17463" cy="17463"/>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1" name="Line 80">
              <a:extLst>
                <a:ext uri="{FF2B5EF4-FFF2-40B4-BE49-F238E27FC236}">
                  <a16:creationId xmlns:a16="http://schemas.microsoft.com/office/drawing/2014/main" id="{D776A65B-3089-C5A5-C038-62DB363A5CA8}"/>
                </a:ext>
              </a:extLst>
            </p:cNvPr>
            <p:cNvSpPr>
              <a:spLocks noChangeShapeType="1"/>
            </p:cNvSpPr>
            <p:nvPr/>
          </p:nvSpPr>
          <p:spPr bwMode="auto">
            <a:xfrm flipH="1" flipV="1">
              <a:off x="3997326" y="4633913"/>
              <a:ext cx="17463" cy="17463"/>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2" name="Line 81">
              <a:extLst>
                <a:ext uri="{FF2B5EF4-FFF2-40B4-BE49-F238E27FC236}">
                  <a16:creationId xmlns:a16="http://schemas.microsoft.com/office/drawing/2014/main" id="{46A4BABF-CEB1-50AE-E5D9-E870B2370411}"/>
                </a:ext>
              </a:extLst>
            </p:cNvPr>
            <p:cNvSpPr>
              <a:spLocks noChangeShapeType="1"/>
            </p:cNvSpPr>
            <p:nvPr/>
          </p:nvSpPr>
          <p:spPr bwMode="auto">
            <a:xfrm flipH="1" flipV="1">
              <a:off x="3978276" y="4614863"/>
              <a:ext cx="1588" cy="1588"/>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3" name="Freeform 82">
              <a:extLst>
                <a:ext uri="{FF2B5EF4-FFF2-40B4-BE49-F238E27FC236}">
                  <a16:creationId xmlns:a16="http://schemas.microsoft.com/office/drawing/2014/main" id="{7DBFD4E2-C825-4D05-19CE-914C5F6CB40F}"/>
                </a:ext>
              </a:extLst>
            </p:cNvPr>
            <p:cNvSpPr>
              <a:spLocks/>
            </p:cNvSpPr>
            <p:nvPr/>
          </p:nvSpPr>
          <p:spPr bwMode="auto">
            <a:xfrm>
              <a:off x="3978276" y="4614863"/>
              <a:ext cx="60325" cy="58738"/>
            </a:xfrm>
            <a:custGeom>
              <a:avLst/>
              <a:gdLst>
                <a:gd name="T0" fmla="*/ 0 w 114"/>
                <a:gd name="T1" fmla="*/ 0 h 112"/>
                <a:gd name="T2" fmla="*/ 30692 w 114"/>
                <a:gd name="T3" fmla="*/ 58738 h 112"/>
                <a:gd name="T4" fmla="*/ 60325 w 114"/>
                <a:gd name="T5" fmla="*/ 28320 h 112"/>
                <a:gd name="T6" fmla="*/ 0 w 114"/>
                <a:gd name="T7" fmla="*/ 0 h 112"/>
                <a:gd name="T8" fmla="*/ 0 60000 65536"/>
                <a:gd name="T9" fmla="*/ 0 60000 65536"/>
                <a:gd name="T10" fmla="*/ 0 60000 65536"/>
                <a:gd name="T11" fmla="*/ 0 60000 65536"/>
                <a:gd name="T12" fmla="*/ 0 w 114"/>
                <a:gd name="T13" fmla="*/ 0 h 112"/>
                <a:gd name="T14" fmla="*/ 114 w 114"/>
                <a:gd name="T15" fmla="*/ 112 h 112"/>
              </a:gdLst>
              <a:ahLst/>
              <a:cxnLst>
                <a:cxn ang="T8">
                  <a:pos x="T0" y="T1"/>
                </a:cxn>
                <a:cxn ang="T9">
                  <a:pos x="T2" y="T3"/>
                </a:cxn>
                <a:cxn ang="T10">
                  <a:pos x="T4" y="T5"/>
                </a:cxn>
                <a:cxn ang="T11">
                  <a:pos x="T6" y="T7"/>
                </a:cxn>
              </a:cxnLst>
              <a:rect l="T12" t="T13" r="T14" b="T15"/>
              <a:pathLst>
                <a:path w="114" h="112">
                  <a:moveTo>
                    <a:pt x="0" y="0"/>
                  </a:moveTo>
                  <a:lnTo>
                    <a:pt x="58" y="112"/>
                  </a:lnTo>
                  <a:lnTo>
                    <a:pt x="114" y="54"/>
                  </a:lnTo>
                  <a:lnTo>
                    <a:pt x="0" y="0"/>
                  </a:lnTo>
                  <a:close/>
                </a:path>
              </a:pathLst>
            </a:custGeom>
            <a:solidFill>
              <a:srgbClr val="0000FF"/>
            </a:solidFill>
            <a:ln w="0">
              <a:solidFill>
                <a:srgbClr val="0000FF"/>
              </a:solidFill>
              <a:prstDash val="solid"/>
              <a:round/>
              <a:headEnd/>
              <a:tailEnd/>
            </a:ln>
          </p:spPr>
          <p:txBody>
            <a:bodyPr/>
            <a:lstStyle/>
            <a:p>
              <a:endParaRPr lang="en-US"/>
            </a:p>
          </p:txBody>
        </p:sp>
        <p:sp>
          <p:nvSpPr>
            <p:cNvPr id="18514" name="Freeform 83">
              <a:extLst>
                <a:ext uri="{FF2B5EF4-FFF2-40B4-BE49-F238E27FC236}">
                  <a16:creationId xmlns:a16="http://schemas.microsoft.com/office/drawing/2014/main" id="{438A2241-D7A7-D442-E92B-EFD654E84906}"/>
                </a:ext>
              </a:extLst>
            </p:cNvPr>
            <p:cNvSpPr>
              <a:spLocks/>
            </p:cNvSpPr>
            <p:nvPr/>
          </p:nvSpPr>
          <p:spPr bwMode="auto">
            <a:xfrm>
              <a:off x="3978276" y="4614863"/>
              <a:ext cx="60325" cy="58738"/>
            </a:xfrm>
            <a:custGeom>
              <a:avLst/>
              <a:gdLst>
                <a:gd name="T0" fmla="*/ 0 w 114"/>
                <a:gd name="T1" fmla="*/ 0 h 112"/>
                <a:gd name="T2" fmla="*/ 30692 w 114"/>
                <a:gd name="T3" fmla="*/ 58738 h 112"/>
                <a:gd name="T4" fmla="*/ 60325 w 114"/>
                <a:gd name="T5" fmla="*/ 28320 h 112"/>
                <a:gd name="T6" fmla="*/ 0 w 114"/>
                <a:gd name="T7" fmla="*/ 0 h 112"/>
                <a:gd name="T8" fmla="*/ 0 60000 65536"/>
                <a:gd name="T9" fmla="*/ 0 60000 65536"/>
                <a:gd name="T10" fmla="*/ 0 60000 65536"/>
                <a:gd name="T11" fmla="*/ 0 60000 65536"/>
                <a:gd name="T12" fmla="*/ 0 w 114"/>
                <a:gd name="T13" fmla="*/ 0 h 112"/>
                <a:gd name="T14" fmla="*/ 114 w 114"/>
                <a:gd name="T15" fmla="*/ 112 h 112"/>
              </a:gdLst>
              <a:ahLst/>
              <a:cxnLst>
                <a:cxn ang="T8">
                  <a:pos x="T0" y="T1"/>
                </a:cxn>
                <a:cxn ang="T9">
                  <a:pos x="T2" y="T3"/>
                </a:cxn>
                <a:cxn ang="T10">
                  <a:pos x="T4" y="T5"/>
                </a:cxn>
                <a:cxn ang="T11">
                  <a:pos x="T6" y="T7"/>
                </a:cxn>
              </a:cxnLst>
              <a:rect l="T12" t="T13" r="T14" b="T15"/>
              <a:pathLst>
                <a:path w="114" h="112">
                  <a:moveTo>
                    <a:pt x="0" y="0"/>
                  </a:moveTo>
                  <a:lnTo>
                    <a:pt x="58" y="112"/>
                  </a:lnTo>
                  <a:lnTo>
                    <a:pt x="114" y="54"/>
                  </a:lnTo>
                  <a:lnTo>
                    <a:pt x="0" y="0"/>
                  </a:lnTo>
                </a:path>
              </a:pathLst>
            </a:custGeom>
            <a:noFill/>
            <a:ln w="6">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15" name="Line 84">
              <a:extLst>
                <a:ext uri="{FF2B5EF4-FFF2-40B4-BE49-F238E27FC236}">
                  <a16:creationId xmlns:a16="http://schemas.microsoft.com/office/drawing/2014/main" id="{E5BA5EF7-D9BE-0F10-B909-ED476ECC6D1D}"/>
                </a:ext>
              </a:extLst>
            </p:cNvPr>
            <p:cNvSpPr>
              <a:spLocks noChangeShapeType="1"/>
            </p:cNvSpPr>
            <p:nvPr/>
          </p:nvSpPr>
          <p:spPr bwMode="auto">
            <a:xfrm>
              <a:off x="4198938" y="4824413"/>
              <a:ext cx="23813" cy="6350"/>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6" name="Line 85">
              <a:extLst>
                <a:ext uri="{FF2B5EF4-FFF2-40B4-BE49-F238E27FC236}">
                  <a16:creationId xmlns:a16="http://schemas.microsoft.com/office/drawing/2014/main" id="{8193252A-896F-C2B1-EB7A-7A956BD053DC}"/>
                </a:ext>
              </a:extLst>
            </p:cNvPr>
            <p:cNvSpPr>
              <a:spLocks noChangeShapeType="1"/>
            </p:cNvSpPr>
            <p:nvPr/>
          </p:nvSpPr>
          <p:spPr bwMode="auto">
            <a:xfrm>
              <a:off x="4248151" y="4837113"/>
              <a:ext cx="25400" cy="6350"/>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7" name="Line 86">
              <a:extLst>
                <a:ext uri="{FF2B5EF4-FFF2-40B4-BE49-F238E27FC236}">
                  <a16:creationId xmlns:a16="http://schemas.microsoft.com/office/drawing/2014/main" id="{FA289C56-95AF-B9AE-258B-926E9D38D5E9}"/>
                </a:ext>
              </a:extLst>
            </p:cNvPr>
            <p:cNvSpPr>
              <a:spLocks noChangeShapeType="1"/>
            </p:cNvSpPr>
            <p:nvPr/>
          </p:nvSpPr>
          <p:spPr bwMode="auto">
            <a:xfrm>
              <a:off x="4297363" y="4848225"/>
              <a:ext cx="25400" cy="6350"/>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8" name="Line 87">
              <a:extLst>
                <a:ext uri="{FF2B5EF4-FFF2-40B4-BE49-F238E27FC236}">
                  <a16:creationId xmlns:a16="http://schemas.microsoft.com/office/drawing/2014/main" id="{7DD68D53-68CD-4F11-7B46-9CECBC0166D3}"/>
                </a:ext>
              </a:extLst>
            </p:cNvPr>
            <p:cNvSpPr>
              <a:spLocks noChangeShapeType="1"/>
            </p:cNvSpPr>
            <p:nvPr/>
          </p:nvSpPr>
          <p:spPr bwMode="auto">
            <a:xfrm>
              <a:off x="4346576" y="4860925"/>
              <a:ext cx="25400" cy="6350"/>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9" name="Line 88">
              <a:extLst>
                <a:ext uri="{FF2B5EF4-FFF2-40B4-BE49-F238E27FC236}">
                  <a16:creationId xmlns:a16="http://schemas.microsoft.com/office/drawing/2014/main" id="{EA5D6757-B05D-0A2D-433A-70A48E22673E}"/>
                </a:ext>
              </a:extLst>
            </p:cNvPr>
            <p:cNvSpPr>
              <a:spLocks noChangeShapeType="1"/>
            </p:cNvSpPr>
            <p:nvPr/>
          </p:nvSpPr>
          <p:spPr bwMode="auto">
            <a:xfrm>
              <a:off x="4395788" y="4872038"/>
              <a:ext cx="25400" cy="6350"/>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20" name="Line 89">
              <a:extLst>
                <a:ext uri="{FF2B5EF4-FFF2-40B4-BE49-F238E27FC236}">
                  <a16:creationId xmlns:a16="http://schemas.microsoft.com/office/drawing/2014/main" id="{9640053F-2BA8-44D5-E7B2-B2E57146CE8B}"/>
                </a:ext>
              </a:extLst>
            </p:cNvPr>
            <p:cNvSpPr>
              <a:spLocks noChangeShapeType="1"/>
            </p:cNvSpPr>
            <p:nvPr/>
          </p:nvSpPr>
          <p:spPr bwMode="auto">
            <a:xfrm>
              <a:off x="4446588" y="4884738"/>
              <a:ext cx="23813" cy="4763"/>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21" name="Freeform 90">
              <a:extLst>
                <a:ext uri="{FF2B5EF4-FFF2-40B4-BE49-F238E27FC236}">
                  <a16:creationId xmlns:a16="http://schemas.microsoft.com/office/drawing/2014/main" id="{215E8669-E422-4E15-64ED-80F9B9D48B5B}"/>
                </a:ext>
              </a:extLst>
            </p:cNvPr>
            <p:cNvSpPr>
              <a:spLocks/>
            </p:cNvSpPr>
            <p:nvPr/>
          </p:nvSpPr>
          <p:spPr bwMode="auto">
            <a:xfrm>
              <a:off x="4422776" y="4859338"/>
              <a:ext cx="66675" cy="41275"/>
            </a:xfrm>
            <a:custGeom>
              <a:avLst/>
              <a:gdLst>
                <a:gd name="T0" fmla="*/ 66675 w 126"/>
                <a:gd name="T1" fmla="*/ 35454 h 78"/>
                <a:gd name="T2" fmla="*/ 9525 w 126"/>
                <a:gd name="T3" fmla="*/ 0 h 78"/>
                <a:gd name="T4" fmla="*/ 0 w 126"/>
                <a:gd name="T5" fmla="*/ 41275 h 78"/>
                <a:gd name="T6" fmla="*/ 66675 w 126"/>
                <a:gd name="T7" fmla="*/ 35454 h 78"/>
                <a:gd name="T8" fmla="*/ 0 60000 65536"/>
                <a:gd name="T9" fmla="*/ 0 60000 65536"/>
                <a:gd name="T10" fmla="*/ 0 60000 65536"/>
                <a:gd name="T11" fmla="*/ 0 60000 65536"/>
                <a:gd name="T12" fmla="*/ 0 w 126"/>
                <a:gd name="T13" fmla="*/ 0 h 78"/>
                <a:gd name="T14" fmla="*/ 126 w 126"/>
                <a:gd name="T15" fmla="*/ 78 h 78"/>
              </a:gdLst>
              <a:ahLst/>
              <a:cxnLst>
                <a:cxn ang="T8">
                  <a:pos x="T0" y="T1"/>
                </a:cxn>
                <a:cxn ang="T9">
                  <a:pos x="T2" y="T3"/>
                </a:cxn>
                <a:cxn ang="T10">
                  <a:pos x="T4" y="T5"/>
                </a:cxn>
                <a:cxn ang="T11">
                  <a:pos x="T6" y="T7"/>
                </a:cxn>
              </a:cxnLst>
              <a:rect l="T12" t="T13" r="T14" b="T15"/>
              <a:pathLst>
                <a:path w="126" h="78">
                  <a:moveTo>
                    <a:pt x="126" y="67"/>
                  </a:moveTo>
                  <a:lnTo>
                    <a:pt x="18" y="0"/>
                  </a:lnTo>
                  <a:lnTo>
                    <a:pt x="0" y="78"/>
                  </a:lnTo>
                  <a:lnTo>
                    <a:pt x="126" y="67"/>
                  </a:lnTo>
                  <a:close/>
                </a:path>
              </a:pathLst>
            </a:custGeom>
            <a:solidFill>
              <a:srgbClr val="0000FF"/>
            </a:solidFill>
            <a:ln w="0">
              <a:solidFill>
                <a:srgbClr val="0000FF"/>
              </a:solidFill>
              <a:prstDash val="solid"/>
              <a:round/>
              <a:headEnd/>
              <a:tailEnd/>
            </a:ln>
          </p:spPr>
          <p:txBody>
            <a:bodyPr/>
            <a:lstStyle/>
            <a:p>
              <a:endParaRPr lang="en-US"/>
            </a:p>
          </p:txBody>
        </p:sp>
        <p:sp>
          <p:nvSpPr>
            <p:cNvPr id="18522" name="Freeform 91">
              <a:extLst>
                <a:ext uri="{FF2B5EF4-FFF2-40B4-BE49-F238E27FC236}">
                  <a16:creationId xmlns:a16="http://schemas.microsoft.com/office/drawing/2014/main" id="{8E9C0D09-7B0C-BE09-7B19-3331FA2C5DD8}"/>
                </a:ext>
              </a:extLst>
            </p:cNvPr>
            <p:cNvSpPr>
              <a:spLocks/>
            </p:cNvSpPr>
            <p:nvPr/>
          </p:nvSpPr>
          <p:spPr bwMode="auto">
            <a:xfrm>
              <a:off x="4422776" y="4859338"/>
              <a:ext cx="66675" cy="41275"/>
            </a:xfrm>
            <a:custGeom>
              <a:avLst/>
              <a:gdLst>
                <a:gd name="T0" fmla="*/ 66675 w 126"/>
                <a:gd name="T1" fmla="*/ 35454 h 78"/>
                <a:gd name="T2" fmla="*/ 9525 w 126"/>
                <a:gd name="T3" fmla="*/ 0 h 78"/>
                <a:gd name="T4" fmla="*/ 0 w 126"/>
                <a:gd name="T5" fmla="*/ 41275 h 78"/>
                <a:gd name="T6" fmla="*/ 66675 w 126"/>
                <a:gd name="T7" fmla="*/ 35454 h 78"/>
                <a:gd name="T8" fmla="*/ 0 60000 65536"/>
                <a:gd name="T9" fmla="*/ 0 60000 65536"/>
                <a:gd name="T10" fmla="*/ 0 60000 65536"/>
                <a:gd name="T11" fmla="*/ 0 60000 65536"/>
                <a:gd name="T12" fmla="*/ 0 w 126"/>
                <a:gd name="T13" fmla="*/ 0 h 78"/>
                <a:gd name="T14" fmla="*/ 126 w 126"/>
                <a:gd name="T15" fmla="*/ 78 h 78"/>
              </a:gdLst>
              <a:ahLst/>
              <a:cxnLst>
                <a:cxn ang="T8">
                  <a:pos x="T0" y="T1"/>
                </a:cxn>
                <a:cxn ang="T9">
                  <a:pos x="T2" y="T3"/>
                </a:cxn>
                <a:cxn ang="T10">
                  <a:pos x="T4" y="T5"/>
                </a:cxn>
                <a:cxn ang="T11">
                  <a:pos x="T6" y="T7"/>
                </a:cxn>
              </a:cxnLst>
              <a:rect l="T12" t="T13" r="T14" b="T15"/>
              <a:pathLst>
                <a:path w="126" h="78">
                  <a:moveTo>
                    <a:pt x="126" y="67"/>
                  </a:moveTo>
                  <a:lnTo>
                    <a:pt x="18" y="0"/>
                  </a:lnTo>
                  <a:lnTo>
                    <a:pt x="0" y="78"/>
                  </a:lnTo>
                  <a:lnTo>
                    <a:pt x="126" y="67"/>
                  </a:lnTo>
                </a:path>
              </a:pathLst>
            </a:custGeom>
            <a:noFill/>
            <a:ln w="6">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23" name="Line 92">
              <a:extLst>
                <a:ext uri="{FF2B5EF4-FFF2-40B4-BE49-F238E27FC236}">
                  <a16:creationId xmlns:a16="http://schemas.microsoft.com/office/drawing/2014/main" id="{750565BE-DD2E-717E-D3CF-E6814D9752CF}"/>
                </a:ext>
              </a:extLst>
            </p:cNvPr>
            <p:cNvSpPr>
              <a:spLocks noChangeShapeType="1"/>
            </p:cNvSpPr>
            <p:nvPr/>
          </p:nvSpPr>
          <p:spPr bwMode="auto">
            <a:xfrm flipH="1" flipV="1">
              <a:off x="4117976" y="5614988"/>
              <a:ext cx="25400" cy="4763"/>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24" name="Line 93">
              <a:extLst>
                <a:ext uri="{FF2B5EF4-FFF2-40B4-BE49-F238E27FC236}">
                  <a16:creationId xmlns:a16="http://schemas.microsoft.com/office/drawing/2014/main" id="{3058CB89-8541-4F12-152E-C50B06DF84F5}"/>
                </a:ext>
              </a:extLst>
            </p:cNvPr>
            <p:cNvSpPr>
              <a:spLocks noChangeShapeType="1"/>
            </p:cNvSpPr>
            <p:nvPr/>
          </p:nvSpPr>
          <p:spPr bwMode="auto">
            <a:xfrm flipH="1" flipV="1">
              <a:off x="4068763" y="5605463"/>
              <a:ext cx="25400" cy="4763"/>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25" name="Line 94">
              <a:extLst>
                <a:ext uri="{FF2B5EF4-FFF2-40B4-BE49-F238E27FC236}">
                  <a16:creationId xmlns:a16="http://schemas.microsoft.com/office/drawing/2014/main" id="{4BC0598F-2E3C-465F-0554-3D517BF0F896}"/>
                </a:ext>
              </a:extLst>
            </p:cNvPr>
            <p:cNvSpPr>
              <a:spLocks noChangeShapeType="1"/>
            </p:cNvSpPr>
            <p:nvPr/>
          </p:nvSpPr>
          <p:spPr bwMode="auto">
            <a:xfrm flipH="1" flipV="1">
              <a:off x="4019551" y="5594350"/>
              <a:ext cx="23813" cy="4763"/>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26" name="Line 95">
              <a:extLst>
                <a:ext uri="{FF2B5EF4-FFF2-40B4-BE49-F238E27FC236}">
                  <a16:creationId xmlns:a16="http://schemas.microsoft.com/office/drawing/2014/main" id="{A152CF52-2A69-73DB-8054-2F7EA9F02B7A}"/>
                </a:ext>
              </a:extLst>
            </p:cNvPr>
            <p:cNvSpPr>
              <a:spLocks noChangeShapeType="1"/>
            </p:cNvSpPr>
            <p:nvPr/>
          </p:nvSpPr>
          <p:spPr bwMode="auto">
            <a:xfrm flipH="1" flipV="1">
              <a:off x="3968751" y="5584825"/>
              <a:ext cx="25400" cy="4763"/>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27" name="Line 96">
              <a:extLst>
                <a:ext uri="{FF2B5EF4-FFF2-40B4-BE49-F238E27FC236}">
                  <a16:creationId xmlns:a16="http://schemas.microsoft.com/office/drawing/2014/main" id="{6F520D2C-DFD6-557E-27E5-5263DFD8A9E8}"/>
                </a:ext>
              </a:extLst>
            </p:cNvPr>
            <p:cNvSpPr>
              <a:spLocks noChangeShapeType="1"/>
            </p:cNvSpPr>
            <p:nvPr/>
          </p:nvSpPr>
          <p:spPr bwMode="auto">
            <a:xfrm flipH="1" flipV="1">
              <a:off x="3919538" y="5575300"/>
              <a:ext cx="25400" cy="4763"/>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28" name="Line 97">
              <a:extLst>
                <a:ext uri="{FF2B5EF4-FFF2-40B4-BE49-F238E27FC236}">
                  <a16:creationId xmlns:a16="http://schemas.microsoft.com/office/drawing/2014/main" id="{F584982E-5662-D9D4-C6D6-D976F12821D6}"/>
                </a:ext>
              </a:extLst>
            </p:cNvPr>
            <p:cNvSpPr>
              <a:spLocks noChangeShapeType="1"/>
            </p:cNvSpPr>
            <p:nvPr/>
          </p:nvSpPr>
          <p:spPr bwMode="auto">
            <a:xfrm flipH="1" flipV="1">
              <a:off x="3879851" y="5565775"/>
              <a:ext cx="14288" cy="3175"/>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29" name="Freeform 98">
              <a:extLst>
                <a:ext uri="{FF2B5EF4-FFF2-40B4-BE49-F238E27FC236}">
                  <a16:creationId xmlns:a16="http://schemas.microsoft.com/office/drawing/2014/main" id="{164B14F9-4C84-1FE7-2AF7-7044D5BA9C5D}"/>
                </a:ext>
              </a:extLst>
            </p:cNvPr>
            <p:cNvSpPr>
              <a:spLocks/>
            </p:cNvSpPr>
            <p:nvPr/>
          </p:nvSpPr>
          <p:spPr bwMode="auto">
            <a:xfrm>
              <a:off x="3879851" y="5557838"/>
              <a:ext cx="66675" cy="41275"/>
            </a:xfrm>
            <a:custGeom>
              <a:avLst/>
              <a:gdLst>
                <a:gd name="T0" fmla="*/ 0 w 126"/>
                <a:gd name="T1" fmla="*/ 8359 h 79"/>
                <a:gd name="T2" fmla="*/ 58208 w 126"/>
                <a:gd name="T3" fmla="*/ 41275 h 79"/>
                <a:gd name="T4" fmla="*/ 66675 w 126"/>
                <a:gd name="T5" fmla="*/ 0 h 79"/>
                <a:gd name="T6" fmla="*/ 0 w 126"/>
                <a:gd name="T7" fmla="*/ 8359 h 79"/>
                <a:gd name="T8" fmla="*/ 0 60000 65536"/>
                <a:gd name="T9" fmla="*/ 0 60000 65536"/>
                <a:gd name="T10" fmla="*/ 0 60000 65536"/>
                <a:gd name="T11" fmla="*/ 0 60000 65536"/>
                <a:gd name="T12" fmla="*/ 0 w 126"/>
                <a:gd name="T13" fmla="*/ 0 h 79"/>
                <a:gd name="T14" fmla="*/ 126 w 126"/>
                <a:gd name="T15" fmla="*/ 79 h 79"/>
              </a:gdLst>
              <a:ahLst/>
              <a:cxnLst>
                <a:cxn ang="T8">
                  <a:pos x="T0" y="T1"/>
                </a:cxn>
                <a:cxn ang="T9">
                  <a:pos x="T2" y="T3"/>
                </a:cxn>
                <a:cxn ang="T10">
                  <a:pos x="T4" y="T5"/>
                </a:cxn>
                <a:cxn ang="T11">
                  <a:pos x="T6" y="T7"/>
                </a:cxn>
              </a:cxnLst>
              <a:rect l="T12" t="T13" r="T14" b="T15"/>
              <a:pathLst>
                <a:path w="126" h="79">
                  <a:moveTo>
                    <a:pt x="0" y="16"/>
                  </a:moveTo>
                  <a:lnTo>
                    <a:pt x="110" y="79"/>
                  </a:lnTo>
                  <a:lnTo>
                    <a:pt x="126" y="0"/>
                  </a:lnTo>
                  <a:lnTo>
                    <a:pt x="0" y="16"/>
                  </a:lnTo>
                  <a:close/>
                </a:path>
              </a:pathLst>
            </a:custGeom>
            <a:solidFill>
              <a:srgbClr val="0000FF"/>
            </a:solidFill>
            <a:ln w="0">
              <a:solidFill>
                <a:srgbClr val="0000FF"/>
              </a:solidFill>
              <a:prstDash val="solid"/>
              <a:round/>
              <a:headEnd/>
              <a:tailEnd/>
            </a:ln>
          </p:spPr>
          <p:txBody>
            <a:bodyPr/>
            <a:lstStyle/>
            <a:p>
              <a:endParaRPr lang="en-US"/>
            </a:p>
          </p:txBody>
        </p:sp>
        <p:sp>
          <p:nvSpPr>
            <p:cNvPr id="18530" name="Freeform 99">
              <a:extLst>
                <a:ext uri="{FF2B5EF4-FFF2-40B4-BE49-F238E27FC236}">
                  <a16:creationId xmlns:a16="http://schemas.microsoft.com/office/drawing/2014/main" id="{4B1033CA-4578-17CD-61AC-DB76AC8338B7}"/>
                </a:ext>
              </a:extLst>
            </p:cNvPr>
            <p:cNvSpPr>
              <a:spLocks/>
            </p:cNvSpPr>
            <p:nvPr/>
          </p:nvSpPr>
          <p:spPr bwMode="auto">
            <a:xfrm>
              <a:off x="3879851" y="5557838"/>
              <a:ext cx="66675" cy="41275"/>
            </a:xfrm>
            <a:custGeom>
              <a:avLst/>
              <a:gdLst>
                <a:gd name="T0" fmla="*/ 0 w 126"/>
                <a:gd name="T1" fmla="*/ 8359 h 79"/>
                <a:gd name="T2" fmla="*/ 58208 w 126"/>
                <a:gd name="T3" fmla="*/ 41275 h 79"/>
                <a:gd name="T4" fmla="*/ 66675 w 126"/>
                <a:gd name="T5" fmla="*/ 0 h 79"/>
                <a:gd name="T6" fmla="*/ 0 w 126"/>
                <a:gd name="T7" fmla="*/ 8359 h 79"/>
                <a:gd name="T8" fmla="*/ 0 60000 65536"/>
                <a:gd name="T9" fmla="*/ 0 60000 65536"/>
                <a:gd name="T10" fmla="*/ 0 60000 65536"/>
                <a:gd name="T11" fmla="*/ 0 60000 65536"/>
                <a:gd name="T12" fmla="*/ 0 w 126"/>
                <a:gd name="T13" fmla="*/ 0 h 79"/>
                <a:gd name="T14" fmla="*/ 126 w 126"/>
                <a:gd name="T15" fmla="*/ 79 h 79"/>
              </a:gdLst>
              <a:ahLst/>
              <a:cxnLst>
                <a:cxn ang="T8">
                  <a:pos x="T0" y="T1"/>
                </a:cxn>
                <a:cxn ang="T9">
                  <a:pos x="T2" y="T3"/>
                </a:cxn>
                <a:cxn ang="T10">
                  <a:pos x="T4" y="T5"/>
                </a:cxn>
                <a:cxn ang="T11">
                  <a:pos x="T6" y="T7"/>
                </a:cxn>
              </a:cxnLst>
              <a:rect l="T12" t="T13" r="T14" b="T15"/>
              <a:pathLst>
                <a:path w="126" h="79">
                  <a:moveTo>
                    <a:pt x="0" y="16"/>
                  </a:moveTo>
                  <a:lnTo>
                    <a:pt x="110" y="79"/>
                  </a:lnTo>
                  <a:lnTo>
                    <a:pt x="126" y="0"/>
                  </a:lnTo>
                  <a:lnTo>
                    <a:pt x="0" y="16"/>
                  </a:lnTo>
                </a:path>
              </a:pathLst>
            </a:custGeom>
            <a:noFill/>
            <a:ln w="6">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31" name="Line 100">
              <a:extLst>
                <a:ext uri="{FF2B5EF4-FFF2-40B4-BE49-F238E27FC236}">
                  <a16:creationId xmlns:a16="http://schemas.microsoft.com/office/drawing/2014/main" id="{10AF4A2F-0CC6-159D-45FE-77D529CC733E}"/>
                </a:ext>
              </a:extLst>
            </p:cNvPr>
            <p:cNvSpPr>
              <a:spLocks noChangeShapeType="1"/>
            </p:cNvSpPr>
            <p:nvPr/>
          </p:nvSpPr>
          <p:spPr bwMode="auto">
            <a:xfrm>
              <a:off x="4137026" y="5618163"/>
              <a:ext cx="23813" cy="7938"/>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32" name="Line 101">
              <a:extLst>
                <a:ext uri="{FF2B5EF4-FFF2-40B4-BE49-F238E27FC236}">
                  <a16:creationId xmlns:a16="http://schemas.microsoft.com/office/drawing/2014/main" id="{5FAF27EA-7AFD-0E47-F26A-832A106A1788}"/>
                </a:ext>
              </a:extLst>
            </p:cNvPr>
            <p:cNvSpPr>
              <a:spLocks noChangeShapeType="1"/>
            </p:cNvSpPr>
            <p:nvPr/>
          </p:nvSpPr>
          <p:spPr bwMode="auto">
            <a:xfrm>
              <a:off x="4184651" y="5634038"/>
              <a:ext cx="23813" cy="7938"/>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33" name="Line 102">
              <a:extLst>
                <a:ext uri="{FF2B5EF4-FFF2-40B4-BE49-F238E27FC236}">
                  <a16:creationId xmlns:a16="http://schemas.microsoft.com/office/drawing/2014/main" id="{92A335B0-EC6C-561C-9C02-84D51F05F99F}"/>
                </a:ext>
              </a:extLst>
            </p:cNvPr>
            <p:cNvSpPr>
              <a:spLocks noChangeShapeType="1"/>
            </p:cNvSpPr>
            <p:nvPr/>
          </p:nvSpPr>
          <p:spPr bwMode="auto">
            <a:xfrm>
              <a:off x="4232276" y="5649913"/>
              <a:ext cx="25400" cy="7938"/>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34" name="Line 103">
              <a:extLst>
                <a:ext uri="{FF2B5EF4-FFF2-40B4-BE49-F238E27FC236}">
                  <a16:creationId xmlns:a16="http://schemas.microsoft.com/office/drawing/2014/main" id="{13B83E06-AE4D-E2B7-AF0D-EE55E8D43677}"/>
                </a:ext>
              </a:extLst>
            </p:cNvPr>
            <p:cNvSpPr>
              <a:spLocks noChangeShapeType="1"/>
            </p:cNvSpPr>
            <p:nvPr/>
          </p:nvSpPr>
          <p:spPr bwMode="auto">
            <a:xfrm>
              <a:off x="4281488" y="5664200"/>
              <a:ext cx="23813" cy="7938"/>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35" name="Line 104">
              <a:extLst>
                <a:ext uri="{FF2B5EF4-FFF2-40B4-BE49-F238E27FC236}">
                  <a16:creationId xmlns:a16="http://schemas.microsoft.com/office/drawing/2014/main" id="{23C5B09C-ACBC-9306-4CE6-2AC558D8531F}"/>
                </a:ext>
              </a:extLst>
            </p:cNvPr>
            <p:cNvSpPr>
              <a:spLocks noChangeShapeType="1"/>
            </p:cNvSpPr>
            <p:nvPr/>
          </p:nvSpPr>
          <p:spPr bwMode="auto">
            <a:xfrm>
              <a:off x="4329113" y="5680075"/>
              <a:ext cx="25400" cy="7938"/>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36" name="Line 105">
              <a:extLst>
                <a:ext uri="{FF2B5EF4-FFF2-40B4-BE49-F238E27FC236}">
                  <a16:creationId xmlns:a16="http://schemas.microsoft.com/office/drawing/2014/main" id="{AA07D690-22F4-6064-E8E0-F4EFBEB0AC06}"/>
                </a:ext>
              </a:extLst>
            </p:cNvPr>
            <p:cNvSpPr>
              <a:spLocks noChangeShapeType="1"/>
            </p:cNvSpPr>
            <p:nvPr/>
          </p:nvSpPr>
          <p:spPr bwMode="auto">
            <a:xfrm>
              <a:off x="4378326" y="5695950"/>
              <a:ext cx="12700" cy="4763"/>
            </a:xfrm>
            <a:prstGeom prst="line">
              <a:avLst/>
            </a:prstGeom>
            <a:noFill/>
            <a:ln w="6">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37" name="Freeform 106">
              <a:extLst>
                <a:ext uri="{FF2B5EF4-FFF2-40B4-BE49-F238E27FC236}">
                  <a16:creationId xmlns:a16="http://schemas.microsoft.com/office/drawing/2014/main" id="{ED0DFB25-C335-B46D-27E5-3408786E1649}"/>
                </a:ext>
              </a:extLst>
            </p:cNvPr>
            <p:cNvSpPr>
              <a:spLocks/>
            </p:cNvSpPr>
            <p:nvPr/>
          </p:nvSpPr>
          <p:spPr bwMode="auto">
            <a:xfrm>
              <a:off x="4324351" y="5659438"/>
              <a:ext cx="66675" cy="41275"/>
            </a:xfrm>
            <a:custGeom>
              <a:avLst/>
              <a:gdLst>
                <a:gd name="T0" fmla="*/ 66675 w 127"/>
                <a:gd name="T1" fmla="*/ 40739 h 77"/>
                <a:gd name="T2" fmla="*/ 12600 w 127"/>
                <a:gd name="T3" fmla="*/ 0 h 77"/>
                <a:gd name="T4" fmla="*/ 0 w 127"/>
                <a:gd name="T5" fmla="*/ 41275 h 77"/>
                <a:gd name="T6" fmla="*/ 66675 w 127"/>
                <a:gd name="T7" fmla="*/ 40739 h 77"/>
                <a:gd name="T8" fmla="*/ 0 60000 65536"/>
                <a:gd name="T9" fmla="*/ 0 60000 65536"/>
                <a:gd name="T10" fmla="*/ 0 60000 65536"/>
                <a:gd name="T11" fmla="*/ 0 60000 65536"/>
                <a:gd name="T12" fmla="*/ 0 w 127"/>
                <a:gd name="T13" fmla="*/ 0 h 77"/>
                <a:gd name="T14" fmla="*/ 127 w 127"/>
                <a:gd name="T15" fmla="*/ 77 h 77"/>
              </a:gdLst>
              <a:ahLst/>
              <a:cxnLst>
                <a:cxn ang="T8">
                  <a:pos x="T0" y="T1"/>
                </a:cxn>
                <a:cxn ang="T9">
                  <a:pos x="T2" y="T3"/>
                </a:cxn>
                <a:cxn ang="T10">
                  <a:pos x="T4" y="T5"/>
                </a:cxn>
                <a:cxn ang="T11">
                  <a:pos x="T6" y="T7"/>
                </a:cxn>
              </a:cxnLst>
              <a:rect l="T12" t="T13" r="T14" b="T15"/>
              <a:pathLst>
                <a:path w="127" h="77">
                  <a:moveTo>
                    <a:pt x="127" y="76"/>
                  </a:moveTo>
                  <a:lnTo>
                    <a:pt x="24" y="0"/>
                  </a:lnTo>
                  <a:lnTo>
                    <a:pt x="0" y="77"/>
                  </a:lnTo>
                  <a:lnTo>
                    <a:pt x="127" y="76"/>
                  </a:lnTo>
                  <a:close/>
                </a:path>
              </a:pathLst>
            </a:custGeom>
            <a:solidFill>
              <a:srgbClr val="0000FF"/>
            </a:solidFill>
            <a:ln w="0">
              <a:solidFill>
                <a:srgbClr val="0000FF"/>
              </a:solidFill>
              <a:prstDash val="solid"/>
              <a:round/>
              <a:headEnd/>
              <a:tailEnd/>
            </a:ln>
          </p:spPr>
          <p:txBody>
            <a:bodyPr/>
            <a:lstStyle/>
            <a:p>
              <a:endParaRPr lang="en-US"/>
            </a:p>
          </p:txBody>
        </p:sp>
        <p:sp>
          <p:nvSpPr>
            <p:cNvPr id="18538" name="Freeform 107">
              <a:extLst>
                <a:ext uri="{FF2B5EF4-FFF2-40B4-BE49-F238E27FC236}">
                  <a16:creationId xmlns:a16="http://schemas.microsoft.com/office/drawing/2014/main" id="{6FE4AFF6-2BCA-ED00-D2D7-5D147F655461}"/>
                </a:ext>
              </a:extLst>
            </p:cNvPr>
            <p:cNvSpPr>
              <a:spLocks/>
            </p:cNvSpPr>
            <p:nvPr/>
          </p:nvSpPr>
          <p:spPr bwMode="auto">
            <a:xfrm>
              <a:off x="4324351" y="5659438"/>
              <a:ext cx="66675" cy="41275"/>
            </a:xfrm>
            <a:custGeom>
              <a:avLst/>
              <a:gdLst>
                <a:gd name="T0" fmla="*/ 66675 w 127"/>
                <a:gd name="T1" fmla="*/ 40739 h 77"/>
                <a:gd name="T2" fmla="*/ 12600 w 127"/>
                <a:gd name="T3" fmla="*/ 0 h 77"/>
                <a:gd name="T4" fmla="*/ 0 w 127"/>
                <a:gd name="T5" fmla="*/ 41275 h 77"/>
                <a:gd name="T6" fmla="*/ 66675 w 127"/>
                <a:gd name="T7" fmla="*/ 40739 h 77"/>
                <a:gd name="T8" fmla="*/ 0 60000 65536"/>
                <a:gd name="T9" fmla="*/ 0 60000 65536"/>
                <a:gd name="T10" fmla="*/ 0 60000 65536"/>
                <a:gd name="T11" fmla="*/ 0 60000 65536"/>
                <a:gd name="T12" fmla="*/ 0 w 127"/>
                <a:gd name="T13" fmla="*/ 0 h 77"/>
                <a:gd name="T14" fmla="*/ 127 w 127"/>
                <a:gd name="T15" fmla="*/ 77 h 77"/>
              </a:gdLst>
              <a:ahLst/>
              <a:cxnLst>
                <a:cxn ang="T8">
                  <a:pos x="T0" y="T1"/>
                </a:cxn>
                <a:cxn ang="T9">
                  <a:pos x="T2" y="T3"/>
                </a:cxn>
                <a:cxn ang="T10">
                  <a:pos x="T4" y="T5"/>
                </a:cxn>
                <a:cxn ang="T11">
                  <a:pos x="T6" y="T7"/>
                </a:cxn>
              </a:cxnLst>
              <a:rect l="T12" t="T13" r="T14" b="T15"/>
              <a:pathLst>
                <a:path w="127" h="77">
                  <a:moveTo>
                    <a:pt x="127" y="76"/>
                  </a:moveTo>
                  <a:lnTo>
                    <a:pt x="24" y="0"/>
                  </a:lnTo>
                  <a:lnTo>
                    <a:pt x="0" y="77"/>
                  </a:lnTo>
                  <a:lnTo>
                    <a:pt x="127" y="76"/>
                  </a:lnTo>
                </a:path>
              </a:pathLst>
            </a:custGeom>
            <a:noFill/>
            <a:ln w="6">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39" name="Freeform 108">
              <a:extLst>
                <a:ext uri="{FF2B5EF4-FFF2-40B4-BE49-F238E27FC236}">
                  <a16:creationId xmlns:a16="http://schemas.microsoft.com/office/drawing/2014/main" id="{5DE4C4C9-4FA9-CF49-98D3-8697B1D008E3}"/>
                </a:ext>
              </a:extLst>
            </p:cNvPr>
            <p:cNvSpPr>
              <a:spLocks/>
            </p:cNvSpPr>
            <p:nvPr/>
          </p:nvSpPr>
          <p:spPr bwMode="auto">
            <a:xfrm>
              <a:off x="4178301" y="4810125"/>
              <a:ext cx="38100" cy="38100"/>
            </a:xfrm>
            <a:custGeom>
              <a:avLst/>
              <a:gdLst>
                <a:gd name="T0" fmla="*/ 38100 w 72"/>
                <a:gd name="T1" fmla="*/ 19050 h 72"/>
                <a:gd name="T2" fmla="*/ 36513 w 72"/>
                <a:gd name="T3" fmla="*/ 11112 h 72"/>
                <a:gd name="T4" fmla="*/ 32808 w 72"/>
                <a:gd name="T5" fmla="*/ 5292 h 72"/>
                <a:gd name="T6" fmla="*/ 26458 w 72"/>
                <a:gd name="T7" fmla="*/ 1058 h 72"/>
                <a:gd name="T8" fmla="*/ 19050 w 72"/>
                <a:gd name="T9" fmla="*/ 0 h 72"/>
                <a:gd name="T10" fmla="*/ 11642 w 72"/>
                <a:gd name="T11" fmla="*/ 1058 h 72"/>
                <a:gd name="T12" fmla="*/ 5821 w 72"/>
                <a:gd name="T13" fmla="*/ 5292 h 72"/>
                <a:gd name="T14" fmla="*/ 1587 w 72"/>
                <a:gd name="T15" fmla="*/ 11112 h 72"/>
                <a:gd name="T16" fmla="*/ 0 w 72"/>
                <a:gd name="T17" fmla="*/ 19050 h 72"/>
                <a:gd name="T18" fmla="*/ 1587 w 72"/>
                <a:gd name="T19" fmla="*/ 25929 h 72"/>
                <a:gd name="T20" fmla="*/ 5821 w 72"/>
                <a:gd name="T21" fmla="*/ 32279 h 72"/>
                <a:gd name="T22" fmla="*/ 11642 w 72"/>
                <a:gd name="T23" fmla="*/ 35983 h 72"/>
                <a:gd name="T24" fmla="*/ 19050 w 72"/>
                <a:gd name="T25" fmla="*/ 38100 h 72"/>
                <a:gd name="T26" fmla="*/ 26458 w 72"/>
                <a:gd name="T27" fmla="*/ 35983 h 72"/>
                <a:gd name="T28" fmla="*/ 32808 w 72"/>
                <a:gd name="T29" fmla="*/ 32279 h 72"/>
                <a:gd name="T30" fmla="*/ 36513 w 72"/>
                <a:gd name="T31" fmla="*/ 25929 h 72"/>
                <a:gd name="T32" fmla="*/ 38100 w 72"/>
                <a:gd name="T33" fmla="*/ 1905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72"/>
                <a:gd name="T53" fmla="*/ 72 w 72"/>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72">
                  <a:moveTo>
                    <a:pt x="72" y="36"/>
                  </a:moveTo>
                  <a:lnTo>
                    <a:pt x="69" y="21"/>
                  </a:lnTo>
                  <a:lnTo>
                    <a:pt x="62" y="10"/>
                  </a:lnTo>
                  <a:lnTo>
                    <a:pt x="50" y="2"/>
                  </a:lnTo>
                  <a:lnTo>
                    <a:pt x="36" y="0"/>
                  </a:lnTo>
                  <a:lnTo>
                    <a:pt x="22" y="2"/>
                  </a:lnTo>
                  <a:lnTo>
                    <a:pt x="11" y="10"/>
                  </a:lnTo>
                  <a:lnTo>
                    <a:pt x="3" y="21"/>
                  </a:lnTo>
                  <a:lnTo>
                    <a:pt x="0" y="36"/>
                  </a:lnTo>
                  <a:lnTo>
                    <a:pt x="3" y="49"/>
                  </a:lnTo>
                  <a:lnTo>
                    <a:pt x="11" y="61"/>
                  </a:lnTo>
                  <a:lnTo>
                    <a:pt x="22" y="68"/>
                  </a:lnTo>
                  <a:lnTo>
                    <a:pt x="36" y="72"/>
                  </a:lnTo>
                  <a:lnTo>
                    <a:pt x="50" y="68"/>
                  </a:lnTo>
                  <a:lnTo>
                    <a:pt x="62" y="61"/>
                  </a:lnTo>
                  <a:lnTo>
                    <a:pt x="69" y="49"/>
                  </a:lnTo>
                  <a:lnTo>
                    <a:pt x="72" y="36"/>
                  </a:lnTo>
                  <a:close/>
                </a:path>
              </a:pathLst>
            </a:custGeom>
            <a:solidFill>
              <a:srgbClr val="0000FF"/>
            </a:solidFill>
            <a:ln w="0">
              <a:solidFill>
                <a:srgbClr val="0000FF"/>
              </a:solidFill>
              <a:prstDash val="solid"/>
              <a:round/>
              <a:headEnd/>
              <a:tailEnd/>
            </a:ln>
          </p:spPr>
          <p:txBody>
            <a:bodyPr/>
            <a:lstStyle/>
            <a:p>
              <a:endParaRPr lang="en-US"/>
            </a:p>
          </p:txBody>
        </p:sp>
        <p:sp>
          <p:nvSpPr>
            <p:cNvPr id="18540" name="Freeform 109">
              <a:extLst>
                <a:ext uri="{FF2B5EF4-FFF2-40B4-BE49-F238E27FC236}">
                  <a16:creationId xmlns:a16="http://schemas.microsoft.com/office/drawing/2014/main" id="{CA575E6C-26E1-0705-D407-C573C49EEA2A}"/>
                </a:ext>
              </a:extLst>
            </p:cNvPr>
            <p:cNvSpPr>
              <a:spLocks/>
            </p:cNvSpPr>
            <p:nvPr/>
          </p:nvSpPr>
          <p:spPr bwMode="auto">
            <a:xfrm>
              <a:off x="4178301" y="4810125"/>
              <a:ext cx="38100" cy="38100"/>
            </a:xfrm>
            <a:custGeom>
              <a:avLst/>
              <a:gdLst>
                <a:gd name="T0" fmla="*/ 38100 w 72"/>
                <a:gd name="T1" fmla="*/ 19050 h 72"/>
                <a:gd name="T2" fmla="*/ 36513 w 72"/>
                <a:gd name="T3" fmla="*/ 11112 h 72"/>
                <a:gd name="T4" fmla="*/ 32808 w 72"/>
                <a:gd name="T5" fmla="*/ 5292 h 72"/>
                <a:gd name="T6" fmla="*/ 26458 w 72"/>
                <a:gd name="T7" fmla="*/ 1058 h 72"/>
                <a:gd name="T8" fmla="*/ 19050 w 72"/>
                <a:gd name="T9" fmla="*/ 0 h 72"/>
                <a:gd name="T10" fmla="*/ 11642 w 72"/>
                <a:gd name="T11" fmla="*/ 1058 h 72"/>
                <a:gd name="T12" fmla="*/ 5821 w 72"/>
                <a:gd name="T13" fmla="*/ 5292 h 72"/>
                <a:gd name="T14" fmla="*/ 1587 w 72"/>
                <a:gd name="T15" fmla="*/ 11112 h 72"/>
                <a:gd name="T16" fmla="*/ 0 w 72"/>
                <a:gd name="T17" fmla="*/ 19050 h 72"/>
                <a:gd name="T18" fmla="*/ 1587 w 72"/>
                <a:gd name="T19" fmla="*/ 25929 h 72"/>
                <a:gd name="T20" fmla="*/ 5821 w 72"/>
                <a:gd name="T21" fmla="*/ 32279 h 72"/>
                <a:gd name="T22" fmla="*/ 11642 w 72"/>
                <a:gd name="T23" fmla="*/ 35983 h 72"/>
                <a:gd name="T24" fmla="*/ 19050 w 72"/>
                <a:gd name="T25" fmla="*/ 38100 h 72"/>
                <a:gd name="T26" fmla="*/ 26458 w 72"/>
                <a:gd name="T27" fmla="*/ 35983 h 72"/>
                <a:gd name="T28" fmla="*/ 32808 w 72"/>
                <a:gd name="T29" fmla="*/ 32279 h 72"/>
                <a:gd name="T30" fmla="*/ 36513 w 72"/>
                <a:gd name="T31" fmla="*/ 25929 h 72"/>
                <a:gd name="T32" fmla="*/ 38100 w 72"/>
                <a:gd name="T33" fmla="*/ 1905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72"/>
                <a:gd name="T53" fmla="*/ 72 w 72"/>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72">
                  <a:moveTo>
                    <a:pt x="72" y="36"/>
                  </a:moveTo>
                  <a:lnTo>
                    <a:pt x="69" y="21"/>
                  </a:lnTo>
                  <a:lnTo>
                    <a:pt x="62" y="10"/>
                  </a:lnTo>
                  <a:lnTo>
                    <a:pt x="50" y="2"/>
                  </a:lnTo>
                  <a:lnTo>
                    <a:pt x="36" y="0"/>
                  </a:lnTo>
                  <a:lnTo>
                    <a:pt x="22" y="2"/>
                  </a:lnTo>
                  <a:lnTo>
                    <a:pt x="11" y="10"/>
                  </a:lnTo>
                  <a:lnTo>
                    <a:pt x="3" y="21"/>
                  </a:lnTo>
                  <a:lnTo>
                    <a:pt x="0" y="36"/>
                  </a:lnTo>
                  <a:lnTo>
                    <a:pt x="3" y="49"/>
                  </a:lnTo>
                  <a:lnTo>
                    <a:pt x="11" y="61"/>
                  </a:lnTo>
                  <a:lnTo>
                    <a:pt x="22" y="68"/>
                  </a:lnTo>
                  <a:lnTo>
                    <a:pt x="36" y="72"/>
                  </a:lnTo>
                  <a:lnTo>
                    <a:pt x="50" y="68"/>
                  </a:lnTo>
                  <a:lnTo>
                    <a:pt x="62" y="61"/>
                  </a:lnTo>
                  <a:lnTo>
                    <a:pt x="69" y="49"/>
                  </a:lnTo>
                  <a:lnTo>
                    <a:pt x="72" y="36"/>
                  </a:lnTo>
                </a:path>
              </a:pathLst>
            </a:custGeom>
            <a:noFill/>
            <a:ln w="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41" name="Freeform 110">
              <a:extLst>
                <a:ext uri="{FF2B5EF4-FFF2-40B4-BE49-F238E27FC236}">
                  <a16:creationId xmlns:a16="http://schemas.microsoft.com/office/drawing/2014/main" id="{EA04D118-0CDE-4078-18A0-25F530949246}"/>
                </a:ext>
              </a:extLst>
            </p:cNvPr>
            <p:cNvSpPr>
              <a:spLocks/>
            </p:cNvSpPr>
            <p:nvPr/>
          </p:nvSpPr>
          <p:spPr bwMode="auto">
            <a:xfrm>
              <a:off x="4124326" y="5600700"/>
              <a:ext cx="38100" cy="38100"/>
            </a:xfrm>
            <a:custGeom>
              <a:avLst/>
              <a:gdLst>
                <a:gd name="T0" fmla="*/ 38100 w 71"/>
                <a:gd name="T1" fmla="*/ 19050 h 72"/>
                <a:gd name="T2" fmla="*/ 37027 w 71"/>
                <a:gd name="T3" fmla="*/ 11112 h 72"/>
                <a:gd name="T4" fmla="*/ 32734 w 71"/>
                <a:gd name="T5" fmla="*/ 5292 h 72"/>
                <a:gd name="T6" fmla="*/ 26831 w 71"/>
                <a:gd name="T7" fmla="*/ 1058 h 72"/>
                <a:gd name="T8" fmla="*/ 18782 w 71"/>
                <a:gd name="T9" fmla="*/ 0 h 72"/>
                <a:gd name="T10" fmla="*/ 11806 w 71"/>
                <a:gd name="T11" fmla="*/ 1058 h 72"/>
                <a:gd name="T12" fmla="*/ 5366 w 71"/>
                <a:gd name="T13" fmla="*/ 5292 h 72"/>
                <a:gd name="T14" fmla="*/ 1073 w 71"/>
                <a:gd name="T15" fmla="*/ 11112 h 72"/>
                <a:gd name="T16" fmla="*/ 0 w 71"/>
                <a:gd name="T17" fmla="*/ 19050 h 72"/>
                <a:gd name="T18" fmla="*/ 1073 w 71"/>
                <a:gd name="T19" fmla="*/ 26458 h 72"/>
                <a:gd name="T20" fmla="*/ 5366 w 71"/>
                <a:gd name="T21" fmla="*/ 32808 h 72"/>
                <a:gd name="T22" fmla="*/ 11806 w 71"/>
                <a:gd name="T23" fmla="*/ 36513 h 72"/>
                <a:gd name="T24" fmla="*/ 18782 w 71"/>
                <a:gd name="T25" fmla="*/ 38100 h 72"/>
                <a:gd name="T26" fmla="*/ 26831 w 71"/>
                <a:gd name="T27" fmla="*/ 36513 h 72"/>
                <a:gd name="T28" fmla="*/ 32734 w 71"/>
                <a:gd name="T29" fmla="*/ 32808 h 72"/>
                <a:gd name="T30" fmla="*/ 37027 w 71"/>
                <a:gd name="T31" fmla="*/ 26458 h 72"/>
                <a:gd name="T32" fmla="*/ 38100 w 71"/>
                <a:gd name="T33" fmla="*/ 1905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72"/>
                <a:gd name="T53" fmla="*/ 71 w 71"/>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72">
                  <a:moveTo>
                    <a:pt x="71" y="36"/>
                  </a:moveTo>
                  <a:lnTo>
                    <a:pt x="69" y="21"/>
                  </a:lnTo>
                  <a:lnTo>
                    <a:pt x="61" y="10"/>
                  </a:lnTo>
                  <a:lnTo>
                    <a:pt x="50" y="2"/>
                  </a:lnTo>
                  <a:lnTo>
                    <a:pt x="35" y="0"/>
                  </a:lnTo>
                  <a:lnTo>
                    <a:pt x="22" y="2"/>
                  </a:lnTo>
                  <a:lnTo>
                    <a:pt x="10" y="10"/>
                  </a:lnTo>
                  <a:lnTo>
                    <a:pt x="2" y="21"/>
                  </a:lnTo>
                  <a:lnTo>
                    <a:pt x="0" y="36"/>
                  </a:lnTo>
                  <a:lnTo>
                    <a:pt x="2" y="50"/>
                  </a:lnTo>
                  <a:lnTo>
                    <a:pt x="10" y="62"/>
                  </a:lnTo>
                  <a:lnTo>
                    <a:pt x="22" y="69"/>
                  </a:lnTo>
                  <a:lnTo>
                    <a:pt x="35" y="72"/>
                  </a:lnTo>
                  <a:lnTo>
                    <a:pt x="50" y="69"/>
                  </a:lnTo>
                  <a:lnTo>
                    <a:pt x="61" y="62"/>
                  </a:lnTo>
                  <a:lnTo>
                    <a:pt x="69" y="50"/>
                  </a:lnTo>
                  <a:lnTo>
                    <a:pt x="71" y="36"/>
                  </a:lnTo>
                  <a:close/>
                </a:path>
              </a:pathLst>
            </a:custGeom>
            <a:solidFill>
              <a:srgbClr val="0000FF"/>
            </a:solidFill>
            <a:ln w="0">
              <a:solidFill>
                <a:srgbClr val="0000FF"/>
              </a:solidFill>
              <a:prstDash val="solid"/>
              <a:round/>
              <a:headEnd/>
              <a:tailEnd/>
            </a:ln>
          </p:spPr>
          <p:txBody>
            <a:bodyPr/>
            <a:lstStyle/>
            <a:p>
              <a:endParaRPr lang="en-US"/>
            </a:p>
          </p:txBody>
        </p:sp>
        <p:sp>
          <p:nvSpPr>
            <p:cNvPr id="18542" name="Freeform 111">
              <a:extLst>
                <a:ext uri="{FF2B5EF4-FFF2-40B4-BE49-F238E27FC236}">
                  <a16:creationId xmlns:a16="http://schemas.microsoft.com/office/drawing/2014/main" id="{D04B6E46-D6BF-53C1-D20E-8FF029C5803E}"/>
                </a:ext>
              </a:extLst>
            </p:cNvPr>
            <p:cNvSpPr>
              <a:spLocks/>
            </p:cNvSpPr>
            <p:nvPr/>
          </p:nvSpPr>
          <p:spPr bwMode="auto">
            <a:xfrm>
              <a:off x="4124326" y="5600700"/>
              <a:ext cx="38100" cy="38100"/>
            </a:xfrm>
            <a:custGeom>
              <a:avLst/>
              <a:gdLst>
                <a:gd name="T0" fmla="*/ 38100 w 71"/>
                <a:gd name="T1" fmla="*/ 19050 h 72"/>
                <a:gd name="T2" fmla="*/ 37027 w 71"/>
                <a:gd name="T3" fmla="*/ 11112 h 72"/>
                <a:gd name="T4" fmla="*/ 32734 w 71"/>
                <a:gd name="T5" fmla="*/ 5292 h 72"/>
                <a:gd name="T6" fmla="*/ 26831 w 71"/>
                <a:gd name="T7" fmla="*/ 1058 h 72"/>
                <a:gd name="T8" fmla="*/ 18782 w 71"/>
                <a:gd name="T9" fmla="*/ 0 h 72"/>
                <a:gd name="T10" fmla="*/ 11806 w 71"/>
                <a:gd name="T11" fmla="*/ 1058 h 72"/>
                <a:gd name="T12" fmla="*/ 5366 w 71"/>
                <a:gd name="T13" fmla="*/ 5292 h 72"/>
                <a:gd name="T14" fmla="*/ 1073 w 71"/>
                <a:gd name="T15" fmla="*/ 11112 h 72"/>
                <a:gd name="T16" fmla="*/ 0 w 71"/>
                <a:gd name="T17" fmla="*/ 19050 h 72"/>
                <a:gd name="T18" fmla="*/ 1073 w 71"/>
                <a:gd name="T19" fmla="*/ 26458 h 72"/>
                <a:gd name="T20" fmla="*/ 5366 w 71"/>
                <a:gd name="T21" fmla="*/ 32808 h 72"/>
                <a:gd name="T22" fmla="*/ 11806 w 71"/>
                <a:gd name="T23" fmla="*/ 36513 h 72"/>
                <a:gd name="T24" fmla="*/ 18782 w 71"/>
                <a:gd name="T25" fmla="*/ 38100 h 72"/>
                <a:gd name="T26" fmla="*/ 26831 w 71"/>
                <a:gd name="T27" fmla="*/ 36513 h 72"/>
                <a:gd name="T28" fmla="*/ 32734 w 71"/>
                <a:gd name="T29" fmla="*/ 32808 h 72"/>
                <a:gd name="T30" fmla="*/ 37027 w 71"/>
                <a:gd name="T31" fmla="*/ 26458 h 72"/>
                <a:gd name="T32" fmla="*/ 38100 w 71"/>
                <a:gd name="T33" fmla="*/ 1905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72"/>
                <a:gd name="T53" fmla="*/ 71 w 71"/>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72">
                  <a:moveTo>
                    <a:pt x="71" y="36"/>
                  </a:moveTo>
                  <a:lnTo>
                    <a:pt x="69" y="21"/>
                  </a:lnTo>
                  <a:lnTo>
                    <a:pt x="61" y="10"/>
                  </a:lnTo>
                  <a:lnTo>
                    <a:pt x="50" y="2"/>
                  </a:lnTo>
                  <a:lnTo>
                    <a:pt x="35" y="0"/>
                  </a:lnTo>
                  <a:lnTo>
                    <a:pt x="22" y="2"/>
                  </a:lnTo>
                  <a:lnTo>
                    <a:pt x="10" y="10"/>
                  </a:lnTo>
                  <a:lnTo>
                    <a:pt x="2" y="21"/>
                  </a:lnTo>
                  <a:lnTo>
                    <a:pt x="0" y="36"/>
                  </a:lnTo>
                  <a:lnTo>
                    <a:pt x="2" y="50"/>
                  </a:lnTo>
                  <a:lnTo>
                    <a:pt x="10" y="62"/>
                  </a:lnTo>
                  <a:lnTo>
                    <a:pt x="22" y="69"/>
                  </a:lnTo>
                  <a:lnTo>
                    <a:pt x="35" y="72"/>
                  </a:lnTo>
                  <a:lnTo>
                    <a:pt x="50" y="69"/>
                  </a:lnTo>
                  <a:lnTo>
                    <a:pt x="61" y="62"/>
                  </a:lnTo>
                  <a:lnTo>
                    <a:pt x="69" y="50"/>
                  </a:lnTo>
                  <a:lnTo>
                    <a:pt x="71" y="36"/>
                  </a:lnTo>
                </a:path>
              </a:pathLst>
            </a:custGeom>
            <a:noFill/>
            <a:ln w="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43" name="Freeform 112">
              <a:extLst>
                <a:ext uri="{FF2B5EF4-FFF2-40B4-BE49-F238E27FC236}">
                  <a16:creationId xmlns:a16="http://schemas.microsoft.com/office/drawing/2014/main" id="{F06F60D8-8F7E-6DCA-B695-AF115F3BD3C1}"/>
                </a:ext>
              </a:extLst>
            </p:cNvPr>
            <p:cNvSpPr>
              <a:spLocks/>
            </p:cNvSpPr>
            <p:nvPr/>
          </p:nvSpPr>
          <p:spPr bwMode="auto">
            <a:xfrm>
              <a:off x="4348163" y="4476750"/>
              <a:ext cx="38100" cy="38100"/>
            </a:xfrm>
            <a:custGeom>
              <a:avLst/>
              <a:gdLst>
                <a:gd name="T0" fmla="*/ 38100 w 72"/>
                <a:gd name="T1" fmla="*/ 19050 h 72"/>
                <a:gd name="T2" fmla="*/ 37042 w 72"/>
                <a:gd name="T3" fmla="*/ 11642 h 72"/>
                <a:gd name="T4" fmla="*/ 32808 w 72"/>
                <a:gd name="T5" fmla="*/ 5821 h 72"/>
                <a:gd name="T6" fmla="*/ 26987 w 72"/>
                <a:gd name="T7" fmla="*/ 1587 h 72"/>
                <a:gd name="T8" fmla="*/ 19050 w 72"/>
                <a:gd name="T9" fmla="*/ 0 h 72"/>
                <a:gd name="T10" fmla="*/ 11112 w 72"/>
                <a:gd name="T11" fmla="*/ 1587 h 72"/>
                <a:gd name="T12" fmla="*/ 5292 w 72"/>
                <a:gd name="T13" fmla="*/ 5821 h 72"/>
                <a:gd name="T14" fmla="*/ 1058 w 72"/>
                <a:gd name="T15" fmla="*/ 11642 h 72"/>
                <a:gd name="T16" fmla="*/ 0 w 72"/>
                <a:gd name="T17" fmla="*/ 19050 h 72"/>
                <a:gd name="T18" fmla="*/ 1058 w 72"/>
                <a:gd name="T19" fmla="*/ 26458 h 72"/>
                <a:gd name="T20" fmla="*/ 5292 w 72"/>
                <a:gd name="T21" fmla="*/ 32808 h 72"/>
                <a:gd name="T22" fmla="*/ 11112 w 72"/>
                <a:gd name="T23" fmla="*/ 37042 h 72"/>
                <a:gd name="T24" fmla="*/ 19050 w 72"/>
                <a:gd name="T25" fmla="*/ 38100 h 72"/>
                <a:gd name="T26" fmla="*/ 26987 w 72"/>
                <a:gd name="T27" fmla="*/ 37042 h 72"/>
                <a:gd name="T28" fmla="*/ 32808 w 72"/>
                <a:gd name="T29" fmla="*/ 32808 h 72"/>
                <a:gd name="T30" fmla="*/ 37042 w 72"/>
                <a:gd name="T31" fmla="*/ 26458 h 72"/>
                <a:gd name="T32" fmla="*/ 38100 w 72"/>
                <a:gd name="T33" fmla="*/ 1905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72"/>
                <a:gd name="T53" fmla="*/ 72 w 72"/>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72">
                  <a:moveTo>
                    <a:pt x="72" y="36"/>
                  </a:moveTo>
                  <a:lnTo>
                    <a:pt x="70" y="22"/>
                  </a:lnTo>
                  <a:lnTo>
                    <a:pt x="62" y="11"/>
                  </a:lnTo>
                  <a:lnTo>
                    <a:pt x="51" y="3"/>
                  </a:lnTo>
                  <a:lnTo>
                    <a:pt x="36" y="0"/>
                  </a:lnTo>
                  <a:lnTo>
                    <a:pt x="21" y="3"/>
                  </a:lnTo>
                  <a:lnTo>
                    <a:pt x="10" y="11"/>
                  </a:lnTo>
                  <a:lnTo>
                    <a:pt x="2" y="22"/>
                  </a:lnTo>
                  <a:lnTo>
                    <a:pt x="0" y="36"/>
                  </a:lnTo>
                  <a:lnTo>
                    <a:pt x="2" y="50"/>
                  </a:lnTo>
                  <a:lnTo>
                    <a:pt x="10" y="62"/>
                  </a:lnTo>
                  <a:lnTo>
                    <a:pt x="21" y="70"/>
                  </a:lnTo>
                  <a:lnTo>
                    <a:pt x="36" y="72"/>
                  </a:lnTo>
                  <a:lnTo>
                    <a:pt x="51" y="70"/>
                  </a:lnTo>
                  <a:lnTo>
                    <a:pt x="62" y="62"/>
                  </a:lnTo>
                  <a:lnTo>
                    <a:pt x="70" y="50"/>
                  </a:lnTo>
                  <a:lnTo>
                    <a:pt x="72" y="36"/>
                  </a:lnTo>
                  <a:close/>
                </a:path>
              </a:pathLst>
            </a:custGeom>
            <a:solidFill>
              <a:srgbClr val="FF0000"/>
            </a:solidFill>
            <a:ln w="0">
              <a:solidFill>
                <a:srgbClr val="FF0000"/>
              </a:solidFill>
              <a:prstDash val="solid"/>
              <a:round/>
              <a:headEnd/>
              <a:tailEnd/>
            </a:ln>
          </p:spPr>
          <p:txBody>
            <a:bodyPr/>
            <a:lstStyle/>
            <a:p>
              <a:endParaRPr lang="en-US"/>
            </a:p>
          </p:txBody>
        </p:sp>
        <p:sp>
          <p:nvSpPr>
            <p:cNvPr id="18544" name="Freeform 113">
              <a:extLst>
                <a:ext uri="{FF2B5EF4-FFF2-40B4-BE49-F238E27FC236}">
                  <a16:creationId xmlns:a16="http://schemas.microsoft.com/office/drawing/2014/main" id="{A3CEC074-E723-A2AC-7E70-6275C09A9263}"/>
                </a:ext>
              </a:extLst>
            </p:cNvPr>
            <p:cNvSpPr>
              <a:spLocks/>
            </p:cNvSpPr>
            <p:nvPr/>
          </p:nvSpPr>
          <p:spPr bwMode="auto">
            <a:xfrm>
              <a:off x="4348163" y="4476750"/>
              <a:ext cx="38100" cy="38100"/>
            </a:xfrm>
            <a:custGeom>
              <a:avLst/>
              <a:gdLst>
                <a:gd name="T0" fmla="*/ 38100 w 72"/>
                <a:gd name="T1" fmla="*/ 19050 h 72"/>
                <a:gd name="T2" fmla="*/ 37042 w 72"/>
                <a:gd name="T3" fmla="*/ 11642 h 72"/>
                <a:gd name="T4" fmla="*/ 32808 w 72"/>
                <a:gd name="T5" fmla="*/ 5821 h 72"/>
                <a:gd name="T6" fmla="*/ 26987 w 72"/>
                <a:gd name="T7" fmla="*/ 1587 h 72"/>
                <a:gd name="T8" fmla="*/ 19050 w 72"/>
                <a:gd name="T9" fmla="*/ 0 h 72"/>
                <a:gd name="T10" fmla="*/ 11112 w 72"/>
                <a:gd name="T11" fmla="*/ 1587 h 72"/>
                <a:gd name="T12" fmla="*/ 5292 w 72"/>
                <a:gd name="T13" fmla="*/ 5821 h 72"/>
                <a:gd name="T14" fmla="*/ 1058 w 72"/>
                <a:gd name="T15" fmla="*/ 11642 h 72"/>
                <a:gd name="T16" fmla="*/ 0 w 72"/>
                <a:gd name="T17" fmla="*/ 19050 h 72"/>
                <a:gd name="T18" fmla="*/ 1058 w 72"/>
                <a:gd name="T19" fmla="*/ 26458 h 72"/>
                <a:gd name="T20" fmla="*/ 5292 w 72"/>
                <a:gd name="T21" fmla="*/ 32808 h 72"/>
                <a:gd name="T22" fmla="*/ 11112 w 72"/>
                <a:gd name="T23" fmla="*/ 37042 h 72"/>
                <a:gd name="T24" fmla="*/ 19050 w 72"/>
                <a:gd name="T25" fmla="*/ 38100 h 72"/>
                <a:gd name="T26" fmla="*/ 26987 w 72"/>
                <a:gd name="T27" fmla="*/ 37042 h 72"/>
                <a:gd name="T28" fmla="*/ 32808 w 72"/>
                <a:gd name="T29" fmla="*/ 32808 h 72"/>
                <a:gd name="T30" fmla="*/ 37042 w 72"/>
                <a:gd name="T31" fmla="*/ 26458 h 72"/>
                <a:gd name="T32" fmla="*/ 38100 w 72"/>
                <a:gd name="T33" fmla="*/ 1905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72"/>
                <a:gd name="T53" fmla="*/ 72 w 72"/>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72">
                  <a:moveTo>
                    <a:pt x="72" y="36"/>
                  </a:moveTo>
                  <a:lnTo>
                    <a:pt x="70" y="22"/>
                  </a:lnTo>
                  <a:lnTo>
                    <a:pt x="62" y="11"/>
                  </a:lnTo>
                  <a:lnTo>
                    <a:pt x="51" y="3"/>
                  </a:lnTo>
                  <a:lnTo>
                    <a:pt x="36" y="0"/>
                  </a:lnTo>
                  <a:lnTo>
                    <a:pt x="21" y="3"/>
                  </a:lnTo>
                  <a:lnTo>
                    <a:pt x="10" y="11"/>
                  </a:lnTo>
                  <a:lnTo>
                    <a:pt x="2" y="22"/>
                  </a:lnTo>
                  <a:lnTo>
                    <a:pt x="0" y="36"/>
                  </a:lnTo>
                  <a:lnTo>
                    <a:pt x="2" y="50"/>
                  </a:lnTo>
                  <a:lnTo>
                    <a:pt x="10" y="62"/>
                  </a:lnTo>
                  <a:lnTo>
                    <a:pt x="21" y="70"/>
                  </a:lnTo>
                  <a:lnTo>
                    <a:pt x="36" y="72"/>
                  </a:lnTo>
                  <a:lnTo>
                    <a:pt x="51" y="70"/>
                  </a:lnTo>
                  <a:lnTo>
                    <a:pt x="62" y="62"/>
                  </a:lnTo>
                  <a:lnTo>
                    <a:pt x="70" y="50"/>
                  </a:lnTo>
                  <a:lnTo>
                    <a:pt x="72" y="36"/>
                  </a:lnTo>
                </a:path>
              </a:pathLst>
            </a:custGeom>
            <a:noFill/>
            <a:ln w="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45" name="Freeform 114">
              <a:extLst>
                <a:ext uri="{FF2B5EF4-FFF2-40B4-BE49-F238E27FC236}">
                  <a16:creationId xmlns:a16="http://schemas.microsoft.com/office/drawing/2014/main" id="{AD21CA2D-E283-C693-7CF6-344D063BCC66}"/>
                </a:ext>
              </a:extLst>
            </p:cNvPr>
            <p:cNvSpPr>
              <a:spLocks/>
            </p:cNvSpPr>
            <p:nvPr/>
          </p:nvSpPr>
          <p:spPr bwMode="auto">
            <a:xfrm>
              <a:off x="3738563" y="5949950"/>
              <a:ext cx="38100" cy="38100"/>
            </a:xfrm>
            <a:custGeom>
              <a:avLst/>
              <a:gdLst>
                <a:gd name="T0" fmla="*/ 38100 w 72"/>
                <a:gd name="T1" fmla="*/ 19050 h 72"/>
                <a:gd name="T2" fmla="*/ 37042 w 72"/>
                <a:gd name="T3" fmla="*/ 11112 h 72"/>
                <a:gd name="T4" fmla="*/ 32808 w 72"/>
                <a:gd name="T5" fmla="*/ 5292 h 72"/>
                <a:gd name="T6" fmla="*/ 26458 w 72"/>
                <a:gd name="T7" fmla="*/ 1058 h 72"/>
                <a:gd name="T8" fmla="*/ 19050 w 72"/>
                <a:gd name="T9" fmla="*/ 0 h 72"/>
                <a:gd name="T10" fmla="*/ 11642 w 72"/>
                <a:gd name="T11" fmla="*/ 1058 h 72"/>
                <a:gd name="T12" fmla="*/ 5821 w 72"/>
                <a:gd name="T13" fmla="*/ 5292 h 72"/>
                <a:gd name="T14" fmla="*/ 1587 w 72"/>
                <a:gd name="T15" fmla="*/ 11112 h 72"/>
                <a:gd name="T16" fmla="*/ 0 w 72"/>
                <a:gd name="T17" fmla="*/ 19050 h 72"/>
                <a:gd name="T18" fmla="*/ 1587 w 72"/>
                <a:gd name="T19" fmla="*/ 26987 h 72"/>
                <a:gd name="T20" fmla="*/ 5821 w 72"/>
                <a:gd name="T21" fmla="*/ 32808 h 72"/>
                <a:gd name="T22" fmla="*/ 11642 w 72"/>
                <a:gd name="T23" fmla="*/ 37042 h 72"/>
                <a:gd name="T24" fmla="*/ 19050 w 72"/>
                <a:gd name="T25" fmla="*/ 38100 h 72"/>
                <a:gd name="T26" fmla="*/ 26458 w 72"/>
                <a:gd name="T27" fmla="*/ 37042 h 72"/>
                <a:gd name="T28" fmla="*/ 32808 w 72"/>
                <a:gd name="T29" fmla="*/ 32808 h 72"/>
                <a:gd name="T30" fmla="*/ 37042 w 72"/>
                <a:gd name="T31" fmla="*/ 26987 h 72"/>
                <a:gd name="T32" fmla="*/ 38100 w 72"/>
                <a:gd name="T33" fmla="*/ 1905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72"/>
                <a:gd name="T53" fmla="*/ 72 w 72"/>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72">
                  <a:moveTo>
                    <a:pt x="72" y="36"/>
                  </a:moveTo>
                  <a:lnTo>
                    <a:pt x="70" y="21"/>
                  </a:lnTo>
                  <a:lnTo>
                    <a:pt x="62" y="10"/>
                  </a:lnTo>
                  <a:lnTo>
                    <a:pt x="50" y="2"/>
                  </a:lnTo>
                  <a:lnTo>
                    <a:pt x="36" y="0"/>
                  </a:lnTo>
                  <a:lnTo>
                    <a:pt x="22" y="2"/>
                  </a:lnTo>
                  <a:lnTo>
                    <a:pt x="11" y="10"/>
                  </a:lnTo>
                  <a:lnTo>
                    <a:pt x="3" y="21"/>
                  </a:lnTo>
                  <a:lnTo>
                    <a:pt x="0" y="36"/>
                  </a:lnTo>
                  <a:lnTo>
                    <a:pt x="3" y="51"/>
                  </a:lnTo>
                  <a:lnTo>
                    <a:pt x="11" y="62"/>
                  </a:lnTo>
                  <a:lnTo>
                    <a:pt x="22" y="70"/>
                  </a:lnTo>
                  <a:lnTo>
                    <a:pt x="36" y="72"/>
                  </a:lnTo>
                  <a:lnTo>
                    <a:pt x="50" y="70"/>
                  </a:lnTo>
                  <a:lnTo>
                    <a:pt x="62" y="62"/>
                  </a:lnTo>
                  <a:lnTo>
                    <a:pt x="70" y="51"/>
                  </a:lnTo>
                  <a:lnTo>
                    <a:pt x="72" y="36"/>
                  </a:lnTo>
                  <a:close/>
                </a:path>
              </a:pathLst>
            </a:custGeom>
            <a:solidFill>
              <a:srgbClr val="FF0000"/>
            </a:solidFill>
            <a:ln w="0">
              <a:solidFill>
                <a:srgbClr val="FF0000"/>
              </a:solidFill>
              <a:prstDash val="solid"/>
              <a:round/>
              <a:headEnd/>
              <a:tailEnd/>
            </a:ln>
          </p:spPr>
          <p:txBody>
            <a:bodyPr/>
            <a:lstStyle/>
            <a:p>
              <a:endParaRPr lang="en-US"/>
            </a:p>
          </p:txBody>
        </p:sp>
        <p:sp>
          <p:nvSpPr>
            <p:cNvPr id="18546" name="Freeform 115">
              <a:extLst>
                <a:ext uri="{FF2B5EF4-FFF2-40B4-BE49-F238E27FC236}">
                  <a16:creationId xmlns:a16="http://schemas.microsoft.com/office/drawing/2014/main" id="{1B31E7C6-19F2-ACEA-D8E7-794427BF8D68}"/>
                </a:ext>
              </a:extLst>
            </p:cNvPr>
            <p:cNvSpPr>
              <a:spLocks/>
            </p:cNvSpPr>
            <p:nvPr/>
          </p:nvSpPr>
          <p:spPr bwMode="auto">
            <a:xfrm>
              <a:off x="3738563" y="5949950"/>
              <a:ext cx="38100" cy="38100"/>
            </a:xfrm>
            <a:custGeom>
              <a:avLst/>
              <a:gdLst>
                <a:gd name="T0" fmla="*/ 38100 w 72"/>
                <a:gd name="T1" fmla="*/ 19050 h 72"/>
                <a:gd name="T2" fmla="*/ 37042 w 72"/>
                <a:gd name="T3" fmla="*/ 11112 h 72"/>
                <a:gd name="T4" fmla="*/ 32808 w 72"/>
                <a:gd name="T5" fmla="*/ 5292 h 72"/>
                <a:gd name="T6" fmla="*/ 26458 w 72"/>
                <a:gd name="T7" fmla="*/ 1058 h 72"/>
                <a:gd name="T8" fmla="*/ 19050 w 72"/>
                <a:gd name="T9" fmla="*/ 0 h 72"/>
                <a:gd name="T10" fmla="*/ 11642 w 72"/>
                <a:gd name="T11" fmla="*/ 1058 h 72"/>
                <a:gd name="T12" fmla="*/ 5821 w 72"/>
                <a:gd name="T13" fmla="*/ 5292 h 72"/>
                <a:gd name="T14" fmla="*/ 1587 w 72"/>
                <a:gd name="T15" fmla="*/ 11112 h 72"/>
                <a:gd name="T16" fmla="*/ 0 w 72"/>
                <a:gd name="T17" fmla="*/ 19050 h 72"/>
                <a:gd name="T18" fmla="*/ 1587 w 72"/>
                <a:gd name="T19" fmla="*/ 26987 h 72"/>
                <a:gd name="T20" fmla="*/ 5821 w 72"/>
                <a:gd name="T21" fmla="*/ 32808 h 72"/>
                <a:gd name="T22" fmla="*/ 11642 w 72"/>
                <a:gd name="T23" fmla="*/ 37042 h 72"/>
                <a:gd name="T24" fmla="*/ 19050 w 72"/>
                <a:gd name="T25" fmla="*/ 38100 h 72"/>
                <a:gd name="T26" fmla="*/ 26458 w 72"/>
                <a:gd name="T27" fmla="*/ 37042 h 72"/>
                <a:gd name="T28" fmla="*/ 32808 w 72"/>
                <a:gd name="T29" fmla="*/ 32808 h 72"/>
                <a:gd name="T30" fmla="*/ 37042 w 72"/>
                <a:gd name="T31" fmla="*/ 26987 h 72"/>
                <a:gd name="T32" fmla="*/ 38100 w 72"/>
                <a:gd name="T33" fmla="*/ 1905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72"/>
                <a:gd name="T53" fmla="*/ 72 w 72"/>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72">
                  <a:moveTo>
                    <a:pt x="72" y="36"/>
                  </a:moveTo>
                  <a:lnTo>
                    <a:pt x="70" y="21"/>
                  </a:lnTo>
                  <a:lnTo>
                    <a:pt x="62" y="10"/>
                  </a:lnTo>
                  <a:lnTo>
                    <a:pt x="50" y="2"/>
                  </a:lnTo>
                  <a:lnTo>
                    <a:pt x="36" y="0"/>
                  </a:lnTo>
                  <a:lnTo>
                    <a:pt x="22" y="2"/>
                  </a:lnTo>
                  <a:lnTo>
                    <a:pt x="11" y="10"/>
                  </a:lnTo>
                  <a:lnTo>
                    <a:pt x="3" y="21"/>
                  </a:lnTo>
                  <a:lnTo>
                    <a:pt x="0" y="36"/>
                  </a:lnTo>
                  <a:lnTo>
                    <a:pt x="3" y="51"/>
                  </a:lnTo>
                  <a:lnTo>
                    <a:pt x="11" y="62"/>
                  </a:lnTo>
                  <a:lnTo>
                    <a:pt x="22" y="70"/>
                  </a:lnTo>
                  <a:lnTo>
                    <a:pt x="36" y="72"/>
                  </a:lnTo>
                  <a:lnTo>
                    <a:pt x="50" y="70"/>
                  </a:lnTo>
                  <a:lnTo>
                    <a:pt x="62" y="62"/>
                  </a:lnTo>
                  <a:lnTo>
                    <a:pt x="70" y="51"/>
                  </a:lnTo>
                  <a:lnTo>
                    <a:pt x="72" y="36"/>
                  </a:lnTo>
                </a:path>
              </a:pathLst>
            </a:custGeom>
            <a:noFill/>
            <a:ln w="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a:spLocks noChangeAspect="1"/>
          </p:cNvSpPr>
          <p:nvPr/>
        </p:nvSpPr>
        <p:spPr bwMode="auto">
          <a:xfrm>
            <a:off x="2689860" y="4480560"/>
            <a:ext cx="979170" cy="979170"/>
          </a:xfrm>
          <a:prstGeom prst="ellipse">
            <a:avLst/>
          </a:prstGeom>
          <a:noFill/>
          <a:ln w="22225">
            <a:solidFill>
              <a:schemeClr val="accent1"/>
            </a:solidFill>
            <a:round/>
            <a:headEnd/>
            <a:tailEnd type="arrow" w="med" len="med"/>
          </a:ln>
        </p:spPr>
        <p:txBody>
          <a:bodyPr rtlCol="0" anchor="ctr"/>
          <a:lstStyle/>
          <a:p>
            <a:pPr algn="ctr"/>
            <a:endParaRPr lang="en-US"/>
          </a:p>
        </p:txBody>
      </p:sp>
      <p:sp>
        <p:nvSpPr>
          <p:cNvPr id="1741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009999"/>
                </a:solidFill>
                <a:latin typeface="Times New Roman" pitchFamily="18" charset="0"/>
              </a:defRPr>
            </a:lvl1pPr>
            <a:lvl2pPr marL="742950" indent="-285750" eaLnBrk="0" hangingPunct="0">
              <a:defRPr sz="3200">
                <a:solidFill>
                  <a:srgbClr val="009999"/>
                </a:solidFill>
                <a:latin typeface="Times New Roman" pitchFamily="18" charset="0"/>
              </a:defRPr>
            </a:lvl2pPr>
            <a:lvl3pPr marL="1143000" indent="-228600" eaLnBrk="0" hangingPunct="0">
              <a:defRPr sz="3200">
                <a:solidFill>
                  <a:srgbClr val="009999"/>
                </a:solidFill>
                <a:latin typeface="Times New Roman" pitchFamily="18" charset="0"/>
              </a:defRPr>
            </a:lvl3pPr>
            <a:lvl4pPr marL="1600200" indent="-228600" eaLnBrk="0" hangingPunct="0">
              <a:defRPr sz="3200">
                <a:solidFill>
                  <a:srgbClr val="009999"/>
                </a:solidFill>
                <a:latin typeface="Times New Roman" pitchFamily="18" charset="0"/>
              </a:defRPr>
            </a:lvl4pPr>
            <a:lvl5pPr marL="2057400" indent="-228600" eaLnBrk="0" hangingPunct="0">
              <a:defRPr sz="3200">
                <a:solidFill>
                  <a:srgbClr val="009999"/>
                </a:solidFill>
                <a:latin typeface="Times New Roman" pitchFamily="18" charset="0"/>
              </a:defRPr>
            </a:lvl5pPr>
            <a:lvl6pPr marL="2514600" indent="-228600" algn="ctr" eaLnBrk="0" fontAlgn="base" hangingPunct="0">
              <a:spcBef>
                <a:spcPct val="0"/>
              </a:spcBef>
              <a:spcAft>
                <a:spcPct val="0"/>
              </a:spcAft>
              <a:defRPr sz="3200">
                <a:solidFill>
                  <a:srgbClr val="009999"/>
                </a:solidFill>
                <a:latin typeface="Times New Roman" pitchFamily="18" charset="0"/>
              </a:defRPr>
            </a:lvl6pPr>
            <a:lvl7pPr marL="2971800" indent="-228600" algn="ctr" eaLnBrk="0" fontAlgn="base" hangingPunct="0">
              <a:spcBef>
                <a:spcPct val="0"/>
              </a:spcBef>
              <a:spcAft>
                <a:spcPct val="0"/>
              </a:spcAft>
              <a:defRPr sz="3200">
                <a:solidFill>
                  <a:srgbClr val="009999"/>
                </a:solidFill>
                <a:latin typeface="Times New Roman" pitchFamily="18" charset="0"/>
              </a:defRPr>
            </a:lvl7pPr>
            <a:lvl8pPr marL="3429000" indent="-228600" algn="ctr" eaLnBrk="0" fontAlgn="base" hangingPunct="0">
              <a:spcBef>
                <a:spcPct val="0"/>
              </a:spcBef>
              <a:spcAft>
                <a:spcPct val="0"/>
              </a:spcAft>
              <a:defRPr sz="3200">
                <a:solidFill>
                  <a:srgbClr val="009999"/>
                </a:solidFill>
                <a:latin typeface="Times New Roman" pitchFamily="18" charset="0"/>
              </a:defRPr>
            </a:lvl8pPr>
            <a:lvl9pPr marL="3886200" indent="-228600" algn="ctr" eaLnBrk="0" fontAlgn="base" hangingPunct="0">
              <a:spcBef>
                <a:spcPct val="0"/>
              </a:spcBef>
              <a:spcAft>
                <a:spcPct val="0"/>
              </a:spcAft>
              <a:defRPr sz="3200">
                <a:solidFill>
                  <a:srgbClr val="009999"/>
                </a:solidFill>
                <a:latin typeface="Times New Roman" pitchFamily="18" charset="0"/>
              </a:defRPr>
            </a:lvl9pPr>
          </a:lstStyle>
          <a:p>
            <a:pPr eaLnBrk="1" hangingPunct="1"/>
            <a:fld id="{0ABA582A-7EC9-4144-94F8-F667DC0EBEBE}" type="slidenum">
              <a:rPr lang="en-US" sz="1400" smtClean="0">
                <a:solidFill>
                  <a:schemeClr val="tx1"/>
                </a:solidFill>
              </a:rPr>
              <a:pPr eaLnBrk="1" hangingPunct="1"/>
              <a:t>3</a:t>
            </a:fld>
            <a:endParaRPr lang="en-US" sz="1400">
              <a:solidFill>
                <a:schemeClr val="tx1"/>
              </a:solidFill>
            </a:endParaRPr>
          </a:p>
        </p:txBody>
      </p:sp>
      <p:sp>
        <p:nvSpPr>
          <p:cNvPr id="17413" name="Rectangle 2"/>
          <p:cNvSpPr>
            <a:spLocks noGrp="1" noChangeArrowheads="1"/>
          </p:cNvSpPr>
          <p:nvPr>
            <p:ph type="title"/>
          </p:nvPr>
        </p:nvSpPr>
        <p:spPr>
          <a:xfrm>
            <a:off x="347663" y="304800"/>
            <a:ext cx="8512175" cy="1143000"/>
          </a:xfrm>
        </p:spPr>
        <p:txBody>
          <a:bodyPr/>
          <a:lstStyle/>
          <a:p>
            <a:pPr algn="ctr" eaLnBrk="1" hangingPunct="1"/>
            <a:r>
              <a:rPr lang="en-US" sz="4000" dirty="0"/>
              <a:t>Bisectors</a:t>
            </a:r>
          </a:p>
        </p:txBody>
      </p:sp>
      <mc:AlternateContent xmlns:mc="http://schemas.openxmlformats.org/markup-compatibility/2006" xmlns:a14="http://schemas.microsoft.com/office/drawing/2010/main">
        <mc:Choice Requires="a14">
          <p:sp>
            <p:nvSpPr>
              <p:cNvPr id="3" name="Rectangle 2"/>
              <p:cNvSpPr/>
              <p:nvPr/>
            </p:nvSpPr>
            <p:spPr>
              <a:xfrm>
                <a:off x="790575" y="1511300"/>
                <a:ext cx="7870825" cy="3539430"/>
              </a:xfrm>
              <a:prstGeom prst="rect">
                <a:avLst/>
              </a:prstGeom>
            </p:spPr>
            <p:txBody>
              <a:bodyPr>
                <a:spAutoFit/>
              </a:bodyPr>
              <a:lstStyle/>
              <a:p>
                <a:pPr marL="342900" indent="-342900" algn="l">
                  <a:lnSpc>
                    <a:spcPct val="80000"/>
                  </a:lnSpc>
                  <a:spcBef>
                    <a:spcPct val="20000"/>
                  </a:spcBef>
                  <a:buFont typeface="Arial" pitchFamily="34" charset="0"/>
                  <a:buChar char="•"/>
                  <a:defRPr/>
                </a:pPr>
                <a:r>
                  <a:rPr lang="en-US" sz="2000" kern="0" dirty="0">
                    <a:solidFill>
                      <a:srgbClr val="000000"/>
                    </a:solidFill>
                    <a:latin typeface="Times New Roman"/>
                  </a:rPr>
                  <a:t> </a:t>
                </a:r>
                <a:r>
                  <a:rPr lang="en-US" sz="2000" kern="0" dirty="0" err="1">
                    <a:solidFill>
                      <a:srgbClr val="000000"/>
                    </a:solidFill>
                    <a:latin typeface="Times New Roman"/>
                  </a:rPr>
                  <a:t>Voronoi</a:t>
                </a:r>
                <a:r>
                  <a:rPr lang="en-US" sz="2000" kern="0" dirty="0">
                    <a:solidFill>
                      <a:srgbClr val="000000"/>
                    </a:solidFill>
                    <a:latin typeface="Times New Roman"/>
                  </a:rPr>
                  <a:t> edges are portions of bisectors</a:t>
                </a:r>
              </a:p>
              <a:p>
                <a:pPr marL="342900" indent="-342900" algn="l">
                  <a:lnSpc>
                    <a:spcPct val="80000"/>
                  </a:lnSpc>
                  <a:spcBef>
                    <a:spcPct val="20000"/>
                  </a:spcBef>
                  <a:buFont typeface="Arial" pitchFamily="34" charset="0"/>
                  <a:buChar char="•"/>
                  <a:defRPr/>
                </a:pPr>
                <a:r>
                  <a:rPr lang="en-US" sz="2000" kern="0" dirty="0">
                    <a:solidFill>
                      <a:srgbClr val="000000"/>
                    </a:solidFill>
                    <a:latin typeface="Times New Roman"/>
                  </a:rPr>
                  <a:t> For two points </a:t>
                </a:r>
                <a:r>
                  <a:rPr lang="en-US" sz="2000" kern="0" dirty="0">
                    <a:solidFill>
                      <a:srgbClr val="008380"/>
                    </a:solidFill>
                    <a:latin typeface="Times New Roman"/>
                  </a:rPr>
                  <a:t>p</a:t>
                </a:r>
                <a:r>
                  <a:rPr lang="en-US" sz="2000" kern="0" dirty="0">
                    <a:solidFill>
                      <a:srgbClr val="000000"/>
                    </a:solidFill>
                    <a:latin typeface="Times New Roman"/>
                  </a:rPr>
                  <a:t>, </a:t>
                </a:r>
                <a:r>
                  <a:rPr lang="en-US" sz="2000" kern="0" dirty="0">
                    <a:solidFill>
                      <a:srgbClr val="008380"/>
                    </a:solidFill>
                    <a:latin typeface="Times New Roman"/>
                  </a:rPr>
                  <a:t>q</a:t>
                </a:r>
                <a:r>
                  <a:rPr lang="en-US" sz="2000" kern="0" dirty="0">
                    <a:solidFill>
                      <a:srgbClr val="000000"/>
                    </a:solidFill>
                    <a:latin typeface="Times New Roman"/>
                  </a:rPr>
                  <a:t>, the bisector </a:t>
                </a:r>
                <a14:m>
                  <m:oMath xmlns:m="http://schemas.openxmlformats.org/officeDocument/2006/math">
                    <m:r>
                      <a:rPr lang="en-US" sz="2000" i="1" kern="0">
                        <a:solidFill>
                          <a:srgbClr val="008380"/>
                        </a:solidFill>
                        <a:latin typeface="Cambria Math"/>
                      </a:rPr>
                      <m:t>𝑏</m:t>
                    </m:r>
                    <m:d>
                      <m:dPr>
                        <m:ctrlPr>
                          <a:rPr lang="en-US" sz="2000" i="1" kern="0">
                            <a:solidFill>
                              <a:srgbClr val="008380"/>
                            </a:solidFill>
                            <a:latin typeface="Cambria Math" panose="02040503050406030204" pitchFamily="18" charset="0"/>
                          </a:rPr>
                        </m:ctrlPr>
                      </m:dPr>
                      <m:e>
                        <m:r>
                          <a:rPr lang="en-US" sz="2000" i="1" kern="0">
                            <a:solidFill>
                              <a:srgbClr val="008380"/>
                            </a:solidFill>
                            <a:latin typeface="Cambria Math"/>
                          </a:rPr>
                          <m:t>𝑝</m:t>
                        </m:r>
                        <m:r>
                          <a:rPr lang="en-US" sz="2000" i="1" kern="0">
                            <a:solidFill>
                              <a:srgbClr val="008380"/>
                            </a:solidFill>
                            <a:latin typeface="Cambria Math"/>
                          </a:rPr>
                          <m:t>,</m:t>
                        </m:r>
                        <m:r>
                          <a:rPr lang="en-US" sz="2000" i="1" kern="0">
                            <a:solidFill>
                              <a:srgbClr val="008380"/>
                            </a:solidFill>
                            <a:latin typeface="Cambria Math"/>
                          </a:rPr>
                          <m:t>𝑞</m:t>
                        </m:r>
                      </m:e>
                    </m:d>
                  </m:oMath>
                </a14:m>
                <a:r>
                  <a:rPr lang="en-US" sz="2000" kern="0" dirty="0">
                    <a:solidFill>
                      <a:srgbClr val="000000"/>
                    </a:solidFill>
                    <a:latin typeface="Times New Roman"/>
                  </a:rPr>
                  <a:t> is defined as</a:t>
                </a:r>
                <a:br>
                  <a:rPr lang="en-US" sz="2000" kern="0" dirty="0">
                    <a:solidFill>
                      <a:srgbClr val="000000"/>
                    </a:solidFill>
                    <a:latin typeface="Times New Roman"/>
                  </a:rPr>
                </a:br>
                <a:br>
                  <a:rPr lang="en-US" sz="2000" kern="0" dirty="0">
                    <a:solidFill>
                      <a:srgbClr val="000000"/>
                    </a:solidFill>
                    <a:latin typeface="Times New Roman"/>
                  </a:rPr>
                </a:br>
                <a:r>
                  <a:rPr lang="en-US" sz="2000" kern="0" dirty="0">
                    <a:solidFill>
                      <a:srgbClr val="000000"/>
                    </a:solidFill>
                    <a:latin typeface="Times New Roman"/>
                  </a:rPr>
                  <a:t>   </a:t>
                </a:r>
                <a14:m>
                  <m:oMath xmlns:m="http://schemas.openxmlformats.org/officeDocument/2006/math">
                    <m:r>
                      <a:rPr lang="en-US" sz="2000" b="0" i="1" kern="0" smtClean="0">
                        <a:solidFill>
                          <a:srgbClr val="008380"/>
                        </a:solidFill>
                        <a:latin typeface="Cambria Math"/>
                      </a:rPr>
                      <m:t>𝑏</m:t>
                    </m:r>
                    <m:d>
                      <m:dPr>
                        <m:ctrlPr>
                          <a:rPr lang="en-US" sz="2000" b="0" i="1" kern="0" smtClean="0">
                            <a:solidFill>
                              <a:srgbClr val="008380"/>
                            </a:solidFill>
                            <a:latin typeface="Cambria Math" panose="02040503050406030204" pitchFamily="18" charset="0"/>
                          </a:rPr>
                        </m:ctrlPr>
                      </m:dPr>
                      <m:e>
                        <m:r>
                          <a:rPr lang="en-US" sz="2000" b="0" i="1" kern="0" smtClean="0">
                            <a:solidFill>
                              <a:srgbClr val="008380"/>
                            </a:solidFill>
                            <a:latin typeface="Cambria Math"/>
                          </a:rPr>
                          <m:t>𝑝</m:t>
                        </m:r>
                        <m:r>
                          <a:rPr lang="en-US" sz="2000" b="0" i="1" kern="0" smtClean="0">
                            <a:solidFill>
                              <a:srgbClr val="008380"/>
                            </a:solidFill>
                            <a:latin typeface="Cambria Math"/>
                          </a:rPr>
                          <m:t>,</m:t>
                        </m:r>
                        <m:r>
                          <a:rPr lang="en-US" sz="2000" b="0" i="1" kern="0" smtClean="0">
                            <a:solidFill>
                              <a:srgbClr val="008380"/>
                            </a:solidFill>
                            <a:latin typeface="Cambria Math"/>
                          </a:rPr>
                          <m:t>𝑞</m:t>
                        </m:r>
                      </m:e>
                    </m:d>
                    <m:r>
                      <a:rPr lang="en-US" sz="2000" b="0" i="1" kern="0" smtClean="0">
                        <a:solidFill>
                          <a:srgbClr val="008380"/>
                        </a:solidFill>
                        <a:latin typeface="Cambria Math"/>
                      </a:rPr>
                      <m:t>=</m:t>
                    </m:r>
                    <m:d>
                      <m:dPr>
                        <m:begChr m:val="{"/>
                        <m:endChr m:val="|"/>
                        <m:ctrlPr>
                          <a:rPr lang="en-US" sz="2000" b="0" i="1" kern="0" smtClean="0">
                            <a:solidFill>
                              <a:srgbClr val="008380"/>
                            </a:solidFill>
                            <a:latin typeface="Cambria Math" panose="02040503050406030204" pitchFamily="18" charset="0"/>
                          </a:rPr>
                        </m:ctrlPr>
                      </m:dPr>
                      <m:e>
                        <m:r>
                          <a:rPr lang="en-US" sz="2000" b="0" i="1" kern="0" smtClean="0">
                            <a:solidFill>
                              <a:srgbClr val="008380"/>
                            </a:solidFill>
                            <a:latin typeface="Cambria Math"/>
                          </a:rPr>
                          <m:t>𝑟</m:t>
                        </m:r>
                        <m:r>
                          <a:rPr lang="en-US" sz="2000" b="0" i="1" kern="0" smtClean="0">
                            <a:solidFill>
                              <a:srgbClr val="008380"/>
                            </a:solidFill>
                            <a:latin typeface="Cambria Math"/>
                          </a:rPr>
                          <m:t>∈</m:t>
                        </m:r>
                        <m:sSup>
                          <m:sSupPr>
                            <m:ctrlPr>
                              <a:rPr lang="en-US" sz="2000" b="0" i="1" kern="0" smtClean="0">
                                <a:solidFill>
                                  <a:srgbClr val="008380"/>
                                </a:solidFill>
                                <a:latin typeface="Cambria Math" panose="02040503050406030204" pitchFamily="18" charset="0"/>
                              </a:rPr>
                            </m:ctrlPr>
                          </m:sSupPr>
                          <m:e>
                            <m:r>
                              <a:rPr lang="en-US" sz="2000" b="0" i="1" kern="0" smtClean="0">
                                <a:solidFill>
                                  <a:srgbClr val="008380"/>
                                </a:solidFill>
                                <a:latin typeface="Cambria Math"/>
                              </a:rPr>
                              <m:t>𝑅</m:t>
                            </m:r>
                          </m:e>
                          <m:sup>
                            <m:r>
                              <a:rPr lang="en-US" sz="2000" b="0" i="1" kern="0" smtClean="0">
                                <a:solidFill>
                                  <a:srgbClr val="008380"/>
                                </a:solidFill>
                                <a:latin typeface="Cambria Math"/>
                              </a:rPr>
                              <m:t>2</m:t>
                            </m:r>
                          </m:sup>
                        </m:sSup>
                        <m:r>
                          <a:rPr lang="en-US" sz="2000" b="0" i="1" kern="0" smtClean="0">
                            <a:solidFill>
                              <a:srgbClr val="008380"/>
                            </a:solidFill>
                            <a:latin typeface="Cambria Math"/>
                          </a:rPr>
                          <m:t> </m:t>
                        </m:r>
                      </m:e>
                    </m:d>
                    <m:r>
                      <a:rPr lang="en-US" sz="2000" b="0" i="1" kern="0" smtClean="0">
                        <a:solidFill>
                          <a:srgbClr val="008380"/>
                        </a:solidFill>
                        <a:latin typeface="Cambria Math"/>
                      </a:rPr>
                      <m:t> </m:t>
                    </m:r>
                    <m:r>
                      <a:rPr lang="en-US" sz="2000" b="0" i="1" kern="0" smtClean="0">
                        <a:solidFill>
                          <a:srgbClr val="008380"/>
                        </a:solidFill>
                        <a:latin typeface="Cambria Math"/>
                      </a:rPr>
                      <m:t>𝑑</m:t>
                    </m:r>
                    <m:d>
                      <m:dPr>
                        <m:ctrlPr>
                          <a:rPr lang="en-US" sz="2000" b="0" i="1" kern="0" smtClean="0">
                            <a:solidFill>
                              <a:srgbClr val="008380"/>
                            </a:solidFill>
                            <a:latin typeface="Cambria Math" panose="02040503050406030204" pitchFamily="18" charset="0"/>
                          </a:rPr>
                        </m:ctrlPr>
                      </m:dPr>
                      <m:e>
                        <m:r>
                          <a:rPr lang="en-US" sz="2000" b="0" i="1" kern="0" smtClean="0">
                            <a:solidFill>
                              <a:srgbClr val="008380"/>
                            </a:solidFill>
                            <a:latin typeface="Cambria Math"/>
                          </a:rPr>
                          <m:t>𝑝</m:t>
                        </m:r>
                        <m:r>
                          <a:rPr lang="en-US" sz="2000" b="0" i="1" kern="0" smtClean="0">
                            <a:solidFill>
                              <a:srgbClr val="008380"/>
                            </a:solidFill>
                            <a:latin typeface="Cambria Math"/>
                          </a:rPr>
                          <m:t>,</m:t>
                        </m:r>
                        <m:r>
                          <a:rPr lang="en-US" sz="2000" b="0" i="1" kern="0" smtClean="0">
                            <a:solidFill>
                              <a:srgbClr val="008380"/>
                            </a:solidFill>
                            <a:latin typeface="Cambria Math"/>
                          </a:rPr>
                          <m:t>𝑟</m:t>
                        </m:r>
                      </m:e>
                    </m:d>
                    <m:r>
                      <a:rPr lang="en-US" sz="2000" b="0" i="1" kern="0" smtClean="0">
                        <a:solidFill>
                          <a:srgbClr val="008380"/>
                        </a:solidFill>
                        <a:latin typeface="Cambria Math"/>
                      </a:rPr>
                      <m:t>=</m:t>
                    </m:r>
                    <m:r>
                      <a:rPr lang="en-US" sz="2000" b="0" i="1" kern="0" smtClean="0">
                        <a:solidFill>
                          <a:srgbClr val="008380"/>
                        </a:solidFill>
                        <a:latin typeface="Cambria Math"/>
                      </a:rPr>
                      <m:t>𝑑</m:t>
                    </m:r>
                    <m:r>
                      <a:rPr lang="en-US" sz="2000" b="0" i="1" kern="0" smtClean="0">
                        <a:solidFill>
                          <a:srgbClr val="008380"/>
                        </a:solidFill>
                        <a:latin typeface="Cambria Math"/>
                      </a:rPr>
                      <m:t>(</m:t>
                    </m:r>
                    <m:r>
                      <a:rPr lang="en-US" sz="2000" b="0" i="1" kern="0" smtClean="0">
                        <a:solidFill>
                          <a:srgbClr val="008380"/>
                        </a:solidFill>
                        <a:latin typeface="Cambria Math"/>
                      </a:rPr>
                      <m:t>𝑞</m:t>
                    </m:r>
                    <m:r>
                      <a:rPr lang="en-US" sz="2000" b="0" i="1" kern="0" smtClean="0">
                        <a:solidFill>
                          <a:srgbClr val="008380"/>
                        </a:solidFill>
                        <a:latin typeface="Cambria Math"/>
                      </a:rPr>
                      <m:t>,</m:t>
                    </m:r>
                    <m:r>
                      <a:rPr lang="en-US" sz="2000" b="0" i="1" kern="0" smtClean="0">
                        <a:solidFill>
                          <a:srgbClr val="008380"/>
                        </a:solidFill>
                        <a:latin typeface="Cambria Math"/>
                      </a:rPr>
                      <m:t>𝑟</m:t>
                    </m:r>
                    <m:r>
                      <a:rPr lang="en-US" sz="2000" b="0" i="1" kern="0" smtClean="0">
                        <a:solidFill>
                          <a:srgbClr val="008380"/>
                        </a:solidFill>
                        <a:latin typeface="Cambria Math"/>
                      </a:rPr>
                      <m:t>)}</m:t>
                    </m:r>
                  </m:oMath>
                </a14:m>
                <a:endParaRPr lang="en-US" sz="2000" kern="0" dirty="0">
                  <a:solidFill>
                    <a:srgbClr val="008380"/>
                  </a:solidFill>
                  <a:latin typeface="Times New Roman"/>
                </a:endParaRPr>
              </a:p>
              <a:p>
                <a:pPr marL="342900" indent="-342900" algn="l">
                  <a:lnSpc>
                    <a:spcPct val="80000"/>
                  </a:lnSpc>
                  <a:spcBef>
                    <a:spcPct val="20000"/>
                  </a:spcBef>
                  <a:buFont typeface="Arial" pitchFamily="34" charset="0"/>
                  <a:buChar char="•"/>
                  <a:defRPr/>
                </a:pPr>
                <a:endParaRPr lang="en-US" sz="2000" kern="0" dirty="0">
                  <a:solidFill>
                    <a:srgbClr val="008380"/>
                  </a:solidFill>
                  <a:latin typeface="Times New Roman"/>
                </a:endParaRPr>
              </a:p>
              <a:p>
                <a:pPr marL="342900" indent="-342900" algn="l">
                  <a:lnSpc>
                    <a:spcPct val="80000"/>
                  </a:lnSpc>
                  <a:spcBef>
                    <a:spcPct val="20000"/>
                  </a:spcBef>
                  <a:buFont typeface="Arial" pitchFamily="34" charset="0"/>
                  <a:buChar char="•"/>
                  <a:defRPr/>
                </a:pPr>
                <a:endParaRPr lang="en-US" sz="2000" kern="0" dirty="0">
                  <a:solidFill>
                    <a:srgbClr val="008380"/>
                  </a:solidFill>
                  <a:latin typeface="Times New Roman"/>
                </a:endParaRPr>
              </a:p>
              <a:p>
                <a:pPr marL="342900" indent="-342900" algn="l">
                  <a:lnSpc>
                    <a:spcPct val="80000"/>
                  </a:lnSpc>
                  <a:spcBef>
                    <a:spcPct val="20000"/>
                  </a:spcBef>
                  <a:buFont typeface="Arial" pitchFamily="34" charset="0"/>
                  <a:buChar char="•"/>
                  <a:defRPr/>
                </a:pPr>
                <a:endParaRPr lang="en-US" sz="2000" kern="0" dirty="0">
                  <a:solidFill>
                    <a:srgbClr val="008380"/>
                  </a:solidFill>
                  <a:latin typeface="Times New Roman"/>
                </a:endParaRPr>
              </a:p>
              <a:p>
                <a:pPr marL="342900" indent="-342900" algn="l">
                  <a:lnSpc>
                    <a:spcPct val="80000"/>
                  </a:lnSpc>
                  <a:spcBef>
                    <a:spcPct val="20000"/>
                  </a:spcBef>
                  <a:buFont typeface="Arial" pitchFamily="34" charset="0"/>
                  <a:buChar char="•"/>
                  <a:defRPr/>
                </a:pPr>
                <a:endParaRPr lang="en-US" sz="2000" kern="0" dirty="0">
                  <a:solidFill>
                    <a:srgbClr val="008380"/>
                  </a:solidFill>
                  <a:latin typeface="Times New Roman"/>
                </a:endParaRPr>
              </a:p>
              <a:p>
                <a:pPr marL="342900" indent="-342900" algn="l">
                  <a:lnSpc>
                    <a:spcPct val="80000"/>
                  </a:lnSpc>
                  <a:spcBef>
                    <a:spcPct val="20000"/>
                  </a:spcBef>
                  <a:buFont typeface="Arial" pitchFamily="34" charset="0"/>
                  <a:buChar char="•"/>
                  <a:defRPr/>
                </a:pPr>
                <a:endParaRPr lang="en-US" sz="2000" kern="0" dirty="0">
                  <a:solidFill>
                    <a:srgbClr val="008380"/>
                  </a:solidFill>
                  <a:latin typeface="Times New Roman"/>
                </a:endParaRPr>
              </a:p>
              <a:p>
                <a:pPr marL="342900" indent="-342900" algn="l">
                  <a:lnSpc>
                    <a:spcPct val="80000"/>
                  </a:lnSpc>
                  <a:spcBef>
                    <a:spcPct val="20000"/>
                  </a:spcBef>
                  <a:buFont typeface="Arial" pitchFamily="34" charset="0"/>
                  <a:buChar char="•"/>
                  <a:defRPr/>
                </a:pPr>
                <a:r>
                  <a:rPr lang="en-US" sz="2000" kern="0" dirty="0">
                    <a:solidFill>
                      <a:schemeClr val="tx1"/>
                    </a:solidFill>
                    <a:latin typeface="Times New Roman"/>
                  </a:rPr>
                  <a:t> </a:t>
                </a:r>
                <a:r>
                  <a:rPr lang="en-US" sz="2000" kern="0" dirty="0" err="1">
                    <a:solidFill>
                      <a:srgbClr val="0000FF"/>
                    </a:solidFill>
                    <a:latin typeface="Times New Roman"/>
                  </a:rPr>
                  <a:t>Voronoi</a:t>
                </a:r>
                <a:r>
                  <a:rPr lang="en-US" sz="2000" kern="0" dirty="0">
                    <a:solidFill>
                      <a:srgbClr val="0000FF"/>
                    </a:solidFill>
                    <a:latin typeface="Times New Roman"/>
                  </a:rPr>
                  <a:t> vertex</a:t>
                </a:r>
                <a:r>
                  <a:rPr lang="en-US" sz="2000" kern="0" dirty="0">
                    <a:solidFill>
                      <a:schemeClr val="tx1"/>
                    </a:solidFill>
                    <a:latin typeface="Times New Roman"/>
                  </a:rPr>
                  <a:t>:</a:t>
                </a:r>
              </a:p>
              <a:p>
                <a:pPr marL="342900" indent="-342900" algn="l">
                  <a:lnSpc>
                    <a:spcPct val="80000"/>
                  </a:lnSpc>
                  <a:spcBef>
                    <a:spcPct val="20000"/>
                  </a:spcBef>
                  <a:buFont typeface="Arial" pitchFamily="34" charset="0"/>
                  <a:buChar char="•"/>
                  <a:defRPr/>
                </a:pPr>
                <a:endParaRPr lang="en-US" sz="2000" kern="0" dirty="0">
                  <a:solidFill>
                    <a:srgbClr val="008380"/>
                  </a:solidFill>
                  <a:latin typeface="Times New Roman"/>
                </a:endParaRPr>
              </a:p>
              <a:p>
                <a:pPr marL="342900" indent="-342900" algn="l">
                  <a:lnSpc>
                    <a:spcPct val="80000"/>
                  </a:lnSpc>
                  <a:spcBef>
                    <a:spcPct val="20000"/>
                  </a:spcBef>
                  <a:buFont typeface="Arial" pitchFamily="34" charset="0"/>
                  <a:buChar char="•"/>
                  <a:defRPr/>
                </a:pPr>
                <a:endParaRPr lang="en-US" sz="1600" i="1" kern="0" dirty="0">
                  <a:solidFill>
                    <a:srgbClr val="008380"/>
                  </a:solidFill>
                  <a:latin typeface="Times New Roman"/>
                </a:endParaRPr>
              </a:p>
            </p:txBody>
          </p:sp>
        </mc:Choice>
        <mc:Fallback xmlns="">
          <p:sp>
            <p:nvSpPr>
              <p:cNvPr id="3" name="Rectangle 2"/>
              <p:cNvSpPr>
                <a:spLocks noRot="1" noChangeAspect="1" noMove="1" noResize="1" noEditPoints="1" noAdjustHandles="1" noChangeArrowheads="1" noChangeShapeType="1" noTextEdit="1"/>
              </p:cNvSpPr>
              <p:nvPr/>
            </p:nvSpPr>
            <p:spPr>
              <a:xfrm>
                <a:off x="790575" y="1511300"/>
                <a:ext cx="7870825" cy="3539430"/>
              </a:xfrm>
              <a:prstGeom prst="rect">
                <a:avLst/>
              </a:prstGeom>
              <a:blipFill rotWithShape="1">
                <a:blip r:embed="rId3"/>
                <a:stretch>
                  <a:fillRect l="-697" t="-2582"/>
                </a:stretch>
              </a:blipFill>
            </p:spPr>
            <p:txBody>
              <a:bodyPr/>
              <a:lstStyle/>
              <a:p>
                <a:r>
                  <a:rPr lang="en-US">
                    <a:noFill/>
                  </a:rPr>
                  <a:t> </a:t>
                </a:r>
              </a:p>
            </p:txBody>
          </p:sp>
        </mc:Fallback>
      </mc:AlternateContent>
      <p:sp>
        <p:nvSpPr>
          <p:cNvPr id="4" name="Oval 3"/>
          <p:cNvSpPr/>
          <p:nvPr/>
        </p:nvSpPr>
        <p:spPr bwMode="auto">
          <a:xfrm flipV="1">
            <a:off x="3254375" y="3590923"/>
            <a:ext cx="73025" cy="73026"/>
          </a:xfrm>
          <a:prstGeom prst="ellipse">
            <a:avLst/>
          </a:prstGeom>
          <a:solidFill>
            <a:schemeClr val="accent2"/>
          </a:solidFill>
          <a:ln w="12700">
            <a:noFill/>
            <a:round/>
            <a:headEnd/>
            <a:tailEnd type="arrow" w="med" len="me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a:p>
        </p:txBody>
      </p:sp>
      <p:sp>
        <p:nvSpPr>
          <p:cNvPr id="11" name="Oval 10"/>
          <p:cNvSpPr/>
          <p:nvPr/>
        </p:nvSpPr>
        <p:spPr bwMode="auto">
          <a:xfrm flipV="1">
            <a:off x="3933825" y="3136898"/>
            <a:ext cx="73025" cy="73026"/>
          </a:xfrm>
          <a:prstGeom prst="ellipse">
            <a:avLst/>
          </a:prstGeom>
          <a:solidFill>
            <a:schemeClr val="accent2"/>
          </a:solidFill>
          <a:ln w="12700">
            <a:noFill/>
            <a:round/>
            <a:headEnd/>
            <a:tailEnd type="arrow" w="med" len="me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a:p>
        </p:txBody>
      </p:sp>
      <p:cxnSp>
        <p:nvCxnSpPr>
          <p:cNvPr id="6" name="Straight Connector 5"/>
          <p:cNvCxnSpPr>
            <a:stCxn id="4" idx="5"/>
            <a:endCxn id="11" idx="1"/>
          </p:cNvCxnSpPr>
          <p:nvPr/>
        </p:nvCxnSpPr>
        <p:spPr bwMode="auto">
          <a:xfrm flipV="1">
            <a:off x="3316706" y="3199230"/>
            <a:ext cx="627813" cy="402387"/>
          </a:xfrm>
          <a:prstGeom prst="line">
            <a:avLst/>
          </a:prstGeom>
          <a:solidFill>
            <a:schemeClr val="accent1"/>
          </a:solidFill>
          <a:ln w="12700" cap="flat" cmpd="sng" algn="ctr">
            <a:solidFill>
              <a:schemeClr val="tx1"/>
            </a:solidFill>
            <a:prstDash val="sysDot"/>
            <a:round/>
            <a:headEnd type="none" w="med" len="med"/>
            <a:tailEnd type="none" w="med" len="med"/>
          </a:ln>
          <a:effectLst/>
        </p:spPr>
      </p:cxnSp>
      <p:cxnSp>
        <p:nvCxnSpPr>
          <p:cNvPr id="8" name="Straight Connector 7"/>
          <p:cNvCxnSpPr/>
          <p:nvPr/>
        </p:nvCxnSpPr>
        <p:spPr bwMode="auto">
          <a:xfrm>
            <a:off x="3260725" y="2892425"/>
            <a:ext cx="717550" cy="1000125"/>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12" name="TextBox 11"/>
          <p:cNvSpPr txBox="1"/>
          <p:nvPr/>
        </p:nvSpPr>
        <p:spPr>
          <a:xfrm>
            <a:off x="3049186" y="3509963"/>
            <a:ext cx="274434" cy="307777"/>
          </a:xfrm>
          <a:prstGeom prst="rect">
            <a:avLst/>
          </a:prstGeom>
          <a:noFill/>
        </p:spPr>
        <p:txBody>
          <a:bodyPr wrap="none" rtlCol="0">
            <a:spAutoFit/>
          </a:bodyPr>
          <a:lstStyle/>
          <a:p>
            <a:r>
              <a:rPr lang="en-US" sz="1400" dirty="0">
                <a:solidFill>
                  <a:srgbClr val="C00000"/>
                </a:solidFill>
              </a:rPr>
              <a:t>p</a:t>
            </a:r>
          </a:p>
        </p:txBody>
      </p:sp>
      <p:sp>
        <p:nvSpPr>
          <p:cNvPr id="18" name="TextBox 17"/>
          <p:cNvSpPr txBox="1"/>
          <p:nvPr/>
        </p:nvSpPr>
        <p:spPr>
          <a:xfrm>
            <a:off x="3955648" y="2978150"/>
            <a:ext cx="274435" cy="307777"/>
          </a:xfrm>
          <a:prstGeom prst="rect">
            <a:avLst/>
          </a:prstGeom>
          <a:noFill/>
        </p:spPr>
        <p:txBody>
          <a:bodyPr wrap="none" rtlCol="0">
            <a:spAutoFit/>
          </a:bodyPr>
          <a:lstStyle/>
          <a:p>
            <a:r>
              <a:rPr lang="en-US" sz="1400" dirty="0">
                <a:solidFill>
                  <a:srgbClr val="C00000"/>
                </a:solidFill>
              </a:rPr>
              <a:t>q</a:t>
            </a:r>
          </a:p>
        </p:txBody>
      </p:sp>
      <p:sp>
        <p:nvSpPr>
          <p:cNvPr id="16" name="Freeform 15"/>
          <p:cNvSpPr/>
          <p:nvPr/>
        </p:nvSpPr>
        <p:spPr bwMode="auto">
          <a:xfrm>
            <a:off x="3581400" y="3317696"/>
            <a:ext cx="107950" cy="44629"/>
          </a:xfrm>
          <a:custGeom>
            <a:avLst/>
            <a:gdLst>
              <a:gd name="connsiteX0" fmla="*/ 0 w 107950"/>
              <a:gd name="connsiteY0" fmla="*/ 31929 h 44629"/>
              <a:gd name="connsiteX1" fmla="*/ 60325 w 107950"/>
              <a:gd name="connsiteY1" fmla="*/ 179 h 44629"/>
              <a:gd name="connsiteX2" fmla="*/ 107950 w 107950"/>
              <a:gd name="connsiteY2" fmla="*/ 44629 h 44629"/>
            </a:gdLst>
            <a:ahLst/>
            <a:cxnLst>
              <a:cxn ang="0">
                <a:pos x="connsiteX0" y="connsiteY0"/>
              </a:cxn>
              <a:cxn ang="0">
                <a:pos x="connsiteX1" y="connsiteY1"/>
              </a:cxn>
              <a:cxn ang="0">
                <a:pos x="connsiteX2" y="connsiteY2"/>
              </a:cxn>
            </a:cxnLst>
            <a:rect l="l" t="t" r="r" b="b"/>
            <a:pathLst>
              <a:path w="107950" h="44629">
                <a:moveTo>
                  <a:pt x="0" y="31929"/>
                </a:moveTo>
                <a:cubicBezTo>
                  <a:pt x="21166" y="14995"/>
                  <a:pt x="42333" y="-1938"/>
                  <a:pt x="60325" y="179"/>
                </a:cubicBezTo>
                <a:cubicBezTo>
                  <a:pt x="78317" y="2296"/>
                  <a:pt x="93133" y="23462"/>
                  <a:pt x="107950" y="44629"/>
                </a:cubicBezTo>
              </a:path>
            </a:pathLst>
          </a:custGeom>
          <a:noFill/>
          <a:ln w="6350">
            <a:solidFill>
              <a:schemeClr val="tx1"/>
            </a:solidFill>
            <a:round/>
            <a:headEnd/>
            <a:tailEnd type="none" w="med" len="med"/>
          </a:ln>
        </p:spPr>
        <p:txBody>
          <a:bodyPr rtlCol="0" anchor="ctr"/>
          <a:lstStyle/>
          <a:p>
            <a:pPr algn="ctr"/>
            <a:endParaRPr lang="en-US"/>
          </a:p>
        </p:txBody>
      </p:sp>
      <p:sp>
        <p:nvSpPr>
          <p:cNvPr id="29" name="Oval 28"/>
          <p:cNvSpPr>
            <a:spLocks noChangeAspect="1"/>
          </p:cNvSpPr>
          <p:nvPr/>
        </p:nvSpPr>
        <p:spPr bwMode="auto">
          <a:xfrm flipV="1">
            <a:off x="3625847" y="3350415"/>
            <a:ext cx="18288" cy="18288"/>
          </a:xfrm>
          <a:prstGeom prst="ellipse">
            <a:avLst/>
          </a:prstGeom>
          <a:solidFill>
            <a:schemeClr val="tx1"/>
          </a:solidFill>
          <a:ln w="12700">
            <a:noFill/>
            <a:round/>
            <a:headEnd/>
            <a:tailEnd type="arrow" w="med" len="me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a:p>
        </p:txBody>
      </p:sp>
      <p:sp>
        <p:nvSpPr>
          <p:cNvPr id="30" name="Oval 29"/>
          <p:cNvSpPr>
            <a:spLocks noChangeAspect="1"/>
          </p:cNvSpPr>
          <p:nvPr/>
        </p:nvSpPr>
        <p:spPr bwMode="auto">
          <a:xfrm flipV="1">
            <a:off x="3423443" y="3128960"/>
            <a:ext cx="36575" cy="36576"/>
          </a:xfrm>
          <a:prstGeom prst="ellipse">
            <a:avLst/>
          </a:prstGeom>
          <a:solidFill>
            <a:schemeClr val="tx1"/>
          </a:solidFill>
          <a:ln w="12700">
            <a:noFill/>
            <a:round/>
            <a:headEnd/>
            <a:tailEnd type="arrow" w="med" len="me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a:p>
        </p:txBody>
      </p:sp>
      <p:sp>
        <p:nvSpPr>
          <p:cNvPr id="31" name="TextBox 30"/>
          <p:cNvSpPr txBox="1"/>
          <p:nvPr/>
        </p:nvSpPr>
        <p:spPr>
          <a:xfrm>
            <a:off x="3361278" y="2887663"/>
            <a:ext cx="243978" cy="307777"/>
          </a:xfrm>
          <a:prstGeom prst="rect">
            <a:avLst/>
          </a:prstGeom>
          <a:noFill/>
        </p:spPr>
        <p:txBody>
          <a:bodyPr wrap="none" rtlCol="0">
            <a:spAutoFit/>
          </a:bodyPr>
          <a:lstStyle/>
          <a:p>
            <a:r>
              <a:rPr lang="en-US" sz="1400" dirty="0">
                <a:solidFill>
                  <a:schemeClr val="tx1"/>
                </a:solidFill>
              </a:rPr>
              <a:t>r</a:t>
            </a:r>
          </a:p>
        </p:txBody>
      </p:sp>
      <p:cxnSp>
        <p:nvCxnSpPr>
          <p:cNvPr id="32" name="Straight Connector 31"/>
          <p:cNvCxnSpPr>
            <a:stCxn id="4" idx="4"/>
            <a:endCxn id="30" idx="1"/>
          </p:cNvCxnSpPr>
          <p:nvPr/>
        </p:nvCxnSpPr>
        <p:spPr bwMode="auto">
          <a:xfrm flipV="1">
            <a:off x="3290888" y="3160180"/>
            <a:ext cx="137911" cy="430743"/>
          </a:xfrm>
          <a:prstGeom prst="line">
            <a:avLst/>
          </a:prstGeom>
          <a:solidFill>
            <a:schemeClr val="accent1"/>
          </a:solidFill>
          <a:ln w="12700" cap="flat" cmpd="sng" algn="ctr">
            <a:solidFill>
              <a:schemeClr val="tx1"/>
            </a:solidFill>
            <a:prstDash val="sysDot"/>
            <a:round/>
            <a:headEnd type="none" w="med" len="med"/>
            <a:tailEnd type="none" w="med" len="med"/>
          </a:ln>
          <a:effectLst/>
        </p:spPr>
      </p:cxnSp>
      <p:cxnSp>
        <p:nvCxnSpPr>
          <p:cNvPr id="38" name="Straight Connector 37"/>
          <p:cNvCxnSpPr>
            <a:stCxn id="11" idx="2"/>
            <a:endCxn id="30" idx="5"/>
          </p:cNvCxnSpPr>
          <p:nvPr/>
        </p:nvCxnSpPr>
        <p:spPr bwMode="auto">
          <a:xfrm flipH="1" flipV="1">
            <a:off x="3454662" y="3134316"/>
            <a:ext cx="479163" cy="39095"/>
          </a:xfrm>
          <a:prstGeom prst="line">
            <a:avLst/>
          </a:prstGeom>
          <a:solidFill>
            <a:schemeClr val="accent1"/>
          </a:solidFill>
          <a:ln w="12700" cap="flat" cmpd="sng" algn="ctr">
            <a:solidFill>
              <a:schemeClr val="tx1"/>
            </a:solidFill>
            <a:prstDash val="sysDot"/>
            <a:round/>
            <a:headEnd type="none" w="med" len="med"/>
            <a:tailEnd type="none" w="med" len="med"/>
          </a:ln>
          <a:effectLst/>
        </p:spPr>
      </p:cxnSp>
      <p:sp>
        <p:nvSpPr>
          <p:cNvPr id="41" name="Oval 40"/>
          <p:cNvSpPr>
            <a:spLocks noChangeAspect="1"/>
          </p:cNvSpPr>
          <p:nvPr/>
        </p:nvSpPr>
        <p:spPr bwMode="auto">
          <a:xfrm flipV="1">
            <a:off x="3613943" y="3390898"/>
            <a:ext cx="36575" cy="36576"/>
          </a:xfrm>
          <a:prstGeom prst="ellipse">
            <a:avLst/>
          </a:prstGeom>
          <a:solidFill>
            <a:schemeClr val="tx1"/>
          </a:solidFill>
          <a:ln w="12700">
            <a:noFill/>
            <a:round/>
            <a:headEnd/>
            <a:tailEnd type="arrow" w="med" len="me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a:p>
        </p:txBody>
      </p:sp>
      <p:sp>
        <p:nvSpPr>
          <p:cNvPr id="42" name="Oval 41"/>
          <p:cNvSpPr/>
          <p:nvPr/>
        </p:nvSpPr>
        <p:spPr bwMode="auto">
          <a:xfrm flipV="1">
            <a:off x="2949575" y="5381623"/>
            <a:ext cx="73025" cy="73026"/>
          </a:xfrm>
          <a:prstGeom prst="ellipse">
            <a:avLst/>
          </a:prstGeom>
          <a:solidFill>
            <a:schemeClr val="accent2"/>
          </a:solidFill>
          <a:ln w="12700">
            <a:noFill/>
            <a:round/>
            <a:headEnd/>
            <a:tailEnd type="arrow" w="med" len="me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a:p>
        </p:txBody>
      </p:sp>
      <p:sp>
        <p:nvSpPr>
          <p:cNvPr id="43" name="Oval 42"/>
          <p:cNvSpPr/>
          <p:nvPr/>
        </p:nvSpPr>
        <p:spPr bwMode="auto">
          <a:xfrm flipV="1">
            <a:off x="3629025" y="4927598"/>
            <a:ext cx="73025" cy="73026"/>
          </a:xfrm>
          <a:prstGeom prst="ellipse">
            <a:avLst/>
          </a:prstGeom>
          <a:solidFill>
            <a:schemeClr val="accent2"/>
          </a:solidFill>
          <a:ln w="12700">
            <a:noFill/>
            <a:round/>
            <a:headEnd/>
            <a:tailEnd type="arrow" w="med" len="me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a:p>
        </p:txBody>
      </p:sp>
      <p:cxnSp>
        <p:nvCxnSpPr>
          <p:cNvPr id="45" name="Straight Connector 44"/>
          <p:cNvCxnSpPr/>
          <p:nvPr/>
        </p:nvCxnSpPr>
        <p:spPr bwMode="auto">
          <a:xfrm>
            <a:off x="3155156" y="4964906"/>
            <a:ext cx="518319" cy="718344"/>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46" name="TextBox 45"/>
          <p:cNvSpPr txBox="1"/>
          <p:nvPr/>
        </p:nvSpPr>
        <p:spPr>
          <a:xfrm>
            <a:off x="2744386" y="5300663"/>
            <a:ext cx="274434" cy="307777"/>
          </a:xfrm>
          <a:prstGeom prst="rect">
            <a:avLst/>
          </a:prstGeom>
          <a:noFill/>
        </p:spPr>
        <p:txBody>
          <a:bodyPr wrap="none" rtlCol="0">
            <a:spAutoFit/>
          </a:bodyPr>
          <a:lstStyle/>
          <a:p>
            <a:r>
              <a:rPr lang="en-US" sz="1400" dirty="0">
                <a:solidFill>
                  <a:srgbClr val="C00000"/>
                </a:solidFill>
              </a:rPr>
              <a:t>p</a:t>
            </a:r>
          </a:p>
        </p:txBody>
      </p:sp>
      <p:sp>
        <p:nvSpPr>
          <p:cNvPr id="47" name="TextBox 46"/>
          <p:cNvSpPr txBox="1"/>
          <p:nvPr/>
        </p:nvSpPr>
        <p:spPr>
          <a:xfrm>
            <a:off x="3650848" y="4768850"/>
            <a:ext cx="274435" cy="307777"/>
          </a:xfrm>
          <a:prstGeom prst="rect">
            <a:avLst/>
          </a:prstGeom>
          <a:noFill/>
        </p:spPr>
        <p:txBody>
          <a:bodyPr wrap="none" rtlCol="0">
            <a:spAutoFit/>
          </a:bodyPr>
          <a:lstStyle/>
          <a:p>
            <a:r>
              <a:rPr lang="en-US" sz="1400" dirty="0">
                <a:solidFill>
                  <a:srgbClr val="C00000"/>
                </a:solidFill>
              </a:rPr>
              <a:t>q</a:t>
            </a:r>
          </a:p>
        </p:txBody>
      </p:sp>
      <p:sp>
        <p:nvSpPr>
          <p:cNvPr id="55" name="Oval 54"/>
          <p:cNvSpPr/>
          <p:nvPr/>
        </p:nvSpPr>
        <p:spPr bwMode="auto">
          <a:xfrm flipV="1">
            <a:off x="2771775" y="4603748"/>
            <a:ext cx="73025" cy="73026"/>
          </a:xfrm>
          <a:prstGeom prst="ellipse">
            <a:avLst/>
          </a:prstGeom>
          <a:solidFill>
            <a:schemeClr val="accent2"/>
          </a:solidFill>
          <a:ln w="12700">
            <a:noFill/>
            <a:round/>
            <a:headEnd/>
            <a:tailEnd type="arrow" w="med" len="me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a:p>
        </p:txBody>
      </p:sp>
      <p:sp>
        <p:nvSpPr>
          <p:cNvPr id="56" name="TextBox 55"/>
          <p:cNvSpPr txBox="1"/>
          <p:nvPr/>
        </p:nvSpPr>
        <p:spPr>
          <a:xfrm>
            <a:off x="2803216" y="4445000"/>
            <a:ext cx="255198" cy="307777"/>
          </a:xfrm>
          <a:prstGeom prst="rect">
            <a:avLst/>
          </a:prstGeom>
          <a:noFill/>
        </p:spPr>
        <p:txBody>
          <a:bodyPr wrap="none" rtlCol="0">
            <a:spAutoFit/>
          </a:bodyPr>
          <a:lstStyle/>
          <a:p>
            <a:r>
              <a:rPr lang="en-US" sz="1400" dirty="0">
                <a:solidFill>
                  <a:srgbClr val="C00000"/>
                </a:solidFill>
              </a:rPr>
              <a:t>s</a:t>
            </a:r>
          </a:p>
        </p:txBody>
      </p:sp>
      <p:cxnSp>
        <p:nvCxnSpPr>
          <p:cNvPr id="61" name="Straight Connector 60"/>
          <p:cNvCxnSpPr/>
          <p:nvPr/>
        </p:nvCxnSpPr>
        <p:spPr bwMode="auto">
          <a:xfrm flipV="1">
            <a:off x="3155156" y="4248151"/>
            <a:ext cx="423069" cy="71675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7" name="Straight Connector 56"/>
          <p:cNvCxnSpPr/>
          <p:nvPr/>
        </p:nvCxnSpPr>
        <p:spPr bwMode="auto">
          <a:xfrm flipV="1">
            <a:off x="2527300" y="4960144"/>
            <a:ext cx="632619" cy="148432"/>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50" name="Oval 49"/>
          <p:cNvSpPr>
            <a:spLocks noChangeAspect="1"/>
          </p:cNvSpPr>
          <p:nvPr/>
        </p:nvSpPr>
        <p:spPr bwMode="auto">
          <a:xfrm flipV="1">
            <a:off x="3128961" y="4936329"/>
            <a:ext cx="54863" cy="54864"/>
          </a:xfrm>
          <a:prstGeom prst="ellipse">
            <a:avLst/>
          </a:prstGeom>
          <a:solidFill>
            <a:schemeClr val="accent1">
              <a:lumMod val="50000"/>
            </a:schemeClr>
          </a:solidFill>
          <a:ln w="12700">
            <a:noFill/>
            <a:round/>
            <a:headEnd/>
            <a:tailEnd type="arrow" w="med" len="me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a:p>
        </p:txBody>
      </p:sp>
    </p:spTree>
    <p:extLst>
      <p:ext uri="{BB962C8B-B14F-4D97-AF65-F5344CB8AC3E}">
        <p14:creationId xmlns:p14="http://schemas.microsoft.com/office/powerpoint/2010/main" val="72918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29" grpId="0" animBg="1"/>
      <p:bldP spid="30" grpId="0" animBg="1"/>
      <p:bldP spid="31" grpId="0"/>
      <p:bldP spid="41" grpId="0" animBg="1"/>
      <p:bldP spid="42" grpId="0" animBg="1"/>
      <p:bldP spid="43" grpId="0" animBg="1"/>
      <p:bldP spid="46" grpId="0"/>
      <p:bldP spid="47" grpId="0"/>
      <p:bldP spid="55" grpId="0" animBg="1"/>
      <p:bldP spid="56" grpId="0"/>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bwMode="auto">
          <a:xfrm>
            <a:off x="2990850" y="3216275"/>
            <a:ext cx="1333500" cy="1165225"/>
          </a:xfrm>
          <a:custGeom>
            <a:avLst/>
            <a:gdLst>
              <a:gd name="connsiteX0" fmla="*/ 615950 w 1333500"/>
              <a:gd name="connsiteY0" fmla="*/ 0 h 1165225"/>
              <a:gd name="connsiteX1" fmla="*/ 1333500 w 1333500"/>
              <a:gd name="connsiteY1" fmla="*/ 1006475 h 1165225"/>
              <a:gd name="connsiteX2" fmla="*/ 1085850 w 1333500"/>
              <a:gd name="connsiteY2" fmla="*/ 1035050 h 1165225"/>
              <a:gd name="connsiteX3" fmla="*/ 730250 w 1333500"/>
              <a:gd name="connsiteY3" fmla="*/ 1165225 h 1165225"/>
              <a:gd name="connsiteX4" fmla="*/ 403225 w 1333500"/>
              <a:gd name="connsiteY4" fmla="*/ 1155700 h 1165225"/>
              <a:gd name="connsiteX5" fmla="*/ 133350 w 1333500"/>
              <a:gd name="connsiteY5" fmla="*/ 974725 h 1165225"/>
              <a:gd name="connsiteX6" fmla="*/ 111125 w 1333500"/>
              <a:gd name="connsiteY6" fmla="*/ 869950 h 1165225"/>
              <a:gd name="connsiteX7" fmla="*/ 101600 w 1333500"/>
              <a:gd name="connsiteY7" fmla="*/ 828675 h 1165225"/>
              <a:gd name="connsiteX8" fmla="*/ 95250 w 1333500"/>
              <a:gd name="connsiteY8" fmla="*/ 784225 h 1165225"/>
              <a:gd name="connsiteX9" fmla="*/ 79375 w 1333500"/>
              <a:gd name="connsiteY9" fmla="*/ 742950 h 1165225"/>
              <a:gd name="connsiteX10" fmla="*/ 60325 w 1333500"/>
              <a:gd name="connsiteY10" fmla="*/ 685800 h 1165225"/>
              <a:gd name="connsiteX11" fmla="*/ 44450 w 1333500"/>
              <a:gd name="connsiteY11" fmla="*/ 660400 h 1165225"/>
              <a:gd name="connsiteX12" fmla="*/ 41275 w 1333500"/>
              <a:gd name="connsiteY12" fmla="*/ 628650 h 1165225"/>
              <a:gd name="connsiteX13" fmla="*/ 0 w 1333500"/>
              <a:gd name="connsiteY13" fmla="*/ 361950 h 1165225"/>
              <a:gd name="connsiteX14" fmla="*/ 273050 w 1333500"/>
              <a:gd name="connsiteY14" fmla="*/ 66675 h 1165225"/>
              <a:gd name="connsiteX15" fmla="*/ 615950 w 1333500"/>
              <a:gd name="connsiteY15" fmla="*/ 0 h 1165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3500" h="1165225">
                <a:moveTo>
                  <a:pt x="615950" y="0"/>
                </a:moveTo>
                <a:lnTo>
                  <a:pt x="1333500" y="1006475"/>
                </a:lnTo>
                <a:lnTo>
                  <a:pt x="1085850" y="1035050"/>
                </a:lnTo>
                <a:lnTo>
                  <a:pt x="730250" y="1165225"/>
                </a:lnTo>
                <a:lnTo>
                  <a:pt x="403225" y="1155700"/>
                </a:lnTo>
                <a:lnTo>
                  <a:pt x="133350" y="974725"/>
                </a:lnTo>
                <a:cubicBezTo>
                  <a:pt x="130032" y="958965"/>
                  <a:pt x="115735" y="890696"/>
                  <a:pt x="111125" y="869950"/>
                </a:cubicBezTo>
                <a:cubicBezTo>
                  <a:pt x="108062" y="856166"/>
                  <a:pt x="103597" y="842653"/>
                  <a:pt x="101600" y="828675"/>
                </a:cubicBezTo>
                <a:cubicBezTo>
                  <a:pt x="99483" y="813858"/>
                  <a:pt x="99006" y="798713"/>
                  <a:pt x="95250" y="784225"/>
                </a:cubicBezTo>
                <a:cubicBezTo>
                  <a:pt x="91551" y="769956"/>
                  <a:pt x="84218" y="756873"/>
                  <a:pt x="79375" y="742950"/>
                </a:cubicBezTo>
                <a:cubicBezTo>
                  <a:pt x="70969" y="718784"/>
                  <a:pt x="70687" y="708252"/>
                  <a:pt x="60325" y="685800"/>
                </a:cubicBezTo>
                <a:cubicBezTo>
                  <a:pt x="57453" y="679577"/>
                  <a:pt x="48895" y="667068"/>
                  <a:pt x="44450" y="660400"/>
                </a:cubicBezTo>
                <a:cubicBezTo>
                  <a:pt x="40826" y="635032"/>
                  <a:pt x="41275" y="645659"/>
                  <a:pt x="41275" y="628650"/>
                </a:cubicBezTo>
                <a:lnTo>
                  <a:pt x="0" y="361950"/>
                </a:lnTo>
                <a:lnTo>
                  <a:pt x="273050" y="66675"/>
                </a:lnTo>
                <a:lnTo>
                  <a:pt x="615950" y="0"/>
                </a:lnTo>
                <a:close/>
              </a:path>
            </a:pathLst>
          </a:custGeom>
          <a:solidFill>
            <a:schemeClr val="accent1">
              <a:lumMod val="90000"/>
            </a:schemeClr>
          </a:solidFill>
          <a:ln w="12700">
            <a:noFill/>
            <a:round/>
            <a:headEnd/>
            <a:tailEnd type="arrow" w="med" len="me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a:p>
        </p:txBody>
      </p:sp>
      <p:sp>
        <p:nvSpPr>
          <p:cNvPr id="1741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009999"/>
                </a:solidFill>
                <a:latin typeface="Times New Roman" pitchFamily="18" charset="0"/>
              </a:defRPr>
            </a:lvl1pPr>
            <a:lvl2pPr marL="742950" indent="-285750" eaLnBrk="0" hangingPunct="0">
              <a:defRPr sz="3200">
                <a:solidFill>
                  <a:srgbClr val="009999"/>
                </a:solidFill>
                <a:latin typeface="Times New Roman" pitchFamily="18" charset="0"/>
              </a:defRPr>
            </a:lvl2pPr>
            <a:lvl3pPr marL="1143000" indent="-228600" eaLnBrk="0" hangingPunct="0">
              <a:defRPr sz="3200">
                <a:solidFill>
                  <a:srgbClr val="009999"/>
                </a:solidFill>
                <a:latin typeface="Times New Roman" pitchFamily="18" charset="0"/>
              </a:defRPr>
            </a:lvl3pPr>
            <a:lvl4pPr marL="1600200" indent="-228600" eaLnBrk="0" hangingPunct="0">
              <a:defRPr sz="3200">
                <a:solidFill>
                  <a:srgbClr val="009999"/>
                </a:solidFill>
                <a:latin typeface="Times New Roman" pitchFamily="18" charset="0"/>
              </a:defRPr>
            </a:lvl4pPr>
            <a:lvl5pPr marL="2057400" indent="-228600" eaLnBrk="0" hangingPunct="0">
              <a:defRPr sz="3200">
                <a:solidFill>
                  <a:srgbClr val="009999"/>
                </a:solidFill>
                <a:latin typeface="Times New Roman" pitchFamily="18" charset="0"/>
              </a:defRPr>
            </a:lvl5pPr>
            <a:lvl6pPr marL="2514600" indent="-228600" algn="ctr" eaLnBrk="0" fontAlgn="base" hangingPunct="0">
              <a:spcBef>
                <a:spcPct val="0"/>
              </a:spcBef>
              <a:spcAft>
                <a:spcPct val="0"/>
              </a:spcAft>
              <a:defRPr sz="3200">
                <a:solidFill>
                  <a:srgbClr val="009999"/>
                </a:solidFill>
                <a:latin typeface="Times New Roman" pitchFamily="18" charset="0"/>
              </a:defRPr>
            </a:lvl6pPr>
            <a:lvl7pPr marL="2971800" indent="-228600" algn="ctr" eaLnBrk="0" fontAlgn="base" hangingPunct="0">
              <a:spcBef>
                <a:spcPct val="0"/>
              </a:spcBef>
              <a:spcAft>
                <a:spcPct val="0"/>
              </a:spcAft>
              <a:defRPr sz="3200">
                <a:solidFill>
                  <a:srgbClr val="009999"/>
                </a:solidFill>
                <a:latin typeface="Times New Roman" pitchFamily="18" charset="0"/>
              </a:defRPr>
            </a:lvl7pPr>
            <a:lvl8pPr marL="3429000" indent="-228600" algn="ctr" eaLnBrk="0" fontAlgn="base" hangingPunct="0">
              <a:spcBef>
                <a:spcPct val="0"/>
              </a:spcBef>
              <a:spcAft>
                <a:spcPct val="0"/>
              </a:spcAft>
              <a:defRPr sz="3200">
                <a:solidFill>
                  <a:srgbClr val="009999"/>
                </a:solidFill>
                <a:latin typeface="Times New Roman" pitchFamily="18" charset="0"/>
              </a:defRPr>
            </a:lvl8pPr>
            <a:lvl9pPr marL="3886200" indent="-228600" algn="ctr" eaLnBrk="0" fontAlgn="base" hangingPunct="0">
              <a:spcBef>
                <a:spcPct val="0"/>
              </a:spcBef>
              <a:spcAft>
                <a:spcPct val="0"/>
              </a:spcAft>
              <a:defRPr sz="3200">
                <a:solidFill>
                  <a:srgbClr val="009999"/>
                </a:solidFill>
                <a:latin typeface="Times New Roman" pitchFamily="18" charset="0"/>
              </a:defRPr>
            </a:lvl9pPr>
          </a:lstStyle>
          <a:p>
            <a:pPr eaLnBrk="1" hangingPunct="1"/>
            <a:fld id="{0ABA582A-7EC9-4144-94F8-F667DC0EBEBE}" type="slidenum">
              <a:rPr lang="en-US" sz="1400" smtClean="0">
                <a:solidFill>
                  <a:schemeClr val="tx1"/>
                </a:solidFill>
              </a:rPr>
              <a:pPr eaLnBrk="1" hangingPunct="1"/>
              <a:t>4</a:t>
            </a:fld>
            <a:endParaRPr lang="en-US" sz="1400">
              <a:solidFill>
                <a:schemeClr val="tx1"/>
              </a:solidFill>
            </a:endParaRPr>
          </a:p>
        </p:txBody>
      </p:sp>
      <p:sp>
        <p:nvSpPr>
          <p:cNvPr id="17413" name="Rectangle 2"/>
          <p:cNvSpPr>
            <a:spLocks noGrp="1" noChangeArrowheads="1"/>
          </p:cNvSpPr>
          <p:nvPr>
            <p:ph type="title"/>
          </p:nvPr>
        </p:nvSpPr>
        <p:spPr>
          <a:xfrm>
            <a:off x="347663" y="304800"/>
            <a:ext cx="8512175" cy="1143000"/>
          </a:xfrm>
        </p:spPr>
        <p:txBody>
          <a:bodyPr/>
          <a:lstStyle/>
          <a:p>
            <a:pPr algn="ctr" eaLnBrk="1" hangingPunct="1"/>
            <a:r>
              <a:rPr lang="en-US" sz="4000" dirty="0" err="1"/>
              <a:t>Voronoi</a:t>
            </a:r>
            <a:r>
              <a:rPr lang="en-US" sz="4000" dirty="0"/>
              <a:t> cell</a:t>
            </a:r>
          </a:p>
        </p:txBody>
      </p:sp>
      <mc:AlternateContent xmlns:mc="http://schemas.openxmlformats.org/markup-compatibility/2006" xmlns:a14="http://schemas.microsoft.com/office/drawing/2010/main">
        <mc:Choice Requires="a14">
          <p:sp>
            <p:nvSpPr>
              <p:cNvPr id="3" name="Rectangle 2"/>
              <p:cNvSpPr/>
              <p:nvPr/>
            </p:nvSpPr>
            <p:spPr>
              <a:xfrm>
                <a:off x="790575" y="1511300"/>
                <a:ext cx="7870825" cy="3965957"/>
              </a:xfrm>
              <a:prstGeom prst="rect">
                <a:avLst/>
              </a:prstGeom>
            </p:spPr>
            <p:txBody>
              <a:bodyPr>
                <a:spAutoFit/>
              </a:bodyPr>
              <a:lstStyle/>
              <a:p>
                <a:pPr marL="342900" indent="-342900" algn="l">
                  <a:lnSpc>
                    <a:spcPct val="80000"/>
                  </a:lnSpc>
                  <a:spcBef>
                    <a:spcPct val="20000"/>
                  </a:spcBef>
                  <a:buFont typeface="Arial" pitchFamily="34" charset="0"/>
                  <a:buChar char="•"/>
                  <a:defRPr/>
                </a:pPr>
                <a:r>
                  <a:rPr lang="en-US" sz="2000" kern="0" dirty="0">
                    <a:solidFill>
                      <a:srgbClr val="000000"/>
                    </a:solidFill>
                    <a:latin typeface="Times New Roman"/>
                  </a:rPr>
                  <a:t> Each </a:t>
                </a:r>
                <a:r>
                  <a:rPr lang="en-US" sz="2000" kern="0" dirty="0" err="1">
                    <a:solidFill>
                      <a:srgbClr val="000000"/>
                    </a:solidFill>
                    <a:latin typeface="Times New Roman"/>
                  </a:rPr>
                  <a:t>Voronoi</a:t>
                </a:r>
                <a:r>
                  <a:rPr lang="en-US" sz="2000" kern="0" dirty="0">
                    <a:solidFill>
                      <a:srgbClr val="000000"/>
                    </a:solidFill>
                    <a:latin typeface="Times New Roman"/>
                  </a:rPr>
                  <a:t>  cell </a:t>
                </a:r>
                <a14:m>
                  <m:oMath xmlns:m="http://schemas.openxmlformats.org/officeDocument/2006/math">
                    <m:r>
                      <a:rPr lang="en-US" sz="2000" b="0" i="1" kern="0" smtClean="0">
                        <a:solidFill>
                          <a:srgbClr val="008380"/>
                        </a:solidFill>
                        <a:latin typeface="Cambria Math"/>
                      </a:rPr>
                      <m:t>𝑉</m:t>
                    </m:r>
                    <m:r>
                      <a:rPr lang="en-US" sz="2000" b="0" i="1" kern="0" smtClean="0">
                        <a:solidFill>
                          <a:srgbClr val="008380"/>
                        </a:solidFill>
                        <a:latin typeface="Cambria Math"/>
                      </a:rPr>
                      <m:t>(</m:t>
                    </m:r>
                    <m:sSub>
                      <m:sSubPr>
                        <m:ctrlPr>
                          <a:rPr lang="en-US" sz="2000" b="0" i="1" kern="0" smtClean="0">
                            <a:solidFill>
                              <a:srgbClr val="008380"/>
                            </a:solidFill>
                            <a:latin typeface="Cambria Math" panose="02040503050406030204" pitchFamily="18" charset="0"/>
                          </a:rPr>
                        </m:ctrlPr>
                      </m:sSubPr>
                      <m:e>
                        <m:r>
                          <a:rPr lang="en-US" sz="2000" b="0" i="1" kern="0" smtClean="0">
                            <a:solidFill>
                              <a:srgbClr val="008380"/>
                            </a:solidFill>
                            <a:latin typeface="Cambria Math"/>
                          </a:rPr>
                          <m:t>𝑝</m:t>
                        </m:r>
                      </m:e>
                      <m:sub>
                        <m:r>
                          <a:rPr lang="en-US" sz="2000" b="0" i="1" kern="0" smtClean="0">
                            <a:solidFill>
                              <a:srgbClr val="008380"/>
                            </a:solidFill>
                            <a:latin typeface="Cambria Math"/>
                          </a:rPr>
                          <m:t>𝑖</m:t>
                        </m:r>
                      </m:sub>
                    </m:sSub>
                    <m:r>
                      <a:rPr lang="en-US" sz="2000" b="0" i="1" kern="0" smtClean="0">
                        <a:solidFill>
                          <a:srgbClr val="008380"/>
                        </a:solidFill>
                        <a:latin typeface="Cambria Math"/>
                      </a:rPr>
                      <m:t>)</m:t>
                    </m:r>
                  </m:oMath>
                </a14:m>
                <a:r>
                  <a:rPr lang="en-US" sz="2000" kern="0" dirty="0">
                    <a:solidFill>
                      <a:srgbClr val="008380"/>
                    </a:solidFill>
                    <a:latin typeface="Times New Roman"/>
                  </a:rPr>
                  <a:t> </a:t>
                </a:r>
                <a:r>
                  <a:rPr lang="en-US" sz="2000" kern="0" dirty="0">
                    <a:solidFill>
                      <a:srgbClr val="000000"/>
                    </a:solidFill>
                    <a:latin typeface="Times New Roman"/>
                  </a:rPr>
                  <a:t>is convex and</a:t>
                </a:r>
                <a:br>
                  <a:rPr lang="en-US" sz="2000" kern="0" dirty="0">
                    <a:solidFill>
                      <a:srgbClr val="000000"/>
                    </a:solidFill>
                    <a:latin typeface="Times New Roman"/>
                  </a:rPr>
                </a:br>
                <a:br>
                  <a:rPr lang="en-US" sz="2000" kern="0" dirty="0">
                    <a:solidFill>
                      <a:srgbClr val="000000"/>
                    </a:solidFill>
                    <a:latin typeface="Times New Roman"/>
                  </a:rPr>
                </a:br>
                <a:r>
                  <a:rPr lang="en-US" sz="2000" kern="0" dirty="0">
                    <a:solidFill>
                      <a:srgbClr val="000000"/>
                    </a:solidFill>
                    <a:latin typeface="Times New Roman"/>
                  </a:rPr>
                  <a:t>   </a:t>
                </a:r>
                <a14:m>
                  <m:oMath xmlns:m="http://schemas.openxmlformats.org/officeDocument/2006/math">
                    <m:r>
                      <m:rPr>
                        <m:sty m:val="p"/>
                      </m:rPr>
                      <a:rPr lang="en-US" sz="2000" b="0" i="0" kern="0" smtClean="0">
                        <a:solidFill>
                          <a:srgbClr val="008380"/>
                        </a:solidFill>
                        <a:latin typeface="Cambria Math"/>
                      </a:rPr>
                      <m:t>V</m:t>
                    </m:r>
                    <m:d>
                      <m:dPr>
                        <m:ctrlPr>
                          <a:rPr lang="en-US" sz="2000" b="0" i="1" kern="0" smtClean="0">
                            <a:solidFill>
                              <a:srgbClr val="008380"/>
                            </a:solidFill>
                            <a:latin typeface="Cambria Math" panose="02040503050406030204" pitchFamily="18" charset="0"/>
                          </a:rPr>
                        </m:ctrlPr>
                      </m:dPr>
                      <m:e>
                        <m:sSub>
                          <m:sSubPr>
                            <m:ctrlPr>
                              <a:rPr lang="en-US" sz="2000" b="0" i="1" kern="0" smtClean="0">
                                <a:solidFill>
                                  <a:srgbClr val="008380"/>
                                </a:solidFill>
                                <a:latin typeface="Cambria Math" panose="02040503050406030204" pitchFamily="18" charset="0"/>
                              </a:rPr>
                            </m:ctrlPr>
                          </m:sSubPr>
                          <m:e>
                            <m:r>
                              <a:rPr lang="en-US" sz="2000" b="0" i="1" kern="0" smtClean="0">
                                <a:solidFill>
                                  <a:srgbClr val="008380"/>
                                </a:solidFill>
                                <a:latin typeface="Cambria Math"/>
                              </a:rPr>
                              <m:t>𝑝</m:t>
                            </m:r>
                          </m:e>
                          <m:sub>
                            <m:r>
                              <a:rPr lang="en-US" sz="2000" b="0" i="1" kern="0" smtClean="0">
                                <a:solidFill>
                                  <a:srgbClr val="008380"/>
                                </a:solidFill>
                                <a:latin typeface="Cambria Math"/>
                              </a:rPr>
                              <m:t>𝑖</m:t>
                            </m:r>
                          </m:sub>
                        </m:sSub>
                      </m:e>
                    </m:d>
                    <m:r>
                      <a:rPr lang="en-US" sz="2000" b="0" i="1" kern="0" smtClean="0">
                        <a:solidFill>
                          <a:srgbClr val="008380"/>
                        </a:solidFill>
                        <a:latin typeface="Cambria Math"/>
                      </a:rPr>
                      <m:t>=</m:t>
                    </m:r>
                    <m:r>
                      <a:rPr lang="en-US" sz="2000" b="0" i="1" kern="0" smtClean="0">
                        <a:solidFill>
                          <a:srgbClr val="008380"/>
                        </a:solidFill>
                        <a:latin typeface="Cambria Math" panose="02040503050406030204" pitchFamily="18" charset="0"/>
                      </a:rPr>
                      <m:t> </m:t>
                    </m:r>
                    <m:nary>
                      <m:naryPr>
                        <m:chr m:val="⋂"/>
                        <m:subHide m:val="on"/>
                        <m:supHide m:val="on"/>
                        <m:ctrlPr>
                          <a:rPr lang="en-US" sz="2000" i="1" kern="0">
                            <a:solidFill>
                              <a:srgbClr val="008380"/>
                            </a:solidFill>
                            <a:latin typeface="Cambria Math" panose="02040503050406030204" pitchFamily="18" charset="0"/>
                          </a:rPr>
                        </m:ctrlPr>
                      </m:naryPr>
                      <m:sub/>
                      <m:sup/>
                      <m:e>
                        <m:r>
                          <a:rPr lang="en-US" sz="2000" b="0" i="1" kern="0" smtClean="0">
                            <a:solidFill>
                              <a:srgbClr val="008380"/>
                            </a:solidFill>
                            <a:latin typeface="Cambria Math" panose="02040503050406030204" pitchFamily="18" charset="0"/>
                          </a:rPr>
                          <m:t>   </m:t>
                        </m:r>
                        <m:r>
                          <a:rPr lang="en-US" sz="2000" i="1" kern="0">
                            <a:solidFill>
                              <a:srgbClr val="008380"/>
                            </a:solidFill>
                            <a:latin typeface="Cambria Math"/>
                          </a:rPr>
                          <m:t>h</m:t>
                        </m:r>
                        <m:d>
                          <m:dPr>
                            <m:ctrlPr>
                              <a:rPr lang="en-US" sz="2000" i="1" kern="0">
                                <a:solidFill>
                                  <a:srgbClr val="008380"/>
                                </a:solidFill>
                                <a:latin typeface="Cambria Math" panose="02040503050406030204" pitchFamily="18" charset="0"/>
                              </a:rPr>
                            </m:ctrlPr>
                          </m:dPr>
                          <m:e>
                            <m:sSub>
                              <m:sSubPr>
                                <m:ctrlPr>
                                  <a:rPr lang="en-US" sz="2000" i="1" kern="0">
                                    <a:solidFill>
                                      <a:srgbClr val="008380"/>
                                    </a:solidFill>
                                    <a:latin typeface="Cambria Math" panose="02040503050406030204" pitchFamily="18" charset="0"/>
                                  </a:rPr>
                                </m:ctrlPr>
                              </m:sSubPr>
                              <m:e>
                                <m:r>
                                  <a:rPr lang="en-US" sz="2000" i="1" kern="0">
                                    <a:solidFill>
                                      <a:srgbClr val="008380"/>
                                    </a:solidFill>
                                    <a:latin typeface="Cambria Math"/>
                                  </a:rPr>
                                  <m:t>𝑝</m:t>
                                </m:r>
                              </m:e>
                              <m:sub>
                                <m:r>
                                  <a:rPr lang="en-US" sz="2000" i="1" kern="0">
                                    <a:solidFill>
                                      <a:srgbClr val="008380"/>
                                    </a:solidFill>
                                    <a:latin typeface="Cambria Math"/>
                                  </a:rPr>
                                  <m:t>𝑖</m:t>
                                </m:r>
                              </m:sub>
                            </m:sSub>
                            <m:r>
                              <a:rPr lang="en-US" sz="2000" i="1" kern="0">
                                <a:solidFill>
                                  <a:srgbClr val="008380"/>
                                </a:solidFill>
                                <a:latin typeface="Cambria Math"/>
                              </a:rPr>
                              <m:t>,</m:t>
                            </m:r>
                            <m:sSub>
                              <m:sSubPr>
                                <m:ctrlPr>
                                  <a:rPr lang="en-US" sz="2000" i="1" kern="0">
                                    <a:solidFill>
                                      <a:srgbClr val="008380"/>
                                    </a:solidFill>
                                    <a:latin typeface="Cambria Math" panose="02040503050406030204" pitchFamily="18" charset="0"/>
                                  </a:rPr>
                                </m:ctrlPr>
                              </m:sSubPr>
                              <m:e>
                                <m:r>
                                  <a:rPr lang="en-US" sz="2000" i="1" kern="0">
                                    <a:solidFill>
                                      <a:srgbClr val="008380"/>
                                    </a:solidFill>
                                    <a:latin typeface="Cambria Math"/>
                                  </a:rPr>
                                  <m:t>𝑝</m:t>
                                </m:r>
                              </m:e>
                              <m:sub>
                                <m:r>
                                  <a:rPr lang="en-US" sz="2000" i="1" kern="0">
                                    <a:solidFill>
                                      <a:srgbClr val="008380"/>
                                    </a:solidFill>
                                    <a:latin typeface="Cambria Math"/>
                                  </a:rPr>
                                  <m:t>𝑗</m:t>
                                </m:r>
                              </m:sub>
                            </m:sSub>
                          </m:e>
                        </m:d>
                      </m:e>
                    </m:nary>
                  </m:oMath>
                </a14:m>
                <a:r>
                  <a:rPr lang="en-US" sz="2000" kern="0" dirty="0">
                    <a:solidFill>
                      <a:srgbClr val="008380"/>
                    </a:solidFill>
                    <a:latin typeface="Times New Roman"/>
                  </a:rPr>
                  <a:t>, </a:t>
                </a:r>
                <a:br>
                  <a:rPr lang="en-US" sz="2000" kern="0" dirty="0">
                    <a:solidFill>
                      <a:srgbClr val="008380"/>
                    </a:solidFill>
                    <a:latin typeface="Times New Roman"/>
                  </a:rPr>
                </a:br>
                <a:r>
                  <a:rPr lang="en-US" sz="2000" kern="0" dirty="0">
                    <a:solidFill>
                      <a:srgbClr val="008380"/>
                    </a:solidFill>
                    <a:latin typeface="Times New Roman"/>
                  </a:rPr>
                  <a:t> </a:t>
                </a:r>
                <a:br>
                  <a:rPr lang="en-US" sz="2000" kern="0" dirty="0">
                    <a:solidFill>
                      <a:srgbClr val="008380"/>
                    </a:solidFill>
                    <a:latin typeface="Times New Roman"/>
                  </a:rPr>
                </a:br>
                <a:br>
                  <a:rPr lang="en-US" sz="2000" kern="0" dirty="0">
                    <a:solidFill>
                      <a:srgbClr val="008380"/>
                    </a:solidFill>
                    <a:latin typeface="Times New Roman"/>
                  </a:rPr>
                </a:br>
                <a:r>
                  <a:rPr lang="en-US" sz="2000" kern="0" dirty="0">
                    <a:solidFill>
                      <a:schemeClr val="tx1"/>
                    </a:solidFill>
                    <a:latin typeface="Times New Roman"/>
                  </a:rPr>
                  <a:t>where</a:t>
                </a:r>
                <a:r>
                  <a:rPr lang="en-US" sz="2000" kern="0" dirty="0">
                    <a:solidFill>
                      <a:srgbClr val="008380"/>
                    </a:solidFill>
                    <a:latin typeface="Times New Roman"/>
                  </a:rPr>
                  <a:t> </a:t>
                </a:r>
                <a14:m>
                  <m:oMath xmlns:m="http://schemas.openxmlformats.org/officeDocument/2006/math">
                    <m:r>
                      <a:rPr lang="en-US" sz="2000" i="1" kern="0">
                        <a:solidFill>
                          <a:srgbClr val="008380"/>
                        </a:solidFill>
                        <a:latin typeface="Cambria Math"/>
                      </a:rPr>
                      <m:t>h</m:t>
                    </m:r>
                    <m:r>
                      <a:rPr lang="en-US" sz="2000" i="1" kern="0">
                        <a:solidFill>
                          <a:srgbClr val="008380"/>
                        </a:solidFill>
                        <a:latin typeface="Cambria Math"/>
                      </a:rPr>
                      <m:t>(</m:t>
                    </m:r>
                    <m:sSub>
                      <m:sSubPr>
                        <m:ctrlPr>
                          <a:rPr lang="en-US" sz="2000" i="1" kern="0">
                            <a:solidFill>
                              <a:srgbClr val="008380"/>
                            </a:solidFill>
                            <a:latin typeface="Cambria Math" panose="02040503050406030204" pitchFamily="18" charset="0"/>
                          </a:rPr>
                        </m:ctrlPr>
                      </m:sSubPr>
                      <m:e>
                        <m:r>
                          <a:rPr lang="en-US" sz="2000" i="1" kern="0">
                            <a:solidFill>
                              <a:srgbClr val="008380"/>
                            </a:solidFill>
                            <a:latin typeface="Cambria Math"/>
                          </a:rPr>
                          <m:t>𝑝</m:t>
                        </m:r>
                      </m:e>
                      <m:sub>
                        <m:r>
                          <a:rPr lang="en-US" sz="2000" i="1" kern="0">
                            <a:solidFill>
                              <a:srgbClr val="008380"/>
                            </a:solidFill>
                            <a:latin typeface="Cambria Math"/>
                          </a:rPr>
                          <m:t>𝑖</m:t>
                        </m:r>
                      </m:sub>
                    </m:sSub>
                    <m:r>
                      <a:rPr lang="en-US" sz="2000" i="1" kern="0">
                        <a:solidFill>
                          <a:srgbClr val="008380"/>
                        </a:solidFill>
                        <a:latin typeface="Cambria Math"/>
                      </a:rPr>
                      <m:t>,</m:t>
                    </m:r>
                    <m:sSub>
                      <m:sSubPr>
                        <m:ctrlPr>
                          <a:rPr lang="en-US" sz="2000" i="1" kern="0">
                            <a:solidFill>
                              <a:srgbClr val="008380"/>
                            </a:solidFill>
                            <a:latin typeface="Cambria Math" panose="02040503050406030204" pitchFamily="18" charset="0"/>
                          </a:rPr>
                        </m:ctrlPr>
                      </m:sSubPr>
                      <m:e>
                        <m:r>
                          <a:rPr lang="en-US" sz="2000" i="1" kern="0">
                            <a:solidFill>
                              <a:srgbClr val="008380"/>
                            </a:solidFill>
                            <a:latin typeface="Cambria Math"/>
                          </a:rPr>
                          <m:t>𝑝</m:t>
                        </m:r>
                      </m:e>
                      <m:sub>
                        <m:r>
                          <a:rPr lang="en-US" sz="2000" i="1" kern="0">
                            <a:solidFill>
                              <a:srgbClr val="008380"/>
                            </a:solidFill>
                            <a:latin typeface="Cambria Math"/>
                          </a:rPr>
                          <m:t>𝑗</m:t>
                        </m:r>
                      </m:sub>
                    </m:sSub>
                    <m:r>
                      <a:rPr lang="en-US" sz="2000" i="1" kern="0">
                        <a:solidFill>
                          <a:srgbClr val="008380"/>
                        </a:solidFill>
                        <a:latin typeface="Cambria Math"/>
                      </a:rPr>
                      <m:t>)</m:t>
                    </m:r>
                  </m:oMath>
                </a14:m>
                <a:r>
                  <a:rPr lang="en-US" sz="2000" kern="0" dirty="0">
                    <a:solidFill>
                      <a:srgbClr val="008380"/>
                    </a:solidFill>
                    <a:latin typeface="Times New Roman"/>
                  </a:rPr>
                  <a:t> </a:t>
                </a:r>
                <a:r>
                  <a:rPr lang="en-US" sz="2000" kern="0" dirty="0">
                    <a:solidFill>
                      <a:schemeClr val="tx1"/>
                    </a:solidFill>
                    <a:latin typeface="Times New Roman"/>
                  </a:rPr>
                  <a:t>is the </a:t>
                </a:r>
                <a:r>
                  <a:rPr lang="en-US" sz="2000" kern="0" dirty="0" err="1">
                    <a:solidFill>
                      <a:schemeClr val="tx1"/>
                    </a:solidFill>
                    <a:latin typeface="Times New Roman"/>
                  </a:rPr>
                  <a:t>halfspace</a:t>
                </a:r>
                <a:r>
                  <a:rPr lang="en-US" sz="2000" kern="0" dirty="0">
                    <a:solidFill>
                      <a:schemeClr val="tx1"/>
                    </a:solidFill>
                    <a:latin typeface="Times New Roman"/>
                  </a:rPr>
                  <a:t> that is defined by bisector </a:t>
                </a:r>
                <a14:m>
                  <m:oMath xmlns:m="http://schemas.openxmlformats.org/officeDocument/2006/math">
                    <m:r>
                      <m:rPr>
                        <m:sty m:val="p"/>
                      </m:rPr>
                      <a:rPr lang="en-US" sz="2000" i="1" kern="0" dirty="0" smtClean="0">
                        <a:solidFill>
                          <a:srgbClr val="008380"/>
                        </a:solidFill>
                        <a:latin typeface="Cambria Math"/>
                      </a:rPr>
                      <m:t>b</m:t>
                    </m:r>
                    <m:r>
                      <a:rPr lang="en-US" sz="2000" i="1" kern="0">
                        <a:solidFill>
                          <a:srgbClr val="008380"/>
                        </a:solidFill>
                        <a:latin typeface="Cambria Math"/>
                      </a:rPr>
                      <m:t>(</m:t>
                    </m:r>
                    <m:sSub>
                      <m:sSubPr>
                        <m:ctrlPr>
                          <a:rPr lang="en-US" sz="2000" i="1" kern="0">
                            <a:solidFill>
                              <a:srgbClr val="008380"/>
                            </a:solidFill>
                            <a:latin typeface="Cambria Math" panose="02040503050406030204" pitchFamily="18" charset="0"/>
                          </a:rPr>
                        </m:ctrlPr>
                      </m:sSubPr>
                      <m:e>
                        <m:r>
                          <a:rPr lang="en-US" sz="2000" i="1" kern="0">
                            <a:solidFill>
                              <a:srgbClr val="008380"/>
                            </a:solidFill>
                            <a:latin typeface="Cambria Math"/>
                          </a:rPr>
                          <m:t>𝑝</m:t>
                        </m:r>
                      </m:e>
                      <m:sub>
                        <m:r>
                          <a:rPr lang="en-US" sz="2000" i="1" kern="0">
                            <a:solidFill>
                              <a:srgbClr val="008380"/>
                            </a:solidFill>
                            <a:latin typeface="Cambria Math"/>
                          </a:rPr>
                          <m:t>𝑖</m:t>
                        </m:r>
                      </m:sub>
                    </m:sSub>
                    <m:r>
                      <a:rPr lang="en-US" sz="2000" i="1" kern="0">
                        <a:solidFill>
                          <a:srgbClr val="008380"/>
                        </a:solidFill>
                        <a:latin typeface="Cambria Math"/>
                      </a:rPr>
                      <m:t>,</m:t>
                    </m:r>
                    <m:sSub>
                      <m:sSubPr>
                        <m:ctrlPr>
                          <a:rPr lang="en-US" sz="2000" i="1" kern="0">
                            <a:solidFill>
                              <a:srgbClr val="008380"/>
                            </a:solidFill>
                            <a:latin typeface="Cambria Math" panose="02040503050406030204" pitchFamily="18" charset="0"/>
                          </a:rPr>
                        </m:ctrlPr>
                      </m:sSubPr>
                      <m:e>
                        <m:r>
                          <a:rPr lang="en-US" sz="2000" i="1" kern="0">
                            <a:solidFill>
                              <a:srgbClr val="008380"/>
                            </a:solidFill>
                            <a:latin typeface="Cambria Math"/>
                          </a:rPr>
                          <m:t>𝑝</m:t>
                        </m:r>
                      </m:e>
                      <m:sub>
                        <m:r>
                          <a:rPr lang="en-US" sz="2000" i="1" kern="0">
                            <a:solidFill>
                              <a:srgbClr val="008380"/>
                            </a:solidFill>
                            <a:latin typeface="Cambria Math"/>
                          </a:rPr>
                          <m:t>𝑗</m:t>
                        </m:r>
                      </m:sub>
                    </m:sSub>
                    <m:r>
                      <a:rPr lang="en-US" sz="2000" i="1" kern="0">
                        <a:solidFill>
                          <a:srgbClr val="008380"/>
                        </a:solidFill>
                        <a:latin typeface="Cambria Math"/>
                      </a:rPr>
                      <m:t>)</m:t>
                    </m:r>
                  </m:oMath>
                </a14:m>
                <a:r>
                  <a:rPr lang="en-US" sz="2000" kern="0" dirty="0">
                    <a:solidFill>
                      <a:srgbClr val="008380"/>
                    </a:solidFill>
                    <a:latin typeface="Times New Roman"/>
                  </a:rPr>
                  <a:t> </a:t>
                </a:r>
                <a:r>
                  <a:rPr lang="en-US" sz="2000" kern="0" dirty="0">
                    <a:solidFill>
                      <a:schemeClr val="tx1"/>
                    </a:solidFill>
                    <a:latin typeface="Times New Roman"/>
                  </a:rPr>
                  <a:t>and</a:t>
                </a:r>
                <a:r>
                  <a:rPr lang="en-US" sz="2000" kern="0" dirty="0">
                    <a:solidFill>
                      <a:srgbClr val="008380"/>
                    </a:solidFill>
                    <a:latin typeface="Times New Roman"/>
                  </a:rPr>
                  <a:t> </a:t>
                </a:r>
                <a:r>
                  <a:rPr lang="en-US" sz="2000" kern="0" dirty="0">
                    <a:solidFill>
                      <a:schemeClr val="tx1"/>
                    </a:solidFill>
                    <a:latin typeface="Times New Roman"/>
                  </a:rPr>
                  <a:t>that</a:t>
                </a:r>
                <a:r>
                  <a:rPr lang="en-US" sz="2000" kern="0" dirty="0">
                    <a:solidFill>
                      <a:srgbClr val="008380"/>
                    </a:solidFill>
                    <a:latin typeface="Times New Roman"/>
                  </a:rPr>
                  <a:t> </a:t>
                </a:r>
                <a:r>
                  <a:rPr lang="en-US" sz="2000" kern="0" dirty="0">
                    <a:solidFill>
                      <a:schemeClr val="tx1"/>
                    </a:solidFill>
                    <a:latin typeface="Times New Roman"/>
                  </a:rPr>
                  <a:t>contains</a:t>
                </a:r>
                <a:r>
                  <a:rPr lang="en-US" sz="2000" kern="0" dirty="0">
                    <a:solidFill>
                      <a:srgbClr val="008380"/>
                    </a:solidFill>
                    <a:latin typeface="Times New Roman"/>
                  </a:rPr>
                  <a:t> </a:t>
                </a:r>
                <a14:m>
                  <m:oMath xmlns:m="http://schemas.openxmlformats.org/officeDocument/2006/math">
                    <m:r>
                      <a:rPr lang="en-US" sz="2000" i="1" kern="0" dirty="0" smtClean="0">
                        <a:solidFill>
                          <a:srgbClr val="008380"/>
                        </a:solidFill>
                        <a:latin typeface="Cambria Math"/>
                      </a:rPr>
                      <m:t> </m:t>
                    </m:r>
                    <m:sSub>
                      <m:sSubPr>
                        <m:ctrlPr>
                          <a:rPr lang="en-US" sz="2000" i="1" kern="0" smtClean="0">
                            <a:solidFill>
                              <a:srgbClr val="008380"/>
                            </a:solidFill>
                            <a:latin typeface="Cambria Math" panose="02040503050406030204" pitchFamily="18" charset="0"/>
                          </a:rPr>
                        </m:ctrlPr>
                      </m:sSubPr>
                      <m:e>
                        <m:r>
                          <a:rPr lang="en-US" sz="2000" i="1" kern="0">
                            <a:solidFill>
                              <a:srgbClr val="008380"/>
                            </a:solidFill>
                            <a:latin typeface="Cambria Math"/>
                          </a:rPr>
                          <m:t>𝑝</m:t>
                        </m:r>
                      </m:e>
                      <m:sub>
                        <m:r>
                          <a:rPr lang="en-US" sz="2000" i="1" kern="0">
                            <a:solidFill>
                              <a:srgbClr val="008380"/>
                            </a:solidFill>
                            <a:latin typeface="Cambria Math"/>
                          </a:rPr>
                          <m:t>𝑖</m:t>
                        </m:r>
                      </m:sub>
                    </m:sSub>
                  </m:oMath>
                </a14:m>
                <a:endParaRPr lang="en-US" sz="2000" kern="0" dirty="0">
                  <a:solidFill>
                    <a:srgbClr val="008380"/>
                  </a:solidFill>
                  <a:latin typeface="Times New Roman"/>
                </a:endParaRPr>
              </a:p>
              <a:p>
                <a:pPr marL="342900" indent="-342900" algn="l">
                  <a:lnSpc>
                    <a:spcPct val="80000"/>
                  </a:lnSpc>
                  <a:spcBef>
                    <a:spcPct val="20000"/>
                  </a:spcBef>
                  <a:buFont typeface="Arial" pitchFamily="34" charset="0"/>
                  <a:buChar char="•"/>
                  <a:defRPr/>
                </a:pPr>
                <a:endParaRPr lang="en-US" sz="2000" kern="0" dirty="0">
                  <a:solidFill>
                    <a:srgbClr val="008380"/>
                  </a:solidFill>
                  <a:latin typeface="Times New Roman"/>
                </a:endParaRPr>
              </a:p>
              <a:p>
                <a:pPr marL="342900" indent="-342900" algn="l">
                  <a:lnSpc>
                    <a:spcPct val="80000"/>
                  </a:lnSpc>
                  <a:spcBef>
                    <a:spcPct val="20000"/>
                  </a:spcBef>
                  <a:buFont typeface="Arial" pitchFamily="34" charset="0"/>
                  <a:buChar char="•"/>
                  <a:defRPr/>
                </a:pPr>
                <a:endParaRPr lang="en-US" sz="2000" kern="0" dirty="0">
                  <a:solidFill>
                    <a:srgbClr val="008380"/>
                  </a:solidFill>
                  <a:latin typeface="Times New Roman"/>
                </a:endParaRPr>
              </a:p>
              <a:p>
                <a:pPr marL="342900" indent="-342900" algn="l">
                  <a:lnSpc>
                    <a:spcPct val="80000"/>
                  </a:lnSpc>
                  <a:spcBef>
                    <a:spcPct val="20000"/>
                  </a:spcBef>
                  <a:buFont typeface="Arial" pitchFamily="34" charset="0"/>
                  <a:buChar char="•"/>
                  <a:defRPr/>
                </a:pPr>
                <a:endParaRPr lang="en-US" sz="2000" kern="0" dirty="0">
                  <a:solidFill>
                    <a:srgbClr val="008380"/>
                  </a:solidFill>
                  <a:latin typeface="Times New Roman"/>
                </a:endParaRPr>
              </a:p>
              <a:p>
                <a:pPr marL="342900" indent="-342900" algn="l">
                  <a:lnSpc>
                    <a:spcPct val="80000"/>
                  </a:lnSpc>
                  <a:spcBef>
                    <a:spcPct val="20000"/>
                  </a:spcBef>
                  <a:buFont typeface="Arial" pitchFamily="34" charset="0"/>
                  <a:buChar char="•"/>
                  <a:defRPr/>
                </a:pPr>
                <a:endParaRPr lang="en-US" sz="2000" kern="0" dirty="0">
                  <a:solidFill>
                    <a:srgbClr val="008380"/>
                  </a:solidFill>
                  <a:latin typeface="Times New Roman"/>
                </a:endParaRPr>
              </a:p>
              <a:p>
                <a:pPr marL="342900" indent="-342900" algn="l">
                  <a:lnSpc>
                    <a:spcPct val="80000"/>
                  </a:lnSpc>
                  <a:spcBef>
                    <a:spcPct val="20000"/>
                  </a:spcBef>
                  <a:buFont typeface="Arial" pitchFamily="34" charset="0"/>
                  <a:buChar char="•"/>
                  <a:defRPr/>
                </a:pPr>
                <a:endParaRPr lang="en-US" sz="2000" kern="0" dirty="0">
                  <a:solidFill>
                    <a:schemeClr val="tx1"/>
                  </a:solidFill>
                  <a:latin typeface="Times New Roman"/>
                </a:endParaRPr>
              </a:p>
              <a:p>
                <a:pPr algn="l">
                  <a:lnSpc>
                    <a:spcPct val="80000"/>
                  </a:lnSpc>
                  <a:spcBef>
                    <a:spcPct val="20000"/>
                  </a:spcBef>
                  <a:defRPr/>
                </a:pPr>
                <a:r>
                  <a:rPr lang="en-US" sz="2000" kern="0" dirty="0">
                    <a:solidFill>
                      <a:schemeClr val="tx1"/>
                    </a:solidFill>
                    <a:latin typeface="Times New Roman"/>
                    <a:sym typeface="Symbol"/>
                  </a:rPr>
                  <a:t> A </a:t>
                </a:r>
                <a:r>
                  <a:rPr lang="en-US" sz="2000" kern="0" dirty="0" err="1">
                    <a:solidFill>
                      <a:schemeClr val="tx1"/>
                    </a:solidFill>
                    <a:latin typeface="Times New Roman"/>
                    <a:sym typeface="Symbol"/>
                  </a:rPr>
                  <a:t>Voronoi</a:t>
                </a:r>
                <a:r>
                  <a:rPr lang="en-US" sz="2000" kern="0" dirty="0">
                    <a:solidFill>
                      <a:schemeClr val="tx1"/>
                    </a:solidFill>
                    <a:latin typeface="Times New Roman"/>
                    <a:sym typeface="Symbol"/>
                  </a:rPr>
                  <a:t> cell has at most </a:t>
                </a:r>
                <a14:m>
                  <m:oMath xmlns:m="http://schemas.openxmlformats.org/officeDocument/2006/math">
                    <m:r>
                      <a:rPr lang="en-US" sz="2000" b="0" i="1" kern="0" smtClean="0">
                        <a:solidFill>
                          <a:srgbClr val="008380"/>
                        </a:solidFill>
                        <a:latin typeface="Cambria Math"/>
                        <a:sym typeface="Symbol"/>
                      </a:rPr>
                      <m:t>𝑛</m:t>
                    </m:r>
                    <m:r>
                      <a:rPr lang="en-US" sz="2000" b="0" i="1" kern="0" smtClean="0">
                        <a:solidFill>
                          <a:srgbClr val="008380"/>
                        </a:solidFill>
                        <a:latin typeface="Cambria Math"/>
                        <a:sym typeface="Symbol"/>
                      </a:rPr>
                      <m:t>−1</m:t>
                    </m:r>
                  </m:oMath>
                </a14:m>
                <a:r>
                  <a:rPr lang="en-US" sz="2000" kern="0" dirty="0">
                    <a:solidFill>
                      <a:schemeClr val="tx1"/>
                    </a:solidFill>
                    <a:latin typeface="Times New Roman"/>
                  </a:rPr>
                  <a:t> sides</a:t>
                </a:r>
                <a:br>
                  <a:rPr lang="en-US" sz="2000" kern="0" dirty="0">
                    <a:solidFill>
                      <a:schemeClr val="tx1"/>
                    </a:solidFill>
                    <a:latin typeface="Times New Roman"/>
                  </a:rPr>
                </a:br>
                <a:r>
                  <a:rPr lang="en-US" sz="2000" kern="0" dirty="0">
                    <a:solidFill>
                      <a:schemeClr val="tx1"/>
                    </a:solidFill>
                    <a:latin typeface="Times New Roman"/>
                  </a:rPr>
                  <a:t> </a:t>
                </a:r>
                <a:endParaRPr lang="en-US" sz="1600" i="1" kern="0" dirty="0">
                  <a:solidFill>
                    <a:srgbClr val="008380"/>
                  </a:solidFill>
                  <a:latin typeface="Times New Roman"/>
                </a:endParaRPr>
              </a:p>
            </p:txBody>
          </p:sp>
        </mc:Choice>
        <mc:Fallback xmlns="">
          <p:sp>
            <p:nvSpPr>
              <p:cNvPr id="3" name="Rectangle 2"/>
              <p:cNvSpPr>
                <a:spLocks noRot="1" noChangeAspect="1" noMove="1" noResize="1" noEditPoints="1" noAdjustHandles="1" noChangeArrowheads="1" noChangeShapeType="1" noTextEdit="1"/>
              </p:cNvSpPr>
              <p:nvPr/>
            </p:nvSpPr>
            <p:spPr>
              <a:xfrm>
                <a:off x="790575" y="1511300"/>
                <a:ext cx="7870825" cy="3965957"/>
              </a:xfrm>
              <a:prstGeom prst="rect">
                <a:avLst/>
              </a:prstGeom>
              <a:blipFill rotWithShape="0">
                <a:blip r:embed="rId3"/>
                <a:stretch>
                  <a:fillRect l="-852" t="-2458" r="-155"/>
                </a:stretch>
              </a:blipFill>
            </p:spPr>
            <p:txBody>
              <a:bodyPr/>
              <a:lstStyle/>
              <a:p>
                <a:r>
                  <a:rPr lang="en-US">
                    <a:noFill/>
                  </a:rPr>
                  <a:t> </a:t>
                </a:r>
              </a:p>
            </p:txBody>
          </p:sp>
        </mc:Fallback>
      </mc:AlternateContent>
      <p:sp>
        <p:nvSpPr>
          <p:cNvPr id="33" name="Oval 32"/>
          <p:cNvSpPr/>
          <p:nvPr/>
        </p:nvSpPr>
        <p:spPr bwMode="auto">
          <a:xfrm flipV="1">
            <a:off x="3604895" y="3910963"/>
            <a:ext cx="73025" cy="73026"/>
          </a:xfrm>
          <a:prstGeom prst="ellipse">
            <a:avLst/>
          </a:prstGeom>
          <a:solidFill>
            <a:schemeClr val="accent2"/>
          </a:solidFill>
          <a:ln w="12700">
            <a:noFill/>
            <a:round/>
            <a:headEnd/>
            <a:tailEnd type="arrow" w="med" len="me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a:p>
        </p:txBody>
      </p:sp>
      <p:sp>
        <p:nvSpPr>
          <p:cNvPr id="34" name="Oval 33"/>
          <p:cNvSpPr/>
          <p:nvPr/>
        </p:nvSpPr>
        <p:spPr bwMode="auto">
          <a:xfrm flipV="1">
            <a:off x="4284345" y="3456938"/>
            <a:ext cx="73025" cy="73026"/>
          </a:xfrm>
          <a:prstGeom prst="ellipse">
            <a:avLst/>
          </a:prstGeom>
          <a:solidFill>
            <a:schemeClr val="accent2"/>
          </a:solidFill>
          <a:ln w="12700">
            <a:noFill/>
            <a:round/>
            <a:headEnd/>
            <a:tailEnd type="arrow" w="med" len="me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a:p>
        </p:txBody>
      </p:sp>
      <p:cxnSp>
        <p:nvCxnSpPr>
          <p:cNvPr id="36" name="Straight Connector 35"/>
          <p:cNvCxnSpPr/>
          <p:nvPr/>
        </p:nvCxnSpPr>
        <p:spPr bwMode="auto">
          <a:xfrm>
            <a:off x="3611245" y="3212465"/>
            <a:ext cx="717550" cy="1000125"/>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37" name="TextBox 36"/>
          <p:cNvSpPr txBox="1"/>
          <p:nvPr/>
        </p:nvSpPr>
        <p:spPr>
          <a:xfrm>
            <a:off x="3382874" y="3830003"/>
            <a:ext cx="308097" cy="307777"/>
          </a:xfrm>
          <a:prstGeom prst="rect">
            <a:avLst/>
          </a:prstGeom>
          <a:noFill/>
        </p:spPr>
        <p:txBody>
          <a:bodyPr wrap="none" rtlCol="0">
            <a:spAutoFit/>
          </a:bodyPr>
          <a:lstStyle/>
          <a:p>
            <a:r>
              <a:rPr lang="en-US" sz="1400" dirty="0">
                <a:solidFill>
                  <a:srgbClr val="C00000"/>
                </a:solidFill>
              </a:rPr>
              <a:t>p</a:t>
            </a:r>
            <a:r>
              <a:rPr lang="en-US" sz="1400" baseline="-25000" dirty="0">
                <a:solidFill>
                  <a:srgbClr val="C00000"/>
                </a:solidFill>
              </a:rPr>
              <a:t>i</a:t>
            </a:r>
          </a:p>
        </p:txBody>
      </p:sp>
      <p:sp>
        <p:nvSpPr>
          <p:cNvPr id="39" name="TextBox 38"/>
          <p:cNvSpPr txBox="1"/>
          <p:nvPr/>
        </p:nvSpPr>
        <p:spPr>
          <a:xfrm>
            <a:off x="4289337" y="3298190"/>
            <a:ext cx="308097" cy="307777"/>
          </a:xfrm>
          <a:prstGeom prst="rect">
            <a:avLst/>
          </a:prstGeom>
          <a:noFill/>
        </p:spPr>
        <p:txBody>
          <a:bodyPr wrap="none" rtlCol="0">
            <a:spAutoFit/>
          </a:bodyPr>
          <a:lstStyle/>
          <a:p>
            <a:r>
              <a:rPr lang="en-US" sz="1400" dirty="0" err="1">
                <a:solidFill>
                  <a:srgbClr val="C00000"/>
                </a:solidFill>
              </a:rPr>
              <a:t>p</a:t>
            </a:r>
            <a:r>
              <a:rPr lang="en-US" sz="1400" baseline="-25000" dirty="0" err="1">
                <a:solidFill>
                  <a:srgbClr val="C00000"/>
                </a:solidFill>
              </a:rPr>
              <a:t>j</a:t>
            </a:r>
            <a:endParaRPr lang="en-US" sz="1400" baseline="-25000" dirty="0">
              <a:solidFill>
                <a:srgbClr val="C00000"/>
              </a:solidFill>
            </a:endParaRPr>
          </a:p>
        </p:txBody>
      </p:sp>
      <mc:AlternateContent xmlns:mc="http://schemas.openxmlformats.org/markup-compatibility/2006" xmlns:a14="http://schemas.microsoft.com/office/drawing/2010/main">
        <mc:Choice Requires="a14">
          <p:sp>
            <p:nvSpPr>
              <p:cNvPr id="5" name="TextBox 4"/>
              <p:cNvSpPr txBox="1"/>
              <p:nvPr/>
            </p:nvSpPr>
            <p:spPr>
              <a:xfrm>
                <a:off x="3357422" y="4311650"/>
                <a:ext cx="962892" cy="3583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i="1" kern="0">
                          <a:solidFill>
                            <a:srgbClr val="008380"/>
                          </a:solidFill>
                          <a:latin typeface="Cambria Math"/>
                        </a:rPr>
                        <m:t>h</m:t>
                      </m:r>
                      <m:r>
                        <a:rPr lang="en-US" sz="1600" i="1" kern="0">
                          <a:solidFill>
                            <a:srgbClr val="008380"/>
                          </a:solidFill>
                          <a:latin typeface="Cambria Math"/>
                        </a:rPr>
                        <m:t>(</m:t>
                      </m:r>
                      <m:sSub>
                        <m:sSubPr>
                          <m:ctrlPr>
                            <a:rPr lang="en-US" sz="1600" i="1" kern="0">
                              <a:solidFill>
                                <a:srgbClr val="008380"/>
                              </a:solidFill>
                              <a:latin typeface="Cambria Math" panose="02040503050406030204" pitchFamily="18" charset="0"/>
                            </a:rPr>
                          </m:ctrlPr>
                        </m:sSubPr>
                        <m:e>
                          <m:r>
                            <a:rPr lang="en-US" sz="1600" i="1" kern="0">
                              <a:solidFill>
                                <a:srgbClr val="008380"/>
                              </a:solidFill>
                              <a:latin typeface="Cambria Math"/>
                            </a:rPr>
                            <m:t>𝑝</m:t>
                          </m:r>
                        </m:e>
                        <m:sub>
                          <m:r>
                            <a:rPr lang="en-US" sz="1600" i="1" kern="0">
                              <a:solidFill>
                                <a:srgbClr val="008380"/>
                              </a:solidFill>
                              <a:latin typeface="Cambria Math"/>
                            </a:rPr>
                            <m:t>𝑖</m:t>
                          </m:r>
                        </m:sub>
                      </m:sSub>
                      <m:r>
                        <a:rPr lang="en-US" sz="1600" i="1" kern="0">
                          <a:solidFill>
                            <a:srgbClr val="008380"/>
                          </a:solidFill>
                          <a:latin typeface="Cambria Math"/>
                        </a:rPr>
                        <m:t>,</m:t>
                      </m:r>
                      <m:sSub>
                        <m:sSubPr>
                          <m:ctrlPr>
                            <a:rPr lang="en-US" sz="1600" i="1" kern="0">
                              <a:solidFill>
                                <a:srgbClr val="008380"/>
                              </a:solidFill>
                              <a:latin typeface="Cambria Math" panose="02040503050406030204" pitchFamily="18" charset="0"/>
                            </a:rPr>
                          </m:ctrlPr>
                        </m:sSubPr>
                        <m:e>
                          <m:r>
                            <a:rPr lang="en-US" sz="1600" i="1" kern="0">
                              <a:solidFill>
                                <a:srgbClr val="008380"/>
                              </a:solidFill>
                              <a:latin typeface="Cambria Math"/>
                            </a:rPr>
                            <m:t>𝑝</m:t>
                          </m:r>
                        </m:e>
                        <m:sub>
                          <m:r>
                            <a:rPr lang="en-US" sz="1600" i="1" kern="0">
                              <a:solidFill>
                                <a:srgbClr val="008380"/>
                              </a:solidFill>
                              <a:latin typeface="Cambria Math"/>
                            </a:rPr>
                            <m:t>𝑗</m:t>
                          </m:r>
                        </m:sub>
                      </m:sSub>
                      <m:r>
                        <a:rPr lang="en-US" sz="1600" i="1" kern="0">
                          <a:solidFill>
                            <a:srgbClr val="008380"/>
                          </a:solidFill>
                          <a:latin typeface="Cambria Math"/>
                        </a:rPr>
                        <m:t>)</m:t>
                      </m:r>
                    </m:oMath>
                  </m:oMathPara>
                </a14:m>
                <a:endParaRPr lang="en-US" sz="1600" dirty="0"/>
              </a:p>
            </p:txBody>
          </p:sp>
        </mc:Choice>
        <mc:Fallback xmlns="">
          <p:sp>
            <p:nvSpPr>
              <p:cNvPr id="5" name="TextBox 4"/>
              <p:cNvSpPr txBox="1">
                <a:spLocks noRot="1" noChangeAspect="1" noMove="1" noResize="1" noEditPoints="1" noAdjustHandles="1" noChangeArrowheads="1" noChangeShapeType="1" noTextEdit="1"/>
              </p:cNvSpPr>
              <p:nvPr/>
            </p:nvSpPr>
            <p:spPr>
              <a:xfrm>
                <a:off x="3357422" y="4311650"/>
                <a:ext cx="962892" cy="358368"/>
              </a:xfrm>
              <a:prstGeom prst="rect">
                <a:avLst/>
              </a:prstGeom>
              <a:blipFill rotWithShape="1">
                <a:blip r:embed="rId4"/>
                <a:stretch>
                  <a:fillRect b="-6780"/>
                </a:stretch>
              </a:blipFill>
            </p:spPr>
            <p:txBody>
              <a:bodyPr/>
              <a:lstStyle/>
              <a:p>
                <a:r>
                  <a:rPr lang="en-US">
                    <a:noFill/>
                  </a:rPr>
                  <a:t> </a:t>
                </a:r>
              </a:p>
            </p:txBody>
          </p:sp>
        </mc:Fallback>
      </mc:AlternateContent>
      <p:pic>
        <p:nvPicPr>
          <p:cNvPr id="59" name="Picture 58"/>
          <p:cNvPicPr>
            <a:picLocks noChangeAspect="1"/>
          </p:cNvPicPr>
          <p:nvPr/>
        </p:nvPicPr>
        <p:blipFill rotWithShape="1">
          <a:blip r:embed="rId5">
            <a:extLst>
              <a:ext uri="{28A0092B-C50C-407E-A947-70E740481C1C}">
                <a14:useLocalDpi xmlns:a14="http://schemas.microsoft.com/office/drawing/2010/main" val="0"/>
              </a:ext>
            </a:extLst>
          </a:blip>
          <a:srcRect l="40986" t="38538" r="12692" b="8382"/>
          <a:stretch/>
        </p:blipFill>
        <p:spPr>
          <a:xfrm>
            <a:off x="5429251" y="4743450"/>
            <a:ext cx="1819274" cy="1809750"/>
          </a:xfrm>
          <a:prstGeom prst="rect">
            <a:avLst/>
          </a:prstGeom>
        </p:spPr>
      </p:pic>
      <p:cxnSp>
        <p:nvCxnSpPr>
          <p:cNvPr id="9" name="Straight Connector 8"/>
          <p:cNvCxnSpPr/>
          <p:nvPr/>
        </p:nvCxnSpPr>
        <p:spPr bwMode="auto">
          <a:xfrm flipH="1">
            <a:off x="5491163" y="4672013"/>
            <a:ext cx="595312" cy="2066925"/>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10" name="Freeform 9"/>
          <p:cNvSpPr/>
          <p:nvPr/>
        </p:nvSpPr>
        <p:spPr bwMode="auto">
          <a:xfrm>
            <a:off x="5500688" y="4658654"/>
            <a:ext cx="1976437" cy="2085046"/>
          </a:xfrm>
          <a:custGeom>
            <a:avLst/>
            <a:gdLst>
              <a:gd name="connsiteX0" fmla="*/ 581025 w 1976437"/>
              <a:gd name="connsiteY0" fmla="*/ 8596 h 2085046"/>
              <a:gd name="connsiteX1" fmla="*/ 581025 w 1976437"/>
              <a:gd name="connsiteY1" fmla="*/ 8596 h 2085046"/>
              <a:gd name="connsiteX2" fmla="*/ 1266825 w 1976437"/>
              <a:gd name="connsiteY2" fmla="*/ 13359 h 2085046"/>
              <a:gd name="connsiteX3" fmla="*/ 1404937 w 1976437"/>
              <a:gd name="connsiteY3" fmla="*/ 32409 h 2085046"/>
              <a:gd name="connsiteX4" fmla="*/ 1504950 w 1976437"/>
              <a:gd name="connsiteY4" fmla="*/ 37171 h 2085046"/>
              <a:gd name="connsiteX5" fmla="*/ 1528762 w 1976437"/>
              <a:gd name="connsiteY5" fmla="*/ 41934 h 2085046"/>
              <a:gd name="connsiteX6" fmla="*/ 1547812 w 1976437"/>
              <a:gd name="connsiteY6" fmla="*/ 51459 h 2085046"/>
              <a:gd name="connsiteX7" fmla="*/ 1595437 w 1976437"/>
              <a:gd name="connsiteY7" fmla="*/ 75271 h 2085046"/>
              <a:gd name="connsiteX8" fmla="*/ 1633537 w 1976437"/>
              <a:gd name="connsiteY8" fmla="*/ 94321 h 2085046"/>
              <a:gd name="connsiteX9" fmla="*/ 1652587 w 1976437"/>
              <a:gd name="connsiteY9" fmla="*/ 103846 h 2085046"/>
              <a:gd name="connsiteX10" fmla="*/ 1666875 w 1976437"/>
              <a:gd name="connsiteY10" fmla="*/ 113371 h 2085046"/>
              <a:gd name="connsiteX11" fmla="*/ 1709737 w 1976437"/>
              <a:gd name="connsiteY11" fmla="*/ 203859 h 2085046"/>
              <a:gd name="connsiteX12" fmla="*/ 1747837 w 1976437"/>
              <a:gd name="connsiteY12" fmla="*/ 265771 h 2085046"/>
              <a:gd name="connsiteX13" fmla="*/ 1771650 w 1976437"/>
              <a:gd name="connsiteY13" fmla="*/ 327684 h 2085046"/>
              <a:gd name="connsiteX14" fmla="*/ 1814512 w 1976437"/>
              <a:gd name="connsiteY14" fmla="*/ 413409 h 2085046"/>
              <a:gd name="connsiteX15" fmla="*/ 1843087 w 1976437"/>
              <a:gd name="connsiteY15" fmla="*/ 484846 h 2085046"/>
              <a:gd name="connsiteX16" fmla="*/ 1852612 w 1976437"/>
              <a:gd name="connsiteY16" fmla="*/ 513421 h 2085046"/>
              <a:gd name="connsiteX17" fmla="*/ 1871662 w 1976437"/>
              <a:gd name="connsiteY17" fmla="*/ 546759 h 2085046"/>
              <a:gd name="connsiteX18" fmla="*/ 1876425 w 1976437"/>
              <a:gd name="connsiteY18" fmla="*/ 589621 h 2085046"/>
              <a:gd name="connsiteX19" fmla="*/ 1885950 w 1976437"/>
              <a:gd name="connsiteY19" fmla="*/ 713446 h 2085046"/>
              <a:gd name="connsiteX20" fmla="*/ 1900237 w 1976437"/>
              <a:gd name="connsiteY20" fmla="*/ 799171 h 2085046"/>
              <a:gd name="connsiteX21" fmla="*/ 1914525 w 1976437"/>
              <a:gd name="connsiteY21" fmla="*/ 903946 h 2085046"/>
              <a:gd name="connsiteX22" fmla="*/ 1928812 w 1976437"/>
              <a:gd name="connsiteY22" fmla="*/ 1032534 h 2085046"/>
              <a:gd name="connsiteX23" fmla="*/ 1952625 w 1976437"/>
              <a:gd name="connsiteY23" fmla="*/ 1161121 h 2085046"/>
              <a:gd name="connsiteX24" fmla="*/ 1976437 w 1976437"/>
              <a:gd name="connsiteY24" fmla="*/ 1313521 h 2085046"/>
              <a:gd name="connsiteX25" fmla="*/ 1971675 w 1976437"/>
              <a:gd name="connsiteY25" fmla="*/ 1384959 h 2085046"/>
              <a:gd name="connsiteX26" fmla="*/ 1952625 w 1976437"/>
              <a:gd name="connsiteY26" fmla="*/ 1423059 h 2085046"/>
              <a:gd name="connsiteX27" fmla="*/ 1876425 w 1976437"/>
              <a:gd name="connsiteY27" fmla="*/ 1537359 h 2085046"/>
              <a:gd name="connsiteX28" fmla="*/ 1714500 w 1976437"/>
              <a:gd name="connsiteY28" fmla="*/ 1727859 h 2085046"/>
              <a:gd name="connsiteX29" fmla="*/ 1671637 w 1976437"/>
              <a:gd name="connsiteY29" fmla="*/ 1765959 h 2085046"/>
              <a:gd name="connsiteX30" fmla="*/ 1466850 w 1976437"/>
              <a:gd name="connsiteY30" fmla="*/ 1842159 h 2085046"/>
              <a:gd name="connsiteX31" fmla="*/ 1323975 w 1976437"/>
              <a:gd name="connsiteY31" fmla="*/ 1885021 h 2085046"/>
              <a:gd name="connsiteX32" fmla="*/ 1152525 w 1976437"/>
              <a:gd name="connsiteY32" fmla="*/ 1908834 h 2085046"/>
              <a:gd name="connsiteX33" fmla="*/ 1076325 w 1976437"/>
              <a:gd name="connsiteY33" fmla="*/ 1904071 h 2085046"/>
              <a:gd name="connsiteX34" fmla="*/ 1062037 w 1976437"/>
              <a:gd name="connsiteY34" fmla="*/ 1899309 h 2085046"/>
              <a:gd name="connsiteX35" fmla="*/ 1014412 w 1976437"/>
              <a:gd name="connsiteY35" fmla="*/ 1918359 h 2085046"/>
              <a:gd name="connsiteX36" fmla="*/ 876300 w 1976437"/>
              <a:gd name="connsiteY36" fmla="*/ 1965984 h 2085046"/>
              <a:gd name="connsiteX37" fmla="*/ 695325 w 1976437"/>
              <a:gd name="connsiteY37" fmla="*/ 2042184 h 2085046"/>
              <a:gd name="connsiteX38" fmla="*/ 623887 w 1976437"/>
              <a:gd name="connsiteY38" fmla="*/ 2056471 h 2085046"/>
              <a:gd name="connsiteX39" fmla="*/ 271462 w 1976437"/>
              <a:gd name="connsiteY39" fmla="*/ 2061234 h 2085046"/>
              <a:gd name="connsiteX40" fmla="*/ 19050 w 1976437"/>
              <a:gd name="connsiteY40" fmla="*/ 2065996 h 2085046"/>
              <a:gd name="connsiteX41" fmla="*/ 0 w 1976437"/>
              <a:gd name="connsiteY41" fmla="*/ 2085046 h 2085046"/>
              <a:gd name="connsiteX42" fmla="*/ 0 w 1976437"/>
              <a:gd name="connsiteY42" fmla="*/ 2085046 h 2085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976437" h="2085046">
                <a:moveTo>
                  <a:pt x="581025" y="8596"/>
                </a:moveTo>
                <a:lnTo>
                  <a:pt x="581025" y="8596"/>
                </a:lnTo>
                <a:cubicBezTo>
                  <a:pt x="857426" y="-5223"/>
                  <a:pt x="740351" y="-1471"/>
                  <a:pt x="1266825" y="13359"/>
                </a:cubicBezTo>
                <a:cubicBezTo>
                  <a:pt x="1414967" y="17532"/>
                  <a:pt x="1296621" y="22255"/>
                  <a:pt x="1404937" y="32409"/>
                </a:cubicBezTo>
                <a:cubicBezTo>
                  <a:pt x="1438167" y="35524"/>
                  <a:pt x="1471612" y="35584"/>
                  <a:pt x="1504950" y="37171"/>
                </a:cubicBezTo>
                <a:cubicBezTo>
                  <a:pt x="1512887" y="38759"/>
                  <a:pt x="1521083" y="39374"/>
                  <a:pt x="1528762" y="41934"/>
                </a:cubicBezTo>
                <a:cubicBezTo>
                  <a:pt x="1535497" y="44179"/>
                  <a:pt x="1541324" y="48576"/>
                  <a:pt x="1547812" y="51459"/>
                </a:cubicBezTo>
                <a:cubicBezTo>
                  <a:pt x="1614365" y="81038"/>
                  <a:pt x="1527323" y="38595"/>
                  <a:pt x="1595437" y="75271"/>
                </a:cubicBezTo>
                <a:cubicBezTo>
                  <a:pt x="1607939" y="82003"/>
                  <a:pt x="1620837" y="87971"/>
                  <a:pt x="1633537" y="94321"/>
                </a:cubicBezTo>
                <a:cubicBezTo>
                  <a:pt x="1639887" y="97496"/>
                  <a:pt x="1646680" y="99908"/>
                  <a:pt x="1652587" y="103846"/>
                </a:cubicBezTo>
                <a:lnTo>
                  <a:pt x="1666875" y="113371"/>
                </a:lnTo>
                <a:cubicBezTo>
                  <a:pt x="1681162" y="143534"/>
                  <a:pt x="1692245" y="175435"/>
                  <a:pt x="1709737" y="203859"/>
                </a:cubicBezTo>
                <a:cubicBezTo>
                  <a:pt x="1722437" y="224496"/>
                  <a:pt x="1737000" y="244097"/>
                  <a:pt x="1747837" y="265771"/>
                </a:cubicBezTo>
                <a:cubicBezTo>
                  <a:pt x="1757726" y="285548"/>
                  <a:pt x="1762549" y="307532"/>
                  <a:pt x="1771650" y="327684"/>
                </a:cubicBezTo>
                <a:cubicBezTo>
                  <a:pt x="1784799" y="356800"/>
                  <a:pt x="1804409" y="383101"/>
                  <a:pt x="1814512" y="413409"/>
                </a:cubicBezTo>
                <a:cubicBezTo>
                  <a:pt x="1851993" y="525846"/>
                  <a:pt x="1808047" y="400747"/>
                  <a:pt x="1843087" y="484846"/>
                </a:cubicBezTo>
                <a:cubicBezTo>
                  <a:pt x="1846949" y="494114"/>
                  <a:pt x="1848883" y="504099"/>
                  <a:pt x="1852612" y="513421"/>
                </a:cubicBezTo>
                <a:cubicBezTo>
                  <a:pt x="1858654" y="528526"/>
                  <a:pt x="1863071" y="533872"/>
                  <a:pt x="1871662" y="546759"/>
                </a:cubicBezTo>
                <a:cubicBezTo>
                  <a:pt x="1873250" y="561046"/>
                  <a:pt x="1875197" y="575298"/>
                  <a:pt x="1876425" y="589621"/>
                </a:cubicBezTo>
                <a:cubicBezTo>
                  <a:pt x="1879960" y="630867"/>
                  <a:pt x="1881276" y="672314"/>
                  <a:pt x="1885950" y="713446"/>
                </a:cubicBezTo>
                <a:cubicBezTo>
                  <a:pt x="1889221" y="742230"/>
                  <a:pt x="1896408" y="770456"/>
                  <a:pt x="1900237" y="799171"/>
                </a:cubicBezTo>
                <a:cubicBezTo>
                  <a:pt x="1917335" y="927407"/>
                  <a:pt x="1891943" y="791036"/>
                  <a:pt x="1914525" y="903946"/>
                </a:cubicBezTo>
                <a:cubicBezTo>
                  <a:pt x="1919172" y="964365"/>
                  <a:pt x="1918352" y="971269"/>
                  <a:pt x="1928812" y="1032534"/>
                </a:cubicBezTo>
                <a:cubicBezTo>
                  <a:pt x="1936148" y="1075503"/>
                  <a:pt x="1946334" y="1117986"/>
                  <a:pt x="1952625" y="1161121"/>
                </a:cubicBezTo>
                <a:cubicBezTo>
                  <a:pt x="1976702" y="1326220"/>
                  <a:pt x="1946401" y="1203386"/>
                  <a:pt x="1976437" y="1313521"/>
                </a:cubicBezTo>
                <a:cubicBezTo>
                  <a:pt x="1974850" y="1337334"/>
                  <a:pt x="1976745" y="1361638"/>
                  <a:pt x="1971675" y="1384959"/>
                </a:cubicBezTo>
                <a:cubicBezTo>
                  <a:pt x="1968659" y="1398834"/>
                  <a:pt x="1960150" y="1411018"/>
                  <a:pt x="1952625" y="1423059"/>
                </a:cubicBezTo>
                <a:cubicBezTo>
                  <a:pt x="1928356" y="1461889"/>
                  <a:pt x="1902798" y="1499926"/>
                  <a:pt x="1876425" y="1537359"/>
                </a:cubicBezTo>
                <a:cubicBezTo>
                  <a:pt x="1804070" y="1640056"/>
                  <a:pt x="1804339" y="1634277"/>
                  <a:pt x="1714500" y="1727859"/>
                </a:cubicBezTo>
                <a:cubicBezTo>
                  <a:pt x="1705637" y="1737091"/>
                  <a:pt x="1685127" y="1759214"/>
                  <a:pt x="1671637" y="1765959"/>
                </a:cubicBezTo>
                <a:cubicBezTo>
                  <a:pt x="1627642" y="1787956"/>
                  <a:pt x="1478684" y="1838279"/>
                  <a:pt x="1466850" y="1842159"/>
                </a:cubicBezTo>
                <a:cubicBezTo>
                  <a:pt x="1419603" y="1857650"/>
                  <a:pt x="1372212" y="1872962"/>
                  <a:pt x="1323975" y="1885021"/>
                </a:cubicBezTo>
                <a:cubicBezTo>
                  <a:pt x="1245654" y="1904601"/>
                  <a:pt x="1224242" y="1903711"/>
                  <a:pt x="1152525" y="1908834"/>
                </a:cubicBezTo>
                <a:cubicBezTo>
                  <a:pt x="1127125" y="1907246"/>
                  <a:pt x="1101635" y="1906735"/>
                  <a:pt x="1076325" y="1904071"/>
                </a:cubicBezTo>
                <a:cubicBezTo>
                  <a:pt x="1071332" y="1903545"/>
                  <a:pt x="1066929" y="1898180"/>
                  <a:pt x="1062037" y="1899309"/>
                </a:cubicBezTo>
                <a:cubicBezTo>
                  <a:pt x="1045377" y="1903154"/>
                  <a:pt x="1030504" y="1912582"/>
                  <a:pt x="1014412" y="1918359"/>
                </a:cubicBezTo>
                <a:cubicBezTo>
                  <a:pt x="968578" y="1934812"/>
                  <a:pt x="921699" y="1948366"/>
                  <a:pt x="876300" y="1965984"/>
                </a:cubicBezTo>
                <a:cubicBezTo>
                  <a:pt x="815279" y="1989664"/>
                  <a:pt x="759508" y="2029348"/>
                  <a:pt x="695325" y="2042184"/>
                </a:cubicBezTo>
                <a:lnTo>
                  <a:pt x="623887" y="2056471"/>
                </a:lnTo>
                <a:cubicBezTo>
                  <a:pt x="492132" y="2030122"/>
                  <a:pt x="614757" y="2052793"/>
                  <a:pt x="271462" y="2061234"/>
                </a:cubicBezTo>
                <a:lnTo>
                  <a:pt x="19050" y="2065996"/>
                </a:lnTo>
                <a:cubicBezTo>
                  <a:pt x="1808" y="2077490"/>
                  <a:pt x="7322" y="2070401"/>
                  <a:pt x="0" y="2085046"/>
                </a:cubicBezTo>
                <a:lnTo>
                  <a:pt x="0" y="2085046"/>
                </a:lnTo>
              </a:path>
            </a:pathLst>
          </a:custGeom>
          <a:solidFill>
            <a:schemeClr val="tx1">
              <a:alpha val="20000"/>
            </a:schemeClr>
          </a:solidFill>
          <a:ln w="12700">
            <a:noFill/>
            <a:round/>
            <a:headEnd/>
            <a:tailEnd type="arrow" w="med" len="med"/>
          </a:ln>
        </p:spPr>
        <p:txBody>
          <a:bodyPr rtlCol="0" anchor="ctr"/>
          <a:lstStyle/>
          <a:p>
            <a:pPr algn="ctr"/>
            <a:endParaRPr lang="en-US"/>
          </a:p>
        </p:txBody>
      </p:sp>
      <p:cxnSp>
        <p:nvCxnSpPr>
          <p:cNvPr id="14" name="Straight Connector 13"/>
          <p:cNvCxnSpPr/>
          <p:nvPr/>
        </p:nvCxnSpPr>
        <p:spPr bwMode="auto">
          <a:xfrm>
            <a:off x="5195888" y="4967288"/>
            <a:ext cx="2590800" cy="347662"/>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19" name="Freeform 18"/>
          <p:cNvSpPr/>
          <p:nvPr/>
        </p:nvSpPr>
        <p:spPr bwMode="auto">
          <a:xfrm>
            <a:off x="5038529" y="4962525"/>
            <a:ext cx="2748511" cy="1690688"/>
          </a:xfrm>
          <a:custGeom>
            <a:avLst/>
            <a:gdLst>
              <a:gd name="connsiteX0" fmla="*/ 162121 w 2748511"/>
              <a:gd name="connsiteY0" fmla="*/ 0 h 1690688"/>
              <a:gd name="connsiteX1" fmla="*/ 162121 w 2748511"/>
              <a:gd name="connsiteY1" fmla="*/ 0 h 1690688"/>
              <a:gd name="connsiteX2" fmla="*/ 147834 w 2748511"/>
              <a:gd name="connsiteY2" fmla="*/ 52388 h 1690688"/>
              <a:gd name="connsiteX3" fmla="*/ 128784 w 2748511"/>
              <a:gd name="connsiteY3" fmla="*/ 119063 h 1690688"/>
              <a:gd name="connsiteX4" fmla="*/ 124021 w 2748511"/>
              <a:gd name="connsiteY4" fmla="*/ 152400 h 1690688"/>
              <a:gd name="connsiteX5" fmla="*/ 100209 w 2748511"/>
              <a:gd name="connsiteY5" fmla="*/ 233363 h 1690688"/>
              <a:gd name="connsiteX6" fmla="*/ 62109 w 2748511"/>
              <a:gd name="connsiteY6" fmla="*/ 304800 h 1690688"/>
              <a:gd name="connsiteX7" fmla="*/ 43059 w 2748511"/>
              <a:gd name="connsiteY7" fmla="*/ 371475 h 1690688"/>
              <a:gd name="connsiteX8" fmla="*/ 33534 w 2748511"/>
              <a:gd name="connsiteY8" fmla="*/ 400050 h 1690688"/>
              <a:gd name="connsiteX9" fmla="*/ 19246 w 2748511"/>
              <a:gd name="connsiteY9" fmla="*/ 442913 h 1690688"/>
              <a:gd name="connsiteX10" fmla="*/ 14484 w 2748511"/>
              <a:gd name="connsiteY10" fmla="*/ 461963 h 1690688"/>
              <a:gd name="connsiteX11" fmla="*/ 196 w 2748511"/>
              <a:gd name="connsiteY11" fmla="*/ 481013 h 1690688"/>
              <a:gd name="connsiteX12" fmla="*/ 9721 w 2748511"/>
              <a:gd name="connsiteY12" fmla="*/ 728663 h 1690688"/>
              <a:gd name="connsiteX13" fmla="*/ 14484 w 2748511"/>
              <a:gd name="connsiteY13" fmla="*/ 790575 h 1690688"/>
              <a:gd name="connsiteX14" fmla="*/ 28771 w 2748511"/>
              <a:gd name="connsiteY14" fmla="*/ 847725 h 1690688"/>
              <a:gd name="connsiteX15" fmla="*/ 33534 w 2748511"/>
              <a:gd name="connsiteY15" fmla="*/ 890588 h 1690688"/>
              <a:gd name="connsiteX16" fmla="*/ 47821 w 2748511"/>
              <a:gd name="connsiteY16" fmla="*/ 952500 h 1690688"/>
              <a:gd name="connsiteX17" fmla="*/ 57346 w 2748511"/>
              <a:gd name="connsiteY17" fmla="*/ 966788 h 1690688"/>
              <a:gd name="connsiteX18" fmla="*/ 85921 w 2748511"/>
              <a:gd name="connsiteY18" fmla="*/ 1071563 h 1690688"/>
              <a:gd name="connsiteX19" fmla="*/ 171646 w 2748511"/>
              <a:gd name="connsiteY19" fmla="*/ 1271588 h 1690688"/>
              <a:gd name="connsiteX20" fmla="*/ 295471 w 2748511"/>
              <a:gd name="connsiteY20" fmla="*/ 1500188 h 1690688"/>
              <a:gd name="connsiteX21" fmla="*/ 324046 w 2748511"/>
              <a:gd name="connsiteY21" fmla="*/ 1543050 h 1690688"/>
              <a:gd name="connsiteX22" fmla="*/ 338334 w 2748511"/>
              <a:gd name="connsiteY22" fmla="*/ 1552575 h 1690688"/>
              <a:gd name="connsiteX23" fmla="*/ 357384 w 2748511"/>
              <a:gd name="connsiteY23" fmla="*/ 1566863 h 1690688"/>
              <a:gd name="connsiteX24" fmla="*/ 395484 w 2748511"/>
              <a:gd name="connsiteY24" fmla="*/ 1576388 h 1690688"/>
              <a:gd name="connsiteX25" fmla="*/ 433584 w 2748511"/>
              <a:gd name="connsiteY25" fmla="*/ 1590675 h 1690688"/>
              <a:gd name="connsiteX26" fmla="*/ 519309 w 2748511"/>
              <a:gd name="connsiteY26" fmla="*/ 1614488 h 1690688"/>
              <a:gd name="connsiteX27" fmla="*/ 714571 w 2748511"/>
              <a:gd name="connsiteY27" fmla="*/ 1647825 h 1690688"/>
              <a:gd name="connsiteX28" fmla="*/ 881259 w 2748511"/>
              <a:gd name="connsiteY28" fmla="*/ 1671638 h 1690688"/>
              <a:gd name="connsiteX29" fmla="*/ 1138434 w 2748511"/>
              <a:gd name="connsiteY29" fmla="*/ 1681163 h 1690688"/>
              <a:gd name="connsiteX30" fmla="*/ 1162246 w 2748511"/>
              <a:gd name="connsiteY30" fmla="*/ 1685925 h 1690688"/>
              <a:gd name="connsiteX31" fmla="*/ 1181296 w 2748511"/>
              <a:gd name="connsiteY31" fmla="*/ 1690688 h 1690688"/>
              <a:gd name="connsiteX32" fmla="*/ 1762321 w 2748511"/>
              <a:gd name="connsiteY32" fmla="*/ 1685925 h 1690688"/>
              <a:gd name="connsiteX33" fmla="*/ 2057596 w 2748511"/>
              <a:gd name="connsiteY33" fmla="*/ 1671638 h 1690688"/>
              <a:gd name="connsiteX34" fmla="*/ 2290959 w 2748511"/>
              <a:gd name="connsiteY34" fmla="*/ 1628775 h 1690688"/>
              <a:gd name="connsiteX35" fmla="*/ 2376684 w 2748511"/>
              <a:gd name="connsiteY35" fmla="*/ 1595438 h 1690688"/>
              <a:gd name="connsiteX36" fmla="*/ 2433834 w 2748511"/>
              <a:gd name="connsiteY36" fmla="*/ 1566863 h 1690688"/>
              <a:gd name="connsiteX37" fmla="*/ 2490984 w 2748511"/>
              <a:gd name="connsiteY37" fmla="*/ 1547813 h 1690688"/>
              <a:gd name="connsiteX38" fmla="*/ 2524321 w 2748511"/>
              <a:gd name="connsiteY38" fmla="*/ 1538288 h 1690688"/>
              <a:gd name="connsiteX39" fmla="*/ 2557659 w 2748511"/>
              <a:gd name="connsiteY39" fmla="*/ 1519238 h 1690688"/>
              <a:gd name="connsiteX40" fmla="*/ 2576709 w 2748511"/>
              <a:gd name="connsiteY40" fmla="*/ 1509713 h 1690688"/>
              <a:gd name="connsiteX41" fmla="*/ 2586234 w 2748511"/>
              <a:gd name="connsiteY41" fmla="*/ 1352550 h 1690688"/>
              <a:gd name="connsiteX42" fmla="*/ 2590996 w 2748511"/>
              <a:gd name="connsiteY42" fmla="*/ 1314450 h 1690688"/>
              <a:gd name="connsiteX43" fmla="*/ 2595759 w 2748511"/>
              <a:gd name="connsiteY43" fmla="*/ 1271588 h 1690688"/>
              <a:gd name="connsiteX44" fmla="*/ 2600521 w 2748511"/>
              <a:gd name="connsiteY44" fmla="*/ 1252538 h 1690688"/>
              <a:gd name="connsiteX45" fmla="*/ 2605284 w 2748511"/>
              <a:gd name="connsiteY45" fmla="*/ 1223963 h 1690688"/>
              <a:gd name="connsiteX46" fmla="*/ 2610046 w 2748511"/>
              <a:gd name="connsiteY46" fmla="*/ 1166813 h 1690688"/>
              <a:gd name="connsiteX47" fmla="*/ 2614809 w 2748511"/>
              <a:gd name="connsiteY47" fmla="*/ 1023938 h 1690688"/>
              <a:gd name="connsiteX48" fmla="*/ 2619571 w 2748511"/>
              <a:gd name="connsiteY48" fmla="*/ 1009650 h 1690688"/>
              <a:gd name="connsiteX49" fmla="*/ 2624334 w 2748511"/>
              <a:gd name="connsiteY49" fmla="*/ 985838 h 1690688"/>
              <a:gd name="connsiteX50" fmla="*/ 2643384 w 2748511"/>
              <a:gd name="connsiteY50" fmla="*/ 942975 h 1690688"/>
              <a:gd name="connsiteX51" fmla="*/ 2648146 w 2748511"/>
              <a:gd name="connsiteY51" fmla="*/ 919163 h 1690688"/>
              <a:gd name="connsiteX52" fmla="*/ 2657671 w 2748511"/>
              <a:gd name="connsiteY52" fmla="*/ 890588 h 1690688"/>
              <a:gd name="connsiteX53" fmla="*/ 2667196 w 2748511"/>
              <a:gd name="connsiteY53" fmla="*/ 819150 h 1690688"/>
              <a:gd name="connsiteX54" fmla="*/ 2671959 w 2748511"/>
              <a:gd name="connsiteY54" fmla="*/ 800100 h 1690688"/>
              <a:gd name="connsiteX55" fmla="*/ 2681484 w 2748511"/>
              <a:gd name="connsiteY55" fmla="*/ 752475 h 1690688"/>
              <a:gd name="connsiteX56" fmla="*/ 2700534 w 2748511"/>
              <a:gd name="connsiteY56" fmla="*/ 709613 h 1690688"/>
              <a:gd name="connsiteX57" fmla="*/ 2714821 w 2748511"/>
              <a:gd name="connsiteY57" fmla="*/ 676275 h 1690688"/>
              <a:gd name="connsiteX58" fmla="*/ 2724346 w 2748511"/>
              <a:gd name="connsiteY58" fmla="*/ 552450 h 1690688"/>
              <a:gd name="connsiteX59" fmla="*/ 2733871 w 2748511"/>
              <a:gd name="connsiteY59" fmla="*/ 509588 h 1690688"/>
              <a:gd name="connsiteX60" fmla="*/ 2738634 w 2748511"/>
              <a:gd name="connsiteY60" fmla="*/ 461963 h 1690688"/>
              <a:gd name="connsiteX61" fmla="*/ 2748159 w 2748511"/>
              <a:gd name="connsiteY61" fmla="*/ 390525 h 1690688"/>
              <a:gd name="connsiteX62" fmla="*/ 2748159 w 2748511"/>
              <a:gd name="connsiteY62" fmla="*/ 347663 h 1690688"/>
              <a:gd name="connsiteX63" fmla="*/ 2748159 w 2748511"/>
              <a:gd name="connsiteY63" fmla="*/ 347663 h 169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48511" h="1690688">
                <a:moveTo>
                  <a:pt x="162121" y="0"/>
                </a:moveTo>
                <a:lnTo>
                  <a:pt x="162121" y="0"/>
                </a:lnTo>
                <a:cubicBezTo>
                  <a:pt x="157359" y="17463"/>
                  <a:pt x="153233" y="35111"/>
                  <a:pt x="147834" y="52388"/>
                </a:cubicBezTo>
                <a:cubicBezTo>
                  <a:pt x="130559" y="107670"/>
                  <a:pt x="144126" y="37241"/>
                  <a:pt x="128784" y="119063"/>
                </a:cubicBezTo>
                <a:cubicBezTo>
                  <a:pt x="126715" y="130096"/>
                  <a:pt x="126223" y="141393"/>
                  <a:pt x="124021" y="152400"/>
                </a:cubicBezTo>
                <a:cubicBezTo>
                  <a:pt x="119914" y="172936"/>
                  <a:pt x="108201" y="215096"/>
                  <a:pt x="100209" y="233363"/>
                </a:cubicBezTo>
                <a:cubicBezTo>
                  <a:pt x="80074" y="279386"/>
                  <a:pt x="80271" y="254856"/>
                  <a:pt x="62109" y="304800"/>
                </a:cubicBezTo>
                <a:cubicBezTo>
                  <a:pt x="54210" y="326523"/>
                  <a:pt x="50368" y="349547"/>
                  <a:pt x="43059" y="371475"/>
                </a:cubicBezTo>
                <a:cubicBezTo>
                  <a:pt x="39884" y="381000"/>
                  <a:pt x="36176" y="390364"/>
                  <a:pt x="33534" y="400050"/>
                </a:cubicBezTo>
                <a:cubicBezTo>
                  <a:pt x="22455" y="440671"/>
                  <a:pt x="36709" y="407987"/>
                  <a:pt x="19246" y="442913"/>
                </a:cubicBezTo>
                <a:cubicBezTo>
                  <a:pt x="17659" y="449263"/>
                  <a:pt x="17411" y="456109"/>
                  <a:pt x="14484" y="461963"/>
                </a:cubicBezTo>
                <a:cubicBezTo>
                  <a:pt x="10934" y="469063"/>
                  <a:pt x="338" y="473077"/>
                  <a:pt x="196" y="481013"/>
                </a:cubicBezTo>
                <a:cubicBezTo>
                  <a:pt x="-1279" y="563611"/>
                  <a:pt x="5912" y="646140"/>
                  <a:pt x="9721" y="728663"/>
                </a:cubicBezTo>
                <a:cubicBezTo>
                  <a:pt x="10675" y="749339"/>
                  <a:pt x="11214" y="770137"/>
                  <a:pt x="14484" y="790575"/>
                </a:cubicBezTo>
                <a:cubicBezTo>
                  <a:pt x="17586" y="809965"/>
                  <a:pt x="24009" y="828675"/>
                  <a:pt x="28771" y="847725"/>
                </a:cubicBezTo>
                <a:cubicBezTo>
                  <a:pt x="30359" y="862013"/>
                  <a:pt x="31751" y="876323"/>
                  <a:pt x="33534" y="890588"/>
                </a:cubicBezTo>
                <a:cubicBezTo>
                  <a:pt x="36735" y="916194"/>
                  <a:pt x="37413" y="929081"/>
                  <a:pt x="47821" y="952500"/>
                </a:cubicBezTo>
                <a:cubicBezTo>
                  <a:pt x="50146" y="957731"/>
                  <a:pt x="54171" y="962025"/>
                  <a:pt x="57346" y="966788"/>
                </a:cubicBezTo>
                <a:cubicBezTo>
                  <a:pt x="66871" y="1001713"/>
                  <a:pt x="73210" y="1037667"/>
                  <a:pt x="85921" y="1071563"/>
                </a:cubicBezTo>
                <a:cubicBezTo>
                  <a:pt x="114486" y="1147737"/>
                  <a:pt x="129893" y="1194505"/>
                  <a:pt x="171646" y="1271588"/>
                </a:cubicBezTo>
                <a:lnTo>
                  <a:pt x="295471" y="1500188"/>
                </a:lnTo>
                <a:cubicBezTo>
                  <a:pt x="309500" y="1526311"/>
                  <a:pt x="304297" y="1526593"/>
                  <a:pt x="324046" y="1543050"/>
                </a:cubicBezTo>
                <a:cubicBezTo>
                  <a:pt x="328443" y="1546714"/>
                  <a:pt x="333676" y="1549248"/>
                  <a:pt x="338334" y="1552575"/>
                </a:cubicBezTo>
                <a:cubicBezTo>
                  <a:pt x="344793" y="1557189"/>
                  <a:pt x="350057" y="1563810"/>
                  <a:pt x="357384" y="1566863"/>
                </a:cubicBezTo>
                <a:cubicBezTo>
                  <a:pt x="369468" y="1571898"/>
                  <a:pt x="382989" y="1572483"/>
                  <a:pt x="395484" y="1576388"/>
                </a:cubicBezTo>
                <a:cubicBezTo>
                  <a:pt x="408430" y="1580434"/>
                  <a:pt x="420620" y="1586686"/>
                  <a:pt x="433584" y="1590675"/>
                </a:cubicBezTo>
                <a:cubicBezTo>
                  <a:pt x="461930" y="1599397"/>
                  <a:pt x="490247" y="1608577"/>
                  <a:pt x="519309" y="1614488"/>
                </a:cubicBezTo>
                <a:cubicBezTo>
                  <a:pt x="584013" y="1627648"/>
                  <a:pt x="649350" y="1637527"/>
                  <a:pt x="714571" y="1647825"/>
                </a:cubicBezTo>
                <a:cubicBezTo>
                  <a:pt x="770011" y="1656579"/>
                  <a:pt x="825532" y="1664951"/>
                  <a:pt x="881259" y="1671638"/>
                </a:cubicBezTo>
                <a:cubicBezTo>
                  <a:pt x="939175" y="1678588"/>
                  <a:pt x="1124295" y="1680800"/>
                  <a:pt x="1138434" y="1681163"/>
                </a:cubicBezTo>
                <a:cubicBezTo>
                  <a:pt x="1146371" y="1682750"/>
                  <a:pt x="1154344" y="1684169"/>
                  <a:pt x="1162246" y="1685925"/>
                </a:cubicBezTo>
                <a:cubicBezTo>
                  <a:pt x="1168636" y="1687345"/>
                  <a:pt x="1174751" y="1690688"/>
                  <a:pt x="1181296" y="1690688"/>
                </a:cubicBezTo>
                <a:lnTo>
                  <a:pt x="1762321" y="1685925"/>
                </a:lnTo>
                <a:cubicBezTo>
                  <a:pt x="1860746" y="1681163"/>
                  <a:pt x="1959627" y="1682229"/>
                  <a:pt x="2057596" y="1671638"/>
                </a:cubicBezTo>
                <a:cubicBezTo>
                  <a:pt x="2136227" y="1663137"/>
                  <a:pt x="2290959" y="1628775"/>
                  <a:pt x="2290959" y="1628775"/>
                </a:cubicBezTo>
                <a:cubicBezTo>
                  <a:pt x="2319534" y="1617663"/>
                  <a:pt x="2348552" y="1607628"/>
                  <a:pt x="2376684" y="1595438"/>
                </a:cubicBezTo>
                <a:cubicBezTo>
                  <a:pt x="2396227" y="1586970"/>
                  <a:pt x="2414174" y="1575055"/>
                  <a:pt x="2433834" y="1566863"/>
                </a:cubicBezTo>
                <a:cubicBezTo>
                  <a:pt x="2452370" y="1559140"/>
                  <a:pt x="2471836" y="1553860"/>
                  <a:pt x="2490984" y="1547813"/>
                </a:cubicBezTo>
                <a:cubicBezTo>
                  <a:pt x="2502005" y="1544333"/>
                  <a:pt x="2513698" y="1542841"/>
                  <a:pt x="2524321" y="1538288"/>
                </a:cubicBezTo>
                <a:cubicBezTo>
                  <a:pt x="2536085" y="1533246"/>
                  <a:pt x="2546423" y="1525367"/>
                  <a:pt x="2557659" y="1519238"/>
                </a:cubicBezTo>
                <a:cubicBezTo>
                  <a:pt x="2563892" y="1515838"/>
                  <a:pt x="2570359" y="1512888"/>
                  <a:pt x="2576709" y="1509713"/>
                </a:cubicBezTo>
                <a:cubicBezTo>
                  <a:pt x="2588582" y="1426592"/>
                  <a:pt x="2576366" y="1520314"/>
                  <a:pt x="2586234" y="1352550"/>
                </a:cubicBezTo>
                <a:cubicBezTo>
                  <a:pt x="2586986" y="1339773"/>
                  <a:pt x="2589501" y="1327161"/>
                  <a:pt x="2590996" y="1314450"/>
                </a:cubicBezTo>
                <a:cubicBezTo>
                  <a:pt x="2592676" y="1300173"/>
                  <a:pt x="2593573" y="1285796"/>
                  <a:pt x="2595759" y="1271588"/>
                </a:cubicBezTo>
                <a:cubicBezTo>
                  <a:pt x="2596754" y="1265119"/>
                  <a:pt x="2599237" y="1258956"/>
                  <a:pt x="2600521" y="1252538"/>
                </a:cubicBezTo>
                <a:cubicBezTo>
                  <a:pt x="2602415" y="1243069"/>
                  <a:pt x="2603696" y="1233488"/>
                  <a:pt x="2605284" y="1223963"/>
                </a:cubicBezTo>
                <a:cubicBezTo>
                  <a:pt x="2606871" y="1204913"/>
                  <a:pt x="2609137" y="1185907"/>
                  <a:pt x="2610046" y="1166813"/>
                </a:cubicBezTo>
                <a:cubicBezTo>
                  <a:pt x="2612313" y="1119215"/>
                  <a:pt x="2611926" y="1071502"/>
                  <a:pt x="2614809" y="1023938"/>
                </a:cubicBezTo>
                <a:cubicBezTo>
                  <a:pt x="2615113" y="1018927"/>
                  <a:pt x="2618353" y="1014520"/>
                  <a:pt x="2619571" y="1009650"/>
                </a:cubicBezTo>
                <a:cubicBezTo>
                  <a:pt x="2621534" y="1001797"/>
                  <a:pt x="2622008" y="993591"/>
                  <a:pt x="2624334" y="985838"/>
                </a:cubicBezTo>
                <a:cubicBezTo>
                  <a:pt x="2628895" y="970634"/>
                  <a:pt x="2636347" y="957049"/>
                  <a:pt x="2643384" y="942975"/>
                </a:cubicBezTo>
                <a:cubicBezTo>
                  <a:pt x="2644971" y="935038"/>
                  <a:pt x="2646016" y="926972"/>
                  <a:pt x="2648146" y="919163"/>
                </a:cubicBezTo>
                <a:cubicBezTo>
                  <a:pt x="2650788" y="909477"/>
                  <a:pt x="2657671" y="890588"/>
                  <a:pt x="2657671" y="890588"/>
                </a:cubicBezTo>
                <a:cubicBezTo>
                  <a:pt x="2660846" y="862012"/>
                  <a:pt x="2661854" y="845862"/>
                  <a:pt x="2667196" y="819150"/>
                </a:cubicBezTo>
                <a:cubicBezTo>
                  <a:pt x="2668480" y="812732"/>
                  <a:pt x="2670675" y="806518"/>
                  <a:pt x="2671959" y="800100"/>
                </a:cubicBezTo>
                <a:cubicBezTo>
                  <a:pt x="2675478" y="782503"/>
                  <a:pt x="2675950" y="769075"/>
                  <a:pt x="2681484" y="752475"/>
                </a:cubicBezTo>
                <a:cubicBezTo>
                  <a:pt x="2692565" y="719234"/>
                  <a:pt x="2688083" y="738666"/>
                  <a:pt x="2700534" y="709613"/>
                </a:cubicBezTo>
                <a:cubicBezTo>
                  <a:pt x="2721556" y="660560"/>
                  <a:pt x="2683231" y="739455"/>
                  <a:pt x="2714821" y="676275"/>
                </a:cubicBezTo>
                <a:cubicBezTo>
                  <a:pt x="2716776" y="641082"/>
                  <a:pt x="2717608" y="590635"/>
                  <a:pt x="2724346" y="552450"/>
                </a:cubicBezTo>
                <a:cubicBezTo>
                  <a:pt x="2726889" y="538037"/>
                  <a:pt x="2730696" y="523875"/>
                  <a:pt x="2733871" y="509588"/>
                </a:cubicBezTo>
                <a:cubicBezTo>
                  <a:pt x="2735459" y="493713"/>
                  <a:pt x="2736655" y="477794"/>
                  <a:pt x="2738634" y="461963"/>
                </a:cubicBezTo>
                <a:cubicBezTo>
                  <a:pt x="2743659" y="421759"/>
                  <a:pt x="2745455" y="439187"/>
                  <a:pt x="2748159" y="390525"/>
                </a:cubicBezTo>
                <a:cubicBezTo>
                  <a:pt x="2748952" y="376260"/>
                  <a:pt x="2748159" y="361950"/>
                  <a:pt x="2748159" y="347663"/>
                </a:cubicBezTo>
                <a:lnTo>
                  <a:pt x="2748159" y="347663"/>
                </a:lnTo>
              </a:path>
            </a:pathLst>
          </a:custGeom>
          <a:solidFill>
            <a:schemeClr val="tx1">
              <a:alpha val="20000"/>
            </a:schemeClr>
          </a:solidFill>
          <a:ln w="12700">
            <a:noFill/>
            <a:round/>
            <a:headEnd/>
            <a:tailEnd type="arrow" w="med" len="med"/>
          </a:ln>
        </p:spPr>
        <p:txBody>
          <a:bodyPr rtlCol="0" anchor="ctr"/>
          <a:lstStyle/>
          <a:p>
            <a:pPr algn="ctr"/>
            <a:endParaRPr lang="en-US"/>
          </a:p>
        </p:txBody>
      </p:sp>
      <p:cxnSp>
        <p:nvCxnSpPr>
          <p:cNvPr id="21" name="Straight Connector 20"/>
          <p:cNvCxnSpPr/>
          <p:nvPr/>
        </p:nvCxnSpPr>
        <p:spPr bwMode="auto">
          <a:xfrm>
            <a:off x="6053138" y="4476750"/>
            <a:ext cx="895350" cy="2243138"/>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3" name="Freeform 22"/>
          <p:cNvSpPr/>
          <p:nvPr/>
        </p:nvSpPr>
        <p:spPr bwMode="auto">
          <a:xfrm>
            <a:off x="5172075" y="4486275"/>
            <a:ext cx="1785938" cy="2286000"/>
          </a:xfrm>
          <a:custGeom>
            <a:avLst/>
            <a:gdLst>
              <a:gd name="connsiteX0" fmla="*/ 866775 w 1785938"/>
              <a:gd name="connsiteY0" fmla="*/ 0 h 2286000"/>
              <a:gd name="connsiteX1" fmla="*/ 866775 w 1785938"/>
              <a:gd name="connsiteY1" fmla="*/ 0 h 2286000"/>
              <a:gd name="connsiteX2" fmla="*/ 828675 w 1785938"/>
              <a:gd name="connsiteY2" fmla="*/ 19050 h 2286000"/>
              <a:gd name="connsiteX3" fmla="*/ 776288 w 1785938"/>
              <a:gd name="connsiteY3" fmla="*/ 33338 h 2286000"/>
              <a:gd name="connsiteX4" fmla="*/ 733425 w 1785938"/>
              <a:gd name="connsiteY4" fmla="*/ 52388 h 2286000"/>
              <a:gd name="connsiteX5" fmla="*/ 681038 w 1785938"/>
              <a:gd name="connsiteY5" fmla="*/ 76200 h 2286000"/>
              <a:gd name="connsiteX6" fmla="*/ 619125 w 1785938"/>
              <a:gd name="connsiteY6" fmla="*/ 100013 h 2286000"/>
              <a:gd name="connsiteX7" fmla="*/ 538163 w 1785938"/>
              <a:gd name="connsiteY7" fmla="*/ 142875 h 2286000"/>
              <a:gd name="connsiteX8" fmla="*/ 490538 w 1785938"/>
              <a:gd name="connsiteY8" fmla="*/ 166688 h 2286000"/>
              <a:gd name="connsiteX9" fmla="*/ 409575 w 1785938"/>
              <a:gd name="connsiteY9" fmla="*/ 204788 h 2286000"/>
              <a:gd name="connsiteX10" fmla="*/ 376238 w 1785938"/>
              <a:gd name="connsiteY10" fmla="*/ 223838 h 2286000"/>
              <a:gd name="connsiteX11" fmla="*/ 300038 w 1785938"/>
              <a:gd name="connsiteY11" fmla="*/ 257175 h 2286000"/>
              <a:gd name="connsiteX12" fmla="*/ 266700 w 1785938"/>
              <a:gd name="connsiteY12" fmla="*/ 271463 h 2286000"/>
              <a:gd name="connsiteX13" fmla="*/ 238125 w 1785938"/>
              <a:gd name="connsiteY13" fmla="*/ 290513 h 2286000"/>
              <a:gd name="connsiteX14" fmla="*/ 214313 w 1785938"/>
              <a:gd name="connsiteY14" fmla="*/ 309563 h 2286000"/>
              <a:gd name="connsiteX15" fmla="*/ 171450 w 1785938"/>
              <a:gd name="connsiteY15" fmla="*/ 333375 h 2286000"/>
              <a:gd name="connsiteX16" fmla="*/ 157163 w 1785938"/>
              <a:gd name="connsiteY16" fmla="*/ 347663 h 2286000"/>
              <a:gd name="connsiteX17" fmla="*/ 133350 w 1785938"/>
              <a:gd name="connsiteY17" fmla="*/ 409575 h 2286000"/>
              <a:gd name="connsiteX18" fmla="*/ 119063 w 1785938"/>
              <a:gd name="connsiteY18" fmla="*/ 438150 h 2286000"/>
              <a:gd name="connsiteX19" fmla="*/ 109538 w 1785938"/>
              <a:gd name="connsiteY19" fmla="*/ 471488 h 2286000"/>
              <a:gd name="connsiteX20" fmla="*/ 95250 w 1785938"/>
              <a:gd name="connsiteY20" fmla="*/ 504825 h 2286000"/>
              <a:gd name="connsiteX21" fmla="*/ 80963 w 1785938"/>
              <a:gd name="connsiteY21" fmla="*/ 547688 h 2286000"/>
              <a:gd name="connsiteX22" fmla="*/ 61913 w 1785938"/>
              <a:gd name="connsiteY22" fmla="*/ 585788 h 2286000"/>
              <a:gd name="connsiteX23" fmla="*/ 23813 w 1785938"/>
              <a:gd name="connsiteY23" fmla="*/ 733425 h 2286000"/>
              <a:gd name="connsiteX24" fmla="*/ 19050 w 1785938"/>
              <a:gd name="connsiteY24" fmla="*/ 781050 h 2286000"/>
              <a:gd name="connsiteX25" fmla="*/ 9525 w 1785938"/>
              <a:gd name="connsiteY25" fmla="*/ 833438 h 2286000"/>
              <a:gd name="connsiteX26" fmla="*/ 0 w 1785938"/>
              <a:gd name="connsiteY26" fmla="*/ 914400 h 2286000"/>
              <a:gd name="connsiteX27" fmla="*/ 14288 w 1785938"/>
              <a:gd name="connsiteY27" fmla="*/ 1109663 h 2286000"/>
              <a:gd name="connsiteX28" fmla="*/ 28575 w 1785938"/>
              <a:gd name="connsiteY28" fmla="*/ 1300163 h 2286000"/>
              <a:gd name="connsiteX29" fmla="*/ 47625 w 1785938"/>
              <a:gd name="connsiteY29" fmla="*/ 1571625 h 2286000"/>
              <a:gd name="connsiteX30" fmla="*/ 90488 w 1785938"/>
              <a:gd name="connsiteY30" fmla="*/ 1676400 h 2286000"/>
              <a:gd name="connsiteX31" fmla="*/ 123825 w 1785938"/>
              <a:gd name="connsiteY31" fmla="*/ 1738313 h 2286000"/>
              <a:gd name="connsiteX32" fmla="*/ 204788 w 1785938"/>
              <a:gd name="connsiteY32" fmla="*/ 1862138 h 2286000"/>
              <a:gd name="connsiteX33" fmla="*/ 233363 w 1785938"/>
              <a:gd name="connsiteY33" fmla="*/ 1900238 h 2286000"/>
              <a:gd name="connsiteX34" fmla="*/ 290513 w 1785938"/>
              <a:gd name="connsiteY34" fmla="*/ 1947863 h 2286000"/>
              <a:gd name="connsiteX35" fmla="*/ 309563 w 1785938"/>
              <a:gd name="connsiteY35" fmla="*/ 1962150 h 2286000"/>
              <a:gd name="connsiteX36" fmla="*/ 357188 w 1785938"/>
              <a:gd name="connsiteY36" fmla="*/ 1966913 h 2286000"/>
              <a:gd name="connsiteX37" fmla="*/ 466725 w 1785938"/>
              <a:gd name="connsiteY37" fmla="*/ 2052638 h 2286000"/>
              <a:gd name="connsiteX38" fmla="*/ 671513 w 1785938"/>
              <a:gd name="connsiteY38" fmla="*/ 2162175 h 2286000"/>
              <a:gd name="connsiteX39" fmla="*/ 842963 w 1785938"/>
              <a:gd name="connsiteY39" fmla="*/ 2219325 h 2286000"/>
              <a:gd name="connsiteX40" fmla="*/ 938213 w 1785938"/>
              <a:gd name="connsiteY40" fmla="*/ 2247900 h 2286000"/>
              <a:gd name="connsiteX41" fmla="*/ 985838 w 1785938"/>
              <a:gd name="connsiteY41" fmla="*/ 2271713 h 2286000"/>
              <a:gd name="connsiteX42" fmla="*/ 1004888 w 1785938"/>
              <a:gd name="connsiteY42" fmla="*/ 2281238 h 2286000"/>
              <a:gd name="connsiteX43" fmla="*/ 1019175 w 1785938"/>
              <a:gd name="connsiteY43" fmla="*/ 2286000 h 2286000"/>
              <a:gd name="connsiteX44" fmla="*/ 1138238 w 1785938"/>
              <a:gd name="connsiteY44" fmla="*/ 2281238 h 2286000"/>
              <a:gd name="connsiteX45" fmla="*/ 1428750 w 1785938"/>
              <a:gd name="connsiteY45" fmla="*/ 2276475 h 2286000"/>
              <a:gd name="connsiteX46" fmla="*/ 1457325 w 1785938"/>
              <a:gd name="connsiteY46" fmla="*/ 2266950 h 2286000"/>
              <a:gd name="connsiteX47" fmla="*/ 1500188 w 1785938"/>
              <a:gd name="connsiteY47" fmla="*/ 2257425 h 2286000"/>
              <a:gd name="connsiteX48" fmla="*/ 1628775 w 1785938"/>
              <a:gd name="connsiteY48" fmla="*/ 2257425 h 2286000"/>
              <a:gd name="connsiteX49" fmla="*/ 1657350 w 1785938"/>
              <a:gd name="connsiteY49" fmla="*/ 2247900 h 2286000"/>
              <a:gd name="connsiteX50" fmla="*/ 1738313 w 1785938"/>
              <a:gd name="connsiteY50" fmla="*/ 2247900 h 2286000"/>
              <a:gd name="connsiteX51" fmla="*/ 1785938 w 1785938"/>
              <a:gd name="connsiteY51" fmla="*/ 2238375 h 2286000"/>
              <a:gd name="connsiteX52" fmla="*/ 1785938 w 1785938"/>
              <a:gd name="connsiteY52" fmla="*/ 223837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785938" h="2286000">
                <a:moveTo>
                  <a:pt x="866775" y="0"/>
                </a:moveTo>
                <a:lnTo>
                  <a:pt x="866775" y="0"/>
                </a:lnTo>
                <a:cubicBezTo>
                  <a:pt x="854075" y="6350"/>
                  <a:pt x="841726" y="13457"/>
                  <a:pt x="828675" y="19050"/>
                </a:cubicBezTo>
                <a:cubicBezTo>
                  <a:pt x="807528" y="28113"/>
                  <a:pt x="797765" y="29042"/>
                  <a:pt x="776288" y="33338"/>
                </a:cubicBezTo>
                <a:cubicBezTo>
                  <a:pt x="747681" y="52409"/>
                  <a:pt x="777894" y="34078"/>
                  <a:pt x="733425" y="52388"/>
                </a:cubicBezTo>
                <a:cubicBezTo>
                  <a:pt x="715688" y="59691"/>
                  <a:pt x="698744" y="68822"/>
                  <a:pt x="681038" y="76200"/>
                </a:cubicBezTo>
                <a:cubicBezTo>
                  <a:pt x="660627" y="84704"/>
                  <a:pt x="639162" y="90662"/>
                  <a:pt x="619125" y="100013"/>
                </a:cubicBezTo>
                <a:cubicBezTo>
                  <a:pt x="591454" y="112926"/>
                  <a:pt x="565271" y="128819"/>
                  <a:pt x="538163" y="142875"/>
                </a:cubicBezTo>
                <a:cubicBezTo>
                  <a:pt x="522406" y="151045"/>
                  <a:pt x="506757" y="159480"/>
                  <a:pt x="490538" y="166688"/>
                </a:cubicBezTo>
                <a:cubicBezTo>
                  <a:pt x="456207" y="181946"/>
                  <a:pt x="442128" y="187426"/>
                  <a:pt x="409575" y="204788"/>
                </a:cubicBezTo>
                <a:cubicBezTo>
                  <a:pt x="398282" y="210811"/>
                  <a:pt x="387784" y="218316"/>
                  <a:pt x="376238" y="223838"/>
                </a:cubicBezTo>
                <a:cubicBezTo>
                  <a:pt x="351227" y="235800"/>
                  <a:pt x="325463" y="246121"/>
                  <a:pt x="300038" y="257175"/>
                </a:cubicBezTo>
                <a:cubicBezTo>
                  <a:pt x="288950" y="261996"/>
                  <a:pt x="276760" y="264757"/>
                  <a:pt x="266700" y="271463"/>
                </a:cubicBezTo>
                <a:cubicBezTo>
                  <a:pt x="257175" y="277813"/>
                  <a:pt x="247383" y="283780"/>
                  <a:pt x="238125" y="290513"/>
                </a:cubicBezTo>
                <a:cubicBezTo>
                  <a:pt x="229904" y="296492"/>
                  <a:pt x="222640" y="303734"/>
                  <a:pt x="214313" y="309563"/>
                </a:cubicBezTo>
                <a:cubicBezTo>
                  <a:pt x="199367" y="320025"/>
                  <a:pt x="187310" y="325445"/>
                  <a:pt x="171450" y="333375"/>
                </a:cubicBezTo>
                <a:cubicBezTo>
                  <a:pt x="166688" y="338138"/>
                  <a:pt x="160628" y="341888"/>
                  <a:pt x="157163" y="347663"/>
                </a:cubicBezTo>
                <a:cubicBezTo>
                  <a:pt x="142352" y="372349"/>
                  <a:pt x="143848" y="384379"/>
                  <a:pt x="133350" y="409575"/>
                </a:cubicBezTo>
                <a:cubicBezTo>
                  <a:pt x="129254" y="419405"/>
                  <a:pt x="122886" y="428211"/>
                  <a:pt x="119063" y="438150"/>
                </a:cubicBezTo>
                <a:cubicBezTo>
                  <a:pt x="114914" y="448937"/>
                  <a:pt x="113425" y="460604"/>
                  <a:pt x="109538" y="471488"/>
                </a:cubicBezTo>
                <a:cubicBezTo>
                  <a:pt x="105472" y="482874"/>
                  <a:pt x="99495" y="493505"/>
                  <a:pt x="95250" y="504825"/>
                </a:cubicBezTo>
                <a:cubicBezTo>
                  <a:pt x="89962" y="518927"/>
                  <a:pt x="86697" y="533762"/>
                  <a:pt x="80963" y="547688"/>
                </a:cubicBezTo>
                <a:cubicBezTo>
                  <a:pt x="75557" y="560818"/>
                  <a:pt x="66542" y="572365"/>
                  <a:pt x="61913" y="585788"/>
                </a:cubicBezTo>
                <a:cubicBezTo>
                  <a:pt x="49619" y="621440"/>
                  <a:pt x="30459" y="689123"/>
                  <a:pt x="23813" y="733425"/>
                </a:cubicBezTo>
                <a:cubicBezTo>
                  <a:pt x="21446" y="749203"/>
                  <a:pt x="21306" y="765256"/>
                  <a:pt x="19050" y="781050"/>
                </a:cubicBezTo>
                <a:cubicBezTo>
                  <a:pt x="16540" y="798621"/>
                  <a:pt x="12293" y="815906"/>
                  <a:pt x="9525" y="833438"/>
                </a:cubicBezTo>
                <a:cubicBezTo>
                  <a:pt x="7074" y="848961"/>
                  <a:pt x="1578" y="900197"/>
                  <a:pt x="0" y="914400"/>
                </a:cubicBezTo>
                <a:cubicBezTo>
                  <a:pt x="4763" y="979488"/>
                  <a:pt x="8379" y="1044669"/>
                  <a:pt x="14288" y="1109663"/>
                </a:cubicBezTo>
                <a:cubicBezTo>
                  <a:pt x="25090" y="1228489"/>
                  <a:pt x="22940" y="1191216"/>
                  <a:pt x="28575" y="1300163"/>
                </a:cubicBezTo>
                <a:cubicBezTo>
                  <a:pt x="30708" y="1341404"/>
                  <a:pt x="34411" y="1502911"/>
                  <a:pt x="47625" y="1571625"/>
                </a:cubicBezTo>
                <a:cubicBezTo>
                  <a:pt x="53132" y="1600261"/>
                  <a:pt x="79702" y="1654827"/>
                  <a:pt x="90488" y="1676400"/>
                </a:cubicBezTo>
                <a:cubicBezTo>
                  <a:pt x="100970" y="1697365"/>
                  <a:pt x="111541" y="1718351"/>
                  <a:pt x="123825" y="1738313"/>
                </a:cubicBezTo>
                <a:cubicBezTo>
                  <a:pt x="149671" y="1780312"/>
                  <a:pt x="175199" y="1822686"/>
                  <a:pt x="204788" y="1862138"/>
                </a:cubicBezTo>
                <a:cubicBezTo>
                  <a:pt x="214313" y="1874838"/>
                  <a:pt x="222138" y="1889013"/>
                  <a:pt x="233363" y="1900238"/>
                </a:cubicBezTo>
                <a:cubicBezTo>
                  <a:pt x="250898" y="1917773"/>
                  <a:pt x="271267" y="1932226"/>
                  <a:pt x="290513" y="1947863"/>
                </a:cubicBezTo>
                <a:cubicBezTo>
                  <a:pt x="296673" y="1952868"/>
                  <a:pt x="301665" y="1961360"/>
                  <a:pt x="309563" y="1962150"/>
                </a:cubicBezTo>
                <a:lnTo>
                  <a:pt x="357188" y="1966913"/>
                </a:lnTo>
                <a:cubicBezTo>
                  <a:pt x="393700" y="1995488"/>
                  <a:pt x="426469" y="2029635"/>
                  <a:pt x="466725" y="2052638"/>
                </a:cubicBezTo>
                <a:cubicBezTo>
                  <a:pt x="530819" y="2089263"/>
                  <a:pt x="603400" y="2133190"/>
                  <a:pt x="671513" y="2162175"/>
                </a:cubicBezTo>
                <a:cubicBezTo>
                  <a:pt x="769893" y="2204039"/>
                  <a:pt x="766063" y="2197000"/>
                  <a:pt x="842963" y="2219325"/>
                </a:cubicBezTo>
                <a:cubicBezTo>
                  <a:pt x="874797" y="2228567"/>
                  <a:pt x="908565" y="2233076"/>
                  <a:pt x="938213" y="2247900"/>
                </a:cubicBezTo>
                <a:lnTo>
                  <a:pt x="985838" y="2271713"/>
                </a:lnTo>
                <a:cubicBezTo>
                  <a:pt x="992188" y="2274888"/>
                  <a:pt x="998153" y="2278993"/>
                  <a:pt x="1004888" y="2281238"/>
                </a:cubicBezTo>
                <a:lnTo>
                  <a:pt x="1019175" y="2286000"/>
                </a:lnTo>
                <a:lnTo>
                  <a:pt x="1138238" y="2281238"/>
                </a:lnTo>
                <a:cubicBezTo>
                  <a:pt x="1235062" y="2278986"/>
                  <a:pt x="1331997" y="2280807"/>
                  <a:pt x="1428750" y="2276475"/>
                </a:cubicBezTo>
                <a:cubicBezTo>
                  <a:pt x="1438780" y="2276026"/>
                  <a:pt x="1447708" y="2269835"/>
                  <a:pt x="1457325" y="2266950"/>
                </a:cubicBezTo>
                <a:cubicBezTo>
                  <a:pt x="1470769" y="2262917"/>
                  <a:pt x="1486603" y="2260142"/>
                  <a:pt x="1500188" y="2257425"/>
                </a:cubicBezTo>
                <a:cubicBezTo>
                  <a:pt x="1556702" y="2262135"/>
                  <a:pt x="1568749" y="2266000"/>
                  <a:pt x="1628775" y="2257425"/>
                </a:cubicBezTo>
                <a:cubicBezTo>
                  <a:pt x="1638714" y="2256005"/>
                  <a:pt x="1657350" y="2247900"/>
                  <a:pt x="1657350" y="2247900"/>
                </a:cubicBezTo>
                <a:cubicBezTo>
                  <a:pt x="1695526" y="2253354"/>
                  <a:pt x="1695089" y="2256005"/>
                  <a:pt x="1738313" y="2247900"/>
                </a:cubicBezTo>
                <a:cubicBezTo>
                  <a:pt x="1799820" y="2236367"/>
                  <a:pt x="1739829" y="2238375"/>
                  <a:pt x="1785938" y="2238375"/>
                </a:cubicBezTo>
                <a:lnTo>
                  <a:pt x="1785938" y="2238375"/>
                </a:lnTo>
              </a:path>
            </a:pathLst>
          </a:custGeom>
          <a:solidFill>
            <a:schemeClr val="tx1">
              <a:alpha val="20000"/>
            </a:schemeClr>
          </a:solidFill>
          <a:ln w="12700">
            <a:noFill/>
            <a:round/>
            <a:headEnd/>
            <a:tailEnd type="arrow" w="med" len="med"/>
          </a:ln>
        </p:spPr>
        <p:txBody>
          <a:bodyPr rtlCol="0" anchor="ctr"/>
          <a:lstStyle/>
          <a:p>
            <a:pPr algn="ctr"/>
            <a:endParaRPr lang="en-US"/>
          </a:p>
        </p:txBody>
      </p:sp>
      <p:cxnSp>
        <p:nvCxnSpPr>
          <p:cNvPr id="25" name="Straight Connector 24"/>
          <p:cNvCxnSpPr/>
          <p:nvPr/>
        </p:nvCxnSpPr>
        <p:spPr bwMode="auto">
          <a:xfrm flipV="1">
            <a:off x="5937250" y="4876800"/>
            <a:ext cx="1422400" cy="19050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7" name="Freeform 26"/>
          <p:cNvSpPr/>
          <p:nvPr/>
        </p:nvSpPr>
        <p:spPr bwMode="auto">
          <a:xfrm>
            <a:off x="4895850" y="4597400"/>
            <a:ext cx="2457450" cy="2184400"/>
          </a:xfrm>
          <a:custGeom>
            <a:avLst/>
            <a:gdLst>
              <a:gd name="connsiteX0" fmla="*/ 2457450 w 2457450"/>
              <a:gd name="connsiteY0" fmla="*/ 279400 h 2184400"/>
              <a:gd name="connsiteX1" fmla="*/ 2025650 w 2457450"/>
              <a:gd name="connsiteY1" fmla="*/ 0 h 2184400"/>
              <a:gd name="connsiteX2" fmla="*/ 596900 w 2457450"/>
              <a:gd name="connsiteY2" fmla="*/ 12700 h 2184400"/>
              <a:gd name="connsiteX3" fmla="*/ 0 w 2457450"/>
              <a:gd name="connsiteY3" fmla="*/ 1403350 h 2184400"/>
              <a:gd name="connsiteX4" fmla="*/ 1047750 w 2457450"/>
              <a:gd name="connsiteY4" fmla="*/ 2184400 h 218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7450" h="2184400">
                <a:moveTo>
                  <a:pt x="2457450" y="279400"/>
                </a:moveTo>
                <a:lnTo>
                  <a:pt x="2025650" y="0"/>
                </a:lnTo>
                <a:lnTo>
                  <a:pt x="596900" y="12700"/>
                </a:lnTo>
                <a:lnTo>
                  <a:pt x="0" y="1403350"/>
                </a:lnTo>
                <a:lnTo>
                  <a:pt x="1047750" y="2184400"/>
                </a:lnTo>
              </a:path>
            </a:pathLst>
          </a:custGeom>
          <a:solidFill>
            <a:schemeClr val="tx1">
              <a:alpha val="20000"/>
            </a:schemeClr>
          </a:solidFill>
          <a:ln w="12700">
            <a:noFill/>
            <a:round/>
            <a:headEnd/>
            <a:tailEnd type="arrow" w="med" len="med"/>
          </a:ln>
        </p:spPr>
        <p:txBody>
          <a:bodyPr rtlCol="0" anchor="ctr"/>
          <a:lstStyle/>
          <a:p>
            <a:pPr algn="ctr"/>
            <a:endParaRPr lang="en-US"/>
          </a:p>
        </p:txBody>
      </p:sp>
      <p:cxnSp>
        <p:nvCxnSpPr>
          <p:cNvPr id="60" name="Straight Connector 59"/>
          <p:cNvCxnSpPr>
            <a:stCxn id="19" idx="4"/>
          </p:cNvCxnSpPr>
          <p:nvPr/>
        </p:nvCxnSpPr>
        <p:spPr bwMode="auto">
          <a:xfrm>
            <a:off x="5162550" y="5114925"/>
            <a:ext cx="1657350" cy="1577975"/>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63" name="Freeform 62"/>
          <p:cNvSpPr/>
          <p:nvPr/>
        </p:nvSpPr>
        <p:spPr bwMode="auto">
          <a:xfrm>
            <a:off x="5162550" y="4146550"/>
            <a:ext cx="2622550" cy="2546350"/>
          </a:xfrm>
          <a:custGeom>
            <a:avLst/>
            <a:gdLst>
              <a:gd name="connsiteX0" fmla="*/ 0 w 2622550"/>
              <a:gd name="connsiteY0" fmla="*/ 971550 h 2546350"/>
              <a:gd name="connsiteX1" fmla="*/ 730250 w 2622550"/>
              <a:gd name="connsiteY1" fmla="*/ 0 h 2546350"/>
              <a:gd name="connsiteX2" fmla="*/ 2463800 w 2622550"/>
              <a:gd name="connsiteY2" fmla="*/ 762000 h 2546350"/>
              <a:gd name="connsiteX3" fmla="*/ 2622550 w 2622550"/>
              <a:gd name="connsiteY3" fmla="*/ 2298700 h 2546350"/>
              <a:gd name="connsiteX4" fmla="*/ 1663700 w 2622550"/>
              <a:gd name="connsiteY4" fmla="*/ 2546350 h 2546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2550" h="2546350">
                <a:moveTo>
                  <a:pt x="0" y="971550"/>
                </a:moveTo>
                <a:lnTo>
                  <a:pt x="730250" y="0"/>
                </a:lnTo>
                <a:lnTo>
                  <a:pt x="2463800" y="762000"/>
                </a:lnTo>
                <a:lnTo>
                  <a:pt x="2622550" y="2298700"/>
                </a:lnTo>
                <a:lnTo>
                  <a:pt x="1663700" y="2546350"/>
                </a:lnTo>
              </a:path>
            </a:pathLst>
          </a:custGeom>
          <a:solidFill>
            <a:schemeClr val="tx1">
              <a:alpha val="20000"/>
            </a:schemeClr>
          </a:solidFill>
          <a:ln w="12700">
            <a:noFill/>
            <a:round/>
            <a:headEnd/>
            <a:tailEnd type="arrow" w="med" len="med"/>
          </a:ln>
        </p:spPr>
        <p:txBody>
          <a:bodyPr rtlCol="0" anchor="ctr"/>
          <a:lstStyle/>
          <a:p>
            <a:pPr algn="ctr"/>
            <a:endParaRPr lang="en-US"/>
          </a:p>
        </p:txBody>
      </p:sp>
      <mc:AlternateContent xmlns:mc="http://schemas.openxmlformats.org/markup-compatibility/2006" xmlns:a14="http://schemas.microsoft.com/office/drawing/2010/main">
        <mc:Choice Requires="a14">
          <p:sp>
            <p:nvSpPr>
              <p:cNvPr id="4" name="Rectangle 3"/>
              <p:cNvSpPr/>
              <p:nvPr/>
            </p:nvSpPr>
            <p:spPr>
              <a:xfrm>
                <a:off x="2166939" y="2304313"/>
                <a:ext cx="721736" cy="430502"/>
              </a:xfrm>
              <a:prstGeom prst="rect">
                <a:avLst/>
              </a:prstGeom>
            </p:spPr>
            <p:txBody>
              <a:bodyPr wrap="none">
                <a:spAutoFit/>
              </a:bodyPr>
              <a:lstStyle/>
              <a:p>
                <a:pPr>
                  <a:lnSpc>
                    <a:spcPct val="80000"/>
                  </a:lnSpc>
                </a:pPr>
                <a14:m>
                  <m:oMathPara xmlns:m="http://schemas.openxmlformats.org/officeDocument/2006/math">
                    <m:oMathParaPr>
                      <m:jc m:val="centerGroup"/>
                    </m:oMathParaPr>
                    <m:oMath xmlns:m="http://schemas.openxmlformats.org/officeDocument/2006/math">
                      <m:eqArr>
                        <m:eqArrPr>
                          <m:ctrlPr>
                            <a:rPr lang="en-US" sz="1400" i="1" kern="0">
                              <a:solidFill>
                                <a:srgbClr val="008380"/>
                              </a:solidFill>
                              <a:latin typeface="Cambria Math" panose="02040503050406030204" pitchFamily="18" charset="0"/>
                            </a:rPr>
                          </m:ctrlPr>
                        </m:eqArrPr>
                        <m:e>
                          <m:sSub>
                            <m:sSubPr>
                              <m:ctrlPr>
                                <a:rPr lang="en-US" sz="1400" i="1" kern="0">
                                  <a:solidFill>
                                    <a:srgbClr val="008380"/>
                                  </a:solidFill>
                                  <a:latin typeface="Cambria Math" panose="02040503050406030204" pitchFamily="18" charset="0"/>
                                </a:rPr>
                              </m:ctrlPr>
                            </m:sSubPr>
                            <m:e>
                              <m:r>
                                <m:rPr>
                                  <m:brk m:alnAt="9"/>
                                </m:rPr>
                                <a:rPr lang="en-US" sz="1400" i="1" kern="0">
                                  <a:solidFill>
                                    <a:srgbClr val="008380"/>
                                  </a:solidFill>
                                  <a:latin typeface="Cambria Math"/>
                                </a:rPr>
                                <m:t>𝑝</m:t>
                              </m:r>
                            </m:e>
                            <m:sub>
                              <m:r>
                                <m:rPr>
                                  <m:brk m:alnAt="9"/>
                                </m:rPr>
                                <a:rPr lang="en-US" sz="1400" i="1" kern="0">
                                  <a:solidFill>
                                    <a:srgbClr val="008380"/>
                                  </a:solidFill>
                                  <a:latin typeface="Cambria Math"/>
                                </a:rPr>
                                <m:t>𝑗</m:t>
                              </m:r>
                            </m:sub>
                          </m:sSub>
                          <m:r>
                            <a:rPr lang="en-US" sz="1400" i="1" kern="0">
                              <a:solidFill>
                                <a:srgbClr val="008380"/>
                              </a:solidFill>
                              <a:latin typeface="Cambria Math"/>
                            </a:rPr>
                            <m:t>∈</m:t>
                          </m:r>
                          <m:r>
                            <a:rPr lang="en-US" sz="1400" i="1" kern="0">
                              <a:solidFill>
                                <a:srgbClr val="008380"/>
                              </a:solidFill>
                              <a:latin typeface="Cambria Math"/>
                            </a:rPr>
                            <m:t>𝑃</m:t>
                          </m:r>
                        </m:e>
                        <m:e>
                          <m:r>
                            <a:rPr lang="en-US" sz="1400" i="1" kern="0">
                              <a:solidFill>
                                <a:srgbClr val="008380"/>
                              </a:solidFill>
                              <a:latin typeface="Cambria Math"/>
                            </a:rPr>
                            <m:t>𝑗</m:t>
                          </m:r>
                          <m:r>
                            <a:rPr lang="en-US" sz="1400" i="1" kern="0">
                              <a:solidFill>
                                <a:srgbClr val="008380"/>
                              </a:solidFill>
                              <a:latin typeface="Cambria Math"/>
                            </a:rPr>
                            <m:t>≠</m:t>
                          </m:r>
                          <m:r>
                            <a:rPr lang="en-US" sz="1400" i="1" kern="0">
                              <a:solidFill>
                                <a:srgbClr val="008380"/>
                              </a:solidFill>
                              <a:latin typeface="Cambria Math"/>
                            </a:rPr>
                            <m:t>𝑖</m:t>
                          </m:r>
                        </m:e>
                      </m:eqArr>
                    </m:oMath>
                  </m:oMathPara>
                </a14:m>
                <a:endParaRPr lang="en-US" sz="1400" dirty="0"/>
              </a:p>
            </p:txBody>
          </p:sp>
        </mc:Choice>
        <mc:Fallback xmlns="">
          <p:sp>
            <p:nvSpPr>
              <p:cNvPr id="4" name="Rectangle 3"/>
              <p:cNvSpPr>
                <a:spLocks noRot="1" noChangeAspect="1" noMove="1" noResize="1" noEditPoints="1" noAdjustHandles="1" noChangeArrowheads="1" noChangeShapeType="1" noTextEdit="1"/>
              </p:cNvSpPr>
              <p:nvPr/>
            </p:nvSpPr>
            <p:spPr>
              <a:xfrm>
                <a:off x="2166939" y="2304313"/>
                <a:ext cx="721736" cy="430502"/>
              </a:xfrm>
              <a:prstGeom prst="rect">
                <a:avLst/>
              </a:prstGeom>
              <a:blipFill rotWithShape="0">
                <a:blip r:embed="rId6"/>
                <a:stretch>
                  <a:fillRect t="-4225" b="-12676"/>
                </a:stretch>
              </a:blipFill>
            </p:spPr>
            <p:txBody>
              <a:bodyPr/>
              <a:lstStyle/>
              <a:p>
                <a:r>
                  <a:rPr lang="en-US">
                    <a:noFill/>
                  </a:rPr>
                  <a:t> </a:t>
                </a:r>
              </a:p>
            </p:txBody>
          </p:sp>
        </mc:Fallback>
      </mc:AlternateContent>
    </p:spTree>
    <p:extLst>
      <p:ext uri="{BB962C8B-B14F-4D97-AF65-F5344CB8AC3E}">
        <p14:creationId xmlns:p14="http://schemas.microsoft.com/office/powerpoint/2010/main" val="691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10" grpId="0" animBg="1"/>
      <p:bldP spid="19" grpId="0" animBg="1"/>
      <p:bldP spid="23" grpId="0" animBg="1"/>
      <p:bldP spid="27" grpId="0" animBg="1"/>
      <p:bldP spid="6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009999"/>
                </a:solidFill>
                <a:latin typeface="Times New Roman" pitchFamily="18" charset="0"/>
              </a:defRPr>
            </a:lvl1pPr>
            <a:lvl2pPr marL="742950" indent="-285750" eaLnBrk="0" hangingPunct="0">
              <a:defRPr sz="3200">
                <a:solidFill>
                  <a:srgbClr val="009999"/>
                </a:solidFill>
                <a:latin typeface="Times New Roman" pitchFamily="18" charset="0"/>
              </a:defRPr>
            </a:lvl2pPr>
            <a:lvl3pPr marL="1143000" indent="-228600" eaLnBrk="0" hangingPunct="0">
              <a:defRPr sz="3200">
                <a:solidFill>
                  <a:srgbClr val="009999"/>
                </a:solidFill>
                <a:latin typeface="Times New Roman" pitchFamily="18" charset="0"/>
              </a:defRPr>
            </a:lvl3pPr>
            <a:lvl4pPr marL="1600200" indent="-228600" eaLnBrk="0" hangingPunct="0">
              <a:defRPr sz="3200">
                <a:solidFill>
                  <a:srgbClr val="009999"/>
                </a:solidFill>
                <a:latin typeface="Times New Roman" pitchFamily="18" charset="0"/>
              </a:defRPr>
            </a:lvl4pPr>
            <a:lvl5pPr marL="2057400" indent="-228600" eaLnBrk="0" hangingPunct="0">
              <a:defRPr sz="3200">
                <a:solidFill>
                  <a:srgbClr val="009999"/>
                </a:solidFill>
                <a:latin typeface="Times New Roman" pitchFamily="18" charset="0"/>
              </a:defRPr>
            </a:lvl5pPr>
            <a:lvl6pPr marL="2514600" indent="-228600" algn="ctr" eaLnBrk="0" fontAlgn="base" hangingPunct="0">
              <a:spcBef>
                <a:spcPct val="0"/>
              </a:spcBef>
              <a:spcAft>
                <a:spcPct val="0"/>
              </a:spcAft>
              <a:defRPr sz="3200">
                <a:solidFill>
                  <a:srgbClr val="009999"/>
                </a:solidFill>
                <a:latin typeface="Times New Roman" pitchFamily="18" charset="0"/>
              </a:defRPr>
            </a:lvl6pPr>
            <a:lvl7pPr marL="2971800" indent="-228600" algn="ctr" eaLnBrk="0" fontAlgn="base" hangingPunct="0">
              <a:spcBef>
                <a:spcPct val="0"/>
              </a:spcBef>
              <a:spcAft>
                <a:spcPct val="0"/>
              </a:spcAft>
              <a:defRPr sz="3200">
                <a:solidFill>
                  <a:srgbClr val="009999"/>
                </a:solidFill>
                <a:latin typeface="Times New Roman" pitchFamily="18" charset="0"/>
              </a:defRPr>
            </a:lvl7pPr>
            <a:lvl8pPr marL="3429000" indent="-228600" algn="ctr" eaLnBrk="0" fontAlgn="base" hangingPunct="0">
              <a:spcBef>
                <a:spcPct val="0"/>
              </a:spcBef>
              <a:spcAft>
                <a:spcPct val="0"/>
              </a:spcAft>
              <a:defRPr sz="3200">
                <a:solidFill>
                  <a:srgbClr val="009999"/>
                </a:solidFill>
                <a:latin typeface="Times New Roman" pitchFamily="18" charset="0"/>
              </a:defRPr>
            </a:lvl8pPr>
            <a:lvl9pPr marL="3886200" indent="-228600" algn="ctr" eaLnBrk="0" fontAlgn="base" hangingPunct="0">
              <a:spcBef>
                <a:spcPct val="0"/>
              </a:spcBef>
              <a:spcAft>
                <a:spcPct val="0"/>
              </a:spcAft>
              <a:defRPr sz="3200">
                <a:solidFill>
                  <a:srgbClr val="009999"/>
                </a:solidFill>
                <a:latin typeface="Times New Roman" pitchFamily="18" charset="0"/>
              </a:defRPr>
            </a:lvl9pPr>
          </a:lstStyle>
          <a:p>
            <a:pPr eaLnBrk="1" hangingPunct="1"/>
            <a:fld id="{3BC63001-D044-4F42-B1F9-5E3CB6395907}" type="slidenum">
              <a:rPr lang="en-US" sz="1400" smtClean="0">
                <a:solidFill>
                  <a:schemeClr val="tx1"/>
                </a:solidFill>
              </a:rPr>
              <a:pPr eaLnBrk="1" hangingPunct="1"/>
              <a:t>5</a:t>
            </a:fld>
            <a:endParaRPr lang="en-US" sz="1400">
              <a:solidFill>
                <a:schemeClr val="tx1"/>
              </a:solidFill>
            </a:endParaRPr>
          </a:p>
        </p:txBody>
      </p:sp>
      <p:sp>
        <p:nvSpPr>
          <p:cNvPr id="18437" name="Rectangle 2"/>
          <p:cNvSpPr>
            <a:spLocks noGrp="1" noChangeArrowheads="1"/>
          </p:cNvSpPr>
          <p:nvPr>
            <p:ph type="title"/>
          </p:nvPr>
        </p:nvSpPr>
        <p:spPr>
          <a:xfrm>
            <a:off x="347663" y="304800"/>
            <a:ext cx="8512175" cy="1143000"/>
          </a:xfrm>
        </p:spPr>
        <p:txBody>
          <a:bodyPr/>
          <a:lstStyle/>
          <a:p>
            <a:pPr algn="ctr" eaLnBrk="1" hangingPunct="1"/>
            <a:r>
              <a:rPr lang="en-US" sz="4000" dirty="0" err="1"/>
              <a:t>Voronoi</a:t>
            </a:r>
            <a:r>
              <a:rPr lang="en-US" sz="4000" dirty="0"/>
              <a:t> Diagram</a:t>
            </a:r>
          </a:p>
        </p:txBody>
      </p:sp>
      <mc:AlternateContent xmlns:mc="http://schemas.openxmlformats.org/markup-compatibility/2006" xmlns:a14="http://schemas.microsoft.com/office/drawing/2010/main">
        <mc:Choice Requires="a14">
          <p:sp>
            <p:nvSpPr>
              <p:cNvPr id="3" name="Rectangle 2"/>
              <p:cNvSpPr/>
              <p:nvPr/>
            </p:nvSpPr>
            <p:spPr>
              <a:xfrm>
                <a:off x="790575" y="1382262"/>
                <a:ext cx="7977188" cy="3323987"/>
              </a:xfrm>
              <a:prstGeom prst="rect">
                <a:avLst/>
              </a:prstGeom>
            </p:spPr>
            <p:txBody>
              <a:bodyPr>
                <a:spAutoFit/>
              </a:bodyPr>
              <a:lstStyle/>
              <a:p>
                <a:pPr marL="0" lvl="1" algn="l">
                  <a:lnSpc>
                    <a:spcPct val="80000"/>
                  </a:lnSpc>
                  <a:spcBef>
                    <a:spcPct val="20000"/>
                  </a:spcBef>
                  <a:defRPr/>
                </a:pPr>
                <a:r>
                  <a:rPr lang="en-US" sz="2000" kern="0" dirty="0">
                    <a:solidFill>
                      <a:srgbClr val="000000"/>
                    </a:solidFill>
                    <a:latin typeface="Times New Roman"/>
                    <a:sym typeface="Symbol"/>
                  </a:rPr>
                  <a:t>The </a:t>
                </a:r>
                <a:r>
                  <a:rPr lang="en-US" sz="2000" kern="0" dirty="0" err="1">
                    <a:solidFill>
                      <a:srgbClr val="000000"/>
                    </a:solidFill>
                    <a:latin typeface="Times New Roman"/>
                    <a:sym typeface="Symbol"/>
                  </a:rPr>
                  <a:t>Voronoi</a:t>
                </a:r>
                <a:r>
                  <a:rPr lang="en-US" sz="2000" kern="0" dirty="0">
                    <a:solidFill>
                      <a:srgbClr val="000000"/>
                    </a:solidFill>
                    <a:latin typeface="Times New Roman"/>
                    <a:sym typeface="Symbol"/>
                  </a:rPr>
                  <a:t> diagram is a planar, embedded, connected graph with vertices, edges (possibly infinite), and faces (possibly infinite).</a:t>
                </a:r>
              </a:p>
              <a:p>
                <a:pPr marL="800100" lvl="1" indent="-342900" algn="l">
                  <a:lnSpc>
                    <a:spcPct val="80000"/>
                  </a:lnSpc>
                  <a:spcBef>
                    <a:spcPct val="20000"/>
                  </a:spcBef>
                  <a:buFont typeface="Symbol"/>
                  <a:buChar char="Þ"/>
                  <a:defRPr/>
                </a:pPr>
                <a:endParaRPr lang="en-US" sz="2000" kern="0" dirty="0">
                  <a:solidFill>
                    <a:srgbClr val="000000"/>
                  </a:solidFill>
                  <a:latin typeface="Times New Roman"/>
                  <a:sym typeface="Symbol"/>
                </a:endParaRPr>
              </a:p>
              <a:p>
                <a:pPr marL="342900" indent="-342900" algn="l">
                  <a:lnSpc>
                    <a:spcPct val="80000"/>
                  </a:lnSpc>
                  <a:spcBef>
                    <a:spcPct val="20000"/>
                  </a:spcBef>
                  <a:buFont typeface="Arial" pitchFamily="34" charset="0"/>
                  <a:buChar char="•"/>
                  <a:defRPr/>
                </a:pPr>
                <a:r>
                  <a:rPr lang="en-US" sz="2000" b="1" kern="0" dirty="0">
                    <a:solidFill>
                      <a:srgbClr val="000000"/>
                    </a:solidFill>
                    <a:latin typeface="Times New Roman"/>
                    <a:sym typeface="Symbol"/>
                  </a:rPr>
                  <a:t>Theorem:</a:t>
                </a:r>
                <a:r>
                  <a:rPr lang="en-US" sz="2000" kern="0" dirty="0">
                    <a:solidFill>
                      <a:srgbClr val="000000"/>
                    </a:solidFill>
                    <a:latin typeface="Times New Roman"/>
                    <a:sym typeface="Symbol"/>
                  </a:rPr>
                  <a:t> Let </a:t>
                </a:r>
                <a14:m>
                  <m:oMath xmlns:m="http://schemas.openxmlformats.org/officeDocument/2006/math">
                    <m:r>
                      <a:rPr lang="en-US" sz="2000" i="1">
                        <a:solidFill>
                          <a:srgbClr val="008380"/>
                        </a:solidFill>
                        <a:latin typeface="Cambria Math"/>
                      </a:rPr>
                      <m:t>𝑃</m:t>
                    </m:r>
                    <m:r>
                      <a:rPr lang="en-US" sz="2000" i="1">
                        <a:solidFill>
                          <a:srgbClr val="008380"/>
                        </a:solidFill>
                        <a:latin typeface="Cambria Math"/>
                      </a:rPr>
                      <m:t>=</m:t>
                    </m:r>
                    <m:d>
                      <m:dPr>
                        <m:begChr m:val="{"/>
                        <m:endChr m:val="}"/>
                        <m:ctrlPr>
                          <a:rPr lang="en-US" sz="2000" i="1">
                            <a:solidFill>
                              <a:srgbClr val="008380"/>
                            </a:solidFill>
                            <a:latin typeface="Cambria Math" panose="02040503050406030204" pitchFamily="18" charset="0"/>
                          </a:rPr>
                        </m:ctrlPr>
                      </m:dPr>
                      <m:e>
                        <m:sSub>
                          <m:sSubPr>
                            <m:ctrlPr>
                              <a:rPr lang="en-US" sz="2000" i="1">
                                <a:solidFill>
                                  <a:srgbClr val="008380"/>
                                </a:solidFill>
                                <a:latin typeface="Cambria Math" panose="02040503050406030204" pitchFamily="18" charset="0"/>
                              </a:rPr>
                            </m:ctrlPr>
                          </m:sSubPr>
                          <m:e>
                            <m:r>
                              <a:rPr lang="en-US" sz="2000" i="1">
                                <a:solidFill>
                                  <a:srgbClr val="008380"/>
                                </a:solidFill>
                                <a:latin typeface="Cambria Math"/>
                              </a:rPr>
                              <m:t>𝑝</m:t>
                            </m:r>
                          </m:e>
                          <m:sub>
                            <m:r>
                              <a:rPr lang="en-US" sz="2000" i="1">
                                <a:solidFill>
                                  <a:srgbClr val="008380"/>
                                </a:solidFill>
                                <a:latin typeface="Cambria Math"/>
                              </a:rPr>
                              <m:t>1</m:t>
                            </m:r>
                          </m:sub>
                        </m:sSub>
                        <m:r>
                          <a:rPr lang="en-US" sz="2000" i="1">
                            <a:solidFill>
                              <a:srgbClr val="008380"/>
                            </a:solidFill>
                            <a:latin typeface="Cambria Math"/>
                          </a:rPr>
                          <m:t>,…,</m:t>
                        </m:r>
                        <m:sSub>
                          <m:sSubPr>
                            <m:ctrlPr>
                              <a:rPr lang="en-US" sz="2000" i="1">
                                <a:solidFill>
                                  <a:srgbClr val="008380"/>
                                </a:solidFill>
                                <a:latin typeface="Cambria Math" panose="02040503050406030204" pitchFamily="18" charset="0"/>
                              </a:rPr>
                            </m:ctrlPr>
                          </m:sSubPr>
                          <m:e>
                            <m:r>
                              <a:rPr lang="en-US" sz="2000" i="1">
                                <a:solidFill>
                                  <a:srgbClr val="008380"/>
                                </a:solidFill>
                                <a:latin typeface="Cambria Math"/>
                              </a:rPr>
                              <m:t>𝑝</m:t>
                            </m:r>
                          </m:e>
                          <m:sub>
                            <m:r>
                              <a:rPr lang="en-US" sz="2000" i="1">
                                <a:solidFill>
                                  <a:srgbClr val="008380"/>
                                </a:solidFill>
                                <a:latin typeface="Cambria Math"/>
                              </a:rPr>
                              <m:t>𝑛</m:t>
                            </m:r>
                          </m:sub>
                        </m:sSub>
                      </m:e>
                    </m:d>
                    <m:r>
                      <a:rPr lang="en-US" sz="2000" i="1">
                        <a:solidFill>
                          <a:srgbClr val="008380"/>
                        </a:solidFill>
                        <a:latin typeface="Cambria Math"/>
                      </a:rPr>
                      <m:t>⊆</m:t>
                    </m:r>
                    <m:sSup>
                      <m:sSupPr>
                        <m:ctrlPr>
                          <a:rPr lang="en-US" sz="2000" i="1">
                            <a:solidFill>
                              <a:srgbClr val="008380"/>
                            </a:solidFill>
                            <a:latin typeface="Cambria Math" panose="02040503050406030204" pitchFamily="18" charset="0"/>
                          </a:rPr>
                        </m:ctrlPr>
                      </m:sSupPr>
                      <m:e>
                        <m:r>
                          <a:rPr lang="en-US" sz="2000" i="1">
                            <a:solidFill>
                              <a:srgbClr val="008380"/>
                            </a:solidFill>
                            <a:latin typeface="Cambria Math"/>
                          </a:rPr>
                          <m:t>𝑅</m:t>
                        </m:r>
                      </m:e>
                      <m:sup>
                        <m:r>
                          <a:rPr lang="en-US" sz="2000" i="1">
                            <a:solidFill>
                              <a:srgbClr val="008380"/>
                            </a:solidFill>
                            <a:latin typeface="Cambria Math"/>
                          </a:rPr>
                          <m:t>2</m:t>
                        </m:r>
                      </m:sup>
                    </m:sSup>
                  </m:oMath>
                </a14:m>
                <a:r>
                  <a:rPr lang="en-US" sz="2000" kern="0" dirty="0">
                    <a:solidFill>
                      <a:srgbClr val="000000"/>
                    </a:solidFill>
                    <a:latin typeface="Times New Roman"/>
                  </a:rPr>
                  <a:t>. Let </a:t>
                </a:r>
                <a14:m>
                  <m:oMath xmlns:m="http://schemas.openxmlformats.org/officeDocument/2006/math">
                    <m:sSub>
                      <m:sSubPr>
                        <m:ctrlPr>
                          <a:rPr lang="en-US" sz="2000" b="0" i="1" kern="0" smtClean="0">
                            <a:solidFill>
                              <a:srgbClr val="008380"/>
                            </a:solidFill>
                            <a:latin typeface="Cambria Math" panose="02040503050406030204" pitchFamily="18" charset="0"/>
                          </a:rPr>
                        </m:ctrlPr>
                      </m:sSubPr>
                      <m:e>
                        <m:r>
                          <a:rPr lang="en-US" sz="2000" b="0" i="1" kern="0" smtClean="0">
                            <a:solidFill>
                              <a:srgbClr val="008380"/>
                            </a:solidFill>
                            <a:latin typeface="Cambria Math"/>
                          </a:rPr>
                          <m:t>𝑛</m:t>
                        </m:r>
                      </m:e>
                      <m:sub>
                        <m:r>
                          <a:rPr lang="en-US" sz="2000" b="0" i="1" kern="0" smtClean="0">
                            <a:solidFill>
                              <a:srgbClr val="008380"/>
                            </a:solidFill>
                            <a:latin typeface="Cambria Math"/>
                          </a:rPr>
                          <m:t>𝑣</m:t>
                        </m:r>
                      </m:sub>
                    </m:sSub>
                  </m:oMath>
                </a14:m>
                <a:r>
                  <a:rPr lang="en-US" sz="2000" kern="0" dirty="0">
                    <a:solidFill>
                      <a:srgbClr val="000000"/>
                    </a:solidFill>
                    <a:latin typeface="Times New Roman"/>
                  </a:rPr>
                  <a:t> be the number of vertices in </a:t>
                </a:r>
                <a14:m>
                  <m:oMath xmlns:m="http://schemas.openxmlformats.org/officeDocument/2006/math">
                    <m:r>
                      <a:rPr lang="en-US" sz="2000" i="1" kern="0">
                        <a:solidFill>
                          <a:srgbClr val="008380"/>
                        </a:solidFill>
                        <a:latin typeface="Cambria Math"/>
                      </a:rPr>
                      <m:t>𝑉𝐷</m:t>
                    </m:r>
                    <m:d>
                      <m:dPr>
                        <m:ctrlPr>
                          <a:rPr lang="en-US" sz="2000" i="1" kern="0">
                            <a:solidFill>
                              <a:srgbClr val="008380"/>
                            </a:solidFill>
                            <a:latin typeface="Cambria Math" panose="02040503050406030204" pitchFamily="18" charset="0"/>
                          </a:rPr>
                        </m:ctrlPr>
                      </m:dPr>
                      <m:e>
                        <m:r>
                          <a:rPr lang="en-US" sz="2000" i="1" kern="0">
                            <a:solidFill>
                              <a:srgbClr val="008380"/>
                            </a:solidFill>
                            <a:latin typeface="Cambria Math"/>
                          </a:rPr>
                          <m:t>𝑃</m:t>
                        </m:r>
                      </m:e>
                    </m:d>
                  </m:oMath>
                </a14:m>
                <a:r>
                  <a:rPr lang="en-US" sz="2000" kern="0" dirty="0">
                    <a:solidFill>
                      <a:srgbClr val="008380"/>
                    </a:solidFill>
                    <a:latin typeface="Times New Roman"/>
                  </a:rPr>
                  <a:t> </a:t>
                </a:r>
                <a:r>
                  <a:rPr lang="en-US" sz="2000" kern="0" dirty="0">
                    <a:solidFill>
                      <a:srgbClr val="000000"/>
                    </a:solidFill>
                    <a:latin typeface="Times New Roman"/>
                  </a:rPr>
                  <a:t>and let </a:t>
                </a:r>
                <a14:m>
                  <m:oMath xmlns:m="http://schemas.openxmlformats.org/officeDocument/2006/math">
                    <m:sSub>
                      <m:sSubPr>
                        <m:ctrlPr>
                          <a:rPr lang="en-US" sz="2000" i="1" kern="0">
                            <a:solidFill>
                              <a:srgbClr val="008380"/>
                            </a:solidFill>
                            <a:latin typeface="Cambria Math" panose="02040503050406030204" pitchFamily="18" charset="0"/>
                          </a:rPr>
                        </m:ctrlPr>
                      </m:sSubPr>
                      <m:e>
                        <m:r>
                          <a:rPr lang="en-US" sz="2000" i="1" kern="0">
                            <a:solidFill>
                              <a:srgbClr val="008380"/>
                            </a:solidFill>
                            <a:latin typeface="Cambria Math"/>
                          </a:rPr>
                          <m:t>𝑛</m:t>
                        </m:r>
                      </m:e>
                      <m:sub>
                        <m:r>
                          <a:rPr lang="en-US" sz="2000" b="0" i="1" kern="0" smtClean="0">
                            <a:solidFill>
                              <a:srgbClr val="008380"/>
                            </a:solidFill>
                            <a:latin typeface="Cambria Math"/>
                          </a:rPr>
                          <m:t>𝑒</m:t>
                        </m:r>
                      </m:sub>
                    </m:sSub>
                  </m:oMath>
                </a14:m>
                <a:r>
                  <a:rPr lang="en-US" sz="2000" kern="0" dirty="0">
                    <a:solidFill>
                      <a:srgbClr val="000000"/>
                    </a:solidFill>
                    <a:latin typeface="Times New Roman"/>
                  </a:rPr>
                  <a:t> be the number of edges in </a:t>
                </a:r>
                <a14:m>
                  <m:oMath xmlns:m="http://schemas.openxmlformats.org/officeDocument/2006/math">
                    <m:r>
                      <a:rPr lang="en-US" sz="2000" i="1" kern="0">
                        <a:solidFill>
                          <a:srgbClr val="008380"/>
                        </a:solidFill>
                        <a:latin typeface="Cambria Math"/>
                      </a:rPr>
                      <m:t>𝑉𝐷</m:t>
                    </m:r>
                    <m:d>
                      <m:dPr>
                        <m:ctrlPr>
                          <a:rPr lang="en-US" sz="2000" i="1" kern="0">
                            <a:solidFill>
                              <a:srgbClr val="008380"/>
                            </a:solidFill>
                            <a:latin typeface="Cambria Math" panose="02040503050406030204" pitchFamily="18" charset="0"/>
                          </a:rPr>
                        </m:ctrlPr>
                      </m:dPr>
                      <m:e>
                        <m:r>
                          <a:rPr lang="en-US" sz="2000" i="1" kern="0">
                            <a:solidFill>
                              <a:srgbClr val="008380"/>
                            </a:solidFill>
                            <a:latin typeface="Cambria Math"/>
                          </a:rPr>
                          <m:t>𝑃</m:t>
                        </m:r>
                      </m:e>
                    </m:d>
                    <m:r>
                      <a:rPr lang="en-US" sz="2000" b="0" i="0" kern="0" smtClean="0">
                        <a:solidFill>
                          <a:srgbClr val="008380"/>
                        </a:solidFill>
                        <a:latin typeface="Cambria Math"/>
                      </a:rPr>
                      <m:t>.  </m:t>
                    </m:r>
                  </m:oMath>
                </a14:m>
                <a:r>
                  <a:rPr lang="en-US" sz="2000" kern="0" dirty="0">
                    <a:solidFill>
                      <a:srgbClr val="000000"/>
                    </a:solidFill>
                    <a:latin typeface="Times New Roman"/>
                  </a:rPr>
                  <a:t>Then</a:t>
                </a:r>
              </a:p>
              <a:p>
                <a:pPr lvl="1" algn="l">
                  <a:lnSpc>
                    <a:spcPct val="80000"/>
                  </a:lnSpc>
                  <a:spcBef>
                    <a:spcPct val="20000"/>
                  </a:spcBef>
                  <a:defRPr/>
                </a:pPr>
                <a:r>
                  <a:rPr lang="en-US" sz="2000" b="0" kern="0" dirty="0">
                    <a:solidFill>
                      <a:srgbClr val="000000"/>
                    </a:solidFill>
                  </a:rPr>
                  <a:t>	</a:t>
                </a:r>
                <a14:m>
                  <m:oMath xmlns:m="http://schemas.openxmlformats.org/officeDocument/2006/math">
                    <m:sSub>
                      <m:sSubPr>
                        <m:ctrlPr>
                          <a:rPr lang="en-US" sz="2000" b="0" i="1" kern="0" smtClean="0">
                            <a:solidFill>
                              <a:srgbClr val="008380"/>
                            </a:solidFill>
                            <a:latin typeface="Cambria Math" panose="02040503050406030204" pitchFamily="18" charset="0"/>
                          </a:rPr>
                        </m:ctrlPr>
                      </m:sSubPr>
                      <m:e>
                        <m:r>
                          <a:rPr lang="en-US" sz="2000" b="0" i="1" kern="0" smtClean="0">
                            <a:solidFill>
                              <a:srgbClr val="008380"/>
                            </a:solidFill>
                            <a:latin typeface="Cambria Math"/>
                          </a:rPr>
                          <m:t>𝑛</m:t>
                        </m:r>
                      </m:e>
                      <m:sub>
                        <m:r>
                          <a:rPr lang="en-US" sz="2000" b="0" i="1" kern="0" smtClean="0">
                            <a:solidFill>
                              <a:srgbClr val="008380"/>
                            </a:solidFill>
                            <a:latin typeface="Cambria Math"/>
                          </a:rPr>
                          <m:t>𝑣</m:t>
                        </m:r>
                      </m:sub>
                    </m:sSub>
                    <m:r>
                      <a:rPr lang="en-US" sz="2000" b="0" i="1" kern="0" smtClean="0">
                        <a:solidFill>
                          <a:srgbClr val="008380"/>
                        </a:solidFill>
                        <a:latin typeface="Cambria Math"/>
                      </a:rPr>
                      <m:t>≤2</m:t>
                    </m:r>
                    <m:r>
                      <a:rPr lang="en-US" sz="2000" b="0" i="1" kern="0" smtClean="0">
                        <a:solidFill>
                          <a:srgbClr val="008380"/>
                        </a:solidFill>
                        <a:latin typeface="Cambria Math"/>
                      </a:rPr>
                      <m:t>𝑛</m:t>
                    </m:r>
                    <m:r>
                      <a:rPr lang="en-US" sz="2000" b="0" i="1" kern="0" smtClean="0">
                        <a:solidFill>
                          <a:srgbClr val="008380"/>
                        </a:solidFill>
                        <a:latin typeface="Cambria Math"/>
                      </a:rPr>
                      <m:t>−5</m:t>
                    </m:r>
                  </m:oMath>
                </a14:m>
                <a:r>
                  <a:rPr lang="en-US" sz="2000" kern="0" dirty="0">
                    <a:solidFill>
                      <a:schemeClr val="tx1"/>
                    </a:solidFill>
                    <a:latin typeface="Times New Roman"/>
                  </a:rPr>
                  <a:t>, and</a:t>
                </a:r>
              </a:p>
              <a:p>
                <a:pPr lvl="1" algn="l">
                  <a:lnSpc>
                    <a:spcPct val="80000"/>
                  </a:lnSpc>
                  <a:spcBef>
                    <a:spcPct val="20000"/>
                  </a:spcBef>
                  <a:defRPr/>
                </a:pPr>
                <a:r>
                  <a:rPr lang="en-US" sz="2000" b="0" kern="0" dirty="0">
                    <a:solidFill>
                      <a:srgbClr val="000000"/>
                    </a:solidFill>
                  </a:rPr>
                  <a:t>	</a:t>
                </a:r>
                <a14:m>
                  <m:oMath xmlns:m="http://schemas.openxmlformats.org/officeDocument/2006/math">
                    <m:sSub>
                      <m:sSubPr>
                        <m:ctrlPr>
                          <a:rPr lang="en-US" sz="2000" b="0" i="1" kern="0" smtClean="0">
                            <a:solidFill>
                              <a:srgbClr val="008380"/>
                            </a:solidFill>
                            <a:latin typeface="Cambria Math" panose="02040503050406030204" pitchFamily="18" charset="0"/>
                          </a:rPr>
                        </m:ctrlPr>
                      </m:sSubPr>
                      <m:e>
                        <m:r>
                          <a:rPr lang="en-US" sz="2000" b="0" i="1" kern="0" smtClean="0">
                            <a:solidFill>
                              <a:srgbClr val="008380"/>
                            </a:solidFill>
                            <a:latin typeface="Cambria Math"/>
                          </a:rPr>
                          <m:t>𝑛</m:t>
                        </m:r>
                      </m:e>
                      <m:sub>
                        <m:r>
                          <a:rPr lang="en-US" sz="2000" b="0" i="1" kern="0" smtClean="0">
                            <a:solidFill>
                              <a:srgbClr val="008380"/>
                            </a:solidFill>
                            <a:latin typeface="Cambria Math"/>
                          </a:rPr>
                          <m:t>𝑒</m:t>
                        </m:r>
                      </m:sub>
                    </m:sSub>
                    <m:r>
                      <a:rPr lang="en-US" sz="2000" b="0" i="1" kern="0" smtClean="0">
                        <a:solidFill>
                          <a:srgbClr val="008380"/>
                        </a:solidFill>
                        <a:latin typeface="Cambria Math"/>
                      </a:rPr>
                      <m:t>≤3</m:t>
                    </m:r>
                    <m:r>
                      <a:rPr lang="en-US" sz="2000" b="0" i="1" kern="0" smtClean="0">
                        <a:solidFill>
                          <a:srgbClr val="008380"/>
                        </a:solidFill>
                        <a:latin typeface="Cambria Math"/>
                      </a:rPr>
                      <m:t>𝑛</m:t>
                    </m:r>
                    <m:r>
                      <a:rPr lang="en-US" sz="2000" b="0" i="1" kern="0" smtClean="0">
                        <a:solidFill>
                          <a:srgbClr val="008380"/>
                        </a:solidFill>
                        <a:latin typeface="Cambria Math"/>
                      </a:rPr>
                      <m:t>−6</m:t>
                    </m:r>
                  </m:oMath>
                </a14:m>
                <a:r>
                  <a:rPr lang="en-US" sz="2000" kern="0" dirty="0">
                    <a:solidFill>
                      <a:srgbClr val="008380"/>
                    </a:solidFill>
                    <a:latin typeface="Times New Roman"/>
                  </a:rPr>
                  <a:t> </a:t>
                </a:r>
                <a:br>
                  <a:rPr lang="en-US" sz="2000" kern="0" dirty="0">
                    <a:solidFill>
                      <a:srgbClr val="008380"/>
                    </a:solidFill>
                    <a:latin typeface="Times New Roman"/>
                  </a:rPr>
                </a:br>
                <a:endParaRPr lang="en-US" sz="2000" kern="0" dirty="0">
                  <a:solidFill>
                    <a:srgbClr val="000000"/>
                  </a:solidFill>
                  <a:latin typeface="Times New Roman"/>
                </a:endParaRPr>
              </a:p>
              <a:p>
                <a:pPr algn="l">
                  <a:lnSpc>
                    <a:spcPct val="80000"/>
                  </a:lnSpc>
                  <a:spcBef>
                    <a:spcPct val="20000"/>
                  </a:spcBef>
                  <a:defRPr/>
                </a:pPr>
                <a:r>
                  <a:rPr lang="en-US" sz="2000" b="1" kern="0" dirty="0">
                    <a:solidFill>
                      <a:srgbClr val="000000"/>
                    </a:solidFill>
                    <a:latin typeface="Times New Roman"/>
                  </a:rPr>
                  <a:t>      Proof idea: </a:t>
                </a:r>
                <a:r>
                  <a:rPr lang="en-US" sz="2000" kern="0" dirty="0">
                    <a:solidFill>
                      <a:srgbClr val="000000"/>
                    </a:solidFill>
                    <a:latin typeface="Times New Roman"/>
                  </a:rPr>
                  <a:t>An application of Euler’s formula </a:t>
                </a:r>
                <a14:m>
                  <m:oMath xmlns:m="http://schemas.openxmlformats.org/officeDocument/2006/math">
                    <m:sSub>
                      <m:sSubPr>
                        <m:ctrlPr>
                          <a:rPr lang="en-US" sz="2000" i="1" kern="0">
                            <a:solidFill>
                              <a:srgbClr val="008380"/>
                            </a:solidFill>
                            <a:latin typeface="Cambria Math" panose="02040503050406030204" pitchFamily="18" charset="0"/>
                          </a:rPr>
                        </m:ctrlPr>
                      </m:sSubPr>
                      <m:e>
                        <m:r>
                          <a:rPr lang="en-US" sz="2000" i="1" kern="0">
                            <a:solidFill>
                              <a:srgbClr val="008380"/>
                            </a:solidFill>
                            <a:latin typeface="Cambria Math"/>
                          </a:rPr>
                          <m:t>𝑛</m:t>
                        </m:r>
                      </m:e>
                      <m:sub>
                        <m:r>
                          <a:rPr lang="en-US" sz="2000" i="1" kern="0">
                            <a:solidFill>
                              <a:srgbClr val="008380"/>
                            </a:solidFill>
                            <a:latin typeface="Cambria Math"/>
                          </a:rPr>
                          <m:t>𝑣</m:t>
                        </m:r>
                      </m:sub>
                    </m:sSub>
                    <m:r>
                      <a:rPr lang="en-US" sz="2000" b="0" i="1" kern="0" smtClean="0">
                        <a:solidFill>
                          <a:srgbClr val="008380"/>
                        </a:solidFill>
                        <a:latin typeface="Cambria Math" panose="02040503050406030204" pitchFamily="18" charset="0"/>
                      </a:rPr>
                      <m:t>+1</m:t>
                    </m:r>
                    <m:r>
                      <a:rPr lang="en-US" sz="2000" b="0" i="1" kern="0" smtClean="0">
                        <a:solidFill>
                          <a:srgbClr val="008380"/>
                        </a:solidFill>
                        <a:latin typeface="Cambria Math"/>
                      </a:rPr>
                      <m:t>−</m:t>
                    </m:r>
                    <m:sSub>
                      <m:sSubPr>
                        <m:ctrlPr>
                          <a:rPr lang="en-US" sz="2000" b="0" i="1" kern="0" smtClean="0">
                            <a:solidFill>
                              <a:srgbClr val="008380"/>
                            </a:solidFill>
                            <a:latin typeface="Cambria Math" panose="02040503050406030204" pitchFamily="18" charset="0"/>
                          </a:rPr>
                        </m:ctrlPr>
                      </m:sSubPr>
                      <m:e>
                        <m:r>
                          <a:rPr lang="en-US" sz="2000" b="0" i="1" kern="0" smtClean="0">
                            <a:solidFill>
                              <a:srgbClr val="008380"/>
                            </a:solidFill>
                            <a:latin typeface="Cambria Math"/>
                          </a:rPr>
                          <m:t>𝑛</m:t>
                        </m:r>
                      </m:e>
                      <m:sub>
                        <m:r>
                          <a:rPr lang="en-US" sz="2000" b="0" i="1" kern="0" smtClean="0">
                            <a:solidFill>
                              <a:srgbClr val="008380"/>
                            </a:solidFill>
                            <a:latin typeface="Cambria Math"/>
                          </a:rPr>
                          <m:t>𝑒</m:t>
                        </m:r>
                      </m:sub>
                    </m:sSub>
                    <m:r>
                      <a:rPr lang="en-US" sz="2000" b="0" i="1" kern="0" smtClean="0">
                        <a:solidFill>
                          <a:srgbClr val="008380"/>
                        </a:solidFill>
                        <a:latin typeface="Cambria Math"/>
                      </a:rPr>
                      <m:t>+</m:t>
                    </m:r>
                    <m:r>
                      <a:rPr lang="en-US" sz="2000" b="0" i="1" kern="0" smtClean="0">
                        <a:solidFill>
                          <a:srgbClr val="008380"/>
                        </a:solidFill>
                        <a:latin typeface="Cambria Math" panose="02040503050406030204" pitchFamily="18" charset="0"/>
                      </a:rPr>
                      <m:t>𝑛</m:t>
                    </m:r>
                    <m:r>
                      <a:rPr lang="en-US" sz="2000" b="0" i="1" kern="0" smtClean="0">
                        <a:solidFill>
                          <a:srgbClr val="008380"/>
                        </a:solidFill>
                        <a:latin typeface="Cambria Math"/>
                      </a:rPr>
                      <m:t>=2</m:t>
                    </m:r>
                  </m:oMath>
                </a14:m>
                <a:r>
                  <a:rPr lang="en-US" sz="2000" kern="0" dirty="0">
                    <a:solidFill>
                      <a:srgbClr val="000000"/>
                    </a:solidFill>
                    <a:latin typeface="Times New Roman"/>
                  </a:rPr>
                  <a:t> with “</a:t>
                </a:r>
                <a14:m>
                  <m:oMath xmlns:m="http://schemas.openxmlformats.org/officeDocument/2006/math">
                    <m:r>
                      <a:rPr lang="en-US" sz="2000" i="1" kern="0">
                        <a:solidFill>
                          <a:srgbClr val="008380"/>
                        </a:solidFill>
                        <a:latin typeface="Cambria Math"/>
                      </a:rPr>
                      <m:t>=</m:t>
                    </m:r>
                  </m:oMath>
                </a14:m>
                <a:r>
                  <a:rPr lang="en-US" sz="2000" kern="0" dirty="0">
                    <a:solidFill>
                      <a:srgbClr val="000000"/>
                    </a:solidFill>
                    <a:latin typeface="Times New Roman"/>
                  </a:rPr>
                  <a:t>“ because the planar graph is connected, and</a:t>
                </a:r>
                <a:br>
                  <a:rPr lang="en-US" sz="2000" kern="0" dirty="0">
                    <a:solidFill>
                      <a:srgbClr val="000000"/>
                    </a:solidFill>
                    <a:latin typeface="Times New Roman"/>
                  </a:rPr>
                </a:br>
                <a14:m>
                  <m:oMath xmlns:m="http://schemas.openxmlformats.org/officeDocument/2006/math">
                    <m:r>
                      <a:rPr lang="en-US" sz="2000" b="0" i="1" kern="0" smtClean="0">
                        <a:solidFill>
                          <a:srgbClr val="008380"/>
                        </a:solidFill>
                        <a:latin typeface="Cambria Math"/>
                      </a:rPr>
                      <m:t>2</m:t>
                    </m:r>
                    <m:sSub>
                      <m:sSubPr>
                        <m:ctrlPr>
                          <a:rPr lang="en-US" sz="2000" b="0" i="1" kern="0" smtClean="0">
                            <a:solidFill>
                              <a:srgbClr val="008380"/>
                            </a:solidFill>
                            <a:latin typeface="Cambria Math" panose="02040503050406030204" pitchFamily="18" charset="0"/>
                          </a:rPr>
                        </m:ctrlPr>
                      </m:sSubPr>
                      <m:e>
                        <m:r>
                          <a:rPr lang="en-US" sz="2000" b="0" i="1" kern="0" smtClean="0">
                            <a:solidFill>
                              <a:srgbClr val="008380"/>
                            </a:solidFill>
                            <a:latin typeface="Cambria Math"/>
                          </a:rPr>
                          <m:t>𝑛</m:t>
                        </m:r>
                      </m:e>
                      <m:sub>
                        <m:r>
                          <a:rPr lang="en-US" sz="2000" b="0" i="1" kern="0" smtClean="0">
                            <a:solidFill>
                              <a:srgbClr val="008380"/>
                            </a:solidFill>
                            <a:latin typeface="Cambria Math"/>
                          </a:rPr>
                          <m:t>𝑒</m:t>
                        </m:r>
                      </m:sub>
                    </m:sSub>
                    <m:r>
                      <a:rPr lang="en-US" sz="2000" b="0" i="1" kern="0" smtClean="0">
                        <a:solidFill>
                          <a:srgbClr val="008380"/>
                        </a:solidFill>
                        <a:latin typeface="Cambria Math"/>
                      </a:rPr>
                      <m:t>=</m:t>
                    </m:r>
                    <m:nary>
                      <m:naryPr>
                        <m:chr m:val="∑"/>
                        <m:supHide m:val="on"/>
                        <m:ctrlPr>
                          <a:rPr lang="en-US" sz="2000" b="0" i="1" kern="0" smtClean="0">
                            <a:solidFill>
                              <a:srgbClr val="008380"/>
                            </a:solidFill>
                            <a:latin typeface="Cambria Math" panose="02040503050406030204" pitchFamily="18" charset="0"/>
                          </a:rPr>
                        </m:ctrlPr>
                      </m:naryPr>
                      <m:sub>
                        <m:r>
                          <m:rPr>
                            <m:brk m:alnAt="7"/>
                          </m:rPr>
                          <a:rPr lang="en-US" sz="2000" b="0" i="1" kern="0" smtClean="0">
                            <a:solidFill>
                              <a:srgbClr val="008380"/>
                            </a:solidFill>
                            <a:latin typeface="Cambria Math"/>
                          </a:rPr>
                          <m:t>𝑣</m:t>
                        </m:r>
                        <m:r>
                          <a:rPr lang="en-US" sz="2000" b="0" i="1" kern="0" smtClean="0">
                            <a:solidFill>
                              <a:srgbClr val="008380"/>
                            </a:solidFill>
                            <a:latin typeface="Cambria Math"/>
                          </a:rPr>
                          <m:t>∈</m:t>
                        </m:r>
                        <m:r>
                          <a:rPr lang="en-US" sz="2000" b="0" i="1" kern="0" smtClean="0">
                            <a:solidFill>
                              <a:srgbClr val="008380"/>
                            </a:solidFill>
                            <a:latin typeface="Cambria Math"/>
                          </a:rPr>
                          <m:t>𝑉</m:t>
                        </m:r>
                      </m:sub>
                      <m:sup/>
                      <m:e>
                        <m:func>
                          <m:funcPr>
                            <m:ctrlPr>
                              <a:rPr lang="en-US" sz="2000" b="0" i="1" kern="0" smtClean="0">
                                <a:solidFill>
                                  <a:srgbClr val="008380"/>
                                </a:solidFill>
                                <a:latin typeface="Cambria Math" panose="02040503050406030204" pitchFamily="18" charset="0"/>
                              </a:rPr>
                            </m:ctrlPr>
                          </m:funcPr>
                          <m:fName>
                            <m:r>
                              <m:rPr>
                                <m:sty m:val="p"/>
                              </m:rPr>
                              <a:rPr lang="en-US" sz="2000" b="0" i="0" kern="0" smtClean="0">
                                <a:solidFill>
                                  <a:srgbClr val="008380"/>
                                </a:solidFill>
                                <a:latin typeface="Cambria Math"/>
                              </a:rPr>
                              <m:t>deg</m:t>
                            </m:r>
                          </m:fName>
                          <m:e>
                            <m:d>
                              <m:dPr>
                                <m:ctrlPr>
                                  <a:rPr lang="en-US" sz="2000" b="0" i="1" kern="0" smtClean="0">
                                    <a:solidFill>
                                      <a:srgbClr val="008380"/>
                                    </a:solidFill>
                                    <a:latin typeface="Cambria Math" panose="02040503050406030204" pitchFamily="18" charset="0"/>
                                  </a:rPr>
                                </m:ctrlPr>
                              </m:dPr>
                              <m:e>
                                <m:r>
                                  <a:rPr lang="en-US" sz="2000" b="0" i="1" kern="0" smtClean="0">
                                    <a:solidFill>
                                      <a:srgbClr val="008380"/>
                                    </a:solidFill>
                                    <a:latin typeface="Cambria Math"/>
                                  </a:rPr>
                                  <m:t>𝑣</m:t>
                                </m:r>
                              </m:e>
                            </m:d>
                          </m:e>
                        </m:func>
                        <m:r>
                          <a:rPr lang="en-US" sz="2000" b="0" i="1" kern="0" smtClean="0">
                            <a:solidFill>
                              <a:srgbClr val="008380"/>
                            </a:solidFill>
                            <a:latin typeface="Cambria Math"/>
                          </a:rPr>
                          <m:t>≥3</m:t>
                        </m:r>
                        <m:d>
                          <m:dPr>
                            <m:ctrlPr>
                              <a:rPr lang="en-US" sz="2000" b="0" i="1" kern="0" smtClean="0">
                                <a:solidFill>
                                  <a:srgbClr val="008380"/>
                                </a:solidFill>
                                <a:latin typeface="Cambria Math" panose="02040503050406030204" pitchFamily="18" charset="0"/>
                              </a:rPr>
                            </m:ctrlPr>
                          </m:dPr>
                          <m:e>
                            <m:sSub>
                              <m:sSubPr>
                                <m:ctrlPr>
                                  <a:rPr lang="en-US" sz="2000" b="0" i="1" kern="0" smtClean="0">
                                    <a:solidFill>
                                      <a:srgbClr val="008380"/>
                                    </a:solidFill>
                                    <a:latin typeface="Cambria Math" panose="02040503050406030204" pitchFamily="18" charset="0"/>
                                  </a:rPr>
                                </m:ctrlPr>
                              </m:sSubPr>
                              <m:e>
                                <m:r>
                                  <a:rPr lang="en-US" sz="2000" b="0" i="1" kern="0" smtClean="0">
                                    <a:solidFill>
                                      <a:srgbClr val="008380"/>
                                    </a:solidFill>
                                    <a:latin typeface="Cambria Math"/>
                                  </a:rPr>
                                  <m:t>𝑛</m:t>
                                </m:r>
                              </m:e>
                              <m:sub>
                                <m:r>
                                  <a:rPr lang="en-US" sz="2000" b="0" i="1" kern="0" smtClean="0">
                                    <a:solidFill>
                                      <a:srgbClr val="008380"/>
                                    </a:solidFill>
                                    <a:latin typeface="Cambria Math"/>
                                  </a:rPr>
                                  <m:t>𝑣</m:t>
                                </m:r>
                              </m:sub>
                            </m:sSub>
                            <m:r>
                              <a:rPr lang="en-US" sz="2000" b="0" i="1" kern="0" smtClean="0">
                                <a:solidFill>
                                  <a:srgbClr val="008380"/>
                                </a:solidFill>
                                <a:latin typeface="Cambria Math"/>
                              </a:rPr>
                              <m:t>+1</m:t>
                            </m:r>
                          </m:e>
                        </m:d>
                      </m:e>
                    </m:nary>
                  </m:oMath>
                </a14:m>
                <a:r>
                  <a:rPr lang="en-US" sz="2000" kern="0" dirty="0">
                    <a:solidFill>
                      <a:srgbClr val="000000"/>
                    </a:solidFill>
                    <a:latin typeface="Times New Roman"/>
                  </a:rPr>
                  <a:t>.</a:t>
                </a:r>
              </a:p>
              <a:p>
                <a:pPr marL="342900" indent="-342900" algn="l">
                  <a:lnSpc>
                    <a:spcPct val="80000"/>
                  </a:lnSpc>
                  <a:spcBef>
                    <a:spcPct val="20000"/>
                  </a:spcBef>
                  <a:buFont typeface="Arial" pitchFamily="34" charset="0"/>
                  <a:buChar char="•"/>
                  <a:defRPr/>
                </a:pPr>
                <a:endParaRPr lang="en-US" sz="1400" kern="0" dirty="0">
                  <a:solidFill>
                    <a:srgbClr val="000000"/>
                  </a:solidFill>
                  <a:latin typeface="Times New Roman"/>
                </a:endParaRPr>
              </a:p>
            </p:txBody>
          </p:sp>
        </mc:Choice>
        <mc:Fallback xmlns="">
          <p:sp>
            <p:nvSpPr>
              <p:cNvPr id="3" name="Rectangle 2"/>
              <p:cNvSpPr>
                <a:spLocks noRot="1" noChangeAspect="1" noMove="1" noResize="1" noEditPoints="1" noAdjustHandles="1" noChangeArrowheads="1" noChangeShapeType="1" noTextEdit="1"/>
              </p:cNvSpPr>
              <p:nvPr/>
            </p:nvSpPr>
            <p:spPr>
              <a:xfrm>
                <a:off x="790575" y="1382262"/>
                <a:ext cx="7977188" cy="3323987"/>
              </a:xfrm>
              <a:prstGeom prst="rect">
                <a:avLst/>
              </a:prstGeom>
              <a:blipFill>
                <a:blip r:embed="rId3"/>
                <a:stretch>
                  <a:fillRect l="-841" t="-2936" r="-382" b="-15046"/>
                </a:stretch>
              </a:blipFill>
            </p:spPr>
            <p:txBody>
              <a:bodyPr/>
              <a:lstStyle/>
              <a:p>
                <a:r>
                  <a:rPr lang="en-US">
                    <a:noFill/>
                  </a:rPr>
                  <a:t> </a:t>
                </a:r>
              </a:p>
            </p:txBody>
          </p:sp>
        </mc:Fallback>
      </mc:AlternateContent>
      <p:sp>
        <p:nvSpPr>
          <p:cNvPr id="2" name="Rounded Rectangular Callout 1"/>
          <p:cNvSpPr/>
          <p:nvPr/>
        </p:nvSpPr>
        <p:spPr bwMode="auto">
          <a:xfrm>
            <a:off x="6289248" y="3113405"/>
            <a:ext cx="1257300" cy="464820"/>
          </a:xfrm>
          <a:prstGeom prst="wedgeRoundRectCallout">
            <a:avLst/>
          </a:prstGeom>
          <a:solidFill>
            <a:schemeClr val="accent1">
              <a:lumMod val="90000"/>
              <a:alpha val="41000"/>
            </a:schemeClr>
          </a:solidFill>
          <a:ln w="12700">
            <a:noFill/>
            <a:round/>
            <a:headEnd/>
            <a:tailEnd type="arrow" w="med" len="me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tx1"/>
                </a:solidFill>
              </a:rPr>
              <a:t>Add vertex at infinity</a:t>
            </a:r>
          </a:p>
        </p:txBody>
      </p:sp>
    </p:spTree>
    <p:extLst>
      <p:ext uri="{BB962C8B-B14F-4D97-AF65-F5344CB8AC3E}">
        <p14:creationId xmlns:p14="http://schemas.microsoft.com/office/powerpoint/2010/main" val="334208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009999"/>
                </a:solidFill>
                <a:latin typeface="Times New Roman" pitchFamily="18" charset="0"/>
              </a:defRPr>
            </a:lvl1pPr>
            <a:lvl2pPr marL="742950" indent="-285750" eaLnBrk="0" hangingPunct="0">
              <a:defRPr sz="3200">
                <a:solidFill>
                  <a:srgbClr val="009999"/>
                </a:solidFill>
                <a:latin typeface="Times New Roman" pitchFamily="18" charset="0"/>
              </a:defRPr>
            </a:lvl2pPr>
            <a:lvl3pPr marL="1143000" indent="-228600" eaLnBrk="0" hangingPunct="0">
              <a:defRPr sz="3200">
                <a:solidFill>
                  <a:srgbClr val="009999"/>
                </a:solidFill>
                <a:latin typeface="Times New Roman" pitchFamily="18" charset="0"/>
              </a:defRPr>
            </a:lvl3pPr>
            <a:lvl4pPr marL="1600200" indent="-228600" eaLnBrk="0" hangingPunct="0">
              <a:defRPr sz="3200">
                <a:solidFill>
                  <a:srgbClr val="009999"/>
                </a:solidFill>
                <a:latin typeface="Times New Roman" pitchFamily="18" charset="0"/>
              </a:defRPr>
            </a:lvl4pPr>
            <a:lvl5pPr marL="2057400" indent="-228600" eaLnBrk="0" hangingPunct="0">
              <a:defRPr sz="3200">
                <a:solidFill>
                  <a:srgbClr val="009999"/>
                </a:solidFill>
                <a:latin typeface="Times New Roman" pitchFamily="18" charset="0"/>
              </a:defRPr>
            </a:lvl5pPr>
            <a:lvl6pPr marL="2514600" indent="-228600" algn="ctr" eaLnBrk="0" fontAlgn="base" hangingPunct="0">
              <a:spcBef>
                <a:spcPct val="0"/>
              </a:spcBef>
              <a:spcAft>
                <a:spcPct val="0"/>
              </a:spcAft>
              <a:defRPr sz="3200">
                <a:solidFill>
                  <a:srgbClr val="009999"/>
                </a:solidFill>
                <a:latin typeface="Times New Roman" pitchFamily="18" charset="0"/>
              </a:defRPr>
            </a:lvl6pPr>
            <a:lvl7pPr marL="2971800" indent="-228600" algn="ctr" eaLnBrk="0" fontAlgn="base" hangingPunct="0">
              <a:spcBef>
                <a:spcPct val="0"/>
              </a:spcBef>
              <a:spcAft>
                <a:spcPct val="0"/>
              </a:spcAft>
              <a:defRPr sz="3200">
                <a:solidFill>
                  <a:srgbClr val="009999"/>
                </a:solidFill>
                <a:latin typeface="Times New Roman" pitchFamily="18" charset="0"/>
              </a:defRPr>
            </a:lvl7pPr>
            <a:lvl8pPr marL="3429000" indent="-228600" algn="ctr" eaLnBrk="0" fontAlgn="base" hangingPunct="0">
              <a:spcBef>
                <a:spcPct val="0"/>
              </a:spcBef>
              <a:spcAft>
                <a:spcPct val="0"/>
              </a:spcAft>
              <a:defRPr sz="3200">
                <a:solidFill>
                  <a:srgbClr val="009999"/>
                </a:solidFill>
                <a:latin typeface="Times New Roman" pitchFamily="18" charset="0"/>
              </a:defRPr>
            </a:lvl8pPr>
            <a:lvl9pPr marL="3886200" indent="-228600" algn="ctr" eaLnBrk="0" fontAlgn="base" hangingPunct="0">
              <a:spcBef>
                <a:spcPct val="0"/>
              </a:spcBef>
              <a:spcAft>
                <a:spcPct val="0"/>
              </a:spcAft>
              <a:defRPr sz="3200">
                <a:solidFill>
                  <a:srgbClr val="009999"/>
                </a:solidFill>
                <a:latin typeface="Times New Roman" pitchFamily="18" charset="0"/>
              </a:defRPr>
            </a:lvl9pPr>
          </a:lstStyle>
          <a:p>
            <a:pPr eaLnBrk="1" hangingPunct="1"/>
            <a:fld id="{FFFA196E-8D98-4F29-941D-996042EAEF81}" type="slidenum">
              <a:rPr lang="en-US" sz="1400" smtClean="0">
                <a:solidFill>
                  <a:schemeClr val="tx1"/>
                </a:solidFill>
              </a:rPr>
              <a:pPr eaLnBrk="1" hangingPunct="1"/>
              <a:t>6</a:t>
            </a:fld>
            <a:endParaRPr lang="en-US" sz="1400">
              <a:solidFill>
                <a:schemeClr val="tx1"/>
              </a:solidFill>
            </a:endParaRPr>
          </a:p>
        </p:txBody>
      </p:sp>
      <p:sp>
        <p:nvSpPr>
          <p:cNvPr id="19461" name="Rectangle 2"/>
          <p:cNvSpPr>
            <a:spLocks noGrp="1" noChangeArrowheads="1"/>
          </p:cNvSpPr>
          <p:nvPr>
            <p:ph type="title"/>
          </p:nvPr>
        </p:nvSpPr>
        <p:spPr>
          <a:xfrm>
            <a:off x="347663" y="304800"/>
            <a:ext cx="8512175" cy="1143000"/>
          </a:xfrm>
        </p:spPr>
        <p:txBody>
          <a:bodyPr/>
          <a:lstStyle/>
          <a:p>
            <a:pPr algn="ctr" eaLnBrk="1" hangingPunct="1"/>
            <a:r>
              <a:rPr lang="en-US" sz="4000" dirty="0"/>
              <a:t>Properties</a:t>
            </a:r>
          </a:p>
        </p:txBody>
      </p:sp>
      <mc:AlternateContent xmlns:mc="http://schemas.openxmlformats.org/markup-compatibility/2006" xmlns:a14="http://schemas.microsoft.com/office/drawing/2010/main">
        <mc:Choice Requires="a14">
          <p:sp>
            <p:nvSpPr>
              <p:cNvPr id="3" name="Rectangle 2"/>
              <p:cNvSpPr/>
              <p:nvPr/>
            </p:nvSpPr>
            <p:spPr>
              <a:xfrm>
                <a:off x="790575" y="1511300"/>
                <a:ext cx="7870825" cy="1138773"/>
              </a:xfrm>
              <a:prstGeom prst="rect">
                <a:avLst/>
              </a:prstGeom>
            </p:spPr>
            <p:txBody>
              <a:bodyPr>
                <a:spAutoFit/>
              </a:bodyPr>
              <a:lstStyle/>
              <a:p>
                <a:pPr marL="457200" indent="-457200" algn="l">
                  <a:lnSpc>
                    <a:spcPct val="80000"/>
                  </a:lnSpc>
                  <a:spcBef>
                    <a:spcPct val="20000"/>
                  </a:spcBef>
                  <a:buFont typeface="+mj-lt"/>
                  <a:buAutoNum type="arabicPeriod"/>
                  <a:defRPr/>
                </a:pPr>
                <a:r>
                  <a:rPr lang="en-US" sz="2000" kern="0" dirty="0">
                    <a:solidFill>
                      <a:srgbClr val="000000"/>
                    </a:solidFill>
                    <a:latin typeface="Times New Roman"/>
                  </a:rPr>
                  <a:t> A </a:t>
                </a:r>
                <a:r>
                  <a:rPr lang="en-US" sz="2000" kern="0" dirty="0" err="1">
                    <a:solidFill>
                      <a:srgbClr val="000000"/>
                    </a:solidFill>
                    <a:latin typeface="Times New Roman"/>
                  </a:rPr>
                  <a:t>Voronoi</a:t>
                </a:r>
                <a:r>
                  <a:rPr lang="en-US" sz="2000" kern="0" dirty="0">
                    <a:solidFill>
                      <a:srgbClr val="000000"/>
                    </a:solidFill>
                    <a:latin typeface="Times New Roman"/>
                  </a:rPr>
                  <a:t> cell </a:t>
                </a:r>
                <a14:m>
                  <m:oMath xmlns:m="http://schemas.openxmlformats.org/officeDocument/2006/math">
                    <m:r>
                      <a:rPr lang="en-US" sz="2000" b="0" i="1" kern="0" smtClean="0">
                        <a:solidFill>
                          <a:srgbClr val="008380"/>
                        </a:solidFill>
                        <a:latin typeface="Cambria Math"/>
                      </a:rPr>
                      <m:t>𝑉</m:t>
                    </m:r>
                    <m:d>
                      <m:dPr>
                        <m:ctrlPr>
                          <a:rPr lang="en-US" sz="2000" b="0" i="1" kern="0" smtClean="0">
                            <a:solidFill>
                              <a:srgbClr val="008380"/>
                            </a:solidFill>
                            <a:latin typeface="Cambria Math" panose="02040503050406030204" pitchFamily="18" charset="0"/>
                          </a:rPr>
                        </m:ctrlPr>
                      </m:dPr>
                      <m:e>
                        <m:sSub>
                          <m:sSubPr>
                            <m:ctrlPr>
                              <a:rPr lang="en-US" sz="2000" b="0" i="1" kern="0" smtClean="0">
                                <a:solidFill>
                                  <a:srgbClr val="008380"/>
                                </a:solidFill>
                                <a:latin typeface="Cambria Math" panose="02040503050406030204" pitchFamily="18" charset="0"/>
                              </a:rPr>
                            </m:ctrlPr>
                          </m:sSubPr>
                          <m:e>
                            <m:r>
                              <a:rPr lang="en-US" sz="2000" b="0" i="1" kern="0" smtClean="0">
                                <a:solidFill>
                                  <a:srgbClr val="008380"/>
                                </a:solidFill>
                                <a:latin typeface="Cambria Math"/>
                              </a:rPr>
                              <m:t>𝑝</m:t>
                            </m:r>
                          </m:e>
                          <m:sub>
                            <m:r>
                              <a:rPr lang="en-US" sz="2000" b="0" i="1" kern="0" smtClean="0">
                                <a:solidFill>
                                  <a:srgbClr val="008380"/>
                                </a:solidFill>
                                <a:latin typeface="Cambria Math"/>
                              </a:rPr>
                              <m:t>𝑖</m:t>
                            </m:r>
                          </m:sub>
                        </m:sSub>
                      </m:e>
                    </m:d>
                  </m:oMath>
                </a14:m>
                <a:r>
                  <a:rPr lang="en-US" sz="2000" kern="0" dirty="0">
                    <a:solidFill>
                      <a:srgbClr val="000000"/>
                    </a:solidFill>
                    <a:latin typeface="Times New Roman"/>
                  </a:rPr>
                  <a:t>is unbounded </a:t>
                </a:r>
                <a:r>
                  <a:rPr lang="en-US" sz="2000" kern="0" dirty="0" err="1">
                    <a:solidFill>
                      <a:srgbClr val="000000"/>
                    </a:solidFill>
                    <a:latin typeface="Times New Roman"/>
                  </a:rPr>
                  <a:t>iff</a:t>
                </a:r>
                <a:r>
                  <a:rPr lang="en-US" sz="2000" kern="0" dirty="0">
                    <a:solidFill>
                      <a:srgbClr val="000000"/>
                    </a:solidFill>
                    <a:latin typeface="Times New Roman"/>
                  </a:rPr>
                  <a:t> </a:t>
                </a:r>
                <a14:m>
                  <m:oMath xmlns:m="http://schemas.openxmlformats.org/officeDocument/2006/math">
                    <m:sSub>
                      <m:sSubPr>
                        <m:ctrlPr>
                          <a:rPr lang="en-US" sz="2000" b="0" i="1" kern="0" smtClean="0">
                            <a:solidFill>
                              <a:srgbClr val="008380"/>
                            </a:solidFill>
                            <a:latin typeface="Cambria Math" panose="02040503050406030204" pitchFamily="18" charset="0"/>
                          </a:rPr>
                        </m:ctrlPr>
                      </m:sSubPr>
                      <m:e>
                        <m:r>
                          <a:rPr lang="en-US" sz="2000" b="0" i="1" kern="0" smtClean="0">
                            <a:solidFill>
                              <a:srgbClr val="008380"/>
                            </a:solidFill>
                            <a:latin typeface="Cambria Math"/>
                          </a:rPr>
                          <m:t>𝑝</m:t>
                        </m:r>
                      </m:e>
                      <m:sub>
                        <m:r>
                          <a:rPr lang="en-US" sz="2000" b="0" i="1" kern="0" smtClean="0">
                            <a:solidFill>
                              <a:srgbClr val="008380"/>
                            </a:solidFill>
                            <a:latin typeface="Cambria Math"/>
                          </a:rPr>
                          <m:t>𝑖</m:t>
                        </m:r>
                      </m:sub>
                    </m:sSub>
                  </m:oMath>
                </a14:m>
                <a:r>
                  <a:rPr lang="en-US" sz="2000" kern="0" dirty="0">
                    <a:solidFill>
                      <a:srgbClr val="000000"/>
                    </a:solidFill>
                    <a:latin typeface="Times New Roman"/>
                  </a:rPr>
                  <a:t> is on the convex hull of the sites.</a:t>
                </a:r>
              </a:p>
              <a:p>
                <a:pPr marL="457200" indent="-457200" algn="l">
                  <a:lnSpc>
                    <a:spcPct val="80000"/>
                  </a:lnSpc>
                  <a:spcBef>
                    <a:spcPct val="20000"/>
                  </a:spcBef>
                  <a:buFont typeface="+mj-lt"/>
                  <a:buAutoNum type="arabicPeriod"/>
                  <a:defRPr/>
                </a:pPr>
                <a:r>
                  <a:rPr lang="en-US" sz="2000" b="0" kern="0" dirty="0">
                    <a:solidFill>
                      <a:schemeClr val="tx1"/>
                    </a:solidFill>
                  </a:rPr>
                  <a:t> </a:t>
                </a:r>
                <a14:m>
                  <m:oMath xmlns:m="http://schemas.openxmlformats.org/officeDocument/2006/math">
                    <m:r>
                      <a:rPr lang="en-US" sz="2000" b="0" i="1" kern="0" smtClean="0">
                        <a:solidFill>
                          <a:srgbClr val="008380"/>
                        </a:solidFill>
                        <a:latin typeface="Cambria Math"/>
                      </a:rPr>
                      <m:t>𝑣</m:t>
                    </m:r>
                  </m:oMath>
                </a14:m>
                <a:r>
                  <a:rPr lang="en-US" sz="2000" kern="0" dirty="0">
                    <a:solidFill>
                      <a:srgbClr val="000000"/>
                    </a:solidFill>
                    <a:latin typeface="Times New Roman"/>
                  </a:rPr>
                  <a:t> is a Voronoi vertex </a:t>
                </a:r>
                <a:r>
                  <a:rPr lang="en-US" sz="2000" kern="0" dirty="0" err="1">
                    <a:solidFill>
                      <a:srgbClr val="000000"/>
                    </a:solidFill>
                    <a:latin typeface="Times New Roman"/>
                  </a:rPr>
                  <a:t>iff</a:t>
                </a:r>
                <a:r>
                  <a:rPr lang="en-US" sz="2000" kern="0" dirty="0">
                    <a:solidFill>
                      <a:srgbClr val="000000"/>
                    </a:solidFill>
                    <a:latin typeface="Times New Roman"/>
                  </a:rPr>
                  <a:t> it is the center of an empty circle (disk) that passes through three sites. </a:t>
                </a:r>
              </a:p>
            </p:txBody>
          </p:sp>
        </mc:Choice>
        <mc:Fallback xmlns="">
          <p:sp>
            <p:nvSpPr>
              <p:cNvPr id="3" name="Rectangle 2"/>
              <p:cNvSpPr>
                <a:spLocks noRot="1" noChangeAspect="1" noMove="1" noResize="1" noEditPoints="1" noAdjustHandles="1" noChangeArrowheads="1" noChangeShapeType="1" noTextEdit="1"/>
              </p:cNvSpPr>
              <p:nvPr/>
            </p:nvSpPr>
            <p:spPr>
              <a:xfrm>
                <a:off x="790575" y="1511300"/>
                <a:ext cx="7870825" cy="1138773"/>
              </a:xfrm>
              <a:prstGeom prst="rect">
                <a:avLst/>
              </a:prstGeom>
              <a:blipFill>
                <a:blip r:embed="rId3"/>
                <a:stretch>
                  <a:fillRect l="-697" t="-8556" b="-8556"/>
                </a:stretch>
              </a:blipFill>
            </p:spPr>
            <p:txBody>
              <a:bodyPr/>
              <a:lstStyle/>
              <a:p>
                <a:r>
                  <a:rPr lang="en-US">
                    <a:noFill/>
                  </a:rPr>
                  <a:t> </a:t>
                </a:r>
              </a:p>
            </p:txBody>
          </p:sp>
        </mc:Fallback>
      </mc:AlternateContent>
      <p:pic>
        <p:nvPicPr>
          <p:cNvPr id="4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364" t="7197" r="32765" b="7852"/>
          <a:stretch/>
        </p:blipFill>
        <p:spPr bwMode="auto">
          <a:xfrm>
            <a:off x="2234483" y="2646656"/>
            <a:ext cx="4423492" cy="373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2" name="Group 41"/>
          <p:cNvGrpSpPr>
            <a:grpSpLocks noChangeAspect="1"/>
          </p:cNvGrpSpPr>
          <p:nvPr/>
        </p:nvGrpSpPr>
        <p:grpSpPr>
          <a:xfrm>
            <a:off x="3647656" y="4377014"/>
            <a:ext cx="1089549" cy="1092582"/>
            <a:chOff x="3352800" y="4267200"/>
            <a:chExt cx="1524000" cy="1524000"/>
          </a:xfrm>
          <a:solidFill>
            <a:srgbClr val="4F81BD">
              <a:alpha val="30000"/>
            </a:srgbClr>
          </a:solidFill>
        </p:grpSpPr>
        <p:sp>
          <p:nvSpPr>
            <p:cNvPr id="51" name="Oval 50"/>
            <p:cNvSpPr>
              <a:spLocks noChangeAspect="1"/>
            </p:cNvSpPr>
            <p:nvPr/>
          </p:nvSpPr>
          <p:spPr>
            <a:xfrm>
              <a:off x="3352800" y="4267200"/>
              <a:ext cx="1524000" cy="1524000"/>
            </a:xfrm>
            <a:prstGeom prst="ellipse">
              <a:avLst/>
            </a:prstGeom>
            <a:grpFill/>
            <a:ln w="25400"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52" name="Straight Connector 51"/>
            <p:cNvCxnSpPr>
              <a:stCxn id="51" idx="0"/>
            </p:cNvCxnSpPr>
            <p:nvPr/>
          </p:nvCxnSpPr>
          <p:spPr>
            <a:xfrm>
              <a:off x="4114800" y="4267200"/>
              <a:ext cx="0" cy="1524000"/>
            </a:xfrm>
            <a:prstGeom prst="line">
              <a:avLst/>
            </a:prstGeom>
            <a:grpFill/>
            <a:ln w="9525" cap="flat" cmpd="sng" algn="ctr">
              <a:solidFill>
                <a:srgbClr val="4F81BD">
                  <a:shade val="95000"/>
                  <a:satMod val="105000"/>
                </a:srgbClr>
              </a:solidFill>
              <a:prstDash val="solid"/>
            </a:ln>
            <a:effectLst/>
          </p:spPr>
        </p:cxnSp>
        <p:cxnSp>
          <p:nvCxnSpPr>
            <p:cNvPr id="53" name="Straight Connector 52"/>
            <p:cNvCxnSpPr>
              <a:stCxn id="51" idx="6"/>
              <a:endCxn id="51" idx="2"/>
            </p:cNvCxnSpPr>
            <p:nvPr/>
          </p:nvCxnSpPr>
          <p:spPr>
            <a:xfrm flipH="1">
              <a:off x="3352800" y="5029200"/>
              <a:ext cx="1524000" cy="0"/>
            </a:xfrm>
            <a:prstGeom prst="line">
              <a:avLst/>
            </a:prstGeom>
            <a:grpFill/>
            <a:ln w="9525" cap="flat" cmpd="sng" algn="ctr">
              <a:solidFill>
                <a:srgbClr val="4F81BD">
                  <a:shade val="95000"/>
                  <a:satMod val="105000"/>
                </a:srgbClr>
              </a:solidFill>
              <a:prstDash val="solid"/>
            </a:ln>
            <a:effectLst/>
          </p:spPr>
        </p:cxnSp>
      </p:grpSp>
      <p:grpSp>
        <p:nvGrpSpPr>
          <p:cNvPr id="43" name="Group 42"/>
          <p:cNvGrpSpPr>
            <a:grpSpLocks noChangeAspect="1"/>
          </p:cNvGrpSpPr>
          <p:nvPr/>
        </p:nvGrpSpPr>
        <p:grpSpPr>
          <a:xfrm>
            <a:off x="3816724" y="4278448"/>
            <a:ext cx="875729" cy="878167"/>
            <a:chOff x="3352800" y="4267200"/>
            <a:chExt cx="1524000" cy="1524000"/>
          </a:xfrm>
          <a:solidFill>
            <a:srgbClr val="FF0000">
              <a:alpha val="30000"/>
            </a:srgbClr>
          </a:solidFill>
        </p:grpSpPr>
        <p:sp>
          <p:nvSpPr>
            <p:cNvPr id="48" name="Oval 47"/>
            <p:cNvSpPr>
              <a:spLocks noChangeAspect="1"/>
            </p:cNvSpPr>
            <p:nvPr/>
          </p:nvSpPr>
          <p:spPr>
            <a:xfrm>
              <a:off x="3352800" y="4267200"/>
              <a:ext cx="1524000" cy="1524000"/>
            </a:xfrm>
            <a:prstGeom prst="ellipse">
              <a:avLst/>
            </a:prstGeom>
            <a:grpFill/>
            <a:ln w="25400" cap="flat" cmpd="sng" algn="ctr">
              <a:solidFill>
                <a:srgbClr val="FF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49" name="Straight Connector 48"/>
            <p:cNvCxnSpPr>
              <a:stCxn id="48" idx="0"/>
            </p:cNvCxnSpPr>
            <p:nvPr/>
          </p:nvCxnSpPr>
          <p:spPr>
            <a:xfrm>
              <a:off x="4114800" y="4267200"/>
              <a:ext cx="0" cy="1524000"/>
            </a:xfrm>
            <a:prstGeom prst="line">
              <a:avLst/>
            </a:prstGeom>
            <a:grpFill/>
            <a:ln w="9525" cap="flat" cmpd="sng" algn="ctr">
              <a:solidFill>
                <a:srgbClr val="FF0000"/>
              </a:solidFill>
              <a:prstDash val="solid"/>
            </a:ln>
            <a:effectLst/>
          </p:spPr>
        </p:cxnSp>
        <p:cxnSp>
          <p:nvCxnSpPr>
            <p:cNvPr id="50" name="Straight Connector 49"/>
            <p:cNvCxnSpPr>
              <a:stCxn id="48" idx="6"/>
              <a:endCxn id="48" idx="2"/>
            </p:cNvCxnSpPr>
            <p:nvPr/>
          </p:nvCxnSpPr>
          <p:spPr>
            <a:xfrm flipH="1">
              <a:off x="3352800" y="5029200"/>
              <a:ext cx="1524000" cy="0"/>
            </a:xfrm>
            <a:prstGeom prst="line">
              <a:avLst/>
            </a:prstGeom>
            <a:grpFill/>
            <a:ln w="9525" cap="flat" cmpd="sng" algn="ctr">
              <a:solidFill>
                <a:srgbClr val="FF0000"/>
              </a:solidFill>
              <a:prstDash val="solid"/>
            </a:ln>
            <a:effectLst/>
          </p:spPr>
        </p:cxnSp>
      </p:grpSp>
      <p:cxnSp>
        <p:nvCxnSpPr>
          <p:cNvPr id="44" name="Straight Arrow Connector 43"/>
          <p:cNvCxnSpPr/>
          <p:nvPr/>
        </p:nvCxnSpPr>
        <p:spPr>
          <a:xfrm flipV="1">
            <a:off x="2828725" y="5006911"/>
            <a:ext cx="1105057" cy="149704"/>
          </a:xfrm>
          <a:prstGeom prst="straightConnector1">
            <a:avLst/>
          </a:prstGeom>
          <a:noFill/>
          <a:ln w="9525" cap="flat" cmpd="sng" algn="ctr">
            <a:solidFill>
              <a:srgbClr val="FF0000"/>
            </a:solidFill>
            <a:prstDash val="solid"/>
            <a:tailEnd type="arrow"/>
          </a:ln>
          <a:effectLst/>
        </p:spPr>
      </p:cxnSp>
      <p:sp>
        <p:nvSpPr>
          <p:cNvPr id="45" name="TextBox 44"/>
          <p:cNvSpPr txBox="1"/>
          <p:nvPr/>
        </p:nvSpPr>
        <p:spPr>
          <a:xfrm>
            <a:off x="2229926" y="5156615"/>
            <a:ext cx="1233375" cy="954107"/>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rPr>
              <a:t>Smaller empty disk centered  on </a:t>
            </a:r>
            <a:r>
              <a:rPr kumimoji="0" lang="en-US" sz="1400" b="0" i="0" u="none" strike="noStrike" kern="0" cap="none" spc="0" normalizeH="0" baseline="0" noProof="0" dirty="0" err="1">
                <a:ln>
                  <a:noFill/>
                </a:ln>
                <a:solidFill>
                  <a:prstClr val="black"/>
                </a:solidFill>
                <a:effectLst/>
                <a:uLnTx/>
                <a:uFillTx/>
                <a:latin typeface="Calibri"/>
              </a:rPr>
              <a:t>Voronoi</a:t>
            </a:r>
            <a:r>
              <a:rPr kumimoji="0" lang="en-US" sz="1400" b="0" i="0" u="none" strike="noStrike" kern="0" cap="none" spc="0" normalizeH="0" baseline="0" noProof="0" dirty="0">
                <a:ln>
                  <a:noFill/>
                </a:ln>
                <a:solidFill>
                  <a:prstClr val="black"/>
                </a:solidFill>
                <a:effectLst/>
                <a:uLnTx/>
                <a:uFillTx/>
                <a:latin typeface="Calibri"/>
              </a:rPr>
              <a:t> edge</a:t>
            </a:r>
          </a:p>
        </p:txBody>
      </p:sp>
      <p:cxnSp>
        <p:nvCxnSpPr>
          <p:cNvPr id="46" name="Straight Arrow Connector 45"/>
          <p:cNvCxnSpPr/>
          <p:nvPr/>
        </p:nvCxnSpPr>
        <p:spPr>
          <a:xfrm flipH="1" flipV="1">
            <a:off x="4138159" y="5469596"/>
            <a:ext cx="116430" cy="307799"/>
          </a:xfrm>
          <a:prstGeom prst="straightConnector1">
            <a:avLst/>
          </a:prstGeom>
          <a:noFill/>
          <a:ln w="9525" cap="flat" cmpd="sng" algn="ctr">
            <a:solidFill>
              <a:srgbClr val="FF0000"/>
            </a:solidFill>
            <a:prstDash val="solid"/>
            <a:tailEnd type="arrow"/>
          </a:ln>
          <a:effectLst/>
        </p:spPr>
      </p:cxnSp>
      <p:sp>
        <p:nvSpPr>
          <p:cNvPr id="47" name="TextBox 46"/>
          <p:cNvSpPr txBox="1"/>
          <p:nvPr/>
        </p:nvSpPr>
        <p:spPr>
          <a:xfrm>
            <a:off x="3933781" y="5777395"/>
            <a:ext cx="1560339" cy="738664"/>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rPr>
              <a:t>Larger empty disk centered on </a:t>
            </a:r>
            <a:r>
              <a:rPr kumimoji="0" lang="en-US" sz="1400" b="0" i="0" u="none" strike="noStrike" kern="0" cap="none" spc="0" normalizeH="0" baseline="0" noProof="0" dirty="0" err="1">
                <a:ln>
                  <a:noFill/>
                </a:ln>
                <a:solidFill>
                  <a:prstClr val="black"/>
                </a:solidFill>
                <a:effectLst/>
                <a:uLnTx/>
                <a:uFillTx/>
                <a:latin typeface="Calibri"/>
              </a:rPr>
              <a:t>Voronoi</a:t>
            </a:r>
            <a:r>
              <a:rPr kumimoji="0" lang="en-US" sz="1400" b="0" i="0" u="none" strike="noStrike" kern="0" cap="none" spc="0" normalizeH="0" baseline="0" noProof="0" dirty="0">
                <a:ln>
                  <a:noFill/>
                </a:ln>
                <a:solidFill>
                  <a:prstClr val="black"/>
                </a:solidFill>
                <a:effectLst/>
                <a:uLnTx/>
                <a:uFillTx/>
                <a:latin typeface="Calibri"/>
              </a:rPr>
              <a:t> vertex</a:t>
            </a:r>
          </a:p>
        </p:txBody>
      </p:sp>
      <p:cxnSp>
        <p:nvCxnSpPr>
          <p:cNvPr id="58" name="Straight Arrow Connector 57"/>
          <p:cNvCxnSpPr/>
          <p:nvPr/>
        </p:nvCxnSpPr>
        <p:spPr>
          <a:xfrm flipH="1">
            <a:off x="4811486" y="2993572"/>
            <a:ext cx="1469572" cy="925285"/>
          </a:xfrm>
          <a:prstGeom prst="straightConnector1">
            <a:avLst/>
          </a:prstGeom>
          <a:noFill/>
          <a:ln w="9525" cap="flat" cmpd="sng" algn="ctr">
            <a:solidFill>
              <a:srgbClr val="FF0000"/>
            </a:solidFill>
            <a:prstDash val="solid"/>
            <a:tailEnd type="arrow"/>
          </a:ln>
          <a:effectLst/>
        </p:spPr>
      </p:cxnSp>
      <p:sp>
        <p:nvSpPr>
          <p:cNvPr id="59" name="TextBox 58"/>
          <p:cNvSpPr txBox="1"/>
          <p:nvPr/>
        </p:nvSpPr>
        <p:spPr>
          <a:xfrm>
            <a:off x="6287988" y="2718831"/>
            <a:ext cx="1522621" cy="923330"/>
          </a:xfrm>
          <a:prstGeom prst="rect">
            <a:avLst/>
          </a:prstGeom>
          <a:noFill/>
        </p:spPr>
        <p:txBody>
          <a:bodyPr wrap="square" rtlCol="0">
            <a:spAutoFit/>
          </a:bodyPr>
          <a:lstStyle/>
          <a:p>
            <a:pPr algn="l" fontAlgn="auto">
              <a:spcBef>
                <a:spcPts val="0"/>
              </a:spcBef>
              <a:spcAft>
                <a:spcPts val="0"/>
              </a:spcAft>
            </a:pPr>
            <a:r>
              <a:rPr lang="en-US" sz="1800" dirty="0">
                <a:solidFill>
                  <a:prstClr val="black"/>
                </a:solidFill>
                <a:latin typeface="Calibri"/>
              </a:rPr>
              <a:t>Site with bounded </a:t>
            </a:r>
            <a:r>
              <a:rPr lang="en-US" sz="1800" dirty="0" err="1">
                <a:solidFill>
                  <a:prstClr val="black"/>
                </a:solidFill>
                <a:latin typeface="Calibri"/>
              </a:rPr>
              <a:t>Voronoi</a:t>
            </a:r>
            <a:r>
              <a:rPr lang="en-US" sz="1800" dirty="0">
                <a:solidFill>
                  <a:prstClr val="black"/>
                </a:solidFill>
                <a:latin typeface="Calibri"/>
              </a:rPr>
              <a:t> cell</a:t>
            </a:r>
          </a:p>
        </p:txBody>
      </p:sp>
      <p:cxnSp>
        <p:nvCxnSpPr>
          <p:cNvPr id="60" name="Straight Arrow Connector 59"/>
          <p:cNvCxnSpPr/>
          <p:nvPr/>
        </p:nvCxnSpPr>
        <p:spPr>
          <a:xfrm flipV="1">
            <a:off x="2057400" y="4284543"/>
            <a:ext cx="897913" cy="265686"/>
          </a:xfrm>
          <a:prstGeom prst="straightConnector1">
            <a:avLst/>
          </a:prstGeom>
          <a:noFill/>
          <a:ln w="9525" cap="flat" cmpd="sng" algn="ctr">
            <a:solidFill>
              <a:srgbClr val="FF0000"/>
            </a:solidFill>
            <a:prstDash val="solid"/>
            <a:tailEnd type="arrow"/>
          </a:ln>
          <a:effectLst/>
        </p:spPr>
      </p:cxnSp>
      <p:sp>
        <p:nvSpPr>
          <p:cNvPr id="61" name="TextBox 60"/>
          <p:cNvSpPr txBox="1"/>
          <p:nvPr/>
        </p:nvSpPr>
        <p:spPr>
          <a:xfrm>
            <a:off x="792307" y="4081474"/>
            <a:ext cx="1522621" cy="923330"/>
          </a:xfrm>
          <a:prstGeom prst="rect">
            <a:avLst/>
          </a:prstGeom>
          <a:noFill/>
        </p:spPr>
        <p:txBody>
          <a:bodyPr wrap="square" rtlCol="0">
            <a:spAutoFit/>
          </a:bodyPr>
          <a:lstStyle/>
          <a:p>
            <a:pPr algn="l" fontAlgn="auto">
              <a:spcBef>
                <a:spcPts val="0"/>
              </a:spcBef>
              <a:spcAft>
                <a:spcPts val="0"/>
              </a:spcAft>
            </a:pPr>
            <a:r>
              <a:rPr lang="en-US" sz="1800" dirty="0">
                <a:solidFill>
                  <a:prstClr val="black"/>
                </a:solidFill>
                <a:latin typeface="Calibri"/>
              </a:rPr>
              <a:t>Site with unbounded </a:t>
            </a:r>
            <a:r>
              <a:rPr lang="en-US" sz="1800" dirty="0" err="1">
                <a:solidFill>
                  <a:prstClr val="black"/>
                </a:solidFill>
                <a:latin typeface="Calibri"/>
              </a:rPr>
              <a:t>Voronoi</a:t>
            </a:r>
            <a:r>
              <a:rPr lang="en-US" sz="1800" dirty="0">
                <a:solidFill>
                  <a:prstClr val="black"/>
                </a:solidFill>
                <a:latin typeface="Calibri"/>
              </a:rPr>
              <a:t> cell </a:t>
            </a:r>
          </a:p>
        </p:txBody>
      </p:sp>
      <p:cxnSp>
        <p:nvCxnSpPr>
          <p:cNvPr id="68" name="Straight Connector 67"/>
          <p:cNvCxnSpPr/>
          <p:nvPr/>
        </p:nvCxnSpPr>
        <p:spPr>
          <a:xfrm flipV="1">
            <a:off x="2775857" y="3755572"/>
            <a:ext cx="576943" cy="870856"/>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flipV="1">
            <a:off x="1237929" y="3149232"/>
            <a:ext cx="1815352" cy="110266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7018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7" grpId="0"/>
      <p:bldP spid="59"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009999"/>
                </a:solidFill>
                <a:latin typeface="Times New Roman" pitchFamily="18" charset="0"/>
              </a:defRPr>
            </a:lvl1pPr>
            <a:lvl2pPr marL="742950" indent="-285750" eaLnBrk="0" hangingPunct="0">
              <a:defRPr sz="3200">
                <a:solidFill>
                  <a:srgbClr val="009999"/>
                </a:solidFill>
                <a:latin typeface="Times New Roman" pitchFamily="18" charset="0"/>
              </a:defRPr>
            </a:lvl2pPr>
            <a:lvl3pPr marL="1143000" indent="-228600" eaLnBrk="0" hangingPunct="0">
              <a:defRPr sz="3200">
                <a:solidFill>
                  <a:srgbClr val="009999"/>
                </a:solidFill>
                <a:latin typeface="Times New Roman" pitchFamily="18" charset="0"/>
              </a:defRPr>
            </a:lvl3pPr>
            <a:lvl4pPr marL="1600200" indent="-228600" eaLnBrk="0" hangingPunct="0">
              <a:defRPr sz="3200">
                <a:solidFill>
                  <a:srgbClr val="009999"/>
                </a:solidFill>
                <a:latin typeface="Times New Roman" pitchFamily="18" charset="0"/>
              </a:defRPr>
            </a:lvl4pPr>
            <a:lvl5pPr marL="2057400" indent="-228600" eaLnBrk="0" hangingPunct="0">
              <a:defRPr sz="3200">
                <a:solidFill>
                  <a:srgbClr val="009999"/>
                </a:solidFill>
                <a:latin typeface="Times New Roman" pitchFamily="18" charset="0"/>
              </a:defRPr>
            </a:lvl5pPr>
            <a:lvl6pPr marL="2514600" indent="-228600" algn="ctr" eaLnBrk="0" fontAlgn="base" hangingPunct="0">
              <a:spcBef>
                <a:spcPct val="0"/>
              </a:spcBef>
              <a:spcAft>
                <a:spcPct val="0"/>
              </a:spcAft>
              <a:defRPr sz="3200">
                <a:solidFill>
                  <a:srgbClr val="009999"/>
                </a:solidFill>
                <a:latin typeface="Times New Roman" pitchFamily="18" charset="0"/>
              </a:defRPr>
            </a:lvl6pPr>
            <a:lvl7pPr marL="2971800" indent="-228600" algn="ctr" eaLnBrk="0" fontAlgn="base" hangingPunct="0">
              <a:spcBef>
                <a:spcPct val="0"/>
              </a:spcBef>
              <a:spcAft>
                <a:spcPct val="0"/>
              </a:spcAft>
              <a:defRPr sz="3200">
                <a:solidFill>
                  <a:srgbClr val="009999"/>
                </a:solidFill>
                <a:latin typeface="Times New Roman" pitchFamily="18" charset="0"/>
              </a:defRPr>
            </a:lvl7pPr>
            <a:lvl8pPr marL="3429000" indent="-228600" algn="ctr" eaLnBrk="0" fontAlgn="base" hangingPunct="0">
              <a:spcBef>
                <a:spcPct val="0"/>
              </a:spcBef>
              <a:spcAft>
                <a:spcPct val="0"/>
              </a:spcAft>
              <a:defRPr sz="3200">
                <a:solidFill>
                  <a:srgbClr val="009999"/>
                </a:solidFill>
                <a:latin typeface="Times New Roman" pitchFamily="18" charset="0"/>
              </a:defRPr>
            </a:lvl8pPr>
            <a:lvl9pPr marL="3886200" indent="-228600" algn="ctr" eaLnBrk="0" fontAlgn="base" hangingPunct="0">
              <a:spcBef>
                <a:spcPct val="0"/>
              </a:spcBef>
              <a:spcAft>
                <a:spcPct val="0"/>
              </a:spcAft>
              <a:defRPr sz="3200">
                <a:solidFill>
                  <a:srgbClr val="009999"/>
                </a:solidFill>
                <a:latin typeface="Times New Roman" pitchFamily="18" charset="0"/>
              </a:defRPr>
            </a:lvl9pPr>
          </a:lstStyle>
          <a:p>
            <a:pPr eaLnBrk="1" hangingPunct="1"/>
            <a:fld id="{3A50F28A-94AB-4DCC-8FAE-76F43F1F8CD7}" type="slidenum">
              <a:rPr lang="en-US" sz="1400" smtClean="0">
                <a:solidFill>
                  <a:schemeClr val="tx1"/>
                </a:solidFill>
              </a:rPr>
              <a:pPr eaLnBrk="1" hangingPunct="1"/>
              <a:t>7</a:t>
            </a:fld>
            <a:endParaRPr lang="en-US" sz="1400">
              <a:solidFill>
                <a:schemeClr val="tx1"/>
              </a:solidFill>
            </a:endParaRPr>
          </a:p>
        </p:txBody>
      </p:sp>
      <p:sp>
        <p:nvSpPr>
          <p:cNvPr id="16389" name="Rectangle 2"/>
          <p:cNvSpPr>
            <a:spLocks noGrp="1" noChangeArrowheads="1"/>
          </p:cNvSpPr>
          <p:nvPr>
            <p:ph type="title"/>
          </p:nvPr>
        </p:nvSpPr>
        <p:spPr>
          <a:xfrm>
            <a:off x="347663" y="304800"/>
            <a:ext cx="8512175" cy="1143000"/>
          </a:xfrm>
        </p:spPr>
        <p:txBody>
          <a:bodyPr/>
          <a:lstStyle/>
          <a:p>
            <a:pPr algn="ctr" eaLnBrk="1" hangingPunct="1"/>
            <a:r>
              <a:rPr lang="en-US" sz="4000" dirty="0"/>
              <a:t>Applications of </a:t>
            </a:r>
            <a:r>
              <a:rPr lang="en-US" sz="4000" dirty="0" err="1"/>
              <a:t>Voronoi</a:t>
            </a:r>
            <a:r>
              <a:rPr lang="en-US" sz="4000" dirty="0"/>
              <a:t> Diagrams</a:t>
            </a:r>
          </a:p>
        </p:txBody>
      </p:sp>
      <mc:AlternateContent xmlns:mc="http://schemas.openxmlformats.org/markup-compatibility/2006" xmlns:a14="http://schemas.microsoft.com/office/drawing/2010/main">
        <mc:Choice Requires="a14">
          <p:sp>
            <p:nvSpPr>
              <p:cNvPr id="3" name="Rectangle 2"/>
              <p:cNvSpPr/>
              <p:nvPr/>
            </p:nvSpPr>
            <p:spPr>
              <a:xfrm>
                <a:off x="790575" y="1511300"/>
                <a:ext cx="8181975" cy="4524315"/>
              </a:xfrm>
              <a:prstGeom prst="rect">
                <a:avLst/>
              </a:prstGeom>
            </p:spPr>
            <p:txBody>
              <a:bodyPr wrap="square">
                <a:spAutoFit/>
              </a:bodyPr>
              <a:lstStyle/>
              <a:p>
                <a:pPr marL="342900" indent="-342900" algn="l">
                  <a:lnSpc>
                    <a:spcPct val="80000"/>
                  </a:lnSpc>
                  <a:spcBef>
                    <a:spcPct val="20000"/>
                  </a:spcBef>
                  <a:buFont typeface="Arial" pitchFamily="34" charset="0"/>
                  <a:buChar char="•"/>
                  <a:defRPr/>
                </a:pPr>
                <a:r>
                  <a:rPr lang="en-US" sz="2000" kern="0" dirty="0">
                    <a:solidFill>
                      <a:srgbClr val="000000"/>
                    </a:solidFill>
                    <a:latin typeface="Times New Roman"/>
                  </a:rPr>
                  <a:t>Nearest neighbor queries: </a:t>
                </a:r>
              </a:p>
              <a:p>
                <a:pPr marL="800100" lvl="1" indent="-342900" algn="l">
                  <a:lnSpc>
                    <a:spcPct val="80000"/>
                  </a:lnSpc>
                  <a:spcBef>
                    <a:spcPct val="20000"/>
                  </a:spcBef>
                  <a:buFont typeface="Arial" pitchFamily="34" charset="0"/>
                  <a:buChar char="•"/>
                  <a:defRPr/>
                </a:pPr>
                <a:r>
                  <a:rPr lang="en-US" sz="2000" kern="0" dirty="0">
                    <a:solidFill>
                      <a:srgbClr val="000000"/>
                    </a:solidFill>
                    <a:latin typeface="Times New Roman"/>
                  </a:rPr>
                  <a:t>Sites are post offices, restaurants, gas stations</a:t>
                </a:r>
              </a:p>
              <a:p>
                <a:pPr marL="800100" lvl="1" indent="-342900" algn="l">
                  <a:lnSpc>
                    <a:spcPct val="80000"/>
                  </a:lnSpc>
                  <a:spcBef>
                    <a:spcPct val="20000"/>
                  </a:spcBef>
                  <a:buFont typeface="Arial" pitchFamily="34" charset="0"/>
                  <a:buChar char="•"/>
                  <a:defRPr/>
                </a:pPr>
                <a:r>
                  <a:rPr lang="en-US" sz="2000" kern="0" dirty="0">
                    <a:solidFill>
                      <a:srgbClr val="000000"/>
                    </a:solidFill>
                    <a:latin typeface="Times New Roman"/>
                  </a:rPr>
                  <a:t>For a given query point, locate the nearest point site in </a:t>
                </a:r>
                <a14:m>
                  <m:oMath xmlns:m="http://schemas.openxmlformats.org/officeDocument/2006/math">
                    <m:r>
                      <a:rPr lang="en-US" sz="2000" i="1" kern="0">
                        <a:solidFill>
                          <a:srgbClr val="008380"/>
                        </a:solidFill>
                        <a:latin typeface="Cambria Math"/>
                      </a:rPr>
                      <m:t>𝑂</m:t>
                    </m:r>
                    <m:r>
                      <a:rPr lang="en-US" sz="2000" i="1" kern="0">
                        <a:solidFill>
                          <a:srgbClr val="008380"/>
                        </a:solidFill>
                        <a:latin typeface="Cambria Math"/>
                      </a:rPr>
                      <m:t>(</m:t>
                    </m:r>
                    <m:func>
                      <m:funcPr>
                        <m:ctrlPr>
                          <a:rPr lang="en-US" sz="2000" i="1" kern="0">
                            <a:solidFill>
                              <a:srgbClr val="008380"/>
                            </a:solidFill>
                            <a:latin typeface="Cambria Math" panose="02040503050406030204" pitchFamily="18" charset="0"/>
                          </a:rPr>
                        </m:ctrlPr>
                      </m:funcPr>
                      <m:fName>
                        <m:r>
                          <m:rPr>
                            <m:sty m:val="p"/>
                          </m:rPr>
                          <a:rPr lang="en-US" sz="2000" kern="0">
                            <a:solidFill>
                              <a:srgbClr val="008380"/>
                            </a:solidFill>
                            <a:latin typeface="Cambria Math"/>
                          </a:rPr>
                          <m:t>log</m:t>
                        </m:r>
                      </m:fName>
                      <m:e>
                        <m:r>
                          <a:rPr lang="en-US" sz="2000" i="1" kern="0">
                            <a:solidFill>
                              <a:srgbClr val="008380"/>
                            </a:solidFill>
                            <a:latin typeface="Cambria Math"/>
                          </a:rPr>
                          <m:t>𝑛</m:t>
                        </m:r>
                        <m:r>
                          <a:rPr lang="en-US" sz="2000" i="1" kern="0">
                            <a:solidFill>
                              <a:srgbClr val="008380"/>
                            </a:solidFill>
                            <a:latin typeface="Cambria Math"/>
                          </a:rPr>
                          <m:t>)</m:t>
                        </m:r>
                      </m:e>
                    </m:func>
                    <m:r>
                      <a:rPr lang="en-US" sz="2000" kern="0">
                        <a:solidFill>
                          <a:srgbClr val="000000"/>
                        </a:solidFill>
                        <a:latin typeface="Cambria Math"/>
                      </a:rPr>
                      <m:t> </m:t>
                    </m:r>
                  </m:oMath>
                </a14:m>
                <a:r>
                  <a:rPr lang="en-US" sz="2000" kern="0" dirty="0">
                    <a:solidFill>
                      <a:srgbClr val="000000"/>
                    </a:solidFill>
                    <a:latin typeface="Times New Roman"/>
                  </a:rPr>
                  <a:t>time</a:t>
                </a:r>
              </a:p>
              <a:p>
                <a:pPr lvl="2" algn="l">
                  <a:lnSpc>
                    <a:spcPct val="80000"/>
                  </a:lnSpc>
                  <a:spcBef>
                    <a:spcPct val="20000"/>
                  </a:spcBef>
                  <a:defRPr/>
                </a:pPr>
                <a:r>
                  <a:rPr lang="en-US" sz="2000" kern="0" dirty="0">
                    <a:solidFill>
                      <a:srgbClr val="000000"/>
                    </a:solidFill>
                    <a:latin typeface="Times New Roman"/>
                    <a:sym typeface="Symbol"/>
                  </a:rPr>
                  <a:t> point location</a:t>
                </a:r>
                <a:endParaRPr lang="en-US" sz="2000" kern="0" dirty="0">
                  <a:solidFill>
                    <a:srgbClr val="000000"/>
                  </a:solidFill>
                  <a:latin typeface="Times New Roman"/>
                </a:endParaRPr>
              </a:p>
              <a:p>
                <a:pPr marL="342900" indent="-342900" algn="l">
                  <a:lnSpc>
                    <a:spcPct val="80000"/>
                  </a:lnSpc>
                  <a:spcBef>
                    <a:spcPct val="20000"/>
                  </a:spcBef>
                  <a:buFont typeface="Arial" pitchFamily="34" charset="0"/>
                  <a:buChar char="•"/>
                  <a:defRPr/>
                </a:pPr>
                <a:endParaRPr lang="en-US" sz="2000" kern="0" dirty="0">
                  <a:solidFill>
                    <a:srgbClr val="000000"/>
                  </a:solidFill>
                  <a:latin typeface="Times New Roman"/>
                </a:endParaRPr>
              </a:p>
              <a:p>
                <a:pPr marL="342900" indent="-342900" algn="l">
                  <a:lnSpc>
                    <a:spcPct val="80000"/>
                  </a:lnSpc>
                  <a:spcBef>
                    <a:spcPct val="20000"/>
                  </a:spcBef>
                  <a:buFont typeface="Arial" pitchFamily="34" charset="0"/>
                  <a:buChar char="•"/>
                  <a:defRPr/>
                </a:pPr>
                <a:r>
                  <a:rPr lang="en-US" sz="2000" kern="0" dirty="0">
                    <a:solidFill>
                      <a:srgbClr val="000000"/>
                    </a:solidFill>
                    <a:latin typeface="Times New Roman"/>
                  </a:rPr>
                  <a:t>Closest pair computation:</a:t>
                </a:r>
              </a:p>
              <a:p>
                <a:pPr marL="800100" lvl="1" indent="-342900" algn="l">
                  <a:lnSpc>
                    <a:spcPct val="80000"/>
                  </a:lnSpc>
                  <a:spcBef>
                    <a:spcPct val="20000"/>
                  </a:spcBef>
                  <a:buFont typeface="Arial" pitchFamily="34" charset="0"/>
                  <a:buChar char="•"/>
                  <a:defRPr/>
                </a:pPr>
                <a:r>
                  <a:rPr lang="en-US" sz="2000" kern="0" dirty="0">
                    <a:solidFill>
                      <a:srgbClr val="000000"/>
                    </a:solidFill>
                    <a:latin typeface="Times New Roman"/>
                  </a:rPr>
                  <a:t>Naïve </a:t>
                </a:r>
                <a14:m>
                  <m:oMath xmlns:m="http://schemas.openxmlformats.org/officeDocument/2006/math">
                    <m:r>
                      <a:rPr lang="en-US" sz="2000" b="0" i="1" kern="0" smtClean="0">
                        <a:solidFill>
                          <a:srgbClr val="008380"/>
                        </a:solidFill>
                        <a:latin typeface="Cambria Math"/>
                      </a:rPr>
                      <m:t>𝑂</m:t>
                    </m:r>
                    <m:r>
                      <a:rPr lang="en-US" sz="2000" b="0" i="1" kern="0" smtClean="0">
                        <a:solidFill>
                          <a:srgbClr val="008380"/>
                        </a:solidFill>
                        <a:latin typeface="Cambria Math"/>
                      </a:rPr>
                      <m:t>(</m:t>
                    </m:r>
                    <m:sSup>
                      <m:sSupPr>
                        <m:ctrlPr>
                          <a:rPr lang="en-US" sz="2000" b="0" i="1" kern="0" smtClean="0">
                            <a:solidFill>
                              <a:srgbClr val="008380"/>
                            </a:solidFill>
                            <a:latin typeface="Cambria Math" panose="02040503050406030204" pitchFamily="18" charset="0"/>
                          </a:rPr>
                        </m:ctrlPr>
                      </m:sSupPr>
                      <m:e>
                        <m:r>
                          <a:rPr lang="en-US" sz="2000" b="0" i="1" kern="0" smtClean="0">
                            <a:solidFill>
                              <a:srgbClr val="008380"/>
                            </a:solidFill>
                            <a:latin typeface="Cambria Math"/>
                          </a:rPr>
                          <m:t>𝑛</m:t>
                        </m:r>
                      </m:e>
                      <m:sup>
                        <m:r>
                          <a:rPr lang="en-US" sz="2000" b="0" i="1" kern="0" smtClean="0">
                            <a:solidFill>
                              <a:srgbClr val="008380"/>
                            </a:solidFill>
                            <a:latin typeface="Cambria Math"/>
                          </a:rPr>
                          <m:t>2</m:t>
                        </m:r>
                      </m:sup>
                    </m:sSup>
                    <m:r>
                      <a:rPr lang="en-US" sz="2000" b="0" i="1" kern="0" smtClean="0">
                        <a:solidFill>
                          <a:srgbClr val="008380"/>
                        </a:solidFill>
                        <a:latin typeface="Cambria Math"/>
                      </a:rPr>
                      <m:t>)</m:t>
                    </m:r>
                  </m:oMath>
                </a14:m>
                <a:r>
                  <a:rPr lang="en-US" sz="2000" kern="0" dirty="0">
                    <a:solidFill>
                      <a:srgbClr val="000000"/>
                    </a:solidFill>
                    <a:latin typeface="Times New Roman"/>
                  </a:rPr>
                  <a:t> algorithm; sweep line algorithm in </a:t>
                </a:r>
                <a14:m>
                  <m:oMath xmlns:m="http://schemas.openxmlformats.org/officeDocument/2006/math">
                    <m:r>
                      <a:rPr lang="en-US" sz="2000" b="0" i="1" kern="0" smtClean="0">
                        <a:solidFill>
                          <a:srgbClr val="008380"/>
                        </a:solidFill>
                        <a:latin typeface="Cambria Math"/>
                      </a:rPr>
                      <m:t>𝑂</m:t>
                    </m:r>
                    <m:r>
                      <a:rPr lang="en-US" sz="2000" b="0" i="1" kern="0" smtClean="0">
                        <a:solidFill>
                          <a:srgbClr val="008380"/>
                        </a:solidFill>
                        <a:latin typeface="Cambria Math"/>
                      </a:rPr>
                      <m:t>(</m:t>
                    </m:r>
                    <m:r>
                      <a:rPr lang="en-US" sz="2000" b="0" i="1" kern="0" smtClean="0">
                        <a:solidFill>
                          <a:srgbClr val="008380"/>
                        </a:solidFill>
                        <a:latin typeface="Cambria Math"/>
                      </a:rPr>
                      <m:t>𝑛</m:t>
                    </m:r>
                    <m:func>
                      <m:funcPr>
                        <m:ctrlPr>
                          <a:rPr lang="en-US" sz="2000" b="0" i="1" kern="0" smtClean="0">
                            <a:solidFill>
                              <a:srgbClr val="008380"/>
                            </a:solidFill>
                            <a:latin typeface="Cambria Math" panose="02040503050406030204" pitchFamily="18" charset="0"/>
                          </a:rPr>
                        </m:ctrlPr>
                      </m:funcPr>
                      <m:fName>
                        <m:r>
                          <m:rPr>
                            <m:sty m:val="p"/>
                          </m:rPr>
                          <a:rPr lang="en-US" sz="2000" b="0" i="0" kern="0" smtClean="0">
                            <a:solidFill>
                              <a:srgbClr val="008380"/>
                            </a:solidFill>
                            <a:latin typeface="Cambria Math"/>
                          </a:rPr>
                          <m:t>log</m:t>
                        </m:r>
                      </m:fName>
                      <m:e>
                        <m:r>
                          <a:rPr lang="en-US" sz="2000" b="0" i="1" kern="0" smtClean="0">
                            <a:solidFill>
                              <a:srgbClr val="008380"/>
                            </a:solidFill>
                            <a:latin typeface="Cambria Math"/>
                          </a:rPr>
                          <m:t>𝑛</m:t>
                        </m:r>
                        <m:r>
                          <a:rPr lang="en-US" sz="2000" b="0" i="1" kern="0" smtClean="0">
                            <a:solidFill>
                              <a:srgbClr val="008380"/>
                            </a:solidFill>
                            <a:latin typeface="Cambria Math"/>
                          </a:rPr>
                          <m:t>)</m:t>
                        </m:r>
                      </m:e>
                    </m:func>
                    <m:r>
                      <a:rPr lang="en-US" sz="2000" b="0" i="0" kern="0" smtClean="0">
                        <a:solidFill>
                          <a:srgbClr val="000000"/>
                        </a:solidFill>
                        <a:latin typeface="Cambria Math"/>
                      </a:rPr>
                      <m:t> </m:t>
                    </m:r>
                  </m:oMath>
                </a14:m>
                <a:r>
                  <a:rPr lang="en-US" sz="2000" kern="0" dirty="0">
                    <a:solidFill>
                      <a:srgbClr val="000000"/>
                    </a:solidFill>
                    <a:latin typeface="Times New Roman"/>
                  </a:rPr>
                  <a:t>time</a:t>
                </a:r>
              </a:p>
              <a:p>
                <a:pPr marL="800100" lvl="1" indent="-342900" algn="l">
                  <a:lnSpc>
                    <a:spcPct val="80000"/>
                  </a:lnSpc>
                  <a:spcBef>
                    <a:spcPct val="20000"/>
                  </a:spcBef>
                  <a:buFont typeface="Arial" pitchFamily="34" charset="0"/>
                  <a:buChar char="•"/>
                  <a:defRPr/>
                </a:pPr>
                <a:r>
                  <a:rPr lang="en-US" sz="2000" kern="0" dirty="0">
                    <a:solidFill>
                      <a:srgbClr val="000000"/>
                    </a:solidFill>
                    <a:latin typeface="Times New Roman"/>
                  </a:rPr>
                  <a:t>Each site and the closest site to it share a </a:t>
                </a:r>
                <a:r>
                  <a:rPr lang="en-US" sz="2000" kern="0" dirty="0" err="1">
                    <a:solidFill>
                      <a:srgbClr val="000000"/>
                    </a:solidFill>
                    <a:latin typeface="Times New Roman"/>
                  </a:rPr>
                  <a:t>Voronoi</a:t>
                </a:r>
                <a:r>
                  <a:rPr lang="en-US" sz="2000" kern="0" dirty="0">
                    <a:solidFill>
                      <a:srgbClr val="000000"/>
                    </a:solidFill>
                    <a:latin typeface="Times New Roman"/>
                  </a:rPr>
                  <a:t> edge</a:t>
                </a:r>
              </a:p>
              <a:p>
                <a:pPr marL="1257300" lvl="2" indent="-342900" algn="l">
                  <a:lnSpc>
                    <a:spcPct val="80000"/>
                  </a:lnSpc>
                  <a:spcBef>
                    <a:spcPct val="20000"/>
                  </a:spcBef>
                  <a:buFont typeface="Symbol"/>
                  <a:buChar char="®"/>
                  <a:defRPr/>
                </a:pPr>
                <a:r>
                  <a:rPr lang="en-US" sz="2000" kern="0" dirty="0">
                    <a:solidFill>
                      <a:srgbClr val="000000"/>
                    </a:solidFill>
                    <a:latin typeface="Times New Roman"/>
                    <a:sym typeface="Symbol"/>
                  </a:rPr>
                  <a:t>Check all </a:t>
                </a:r>
                <a:r>
                  <a:rPr lang="en-US" sz="2000" kern="0" dirty="0" err="1">
                    <a:solidFill>
                      <a:srgbClr val="000000"/>
                    </a:solidFill>
                    <a:latin typeface="Times New Roman"/>
                    <a:sym typeface="Symbol"/>
                  </a:rPr>
                  <a:t>Voronoi</a:t>
                </a:r>
                <a:r>
                  <a:rPr lang="en-US" sz="2000" kern="0" dirty="0">
                    <a:solidFill>
                      <a:srgbClr val="000000"/>
                    </a:solidFill>
                    <a:latin typeface="Times New Roman"/>
                    <a:sym typeface="Symbol"/>
                  </a:rPr>
                  <a:t> edges (in </a:t>
                </a:r>
                <a14:m>
                  <m:oMath xmlns:m="http://schemas.openxmlformats.org/officeDocument/2006/math">
                    <m:r>
                      <a:rPr lang="en-US" sz="2000" i="1" kern="0">
                        <a:solidFill>
                          <a:srgbClr val="008380"/>
                        </a:solidFill>
                        <a:latin typeface="Cambria Math"/>
                      </a:rPr>
                      <m:t>𝑂</m:t>
                    </m:r>
                    <m:r>
                      <a:rPr lang="en-US" sz="2000" i="1" kern="0">
                        <a:solidFill>
                          <a:srgbClr val="008380"/>
                        </a:solidFill>
                        <a:latin typeface="Cambria Math"/>
                      </a:rPr>
                      <m:t>(</m:t>
                    </m:r>
                    <m:r>
                      <a:rPr lang="en-US" sz="2000" b="0" i="1" kern="0" smtClean="0">
                        <a:solidFill>
                          <a:srgbClr val="008380"/>
                        </a:solidFill>
                        <a:latin typeface="Cambria Math"/>
                      </a:rPr>
                      <m:t>𝑛</m:t>
                    </m:r>
                    <m:r>
                      <a:rPr lang="en-US" sz="2000" i="1" kern="0">
                        <a:solidFill>
                          <a:srgbClr val="008380"/>
                        </a:solidFill>
                        <a:latin typeface="Cambria Math"/>
                      </a:rPr>
                      <m:t>)</m:t>
                    </m:r>
                  </m:oMath>
                </a14:m>
                <a:r>
                  <a:rPr lang="en-US" sz="2000" kern="0" dirty="0">
                    <a:solidFill>
                      <a:srgbClr val="000000"/>
                    </a:solidFill>
                    <a:latin typeface="Times New Roman"/>
                  </a:rPr>
                  <a:t> time)</a:t>
                </a:r>
              </a:p>
              <a:p>
                <a:pPr marL="1257300" lvl="2" indent="-342900" algn="l">
                  <a:lnSpc>
                    <a:spcPct val="80000"/>
                  </a:lnSpc>
                  <a:spcBef>
                    <a:spcPct val="20000"/>
                  </a:spcBef>
                  <a:buFont typeface="Symbol"/>
                  <a:buChar char="®"/>
                  <a:defRPr/>
                </a:pPr>
                <a:endParaRPr lang="en-US" sz="2000" dirty="0">
                  <a:solidFill>
                    <a:srgbClr val="008380"/>
                  </a:solidFill>
                </a:endParaRPr>
              </a:p>
              <a:p>
                <a:pPr marL="342900" indent="-342900" algn="l">
                  <a:lnSpc>
                    <a:spcPct val="80000"/>
                  </a:lnSpc>
                  <a:spcBef>
                    <a:spcPct val="20000"/>
                  </a:spcBef>
                  <a:buFont typeface="Arial" pitchFamily="34" charset="0"/>
                  <a:buChar char="•"/>
                  <a:defRPr/>
                </a:pPr>
                <a:r>
                  <a:rPr lang="en-US" sz="2000" kern="0" dirty="0">
                    <a:solidFill>
                      <a:srgbClr val="000000"/>
                    </a:solidFill>
                    <a:latin typeface="Times New Roman"/>
                  </a:rPr>
                  <a:t>Facility location: Build a new gas station (site) where it has minimal interference with other gas stations</a:t>
                </a:r>
              </a:p>
              <a:p>
                <a:pPr marL="800100" lvl="1" indent="-342900" algn="l">
                  <a:lnSpc>
                    <a:spcPct val="80000"/>
                  </a:lnSpc>
                  <a:spcBef>
                    <a:spcPct val="20000"/>
                  </a:spcBef>
                  <a:buFont typeface="Arial" pitchFamily="34" charset="0"/>
                  <a:buChar char="•"/>
                  <a:defRPr/>
                </a:pPr>
                <a:r>
                  <a:rPr lang="en-US" sz="2000" kern="0" dirty="0">
                    <a:solidFill>
                      <a:srgbClr val="000000"/>
                    </a:solidFill>
                    <a:latin typeface="Times New Roman"/>
                  </a:rPr>
                  <a:t>Find largest empty disk and locate new gas station at center</a:t>
                </a:r>
              </a:p>
              <a:p>
                <a:pPr marL="800100" lvl="1" indent="-342900" algn="l">
                  <a:lnSpc>
                    <a:spcPct val="80000"/>
                  </a:lnSpc>
                  <a:spcBef>
                    <a:spcPct val="20000"/>
                  </a:spcBef>
                  <a:buFont typeface="Arial" pitchFamily="34" charset="0"/>
                  <a:buChar char="•"/>
                  <a:defRPr/>
                </a:pPr>
                <a:r>
                  <a:rPr lang="en-US" sz="2000" kern="0" dirty="0">
                    <a:solidFill>
                      <a:srgbClr val="000000"/>
                    </a:solidFill>
                    <a:latin typeface="Times New Roman"/>
                  </a:rPr>
                  <a:t>If center is restricted to lie within </a:t>
                </a:r>
                <a14:m>
                  <m:oMath xmlns:m="http://schemas.openxmlformats.org/officeDocument/2006/math">
                    <m:r>
                      <a:rPr lang="en-US" sz="2000" b="0" i="1" kern="0" smtClean="0">
                        <a:solidFill>
                          <a:srgbClr val="008380"/>
                        </a:solidFill>
                        <a:latin typeface="Cambria Math"/>
                      </a:rPr>
                      <m:t>𝐶𝐻</m:t>
                    </m:r>
                    <m:r>
                      <a:rPr lang="en-US" sz="2000" b="0" i="1" kern="0" smtClean="0">
                        <a:solidFill>
                          <a:srgbClr val="008380"/>
                        </a:solidFill>
                        <a:latin typeface="Cambria Math"/>
                      </a:rPr>
                      <m:t>(</m:t>
                    </m:r>
                    <m:r>
                      <a:rPr lang="en-US" sz="2000" b="0" i="1" kern="0" smtClean="0">
                        <a:solidFill>
                          <a:srgbClr val="008380"/>
                        </a:solidFill>
                        <a:latin typeface="Cambria Math"/>
                      </a:rPr>
                      <m:t>𝑃</m:t>
                    </m:r>
                    <m:r>
                      <a:rPr lang="en-US" sz="2000" b="0" i="1" kern="0" smtClean="0">
                        <a:solidFill>
                          <a:srgbClr val="008380"/>
                        </a:solidFill>
                        <a:latin typeface="Cambria Math"/>
                      </a:rPr>
                      <m:t>)</m:t>
                    </m:r>
                  </m:oMath>
                </a14:m>
                <a:r>
                  <a:rPr lang="en-US" sz="2000" kern="0" dirty="0">
                    <a:solidFill>
                      <a:srgbClr val="008380"/>
                    </a:solidFill>
                    <a:latin typeface="Times New Roman"/>
                  </a:rPr>
                  <a:t> </a:t>
                </a:r>
                <a:r>
                  <a:rPr lang="en-US" sz="2000" kern="0" dirty="0">
                    <a:solidFill>
                      <a:srgbClr val="000000"/>
                    </a:solidFill>
                    <a:latin typeface="Times New Roman"/>
                  </a:rPr>
                  <a:t>then the center has to be on a </a:t>
                </a:r>
                <a:r>
                  <a:rPr lang="en-US" sz="2000" kern="0" dirty="0" err="1">
                    <a:solidFill>
                      <a:srgbClr val="000000"/>
                    </a:solidFill>
                    <a:latin typeface="Times New Roman"/>
                  </a:rPr>
                  <a:t>Voronoi</a:t>
                </a:r>
                <a:r>
                  <a:rPr lang="en-US" sz="2000" kern="0" dirty="0">
                    <a:solidFill>
                      <a:srgbClr val="000000"/>
                    </a:solidFill>
                    <a:latin typeface="Times New Roman"/>
                  </a:rPr>
                  <a:t> edge</a:t>
                </a:r>
                <a:endParaRPr lang="en-US" sz="1600" i="1" kern="0" dirty="0">
                  <a:solidFill>
                    <a:srgbClr val="008380"/>
                  </a:solidFill>
                  <a:latin typeface="Times New Roman"/>
                </a:endParaRPr>
              </a:p>
            </p:txBody>
          </p:sp>
        </mc:Choice>
        <mc:Fallback xmlns="">
          <p:sp>
            <p:nvSpPr>
              <p:cNvPr id="3" name="Rectangle 2"/>
              <p:cNvSpPr>
                <a:spLocks noRot="1" noChangeAspect="1" noMove="1" noResize="1" noEditPoints="1" noAdjustHandles="1" noChangeArrowheads="1" noChangeShapeType="1" noTextEdit="1"/>
              </p:cNvSpPr>
              <p:nvPr/>
            </p:nvSpPr>
            <p:spPr>
              <a:xfrm>
                <a:off x="790575" y="1511300"/>
                <a:ext cx="8181975" cy="4524315"/>
              </a:xfrm>
              <a:prstGeom prst="rect">
                <a:avLst/>
              </a:prstGeom>
              <a:blipFill rotWithShape="0">
                <a:blip r:embed="rId3"/>
                <a:stretch>
                  <a:fillRect l="-671" t="-2156" r="-1118" b="-1482"/>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Título">
            <a:extLst>
              <a:ext uri="{FF2B5EF4-FFF2-40B4-BE49-F238E27FC236}">
                <a16:creationId xmlns:a16="http://schemas.microsoft.com/office/drawing/2014/main" id="{DE81DC9F-AD91-238F-4B37-820018AD3234}"/>
              </a:ext>
            </a:extLst>
          </p:cNvPr>
          <p:cNvSpPr>
            <a:spLocks noGrp="1"/>
          </p:cNvSpPr>
          <p:nvPr>
            <p:ph type="title"/>
          </p:nvPr>
        </p:nvSpPr>
        <p:spPr/>
        <p:txBody>
          <a:bodyPr/>
          <a:lstStyle/>
          <a:p>
            <a:r>
              <a:rPr lang="en-US" altLang="en-US" dirty="0"/>
              <a:t>What can you do with a Voronoi diagram?</a:t>
            </a:r>
          </a:p>
        </p:txBody>
      </p:sp>
      <p:sp>
        <p:nvSpPr>
          <p:cNvPr id="5123" name="2 Marcador de contenido">
            <a:extLst>
              <a:ext uri="{FF2B5EF4-FFF2-40B4-BE49-F238E27FC236}">
                <a16:creationId xmlns:a16="http://schemas.microsoft.com/office/drawing/2014/main" id="{85ED05B3-097F-9701-401B-F3C83700D43E}"/>
              </a:ext>
            </a:extLst>
          </p:cNvPr>
          <p:cNvSpPr>
            <a:spLocks noGrp="1"/>
          </p:cNvSpPr>
          <p:nvPr>
            <p:ph idx="1"/>
          </p:nvPr>
        </p:nvSpPr>
        <p:spPr/>
        <p:txBody>
          <a:bodyPr/>
          <a:lstStyle/>
          <a:p>
            <a:r>
              <a:rPr lang="en-US" altLang="en-US" dirty="0"/>
              <a:t>All sort of things!</a:t>
            </a:r>
          </a:p>
          <a:p>
            <a:endParaRPr lang="es-ES" altLang="en-US" dirty="0"/>
          </a:p>
          <a:p>
            <a:endParaRPr lang="es-ES" altLang="en-US" dirty="0"/>
          </a:p>
          <a:p>
            <a:endParaRPr lang="es-ES" altLang="en-US" dirty="0"/>
          </a:p>
          <a:p>
            <a:endParaRPr lang="es-ES" altLang="en-US" dirty="0"/>
          </a:p>
          <a:p>
            <a:endParaRPr lang="es-ES" altLang="en-US" dirty="0"/>
          </a:p>
          <a:p>
            <a:endParaRPr lang="en-US" altLang="en-US" dirty="0"/>
          </a:p>
        </p:txBody>
      </p:sp>
      <p:sp>
        <p:nvSpPr>
          <p:cNvPr id="5124" name="3 Marcador de número de diapositiva">
            <a:extLst>
              <a:ext uri="{FF2B5EF4-FFF2-40B4-BE49-F238E27FC236}">
                <a16:creationId xmlns:a16="http://schemas.microsoft.com/office/drawing/2014/main" id="{2663822B-A187-D528-8E7E-325433B95E2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D53FB8C7-B599-174A-9C90-2E160B298139}" type="slidenum">
              <a:rPr lang="en-GB" altLang="en-US" b="0">
                <a:latin typeface="Trebuchet MS" panose="020B0703020202090204" pitchFamily="34" charset="0"/>
              </a:rPr>
              <a:pPr eaLnBrk="1" hangingPunct="1"/>
              <a:t>8</a:t>
            </a:fld>
            <a:endParaRPr lang="en-GB" altLang="en-US" b="0">
              <a:latin typeface="Trebuchet MS" panose="020B0703020202090204" pitchFamily="34" charset="0"/>
            </a:endParaRPr>
          </a:p>
        </p:txBody>
      </p:sp>
      <p:pic>
        <p:nvPicPr>
          <p:cNvPr id="5125" name="Picture 2" descr="my face">
            <a:extLst>
              <a:ext uri="{FF2B5EF4-FFF2-40B4-BE49-F238E27FC236}">
                <a16:creationId xmlns:a16="http://schemas.microsoft.com/office/drawing/2014/main" id="{A556CD29-3AA6-CA1D-4BDD-39CE997BD5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238" y="2676525"/>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4" descr="my face on a Voronoi diagram">
            <a:extLst>
              <a:ext uri="{FF2B5EF4-FFF2-40B4-BE49-F238E27FC236}">
                <a16:creationId xmlns:a16="http://schemas.microsoft.com/office/drawing/2014/main" id="{6ECBD237-3CDE-E4C4-8E49-13C7A915F8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7938" y="268605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Flecha derecha">
            <a:extLst>
              <a:ext uri="{FF2B5EF4-FFF2-40B4-BE49-F238E27FC236}">
                <a16:creationId xmlns:a16="http://schemas.microsoft.com/office/drawing/2014/main" id="{C29A7058-140C-09A9-D5AE-14C2CD1C49DE}"/>
              </a:ext>
            </a:extLst>
          </p:cNvPr>
          <p:cNvSpPr/>
          <p:nvPr/>
        </p:nvSpPr>
        <p:spPr bwMode="auto">
          <a:xfrm>
            <a:off x="4406630" y="3774328"/>
            <a:ext cx="330741" cy="243191"/>
          </a:xfrm>
          <a:prstGeom prst="rightArrow">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a:lstStyle/>
          <a:p>
            <a:pPr>
              <a:defRPr/>
            </a:pPr>
            <a:endParaRPr lang="en-US">
              <a:solidFill>
                <a:schemeClr val="tx1"/>
              </a:solidFill>
              <a:latin typeface="Arial" charset="0"/>
            </a:endParaRPr>
          </a:p>
        </p:txBody>
      </p:sp>
      <p:sp>
        <p:nvSpPr>
          <p:cNvPr id="5130" name="7 Rectángulo">
            <a:extLst>
              <a:ext uri="{FF2B5EF4-FFF2-40B4-BE49-F238E27FC236}">
                <a16:creationId xmlns:a16="http://schemas.microsoft.com/office/drawing/2014/main" id="{62DA832C-0A0F-B6FB-0A87-DCA8995C2AE3}"/>
              </a:ext>
            </a:extLst>
          </p:cNvPr>
          <p:cNvSpPr>
            <a:spLocks noChangeArrowheads="1"/>
          </p:cNvSpPr>
          <p:nvPr/>
        </p:nvSpPr>
        <p:spPr bwMode="auto">
          <a:xfrm>
            <a:off x="992188" y="5002213"/>
            <a:ext cx="69643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1200"/>
              <a:t>Source: </a:t>
            </a:r>
            <a:r>
              <a:rPr lang="en-US" altLang="en-US" sz="1200" b="0"/>
              <a:t>http://www.ics.uci.edu/~eppstein/vorpic.html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15908-15DE-37FD-EFF0-80B0FCE9C609}"/>
              </a:ext>
            </a:extLst>
          </p:cNvPr>
          <p:cNvSpPr>
            <a:spLocks noGrp="1"/>
          </p:cNvSpPr>
          <p:nvPr>
            <p:ph type="title"/>
          </p:nvPr>
        </p:nvSpPr>
        <p:spPr>
          <a:xfrm>
            <a:off x="198784" y="304800"/>
            <a:ext cx="4045226" cy="1676400"/>
          </a:xfrm>
        </p:spPr>
        <p:txBody>
          <a:bodyPr/>
          <a:lstStyle/>
          <a:p>
            <a:r>
              <a:rPr lang="en-US" dirty="0"/>
              <a:t>Voronoi Diagrams in Nature</a:t>
            </a:r>
          </a:p>
        </p:txBody>
      </p:sp>
      <p:sp>
        <p:nvSpPr>
          <p:cNvPr id="3" name="Content Placeholder 2">
            <a:extLst>
              <a:ext uri="{FF2B5EF4-FFF2-40B4-BE49-F238E27FC236}">
                <a16:creationId xmlns:a16="http://schemas.microsoft.com/office/drawing/2014/main" id="{00551ECF-1261-09CE-F039-327F0ADDD486}"/>
              </a:ext>
            </a:extLst>
          </p:cNvPr>
          <p:cNvSpPr>
            <a:spLocks noGrp="1"/>
          </p:cNvSpPr>
          <p:nvPr>
            <p:ph idx="1"/>
          </p:nvPr>
        </p:nvSpPr>
        <p:spPr>
          <a:xfrm>
            <a:off x="265183" y="2544417"/>
            <a:ext cx="3322844" cy="4114800"/>
          </a:xfrm>
        </p:spPr>
        <p:txBody>
          <a:bodyPr/>
          <a:lstStyle/>
          <a:p>
            <a:r>
              <a:rPr lang="en-US" sz="2400" dirty="0"/>
              <a:t>Models for territories, spreading, or growth</a:t>
            </a:r>
          </a:p>
          <a:p>
            <a:r>
              <a:rPr lang="en-US" sz="2400" dirty="0"/>
              <a:t>From top-left to bottom-right: </a:t>
            </a:r>
          </a:p>
          <a:p>
            <a:pPr lvl="1"/>
            <a:r>
              <a:rPr lang="en-US" sz="2000" dirty="0"/>
              <a:t>muscle cross-section</a:t>
            </a:r>
          </a:p>
          <a:p>
            <a:pPr lvl="1"/>
            <a:r>
              <a:rPr lang="en-US" sz="2000" dirty="0"/>
              <a:t>giraffes coat patterns</a:t>
            </a:r>
          </a:p>
          <a:p>
            <a:pPr lvl="1"/>
            <a:r>
              <a:rPr lang="en-US" sz="2000" dirty="0"/>
              <a:t>wings of a dragonfly</a:t>
            </a:r>
          </a:p>
          <a:p>
            <a:pPr lvl="1"/>
            <a:r>
              <a:rPr lang="en-US" sz="2000" dirty="0"/>
              <a:t>garlic bulb</a:t>
            </a:r>
          </a:p>
          <a:p>
            <a:pPr lvl="1"/>
            <a:r>
              <a:rPr lang="en-US" sz="2000" dirty="0"/>
              <a:t>corn cob</a:t>
            </a:r>
          </a:p>
          <a:p>
            <a:pPr lvl="1"/>
            <a:r>
              <a:rPr lang="en-US" sz="2000" dirty="0"/>
              <a:t>jackfruits </a:t>
            </a:r>
          </a:p>
        </p:txBody>
      </p:sp>
      <p:pic>
        <p:nvPicPr>
          <p:cNvPr id="26626" name="Picture 2">
            <a:extLst>
              <a:ext uri="{FF2B5EF4-FFF2-40B4-BE49-F238E27FC236}">
                <a16:creationId xmlns:a16="http://schemas.microsoft.com/office/drawing/2014/main" id="{97B856EC-0B37-6EF9-0D58-FD7D69B4D9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4425" y="0"/>
            <a:ext cx="5489575"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D7DE56E-F05A-A502-A7D7-72EF29A04CFC}"/>
              </a:ext>
            </a:extLst>
          </p:cNvPr>
          <p:cNvSpPr txBox="1"/>
          <p:nvPr/>
        </p:nvSpPr>
        <p:spPr>
          <a:xfrm>
            <a:off x="180193" y="6489940"/>
            <a:ext cx="3427540" cy="307777"/>
          </a:xfrm>
          <a:prstGeom prst="rect">
            <a:avLst/>
          </a:prstGeom>
          <a:noFill/>
        </p:spPr>
        <p:txBody>
          <a:bodyPr wrap="none" rtlCol="0">
            <a:spAutoFit/>
          </a:bodyPr>
          <a:lstStyle/>
          <a:p>
            <a:r>
              <a:rPr lang="en-US" sz="700" dirty="0"/>
              <a:t>Image from </a:t>
            </a:r>
          </a:p>
          <a:p>
            <a:r>
              <a:rPr lang="en-US" sz="700" dirty="0"/>
              <a:t>https://</a:t>
            </a:r>
            <a:r>
              <a:rPr lang="en-US" sz="700" dirty="0" err="1"/>
              <a:t>towardsdatascience.com</a:t>
            </a:r>
            <a:r>
              <a:rPr lang="en-US" sz="700" dirty="0"/>
              <a:t>/the-fascinating-world-of-voronoi-diagrams-da8fc700fa1b</a:t>
            </a:r>
          </a:p>
        </p:txBody>
      </p:sp>
    </p:spTree>
    <p:extLst>
      <p:ext uri="{BB962C8B-B14F-4D97-AF65-F5344CB8AC3E}">
        <p14:creationId xmlns:p14="http://schemas.microsoft.com/office/powerpoint/2010/main" val="38045609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EFAULTMAGNIFICATION" val="1.5"/>
  <p:tag name="TEX2PSBATCH" val="latex --interaction=nonstopmode %.tex; dvips -D 300 -o %.ps %.dvi"/>
  <p:tag name="TEX2PS" val="latex %.tex; dvips -D 300 -o %.ps %.dvi"/>
  <p:tag name="DEFAULTDISPLAYSOURCE" val="\documentclass{slides}\pagestyle{empty}&#10;\input{macros}&#10;\begin{document}&#10;$ $&#10;\end{document}&#10;"/>
  <p:tag name="USEBOLDAMS" val="False"/>
  <p:tag name="EMBEDFONTS" val="False"/>
  <p:tag name="USEAMSFONTS" val="False"/>
  <p:tag name="TEXPOINTINIT" val=""/>
</p:tagLst>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CCCCFF"/>
      </a:accent1>
      <a:accent2>
        <a:srgbClr val="CC0000"/>
      </a:accent2>
      <a:accent3>
        <a:srgbClr val="FFFFFF"/>
      </a:accent3>
      <a:accent4>
        <a:srgbClr val="000000"/>
      </a:accent4>
      <a:accent5>
        <a:srgbClr val="E2E2FF"/>
      </a:accent5>
      <a:accent6>
        <a:srgbClr val="B90000"/>
      </a:accent6>
      <a:hlink>
        <a:srgbClr val="CC0000"/>
      </a:hlink>
      <a:folHlink>
        <a:srgbClr val="FF505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90000"/>
            <a:alpha val="41000"/>
          </a:schemeClr>
        </a:solidFill>
        <a:ln w="12700">
          <a:noFill/>
          <a:round/>
          <a:headEnd/>
          <a:tailEnd type="arrow" w="med" len="med"/>
        </a:ln>
      </a:spPr>
      <a:bodyPr rtlCol="0" anchor="ctr"/>
      <a:lstStyle>
        <a:defPPr algn="ctr">
          <a:defRPr/>
        </a:defPPr>
      </a:lstStyle>
    </a:spDef>
    <a:lnDef>
      <a:spPr bwMode="auto">
        <a:solidFill>
          <a:schemeClr val="accent1"/>
        </a:solidFill>
        <a:ln w="12700" cap="flat" cmpd="sng" algn="ctr">
          <a:solidFill>
            <a:schemeClr val="tx1"/>
          </a:solidFill>
          <a:prstDash val="solid"/>
          <a:round/>
          <a:headEnd type="none" w="med" len="med"/>
          <a:tailEnd type="none" w="med" len="med"/>
        </a:ln>
        <a:effectLst/>
      </a:spPr>
      <a:body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9999"/>
        </a:accent1>
        <a:accent2>
          <a:srgbClr val="CC0000"/>
        </a:accent2>
        <a:accent3>
          <a:srgbClr val="FFFFFF"/>
        </a:accent3>
        <a:accent4>
          <a:srgbClr val="000000"/>
        </a:accent4>
        <a:accent5>
          <a:srgbClr val="AACACA"/>
        </a:accent5>
        <a:accent6>
          <a:srgbClr val="B90000"/>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7221</TotalTime>
  <Words>1697</Words>
  <Application>Microsoft Macintosh PowerPoint</Application>
  <PresentationFormat>On-screen Show (4:3)</PresentationFormat>
  <Paragraphs>214</Paragraphs>
  <Slides>21</Slides>
  <Notes>15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9" baseType="lpstr">
      <vt:lpstr>Arial</vt:lpstr>
      <vt:lpstr>Calibri</vt:lpstr>
      <vt:lpstr>Cambria Math</vt:lpstr>
      <vt:lpstr>Symbol</vt:lpstr>
      <vt:lpstr>Times New Roman</vt:lpstr>
      <vt:lpstr>Trebuchet MS</vt:lpstr>
      <vt:lpstr>Default Design</vt:lpstr>
      <vt:lpstr>Corel PHOTO-PAINT 11.0 Image</vt:lpstr>
      <vt:lpstr>Computational Geometry</vt:lpstr>
      <vt:lpstr>Voronoi Diagram (Dirichlet Tesselation)</vt:lpstr>
      <vt:lpstr>Bisectors</vt:lpstr>
      <vt:lpstr>Voronoi cell</vt:lpstr>
      <vt:lpstr>Voronoi Diagram</vt:lpstr>
      <vt:lpstr>Properties</vt:lpstr>
      <vt:lpstr>Applications of Voronoi Diagrams</vt:lpstr>
      <vt:lpstr>What can you do with a Voronoi diagram?</vt:lpstr>
      <vt:lpstr>Voronoi Diagrams in Nature</vt:lpstr>
      <vt:lpstr>What other useful things can you do with a Voronoi diagram?</vt:lpstr>
      <vt:lpstr>Facility location</vt:lpstr>
      <vt:lpstr>Coverage in sensor networks</vt:lpstr>
      <vt:lpstr>Coverage in sensor networks</vt:lpstr>
      <vt:lpstr>Building metro stations</vt:lpstr>
      <vt:lpstr>Building metro stations</vt:lpstr>
      <vt:lpstr>Forestal applications</vt:lpstr>
      <vt:lpstr>Simulating how trees grow</vt:lpstr>
      <vt:lpstr>Lower envelopes of cones</vt:lpstr>
      <vt:lpstr>Robot motion planning</vt:lpstr>
      <vt:lpstr>Robot motion planning</vt:lpstr>
      <vt:lpstr>Robot motion planning</vt:lpstr>
    </vt:vector>
  </TitlesOfParts>
  <Company>toc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cel</dc:creator>
  <cp:lastModifiedBy>Michael Goodrich</cp:lastModifiedBy>
  <cp:revision>338</cp:revision>
  <dcterms:created xsi:type="dcterms:W3CDTF">2001-09-03T00:33:29Z</dcterms:created>
  <dcterms:modified xsi:type="dcterms:W3CDTF">2023-02-21T19:29:25Z</dcterms:modified>
</cp:coreProperties>
</file>