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7" r:id="rId4"/>
    <p:sldId id="265" r:id="rId5"/>
    <p:sldId id="259" r:id="rId6"/>
    <p:sldId id="269" r:id="rId7"/>
    <p:sldId id="270" r:id="rId8"/>
    <p:sldId id="271" r:id="rId9"/>
    <p:sldId id="272" r:id="rId10"/>
    <p:sldId id="273" r:id="rId11"/>
    <p:sldId id="260" r:id="rId12"/>
    <p:sldId id="266" r:id="rId13"/>
    <p:sldId id="286" r:id="rId14"/>
    <p:sldId id="287" r:id="rId15"/>
    <p:sldId id="263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67" r:id="rId26"/>
    <p:sldId id="268" r:id="rId27"/>
    <p:sldId id="281" r:id="rId28"/>
    <p:sldId id="283" r:id="rId29"/>
    <p:sldId id="284" r:id="rId30"/>
    <p:sldId id="285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2" r:id="rId3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263" autoAdjust="0"/>
    <p:restoredTop sz="90929"/>
  </p:normalViewPr>
  <p:slideViewPr>
    <p:cSldViewPr>
      <p:cViewPr>
        <p:scale>
          <a:sx n="76" d="100"/>
          <a:sy n="76" d="100"/>
        </p:scale>
        <p:origin x="-564" y="3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3923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102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D5C665-3910-4695-AB77-3EFB76DC5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5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BEC34D-8A38-4346-9228-FE7C4E320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20663"/>
            <a:ext cx="205422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663"/>
            <a:ext cx="601027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A16A0A-816D-4091-AA74-99CA878F5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820519-95BC-46FA-B07E-292CE73F0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8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4E3A25-9912-4A84-BF69-AF5787BAC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F4C854-3344-446E-AD1A-0D32D23B5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5463CF-377E-4471-BE41-0FE32A9EC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BCA064-3549-4D75-9EC1-44CE6FC0A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7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DC8D44-5080-48AD-92F9-8C7BA2A726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0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646A05-0053-48E0-918B-80839044F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0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95D9AB-E97E-4DEB-97FB-653E55C61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DDFFF"/>
          </a:solidFill>
          <a:ln w="9360">
            <a:solidFill>
              <a:srgbClr val="CDD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solidFill>
            <a:srgbClr val="CDDFFF"/>
          </a:solidFill>
          <a:ln w="9360">
            <a:solidFill>
              <a:srgbClr val="CDD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0663"/>
            <a:ext cx="7759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29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000000"/>
                </a:solidFill>
                <a:latin typeface="+mj-lt"/>
                <a:cs typeface="Arial Unicode MS" charset="0"/>
              </a:defRPr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23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38D69407-86B4-4F0F-8443-8D0B465AC0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3048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716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0960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el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Embedded Systems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11831" y="1752600"/>
            <a:ext cx="7620000" cy="446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Computer-based </a:t>
            </a:r>
            <a:r>
              <a:rPr lang="en-US" dirty="0">
                <a:latin typeface="Arial" charset="0"/>
              </a:rPr>
              <a:t>systems which </a:t>
            </a:r>
            <a:r>
              <a:rPr lang="en-US" dirty="0" smtClean="0">
                <a:latin typeface="Arial" charset="0"/>
              </a:rPr>
              <a:t>do not appear to be computers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Complexity is hidden from the user</a:t>
            </a:r>
            <a:endParaRPr lang="en-US" sz="2000" dirty="0">
              <a:latin typeface="Arial" charset="0"/>
            </a:endParaRPr>
          </a:p>
          <a:p>
            <a:pPr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Embedded systems are much more common than desktop/laptop systems</a:t>
            </a:r>
            <a:endParaRPr lang="en-US" dirty="0"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>
                <a:latin typeface="Arial" charset="0"/>
              </a:rPr>
              <a:t>Interact with users via </a:t>
            </a:r>
            <a:r>
              <a:rPr lang="en-US" b="1" dirty="0">
                <a:latin typeface="Arial" charset="0"/>
              </a:rPr>
              <a:t>simple interface</a:t>
            </a:r>
            <a:r>
              <a:rPr lang="en-US" dirty="0">
                <a:latin typeface="Arial" charset="0"/>
              </a:rPr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latin typeface="Arial" charset="0"/>
              </a:rPr>
              <a:t>Digital camera, TV, cellphone, </a:t>
            </a:r>
            <a:r>
              <a:rPr lang="en-US" sz="2000" dirty="0" smtClean="0">
                <a:latin typeface="Arial" charset="0"/>
              </a:rPr>
              <a:t>…</a:t>
            </a:r>
            <a:endParaRPr lang="en-US" sz="2000" dirty="0"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>
                <a:latin typeface="Arial" charset="0"/>
              </a:rPr>
              <a:t>Interact with another device, </a:t>
            </a:r>
            <a:r>
              <a:rPr lang="en-US" b="1" dirty="0">
                <a:latin typeface="Arial" charset="0"/>
              </a:rPr>
              <a:t>invisible to </a:t>
            </a:r>
            <a:r>
              <a:rPr lang="en-US" b="1" dirty="0" smtClean="0">
                <a:latin typeface="Arial" charset="0"/>
              </a:rPr>
              <a:t>user</a:t>
            </a:r>
            <a:r>
              <a:rPr lang="en-US" dirty="0" smtClean="0">
                <a:latin typeface="Arial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Disk </a:t>
            </a:r>
            <a:r>
              <a:rPr lang="en-US" sz="2000" dirty="0">
                <a:latin typeface="Arial" charset="0"/>
              </a:rPr>
              <a:t>drive, memory stick, anti-lock braking system, …</a:t>
            </a:r>
          </a:p>
          <a:p>
            <a:pPr>
              <a:lnSpc>
                <a:spcPct val="150000"/>
              </a:lnSpc>
              <a:buClrTx/>
              <a:buSzTx/>
              <a:buFontTx/>
              <a:buNone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/>
              <a:t>Field Programmable Gate Array (FPGA)</a:t>
            </a:r>
            <a:endParaRPr lang="en-US" sz="3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14400" y="1678112"/>
            <a:ext cx="71628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Hardware which can be reconfigured via RAM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00200" y="4419600"/>
            <a:ext cx="62484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Faster than SW, slower than ASIC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No fabrication needed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580794" y="2590800"/>
            <a:ext cx="3667606" cy="1676400"/>
            <a:chOff x="1524000" y="2514600"/>
            <a:chExt cx="3667606" cy="1676400"/>
          </a:xfrm>
        </p:grpSpPr>
        <p:sp>
          <p:nvSpPr>
            <p:cNvPr id="2" name="Rectangle 1"/>
            <p:cNvSpPr/>
            <p:nvPr/>
          </p:nvSpPr>
          <p:spPr bwMode="auto">
            <a:xfrm>
              <a:off x="1828800" y="2819400"/>
              <a:ext cx="381000" cy="3810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MS Gothic" charset="-128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0" y="2743200"/>
              <a:ext cx="1676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524000" y="2667000"/>
              <a:ext cx="1676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524000" y="2590800"/>
              <a:ext cx="1676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ectangle 14"/>
            <p:cNvSpPr/>
            <p:nvPr/>
          </p:nvSpPr>
          <p:spPr bwMode="auto">
            <a:xfrm>
              <a:off x="1828800" y="3505200"/>
              <a:ext cx="381000" cy="3810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MS Gothic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2819400"/>
              <a:ext cx="381000" cy="3810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MS Gothic" charset="-128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286000" y="2514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362200" y="2514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438400" y="2514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600200" y="2514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676400" y="2514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752600" y="2514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971800" y="2514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048000" y="2514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124200" y="2514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1524000" y="3429000"/>
              <a:ext cx="1676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1524000" y="3352800"/>
              <a:ext cx="1676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524000" y="3276600"/>
              <a:ext cx="1676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524000" y="4114800"/>
              <a:ext cx="1676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524000" y="4038600"/>
              <a:ext cx="1676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524000" y="3962400"/>
              <a:ext cx="1676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ectangle 46"/>
            <p:cNvSpPr/>
            <p:nvPr/>
          </p:nvSpPr>
          <p:spPr bwMode="auto">
            <a:xfrm>
              <a:off x="2514600" y="3505200"/>
              <a:ext cx="381000" cy="3810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MS Gothic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37362" y="2819400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Logic Block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37362" y="3565352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Interconnect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48" name="Straight Arrow Connector 47"/>
            <p:cNvCxnSpPr>
              <a:stCxn id="39" idx="1"/>
              <a:endCxn id="16" idx="3"/>
            </p:cNvCxnSpPr>
            <p:nvPr/>
          </p:nvCxnSpPr>
          <p:spPr bwMode="auto">
            <a:xfrm flipH="1">
              <a:off x="2895600" y="3004066"/>
              <a:ext cx="841762" cy="583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>
              <a:stCxn id="49" idx="1"/>
            </p:cNvCxnSpPr>
            <p:nvPr/>
          </p:nvCxnSpPr>
          <p:spPr bwMode="auto">
            <a:xfrm flipH="1" flipV="1">
              <a:off x="3200400" y="3429000"/>
              <a:ext cx="536962" cy="3210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>
              <a:stCxn id="49" idx="1"/>
            </p:cNvCxnSpPr>
            <p:nvPr/>
          </p:nvCxnSpPr>
          <p:spPr bwMode="auto">
            <a:xfrm flipH="1">
              <a:off x="3200400" y="3750018"/>
              <a:ext cx="536962" cy="28858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7127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Microcontrollers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60450" y="2060898"/>
            <a:ext cx="7092950" cy="319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dirty="0">
                <a:latin typeface="Arial" charset="0"/>
              </a:rPr>
              <a:t>Microcontrollers are the center of the system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dirty="0">
                <a:latin typeface="Arial" charset="0"/>
              </a:rPr>
              <a:t>Accept input data, process it, make decisions, cause output events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b="1" dirty="0">
                <a:latin typeface="Arial" charset="0"/>
              </a:rPr>
              <a:t>Hardware/Software Interface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Arial" charset="0"/>
              </a:rPr>
              <a:t>Write code, execute it on a microcontroller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Arial" charset="0"/>
              </a:rPr>
              <a:t>Microcontroller interacts with hardware components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General-Purpose vs. DSP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08405" y="2060898"/>
            <a:ext cx="6011595" cy="319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b="1" dirty="0" smtClean="0">
                <a:latin typeface="Arial" charset="0"/>
              </a:rPr>
              <a:t>General-Purpose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Used in for any application</a:t>
            </a:r>
          </a:p>
          <a:p>
            <a:pPr marL="800100" lvl="1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Many features included </a:t>
            </a:r>
          </a:p>
          <a:p>
            <a:pPr marL="60325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Digital Signal Processors (DSP)</a:t>
            </a:r>
          </a:p>
          <a:p>
            <a:pPr marL="800100" lvl="1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Made to support DSP functions</a:t>
            </a:r>
          </a:p>
          <a:p>
            <a:pPr marL="800100" lvl="1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Vector instructions </a:t>
            </a:r>
          </a:p>
          <a:p>
            <a:pPr marL="800100" lvl="1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Cheaper but more limited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61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Software Translation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1500" y="1912937"/>
            <a:ext cx="81915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 typeface="Wingdings" pitchFamily="5" charset="2"/>
              <a:buChar char="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5" charset="0"/>
                <a:ea typeface="MS Gothic" charset="0"/>
                <a:cs typeface="MS Gothic" charset="0"/>
              </a:rPr>
              <a:t>Machine language: CPU instructions represented in binary</a:t>
            </a:r>
          </a:p>
          <a:p>
            <a:pPr>
              <a:lnSpc>
                <a:spcPct val="110000"/>
              </a:lnSpc>
              <a:buFont typeface="Wingdings" pitchFamily="5" charset="2"/>
              <a:buChar char="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5" charset="0"/>
                <a:ea typeface="MS Gothic" charset="0"/>
                <a:cs typeface="MS Gothic" charset="0"/>
              </a:rPr>
              <a:t>Assembly language: CPU instructions with mnemonics</a:t>
            </a:r>
          </a:p>
          <a:p>
            <a:pPr marL="800100" lvl="1" indent="-342900">
              <a:lnSpc>
                <a:spcPct val="11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5" charset="0"/>
                <a:ea typeface="MS Gothic" charset="0"/>
                <a:cs typeface="MS Gothic" charset="0"/>
              </a:rPr>
              <a:t>Easier to read</a:t>
            </a:r>
          </a:p>
          <a:p>
            <a:pPr marL="800100" lvl="1" indent="-342900">
              <a:lnSpc>
                <a:spcPct val="11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5" charset="0"/>
                <a:ea typeface="MS Gothic" charset="0"/>
                <a:cs typeface="MS Gothic" charset="0"/>
              </a:rPr>
              <a:t>Equivalent to machine language</a:t>
            </a:r>
          </a:p>
          <a:p>
            <a:pPr>
              <a:lnSpc>
                <a:spcPct val="110000"/>
              </a:lnSpc>
              <a:buFont typeface="Wingdings" pitchFamily="5" charset="2"/>
              <a:buChar char="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5" charset="0"/>
                <a:ea typeface="MS Gothic" charset="0"/>
                <a:cs typeface="MS Gothic" charset="0"/>
              </a:rPr>
              <a:t>High-level language: Commonly used languages (C, C++, Java, etc.)</a:t>
            </a:r>
          </a:p>
          <a:p>
            <a:pPr marL="800100" lvl="1" indent="-342900">
              <a:lnSpc>
                <a:spcPct val="11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5" charset="0"/>
                <a:ea typeface="MS Gothic" charset="0"/>
                <a:cs typeface="MS Gothic" charset="0"/>
              </a:rPr>
              <a:t>Much easier to use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990600" y="4495800"/>
            <a:ext cx="7086600" cy="1143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All software must be translated into the machine language of the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microcontroller</a:t>
            </a:r>
            <a:endParaRPr lang="en-US" b="1" dirty="0">
              <a:solidFill>
                <a:schemeClr val="tx1"/>
              </a:solidFill>
              <a:latin typeface="+mj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6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Compilation/Interpretation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2144713"/>
            <a:ext cx="7794625" cy="277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lnSpc>
                <a:spcPct val="110000"/>
              </a:lnSpc>
              <a:buFont typeface="Wingdings" charset="2"/>
              <a:buChar char="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Compilation:</a:t>
            </a:r>
            <a:r>
              <a:rPr lang="en-US" sz="2000" dirty="0" smtClean="0">
                <a:latin typeface="Arial" charset="0"/>
                <a:cs typeface="Arial" charset="0"/>
              </a:rPr>
              <a:t> Translate instructions once before running the code</a:t>
            </a:r>
          </a:p>
          <a:p>
            <a:pPr marL="800100" lvl="1" indent="-3429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C, C++, Java (partially)</a:t>
            </a:r>
          </a:p>
          <a:p>
            <a:pPr marL="800100" lvl="1" indent="-3429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Translation occurs only once, saves time</a:t>
            </a:r>
          </a:p>
          <a:p>
            <a:pPr lvl="1">
              <a:lnSpc>
                <a:spcPct val="110000"/>
              </a:lnSpc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buFont typeface="Wingdings" charset="2"/>
              <a:buChar char=""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Interpretation:</a:t>
            </a:r>
            <a:r>
              <a:rPr lang="en-US" sz="2000" dirty="0" smtClean="0">
                <a:latin typeface="Arial" charset="0"/>
                <a:cs typeface="Arial" charset="0"/>
              </a:rPr>
              <a:t> Translate instructions while code is executed</a:t>
            </a:r>
          </a:p>
          <a:p>
            <a:pPr marL="800100" lvl="1" indent="-3429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Basic, Java (partially) </a:t>
            </a:r>
          </a:p>
          <a:p>
            <a:pPr marL="800100" lvl="1" indent="-3429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Translation occurs every execution</a:t>
            </a:r>
          </a:p>
          <a:p>
            <a:pPr marL="800100" lvl="1" indent="-3429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Translation can adapt to runtime situation</a:t>
            </a:r>
          </a:p>
        </p:txBody>
      </p:sp>
    </p:spTree>
    <p:extLst>
      <p:ext uri="{BB962C8B-B14F-4D97-AF65-F5344CB8AC3E}">
        <p14:creationId xmlns:p14="http://schemas.microsoft.com/office/powerpoint/2010/main" val="4218534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Why C for Embedded Systems?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12825" y="1966913"/>
            <a:ext cx="675957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spcBef>
                <a:spcPts val="1250"/>
              </a:spcBef>
              <a:buFont typeface="Wingdings" pitchFamily="2" charset="2"/>
              <a:buChar char=""/>
            </a:pPr>
            <a:r>
              <a:rPr lang="en-US" sz="2000">
                <a:latin typeface="Arial" charset="0"/>
              </a:rPr>
              <a:t>Easier to use than Assembly language</a:t>
            </a:r>
          </a:p>
          <a:p>
            <a:pPr>
              <a:spcBef>
                <a:spcPts val="1250"/>
              </a:spcBef>
              <a:buFont typeface="Wingdings" pitchFamily="2" charset="2"/>
              <a:buChar char=""/>
            </a:pPr>
            <a:r>
              <a:rPr lang="en-US" sz="2000">
                <a:latin typeface="Arial" charset="0"/>
              </a:rPr>
              <a:t>Allows more control than higher-level languages (Java, Python, etc.</a:t>
            </a:r>
          </a:p>
          <a:p>
            <a:pPr>
              <a:spcBef>
                <a:spcPts val="125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	C example				Python example</a:t>
            </a:r>
          </a:p>
          <a:p>
            <a:pPr>
              <a:lnSpc>
                <a:spcPct val="6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en-US" sz="2000">
                <a:latin typeface="Courier New" charset="0"/>
              </a:rPr>
              <a:t>	int a, b, c;		a = b + c</a:t>
            </a:r>
          </a:p>
          <a:p>
            <a:pPr>
              <a:lnSpc>
                <a:spcPct val="60000"/>
              </a:lnSpc>
              <a:spcBef>
                <a:spcPts val="1250"/>
              </a:spcBef>
              <a:buClrTx/>
              <a:buSzTx/>
              <a:buFontTx/>
              <a:buNone/>
            </a:pPr>
            <a:r>
              <a:rPr lang="en-US" sz="2000">
                <a:latin typeface="Courier New" charset="0"/>
              </a:rPr>
              <a:t>	a = b + c;</a:t>
            </a:r>
          </a:p>
          <a:p>
            <a:pPr>
              <a:lnSpc>
                <a:spcPct val="60000"/>
              </a:lnSpc>
              <a:spcBef>
                <a:spcPts val="125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lnSpc>
                <a:spcPct val="60000"/>
              </a:lnSpc>
              <a:spcBef>
                <a:spcPts val="1250"/>
              </a:spcBef>
              <a:buFont typeface="Wingdings" pitchFamily="2" charset="2"/>
              <a:buChar char=""/>
            </a:pPr>
            <a:r>
              <a:rPr lang="en-US" sz="2000">
                <a:latin typeface="Arial" charset="0"/>
              </a:rPr>
              <a:t>How much memory is used in each example?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Compilation Example</a:t>
            </a: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76600" y="1514475"/>
            <a:ext cx="231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5" charset="0"/>
                <a:ea typeface="Courier New" pitchFamily="5" charset="0"/>
                <a:cs typeface="Courier New" pitchFamily="5" charset="0"/>
              </a:rPr>
              <a:t>a = b + c;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219200" y="2733675"/>
            <a:ext cx="6757988" cy="1433513"/>
            <a:chOff x="1230086" y="2970869"/>
            <a:chExt cx="6758755" cy="1432863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230086" y="2972456"/>
              <a:ext cx="3034057" cy="143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chemeClr val="tx1"/>
                  </a:solidFill>
                  <a:latin typeface="Courier New" pitchFamily="5" charset="0"/>
                  <a:ea typeface="Courier New" pitchFamily="5" charset="0"/>
                  <a:cs typeface="Courier New" pitchFamily="5" charset="0"/>
                </a:rPr>
                <a:t>lw $r1, ($s1)</a:t>
              </a:r>
            </a:p>
            <a:p>
              <a:r>
                <a:rPr lang="en-US" sz="2200" b="1">
                  <a:solidFill>
                    <a:schemeClr val="tx1"/>
                  </a:solidFill>
                  <a:latin typeface="Courier New" pitchFamily="5" charset="0"/>
                  <a:ea typeface="Courier New" pitchFamily="5" charset="0"/>
                  <a:cs typeface="Courier New" pitchFamily="5" charset="0"/>
                </a:rPr>
                <a:t>lw $r2, ($s2)</a:t>
              </a:r>
            </a:p>
            <a:p>
              <a:r>
                <a:rPr lang="en-US" sz="2200" b="1">
                  <a:solidFill>
                    <a:schemeClr val="tx1"/>
                  </a:solidFill>
                  <a:latin typeface="Courier New" pitchFamily="5" charset="0"/>
                  <a:ea typeface="Courier New" pitchFamily="5" charset="0"/>
                  <a:cs typeface="Courier New" pitchFamily="5" charset="0"/>
                </a:rPr>
                <a:t>add $r3, $r2, $r1</a:t>
              </a:r>
            </a:p>
            <a:p>
              <a:r>
                <a:rPr lang="en-US" sz="2200" b="1">
                  <a:solidFill>
                    <a:schemeClr val="tx1"/>
                  </a:solidFill>
                  <a:latin typeface="Courier New" pitchFamily="5" charset="0"/>
                  <a:ea typeface="Courier New" pitchFamily="5" charset="0"/>
                  <a:cs typeface="Courier New" pitchFamily="5" charset="0"/>
                </a:rPr>
                <a:t>sw $r3, ($s3)</a:t>
              </a: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5040519" y="2970869"/>
              <a:ext cx="2948322" cy="143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pitchFamily="5" charset="0"/>
                  <a:ea typeface="MS Gothic" charset="0"/>
                  <a:cs typeface="MS Gothic" charset="0"/>
                </a:rPr>
                <a:t>Load b from memory</a:t>
              </a:r>
            </a:p>
            <a:p>
              <a:pPr>
                <a:lnSpc>
                  <a:spcPct val="11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pitchFamily="5" charset="0"/>
                  <a:ea typeface="MS Gothic" charset="0"/>
                  <a:cs typeface="MS Gothic" charset="0"/>
                </a:rPr>
                <a:t>Load c from memory</a:t>
              </a:r>
            </a:p>
            <a:p>
              <a:pPr>
                <a:lnSpc>
                  <a:spcPct val="11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pitchFamily="5" charset="0"/>
                  <a:ea typeface="MS Gothic" charset="0"/>
                  <a:cs typeface="MS Gothic" charset="0"/>
                </a:rPr>
                <a:t>Add b and c</a:t>
              </a:r>
            </a:p>
            <a:p>
              <a:pPr>
                <a:lnSpc>
                  <a:spcPct val="11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pitchFamily="5" charset="0"/>
                  <a:ea typeface="MS Gothic" charset="0"/>
                  <a:cs typeface="MS Gothic" charset="0"/>
                </a:rPr>
                <a:t>Store result a in memory</a:t>
              </a:r>
            </a:p>
          </p:txBody>
        </p: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3657600" y="3200400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>
              <a:off x="3657600" y="3505200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>
              <a:off x="3657600" y="4191000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4419600" y="388620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744663" y="5019675"/>
            <a:ext cx="5540375" cy="1041400"/>
            <a:chOff x="1359879" y="4944346"/>
            <a:chExt cx="5540592" cy="1040729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359879" y="4944346"/>
              <a:ext cx="5540592" cy="488635"/>
              <a:chOff x="1359879" y="4944346"/>
              <a:chExt cx="5540592" cy="48863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359879" y="4944346"/>
                <a:ext cx="5540592" cy="4886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+mj-lt"/>
                    <a:ea typeface="+mn-ea"/>
                    <a:cs typeface="Arial" charset="0"/>
                  </a:rPr>
                  <a:t>10010001000000110000001000000001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447800" y="5029199"/>
                <a:ext cx="1371600" cy="3048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eaLnBrk="0" hangingPunct="0">
                  <a:buClr>
                    <a:srgbClr val="000000"/>
                  </a:buClr>
                  <a:buSzPct val="100000"/>
                  <a:buFont typeface="Times New Roman" pitchFamily="5" charset="0"/>
                  <a:buNone/>
                </a:pPr>
                <a:endParaRPr lang="en-US" sz="2400">
                  <a:solidFill>
                    <a:schemeClr val="bg1"/>
                  </a:solidFill>
                  <a:latin typeface="Times New Roman" pitchFamily="5" charset="0"/>
                  <a:ea typeface="MS Gothic" charset="0"/>
                  <a:cs typeface="MS Gothic" charset="0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819400" y="5029199"/>
                <a:ext cx="1348076" cy="3048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eaLnBrk="0" hangingPunct="0">
                  <a:buClr>
                    <a:srgbClr val="000000"/>
                  </a:buClr>
                  <a:buSzPct val="100000"/>
                  <a:buFont typeface="Times New Roman" pitchFamily="5" charset="0"/>
                  <a:buNone/>
                </a:pPr>
                <a:endParaRPr lang="en-US" sz="2400">
                  <a:solidFill>
                    <a:schemeClr val="bg1"/>
                  </a:solidFill>
                  <a:latin typeface="Times New Roman" pitchFamily="5" charset="0"/>
                  <a:ea typeface="MS Gothic" charset="0"/>
                  <a:cs typeface="MS Gothic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4167476" y="5029199"/>
                <a:ext cx="1348076" cy="3048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eaLnBrk="0" hangingPunct="0">
                  <a:buClr>
                    <a:srgbClr val="000000"/>
                  </a:buClr>
                  <a:buSzPct val="100000"/>
                  <a:buFont typeface="Times New Roman" pitchFamily="5" charset="0"/>
                  <a:buNone/>
                </a:pPr>
                <a:endParaRPr lang="en-US" sz="2400">
                  <a:solidFill>
                    <a:schemeClr val="bg1"/>
                  </a:solidFill>
                  <a:latin typeface="Times New Roman" pitchFamily="5" charset="0"/>
                  <a:ea typeface="MS Gothic" charset="0"/>
                  <a:cs typeface="MS Gothic" charset="0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5515552" y="5029199"/>
                <a:ext cx="1348076" cy="3048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eaLnBrk="0" hangingPunct="0">
                  <a:buClr>
                    <a:srgbClr val="000000"/>
                  </a:buClr>
                  <a:buSzPct val="100000"/>
                  <a:buFont typeface="Times New Roman" pitchFamily="5" charset="0"/>
                  <a:buNone/>
                </a:pPr>
                <a:endParaRPr lang="en-US" sz="2400">
                  <a:solidFill>
                    <a:schemeClr val="bg1"/>
                  </a:solidFill>
                  <a:latin typeface="Times New Roman" pitchFamily="5" charset="0"/>
                  <a:ea typeface="MS Gothic" charset="0"/>
                  <a:cs typeface="MS Gothic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783758" y="5406011"/>
              <a:ext cx="806482" cy="579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rPr>
                <a:t>add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4299" y="5406011"/>
              <a:ext cx="738216" cy="579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rPr>
                <a:t>$r3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61991" y="5406011"/>
              <a:ext cx="738217" cy="579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rPr>
                <a:t>$r2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95544" y="5406011"/>
              <a:ext cx="738217" cy="579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rPr>
                <a:t>$r1</a:t>
              </a:r>
            </a:p>
          </p:txBody>
        </p:sp>
      </p:grpSp>
      <p:sp>
        <p:nvSpPr>
          <p:cNvPr id="25" name="Down Arrow 24"/>
          <p:cNvSpPr/>
          <p:nvPr/>
        </p:nvSpPr>
        <p:spPr bwMode="auto">
          <a:xfrm>
            <a:off x="2351088" y="1976438"/>
            <a:ext cx="4267200" cy="52863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ea typeface="MS Gothic" charset="-128"/>
                <a:cs typeface="Arial" charset="0"/>
              </a:rPr>
              <a:t>Compiler</a:t>
            </a:r>
          </a:p>
        </p:txBody>
      </p:sp>
      <p:sp>
        <p:nvSpPr>
          <p:cNvPr id="26" name="Down Arrow 25"/>
          <p:cNvSpPr/>
          <p:nvPr/>
        </p:nvSpPr>
        <p:spPr bwMode="auto">
          <a:xfrm>
            <a:off x="2351088" y="4333875"/>
            <a:ext cx="4267200" cy="5302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Assembler</a:t>
            </a:r>
            <a:endParaRPr lang="en-US" sz="2400" dirty="0">
              <a:solidFill>
                <a:schemeClr val="tx1"/>
              </a:solidFill>
              <a:latin typeface="+mj-lt"/>
              <a:ea typeface="MS Gothic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71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Microcontroller Components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95338" y="3084513"/>
            <a:ext cx="489268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Register</a:t>
            </a: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: Stores a single value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	- Like a single memory location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	- Extremely fast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	- Extremely expensive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1789113"/>
            <a:ext cx="601401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Storage Elements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	- Data is stored in different components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	- Speed/Cost (area) tradeoff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3113" y="4837113"/>
            <a:ext cx="726192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Several special-purpose registers, used internally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General-purpose registers, used by the program</a:t>
            </a:r>
          </a:p>
        </p:txBody>
      </p:sp>
    </p:spTree>
    <p:extLst>
      <p:ext uri="{BB962C8B-B14F-4D97-AF65-F5344CB8AC3E}">
        <p14:creationId xmlns:p14="http://schemas.microsoft.com/office/powerpoint/2010/main" val="1262316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Storage Elements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9984" y="1859340"/>
            <a:ext cx="613789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Register File</a:t>
            </a: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: Stores many values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	- A set of registers, each has an address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	- Acts just like a memory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	- Extremely fast, expensive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4897" y="3764340"/>
            <a:ext cx="650370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Instruction operands are here</a:t>
            </a:r>
          </a:p>
          <a:p>
            <a:pPr marL="1085850" lvl="1" indent="-342900">
              <a:buFont typeface="Courier New" pitchFamily="49" charset="0"/>
              <a:buChar char="o"/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rPr>
              <a:t>add $r3, $r2, $r1</a:t>
            </a:r>
            <a:endParaRPr lang="en-US" dirty="0">
              <a:solidFill>
                <a:schemeClr val="tx1"/>
              </a:solidFill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Can only read one or two registers at a time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May contain ~32 registers</a:t>
            </a:r>
          </a:p>
        </p:txBody>
      </p:sp>
    </p:spTree>
    <p:extLst>
      <p:ext uri="{BB962C8B-B14F-4D97-AF65-F5344CB8AC3E}">
        <p14:creationId xmlns:p14="http://schemas.microsoft.com/office/powerpoint/2010/main" val="4139318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Memories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6038" y="1933575"/>
            <a:ext cx="4719562" cy="20128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Cache</a:t>
            </a: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: Stores many values</a:t>
            </a:r>
          </a:p>
          <a:p>
            <a:pPr>
              <a:lnSpc>
                <a:spcPct val="13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	- Slower than a register file</a:t>
            </a:r>
          </a:p>
          <a:p>
            <a:pPr>
              <a:lnSpc>
                <a:spcPct val="13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	- Cheaper than a register file</a:t>
            </a:r>
          </a:p>
          <a:p>
            <a:pPr>
              <a:lnSpc>
                <a:spcPct val="13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	- Still fairly fast and expensive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817" y="4267200"/>
            <a:ext cx="772038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Data cache </a:t>
            </a: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holds data that the program operates 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Instruction cache </a:t>
            </a: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holds program instructions</a:t>
            </a:r>
          </a:p>
        </p:txBody>
      </p:sp>
    </p:spTree>
    <p:extLst>
      <p:ext uri="{BB962C8B-B14F-4D97-AF65-F5344CB8AC3E}">
        <p14:creationId xmlns:p14="http://schemas.microsoft.com/office/powerpoint/2010/main" val="1029882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Tight </a:t>
            </a:r>
            <a:r>
              <a:rPr lang="en-US" dirty="0"/>
              <a:t>Constraints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1592317"/>
            <a:ext cx="7620000" cy="435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spcBef>
                <a:spcPts val="1250"/>
              </a:spcBef>
              <a:buFont typeface="Wingdings" pitchFamily="2" charset="2"/>
              <a:buChar char=""/>
            </a:pPr>
            <a:r>
              <a:rPr lang="en-US" dirty="0">
                <a:latin typeface="Arial" charset="0"/>
              </a:rPr>
              <a:t>Embedded design methodology: </a:t>
            </a:r>
            <a:r>
              <a:rPr lang="en-US" b="1" dirty="0">
                <a:solidFill>
                  <a:srgbClr val="3333CC"/>
                </a:solidFill>
                <a:latin typeface="Arial" charset="0"/>
              </a:rPr>
              <a:t>Be Efficient!</a:t>
            </a:r>
          </a:p>
          <a:p>
            <a:pPr lvl="1">
              <a:spcBef>
                <a:spcPts val="1250"/>
              </a:spcBef>
              <a:buFont typeface="Times New Roman" charset="0"/>
              <a:buChar char="•"/>
            </a:pPr>
            <a:r>
              <a:rPr lang="en-US" sz="2000" dirty="0">
                <a:latin typeface="Arial" charset="0"/>
              </a:rPr>
              <a:t>M</a:t>
            </a:r>
            <a:r>
              <a:rPr lang="en-US" sz="2000" dirty="0" smtClean="0">
                <a:latin typeface="Arial" charset="0"/>
              </a:rPr>
              <a:t>ajority </a:t>
            </a:r>
            <a:r>
              <a:rPr lang="en-US" sz="2000" dirty="0">
                <a:latin typeface="Arial" charset="0"/>
              </a:rPr>
              <a:t>of embedded products are in cost critical </a:t>
            </a:r>
            <a:r>
              <a:rPr lang="en-US" sz="2000" dirty="0" smtClean="0">
                <a:latin typeface="Arial" charset="0"/>
              </a:rPr>
              <a:t>markets (i.e. consumer electronics)</a:t>
            </a:r>
          </a:p>
          <a:p>
            <a:pPr lvl="1">
              <a:spcBef>
                <a:spcPts val="1250"/>
              </a:spcBef>
              <a:buFont typeface="Times New Roman" charset="0"/>
              <a:buChar char="•"/>
            </a:pPr>
            <a:r>
              <a:rPr lang="en-US" sz="2000" dirty="0" smtClean="0">
                <a:latin typeface="Arial" charset="0"/>
              </a:rPr>
              <a:t>Other applications are in performance/power critical markets (i.e. military, medical)</a:t>
            </a:r>
          </a:p>
          <a:p>
            <a:pPr marL="342900" indent="-342900">
              <a:spcBef>
                <a:spcPts val="125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Constraints include: </a:t>
            </a:r>
          </a:p>
          <a:p>
            <a:pPr marL="1082675" lvl="1" indent="-342900">
              <a:spcBef>
                <a:spcPts val="1250"/>
              </a:spcBef>
              <a:buFont typeface="Arial" pitchFamily="34" charset="0"/>
              <a:buChar char="•"/>
            </a:pPr>
            <a:r>
              <a:rPr lang="en-US" sz="2000" dirty="0" err="1" smtClean="0">
                <a:latin typeface="Arial" charset="0"/>
              </a:rPr>
              <a:t>Maufacturing</a:t>
            </a:r>
            <a:r>
              <a:rPr lang="en-US" sz="2000" dirty="0" smtClean="0">
                <a:latin typeface="Arial" charset="0"/>
              </a:rPr>
              <a:t> cost, Design cost, Performance, Power, Time-to-Market</a:t>
            </a:r>
            <a:endParaRPr lang="en-US" sz="2000" dirty="0">
              <a:latin typeface="Arial" charset="0"/>
            </a:endParaRPr>
          </a:p>
          <a:p>
            <a:pPr>
              <a:spcBef>
                <a:spcPts val="1250"/>
              </a:spcBef>
              <a:buFont typeface="Wingdings" pitchFamily="2" charset="2"/>
              <a:buChar char=""/>
            </a:pPr>
            <a:r>
              <a:rPr lang="en-US" dirty="0">
                <a:latin typeface="Arial" charset="0"/>
              </a:rPr>
              <a:t>Very different from traditional software </a:t>
            </a:r>
            <a:r>
              <a:rPr lang="en-US" dirty="0" smtClean="0">
                <a:latin typeface="Arial" charset="0"/>
              </a:rPr>
              <a:t>engineering</a:t>
            </a:r>
            <a:endParaRPr lang="en-US" sz="2000" dirty="0">
              <a:latin typeface="Arial" charset="0"/>
            </a:endParaRPr>
          </a:p>
          <a:p>
            <a:pPr lvl="1">
              <a:spcBef>
                <a:spcPts val="1250"/>
              </a:spcBef>
              <a:buFont typeface="Times New Roman" charset="0"/>
              <a:buChar char="•"/>
            </a:pPr>
            <a:r>
              <a:rPr lang="en-US" sz="2000" dirty="0" smtClean="0">
                <a:latin typeface="Arial" charset="0"/>
              </a:rPr>
              <a:t>Moore’s </a:t>
            </a:r>
            <a:r>
              <a:rPr lang="en-US" sz="2000" dirty="0">
                <a:latin typeface="Arial" charset="0"/>
              </a:rPr>
              <a:t>law will save you eventually</a:t>
            </a:r>
            <a:r>
              <a:rPr lang="en-US" sz="2000" b="1" dirty="0">
                <a:latin typeface="Arial" charset="0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914400" y="8839200"/>
            <a:ext cx="6835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spcBef>
                <a:spcPts val="1250"/>
              </a:spcBef>
              <a:buFont typeface="Wingdings" pitchFamily="2" charset="2"/>
              <a:buChar char=""/>
            </a:pPr>
            <a:r>
              <a:rPr lang="en-US" sz="2000" dirty="0">
                <a:latin typeface="Arial" charset="0"/>
              </a:rPr>
              <a:t>Embedded system designers should be control freaks</a:t>
            </a:r>
          </a:p>
          <a:p>
            <a:pPr lvl="1">
              <a:lnSpc>
                <a:spcPct val="70000"/>
              </a:lnSpc>
              <a:spcBef>
                <a:spcPts val="1250"/>
              </a:spcBef>
              <a:buFont typeface="Times New Roman" charset="0"/>
              <a:buChar char="•"/>
            </a:pPr>
            <a:r>
              <a:rPr lang="en-US" sz="2000" dirty="0">
                <a:latin typeface="Arial" charset="0"/>
              </a:rPr>
              <a:t>Need to have explicit control over timing, memory</a:t>
            </a:r>
          </a:p>
          <a:p>
            <a:pPr lvl="1">
              <a:lnSpc>
                <a:spcPct val="70000"/>
              </a:lnSpc>
              <a:spcBef>
                <a:spcPts val="1250"/>
              </a:spcBef>
              <a:buFont typeface="Times New Roman" charset="0"/>
              <a:buChar char="•"/>
            </a:pPr>
            <a:r>
              <a:rPr lang="en-US" sz="2000" dirty="0">
                <a:latin typeface="Arial" charset="0"/>
              </a:rPr>
              <a:t>Why trust a compiler/interpreter/OS?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3962" y="2000071"/>
            <a:ext cx="612699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Very big, Gigabytes (Gb)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Not</a:t>
            </a: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 in the CPU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Connected to the CPU via a </a:t>
            </a: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system bus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Memory access is slow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962" y="3962400"/>
            <a:ext cx="7856638" cy="15327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Von Neumann Bottleneck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Memory is much slower then the CPU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Memory access time greatly slows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949280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Arithmetic Logic Unit (ALU)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7189789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Performs arithmetic and logical functions on data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Many instructions use the ALU</a:t>
            </a:r>
          </a:p>
          <a:p>
            <a:pPr marL="1085850" lvl="1" indent="-3429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Arithmetic operations: add, subtract, etc.</a:t>
            </a:r>
          </a:p>
          <a:p>
            <a:pPr marL="1085850" lvl="1" indent="-3429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Logical Operations: AND, OR, XOR, etc.</a:t>
            </a:r>
          </a:p>
        </p:txBody>
      </p:sp>
    </p:spTree>
    <p:extLst>
      <p:ext uri="{BB962C8B-B14F-4D97-AF65-F5344CB8AC3E}">
        <p14:creationId xmlns:p14="http://schemas.microsoft.com/office/powerpoint/2010/main" val="2904929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Special-Purpose Registers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600200"/>
            <a:ext cx="7055136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Program Counter (PC)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Stores the address of the next instruction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Drives the instruction cache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Incremented after most instructions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Updated after jump/branch instructions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+mj-lt"/>
              <a:ea typeface="+mn-ea"/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Program Status Word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Contains various bits indicating operation status</a:t>
            </a:r>
          </a:p>
          <a:p>
            <a:pPr marL="1085850" lvl="1" indent="-342900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Negative, zero, etc.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Contains </a:t>
            </a: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privileged mode </a:t>
            </a: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bit</a:t>
            </a:r>
          </a:p>
          <a:p>
            <a:pPr marL="1085850" lvl="1" indent="-342900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Indicates higher security permission</a:t>
            </a:r>
          </a:p>
        </p:txBody>
      </p:sp>
    </p:spTree>
    <p:extLst>
      <p:ext uri="{BB962C8B-B14F-4D97-AF65-F5344CB8AC3E}">
        <p14:creationId xmlns:p14="http://schemas.microsoft.com/office/powerpoint/2010/main" val="2701518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Basic Processor Core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43013" y="2057400"/>
            <a:ext cx="6378575" cy="1992313"/>
            <a:chOff x="1240971" y="2133600"/>
            <a:chExt cx="6379029" cy="1992086"/>
          </a:xfrm>
        </p:grpSpPr>
        <p:sp>
          <p:nvSpPr>
            <p:cNvPr id="7" name="Rectangle 6"/>
            <p:cNvSpPr/>
            <p:nvPr/>
          </p:nvSpPr>
          <p:spPr bwMode="auto">
            <a:xfrm>
              <a:off x="1240971" y="2514557"/>
              <a:ext cx="457233" cy="16000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rPr>
                <a:t>PC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057004" y="2525668"/>
              <a:ext cx="1143081" cy="16000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rPr>
                <a:t>Instruction</a:t>
              </a:r>
            </a:p>
            <a:p>
              <a:pPr algn="ctr" defTabSz="457200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rPr>
                <a:t>Cache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809729" y="2514557"/>
              <a:ext cx="1143081" cy="16000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rPr>
                <a:t>Register</a:t>
              </a:r>
            </a:p>
            <a:p>
              <a:pPr algn="ctr" defTabSz="457200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rPr>
                <a:t>File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248302" y="2514557"/>
              <a:ext cx="1143081" cy="16000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rPr>
                <a:t>Data</a:t>
              </a:r>
            </a:p>
            <a:p>
              <a:pPr algn="ctr" defTabSz="457200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rPr>
                <a:t>Cache</a:t>
              </a: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5290457" y="2514600"/>
              <a:ext cx="576943" cy="1600200"/>
              <a:chOff x="5557157" y="2514600"/>
              <a:chExt cx="576943" cy="1600200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5557157" y="2514600"/>
                <a:ext cx="576943" cy="1600200"/>
                <a:chOff x="5557157" y="2514600"/>
                <a:chExt cx="576943" cy="1600200"/>
              </a:xfrm>
            </p:grpSpPr>
            <p:sp>
              <p:nvSpPr>
                <p:cNvPr id="26" name="Trapezoid 25"/>
                <p:cNvSpPr/>
                <p:nvPr/>
              </p:nvSpPr>
              <p:spPr bwMode="auto">
                <a:xfrm rot="5400000">
                  <a:off x="5048196" y="3028796"/>
                  <a:ext cx="1600018" cy="571541"/>
                </a:xfrm>
                <a:prstGeom prst="trapezoid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eaLnBrk="0" hangingPunct="0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24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Arial" charset="0"/>
                  </a:endParaRPr>
                </a:p>
              </p:txBody>
            </p:sp>
            <p:sp>
              <p:nvSpPr>
                <p:cNvPr id="27" name="Isosceles Triangle 26"/>
                <p:cNvSpPr>
                  <a:spLocks noChangeArrowheads="1"/>
                </p:cNvSpPr>
                <p:nvPr/>
              </p:nvSpPr>
              <p:spPr bwMode="auto">
                <a:xfrm rot="5400000">
                  <a:off x="5557157" y="32385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eaLnBrk="0" hangingPunct="0">
                    <a:buClr>
                      <a:srgbClr val="000000"/>
                    </a:buClr>
                    <a:buSzPct val="100000"/>
                    <a:buFont typeface="Times New Roman" pitchFamily="5" charset="0"/>
                    <a:buNone/>
                  </a:pPr>
                  <a:endParaRPr lang="en-US" sz="2400">
                    <a:solidFill>
                      <a:schemeClr val="bg1"/>
                    </a:solidFill>
                    <a:latin typeface="Times New Roman" pitchFamily="5" charset="0"/>
                    <a:ea typeface="MS Gothic" charset="0"/>
                    <a:cs typeface="MS Gothic" charset="0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571960" y="2908212"/>
                <a:ext cx="552489" cy="3079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  <a:ea typeface="+mn-ea"/>
                    <a:cs typeface="Arial" charset="0"/>
                  </a:rPr>
                  <a:t>ALU</a:t>
                </a:r>
              </a:p>
            </p:txBody>
          </p:sp>
        </p:grpSp>
        <p:cxnSp>
          <p:nvCxnSpPr>
            <p:cNvPr id="12" name="Straight Arrow Connector 11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1698171" y="3314700"/>
              <a:ext cx="359229" cy="108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12"/>
            <p:cNvCxnSpPr>
              <a:cxnSpLocks noChangeShapeType="1"/>
              <a:stCxn id="8" idx="3"/>
              <a:endCxn id="9" idx="1"/>
            </p:cNvCxnSpPr>
            <p:nvPr/>
          </p:nvCxnSpPr>
          <p:spPr bwMode="auto">
            <a:xfrm flipV="1">
              <a:off x="3200400" y="3314700"/>
              <a:ext cx="609600" cy="108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4953000" y="2908952"/>
              <a:ext cx="33745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>
              <a:off x="4953000" y="3733800"/>
              <a:ext cx="33745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15"/>
            <p:cNvCxnSpPr>
              <a:cxnSpLocks noChangeShapeType="1"/>
              <a:stCxn id="26" idx="0"/>
              <a:endCxn id="10" idx="1"/>
            </p:cNvCxnSpPr>
            <p:nvPr/>
          </p:nvCxnSpPr>
          <p:spPr bwMode="auto">
            <a:xfrm>
              <a:off x="5867400" y="33147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flipV="1">
              <a:off x="6057900" y="2133600"/>
              <a:ext cx="0" cy="1186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H="1">
              <a:off x="3505200" y="2133600"/>
              <a:ext cx="2552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3505200" y="2133600"/>
              <a:ext cx="0" cy="775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>
              <a:off x="3505200" y="2908952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Connector 20"/>
            <p:cNvCxnSpPr>
              <a:cxnSpLocks noChangeShapeType="1"/>
              <a:stCxn id="10" idx="3"/>
            </p:cNvCxnSpPr>
            <p:nvPr/>
          </p:nvCxnSpPr>
          <p:spPr bwMode="auto">
            <a:xfrm>
              <a:off x="7391400" y="3314700"/>
              <a:ext cx="228600" cy="5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flipV="1">
              <a:off x="7620000" y="2133600"/>
              <a:ext cx="0" cy="1186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flipH="1">
              <a:off x="6057900" y="2133600"/>
              <a:ext cx="1562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8" name="TextBox 27"/>
          <p:cNvSpPr txBox="1"/>
          <p:nvPr/>
        </p:nvSpPr>
        <p:spPr>
          <a:xfrm>
            <a:off x="1219200" y="4648200"/>
            <a:ext cx="671830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PC is updated after each instruction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Control logic needed to coordinate activity</a:t>
            </a:r>
          </a:p>
        </p:txBody>
      </p:sp>
    </p:spTree>
    <p:extLst>
      <p:ext uri="{BB962C8B-B14F-4D97-AF65-F5344CB8AC3E}">
        <p14:creationId xmlns:p14="http://schemas.microsoft.com/office/powerpoint/2010/main" val="2665002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Executing an Instruction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66800" y="2584609"/>
            <a:ext cx="7467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Instruction Fetch </a:t>
            </a: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– Get instruction from memory</a:t>
            </a:r>
          </a:p>
          <a:p>
            <a:pPr marL="1200150" lvl="1" indent="-45720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Update Program Counter afterward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Instruction Decode, Register Fetch </a:t>
            </a: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– Identify instructions, get input operands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Execute</a:t>
            </a: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 – Perform operation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Register Write </a:t>
            </a:r>
            <a:r>
              <a:rPr lang="en-US" dirty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– Put result operands in register file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667000" y="1828800"/>
            <a:ext cx="3318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lvl="1"/>
            <a:r>
              <a:rPr lang="en-US" b="1" dirty="0">
                <a:solidFill>
                  <a:schemeClr val="tx1"/>
                </a:solidFill>
                <a:latin typeface="Courier New" pitchFamily="5" charset="0"/>
                <a:ea typeface="Courier New" pitchFamily="5" charset="0"/>
                <a:cs typeface="Courier New" pitchFamily="5" charset="0"/>
              </a:rPr>
              <a:t>add $r3, $r2, $r1</a:t>
            </a:r>
            <a:endParaRPr lang="en-US" dirty="0">
              <a:solidFill>
                <a:schemeClr val="tx1"/>
              </a:solidFill>
              <a:latin typeface="Courier New" pitchFamily="5" charset="0"/>
              <a:ea typeface="Courier New" pitchFamily="5" charset="0"/>
              <a:cs typeface="Courier New" pitchFamily="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20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Microcontroller Characteristics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7543800" cy="319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b="1" dirty="0" err="1" smtClean="0">
                <a:latin typeface="Arial" charset="0"/>
              </a:rPr>
              <a:t>Datapath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Bitwidth</a:t>
            </a:r>
            <a:endParaRPr lang="en-US" b="1" dirty="0" smtClean="0"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Number of bits in each register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Determines accuracy and data throughput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b="1" dirty="0" err="1" smtClean="0">
                <a:latin typeface="Arial" charset="0"/>
              </a:rPr>
              <a:t>Input/Output</a:t>
            </a:r>
            <a:r>
              <a:rPr lang="en-US" b="1" dirty="0" smtClean="0">
                <a:latin typeface="Arial" charset="0"/>
              </a:rPr>
              <a:t> Pins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Need enough pins to support your application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b="1" dirty="0" smtClean="0">
                <a:latin typeface="Arial" charset="0"/>
              </a:rPr>
              <a:t>Performance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Clock rates are slower than desktop</a:t>
            </a:r>
          </a:p>
        </p:txBody>
      </p:sp>
    </p:spTree>
    <p:extLst>
      <p:ext uri="{BB962C8B-B14F-4D97-AF65-F5344CB8AC3E}">
        <p14:creationId xmlns:p14="http://schemas.microsoft.com/office/powerpoint/2010/main" val="148580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Other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proc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7010400" cy="40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Timers</a:t>
            </a:r>
          </a:p>
          <a:p>
            <a:pPr marL="1082675" lvl="1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Needed for real-time applications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Analog-to-Digital Converters</a:t>
            </a:r>
          </a:p>
          <a:p>
            <a:pPr marL="1082675" lvl="1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Used to read input from analog sensors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Low-power modes</a:t>
            </a:r>
          </a:p>
          <a:p>
            <a:pPr marL="1082675" lvl="1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Power saving is important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Communication protocol support</a:t>
            </a:r>
          </a:p>
          <a:p>
            <a:pPr marL="1082675" lvl="1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Interface with other </a:t>
            </a:r>
            <a:r>
              <a:rPr lang="en-US" dirty="0" err="1" smtClean="0">
                <a:latin typeface="Arial" charset="0"/>
              </a:rPr>
              <a:t>Ics</a:t>
            </a:r>
            <a:endParaRPr lang="en-US" dirty="0" smtClean="0">
              <a:latin typeface="Arial" charset="0"/>
            </a:endParaRPr>
          </a:p>
          <a:p>
            <a:pPr marL="1082675" lvl="1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UART, I2C, SPI, etc.</a:t>
            </a:r>
          </a:p>
        </p:txBody>
      </p:sp>
    </p:spTree>
    <p:extLst>
      <p:ext uri="{BB962C8B-B14F-4D97-AF65-F5344CB8AC3E}">
        <p14:creationId xmlns:p14="http://schemas.microsoft.com/office/powerpoint/2010/main" val="2089583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AVR ATmega2560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19200" y="1970696"/>
            <a:ext cx="7010400" cy="275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8-bit microcontroller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Up to 16MHz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256KB of flash memory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4KB EEPROM, 8KB SRAM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Peripherals</a:t>
            </a:r>
          </a:p>
          <a:p>
            <a:pPr marL="1082675" lvl="1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Timers, PWM, comparators, ADC, …</a:t>
            </a:r>
          </a:p>
        </p:txBody>
      </p:sp>
    </p:spTree>
    <p:extLst>
      <p:ext uri="{BB962C8B-B14F-4D97-AF65-F5344CB8AC3E}">
        <p14:creationId xmlns:p14="http://schemas.microsoft.com/office/powerpoint/2010/main" val="3088477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19400"/>
            <a:ext cx="5715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AVR STK600 Board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610600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Allows many different Atmel AVR microcontrollers to be programmed and interfaced with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Comes with a Routing Card containing the ATmega2560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Allows direct access via board pins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Other interfaces: USB, CAN, RS-232</a:t>
            </a:r>
          </a:p>
        </p:txBody>
      </p:sp>
    </p:spTree>
    <p:extLst>
      <p:ext uri="{BB962C8B-B14F-4D97-AF65-F5344CB8AC3E}">
        <p14:creationId xmlns:p14="http://schemas.microsoft.com/office/powerpoint/2010/main" val="2165300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Facts about STK600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77240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Has LEDs and buttons for experimentation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Headers are available to connect to microcontroller pins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Microcontroller I/O pin headers must be connected to board components </a:t>
            </a:r>
            <a:r>
              <a:rPr lang="en-US" b="1" dirty="0" smtClean="0">
                <a:latin typeface="Arial" charset="0"/>
              </a:rPr>
              <a:t>manually</a:t>
            </a:r>
            <a:r>
              <a:rPr lang="en-US" dirty="0" smtClean="0">
                <a:latin typeface="Arial" charset="0"/>
              </a:rPr>
              <a:t> using cables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16000" r="1600" b="20000"/>
          <a:stretch/>
        </p:blipFill>
        <p:spPr bwMode="auto">
          <a:xfrm>
            <a:off x="914400" y="4038600"/>
            <a:ext cx="23774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86200" y="4317145"/>
            <a:ext cx="4724400" cy="142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Programming I/O must also be connected manually to board programming HW</a:t>
            </a:r>
          </a:p>
        </p:txBody>
      </p:sp>
    </p:spTree>
    <p:extLst>
      <p:ext uri="{BB962C8B-B14F-4D97-AF65-F5344CB8AC3E}">
        <p14:creationId xmlns:p14="http://schemas.microsoft.com/office/powerpoint/2010/main" val="816871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Application Specificity</a:t>
            </a:r>
            <a:endParaRPr lang="en-US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55880" y="1905000"/>
            <a:ext cx="7954720" cy="360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Embedded systems are generally </a:t>
            </a:r>
            <a:r>
              <a:rPr lang="en-US" b="1" dirty="0" smtClean="0">
                <a:latin typeface="Arial" charset="0"/>
              </a:rPr>
              <a:t>application-specific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Perform one task or set of related tasks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Some devices blur the line (i.e. cell phones)</a:t>
            </a:r>
          </a:p>
          <a:p>
            <a:pPr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Allows design to be focused on one application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Unlike general-purpose systems (i.e. laptop)</a:t>
            </a:r>
          </a:p>
          <a:p>
            <a:pPr marL="5715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Higher design efficiency is possible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Special-purpose vs. general purpose (i.e. video games)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Atmel Studio 6.1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19200" y="1970696"/>
            <a:ext cx="7010400" cy="319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Integrated Development Environment (IDE) provided by Atmel</a:t>
            </a:r>
          </a:p>
          <a:p>
            <a:pPr marL="1082675" lvl="1" indent="-342900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Replaces Eclipse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Free download from </a:t>
            </a:r>
            <a:r>
              <a:rPr lang="en-US" dirty="0" smtClean="0">
                <a:latin typeface="Arial" charset="0"/>
                <a:hlinkClick r:id="rId3"/>
              </a:rPr>
              <a:t>www.atmel.com</a:t>
            </a:r>
            <a:endParaRPr lang="en-US" dirty="0" smtClean="0">
              <a:latin typeface="Arial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Install everything that it tries to install</a:t>
            </a:r>
          </a:p>
          <a:p>
            <a:pPr marL="1082675" lvl="1" indent="-342900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.NET, Visual Studio Shell, USB driver, etc.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GNU </a:t>
            </a:r>
            <a:r>
              <a:rPr lang="en-US" dirty="0" err="1" smtClean="0">
                <a:latin typeface="Arial" charset="0"/>
              </a:rPr>
              <a:t>toolchain</a:t>
            </a:r>
            <a:r>
              <a:rPr lang="en-US" dirty="0" smtClean="0">
                <a:latin typeface="Arial" charset="0"/>
              </a:rPr>
              <a:t> is automatically installed too</a:t>
            </a:r>
          </a:p>
        </p:txBody>
      </p:sp>
    </p:spTree>
    <p:extLst>
      <p:ext uri="{BB962C8B-B14F-4D97-AF65-F5344CB8AC3E}">
        <p14:creationId xmlns:p14="http://schemas.microsoft.com/office/powerpoint/2010/main" val="2985986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Atmel Studio 6.1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0975" y="1752600"/>
            <a:ext cx="3314225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b="1" dirty="0" smtClean="0">
                <a:latin typeface="Arial" charset="0"/>
              </a:rPr>
              <a:t>Project</a:t>
            </a:r>
            <a:r>
              <a:rPr lang="en-US" sz="2000" dirty="0" smtClean="0">
                <a:latin typeface="Arial" charset="0"/>
              </a:rPr>
              <a:t> – A single application</a:t>
            </a:r>
          </a:p>
          <a:p>
            <a:pPr marL="1082675" lvl="1" indent="-342900" eaLnBrk="1" hangingPunct="1"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</a:rPr>
              <a:t>Can contain many files (.c, .h, etc.)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b="1" dirty="0" smtClean="0">
                <a:latin typeface="Arial" charset="0"/>
              </a:rPr>
              <a:t>Solution</a:t>
            </a:r>
            <a:r>
              <a:rPr lang="en-US" sz="2000" dirty="0" smtClean="0">
                <a:latin typeface="Arial" charset="0"/>
              </a:rPr>
              <a:t> – Contains all code on a single microcontroller</a:t>
            </a:r>
          </a:p>
          <a:p>
            <a:pPr marL="1082675" lvl="1" indent="-342900" eaLnBrk="1" hangingPunct="1"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</a:rPr>
              <a:t>Can contain many projects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b="1" dirty="0" smtClean="0">
                <a:latin typeface="Arial" charset="0"/>
              </a:rPr>
              <a:t>Solution Explorer </a:t>
            </a:r>
            <a:r>
              <a:rPr lang="en-US" sz="2000" dirty="0" smtClean="0">
                <a:latin typeface="Arial" charset="0"/>
              </a:rPr>
              <a:t>– Contents of solution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b="1" dirty="0" smtClean="0">
                <a:latin typeface="Arial" charset="0"/>
              </a:rPr>
              <a:t>Output</a:t>
            </a:r>
            <a:r>
              <a:rPr lang="en-US" sz="2000" dirty="0" smtClean="0">
                <a:latin typeface="Arial" charset="0"/>
              </a:rPr>
              <a:t> – Results of operations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29491"/>
            <a:ext cx="5638800" cy="461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072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Make a New Project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7175" y="1600200"/>
            <a:ext cx="3314225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charset="0"/>
              </a:rPr>
              <a:t>File-&gt;New-&gt;Project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Select </a:t>
            </a:r>
            <a:r>
              <a:rPr lang="en-US" sz="2000" b="1" dirty="0" smtClean="0">
                <a:latin typeface="Arial" charset="0"/>
              </a:rPr>
              <a:t>GCC  C Executable Project 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charset="0"/>
              </a:rPr>
              <a:t>Name </a:t>
            </a:r>
            <a:r>
              <a:rPr lang="en-US" sz="2000" dirty="0" smtClean="0">
                <a:latin typeface="Arial" charset="0"/>
              </a:rPr>
              <a:t>and </a:t>
            </a:r>
            <a:r>
              <a:rPr lang="en-US" sz="2000" b="1" dirty="0" smtClean="0">
                <a:latin typeface="Arial" charset="0"/>
              </a:rPr>
              <a:t>Solution Name</a:t>
            </a:r>
            <a:r>
              <a:rPr lang="en-US" sz="2000" dirty="0" smtClean="0">
                <a:latin typeface="Arial" charset="0"/>
              </a:rPr>
              <a:t> are the same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Note the location – a directory will be created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Click </a:t>
            </a:r>
            <a:r>
              <a:rPr lang="en-US" sz="2000" b="1" dirty="0" smtClean="0">
                <a:latin typeface="Arial" charset="0"/>
              </a:rPr>
              <a:t>OK </a:t>
            </a:r>
            <a:r>
              <a:rPr lang="en-US" sz="2000" dirty="0" smtClean="0">
                <a:latin typeface="Arial" charset="0"/>
              </a:rPr>
              <a:t>when done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75" r="40816" b="23684"/>
          <a:stretch/>
        </p:blipFill>
        <p:spPr>
          <a:xfrm>
            <a:off x="3505200" y="1706880"/>
            <a:ext cx="54864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23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Select Device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7175" y="1600200"/>
            <a:ext cx="3314225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Window appears after new project is created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Select device </a:t>
            </a:r>
            <a:r>
              <a:rPr lang="en-US" sz="2000" b="1" dirty="0" smtClean="0">
                <a:latin typeface="Arial" charset="0"/>
              </a:rPr>
              <a:t>ATmega2560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 b="30357"/>
          <a:stretch/>
        </p:blipFill>
        <p:spPr>
          <a:xfrm>
            <a:off x="3561678" y="1438949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07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 Code Template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7175" y="1600200"/>
            <a:ext cx="3314225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Text editor in upper left corner with program template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Solution Explorer lists all projects/files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Write the C code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Compile: </a:t>
            </a:r>
            <a:r>
              <a:rPr lang="en-US" sz="2000" b="1" dirty="0" smtClean="0">
                <a:latin typeface="Arial" charset="0"/>
              </a:rPr>
              <a:t>Build-&gt;Build Solution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b="1" dirty="0" smtClean="0">
                <a:latin typeface="Arial" charset="0"/>
              </a:rPr>
              <a:t>Build Succeeded </a:t>
            </a:r>
            <a:r>
              <a:rPr lang="en-US" sz="2000" dirty="0" smtClean="0">
                <a:latin typeface="Arial" charset="0"/>
              </a:rPr>
              <a:t>message at bottom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Should create </a:t>
            </a:r>
            <a:r>
              <a:rPr lang="en-US" sz="2000" b="1" dirty="0" smtClean="0">
                <a:latin typeface="Arial" charset="0"/>
              </a:rPr>
              <a:t>.elf </a:t>
            </a:r>
            <a:r>
              <a:rPr lang="en-US" sz="2000" dirty="0" smtClean="0">
                <a:latin typeface="Arial" charset="0"/>
              </a:rPr>
              <a:t>file in </a:t>
            </a:r>
            <a:r>
              <a:rPr lang="en-US" sz="2000" b="1" dirty="0" smtClean="0">
                <a:latin typeface="Arial" charset="0"/>
              </a:rPr>
              <a:t>Debug</a:t>
            </a:r>
            <a:r>
              <a:rPr lang="en-US" sz="2000" dirty="0" smtClean="0">
                <a:latin typeface="Arial" charset="0"/>
              </a:rPr>
              <a:t> subdirectory of the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6" b="20664"/>
          <a:stretch/>
        </p:blipFill>
        <p:spPr>
          <a:xfrm>
            <a:off x="3581400" y="14478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89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Programming the Board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81575" y="1763099"/>
            <a:ext cx="712422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Plug in the board via USB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Arial" charset="0"/>
              </a:rPr>
              <a:t>Turn on the </a:t>
            </a:r>
            <a:r>
              <a:rPr lang="en-US" dirty="0" smtClean="0">
                <a:latin typeface="Arial" charset="0"/>
              </a:rPr>
              <a:t>board</a:t>
            </a:r>
          </a:p>
          <a:p>
            <a:pPr marL="1082675" lvl="1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May download drivers if it is the first time</a:t>
            </a:r>
          </a:p>
          <a:p>
            <a:pPr marL="1082675" lvl="1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May update firmware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Bring up programming window</a:t>
            </a:r>
          </a:p>
          <a:p>
            <a:pPr marL="1082675" lvl="1" indent="-3429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</a:rPr>
              <a:t>Tools-&gt;Device Programming</a:t>
            </a:r>
          </a:p>
        </p:txBody>
      </p:sp>
    </p:spTree>
    <p:extLst>
      <p:ext uri="{BB962C8B-B14F-4D97-AF65-F5344CB8AC3E}">
        <p14:creationId xmlns:p14="http://schemas.microsoft.com/office/powerpoint/2010/main" val="1376877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Interface Settings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9384" y="1600200"/>
            <a:ext cx="3314225" cy="442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lnSpc>
                <a:spcPts val="26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Select Tool </a:t>
            </a:r>
            <a:r>
              <a:rPr lang="en-US" sz="2000" b="1" dirty="0" smtClean="0">
                <a:latin typeface="Arial" charset="0"/>
              </a:rPr>
              <a:t>STK600</a:t>
            </a:r>
          </a:p>
          <a:p>
            <a:pPr marL="342900" indent="-342900" eaLnBrk="1" hangingPunct="1">
              <a:lnSpc>
                <a:spcPts val="26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Select Device </a:t>
            </a:r>
            <a:r>
              <a:rPr lang="en-US" sz="2000" b="1" dirty="0" smtClean="0">
                <a:latin typeface="Arial" charset="0"/>
              </a:rPr>
              <a:t>ATmega2560</a:t>
            </a:r>
          </a:p>
          <a:p>
            <a:pPr marL="342900" indent="-342900" eaLnBrk="1" hangingPunct="1">
              <a:lnSpc>
                <a:spcPts val="26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Select Interface </a:t>
            </a:r>
            <a:r>
              <a:rPr lang="en-US" sz="2000" b="1" dirty="0" smtClean="0">
                <a:latin typeface="Arial" charset="0"/>
              </a:rPr>
              <a:t>ISP</a:t>
            </a:r>
          </a:p>
          <a:p>
            <a:pPr marL="342900" indent="-342900" eaLnBrk="1" hangingPunct="1">
              <a:lnSpc>
                <a:spcPts val="26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Click </a:t>
            </a:r>
            <a:r>
              <a:rPr lang="en-US" sz="2000" b="1" dirty="0" smtClean="0">
                <a:latin typeface="Arial" charset="0"/>
              </a:rPr>
              <a:t>Apply</a:t>
            </a:r>
          </a:p>
          <a:p>
            <a:pPr marL="1082675" lvl="1" indent="-342900" eaLnBrk="1" hangingPunct="1">
              <a:lnSpc>
                <a:spcPts val="26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May upgrade firmware</a:t>
            </a:r>
          </a:p>
          <a:p>
            <a:pPr marL="342900" indent="-342900" eaLnBrk="1" hangingPunct="1">
              <a:lnSpc>
                <a:spcPts val="26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Set ISP clock</a:t>
            </a:r>
          </a:p>
          <a:p>
            <a:pPr marL="1082675" lvl="1" indent="-342900" eaLnBrk="1" hangingPunct="1">
              <a:lnSpc>
                <a:spcPts val="26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charset="0"/>
              </a:rPr>
              <a:t>100kHz</a:t>
            </a:r>
            <a:r>
              <a:rPr lang="en-US" sz="2000" dirty="0" smtClean="0">
                <a:latin typeface="Arial" charset="0"/>
              </a:rPr>
              <a:t> is safe</a:t>
            </a:r>
          </a:p>
          <a:p>
            <a:pPr marL="342900" indent="-342900" eaLnBrk="1" hangingPunct="1">
              <a:lnSpc>
                <a:spcPts val="26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Read </a:t>
            </a:r>
            <a:r>
              <a:rPr lang="en-US" sz="2000" b="1" dirty="0" smtClean="0">
                <a:latin typeface="Arial" charset="0"/>
              </a:rPr>
              <a:t>Device ID </a:t>
            </a:r>
            <a:r>
              <a:rPr lang="en-US" sz="2000" dirty="0" smtClean="0">
                <a:latin typeface="Arial" charset="0"/>
              </a:rPr>
              <a:t>and </a:t>
            </a:r>
            <a:r>
              <a:rPr lang="en-US" sz="2000" b="1" dirty="0" smtClean="0">
                <a:latin typeface="Arial" charset="0"/>
              </a:rPr>
              <a:t>Target Voltage</a:t>
            </a:r>
          </a:p>
          <a:p>
            <a:pPr marL="1082675" lvl="1" indent="-342900" eaLnBrk="1" hangingPunct="1">
              <a:lnSpc>
                <a:spcPts val="26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Verifies communication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5" b="7977"/>
          <a:stretch/>
        </p:blipFill>
        <p:spPr>
          <a:xfrm>
            <a:off x="3276600" y="1465545"/>
            <a:ext cx="576072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159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Programming Memory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9384" y="1600200"/>
            <a:ext cx="3418216" cy="36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Must program the </a:t>
            </a:r>
            <a:r>
              <a:rPr lang="en-US" sz="2000" b="1" dirty="0" smtClean="0">
                <a:latin typeface="Arial" charset="0"/>
              </a:rPr>
              <a:t>.</a:t>
            </a:r>
            <a:r>
              <a:rPr lang="en-US" sz="2000" b="1" dirty="0" smtClean="0">
                <a:latin typeface="Arial" charset="0"/>
              </a:rPr>
              <a:t>elf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file into the Flash memory</a:t>
            </a:r>
          </a:p>
          <a:p>
            <a:pPr marL="342900" indent="-342900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Select </a:t>
            </a:r>
            <a:r>
              <a:rPr lang="en-US" sz="2000" b="1" dirty="0" smtClean="0">
                <a:latin typeface="Arial" charset="0"/>
              </a:rPr>
              <a:t>Memories</a:t>
            </a:r>
            <a:r>
              <a:rPr lang="en-US" sz="2000" dirty="0" smtClean="0">
                <a:latin typeface="Arial" charset="0"/>
              </a:rPr>
              <a:t> in left column</a:t>
            </a:r>
          </a:p>
          <a:p>
            <a:pPr marL="342900" indent="-342900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Browse to select the </a:t>
            </a:r>
            <a:r>
              <a:rPr lang="en-US" sz="2000" b="1" dirty="0" smtClean="0">
                <a:latin typeface="Arial" charset="0"/>
              </a:rPr>
              <a:t>.elf </a:t>
            </a:r>
            <a:r>
              <a:rPr lang="en-US" sz="2000" dirty="0" smtClean="0">
                <a:latin typeface="Arial" charset="0"/>
              </a:rPr>
              <a:t>file under Flash</a:t>
            </a:r>
          </a:p>
          <a:p>
            <a:pPr marL="1082675" lvl="1" indent="-3429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In </a:t>
            </a:r>
            <a:r>
              <a:rPr lang="en-US" sz="2000" b="1" dirty="0" smtClean="0">
                <a:latin typeface="Arial" charset="0"/>
              </a:rPr>
              <a:t>Debug</a:t>
            </a:r>
            <a:r>
              <a:rPr lang="en-US" sz="2000" dirty="0" smtClean="0">
                <a:latin typeface="Arial" charset="0"/>
              </a:rPr>
              <a:t> directory</a:t>
            </a:r>
          </a:p>
          <a:p>
            <a:pPr marL="342900" indent="-342900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Click </a:t>
            </a:r>
            <a:r>
              <a:rPr lang="en-US" sz="2000" b="1" dirty="0" smtClean="0">
                <a:latin typeface="Arial" charset="0"/>
              </a:rPr>
              <a:t>Program</a:t>
            </a:r>
          </a:p>
          <a:p>
            <a:pPr marL="342900" indent="-342900" eaLnBrk="1" hangingPunct="1">
              <a:lnSpc>
                <a:spcPct val="130000"/>
              </a:lnSpc>
              <a:buFont typeface="Wingdings" pitchFamily="2" charset="2"/>
              <a:buChar char="Ø"/>
            </a:pPr>
            <a:endParaRPr lang="en-US" sz="20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7" b="4767"/>
          <a:stretch/>
        </p:blipFill>
        <p:spPr>
          <a:xfrm>
            <a:off x="3566160" y="14478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36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Communication Problem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295016" cy="29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After board is connected, may get an error about “</a:t>
            </a:r>
            <a:r>
              <a:rPr lang="en-US" b="1" dirty="0" smtClean="0">
                <a:latin typeface="Arial" charset="0"/>
              </a:rPr>
              <a:t>Cannot establish connection to debugging agent</a:t>
            </a:r>
            <a:r>
              <a:rPr lang="en-US" dirty="0" smtClean="0">
                <a:latin typeface="Arial" charset="0"/>
              </a:rPr>
              <a:t>” or something like that</a:t>
            </a:r>
          </a:p>
          <a:p>
            <a:pPr marL="342900" indent="-342900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May be caused by a firewall</a:t>
            </a:r>
          </a:p>
          <a:p>
            <a:pPr marL="342900" indent="-342900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I had this problem with McAfee, not with </a:t>
            </a:r>
            <a:r>
              <a:rPr lang="en-US" dirty="0" err="1" smtClean="0">
                <a:latin typeface="Arial" charset="0"/>
              </a:rPr>
              <a:t>Avast</a:t>
            </a:r>
            <a:endParaRPr lang="en-US" dirty="0"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Might occur with other anti-virus/firewall tools</a:t>
            </a:r>
          </a:p>
        </p:txBody>
      </p:sp>
    </p:spTree>
    <p:extLst>
      <p:ext uri="{BB962C8B-B14F-4D97-AF65-F5344CB8AC3E}">
        <p14:creationId xmlns:p14="http://schemas.microsoft.com/office/powerpoint/2010/main" val="1392292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Hardware/Software </a:t>
            </a:r>
            <a:r>
              <a:rPr lang="en-US" dirty="0" err="1" smtClean="0"/>
              <a:t>Codesign</a:t>
            </a:r>
            <a:endParaRPr lang="en-US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0" y="1828800"/>
            <a:ext cx="7649920" cy="360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Hardware and software are often </a:t>
            </a:r>
            <a:r>
              <a:rPr lang="en-US" b="1" dirty="0" smtClean="0">
                <a:latin typeface="Arial" charset="0"/>
              </a:rPr>
              <a:t>designed together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General-purpose systems use HW and SW developed by different companies</a:t>
            </a:r>
          </a:p>
          <a:p>
            <a:pPr marL="5715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Greatly </a:t>
            </a:r>
            <a:r>
              <a:rPr lang="en-US" b="1" dirty="0" smtClean="0">
                <a:latin typeface="Arial" charset="0"/>
              </a:rPr>
              <a:t>improved optimization </a:t>
            </a:r>
            <a:r>
              <a:rPr lang="en-US" dirty="0" smtClean="0">
                <a:latin typeface="Arial" charset="0"/>
              </a:rPr>
              <a:t>is possible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Include only HW/SW needed for your application</a:t>
            </a:r>
          </a:p>
          <a:p>
            <a:pPr marL="5715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More work for the designers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Must understand both HW and SW</a:t>
            </a:r>
          </a:p>
        </p:txBody>
      </p:sp>
    </p:spTree>
    <p:extLst>
      <p:ext uri="{BB962C8B-B14F-4D97-AF65-F5344CB8AC3E}">
        <p14:creationId xmlns:p14="http://schemas.microsoft.com/office/powerpoint/2010/main" val="1969601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Generic ES Structure</a:t>
            </a:r>
            <a:endParaRPr lang="en-US" dirty="0"/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911225" y="1830387"/>
            <a:ext cx="7237413" cy="1979613"/>
            <a:chOff x="574" y="1008"/>
            <a:chExt cx="4559" cy="1247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2254" y="1200"/>
              <a:ext cx="1200" cy="288"/>
            </a:xfrm>
            <a:prstGeom prst="rect">
              <a:avLst/>
            </a:prstGeom>
            <a:solidFill>
              <a:srgbClr val="66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microcontroller</a:t>
              </a: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574" y="1152"/>
              <a:ext cx="768" cy="768"/>
            </a:xfrm>
            <a:prstGeom prst="rect">
              <a:avLst/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sensors</a:t>
              </a:r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1534" y="1200"/>
              <a:ext cx="480" cy="38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ADC</a:t>
              </a:r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3742" y="1200"/>
              <a:ext cx="480" cy="38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DAC</a:t>
              </a: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4366" y="1152"/>
              <a:ext cx="768" cy="768"/>
            </a:xfrm>
            <a:prstGeom prst="rect">
              <a:avLst/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actuators</a:t>
              </a: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302" y="1776"/>
              <a:ext cx="432" cy="288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IP</a:t>
              </a:r>
              <a:endParaRPr 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2974" y="1776"/>
              <a:ext cx="432" cy="288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FPGA</a:t>
              </a:r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2158" y="1008"/>
              <a:ext cx="1440" cy="1248"/>
            </a:xfrm>
            <a:prstGeom prst="roundRect">
              <a:avLst>
                <a:gd name="adj" fmla="val 16667"/>
              </a:avLst>
            </a:prstGeom>
            <a:noFill/>
            <a:ln w="1908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1342" y="1344"/>
              <a:ext cx="19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2014" y="1344"/>
              <a:ext cx="14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1342" y="1728"/>
              <a:ext cx="81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3598" y="1344"/>
              <a:ext cx="14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4222" y="1344"/>
              <a:ext cx="14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3598" y="1728"/>
              <a:ext cx="7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2494" y="1488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3214" y="1488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2734" y="1920"/>
              <a:ext cx="24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54025" y="4213896"/>
            <a:ext cx="8686800" cy="134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125"/>
              </a:spcBef>
              <a:buFont typeface="Wingdings" pitchFamily="2" charset="2"/>
              <a:buChar char=""/>
            </a:pP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Sensors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receive data from the world</a:t>
            </a:r>
          </a:p>
          <a:p>
            <a:pPr eaLnBrk="1" hangingPunct="1">
              <a:lnSpc>
                <a:spcPct val="70000"/>
              </a:lnSpc>
              <a:spcBef>
                <a:spcPts val="1125"/>
              </a:spcBef>
              <a:buFont typeface="Wingdings" pitchFamily="2" charset="2"/>
              <a:buChar char=""/>
            </a:pPr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Actuators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cause events in the world</a:t>
            </a:r>
          </a:p>
          <a:p>
            <a:pPr eaLnBrk="1" hangingPunct="1">
              <a:lnSpc>
                <a:spcPct val="90000"/>
              </a:lnSpc>
              <a:spcBef>
                <a:spcPts val="1125"/>
              </a:spcBef>
              <a:buFont typeface="Wingdings" pitchFamily="2" charset="2"/>
              <a:buChar char=""/>
            </a:pPr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Application-Specific 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Integrated Circuit (ASIC)-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special-purpose hardware</a:t>
            </a:r>
          </a:p>
          <a:p>
            <a:pPr eaLnBrk="1" hangingPunct="1">
              <a:lnSpc>
                <a:spcPct val="70000"/>
              </a:lnSpc>
              <a:spcBef>
                <a:spcPts val="1125"/>
              </a:spcBef>
              <a:buFont typeface="Wingdings" pitchFamily="2" charset="2"/>
              <a:buChar char=""/>
            </a:pP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Field Programmable Gate Array (FPGA) -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reconfigurable hardware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08050" y="1981200"/>
            <a:ext cx="7550150" cy="31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>
                <a:latin typeface="Arial" charset="0"/>
              </a:rPr>
              <a:t>R</a:t>
            </a:r>
            <a:r>
              <a:rPr lang="en-US" dirty="0" smtClean="0">
                <a:latin typeface="Arial" charset="0"/>
              </a:rPr>
              <a:t>eceive data from the environment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Motion - IR/ultrasonic detectors, potentiometers, encoders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Light - </a:t>
            </a:r>
            <a:r>
              <a:rPr lang="en-US" sz="2000" dirty="0" err="1" smtClean="0">
                <a:latin typeface="Arial" charset="0"/>
              </a:rPr>
              <a:t>Photoresistors</a:t>
            </a:r>
            <a:r>
              <a:rPr lang="en-US" sz="2000" dirty="0" smtClean="0">
                <a:latin typeface="Arial" charset="0"/>
              </a:rPr>
              <a:t>, cameras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Touch - Capacitive touch, pressure sensors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Variety of physical principles used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Many sensors are analog</a:t>
            </a:r>
          </a:p>
        </p:txBody>
      </p:sp>
    </p:spTree>
    <p:extLst>
      <p:ext uri="{BB962C8B-B14F-4D97-AF65-F5344CB8AC3E}">
        <p14:creationId xmlns:p14="http://schemas.microsoft.com/office/powerpoint/2010/main" val="1803069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08050" y="1981200"/>
            <a:ext cx="7778750" cy="314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Cause external events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Mechanical - motors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Audio – speakers, buzzers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Visual – LED, LCD, laser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May consider external communication to be actuation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Many actuators are analog</a:t>
            </a:r>
          </a:p>
        </p:txBody>
      </p:sp>
    </p:spTree>
    <p:extLst>
      <p:ext uri="{BB962C8B-B14F-4D97-AF65-F5344CB8AC3E}">
        <p14:creationId xmlns:p14="http://schemas.microsoft.com/office/powerpoint/2010/main" val="3093292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Analog/Digital Conversion</a:t>
            </a:r>
            <a:endParaRPr lang="en-US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89050" y="1905000"/>
            <a:ext cx="6559550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b="1" dirty="0" smtClean="0">
                <a:latin typeface="Arial" charset="0"/>
              </a:rPr>
              <a:t>Analog-to-Digital Converter (ADC)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Converts analog data to digital data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Used to interface with analog sensors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b="1" dirty="0" smtClean="0">
                <a:latin typeface="Arial" charset="0"/>
              </a:rPr>
              <a:t>Digital-to-Analog Converters (DAC)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Converts digital signals to analog signals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Used to interface with analog actuators</a:t>
            </a:r>
          </a:p>
        </p:txBody>
      </p:sp>
    </p:spTree>
    <p:extLst>
      <p:ext uri="{BB962C8B-B14F-4D97-AF65-F5344CB8AC3E}">
        <p14:creationId xmlns:p14="http://schemas.microsoft.com/office/powerpoint/2010/main" val="1211068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/>
              <a:t>Intellectual Property (IP) Core</a:t>
            </a:r>
            <a:endParaRPr lang="en-US" sz="3600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36650" y="1828800"/>
            <a:ext cx="7397750" cy="36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An integrated circuit which performs one function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Cheap in high volume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Very useful for common tasks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Network controllers (</a:t>
            </a:r>
            <a:r>
              <a:rPr lang="en-US" sz="2000" dirty="0" err="1" smtClean="0">
                <a:latin typeface="Arial" charset="0"/>
              </a:rPr>
              <a:t>ethernet</a:t>
            </a:r>
            <a:r>
              <a:rPr lang="en-US" sz="2000" dirty="0" smtClean="0">
                <a:latin typeface="Arial" charset="0"/>
              </a:rPr>
              <a:t>, CAN)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Audio/Video (audio codec, VGA controller)</a:t>
            </a: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Must interact with the microcontroller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Consider communication protocol</a:t>
            </a:r>
          </a:p>
        </p:txBody>
      </p:sp>
    </p:spTree>
    <p:extLst>
      <p:ext uri="{BB962C8B-B14F-4D97-AF65-F5344CB8AC3E}">
        <p14:creationId xmlns:p14="http://schemas.microsoft.com/office/powerpoint/2010/main" val="555702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1830</Words>
  <Application>Microsoft Office PowerPoint</Application>
  <PresentationFormat>On-screen Show (4:3)</PresentationFormat>
  <Paragraphs>376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Embedded Systems</vt:lpstr>
      <vt:lpstr>Tight Constraints</vt:lpstr>
      <vt:lpstr>Application Specificity</vt:lpstr>
      <vt:lpstr>Hardware/Software Codesign</vt:lpstr>
      <vt:lpstr>Generic ES Structure</vt:lpstr>
      <vt:lpstr>Sensors</vt:lpstr>
      <vt:lpstr>Actuators</vt:lpstr>
      <vt:lpstr>Analog/Digital Conversion</vt:lpstr>
      <vt:lpstr>Intellectual Property (IP) Core</vt:lpstr>
      <vt:lpstr>Field Programmable Gate Array (FPGA)</vt:lpstr>
      <vt:lpstr>Microcontrollers</vt:lpstr>
      <vt:lpstr>General-Purpose vs. DSP</vt:lpstr>
      <vt:lpstr>Software Translation</vt:lpstr>
      <vt:lpstr>Compilation/Interpretation</vt:lpstr>
      <vt:lpstr>Why C for Embedded Systems?</vt:lpstr>
      <vt:lpstr>Compilation Example</vt:lpstr>
      <vt:lpstr>Microcontroller Components</vt:lpstr>
      <vt:lpstr>Storage Elements</vt:lpstr>
      <vt:lpstr>Memories</vt:lpstr>
      <vt:lpstr>Main Memory</vt:lpstr>
      <vt:lpstr>Arithmetic Logic Unit (ALU)</vt:lpstr>
      <vt:lpstr>Special-Purpose Registers</vt:lpstr>
      <vt:lpstr>Basic Processor Core</vt:lpstr>
      <vt:lpstr>Executing an Instruction</vt:lpstr>
      <vt:lpstr>Microcontroller Characteristics</vt:lpstr>
      <vt:lpstr>Other mproc Features</vt:lpstr>
      <vt:lpstr>AVR ATmega2560</vt:lpstr>
      <vt:lpstr>AVR STK600 Board</vt:lpstr>
      <vt:lpstr>Facts about STK600</vt:lpstr>
      <vt:lpstr>Atmel Studio 6.1</vt:lpstr>
      <vt:lpstr>Atmel Studio 6.1 Example</vt:lpstr>
      <vt:lpstr>Make a New Project</vt:lpstr>
      <vt:lpstr>Select Device</vt:lpstr>
      <vt:lpstr>C Code Template</vt:lpstr>
      <vt:lpstr>Programming the Board</vt:lpstr>
      <vt:lpstr>Interface Settings</vt:lpstr>
      <vt:lpstr>Programming Memory</vt:lpstr>
      <vt:lpstr>Communication Problem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1</dc:title>
  <dc:creator>Trial User</dc:creator>
  <cp:lastModifiedBy>ian</cp:lastModifiedBy>
  <cp:revision>94</cp:revision>
  <cp:lastPrinted>2009-04-22T19:24:48Z</cp:lastPrinted>
  <dcterms:created xsi:type="dcterms:W3CDTF">2010-05-28T15:13:53Z</dcterms:created>
  <dcterms:modified xsi:type="dcterms:W3CDTF">2013-07-18T18:01:44Z</dcterms:modified>
</cp:coreProperties>
</file>