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sldIdLst>
    <p:sldId id="312" r:id="rId2"/>
    <p:sldId id="311" r:id="rId3"/>
    <p:sldId id="313" r:id="rId4"/>
    <p:sldId id="314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  <p:sldId id="336" r:id="rId26"/>
    <p:sldId id="337" r:id="rId27"/>
    <p:sldId id="338" r:id="rId28"/>
    <p:sldId id="339" r:id="rId29"/>
  </p:sldIdLst>
  <p:sldSz cx="9144000" cy="6858000" type="screen4x3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-128" charset="0"/>
        <a:ea typeface="MS Gothic" charset="0"/>
        <a:cs typeface="MS Gothic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-128" charset="0"/>
        <a:ea typeface="MS Gothic" charset="0"/>
        <a:cs typeface="MS Gothic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-128" charset="0"/>
        <a:ea typeface="MS Gothic" charset="0"/>
        <a:cs typeface="MS Gothic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-128" charset="0"/>
        <a:ea typeface="MS Gothic" charset="0"/>
        <a:cs typeface="MS Gothic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-128" charset="0"/>
        <a:ea typeface="MS Gothic" charset="0"/>
        <a:cs typeface="MS Gothic" charset="0"/>
      </a:defRPr>
    </a:lvl5pPr>
    <a:lvl6pPr marL="2286000" algn="l" defTabSz="457200" rtl="0" eaLnBrk="1" latinLnBrk="0" hangingPunct="1">
      <a:defRPr sz="2400" kern="1200">
        <a:solidFill>
          <a:schemeClr val="bg1"/>
        </a:solidFill>
        <a:latin typeface="Times New Roman" pitchFamily="-128" charset="0"/>
        <a:ea typeface="MS Gothic" charset="0"/>
        <a:cs typeface="MS Gothic" charset="0"/>
      </a:defRPr>
    </a:lvl6pPr>
    <a:lvl7pPr marL="2743200" algn="l" defTabSz="457200" rtl="0" eaLnBrk="1" latinLnBrk="0" hangingPunct="1">
      <a:defRPr sz="2400" kern="1200">
        <a:solidFill>
          <a:schemeClr val="bg1"/>
        </a:solidFill>
        <a:latin typeface="Times New Roman" pitchFamily="-128" charset="0"/>
        <a:ea typeface="MS Gothic" charset="0"/>
        <a:cs typeface="MS Gothic" charset="0"/>
      </a:defRPr>
    </a:lvl7pPr>
    <a:lvl8pPr marL="3200400" algn="l" defTabSz="457200" rtl="0" eaLnBrk="1" latinLnBrk="0" hangingPunct="1">
      <a:defRPr sz="2400" kern="1200">
        <a:solidFill>
          <a:schemeClr val="bg1"/>
        </a:solidFill>
        <a:latin typeface="Times New Roman" pitchFamily="-128" charset="0"/>
        <a:ea typeface="MS Gothic" charset="0"/>
        <a:cs typeface="MS Gothic" charset="0"/>
      </a:defRPr>
    </a:lvl8pPr>
    <a:lvl9pPr marL="3657600" algn="l" defTabSz="457200" rtl="0" eaLnBrk="1" latinLnBrk="0" hangingPunct="1">
      <a:defRPr sz="2400" kern="1200">
        <a:solidFill>
          <a:schemeClr val="bg1"/>
        </a:solidFill>
        <a:latin typeface="Times New Roman" pitchFamily="-128" charset="0"/>
        <a:ea typeface="MS Gothic" charset="0"/>
        <a:cs typeface="MS 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19" autoAdjust="0"/>
    <p:restoredTop sz="90929"/>
  </p:normalViewPr>
  <p:slideViewPr>
    <p:cSldViewPr snapToGrid="0">
      <p:cViewPr>
        <p:scale>
          <a:sx n="100" d="100"/>
          <a:sy n="100" d="100"/>
        </p:scale>
        <p:origin x="-426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-2272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13321" name="Rectangle 8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7187" cy="12480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2057" name="Rectangle 9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3700" cy="41021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0292186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28" charset="0"/>
      <a:defRPr sz="1200" kern="1200">
        <a:solidFill>
          <a:srgbClr val="000000"/>
        </a:solidFill>
        <a:latin typeface="Times New Roman" charset="0"/>
        <a:ea typeface="ＭＳ Ｐゴシック" pitchFamily="5" charset="-128"/>
        <a:cs typeface="ＭＳ Ｐゴシック" pitchFamily="5" charset="-128"/>
      </a:defRPr>
    </a:lvl1pPr>
    <a:lvl2pPr marL="37931725" indent="-37474525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-128" charset="0"/>
      <a:defRPr sz="1200" kern="1200">
        <a:solidFill>
          <a:srgbClr val="000000"/>
        </a:solidFill>
        <a:latin typeface="Times New Roman" charset="0"/>
        <a:ea typeface="ＭＳ Ｐゴシック" pitchFamily="5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pitchFamily="5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pitchFamily="5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pitchFamily="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-128" charset="0"/>
              <a:buNone/>
            </a:pPr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</p:spPr>
        <p:txBody>
          <a:bodyPr wrap="none" anchor="ctr"/>
          <a:lstStyle/>
          <a:p>
            <a:endParaRPr lang="en-US" smtClean="0">
              <a:latin typeface="Times New Roman" pitchFamily="-128" charset="0"/>
              <a:ea typeface="ＭＳ Ｐゴシック" pitchFamily="-128" charset="-128"/>
              <a:cs typeface="ＭＳ Ｐゴシック" pitchFamily="-12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0745E-5E25-4280-9CB0-80A65DC658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CB0D6-A357-4E25-ACE2-765391AF1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9875" y="220663"/>
            <a:ext cx="205422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0663"/>
            <a:ext cx="601027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3F51A-904A-4F99-B5ED-08D59C1E4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FD2CF-8757-427E-8C6A-CF4064CCE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9B3ED-638F-479D-B86F-6FF261256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2250" cy="4513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604963"/>
            <a:ext cx="4032250" cy="4513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AA6AF-FCEA-43C8-983B-8BAC8A76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6C2A2-8BB2-4976-AF72-5A55850A1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94BFF-38F8-4970-B571-BC71CD283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B5B85-AAB2-4060-B10C-E3874B81A7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AEF1E-4CF9-4609-B591-8CEC9ABA7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9AD12-2A6A-4B84-BDE5-CD06C5A71C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CDDFFF"/>
          </a:solidFill>
          <a:ln w="9360">
            <a:solidFill>
              <a:srgbClr val="CDD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304800"/>
            <a:ext cx="9144000" cy="1066800"/>
          </a:xfrm>
          <a:prstGeom prst="rect">
            <a:avLst/>
          </a:prstGeom>
          <a:solidFill>
            <a:srgbClr val="CDDFFF"/>
          </a:solidFill>
          <a:ln w="9360">
            <a:solidFill>
              <a:srgbClr val="CDDFFF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0663"/>
            <a:ext cx="77597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 _____ _______ __  </a:t>
            </a:r>
          </a:p>
          <a:p>
            <a:pPr>
              <a:defRPr/>
            </a:pPr>
            <a:r>
              <a:rPr lang="en-US"/>
              <a:t> ________  __     _____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290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892300" cy="444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5" charset="0"/>
              <a:buNone/>
              <a:defRPr sz="1400">
                <a:solidFill>
                  <a:srgbClr val="000000"/>
                </a:solidFill>
                <a:latin typeface="Times New Roman" pitchFamily="5" charset="0"/>
              </a:defRPr>
            </a:lvl1pPr>
          </a:lstStyle>
          <a:p>
            <a:pPr>
              <a:defRPr/>
            </a:pPr>
            <a:fld id="{865C06B7-A9F9-4D08-BEC4-BE8609E27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0" y="30480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0" y="137160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609600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>
              <a:latin typeface="Times New Roman" charset="0"/>
              <a:ea typeface="MS Gothic" charset="-128"/>
              <a:cs typeface="+mn-cs"/>
            </a:endParaRPr>
          </a:p>
        </p:txBody>
      </p:sp>
      <p:sp>
        <p:nvSpPr>
          <p:cNvPr id="103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16900" cy="451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28" charset="0"/>
        <a:defRPr sz="4000" b="1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28" charset="0"/>
        <a:defRPr sz="4000" b="1">
          <a:solidFill>
            <a:srgbClr val="000000"/>
          </a:solidFill>
          <a:latin typeface="Arial" charset="0"/>
          <a:ea typeface="MS Gothic" charset="-128"/>
          <a:cs typeface="MS 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28" charset="0"/>
        <a:defRPr sz="4000" b="1">
          <a:solidFill>
            <a:srgbClr val="000000"/>
          </a:solidFill>
          <a:latin typeface="Arial" charset="0"/>
          <a:ea typeface="MS Gothic" charset="-128"/>
          <a:cs typeface="MS 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28" charset="0"/>
        <a:defRPr sz="4000" b="1">
          <a:solidFill>
            <a:srgbClr val="000000"/>
          </a:solidFill>
          <a:latin typeface="Arial" charset="0"/>
          <a:ea typeface="MS Gothic" charset="-128"/>
          <a:cs typeface="MS 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28" charset="0"/>
        <a:defRPr sz="4000" b="1">
          <a:solidFill>
            <a:srgbClr val="000000"/>
          </a:solidFill>
          <a:latin typeface="Arial" charset="0"/>
          <a:ea typeface="MS Gothic" charset="-128"/>
          <a:cs typeface="MS Gothic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Arial" charset="0"/>
          <a:ea typeface="MS Gothic" charset="-128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Arial" charset="0"/>
          <a:ea typeface="MS Gothic" charset="-128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Arial" charset="0"/>
          <a:ea typeface="MS Gothic" charset="-128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 b="1">
          <a:solidFill>
            <a:srgbClr val="000000"/>
          </a:solidFill>
          <a:latin typeface="Arial" charset="0"/>
          <a:ea typeface="MS Gothic" charset="-128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-128" charset="0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-128" charset="0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-128" charset="0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-128" charset="0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-128" charset="0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Therac-25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590549" y="1674813"/>
            <a:ext cx="8401051" cy="90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Computer-controlled radiation therapy machine</a:t>
            </a:r>
          </a:p>
          <a:p>
            <a:pPr marL="342900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Massively overdosed 6 people, June 1985–January 1987</a:t>
            </a:r>
          </a:p>
        </p:txBody>
      </p:sp>
      <p:pic>
        <p:nvPicPr>
          <p:cNvPr id="1026" name="Picture 2" descr="A schematic diagram of a typical medical accelerator used in cancer radiotherapy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75" y="2775778"/>
            <a:ext cx="2200275" cy="297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52475" y="2812955"/>
            <a:ext cx="4191000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+mj-lt"/>
              </a:rPr>
              <a:t>Medical linear accelerator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Radiation beam bent and spread using magnets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Controlled by a PDP-11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+mj-lt"/>
              </a:rPr>
              <a:t>Dual-mode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– electron setting (low energy) or X-ray photon (high energy) </a:t>
            </a:r>
          </a:p>
        </p:txBody>
      </p:sp>
    </p:spTree>
    <p:extLst>
      <p:ext uri="{BB962C8B-B14F-4D97-AF65-F5344CB8AC3E}">
        <p14:creationId xmlns:p14="http://schemas.microsoft.com/office/powerpoint/2010/main" val="7118867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57175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Second Bug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449261" y="1561611"/>
            <a:ext cx="8372477" cy="428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Occurred during the </a:t>
            </a:r>
            <a:r>
              <a:rPr lang="en-US" sz="1800" b="1" dirty="0" smtClean="0">
                <a:solidFill>
                  <a:schemeClr val="tx1"/>
                </a:solidFill>
                <a:latin typeface="Arial" pitchFamily="-128" charset="0"/>
              </a:rPr>
              <a:t>Set Up Test </a:t>
            </a: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phase, after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-128" charset="0"/>
              </a:rPr>
              <a:t>Datent</a:t>
            </a:r>
            <a:endParaRPr lang="en-US" sz="1800" dirty="0" smtClean="0">
              <a:solidFill>
                <a:schemeClr val="tx1"/>
              </a:solidFill>
              <a:latin typeface="Arial" pitchFamily="-128" charset="0"/>
            </a:endParaRPr>
          </a:p>
          <a:p>
            <a:pPr marL="342900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Each pass through Set Up Test increments the turntable position check variable </a:t>
            </a:r>
            <a:r>
              <a:rPr lang="en-US" sz="1800" b="1" dirty="0" smtClean="0">
                <a:solidFill>
                  <a:schemeClr val="tx1"/>
                </a:solidFill>
                <a:latin typeface="Arial" pitchFamily="-128" charset="0"/>
              </a:rPr>
              <a:t>Class3</a:t>
            </a:r>
          </a:p>
          <a:p>
            <a:pPr marL="1085850" lvl="1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If Class3 is non-zero then the turntable position must be checked to match the parameters</a:t>
            </a:r>
          </a:p>
          <a:p>
            <a:pPr marL="342900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Set Up Test is executed hundreds of times</a:t>
            </a:r>
          </a:p>
          <a:p>
            <a:pPr marL="1085850" lvl="1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Rescheduled waiting for other events</a:t>
            </a:r>
          </a:p>
          <a:p>
            <a:pPr marL="342900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1800" b="1" dirty="0" smtClean="0">
                <a:solidFill>
                  <a:schemeClr val="tx1"/>
                </a:solidFill>
                <a:latin typeface="Arial" pitchFamily="-128" charset="0"/>
              </a:rPr>
              <a:t>Class3 is 1 byte long</a:t>
            </a:r>
          </a:p>
          <a:p>
            <a:pPr marL="342900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Every 256</a:t>
            </a:r>
            <a:r>
              <a:rPr lang="en-US" sz="1800" baseline="30000" dirty="0" smtClean="0">
                <a:solidFill>
                  <a:schemeClr val="tx1"/>
                </a:solidFill>
                <a:latin typeface="Arial" pitchFamily="-128" charset="0"/>
              </a:rPr>
              <a:t>th</a:t>
            </a: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 pass through Set Up Test, checking is not performed</a:t>
            </a:r>
          </a:p>
          <a:p>
            <a:pPr marL="342900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If the operator presses “set” on pass 256, turntable position can be in field light position</a:t>
            </a:r>
          </a:p>
        </p:txBody>
      </p:sp>
    </p:spTree>
    <p:extLst>
      <p:ext uri="{BB962C8B-B14F-4D97-AF65-F5344CB8AC3E}">
        <p14:creationId xmlns:p14="http://schemas.microsoft.com/office/powerpoint/2010/main" val="40324724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Hardware Abstraction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1028700" y="1674813"/>
            <a:ext cx="767715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lnSpc>
                <a:spcPct val="13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A processor may use many types of </a:t>
            </a:r>
            <a:r>
              <a:rPr lang="en-US" b="1" dirty="0" smtClean="0">
                <a:solidFill>
                  <a:schemeClr val="tx1"/>
                </a:solidFill>
                <a:latin typeface="Arial" pitchFamily="-128" charset="0"/>
              </a:rPr>
              <a:t>I/O devices</a:t>
            </a:r>
          </a:p>
          <a:p>
            <a:pPr marL="342900" indent="-342900" eaLnBrk="0" hangingPunct="0">
              <a:lnSpc>
                <a:spcPct val="13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Each device has a </a:t>
            </a:r>
            <a:r>
              <a:rPr lang="en-US" b="1" dirty="0" smtClean="0">
                <a:solidFill>
                  <a:schemeClr val="tx1"/>
                </a:solidFill>
                <a:latin typeface="Arial" pitchFamily="-128" charset="0"/>
              </a:rPr>
              <a:t>different interface</a:t>
            </a:r>
          </a:p>
          <a:p>
            <a:pPr marL="1085850" lvl="1" indent="-342900" eaLnBrk="0" hangingPunct="0">
              <a:lnSpc>
                <a:spcPct val="13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Look at the datasheets</a:t>
            </a:r>
          </a:p>
          <a:p>
            <a:pPr marL="342900" indent="-342900" eaLnBrk="0" hangingPunct="0">
              <a:lnSpc>
                <a:spcPct val="13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dirty="0">
                <a:solidFill>
                  <a:schemeClr val="tx1"/>
                </a:solidFill>
                <a:latin typeface="Arial" pitchFamily="-128" charset="0"/>
              </a:rPr>
              <a:t>Applications cannot handle variations in hardware</a:t>
            </a:r>
          </a:p>
          <a:p>
            <a:pPr marL="1085850" lvl="1" indent="-342900" eaLnBrk="0" hangingPunct="0">
              <a:lnSpc>
                <a:spcPct val="13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-128" charset="0"/>
              </a:rPr>
              <a:t>There are far too 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many</a:t>
            </a:r>
          </a:p>
          <a:p>
            <a:pPr marL="342900" indent="-342900" eaLnBrk="0" hangingPunct="0">
              <a:lnSpc>
                <a:spcPct val="13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Operating systems </a:t>
            </a:r>
            <a:r>
              <a:rPr lang="en-US" b="1" dirty="0" smtClean="0">
                <a:solidFill>
                  <a:schemeClr val="tx1"/>
                </a:solidFill>
                <a:latin typeface="Arial" pitchFamily="-128" charset="0"/>
              </a:rPr>
              <a:t>abstract hardware details </a:t>
            </a: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from user processes</a:t>
            </a:r>
          </a:p>
          <a:p>
            <a:pPr marL="1085850" lvl="1" indent="-342900" eaLnBrk="0" hangingPunct="0">
              <a:lnSpc>
                <a:spcPct val="13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Disk vs. USB flash – no difference</a:t>
            </a:r>
          </a:p>
        </p:txBody>
      </p:sp>
    </p:spTree>
    <p:extLst>
      <p:ext uri="{BB962C8B-B14F-4D97-AF65-F5344CB8AC3E}">
        <p14:creationId xmlns:p14="http://schemas.microsoft.com/office/powerpoint/2010/main" val="30797311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Device Drivers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1114425" y="1541463"/>
            <a:ext cx="6867525" cy="105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lnSpc>
                <a:spcPct val="13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A uniform interface (mostly) for the interaction between SW and HW devices</a:t>
            </a:r>
            <a:endParaRPr lang="en-US" sz="2000" dirty="0" smtClean="0">
              <a:solidFill>
                <a:schemeClr val="tx1"/>
              </a:solidFill>
              <a:latin typeface="Arial" pitchFamily="-12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972099" y="2692985"/>
            <a:ext cx="5078878" cy="3057525"/>
            <a:chOff x="918314" y="2914650"/>
            <a:chExt cx="5078878" cy="3057525"/>
          </a:xfrm>
        </p:grpSpPr>
        <p:grpSp>
          <p:nvGrpSpPr>
            <p:cNvPr id="23" name="Group 22"/>
            <p:cNvGrpSpPr/>
            <p:nvPr/>
          </p:nvGrpSpPr>
          <p:grpSpPr>
            <a:xfrm>
              <a:off x="918314" y="2914650"/>
              <a:ext cx="3015511" cy="3057525"/>
              <a:chOff x="918314" y="2914650"/>
              <a:chExt cx="3015511" cy="3057525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1771651" y="2914650"/>
                <a:ext cx="2152650" cy="3057525"/>
                <a:chOff x="2295526" y="3171825"/>
                <a:chExt cx="2152650" cy="3057525"/>
              </a:xfrm>
            </p:grpSpPr>
            <p:sp>
              <p:nvSpPr>
                <p:cNvPr id="2" name="Rounded Rectangle 1"/>
                <p:cNvSpPr/>
                <p:nvPr/>
              </p:nvSpPr>
              <p:spPr bwMode="auto">
                <a:xfrm>
                  <a:off x="2295526" y="3171825"/>
                  <a:ext cx="2152650" cy="457200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  <a:ea typeface="MS Gothic" charset="-128"/>
                    </a:rPr>
                    <a:t>User Application</a:t>
                  </a:r>
                </a:p>
              </p:txBody>
            </p:sp>
            <p:sp>
              <p:nvSpPr>
                <p:cNvPr id="6" name="Rounded Rectangle 5"/>
                <p:cNvSpPr/>
                <p:nvPr/>
              </p:nvSpPr>
              <p:spPr bwMode="auto">
                <a:xfrm>
                  <a:off x="2295526" y="3781425"/>
                  <a:ext cx="2152650" cy="457200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  <a:ea typeface="MS Gothic" charset="-128"/>
                    </a:rPr>
                    <a:t>Library Function</a:t>
                  </a:r>
                </a:p>
              </p:txBody>
            </p:sp>
            <p:sp>
              <p:nvSpPr>
                <p:cNvPr id="7" name="Rounded Rectangle 6"/>
                <p:cNvSpPr/>
                <p:nvPr/>
              </p:nvSpPr>
              <p:spPr bwMode="auto">
                <a:xfrm>
                  <a:off x="2295526" y="4457700"/>
                  <a:ext cx="2152650" cy="457200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  <a:ea typeface="MS Gothic" charset="-128"/>
                    </a:rPr>
                    <a:t>System Call</a:t>
                  </a:r>
                </a:p>
              </p:txBody>
            </p:sp>
            <p:sp>
              <p:nvSpPr>
                <p:cNvPr id="8" name="Rounded Rectangle 7"/>
                <p:cNvSpPr/>
                <p:nvPr/>
              </p:nvSpPr>
              <p:spPr bwMode="auto">
                <a:xfrm>
                  <a:off x="2295526" y="5114925"/>
                  <a:ext cx="2152650" cy="457200"/>
                </a:xfrm>
                <a:prstGeom prst="round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  <a:ea typeface="MS Gothic" charset="-128"/>
                    </a:rPr>
                    <a:t>Device Driver</a:t>
                  </a:r>
                </a:p>
              </p:txBody>
            </p:sp>
            <p:sp>
              <p:nvSpPr>
                <p:cNvPr id="9" name="Rounded Rectangle 8"/>
                <p:cNvSpPr/>
                <p:nvPr/>
              </p:nvSpPr>
              <p:spPr bwMode="auto">
                <a:xfrm>
                  <a:off x="2295526" y="5772150"/>
                  <a:ext cx="2152650" cy="457200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tabLst/>
                  </a:pPr>
                  <a:r>
                    <a:rPr kumimoji="0" lang="en-US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  <a:ea typeface="MS Gothic" charset="-128"/>
                    </a:rPr>
                    <a:t>HW</a:t>
                  </a:r>
                </a:p>
              </p:txBody>
            </p:sp>
            <p:cxnSp>
              <p:nvCxnSpPr>
                <p:cNvPr id="4" name="Straight Arrow Connector 3"/>
                <p:cNvCxnSpPr>
                  <a:stCxn id="2" idx="2"/>
                  <a:endCxn id="6" idx="0"/>
                </p:cNvCxnSpPr>
                <p:nvPr/>
              </p:nvCxnSpPr>
              <p:spPr bwMode="auto">
                <a:xfrm>
                  <a:off x="3371851" y="3629025"/>
                  <a:ext cx="0" cy="152400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1" name="Straight Arrow Connector 10"/>
                <p:cNvCxnSpPr>
                  <a:stCxn id="6" idx="2"/>
                  <a:endCxn id="7" idx="0"/>
                </p:cNvCxnSpPr>
                <p:nvPr/>
              </p:nvCxnSpPr>
              <p:spPr bwMode="auto">
                <a:xfrm>
                  <a:off x="3371851" y="4238625"/>
                  <a:ext cx="0" cy="219075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3" name="Straight Arrow Connector 12"/>
                <p:cNvCxnSpPr>
                  <a:stCxn id="7" idx="2"/>
                  <a:endCxn id="8" idx="0"/>
                </p:cNvCxnSpPr>
                <p:nvPr/>
              </p:nvCxnSpPr>
              <p:spPr bwMode="auto">
                <a:xfrm>
                  <a:off x="3371851" y="4914900"/>
                  <a:ext cx="0" cy="200025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5" name="Straight Arrow Connector 14"/>
                <p:cNvCxnSpPr>
                  <a:stCxn id="8" idx="2"/>
                  <a:endCxn id="9" idx="0"/>
                </p:cNvCxnSpPr>
                <p:nvPr/>
              </p:nvCxnSpPr>
              <p:spPr bwMode="auto">
                <a:xfrm>
                  <a:off x="3371851" y="5572125"/>
                  <a:ext cx="0" cy="200025"/>
                </a:xfrm>
                <a:prstGeom prst="straightConnector1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20" name="Straight Connector 19"/>
              <p:cNvCxnSpPr/>
              <p:nvPr/>
            </p:nvCxnSpPr>
            <p:spPr bwMode="auto">
              <a:xfrm>
                <a:off x="923925" y="4090987"/>
                <a:ext cx="3009900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2" name="TextBox 21"/>
              <p:cNvSpPr txBox="1"/>
              <p:nvPr/>
            </p:nvSpPr>
            <p:spPr>
              <a:xfrm>
                <a:off x="923924" y="3165187"/>
                <a:ext cx="7649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+mj-lt"/>
                  </a:rPr>
                  <a:t>User</a:t>
                </a:r>
              </a:p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+mj-lt"/>
                  </a:rPr>
                  <a:t>Space</a:t>
                </a:r>
                <a:endParaRPr lang="en-US" sz="16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918314" y="4522499"/>
                <a:ext cx="77617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+mj-lt"/>
                  </a:rPr>
                  <a:t>Kernel</a:t>
                </a:r>
              </a:p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  <a:latin typeface="+mj-lt"/>
                  </a:rPr>
                  <a:t>Space</a:t>
                </a:r>
                <a:endParaRPr lang="en-US" sz="1600" dirty="0">
                  <a:solidFill>
                    <a:schemeClr val="tx1"/>
                  </a:solidFill>
                  <a:latin typeface="+mj-lt"/>
                </a:endParaRP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3996370" y="2943225"/>
              <a:ext cx="144943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“Hello, world.”</a:t>
              </a:r>
              <a:endParaRPr lang="en-US" sz="16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403640" y="3580685"/>
              <a:ext cx="6415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err="1" smtClean="0">
                  <a:solidFill>
                    <a:schemeClr val="tx1"/>
                  </a:solidFill>
                  <a:latin typeface="+mj-lt"/>
                </a:rPr>
                <a:t>printf</a:t>
              </a:r>
              <a:endParaRPr lang="en-US" sz="16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323490" y="4259848"/>
              <a:ext cx="8018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err="1" smtClean="0">
                  <a:solidFill>
                    <a:schemeClr val="tx1"/>
                  </a:solidFill>
                  <a:latin typeface="+mj-lt"/>
                </a:rPr>
                <a:t>vfprintf</a:t>
              </a:r>
              <a:endParaRPr lang="en-US" sz="16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870712" y="4917073"/>
              <a:ext cx="21264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HDMI or UART driver</a:t>
              </a:r>
              <a:endParaRPr lang="en-US" sz="16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902437" y="5597694"/>
              <a:ext cx="196778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HDMI or UART port</a:t>
              </a:r>
              <a:endParaRPr lang="en-US" sz="1600" dirty="0">
                <a:solidFill>
                  <a:schemeClr val="tx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72909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Functions of Device Drivers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1228725" y="1550988"/>
            <a:ext cx="6867525" cy="4439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lnSpc>
                <a:spcPct val="130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Initialize the device</a:t>
            </a:r>
          </a:p>
          <a:p>
            <a:pPr marL="342900" indent="-342900" eaLnBrk="0" hangingPunct="0">
              <a:lnSpc>
                <a:spcPct val="130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Accept read/write requests from the layer above</a:t>
            </a:r>
          </a:p>
          <a:p>
            <a:pPr marL="342900" indent="-342900" eaLnBrk="0" hangingPunct="0">
              <a:lnSpc>
                <a:spcPct val="130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Check validity of input parameters</a:t>
            </a:r>
          </a:p>
          <a:p>
            <a:pPr marL="342900" indent="-342900" eaLnBrk="0" hangingPunct="0">
              <a:lnSpc>
                <a:spcPct val="130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Add device-specific detail to requests</a:t>
            </a:r>
          </a:p>
          <a:p>
            <a:pPr marL="1085850" lvl="1" indent="-342900" eaLnBrk="0" hangingPunct="0">
              <a:lnSpc>
                <a:spcPct val="130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Disk write – track, sector, cylinder number</a:t>
            </a:r>
          </a:p>
          <a:p>
            <a:pPr marL="342900" indent="-342900" eaLnBrk="0" hangingPunct="0">
              <a:lnSpc>
                <a:spcPct val="130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Check if device is in use</a:t>
            </a:r>
          </a:p>
          <a:p>
            <a:pPr marL="342900" indent="-342900" eaLnBrk="0" hangingPunct="0">
              <a:lnSpc>
                <a:spcPct val="130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Control the device</a:t>
            </a:r>
          </a:p>
          <a:p>
            <a:pPr marL="1085850" lvl="1" indent="-342900" eaLnBrk="0" hangingPunct="0">
              <a:lnSpc>
                <a:spcPct val="130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Conform to device input protocol (SATA, I2C, …)</a:t>
            </a:r>
          </a:p>
          <a:p>
            <a:pPr marL="342900" indent="-342900" eaLnBrk="0" hangingPunct="0">
              <a:lnSpc>
                <a:spcPct val="130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Respond to device</a:t>
            </a:r>
          </a:p>
          <a:p>
            <a:pPr marL="1085850" lvl="1" indent="-342900" eaLnBrk="0" hangingPunct="0">
              <a:lnSpc>
                <a:spcPct val="130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i.e. accept incoming network message</a:t>
            </a:r>
          </a:p>
        </p:txBody>
      </p:sp>
    </p:spTree>
    <p:extLst>
      <p:ext uri="{BB962C8B-B14F-4D97-AF65-F5344CB8AC3E}">
        <p14:creationId xmlns:p14="http://schemas.microsoft.com/office/powerpoint/2010/main" val="11541724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Device Driver Implementation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677862" y="3470265"/>
            <a:ext cx="7951788" cy="2568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lnSpc>
                <a:spcPct val="130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Interface to system calls is defined as a </a:t>
            </a:r>
            <a:r>
              <a:rPr lang="en-US" sz="2000" b="1" dirty="0" smtClean="0">
                <a:solidFill>
                  <a:schemeClr val="tx1"/>
                </a:solidFill>
                <a:latin typeface="Arial" pitchFamily="-128" charset="0"/>
              </a:rPr>
              <a:t>standard set of functions</a:t>
            </a:r>
          </a:p>
          <a:p>
            <a:pPr marL="342900" indent="-342900" eaLnBrk="0" hangingPunct="0">
              <a:lnSpc>
                <a:spcPct val="130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Driver code must convert system requests into </a:t>
            </a:r>
            <a:r>
              <a:rPr lang="en-US" sz="2000" b="1" dirty="0" smtClean="0">
                <a:solidFill>
                  <a:schemeClr val="tx1"/>
                </a:solidFill>
                <a:latin typeface="Arial" pitchFamily="-128" charset="0"/>
              </a:rPr>
              <a:t>I/O signaling 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in the protocol of the device</a:t>
            </a:r>
          </a:p>
          <a:p>
            <a:pPr marL="342900" indent="-342900" eaLnBrk="0" hangingPunct="0">
              <a:lnSpc>
                <a:spcPct val="130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Must respond to </a:t>
            </a:r>
            <a:r>
              <a:rPr lang="en-US" sz="2000" b="1" dirty="0" smtClean="0">
                <a:solidFill>
                  <a:schemeClr val="tx1"/>
                </a:solidFill>
                <a:latin typeface="Arial" pitchFamily="-128" charset="0"/>
              </a:rPr>
              <a:t>interrupts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 from the device</a:t>
            </a:r>
          </a:p>
          <a:p>
            <a:pPr marL="1085850" lvl="1" indent="-342900" eaLnBrk="0" hangingPunct="0">
              <a:lnSpc>
                <a:spcPct val="130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Driver may include </a:t>
            </a:r>
            <a:r>
              <a:rPr lang="en-US" sz="1800" b="1" dirty="0" smtClean="0">
                <a:solidFill>
                  <a:schemeClr val="tx1"/>
                </a:solidFill>
                <a:latin typeface="Arial" pitchFamily="-128" charset="0"/>
              </a:rPr>
              <a:t>interrupt service routines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828784" y="1676156"/>
            <a:ext cx="7033709" cy="1464503"/>
            <a:chOff x="371584" y="1790456"/>
            <a:chExt cx="7033709" cy="1464503"/>
          </a:xfrm>
        </p:grpSpPr>
        <p:sp>
          <p:nvSpPr>
            <p:cNvPr id="6" name="Rounded Rectangle 5"/>
            <p:cNvSpPr/>
            <p:nvPr/>
          </p:nvSpPr>
          <p:spPr bwMode="auto">
            <a:xfrm>
              <a:off x="3200400" y="2242718"/>
              <a:ext cx="1538286" cy="1012241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S Gothic" charset="-128"/>
                </a:rPr>
                <a:t>Device Driver</a:t>
              </a: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737869" y="1790456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+mj-lt"/>
                </a:rPr>
                <a:t>System Call</a:t>
              </a:r>
              <a:endParaRPr lang="en-US" sz="18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27993" y="1790456"/>
              <a:ext cx="13773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+mj-lt"/>
                </a:rPr>
                <a:t>HW Device</a:t>
              </a:r>
              <a:endParaRPr lang="en-US" sz="18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71584" y="2271784"/>
              <a:ext cx="240019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</a:t>
              </a:r>
              <a:r>
                <a:rPr lang="en-US" sz="1400" b="1" dirty="0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oid </a:t>
              </a:r>
              <a:r>
                <a:rPr lang="en-US" sz="1400" b="1" dirty="0" err="1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vfprintf</a:t>
              </a:r>
              <a:r>
                <a:rPr lang="en-US" sz="1400" b="1" dirty="0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(…) {</a:t>
              </a:r>
            </a:p>
            <a:p>
              <a:r>
                <a:rPr lang="en-US" sz="1400" b="1" dirty="0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400" b="1" dirty="0" smtClean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open</a:t>
              </a:r>
              <a:r>
                <a:rPr lang="en-US" sz="1400" b="1" dirty="0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(device</a:t>
              </a:r>
              <a:r>
                <a:rPr lang="en-US" sz="1400" b="1" dirty="0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r>
                <a:rPr lang="en-US" sz="1400" b="1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400" b="1" dirty="0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…</a:t>
              </a:r>
            </a:p>
            <a:p>
              <a:r>
                <a:rPr lang="en-US" sz="1400" b="1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400" b="1" dirty="0" smtClean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write</a:t>
              </a:r>
              <a:r>
                <a:rPr lang="en-US" sz="1400" b="1" dirty="0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400" b="1" dirty="0" err="1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device,data</a:t>
              </a:r>
              <a:r>
                <a:rPr lang="en-US" sz="1400" b="1" dirty="0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); </a:t>
              </a:r>
              <a:endParaRPr lang="en-US" sz="1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" name="Rectangle 2"/>
            <p:cNvSpPr/>
            <p:nvPr/>
          </p:nvSpPr>
          <p:spPr bwMode="auto">
            <a:xfrm>
              <a:off x="6193914" y="2242718"/>
              <a:ext cx="1045086" cy="1012241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S Gothic" charset="-128"/>
                </a:rPr>
                <a:t>VGA Controller</a:t>
              </a:r>
            </a:p>
            <a:p>
              <a:pPr marL="0" marR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r>
                <a:rPr lang="en-US" sz="1400" dirty="0" smtClean="0">
                  <a:solidFill>
                    <a:schemeClr val="tx1"/>
                  </a:solidFill>
                  <a:latin typeface="+mj-lt"/>
                  <a:ea typeface="MS Gothic" charset="-128"/>
                </a:rPr>
                <a:t>IC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S Gothic" charset="-128"/>
              </a:endParaRPr>
            </a:p>
          </p:txBody>
        </p:sp>
        <p:cxnSp>
          <p:nvCxnSpPr>
            <p:cNvPr id="11" name="Straight Arrow Connector 10"/>
            <p:cNvCxnSpPr>
              <a:stCxn id="8" idx="3"/>
              <a:endCxn id="6" idx="1"/>
            </p:cNvCxnSpPr>
            <p:nvPr/>
          </p:nvCxnSpPr>
          <p:spPr bwMode="auto">
            <a:xfrm>
              <a:off x="2771776" y="2748838"/>
              <a:ext cx="428624" cy="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4738686" y="2514600"/>
              <a:ext cx="1455228" cy="952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Arrow Connector 14"/>
            <p:cNvCxnSpPr/>
            <p:nvPr/>
          </p:nvCxnSpPr>
          <p:spPr bwMode="auto">
            <a:xfrm flipH="1" flipV="1">
              <a:off x="4738687" y="3009901"/>
              <a:ext cx="1455227" cy="952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" name="TextBox 15"/>
            <p:cNvSpPr txBox="1"/>
            <p:nvPr/>
          </p:nvSpPr>
          <p:spPr>
            <a:xfrm>
              <a:off x="4969194" y="2216348"/>
              <a:ext cx="110959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+mj-lt"/>
                </a:rPr>
                <a:t>I/O protocol</a:t>
              </a:r>
              <a:endParaRPr lang="en-US" sz="14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072719" y="2702124"/>
              <a:ext cx="93968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+mj-lt"/>
                </a:rPr>
                <a:t>Interrupts</a:t>
              </a:r>
              <a:endParaRPr lang="en-US" sz="1400" dirty="0">
                <a:solidFill>
                  <a:schemeClr val="tx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18258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Device Driver Protocol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621506" y="2127240"/>
            <a:ext cx="7951788" cy="376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lnSpc>
                <a:spcPct val="130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Each interface function in the driver should write appropriate data into the </a:t>
            </a:r>
            <a:r>
              <a:rPr lang="en-US" sz="2000" b="1" dirty="0" smtClean="0">
                <a:solidFill>
                  <a:schemeClr val="tx1"/>
                </a:solidFill>
                <a:latin typeface="Arial" pitchFamily="-128" charset="0"/>
              </a:rPr>
              <a:t>device registers</a:t>
            </a:r>
          </a:p>
          <a:p>
            <a:pPr marL="1085850" lvl="1" indent="-342900" eaLnBrk="0" hangingPunct="0">
              <a:lnSpc>
                <a:spcPct val="130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Most devices have registers to accept commands</a:t>
            </a:r>
          </a:p>
          <a:p>
            <a:pPr marL="1085850" lvl="1" indent="-342900" eaLnBrk="0" hangingPunct="0">
              <a:lnSpc>
                <a:spcPct val="130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Typically write to them using standard bus protocol (I2C, etc.)</a:t>
            </a:r>
          </a:p>
          <a:p>
            <a:pPr marL="457200" indent="-457200" eaLnBrk="0" hangingPunct="0">
              <a:lnSpc>
                <a:spcPct val="130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After writing a command, </a:t>
            </a:r>
            <a:r>
              <a:rPr lang="en-US" sz="2000" b="1" dirty="0" smtClean="0">
                <a:solidFill>
                  <a:schemeClr val="tx1"/>
                </a:solidFill>
                <a:latin typeface="Arial" pitchFamily="-128" charset="0"/>
              </a:rPr>
              <a:t>verify that command is accepted</a:t>
            </a:r>
          </a:p>
          <a:p>
            <a:pPr marL="1085850" lvl="1" indent="-342900" eaLnBrk="0" hangingPunct="0">
              <a:lnSpc>
                <a:spcPct val="130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Check error conditions (ACK or NACK, etc.)</a:t>
            </a:r>
          </a:p>
          <a:p>
            <a:pPr marL="457200" indent="-457200" eaLnBrk="0" hangingPunct="0">
              <a:lnSpc>
                <a:spcPct val="130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000" b="1" dirty="0" smtClean="0">
                <a:solidFill>
                  <a:schemeClr val="tx1"/>
                </a:solidFill>
                <a:latin typeface="Arial" pitchFamily="-128" charset="0"/>
              </a:rPr>
              <a:t>Synchronize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 with the device I/O</a:t>
            </a:r>
          </a:p>
          <a:p>
            <a:pPr marL="1085850" lvl="1" indent="-342900" eaLnBrk="0" hangingPunct="0">
              <a:lnSpc>
                <a:spcPct val="130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Block or not, wait for interrupt or not</a:t>
            </a:r>
          </a:p>
          <a:p>
            <a:pPr marL="1085850" lvl="1" indent="-342900" eaLnBrk="0" hangingPunct="0">
              <a:lnSpc>
                <a:spcPct val="130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Several options on this</a:t>
            </a: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1678781" y="1549072"/>
            <a:ext cx="707469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lnSpc>
                <a:spcPct val="130000"/>
              </a:lnSpc>
              <a:spcAft>
                <a:spcPts val="3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Structure for the behavior of a device driver</a:t>
            </a:r>
            <a:endParaRPr lang="en-US" sz="2000" b="1" dirty="0" smtClean="0">
              <a:solidFill>
                <a:schemeClr val="tx1"/>
              </a:solidFill>
              <a:latin typeface="Arial" pitchFamily="-1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524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File System Interface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745331" y="1527165"/>
            <a:ext cx="79517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spcAft>
                <a:spcPts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C00000"/>
                </a:solidFill>
                <a:latin typeface="Arial" pitchFamily="-128" charset="0"/>
              </a:rPr>
              <a:t>All devices look like files </a:t>
            </a: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on a </a:t>
            </a:r>
            <a:r>
              <a:rPr lang="en-US" dirty="0" err="1" smtClean="0">
                <a:solidFill>
                  <a:schemeClr val="tx1"/>
                </a:solidFill>
                <a:latin typeface="Arial" pitchFamily="-128" charset="0"/>
              </a:rPr>
              <a:t>linux</a:t>
            </a: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 system</a:t>
            </a:r>
          </a:p>
          <a:p>
            <a:pPr marL="457200" indent="-457200" eaLnBrk="0" hangingPunct="0">
              <a:spcAft>
                <a:spcPts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Arial" pitchFamily="-128" charset="0"/>
              </a:rPr>
              <a:t>Special files </a:t>
            </a: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are created, usually in the </a:t>
            </a:r>
            <a:r>
              <a:rPr lang="en-US" b="1" dirty="0" smtClean="0">
                <a:solidFill>
                  <a:schemeClr val="tx1"/>
                </a:solidFill>
                <a:latin typeface="Arial" pitchFamily="-128" charset="0"/>
              </a:rPr>
              <a:t>/</a:t>
            </a:r>
            <a:r>
              <a:rPr lang="en-US" b="1" dirty="0" err="1" smtClean="0">
                <a:solidFill>
                  <a:schemeClr val="tx1"/>
                </a:solidFill>
                <a:latin typeface="Arial" pitchFamily="-128" charset="0"/>
              </a:rPr>
              <a:t>dev</a:t>
            </a:r>
            <a:r>
              <a:rPr lang="en-US" b="1" dirty="0" smtClean="0">
                <a:solidFill>
                  <a:schemeClr val="tx1"/>
                </a:solidFill>
                <a:latin typeface="Arial" pitchFamily="-12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directory</a:t>
            </a:r>
          </a:p>
          <a:p>
            <a:pPr marL="457200" indent="-457200" eaLnBrk="0" hangingPunct="0">
              <a:spcAft>
                <a:spcPts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Device interaction is the same (mostly) as file interaction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202406" y="3173025"/>
            <a:ext cx="8770144" cy="2514600"/>
            <a:chOff x="173831" y="3287325"/>
            <a:chExt cx="8770144" cy="2514600"/>
          </a:xfrm>
        </p:grpSpPr>
        <p:sp>
          <p:nvSpPr>
            <p:cNvPr id="35" name="Rounded Rectangle 34"/>
            <p:cNvSpPr/>
            <p:nvPr/>
          </p:nvSpPr>
          <p:spPr bwMode="auto">
            <a:xfrm>
              <a:off x="2295525" y="4301736"/>
              <a:ext cx="6648450" cy="1071565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charset="0"/>
                <a:ea typeface="MS Gothic" charset="-128"/>
              </a:endParaRPr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2412205" y="3287325"/>
              <a:ext cx="6345239" cy="2514600"/>
              <a:chOff x="1666874" y="3562350"/>
              <a:chExt cx="6345239" cy="2514600"/>
            </a:xfrm>
          </p:grpSpPr>
          <p:sp>
            <p:nvSpPr>
              <p:cNvPr id="2" name="Rectangle 1"/>
              <p:cNvSpPr/>
              <p:nvPr/>
            </p:nvSpPr>
            <p:spPr bwMode="auto">
              <a:xfrm>
                <a:off x="1790700" y="3562350"/>
                <a:ext cx="6105525" cy="3143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ea typeface="MS Gothic" charset="-128"/>
                  </a:rPr>
                  <a:t>User programs</a:t>
                </a: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1790700" y="4695825"/>
                <a:ext cx="6105525" cy="3143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ea typeface="MS Gothic" charset="-128"/>
                  </a:rPr>
                  <a:t>Virtual</a:t>
                </a:r>
                <a:r>
                  <a:rPr kumimoji="0" lang="en-US" sz="16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ea typeface="MS Gothic" charset="-128"/>
                  </a:rPr>
                  <a:t> File System Switch</a:t>
                </a: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S Gothic" charset="-128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>
                <a:off x="1790700" y="5762625"/>
                <a:ext cx="6105525" cy="31432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lang="en-US" sz="1600" dirty="0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Hardware</a:t>
                </a:r>
                <a:endPara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S Gothic" charset="-128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1666874" y="4133849"/>
                <a:ext cx="1647825" cy="31432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lang="en-US" sz="1200" dirty="0" err="1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f</a:t>
                </a:r>
                <a:r>
                  <a:rPr kumimoji="0" lang="en-US" sz="12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ea typeface="MS Gothic" charset="-128"/>
                  </a:rPr>
                  <a:t>d</a:t>
                </a:r>
                <a:r>
                  <a:rPr lang="en-US" sz="1200" dirty="0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=</a:t>
                </a:r>
                <a:r>
                  <a:rPr lang="en-US" sz="1200" b="1" dirty="0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open</a:t>
                </a:r>
                <a:r>
                  <a:rPr lang="en-US" sz="1200" dirty="0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(“/</a:t>
                </a:r>
                <a:r>
                  <a:rPr lang="en-US" sz="1200" dirty="0" err="1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dev</a:t>
                </a:r>
                <a:r>
                  <a:rPr lang="en-US" sz="1200" dirty="0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/</a:t>
                </a:r>
                <a:r>
                  <a:rPr lang="en-US" sz="1200" dirty="0" err="1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abc</a:t>
                </a:r>
                <a:r>
                  <a:rPr lang="en-US" sz="1200" dirty="0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”)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S Gothic" charset="-128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3738562" y="4114797"/>
                <a:ext cx="1166813" cy="31432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lang="en-US" sz="1200" b="1" dirty="0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read</a:t>
                </a:r>
                <a:r>
                  <a:rPr lang="en-US" sz="1200" dirty="0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(</a:t>
                </a:r>
                <a:r>
                  <a:rPr lang="en-US" sz="1200" dirty="0" err="1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fd</a:t>
                </a:r>
                <a:r>
                  <a:rPr lang="en-US" sz="1200" dirty="0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)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S Gothic" charset="-128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5264150" y="4133848"/>
                <a:ext cx="1166813" cy="31432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lang="en-US" sz="1200" b="1" dirty="0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write</a:t>
                </a:r>
                <a:r>
                  <a:rPr lang="en-US" sz="1200" dirty="0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(</a:t>
                </a:r>
                <a:r>
                  <a:rPr lang="en-US" sz="1200" dirty="0" err="1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fd,dat</a:t>
                </a:r>
                <a:r>
                  <a:rPr lang="en-US" sz="1200" dirty="0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)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S Gothic" charset="-128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 bwMode="auto">
              <a:xfrm>
                <a:off x="6845300" y="4133849"/>
                <a:ext cx="1166813" cy="31432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lang="en-US" sz="1200" b="1" dirty="0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close</a:t>
                </a:r>
                <a:r>
                  <a:rPr lang="en-US" sz="1200" dirty="0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(</a:t>
                </a:r>
                <a:r>
                  <a:rPr lang="en-US" sz="1200" dirty="0" err="1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fd</a:t>
                </a:r>
                <a:r>
                  <a:rPr lang="en-US" sz="1200" dirty="0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)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S Gothic" charset="-128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 bwMode="auto">
              <a:xfrm>
                <a:off x="1907379" y="5238747"/>
                <a:ext cx="1166813" cy="31432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lang="en-US" sz="1200" b="1" dirty="0" err="1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abc_open</a:t>
                </a:r>
                <a:r>
                  <a:rPr lang="en-US" sz="1200" dirty="0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()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S Gothic" charset="-128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 bwMode="auto">
              <a:xfrm>
                <a:off x="3738561" y="5238747"/>
                <a:ext cx="1166813" cy="31432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lang="en-US" sz="1200" b="1" dirty="0" err="1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abc_read</a:t>
                </a:r>
                <a:r>
                  <a:rPr lang="en-US" sz="1200" dirty="0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()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S Gothic" charset="-128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5264150" y="5238747"/>
                <a:ext cx="1166813" cy="31432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lang="en-US" sz="1200" b="1" dirty="0" err="1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abc_write</a:t>
                </a:r>
                <a:r>
                  <a:rPr lang="en-US" sz="1200" dirty="0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()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S Gothic" charset="-128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6845299" y="5238747"/>
                <a:ext cx="1166813" cy="314325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lang="en-US" sz="1200" b="1" dirty="0" err="1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abc_close</a:t>
                </a:r>
                <a:r>
                  <a:rPr lang="en-US" sz="1200" dirty="0" smtClean="0">
                    <a:solidFill>
                      <a:schemeClr val="tx1"/>
                    </a:solidFill>
                    <a:latin typeface="+mj-lt"/>
                    <a:ea typeface="MS Gothic" charset="-128"/>
                  </a:rPr>
                  <a:t>()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S Gothic" charset="-128"/>
                </a:endParaRPr>
              </a:p>
            </p:txBody>
          </p:sp>
          <p:cxnSp>
            <p:nvCxnSpPr>
              <p:cNvPr id="4" name="Straight Arrow Connector 3"/>
              <p:cNvCxnSpPr>
                <a:stCxn id="9" idx="0"/>
              </p:cNvCxnSpPr>
              <p:nvPr/>
            </p:nvCxnSpPr>
            <p:spPr bwMode="auto">
              <a:xfrm flipH="1" flipV="1">
                <a:off x="2490785" y="3876675"/>
                <a:ext cx="2" cy="257174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" name="Straight Arrow Connector 18"/>
              <p:cNvCxnSpPr/>
              <p:nvPr/>
            </p:nvCxnSpPr>
            <p:spPr bwMode="auto">
              <a:xfrm flipH="1" flipV="1">
                <a:off x="4321965" y="3857623"/>
                <a:ext cx="2" cy="257174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" name="Straight Arrow Connector 19"/>
              <p:cNvCxnSpPr/>
              <p:nvPr/>
            </p:nvCxnSpPr>
            <p:spPr bwMode="auto">
              <a:xfrm flipH="1" flipV="1">
                <a:off x="5847556" y="3876674"/>
                <a:ext cx="2" cy="257174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" name="Straight Arrow Connector 20"/>
              <p:cNvCxnSpPr/>
              <p:nvPr/>
            </p:nvCxnSpPr>
            <p:spPr bwMode="auto">
              <a:xfrm flipH="1" flipV="1">
                <a:off x="7437438" y="3857620"/>
                <a:ext cx="2" cy="257174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" name="Straight Arrow Connector 21"/>
              <p:cNvCxnSpPr/>
              <p:nvPr/>
            </p:nvCxnSpPr>
            <p:spPr bwMode="auto">
              <a:xfrm flipV="1">
                <a:off x="2490785" y="5010150"/>
                <a:ext cx="2" cy="228597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" name="Straight Arrow Connector 23"/>
              <p:cNvCxnSpPr/>
              <p:nvPr/>
            </p:nvCxnSpPr>
            <p:spPr bwMode="auto">
              <a:xfrm flipV="1">
                <a:off x="4321968" y="5010147"/>
                <a:ext cx="2" cy="228597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" name="Straight Arrow Connector 24"/>
              <p:cNvCxnSpPr/>
              <p:nvPr/>
            </p:nvCxnSpPr>
            <p:spPr bwMode="auto">
              <a:xfrm flipV="1">
                <a:off x="5847554" y="5010146"/>
                <a:ext cx="2" cy="228597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" name="Straight Arrow Connector 25"/>
              <p:cNvCxnSpPr/>
              <p:nvPr/>
            </p:nvCxnSpPr>
            <p:spPr bwMode="auto">
              <a:xfrm flipV="1">
                <a:off x="7428703" y="5010145"/>
                <a:ext cx="2" cy="228597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" name="Straight Arrow Connector 26"/>
              <p:cNvCxnSpPr/>
              <p:nvPr/>
            </p:nvCxnSpPr>
            <p:spPr bwMode="auto">
              <a:xfrm flipH="1" flipV="1">
                <a:off x="5847552" y="4448174"/>
                <a:ext cx="2" cy="257174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8" name="Straight Arrow Connector 27"/>
              <p:cNvCxnSpPr/>
              <p:nvPr/>
            </p:nvCxnSpPr>
            <p:spPr bwMode="auto">
              <a:xfrm flipH="1" flipV="1">
                <a:off x="7437440" y="4448174"/>
                <a:ext cx="2" cy="257174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9" name="Straight Arrow Connector 28"/>
              <p:cNvCxnSpPr/>
              <p:nvPr/>
            </p:nvCxnSpPr>
            <p:spPr bwMode="auto">
              <a:xfrm flipH="1" flipV="1">
                <a:off x="4321963" y="4429122"/>
                <a:ext cx="2" cy="257174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0" name="Straight Arrow Connector 29"/>
              <p:cNvCxnSpPr/>
              <p:nvPr/>
            </p:nvCxnSpPr>
            <p:spPr bwMode="auto">
              <a:xfrm flipH="1" flipV="1">
                <a:off x="2490783" y="4448174"/>
                <a:ext cx="2" cy="257174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1" name="Straight Arrow Connector 30"/>
              <p:cNvCxnSpPr/>
              <p:nvPr/>
            </p:nvCxnSpPr>
            <p:spPr bwMode="auto">
              <a:xfrm flipV="1">
                <a:off x="2490785" y="5534028"/>
                <a:ext cx="2" cy="228597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2" name="Straight Arrow Connector 31"/>
              <p:cNvCxnSpPr/>
              <p:nvPr/>
            </p:nvCxnSpPr>
            <p:spPr bwMode="auto">
              <a:xfrm flipV="1">
                <a:off x="4321961" y="5534027"/>
                <a:ext cx="2" cy="228597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3" name="Straight Arrow Connector 32"/>
              <p:cNvCxnSpPr/>
              <p:nvPr/>
            </p:nvCxnSpPr>
            <p:spPr bwMode="auto">
              <a:xfrm flipV="1">
                <a:off x="5847550" y="5534026"/>
                <a:ext cx="2" cy="228597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4" name="Straight Arrow Connector 33"/>
              <p:cNvCxnSpPr/>
              <p:nvPr/>
            </p:nvCxnSpPr>
            <p:spPr bwMode="auto">
              <a:xfrm flipV="1">
                <a:off x="7428701" y="5534025"/>
                <a:ext cx="2" cy="228597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3" name="TextBox 22"/>
            <p:cNvSpPr txBox="1"/>
            <p:nvPr/>
          </p:nvSpPr>
          <p:spPr>
            <a:xfrm>
              <a:off x="221456" y="3845729"/>
              <a:ext cx="133562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System calls</a:t>
              </a:r>
              <a:endParaRPr lang="en-US" sz="16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73831" y="4920449"/>
              <a:ext cx="21675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tx1"/>
                  </a:solidFill>
                  <a:latin typeface="+mj-lt"/>
                </a:rPr>
                <a:t>Device driver routines</a:t>
              </a:r>
              <a:endParaRPr lang="en-US" sz="1600" dirty="0">
                <a:solidFill>
                  <a:schemeClr val="tx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54579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Driver Routine Execution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1307306" y="1603365"/>
            <a:ext cx="6522244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Execute as </a:t>
            </a:r>
            <a:r>
              <a:rPr lang="en-US" b="1" dirty="0" smtClean="0">
                <a:solidFill>
                  <a:schemeClr val="tx1"/>
                </a:solidFill>
                <a:latin typeface="Arial" pitchFamily="-128" charset="0"/>
              </a:rPr>
              <a:t>part of the operating system</a:t>
            </a:r>
          </a:p>
          <a:p>
            <a:pPr marL="1200150" lvl="1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Need highest access to interact with HW</a:t>
            </a:r>
          </a:p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Can be </a:t>
            </a:r>
            <a:r>
              <a:rPr lang="en-US" b="1" dirty="0" smtClean="0">
                <a:solidFill>
                  <a:schemeClr val="tx1"/>
                </a:solidFill>
                <a:latin typeface="Arial" pitchFamily="-128" charset="0"/>
              </a:rPr>
              <a:t>compiled into the kernel</a:t>
            </a:r>
          </a:p>
          <a:p>
            <a:pPr marL="1200150" lvl="1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Common on embedded systems</a:t>
            </a:r>
          </a:p>
          <a:p>
            <a:pPr marL="1200150" lvl="1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Drivers are fixed</a:t>
            </a:r>
          </a:p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Can be </a:t>
            </a:r>
            <a:r>
              <a:rPr lang="en-US" b="1" dirty="0" smtClean="0">
                <a:solidFill>
                  <a:schemeClr val="tx1"/>
                </a:solidFill>
                <a:latin typeface="Arial" pitchFamily="-128" charset="0"/>
              </a:rPr>
              <a:t>loaded dynamically</a:t>
            </a:r>
          </a:p>
          <a:p>
            <a:pPr marL="1200150" lvl="1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Loadable Kernel Modules (LKM) in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-128" charset="0"/>
              </a:rPr>
              <a:t>linux</a:t>
            </a:r>
            <a:endParaRPr lang="en-US" sz="2000" dirty="0" smtClean="0">
              <a:solidFill>
                <a:schemeClr val="tx1"/>
              </a:solidFill>
              <a:latin typeface="Arial" pitchFamily="-128" charset="0"/>
            </a:endParaRPr>
          </a:p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Bugs in drivers can be damaging</a:t>
            </a:r>
          </a:p>
          <a:p>
            <a:pPr marL="1200150" lvl="1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Same access as OS</a:t>
            </a:r>
          </a:p>
          <a:p>
            <a:pPr marL="1200150" lvl="1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Arial" pitchFamily="-128" charset="0"/>
              </a:rPr>
              <a:t>Security vulnerabilities 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are an issue</a:t>
            </a:r>
          </a:p>
        </p:txBody>
      </p:sp>
    </p:spTree>
    <p:extLst>
      <p:ext uri="{BB962C8B-B14F-4D97-AF65-F5344CB8AC3E}">
        <p14:creationId xmlns:p14="http://schemas.microsoft.com/office/powerpoint/2010/main" val="20638083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Types of Devices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935830" y="1622415"/>
            <a:ext cx="7770019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Three types depending on how data is transferred</a:t>
            </a:r>
          </a:p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000" b="1" dirty="0" smtClean="0">
                <a:solidFill>
                  <a:srgbClr val="C00000"/>
                </a:solidFill>
                <a:latin typeface="Arial" pitchFamily="-128" charset="0"/>
              </a:rPr>
              <a:t>Character Device</a:t>
            </a:r>
          </a:p>
          <a:p>
            <a:pPr marL="1200150" lvl="1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Can read and write individual characters efficiently to this device</a:t>
            </a:r>
          </a:p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000" b="1" dirty="0" smtClean="0">
                <a:solidFill>
                  <a:srgbClr val="C00000"/>
                </a:solidFill>
                <a:latin typeface="Arial" pitchFamily="-128" charset="0"/>
              </a:rPr>
              <a:t>Block Device</a:t>
            </a:r>
          </a:p>
          <a:p>
            <a:pPr marL="1200150" lvl="1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-128" charset="0"/>
              </a:rPr>
              <a:t>M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ore efficient to read/write blocks of data (i.e. disk drives)</a:t>
            </a:r>
          </a:p>
          <a:p>
            <a:pPr marL="1200150" lvl="1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I/O buffering is commonly used</a:t>
            </a:r>
          </a:p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000" b="1" dirty="0" smtClean="0">
                <a:solidFill>
                  <a:srgbClr val="C00000"/>
                </a:solidFill>
                <a:latin typeface="Arial" pitchFamily="-128" charset="0"/>
              </a:rPr>
              <a:t>Network Device</a:t>
            </a:r>
          </a:p>
          <a:p>
            <a:pPr marL="1200150" lvl="1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Device needs to be services periodically</a:t>
            </a:r>
          </a:p>
          <a:p>
            <a:pPr marL="1200150" lvl="1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Interrupts are needed</a:t>
            </a:r>
          </a:p>
        </p:txBody>
      </p:sp>
    </p:spTree>
    <p:extLst>
      <p:ext uri="{BB962C8B-B14F-4D97-AF65-F5344CB8AC3E}">
        <p14:creationId xmlns:p14="http://schemas.microsoft.com/office/powerpoint/2010/main" val="333340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Major and Minor Numbers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916780" y="1851015"/>
            <a:ext cx="7770019" cy="1646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Each device is assigned a </a:t>
            </a:r>
            <a:r>
              <a:rPr lang="en-US" b="1" dirty="0" smtClean="0">
                <a:solidFill>
                  <a:schemeClr val="tx1"/>
                </a:solidFill>
                <a:latin typeface="Arial" pitchFamily="-128" charset="0"/>
              </a:rPr>
              <a:t>major number </a:t>
            </a: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which indicates the device type and its driver</a:t>
            </a:r>
          </a:p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Arial" pitchFamily="-128" charset="0"/>
              </a:rPr>
              <a:t>Minor number </a:t>
            </a: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is the specific device within the major number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703343"/>
              </p:ext>
            </p:extLst>
          </p:nvPr>
        </p:nvGraphicFramePr>
        <p:xfrm>
          <a:off x="1130300" y="4025900"/>
          <a:ext cx="68770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5410"/>
                <a:gridCol w="1375410"/>
                <a:gridCol w="1375410"/>
                <a:gridCol w="1375410"/>
                <a:gridCol w="137541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Name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Create/Owner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Permissions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Major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Minor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/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dev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/usbmon0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root, root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crw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-------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252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/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dev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/usbmon1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root, root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crw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-------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252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40303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History of the Device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723898" y="1361887"/>
            <a:ext cx="8401051" cy="4393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spcAft>
                <a:spcPts val="3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Therac-6</a:t>
            </a:r>
          </a:p>
          <a:p>
            <a:pPr marL="1085850" lvl="1" indent="-342900" eaLnBrk="0" hangingPunct="0">
              <a:spcAft>
                <a:spcPts val="3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Photon mode only</a:t>
            </a:r>
          </a:p>
          <a:p>
            <a:pPr marL="1085850" lvl="1" indent="-342900" eaLnBrk="0" hangingPunct="0">
              <a:spcAft>
                <a:spcPts val="3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Manual device, PDP-11 for convenience</a:t>
            </a:r>
          </a:p>
          <a:p>
            <a:pPr marL="1085850" lvl="1" indent="-342900" eaLnBrk="0" hangingPunct="0">
              <a:spcAft>
                <a:spcPts val="3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Hardware safety features</a:t>
            </a:r>
          </a:p>
          <a:p>
            <a:pPr marL="342900" indent="-342900" eaLnBrk="0" hangingPunct="0">
              <a:spcAft>
                <a:spcPts val="3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Therac-20</a:t>
            </a:r>
          </a:p>
          <a:p>
            <a:pPr marL="1085850" lvl="1" indent="-342900" eaLnBrk="0" hangingPunct="0">
              <a:spcAft>
                <a:spcPts val="3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Dual mode device</a:t>
            </a:r>
          </a:p>
          <a:p>
            <a:pPr marL="1085850" lvl="1" indent="-342900" eaLnBrk="0" hangingPunct="0">
              <a:spcAft>
                <a:spcPts val="3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-128" charset="0"/>
              </a:rPr>
              <a:t>Manual device, PDP-11 for convenience</a:t>
            </a:r>
          </a:p>
          <a:p>
            <a:pPr marL="1085850" lvl="1" indent="-342900" eaLnBrk="0" hangingPunct="0">
              <a:spcAft>
                <a:spcPts val="3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-128" charset="0"/>
              </a:rPr>
              <a:t>Hardware safety 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features</a:t>
            </a:r>
            <a:endParaRPr lang="en-US" sz="2000" dirty="0">
              <a:solidFill>
                <a:schemeClr val="tx1"/>
              </a:solidFill>
              <a:latin typeface="Arial" pitchFamily="-128" charset="0"/>
            </a:endParaRPr>
          </a:p>
          <a:p>
            <a:pPr marL="342900" indent="-342900" eaLnBrk="0" hangingPunct="0">
              <a:spcAft>
                <a:spcPts val="3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Therac-25</a:t>
            </a:r>
          </a:p>
          <a:p>
            <a:pPr marL="1085850" lvl="1" indent="-342900" eaLnBrk="0" hangingPunct="0">
              <a:spcAft>
                <a:spcPts val="3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Dual mode device</a:t>
            </a:r>
          </a:p>
          <a:p>
            <a:pPr marL="1085850" lvl="1" indent="-342900" eaLnBrk="0" hangingPunct="0">
              <a:spcAft>
                <a:spcPts val="3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Automatic device PDP-11 required</a:t>
            </a:r>
            <a:endParaRPr lang="en-US" sz="2000" dirty="0">
              <a:solidFill>
                <a:schemeClr val="tx1"/>
              </a:solidFill>
              <a:latin typeface="Arial" pitchFamily="-128" charset="0"/>
            </a:endParaRPr>
          </a:p>
          <a:p>
            <a:pPr marL="1085850" lvl="1" indent="-342900" eaLnBrk="0" hangingPunct="0">
              <a:spcAft>
                <a:spcPts val="3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Some hardware </a:t>
            </a:r>
            <a:r>
              <a:rPr lang="en-US" sz="2000" dirty="0">
                <a:solidFill>
                  <a:schemeClr val="tx1"/>
                </a:solidFill>
                <a:latin typeface="Arial" pitchFamily="-128" charset="0"/>
              </a:rPr>
              <a:t>safety 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features replaced by software</a:t>
            </a:r>
            <a:endParaRPr lang="en-US" sz="2000" dirty="0">
              <a:solidFill>
                <a:schemeClr val="tx1"/>
              </a:solidFill>
              <a:latin typeface="Arial" pitchFamily="-12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Device Driver Interface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716755" y="1631940"/>
            <a:ext cx="801767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Each device must </a:t>
            </a:r>
            <a:r>
              <a:rPr lang="en-US" sz="2000" b="1" dirty="0" smtClean="0">
                <a:solidFill>
                  <a:schemeClr val="tx1"/>
                </a:solidFill>
                <a:latin typeface="Arial" pitchFamily="-128" charset="0"/>
              </a:rPr>
              <a:t>implement an interface 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according to its type</a:t>
            </a:r>
          </a:p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Character drivers implement the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file_operations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interface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86952" y="2670174"/>
            <a:ext cx="8366523" cy="236167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457200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28" charset="0"/>
              <a:defRPr sz="3200">
                <a:solidFill>
                  <a:srgbClr val="000000"/>
                </a:solidFill>
                <a:latin typeface="+mn-lt"/>
                <a:ea typeface="+mn-ea"/>
                <a:cs typeface="MS Gothic" charset="0"/>
              </a:defRPr>
            </a:lvl1pPr>
            <a:lvl2pPr marL="742950" indent="-285750" algn="l" defTabSz="457200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28" charset="0"/>
              <a:defRPr sz="2800">
                <a:solidFill>
                  <a:srgbClr val="000000"/>
                </a:solidFill>
                <a:latin typeface="+mn-lt"/>
                <a:ea typeface="+mn-ea"/>
                <a:cs typeface="MS Gothic" charset="0"/>
              </a:defRPr>
            </a:lvl2pPr>
            <a:lvl3pPr marL="1143000" indent="-228600" algn="l" defTabSz="457200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28" charset="0"/>
              <a:defRPr sz="2400">
                <a:solidFill>
                  <a:srgbClr val="000000"/>
                </a:solidFill>
                <a:latin typeface="+mn-lt"/>
                <a:ea typeface="+mn-ea"/>
                <a:cs typeface="MS Gothic" charset="0"/>
              </a:defRPr>
            </a:lvl3pPr>
            <a:lvl4pPr marL="16002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2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 charset="0"/>
              </a:defRPr>
            </a:lvl4pPr>
            <a:lvl5pPr marL="20574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-12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 charset="0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file_operations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>
              <a:lnSpc>
                <a:spcPct val="90000"/>
              </a:lnSpc>
            </a:pPr>
            <a:r>
              <a:rPr lang="en-US" altLang="en-US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(*</a:t>
            </a:r>
            <a:r>
              <a:rPr lang="en-US" altLang="en-US" sz="1400" b="1" kern="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(</a:t>
            </a: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file *, char *, </a:t>
            </a: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loff_t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*);</a:t>
            </a:r>
          </a:p>
          <a:p>
            <a:pPr>
              <a:lnSpc>
                <a:spcPct val="90000"/>
              </a:lnSpc>
            </a:pP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ssize_t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(*</a:t>
            </a:r>
            <a:r>
              <a:rPr lang="en-US" altLang="en-US" sz="1400" b="1" kern="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(</a:t>
            </a: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file *, </a:t>
            </a: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char *, </a:t>
            </a: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loff_t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*);</a:t>
            </a:r>
          </a:p>
          <a:p>
            <a:pPr>
              <a:lnSpc>
                <a:spcPct val="90000"/>
              </a:lnSpc>
            </a:pP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(*</a:t>
            </a: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ioctl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(</a:t>
            </a: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inode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*, </a:t>
            </a: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file *, unsigned </a:t>
            </a: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unsigned long);</a:t>
            </a:r>
          </a:p>
          <a:p>
            <a:pPr>
              <a:lnSpc>
                <a:spcPct val="90000"/>
              </a:lnSpc>
            </a:pP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(*</a:t>
            </a:r>
            <a:r>
              <a:rPr lang="en-US" altLang="en-US" sz="1400" b="1" kern="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(</a:t>
            </a: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inode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*, </a:t>
            </a: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file *);</a:t>
            </a:r>
          </a:p>
          <a:p>
            <a:pPr>
              <a:lnSpc>
                <a:spcPct val="90000"/>
              </a:lnSpc>
            </a:pP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(*</a:t>
            </a:r>
            <a:r>
              <a:rPr lang="en-US" altLang="en-US" sz="1400" b="1" kern="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(</a:t>
            </a: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inode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*, </a:t>
            </a:r>
            <a:r>
              <a:rPr lang="en-US" altLang="en-US" sz="1400" b="1" kern="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file *);</a:t>
            </a:r>
          </a:p>
          <a:p>
            <a:pPr>
              <a:lnSpc>
                <a:spcPct val="90000"/>
              </a:lnSpc>
            </a:pPr>
            <a:r>
              <a:rPr lang="en-US" altLang="en-US" sz="1400" b="1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…</a:t>
            </a:r>
          </a:p>
          <a:p>
            <a:pPr>
              <a:lnSpc>
                <a:spcPct val="90000"/>
              </a:lnSpc>
            </a:pPr>
            <a:r>
              <a:rPr lang="en-US" altLang="en-US" sz="1400" b="1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altLang="en-US" sz="1400" b="1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720327" y="5146665"/>
            <a:ext cx="80176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pen, release, read, write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are the basics</a:t>
            </a:r>
          </a:p>
        </p:txBody>
      </p:sp>
    </p:spTree>
    <p:extLst>
      <p:ext uri="{BB962C8B-B14F-4D97-AF65-F5344CB8AC3E}">
        <p14:creationId xmlns:p14="http://schemas.microsoft.com/office/powerpoint/2010/main" val="14825241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Driver Routine Example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664765" y="1803390"/>
            <a:ext cx="801767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Need a driver for an SRAM chip connected via I2C</a:t>
            </a:r>
          </a:p>
          <a:p>
            <a:pPr marL="1200150" lvl="1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We did this before</a:t>
            </a:r>
          </a:p>
          <a:p>
            <a:pPr marL="1200150" lvl="1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Philips PCF8570, 256 locations, 8-bit</a:t>
            </a:r>
          </a:p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Decide how to map </a:t>
            </a:r>
            <a:r>
              <a:rPr lang="en-US" sz="2000" b="1" dirty="0" smtClean="0">
                <a:solidFill>
                  <a:schemeClr val="tx1"/>
                </a:solidFill>
                <a:latin typeface="Arial" pitchFamily="-128" charset="0"/>
              </a:rPr>
              <a:t>device access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 to </a:t>
            </a:r>
            <a:r>
              <a:rPr lang="en-US" sz="2000" b="1" dirty="0" smtClean="0">
                <a:solidFill>
                  <a:schemeClr val="tx1"/>
                </a:solidFill>
                <a:latin typeface="Arial" pitchFamily="-128" charset="0"/>
              </a:rPr>
              <a:t>file access operations</a:t>
            </a:r>
          </a:p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Device is </a:t>
            </a:r>
            <a:r>
              <a:rPr lang="en-US" sz="2000" b="1" dirty="0" smtClean="0">
                <a:solidFill>
                  <a:schemeClr val="tx1"/>
                </a:solidFill>
                <a:latin typeface="Arial" pitchFamily="-128" charset="0"/>
              </a:rPr>
              <a:t>random access 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but files are </a:t>
            </a:r>
            <a:r>
              <a:rPr lang="en-US" sz="2000" b="1" dirty="0" smtClean="0">
                <a:solidFill>
                  <a:schemeClr val="tx1"/>
                </a:solidFill>
                <a:latin typeface="Arial" pitchFamily="-128" charset="0"/>
              </a:rPr>
              <a:t>sequential access</a:t>
            </a:r>
          </a:p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Solution: </a:t>
            </a:r>
            <a:r>
              <a:rPr lang="en-US" sz="2000" b="1" dirty="0" smtClean="0">
                <a:solidFill>
                  <a:srgbClr val="C00000"/>
                </a:solidFill>
                <a:latin typeface="Arial" pitchFamily="-128" charset="0"/>
              </a:rPr>
              <a:t>Make device sequential access</a:t>
            </a:r>
          </a:p>
          <a:p>
            <a:pPr marL="1200150" lvl="1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Maintain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readPtr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 and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writePtr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 for next read/write access address</a:t>
            </a:r>
          </a:p>
          <a:p>
            <a:pPr marL="1200150" lvl="1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Read operation reads from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readPtr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</a:p>
          <a:p>
            <a:pPr marL="1200150" lvl="1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Write operation writes to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writePtr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</a:p>
        </p:txBody>
      </p:sp>
    </p:spTree>
    <p:extLst>
      <p:ext uri="{BB962C8B-B14F-4D97-AF65-F5344CB8AC3E}">
        <p14:creationId xmlns:p14="http://schemas.microsoft.com/office/powerpoint/2010/main" val="38999030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pen </a:t>
            </a:r>
            <a:r>
              <a:rPr lang="en-US" dirty="0" smtClean="0">
                <a:solidFill>
                  <a:schemeClr val="tx1"/>
                </a:solidFill>
                <a:cs typeface="Courier New" panose="02070309020205020404" pitchFamily="49" charset="0"/>
              </a:rPr>
              <a:t>and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release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750490" y="1650990"/>
            <a:ext cx="801767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Note: This is a simplified version</a:t>
            </a:r>
          </a:p>
          <a:p>
            <a:pPr marL="1200150" lvl="1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-128" charset="0"/>
              </a:rPr>
              <a:t>D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river-specific data structure in the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-128" charset="0"/>
              </a:rPr>
              <a:t>inode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mem_dev</a:t>
            </a:r>
            <a:endParaRPr lang="en-US" sz="20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0850" y="2559000"/>
            <a:ext cx="8521700" cy="309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mem_open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inode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inode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file *file){</a:t>
            </a:r>
          </a:p>
          <a:p>
            <a:pPr eaLnBrk="0" hangingPunct="0"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mem_dev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readPtr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eaLnBrk="0" hangingPunct="0"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mem_dev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writePtr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eaLnBrk="0" hangingPunct="0"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return 0;</a:t>
            </a:r>
          </a:p>
          <a:p>
            <a:pPr eaLnBrk="0" hangingPunct="0"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0" hangingPunct="0"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mem_release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inode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inode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file *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eaLnBrk="0" hangingPunct="0"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eaLnBrk="0" hangingPunct="0"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3546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rite </a:t>
            </a:r>
            <a:r>
              <a:rPr lang="en-US" dirty="0" smtClean="0">
                <a:solidFill>
                  <a:schemeClr val="tx1"/>
                </a:solidFill>
                <a:cs typeface="Courier New" panose="02070309020205020404" pitchFamily="49" charset="0"/>
              </a:rPr>
              <a:t>considerations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750490" y="1622415"/>
            <a:ext cx="8017670" cy="4139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Write takes 4 arguments</a:t>
            </a:r>
          </a:p>
          <a:p>
            <a:pPr marL="1200150" lvl="1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truct</a:t>
            </a:r>
            <a:r>
              <a:rPr lang="en-US" sz="2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file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  <a:cs typeface="Courier New" panose="02070309020205020404" pitchFamily="49" charset="0"/>
              </a:rPr>
              <a:t>: file pointer (not needed)</a:t>
            </a:r>
          </a:p>
          <a:p>
            <a:pPr marL="1200150" lvl="1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har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  <a:cs typeface="Courier New" panose="02070309020205020404" pitchFamily="49" charset="0"/>
              </a:rPr>
              <a:t>: buffer to write to device</a:t>
            </a:r>
          </a:p>
          <a:p>
            <a:pPr marL="1200150" lvl="1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ize_t</a:t>
            </a:r>
            <a:r>
              <a:rPr lang="en-US" sz="2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  <a:cs typeface="Courier New" panose="02070309020205020404" pitchFamily="49" charset="0"/>
              </a:rPr>
              <a:t>: number of bytes to write to device</a:t>
            </a:r>
          </a:p>
          <a:p>
            <a:pPr marL="1200150" lvl="1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0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off_t</a:t>
            </a:r>
            <a:r>
              <a:rPr lang="en-US" sz="20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ppos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  <a:cs typeface="Courier New" panose="02070309020205020404" pitchFamily="49" charset="0"/>
              </a:rPr>
              <a:t>: Position in device to write to</a:t>
            </a:r>
          </a:p>
          <a:p>
            <a:pPr marL="1600200" lvl="2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  <a:cs typeface="Courier New" panose="02070309020205020404" pitchFamily="49" charset="0"/>
              </a:rPr>
              <a:t>Should be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mem_dev</a:t>
            </a:r>
            <a:r>
              <a:rPr lang="en-US" sz="1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8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writePtr</a:t>
            </a:r>
            <a:endParaRPr lang="en-US" sz="18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Copying data requires special functions</a:t>
            </a:r>
          </a:p>
          <a:p>
            <a:pPr marL="1200150" lvl="1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User space and kernel space may have different memory mappings</a:t>
            </a:r>
          </a:p>
          <a:p>
            <a:pPr marL="1200150" lvl="1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May not trust pointers provided by user app</a:t>
            </a:r>
          </a:p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copy_to_user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copy_from_user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767622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rite </a:t>
            </a:r>
            <a:r>
              <a:rPr lang="en-US" dirty="0" smtClean="0">
                <a:solidFill>
                  <a:schemeClr val="tx1"/>
                </a:solidFill>
                <a:cs typeface="Courier New" panose="02070309020205020404" pitchFamily="49" charset="0"/>
              </a:rPr>
              <a:t>implementation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88924" y="2664787"/>
            <a:ext cx="8797925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mem_write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file *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char *buff,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eaLnBrk="0" hangingPunct="0"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loft_t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ppos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eaLnBrk="0" hangingPunct="0"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char data;</a:t>
            </a:r>
          </a:p>
          <a:p>
            <a:pPr eaLnBrk="0" hangingPunct="0"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for (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cnt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eaLnBrk="0" hangingPunct="0"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copy_from_user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(&amp;data,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buff+cnt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1);</a:t>
            </a:r>
          </a:p>
          <a:p>
            <a:pPr eaLnBrk="0" hangingPunct="0"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WriteMTSR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(MEM_I2C_ADDR, (*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ppos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)++, data);</a:t>
            </a:r>
          </a:p>
          <a:p>
            <a:pPr eaLnBrk="0" hangingPunct="0"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eaLnBrk="0" hangingPunct="0"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0;</a:t>
            </a:r>
          </a:p>
          <a:p>
            <a:pPr eaLnBrk="0" hangingPunct="0"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588565" y="1546215"/>
            <a:ext cx="801767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WriteMTSR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 writes a char to an I2C slave at the given address</a:t>
            </a:r>
          </a:p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MEM_I2C_ADDR</a:t>
            </a:r>
            <a:r>
              <a:rPr lang="en-US" sz="2000" b="1" dirty="0" smtClean="0">
                <a:solidFill>
                  <a:schemeClr val="tx1"/>
                </a:solidFill>
                <a:latin typeface="Arial" pitchFamily="-128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  <a:cs typeface="Courier New" panose="02070309020205020404" pitchFamily="49" charset="0"/>
              </a:rPr>
              <a:t>is the I2C address of the memory</a:t>
            </a:r>
          </a:p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  <a:cs typeface="Courier New" panose="02070309020205020404" pitchFamily="49" charset="0"/>
              </a:rPr>
              <a:t>Must update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ppos</a:t>
            </a:r>
            <a:endParaRPr lang="en-US" sz="20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6803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chemeClr val="tx1"/>
                </a:solidFill>
                <a:cs typeface="Courier New" panose="02070309020205020404" pitchFamily="49" charset="0"/>
              </a:rPr>
              <a:t>F</a:t>
            </a:r>
            <a:r>
              <a:rPr lang="en-US" dirty="0" smtClean="0">
                <a:solidFill>
                  <a:schemeClr val="tx1"/>
                </a:solidFill>
                <a:cs typeface="Courier New" panose="02070309020205020404" pitchFamily="49" charset="0"/>
              </a:rPr>
              <a:t>unction</a:t>
            </a: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831055" y="1974839"/>
            <a:ext cx="7750970" cy="309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nit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is called when the driver is loaded</a:t>
            </a:r>
          </a:p>
          <a:p>
            <a:pPr marL="1200150" lvl="1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Or during boot for a static driver</a:t>
            </a:r>
          </a:p>
          <a:p>
            <a:pPr eaLnBrk="0" hangingPunct="0">
              <a:spcAft>
                <a:spcPts val="600"/>
              </a:spcAft>
              <a:buClr>
                <a:srgbClr val="000000"/>
              </a:buClr>
              <a:buSzPct val="100000"/>
            </a:pPr>
            <a:r>
              <a:rPr lang="en-US" sz="20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Responsibilities:</a:t>
            </a:r>
          </a:p>
          <a:p>
            <a:pPr marL="342900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Associating a device major number with the driver</a:t>
            </a:r>
          </a:p>
          <a:p>
            <a:pPr marL="342900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Allocating memory for the per-device structure</a:t>
            </a:r>
          </a:p>
          <a:p>
            <a:pPr marL="342900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Connecting the entry points (open(), read(), etc.) with the driver</a:t>
            </a:r>
          </a:p>
          <a:p>
            <a:pPr marL="342900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Initializing hardware</a:t>
            </a:r>
          </a:p>
          <a:p>
            <a:pPr marL="1085850" lvl="1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Check if it exists</a:t>
            </a:r>
          </a:p>
        </p:txBody>
      </p:sp>
    </p:spTree>
    <p:extLst>
      <p:ext uri="{BB962C8B-B14F-4D97-AF65-F5344CB8AC3E}">
        <p14:creationId xmlns:p14="http://schemas.microsoft.com/office/powerpoint/2010/main" val="18444872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egister_chrdev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chemeClr val="tx1"/>
                </a:solidFill>
                <a:cs typeface="Courier New" panose="02070309020205020404" pitchFamily="49" charset="0"/>
              </a:rPr>
              <a:t>F</a:t>
            </a:r>
            <a:r>
              <a:rPr lang="en-US" dirty="0" smtClean="0">
                <a:solidFill>
                  <a:schemeClr val="tx1"/>
                </a:solidFill>
                <a:cs typeface="Courier New" panose="02070309020205020404" pitchFamily="49" charset="0"/>
              </a:rPr>
              <a:t>unction</a:t>
            </a: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831055" y="1622384"/>
            <a:ext cx="77509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Registers the driver with the virtual file system switch (VFS)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80640" y="2146319"/>
            <a:ext cx="740138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file_operations</a:t>
            </a:r>
            <a:r>
              <a:rPr lang="en-US" alt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mem_fops</a:t>
            </a:r>
            <a:r>
              <a:rPr lang="en-US" altLang="en-US" sz="1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{ </a:t>
            </a:r>
          </a:p>
          <a:p>
            <a:r>
              <a:rPr lang="en-US" alt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NULL, /* </a:t>
            </a:r>
            <a:r>
              <a:rPr lang="en-US" altLang="en-US" sz="1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lseek</a:t>
            </a:r>
            <a:r>
              <a:rPr lang="en-US" alt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*/ </a:t>
            </a:r>
          </a:p>
          <a:p>
            <a:r>
              <a:rPr lang="en-US" alt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mem_read</a:t>
            </a:r>
            <a:r>
              <a:rPr lang="en-US" alt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/* read() */ </a:t>
            </a:r>
          </a:p>
          <a:p>
            <a:r>
              <a:rPr lang="en-US" alt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mem_write</a:t>
            </a:r>
            <a:r>
              <a:rPr lang="en-US" alt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/* write() */ </a:t>
            </a:r>
          </a:p>
          <a:p>
            <a:r>
              <a:rPr lang="en-US" altLang="en-US" sz="1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…</a:t>
            </a:r>
            <a:r>
              <a:rPr lang="en-US" alt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altLang="en-US" sz="1800" b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 </a:t>
            </a:r>
            <a:endParaRPr lang="en-US" altLang="en-US" sz="1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altLang="en-US" sz="18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mem_init</a:t>
            </a:r>
            <a:r>
              <a:rPr lang="en-US" altLang="en-US" sz="1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(long </a:t>
            </a:r>
            <a:r>
              <a:rPr lang="en-US" altLang="en-US" sz="1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kmem_start</a:t>
            </a:r>
            <a:r>
              <a:rPr lang="en-US" alt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</a:p>
          <a:p>
            <a:r>
              <a:rPr lang="en-US" alt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printk</a:t>
            </a:r>
            <a:r>
              <a:rPr lang="en-US" alt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("Sample Device Driver Initialization\n"); </a:t>
            </a:r>
          </a:p>
          <a:p>
            <a:r>
              <a:rPr lang="en-US" alt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US" altLang="en-US" sz="1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register_chrdev</a:t>
            </a:r>
            <a:r>
              <a:rPr lang="en-US" alt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(22, </a:t>
            </a:r>
            <a:r>
              <a:rPr lang="en-US" altLang="en-US" sz="1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altLang="en-US" sz="18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</a:t>
            </a:r>
            <a:r>
              <a:rPr lang="en-US" altLang="en-US" sz="1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&amp;</a:t>
            </a:r>
            <a:r>
              <a:rPr lang="en-US" altLang="en-US" sz="1800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mem_fops</a:t>
            </a:r>
            <a:r>
              <a:rPr lang="en-US" alt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 </a:t>
            </a:r>
          </a:p>
          <a:p>
            <a:r>
              <a:rPr lang="en-US" alt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en-US" sz="1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printk</a:t>
            </a:r>
            <a:r>
              <a:rPr lang="en-US" alt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("error--cannot </a:t>
            </a:r>
            <a:r>
              <a:rPr lang="en-US" altLang="en-US" sz="1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register!\</a:t>
            </a:r>
            <a:r>
              <a:rPr lang="en-US" alt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n"); </a:t>
            </a:r>
          </a:p>
          <a:p>
            <a:r>
              <a:rPr lang="en-US" alt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en-US" sz="1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TurnOnI2C();</a:t>
            </a:r>
            <a:endParaRPr lang="en-US" altLang="en-US" sz="1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0</a:t>
            </a:r>
            <a:r>
              <a:rPr lang="en-US" altLang="en-US" sz="18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n-US" altLang="en-US" sz="1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endParaRPr lang="en-US" sz="1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0173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 dirty="0" smtClean="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Modified version of slide by </a:t>
            </a:r>
            <a:r>
              <a:rPr lang="en-US" sz="1000" dirty="0" smtClean="0">
                <a:solidFill>
                  <a:schemeClr val="tx1"/>
                </a:solidFill>
                <a:latin typeface="+mj-lt"/>
              </a:rPr>
              <a:t>Paul </a:t>
            </a:r>
            <a:r>
              <a:rPr lang="en-US" sz="1000" dirty="0" err="1">
                <a:solidFill>
                  <a:schemeClr val="tx1"/>
                </a:solidFill>
                <a:latin typeface="+mj-lt"/>
              </a:rPr>
              <a:t>Krzyzanowski</a:t>
            </a:r>
            <a:endParaRPr lang="en-US" sz="1000" dirty="0">
              <a:solidFill>
                <a:schemeClr val="tx1"/>
              </a:solidFill>
              <a:latin typeface="+mj-lt"/>
              <a:ea typeface="MS Gothic" charset="-128"/>
              <a:cs typeface="Arial Unicode MS" charset="0"/>
            </a:endParaRP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chemeClr val="tx1"/>
                </a:solidFill>
                <a:cs typeface="Courier New" panose="02070309020205020404" pitchFamily="49" charset="0"/>
              </a:rPr>
              <a:t>Buffered I/O</a:t>
            </a: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640554" y="1622384"/>
            <a:ext cx="8198645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Kernel </a:t>
            </a:r>
            <a:r>
              <a:rPr lang="en-US" sz="2200" dirty="0">
                <a:solidFill>
                  <a:schemeClr val="tx1"/>
                </a:solidFill>
                <a:latin typeface="+mj-lt"/>
              </a:rPr>
              <a:t>copies the </a:t>
            </a:r>
            <a:r>
              <a:rPr lang="en-US" sz="2200" i="1" dirty="0">
                <a:solidFill>
                  <a:schemeClr val="tx1"/>
                </a:solidFill>
                <a:latin typeface="+mj-lt"/>
              </a:rPr>
              <a:t>write </a:t>
            </a:r>
            <a:r>
              <a:rPr lang="en-US" sz="2200" dirty="0">
                <a:solidFill>
                  <a:schemeClr val="tx1"/>
                </a:solidFill>
                <a:latin typeface="+mj-lt"/>
              </a:rPr>
              <a:t>data to a block of memory (</a:t>
            </a:r>
            <a:r>
              <a:rPr lang="en-US" sz="2200" b="1" dirty="0">
                <a:solidFill>
                  <a:schemeClr val="tx1"/>
                </a:solidFill>
                <a:latin typeface="+mj-lt"/>
              </a:rPr>
              <a:t>buffer</a:t>
            </a:r>
            <a:r>
              <a:rPr lang="en-US" sz="2200" dirty="0">
                <a:solidFill>
                  <a:schemeClr val="tx1"/>
                </a:solidFill>
                <a:latin typeface="+mj-lt"/>
              </a:rPr>
              <a:t>):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Allow 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the process to write bytes to the buffer and 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continue processing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Buffer 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does not need to be written to the disk … yet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Read </a:t>
            </a:r>
            <a:r>
              <a:rPr lang="en-US" sz="2200" dirty="0">
                <a:solidFill>
                  <a:schemeClr val="tx1"/>
                </a:solidFill>
                <a:latin typeface="+mj-lt"/>
              </a:rPr>
              <a:t>operation: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When 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the device is ready, the kernel places the data in the buffer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Why </a:t>
            </a:r>
            <a:r>
              <a:rPr lang="en-US" sz="2200" dirty="0">
                <a:solidFill>
                  <a:schemeClr val="tx1"/>
                </a:solidFill>
                <a:latin typeface="+mj-lt"/>
              </a:rPr>
              <a:t>is buffering important?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Deals 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with device </a:t>
            </a:r>
            <a:r>
              <a:rPr lang="en-US" sz="2000" dirty="0" err="1">
                <a:solidFill>
                  <a:schemeClr val="tx1"/>
                </a:solidFill>
                <a:latin typeface="+mj-lt"/>
              </a:rPr>
              <a:t>burstiness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</a:t>
            </a:r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pPr marL="1485900" lvl="2" indent="-342900">
              <a:buFont typeface="Wingdings" panose="05000000000000000000" pitchFamily="2" charset="2"/>
              <a:buChar char="q"/>
            </a:pP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Rate mismatch between host and device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Caching 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(for block devices)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Alignment 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(for block devices)</a:t>
            </a:r>
            <a:endParaRPr lang="en-US" sz="2000" dirty="0" smtClean="0">
              <a:solidFill>
                <a:schemeClr val="tx1"/>
              </a:solidFill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1448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 dirty="0" smtClean="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Modified version of slide by </a:t>
            </a:r>
            <a:r>
              <a:rPr lang="en-US" sz="1000" dirty="0" smtClean="0">
                <a:solidFill>
                  <a:schemeClr val="tx1"/>
                </a:solidFill>
                <a:latin typeface="+mj-lt"/>
              </a:rPr>
              <a:t>Paul </a:t>
            </a:r>
            <a:r>
              <a:rPr lang="en-US" sz="1000" dirty="0" err="1">
                <a:solidFill>
                  <a:schemeClr val="tx1"/>
                </a:solidFill>
                <a:latin typeface="+mj-lt"/>
              </a:rPr>
              <a:t>Krzyzanowski</a:t>
            </a:r>
            <a:endParaRPr lang="en-US" sz="1000" dirty="0">
              <a:solidFill>
                <a:schemeClr val="tx1"/>
              </a:solidFill>
              <a:latin typeface="+mj-lt"/>
              <a:ea typeface="MS Gothic" charset="-128"/>
              <a:cs typeface="Arial Unicode MS" charset="0"/>
            </a:endParaRP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>
                <a:solidFill>
                  <a:schemeClr val="tx1"/>
                </a:solidFill>
                <a:cs typeface="Courier New" panose="02070309020205020404" pitchFamily="49" charset="0"/>
              </a:rPr>
              <a:t>Buffer Cache</a:t>
            </a: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625077" y="1736684"/>
            <a:ext cx="819864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tx1"/>
                </a:solidFill>
                <a:latin typeface="+mj-lt"/>
              </a:rPr>
              <a:t>Pool of kernel memory to hold frequently used blocks from 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block devices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Minimizes 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the number of I/O requests that require device I/O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Allows 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applications to read/write from/to the device as a stream 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of bytes 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or arbitrary-sized blocks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381000" y="3790948"/>
            <a:ext cx="8591550" cy="2019301"/>
            <a:chOff x="381000" y="3790948"/>
            <a:chExt cx="8591550" cy="2019301"/>
          </a:xfrm>
        </p:grpSpPr>
        <p:grpSp>
          <p:nvGrpSpPr>
            <p:cNvPr id="20" name="Group 19"/>
            <p:cNvGrpSpPr/>
            <p:nvPr/>
          </p:nvGrpSpPr>
          <p:grpSpPr>
            <a:xfrm>
              <a:off x="381000" y="3790948"/>
              <a:ext cx="8591550" cy="2019301"/>
              <a:chOff x="552450" y="3724273"/>
              <a:chExt cx="8591550" cy="2019301"/>
            </a:xfrm>
          </p:grpSpPr>
          <p:sp>
            <p:nvSpPr>
              <p:cNvPr id="2" name="Rounded Rectangle 1"/>
              <p:cNvSpPr/>
              <p:nvPr/>
            </p:nvSpPr>
            <p:spPr bwMode="auto">
              <a:xfrm>
                <a:off x="552450" y="4286251"/>
                <a:ext cx="1714500" cy="89535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ea typeface="MS Gothic" charset="-128"/>
                  </a:rPr>
                  <a:t>User I/O Requests</a:t>
                </a:r>
              </a:p>
            </p:txBody>
          </p:sp>
          <p:grpSp>
            <p:nvGrpSpPr>
              <p:cNvPr id="4" name="Group 3"/>
              <p:cNvGrpSpPr/>
              <p:nvPr/>
            </p:nvGrpSpPr>
            <p:grpSpPr>
              <a:xfrm>
                <a:off x="2705100" y="4286251"/>
                <a:ext cx="1714500" cy="895350"/>
                <a:chOff x="3133725" y="4286251"/>
                <a:chExt cx="1714500" cy="895350"/>
              </a:xfrm>
            </p:grpSpPr>
            <p:sp>
              <p:nvSpPr>
                <p:cNvPr id="6" name="Rounded Rectangle 5"/>
                <p:cNvSpPr/>
                <p:nvPr/>
              </p:nvSpPr>
              <p:spPr bwMode="auto">
                <a:xfrm>
                  <a:off x="3133725" y="4286251"/>
                  <a:ext cx="1714500" cy="895350"/>
                </a:xfrm>
                <a:prstGeom prst="round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tabLst/>
                  </a:pPr>
                  <a:r>
                    <a:rPr kumimoji="0" lang="en-US" sz="1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  <a:ea typeface="MS Gothic" charset="-128"/>
                    </a:rPr>
                    <a:t>Buffer</a:t>
                  </a:r>
                  <a:r>
                    <a:rPr kumimoji="0" lang="en-US" sz="18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  <a:ea typeface="MS Gothic" charset="-128"/>
                    </a:rPr>
                    <a:t> Cache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ea typeface="MS Gothic" charset="-128"/>
                  </a:endParaRPr>
                </a:p>
              </p:txBody>
            </p:sp>
            <p:sp>
              <p:nvSpPr>
                <p:cNvPr id="3" name="Rectangle 2"/>
                <p:cNvSpPr/>
                <p:nvPr/>
              </p:nvSpPr>
              <p:spPr bwMode="auto">
                <a:xfrm>
                  <a:off x="3286125" y="4733926"/>
                  <a:ext cx="352425" cy="152399"/>
                </a:xfrm>
                <a:prstGeom prst="rect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charset="0"/>
                    <a:ea typeface="MS Gothic" charset="-128"/>
                  </a:endParaRPr>
                </a:p>
              </p:txBody>
            </p:sp>
            <p:sp>
              <p:nvSpPr>
                <p:cNvPr id="8" name="Rectangle 7"/>
                <p:cNvSpPr/>
                <p:nvPr/>
              </p:nvSpPr>
              <p:spPr bwMode="auto">
                <a:xfrm>
                  <a:off x="3814762" y="4733925"/>
                  <a:ext cx="352425" cy="152399"/>
                </a:xfrm>
                <a:prstGeom prst="rect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charset="0"/>
                    <a:ea typeface="MS Gothic" charset="-128"/>
                  </a:endParaRPr>
                </a:p>
              </p:txBody>
            </p:sp>
            <p:sp>
              <p:nvSpPr>
                <p:cNvPr id="9" name="Rectangle 8"/>
                <p:cNvSpPr/>
                <p:nvPr/>
              </p:nvSpPr>
              <p:spPr bwMode="auto">
                <a:xfrm>
                  <a:off x="4330301" y="4733924"/>
                  <a:ext cx="352425" cy="152399"/>
                </a:xfrm>
                <a:prstGeom prst="rect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charset="0"/>
                    <a:ea typeface="MS Gothic" charset="-128"/>
                  </a:endParaRPr>
                </a:p>
              </p:txBody>
            </p:sp>
            <p:sp>
              <p:nvSpPr>
                <p:cNvPr id="10" name="Rectangle 9"/>
                <p:cNvSpPr/>
                <p:nvPr/>
              </p:nvSpPr>
              <p:spPr bwMode="auto">
                <a:xfrm>
                  <a:off x="3286125" y="4953001"/>
                  <a:ext cx="352425" cy="152399"/>
                </a:xfrm>
                <a:prstGeom prst="rect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charset="0"/>
                    <a:ea typeface="MS Gothic" charset="-128"/>
                  </a:endParaRPr>
                </a:p>
              </p:txBody>
            </p:sp>
            <p:sp>
              <p:nvSpPr>
                <p:cNvPr id="11" name="Rectangle 10"/>
                <p:cNvSpPr/>
                <p:nvPr/>
              </p:nvSpPr>
              <p:spPr bwMode="auto">
                <a:xfrm>
                  <a:off x="3814762" y="4953000"/>
                  <a:ext cx="352425" cy="152399"/>
                </a:xfrm>
                <a:prstGeom prst="rect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charset="0"/>
                    <a:ea typeface="MS Gothic" charset="-128"/>
                  </a:endParaRPr>
                </a:p>
              </p:txBody>
            </p:sp>
            <p:sp>
              <p:nvSpPr>
                <p:cNvPr id="12" name="Rectangle 11"/>
                <p:cNvSpPr/>
                <p:nvPr/>
              </p:nvSpPr>
              <p:spPr bwMode="auto">
                <a:xfrm>
                  <a:off x="4330301" y="4952999"/>
                  <a:ext cx="352425" cy="152399"/>
                </a:xfrm>
                <a:prstGeom prst="rect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572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charset="0"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charset="0"/>
                    <a:ea typeface="MS Gothic" charset="-128"/>
                  </a:endParaRPr>
                </a:p>
              </p:txBody>
            </p:sp>
          </p:grpSp>
          <p:sp>
            <p:nvSpPr>
              <p:cNvPr id="14" name="Rounded Rectangle 13"/>
              <p:cNvSpPr/>
              <p:nvPr/>
            </p:nvSpPr>
            <p:spPr bwMode="auto">
              <a:xfrm>
                <a:off x="4895850" y="4286251"/>
                <a:ext cx="1714500" cy="895350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572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charset="0"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ea typeface="MS Gothic" charset="-128"/>
                  </a:rPr>
                  <a:t>Device Block I/O Requests</a:t>
                </a:r>
              </a:p>
            </p:txBody>
          </p:sp>
          <p:pic>
            <p:nvPicPr>
              <p:cNvPr id="1026" name="Picture 2" descr="https://encrypted-tbn3.gstatic.com/images?q=tbn:ANd9GcQVarD-QoAFA-1L2KszeV_ztZrR0Sslz_yarROuxpU-sinmrWQ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77050" y="3724273"/>
                <a:ext cx="2266950" cy="20193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5" name="Straight Arrow Connector 14"/>
              <p:cNvCxnSpPr>
                <a:stCxn id="2" idx="3"/>
              </p:cNvCxnSpPr>
              <p:nvPr/>
            </p:nvCxnSpPr>
            <p:spPr bwMode="auto">
              <a:xfrm flipV="1">
                <a:off x="2266950" y="4733923"/>
                <a:ext cx="371475" cy="3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" name="Straight Arrow Connector 16"/>
              <p:cNvCxnSpPr>
                <a:stCxn id="6" idx="3"/>
                <a:endCxn id="14" idx="1"/>
              </p:cNvCxnSpPr>
              <p:nvPr/>
            </p:nvCxnSpPr>
            <p:spPr bwMode="auto">
              <a:xfrm>
                <a:off x="4419600" y="4733926"/>
                <a:ext cx="476250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9" name="Straight Arrow Connector 18"/>
              <p:cNvCxnSpPr>
                <a:stCxn id="14" idx="3"/>
                <a:endCxn id="1026" idx="1"/>
              </p:cNvCxnSpPr>
              <p:nvPr/>
            </p:nvCxnSpPr>
            <p:spPr bwMode="auto">
              <a:xfrm flipV="1">
                <a:off x="6610350" y="4733924"/>
                <a:ext cx="266700" cy="2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arrow"/>
                <a:tailEnd type="arrow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22" name="Straight Connector 21"/>
            <p:cNvCxnSpPr>
              <a:stCxn id="2" idx="0"/>
            </p:cNvCxnSpPr>
            <p:nvPr/>
          </p:nvCxnSpPr>
          <p:spPr bwMode="auto">
            <a:xfrm flipV="1">
              <a:off x="1238250" y="4133850"/>
              <a:ext cx="0" cy="21907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Straight Connector 24"/>
            <p:cNvCxnSpPr/>
            <p:nvPr/>
          </p:nvCxnSpPr>
          <p:spPr bwMode="auto">
            <a:xfrm flipV="1">
              <a:off x="3419473" y="4105275"/>
              <a:ext cx="0" cy="21907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Straight Connector 25"/>
            <p:cNvCxnSpPr/>
            <p:nvPr/>
          </p:nvCxnSpPr>
          <p:spPr bwMode="auto">
            <a:xfrm flipV="1">
              <a:off x="5581650" y="4133850"/>
              <a:ext cx="0" cy="21907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Arrow Connector 23"/>
            <p:cNvCxnSpPr/>
            <p:nvPr/>
          </p:nvCxnSpPr>
          <p:spPr bwMode="auto">
            <a:xfrm flipV="1">
              <a:off x="1238250" y="4214814"/>
              <a:ext cx="2181223" cy="714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Arrow Connector 27"/>
            <p:cNvCxnSpPr/>
            <p:nvPr/>
          </p:nvCxnSpPr>
          <p:spPr bwMode="auto">
            <a:xfrm>
              <a:off x="3419473" y="4214813"/>
              <a:ext cx="216217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TextBox 30"/>
            <p:cNvSpPr txBox="1"/>
            <p:nvPr/>
          </p:nvSpPr>
          <p:spPr>
            <a:xfrm>
              <a:off x="2033587" y="3864531"/>
              <a:ext cx="556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+mj-lt"/>
                </a:rPr>
                <a:t>f</a:t>
              </a:r>
              <a:r>
                <a:rPr lang="en-US" sz="1800" dirty="0" smtClean="0">
                  <a:solidFill>
                    <a:schemeClr val="tx1"/>
                  </a:solidFill>
                  <a:latin typeface="+mj-lt"/>
                </a:rPr>
                <a:t>ast</a:t>
              </a:r>
              <a:endParaRPr lang="en-US" sz="18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204446" y="3874056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  <a:latin typeface="+mj-lt"/>
                </a:rPr>
                <a:t>slow</a:t>
              </a:r>
              <a:endParaRPr lang="en-US" sz="1800" dirty="0">
                <a:solidFill>
                  <a:schemeClr val="tx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77753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57175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Turntable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85724" y="1740287"/>
            <a:ext cx="4124323" cy="324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Rotates equipment into the beam path</a:t>
            </a:r>
          </a:p>
          <a:p>
            <a:pPr marL="342900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3 modes, 3 sets of equipment</a:t>
            </a:r>
          </a:p>
          <a:p>
            <a:pPr marL="342900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Electron mode – scan magnets to spread beam</a:t>
            </a:r>
          </a:p>
          <a:p>
            <a:pPr marL="342900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X-ray photon mode – flattener needed to focus and weaken beam</a:t>
            </a:r>
          </a:p>
          <a:p>
            <a:pPr marL="1085850" lvl="1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Arial" pitchFamily="-128" charset="0"/>
              </a:rPr>
              <a:t>Very high energy beam</a:t>
            </a:r>
          </a:p>
          <a:p>
            <a:pPr marL="342900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Field light position – mirror needed to pass light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210047" y="1639886"/>
            <a:ext cx="4863261" cy="3808414"/>
            <a:chOff x="4210047" y="1639886"/>
            <a:chExt cx="4863261" cy="3808414"/>
          </a:xfrm>
        </p:grpSpPr>
        <p:pic>
          <p:nvPicPr>
            <p:cNvPr id="2050" name="Picture 2" descr="A cross section drawing of the Therac-25 upper turntable components.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0047" y="1639886"/>
              <a:ext cx="4863261" cy="38084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6486525" y="1905000"/>
              <a:ext cx="6463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Mirror</a:t>
              </a:r>
              <a:endPara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4" name="Straight Connector 3"/>
            <p:cNvCxnSpPr>
              <a:stCxn id="2" idx="2"/>
            </p:cNvCxnSpPr>
            <p:nvPr/>
          </p:nvCxnSpPr>
          <p:spPr bwMode="auto">
            <a:xfrm flipH="1">
              <a:off x="6641677" y="2151221"/>
              <a:ext cx="168014" cy="39195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" name="TextBox 6"/>
          <p:cNvSpPr txBox="1"/>
          <p:nvPr/>
        </p:nvSpPr>
        <p:spPr>
          <a:xfrm>
            <a:off x="1695450" y="5562599"/>
            <a:ext cx="59039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Turntable in the wrong position = </a:t>
            </a:r>
            <a:r>
              <a:rPr lang="en-US" dirty="0">
                <a:solidFill>
                  <a:srgbClr val="C00000"/>
                </a:solidFill>
                <a:latin typeface="+mj-lt"/>
              </a:rPr>
              <a:t>D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eath</a:t>
            </a:r>
            <a:endParaRPr lang="en-US" dirty="0">
              <a:solidFill>
                <a:srgbClr val="C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021800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57175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Basic Operation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104774" y="1730762"/>
            <a:ext cx="4124323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Operator enters desired parameters</a:t>
            </a:r>
          </a:p>
          <a:p>
            <a:pPr marL="342900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Each parameter is verified by sensors</a:t>
            </a:r>
          </a:p>
          <a:p>
            <a:pPr marL="342900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After all parameters are verified, operator can type ‘p’ for ‘proceed’</a:t>
            </a:r>
          </a:p>
          <a:p>
            <a:pPr marL="342900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Treatment Pause shutdown </a:t>
            </a:r>
          </a:p>
          <a:p>
            <a:pPr marL="1085850" lvl="1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Arial" pitchFamily="-128" charset="0"/>
              </a:rPr>
              <a:t>Small parameter variation</a:t>
            </a:r>
          </a:p>
          <a:p>
            <a:pPr marL="1085850" lvl="1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Arial" pitchFamily="-128" charset="0"/>
              </a:rPr>
              <a:t>Wait 5 </a:t>
            </a:r>
            <a:r>
              <a:rPr lang="en-US" sz="1600" dirty="0" err="1" smtClean="0">
                <a:solidFill>
                  <a:schemeClr val="tx1"/>
                </a:solidFill>
                <a:latin typeface="Arial" pitchFamily="-128" charset="0"/>
              </a:rPr>
              <a:t>secs</a:t>
            </a:r>
            <a:r>
              <a:rPr lang="en-US" sz="1600" dirty="0" smtClean="0">
                <a:solidFill>
                  <a:schemeClr val="tx1"/>
                </a:solidFill>
                <a:latin typeface="Arial" pitchFamily="-128" charset="0"/>
              </a:rPr>
              <a:t>, press ‘p’</a:t>
            </a:r>
          </a:p>
          <a:p>
            <a:pPr marL="342900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Treatment Suspend shutdown</a:t>
            </a:r>
          </a:p>
          <a:p>
            <a:pPr marL="1085850" lvl="1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Arial" pitchFamily="-128" charset="0"/>
              </a:rPr>
              <a:t>Major problem</a:t>
            </a:r>
          </a:p>
          <a:p>
            <a:pPr marL="1085850" lvl="1" indent="-342900" eaLnBrk="0" hangingPunct="0"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Arial" pitchFamily="-128" charset="0"/>
              </a:rPr>
              <a:t>Must reset system</a:t>
            </a:r>
          </a:p>
        </p:txBody>
      </p:sp>
      <p:pic>
        <p:nvPicPr>
          <p:cNvPr id="4098" name="Picture 2" descr="http://www.ironiacorp.com/apps/wiki/testing/images/testing/3/3c/Therac-25_U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097" y="2060087"/>
            <a:ext cx="4604194" cy="2807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1797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57175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Therac-25 Software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723899" y="1787912"/>
            <a:ext cx="8201026" cy="3360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Borrowed code from Therac-20</a:t>
            </a:r>
          </a:p>
          <a:p>
            <a:pPr marL="1085850" lvl="1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Assumed that the code was good</a:t>
            </a:r>
          </a:p>
          <a:p>
            <a:pPr marL="1085850" lvl="1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Ignored the fact that hardware safety had been removed</a:t>
            </a:r>
          </a:p>
          <a:p>
            <a:pPr marL="342900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Written in PDP 11 assembly code</a:t>
            </a:r>
          </a:p>
          <a:p>
            <a:pPr marL="342900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Real-time OS developed for this device</a:t>
            </a:r>
          </a:p>
          <a:p>
            <a:pPr marL="1085850" lvl="1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Preemptive, priority scheduling algorithm</a:t>
            </a:r>
          </a:p>
          <a:p>
            <a:pPr marL="1085850" lvl="1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0.1 second time quantum</a:t>
            </a:r>
          </a:p>
        </p:txBody>
      </p:sp>
    </p:spTree>
    <p:extLst>
      <p:ext uri="{BB962C8B-B14F-4D97-AF65-F5344CB8AC3E}">
        <p14:creationId xmlns:p14="http://schemas.microsoft.com/office/powerpoint/2010/main" val="7756894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57175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Software Tasks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657224" y="1511687"/>
            <a:ext cx="8201026" cy="43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Critical Tasks</a:t>
            </a:r>
          </a:p>
          <a:p>
            <a:pPr marL="1085850" lvl="1" indent="-342900" eaLnBrk="0" hangingPunct="0">
              <a:lnSpc>
                <a:spcPct val="120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C00000"/>
                </a:solidFill>
                <a:latin typeface="Arial" pitchFamily="-128" charset="0"/>
              </a:rPr>
              <a:t>Treatment Monitor </a:t>
            </a: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– manages all stages of the setup and treatment process</a:t>
            </a:r>
          </a:p>
          <a:p>
            <a:pPr marL="1085850" lvl="1" indent="-342900" eaLnBrk="0" hangingPunct="0">
              <a:lnSpc>
                <a:spcPct val="120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  <a:latin typeface="Arial" pitchFamily="-128" charset="0"/>
              </a:rPr>
              <a:t>Servo </a:t>
            </a:r>
            <a:r>
              <a:rPr lang="en-US" sz="1800" b="1" dirty="0" smtClean="0">
                <a:solidFill>
                  <a:schemeClr val="tx1"/>
                </a:solidFill>
                <a:latin typeface="Arial" pitchFamily="-128" charset="0"/>
              </a:rPr>
              <a:t>Task </a:t>
            </a: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– controls gun emission, dose rate, beam steering, and machine motions</a:t>
            </a:r>
          </a:p>
          <a:p>
            <a:pPr marL="1085850" lvl="1" indent="-342900" eaLnBrk="0" hangingPunct="0">
              <a:lnSpc>
                <a:spcPct val="120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  <a:latin typeface="Arial" pitchFamily="-128" charset="0"/>
              </a:rPr>
              <a:t>Housekeeper Task </a:t>
            </a: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– performs checks of system status, limits, displays messages to CRT</a:t>
            </a:r>
          </a:p>
          <a:p>
            <a:pPr marL="342900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Non-Critical Tasks</a:t>
            </a:r>
          </a:p>
          <a:p>
            <a:pPr marL="1085850" lvl="1" indent="-342900" eaLnBrk="0" hangingPunct="0">
              <a:lnSpc>
                <a:spcPct val="120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  <a:latin typeface="Arial" pitchFamily="-128" charset="0"/>
              </a:rPr>
              <a:t>Keyboard processor</a:t>
            </a:r>
          </a:p>
          <a:p>
            <a:pPr marL="1085850" lvl="1" indent="-342900" eaLnBrk="0" hangingPunct="0">
              <a:lnSpc>
                <a:spcPct val="120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  <a:latin typeface="Arial" pitchFamily="-128" charset="0"/>
              </a:rPr>
              <a:t>Screen processor</a:t>
            </a:r>
          </a:p>
          <a:p>
            <a:pPr marL="1085850" lvl="1" indent="-342900" eaLnBrk="0" hangingPunct="0">
              <a:lnSpc>
                <a:spcPct val="120000"/>
              </a:lnSpc>
              <a:spcAft>
                <a:spcPts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C00000"/>
                </a:solidFill>
                <a:latin typeface="Arial" pitchFamily="-128" charset="0"/>
              </a:rPr>
              <a:t>Hand task </a:t>
            </a: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– set turntable to proper position for selected mode/power</a:t>
            </a:r>
          </a:p>
        </p:txBody>
      </p:sp>
    </p:spTree>
    <p:extLst>
      <p:ext uri="{BB962C8B-B14F-4D97-AF65-F5344CB8AC3E}">
        <p14:creationId xmlns:p14="http://schemas.microsoft.com/office/powerpoint/2010/main" val="2039852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57175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Data Entry Process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209548" y="1837836"/>
            <a:ext cx="3352801" cy="224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Treat task accepts data in the </a:t>
            </a:r>
            <a:r>
              <a:rPr lang="en-US" sz="1800" b="1" dirty="0" err="1" smtClean="0">
                <a:solidFill>
                  <a:schemeClr val="tx1"/>
                </a:solidFill>
                <a:latin typeface="Arial" pitchFamily="-128" charset="0"/>
              </a:rPr>
              <a:t>Datent</a:t>
            </a:r>
            <a:r>
              <a:rPr lang="en-US" sz="1800" b="1" dirty="0" smtClean="0">
                <a:solidFill>
                  <a:schemeClr val="tx1"/>
                </a:solidFill>
                <a:latin typeface="Arial" pitchFamily="-12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state</a:t>
            </a:r>
          </a:p>
          <a:p>
            <a:pPr marL="342900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Keyboard handler writes data to the </a:t>
            </a:r>
            <a:r>
              <a:rPr lang="en-US" sz="1800" b="1" dirty="0" smtClean="0">
                <a:solidFill>
                  <a:schemeClr val="tx1"/>
                </a:solidFill>
                <a:latin typeface="Arial" pitchFamily="-128" charset="0"/>
              </a:rPr>
              <a:t>MEOS</a:t>
            </a: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 structure</a:t>
            </a:r>
          </a:p>
          <a:p>
            <a:pPr marL="342900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Hand task uses low byte of MEOS to </a:t>
            </a:r>
            <a:r>
              <a:rPr lang="en-US" sz="1800" b="1" dirty="0" smtClean="0">
                <a:solidFill>
                  <a:schemeClr val="tx1"/>
                </a:solidFill>
                <a:latin typeface="Arial" pitchFamily="-128" charset="0"/>
              </a:rPr>
              <a:t>rotate turntable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6025" y="1536183"/>
            <a:ext cx="5207000" cy="293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06424" y="4652963"/>
            <a:ext cx="8153402" cy="1209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Keyboard handler assumes that: </a:t>
            </a:r>
            <a:r>
              <a:rPr lang="en-US" sz="2000" b="1" dirty="0" smtClean="0">
                <a:solidFill>
                  <a:srgbClr val="C00000"/>
                </a:solidFill>
                <a:latin typeface="Arial" pitchFamily="-128" charset="0"/>
              </a:rPr>
              <a:t>data entry is complete when the cursor is at the bottom of the page</a:t>
            </a:r>
          </a:p>
          <a:p>
            <a:pPr marL="1085850" lvl="1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Does not consider parameter corrections</a:t>
            </a:r>
          </a:p>
        </p:txBody>
      </p:sp>
    </p:spTree>
    <p:extLst>
      <p:ext uri="{BB962C8B-B14F-4D97-AF65-F5344CB8AC3E}">
        <p14:creationId xmlns:p14="http://schemas.microsoft.com/office/powerpoint/2010/main" val="4157806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57175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Data Entry Complete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420686" y="1561611"/>
            <a:ext cx="8372477" cy="280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When data entry is complete,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-128" charset="0"/>
              </a:rPr>
              <a:t>Datent</a:t>
            </a: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 does the following</a:t>
            </a:r>
          </a:p>
          <a:p>
            <a:pPr marL="1085850" lvl="1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Arial" pitchFamily="-128" charset="0"/>
              </a:rPr>
              <a:t>C</a:t>
            </a: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alls MAGNET subroutine to adjust bending magnets</a:t>
            </a:r>
          </a:p>
          <a:p>
            <a:pPr marL="1085850" lvl="1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Move to Set Up Test state (apply radiation)</a:t>
            </a:r>
          </a:p>
          <a:p>
            <a:pPr marL="342900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MAGNET subroutine takes time (8sec), calls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-128" charset="0"/>
              </a:rPr>
              <a:t>Ptime</a:t>
            </a: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 for each magnet </a:t>
            </a:r>
          </a:p>
          <a:p>
            <a:pPr marL="342900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1800" dirty="0" err="1" smtClean="0">
                <a:solidFill>
                  <a:schemeClr val="tx1"/>
                </a:solidFill>
                <a:latin typeface="Arial" pitchFamily="-128" charset="0"/>
              </a:rPr>
              <a:t>Ptime</a:t>
            </a: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 exits if MEOS is changed, but </a:t>
            </a:r>
            <a:r>
              <a:rPr lang="en-US" sz="1800" b="1" dirty="0" smtClean="0">
                <a:solidFill>
                  <a:srgbClr val="C00000"/>
                </a:solidFill>
                <a:latin typeface="Arial" pitchFamily="-128" charset="0"/>
              </a:rPr>
              <a:t>only on the first call to </a:t>
            </a:r>
            <a:r>
              <a:rPr lang="en-US" sz="1800" b="1" dirty="0" err="1" smtClean="0">
                <a:solidFill>
                  <a:srgbClr val="C00000"/>
                </a:solidFill>
                <a:latin typeface="Arial" pitchFamily="-128" charset="0"/>
              </a:rPr>
              <a:t>Ptime</a:t>
            </a:r>
            <a:endParaRPr lang="en-US" sz="1800" b="1" dirty="0" smtClean="0">
              <a:solidFill>
                <a:srgbClr val="C00000"/>
              </a:solidFill>
              <a:latin typeface="Arial" pitchFamily="-128" charset="0"/>
            </a:endParaRPr>
          </a:p>
          <a:p>
            <a:pPr marL="342900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If MEOS changes during calls to </a:t>
            </a:r>
            <a:r>
              <a:rPr lang="en-US" sz="1800" dirty="0" err="1" smtClean="0">
                <a:solidFill>
                  <a:schemeClr val="tx1"/>
                </a:solidFill>
                <a:latin typeface="Arial" pitchFamily="-128" charset="0"/>
              </a:rPr>
              <a:t>Ptime</a:t>
            </a: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 (other than the first), the change is not registered by Hand</a:t>
            </a: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135062" y="4417032"/>
            <a:ext cx="695166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Aft>
                <a:spcPts val="0"/>
              </a:spcAft>
              <a:buClr>
                <a:srgbClr val="000000"/>
              </a:buClr>
              <a:buSzPct val="100000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Possible Error</a:t>
            </a:r>
          </a:p>
          <a:p>
            <a:pPr marL="1085850" lvl="1" indent="-342900" eaLnBrk="0" hangingPunct="0">
              <a:spcAft>
                <a:spcPts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Operator sets </a:t>
            </a:r>
            <a:r>
              <a:rPr lang="en-US" sz="1800" b="1" dirty="0" smtClean="0">
                <a:solidFill>
                  <a:schemeClr val="tx1"/>
                </a:solidFill>
                <a:latin typeface="Arial" pitchFamily="-128" charset="0"/>
              </a:rPr>
              <a:t>field light mode </a:t>
            </a: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by mistake</a:t>
            </a:r>
          </a:p>
          <a:p>
            <a:pPr marL="1085850" lvl="1" indent="-342900" eaLnBrk="0" hangingPunct="0">
              <a:spcAft>
                <a:spcPts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Turntable rotates to mirror</a:t>
            </a:r>
          </a:p>
          <a:p>
            <a:pPr marL="1085850" lvl="1" indent="-342900" eaLnBrk="0" hangingPunct="0">
              <a:spcAft>
                <a:spcPts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Operator </a:t>
            </a: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quickly changes mode to </a:t>
            </a:r>
            <a:r>
              <a:rPr lang="en-US" sz="1800" b="1" dirty="0" smtClean="0">
                <a:solidFill>
                  <a:schemeClr val="tx1"/>
                </a:solidFill>
                <a:latin typeface="Arial" pitchFamily="-128" charset="0"/>
              </a:rPr>
              <a:t>photon mode</a:t>
            </a:r>
          </a:p>
          <a:p>
            <a:pPr marL="1085850" lvl="1" indent="-342900" eaLnBrk="0" hangingPunct="0">
              <a:spcAft>
                <a:spcPts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1800" dirty="0" smtClean="0">
                <a:solidFill>
                  <a:schemeClr val="tx1"/>
                </a:solidFill>
                <a:latin typeface="Arial" pitchFamily="-128" charset="0"/>
              </a:rPr>
              <a:t>X-ray photons are emitted with no attenuation</a:t>
            </a:r>
          </a:p>
        </p:txBody>
      </p:sp>
    </p:spTree>
    <p:extLst>
      <p:ext uri="{BB962C8B-B14F-4D97-AF65-F5344CB8AC3E}">
        <p14:creationId xmlns:p14="http://schemas.microsoft.com/office/powerpoint/2010/main" val="35952904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 noGrp="1"/>
          </p:cNvSpPr>
          <p:nvPr/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extLst/>
        </p:spPr>
        <p:txBody>
          <a:bodyPr lIns="90000" tIns="46800" rIns="90000" bIns="4680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Slides created by: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000">
                <a:solidFill>
                  <a:srgbClr val="000000"/>
                </a:solidFill>
                <a:latin typeface="+mj-lt"/>
                <a:ea typeface="MS Gothic" charset="-128"/>
                <a:cs typeface="Arial Unicode MS" charset="0"/>
              </a:rPr>
              <a:t>Professor Ian G. Harris</a:t>
            </a:r>
          </a:p>
        </p:txBody>
      </p:sp>
      <p:sp>
        <p:nvSpPr>
          <p:cNvPr id="849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57175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 smtClean="0"/>
              <a:t>Software Problems</a:t>
            </a:r>
          </a:p>
        </p:txBody>
      </p:sp>
      <p:sp>
        <p:nvSpPr>
          <p:cNvPr id="84996" name="TextBox 5"/>
          <p:cNvSpPr txBox="1">
            <a:spLocks noChangeArrowheads="1"/>
          </p:cNvSpPr>
          <p:nvPr/>
        </p:nvSpPr>
        <p:spPr bwMode="auto">
          <a:xfrm>
            <a:off x="544511" y="1694961"/>
            <a:ext cx="8372477" cy="4099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Bytes of MEOS can be non-correlated</a:t>
            </a:r>
          </a:p>
          <a:p>
            <a:pPr marL="1085850" lvl="1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Offset parameters byte can be updated while mode/energy byte changes are ignored</a:t>
            </a:r>
          </a:p>
          <a:p>
            <a:pPr marL="342900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-128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Access to MEOS should be </a:t>
            </a:r>
            <a:r>
              <a:rPr lang="en-US" b="1" dirty="0" smtClean="0">
                <a:solidFill>
                  <a:schemeClr val="tx1"/>
                </a:solidFill>
                <a:latin typeface="Arial" pitchFamily="-128" charset="0"/>
              </a:rPr>
              <a:t>mutually exclusive</a:t>
            </a:r>
          </a:p>
          <a:p>
            <a:pPr marL="1085850" lvl="1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No read access while data entry is not complete</a:t>
            </a:r>
          </a:p>
          <a:p>
            <a:pPr marL="1085850" lvl="1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  <a:latin typeface="Arial" pitchFamily="-128" charset="0"/>
              </a:rPr>
              <a:t>Proper detection of Data Entry Complete</a:t>
            </a:r>
          </a:p>
          <a:p>
            <a:pPr marL="342900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Arial" pitchFamily="-128" charset="0"/>
              </a:rPr>
              <a:t>Solution</a:t>
            </a:r>
          </a:p>
          <a:p>
            <a:pPr marL="1085850" lvl="1" indent="-342900" eaLnBrk="0" hangingPunct="0">
              <a:lnSpc>
                <a:spcPct val="120000"/>
              </a:lnSpc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Arial" pitchFamily="-128" charset="0"/>
              </a:rPr>
              <a:t>“the key for moving the back through the prescription sequence must not be used for editing or any other purpose.”</a:t>
            </a:r>
          </a:p>
        </p:txBody>
      </p:sp>
    </p:spTree>
    <p:extLst>
      <p:ext uri="{BB962C8B-B14F-4D97-AF65-F5344CB8AC3E}">
        <p14:creationId xmlns:p14="http://schemas.microsoft.com/office/powerpoint/2010/main" val="40324724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5350</TotalTime>
  <Words>1971</Words>
  <Application>Microsoft Office PowerPoint</Application>
  <PresentationFormat>On-screen Show (4:3)</PresentationFormat>
  <Paragraphs>363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Therac-25</vt:lpstr>
      <vt:lpstr>History of the Device</vt:lpstr>
      <vt:lpstr>Turntable</vt:lpstr>
      <vt:lpstr>Basic Operation</vt:lpstr>
      <vt:lpstr>Therac-25 Software</vt:lpstr>
      <vt:lpstr>Software Tasks</vt:lpstr>
      <vt:lpstr>Data Entry Process</vt:lpstr>
      <vt:lpstr>Data Entry Complete</vt:lpstr>
      <vt:lpstr>Software Problems</vt:lpstr>
      <vt:lpstr>Second Bug</vt:lpstr>
      <vt:lpstr>Hardware Abstraction</vt:lpstr>
      <vt:lpstr>Device Drivers</vt:lpstr>
      <vt:lpstr>Functions of Device Drivers</vt:lpstr>
      <vt:lpstr>Device Driver Implementation</vt:lpstr>
      <vt:lpstr>Device Driver Protocol</vt:lpstr>
      <vt:lpstr>File System Interface</vt:lpstr>
      <vt:lpstr>Driver Routine Execution</vt:lpstr>
      <vt:lpstr>Types of Devices</vt:lpstr>
      <vt:lpstr>Major and Minor Numbers</vt:lpstr>
      <vt:lpstr>Device Driver Interface</vt:lpstr>
      <vt:lpstr>Driver Routine Example</vt:lpstr>
      <vt:lpstr>open and release</vt:lpstr>
      <vt:lpstr>write considerations</vt:lpstr>
      <vt:lpstr>write implementation</vt:lpstr>
      <vt:lpstr>init Function</vt:lpstr>
      <vt:lpstr>register_chrdev Function</vt:lpstr>
      <vt:lpstr>Buffered I/O</vt:lpstr>
      <vt:lpstr>Buffer Cache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1</dc:title>
  <dc:creator>Trial User</dc:creator>
  <cp:lastModifiedBy>Ian</cp:lastModifiedBy>
  <cp:revision>279</cp:revision>
  <cp:lastPrinted>2009-04-22T19:24:48Z</cp:lastPrinted>
  <dcterms:created xsi:type="dcterms:W3CDTF">2010-05-28T15:13:53Z</dcterms:created>
  <dcterms:modified xsi:type="dcterms:W3CDTF">2013-09-26T22:13:08Z</dcterms:modified>
</cp:coreProperties>
</file>