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sldIdLst>
    <p:sldId id="292" r:id="rId2"/>
    <p:sldId id="278" r:id="rId3"/>
    <p:sldId id="29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279" r:id="rId13"/>
    <p:sldId id="280" r:id="rId14"/>
    <p:sldId id="289" r:id="rId15"/>
    <p:sldId id="256" r:id="rId16"/>
    <p:sldId id="301" r:id="rId17"/>
    <p:sldId id="302" r:id="rId18"/>
    <p:sldId id="258" r:id="rId19"/>
    <p:sldId id="261" r:id="rId20"/>
    <p:sldId id="305" r:id="rId21"/>
    <p:sldId id="262" r:id="rId22"/>
    <p:sldId id="275" r:id="rId23"/>
    <p:sldId id="303" r:id="rId24"/>
    <p:sldId id="304" r:id="rId25"/>
    <p:sldId id="263" r:id="rId26"/>
    <p:sldId id="276" r:id="rId27"/>
    <p:sldId id="277" r:id="rId28"/>
    <p:sldId id="267" r:id="rId29"/>
    <p:sldId id="264" r:id="rId30"/>
    <p:sldId id="266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306" r:id="rId40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80" charset="0"/>
      <a:defRPr sz="2400" kern="1200">
        <a:solidFill>
          <a:schemeClr val="bg1"/>
        </a:solidFill>
        <a:latin typeface="Times New Roman" pitchFamily="80" charset="0"/>
        <a:ea typeface="MS Gothic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80" charset="0"/>
      <a:defRPr sz="2400" kern="1200">
        <a:solidFill>
          <a:schemeClr val="bg1"/>
        </a:solidFill>
        <a:latin typeface="Times New Roman" pitchFamily="80" charset="0"/>
        <a:ea typeface="MS Gothic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80" charset="0"/>
      <a:defRPr sz="2400" kern="1200">
        <a:solidFill>
          <a:schemeClr val="bg1"/>
        </a:solidFill>
        <a:latin typeface="Times New Roman" pitchFamily="80" charset="0"/>
        <a:ea typeface="MS Gothic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80" charset="0"/>
      <a:defRPr sz="2400" kern="1200">
        <a:solidFill>
          <a:schemeClr val="bg1"/>
        </a:solidFill>
        <a:latin typeface="Times New Roman" pitchFamily="80" charset="0"/>
        <a:ea typeface="MS Gothic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80" charset="0"/>
      <a:defRPr sz="2400" kern="1200">
        <a:solidFill>
          <a:schemeClr val="bg1"/>
        </a:solidFill>
        <a:latin typeface="Times New Roman" pitchFamily="80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80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80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80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80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72" y="3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143587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80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80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80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80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80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25054-E4F6-4DEC-A2E9-50A5B30B3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0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233D9-4D3E-4266-89EA-1A6B4D23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6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0663"/>
            <a:ext cx="2055812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663"/>
            <a:ext cx="6015038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B8E42-5C23-444D-A891-D38AAB5C1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3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A1C49-00BB-49C8-8F2C-862C545BB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2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90F8B-FECE-49A2-9B37-0059B1DF3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9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B0304-3CAD-42D4-8B63-25A6CF228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6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509D2-DEA9-45C9-A62A-EC4C31E84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7FC2-A7CB-4B73-AF3A-60447EDD1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4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5775C-CD98-4D8D-880F-2942D149F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6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2CC49-8C13-4C34-81AA-B666898FE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0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F357B-944E-499B-81A4-B7F569A8C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5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10668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0663"/>
            <a:ext cx="77660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 smtClean="0">
                <a:solidFill>
                  <a:srgbClr val="000000"/>
                </a:solidFill>
                <a:latin typeface="+mj-lt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86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93C94D23-F594-47CA-9B30-059F39BA0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0" y="3048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0" y="60960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/>
              <a:t>ATmega</a:t>
            </a:r>
            <a:r>
              <a:rPr lang="en-US" dirty="0" smtClean="0"/>
              <a:t> 2560 Datasheet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1066800" y="4981575"/>
            <a:ext cx="7239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Main features are listed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Multiple similar parts described in one datasheet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485900"/>
            <a:ext cx="42291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2333625"/>
            <a:ext cx="2238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78565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Instruction Execution Timing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533400" y="1743074"/>
            <a:ext cx="28956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Two-stage pipeline, 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fetch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, and 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execute</a:t>
            </a:r>
          </a:p>
          <a:p>
            <a:pPr>
              <a:lnSpc>
                <a:spcPct val="120000"/>
              </a:lnSpc>
            </a:pP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3400" y="3886200"/>
            <a:ext cx="2743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egister fetch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execute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, and 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write back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, all in one clock cycle</a:t>
            </a:r>
          </a:p>
          <a:p>
            <a:pPr>
              <a:lnSpc>
                <a:spcPct val="120000"/>
              </a:lnSpc>
            </a:pP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505200" y="1600200"/>
            <a:ext cx="5105400" cy="1828800"/>
            <a:chOff x="2209800" y="1676400"/>
            <a:chExt cx="5105400" cy="1828800"/>
          </a:xfrm>
        </p:grpSpPr>
        <p:sp>
          <p:nvSpPr>
            <p:cNvPr id="5" name="Rectangle 4"/>
            <p:cNvSpPr/>
            <p:nvPr/>
          </p:nvSpPr>
          <p:spPr bwMode="auto">
            <a:xfrm>
              <a:off x="2209800" y="1676400"/>
              <a:ext cx="5105400" cy="18288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80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80" charset="0"/>
                <a:ea typeface="MS Gothic" charset="-128"/>
              </a:endParaRPr>
            </a:p>
          </p:txBody>
        </p:sp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1790700"/>
              <a:ext cx="4943475" cy="163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3505200" y="3810000"/>
            <a:ext cx="5105400" cy="1828800"/>
            <a:chOff x="3505200" y="3810000"/>
            <a:chExt cx="5105400" cy="1828800"/>
          </a:xfrm>
        </p:grpSpPr>
        <p:sp>
          <p:nvSpPr>
            <p:cNvPr id="7" name="Rectangle 6"/>
            <p:cNvSpPr/>
            <p:nvPr/>
          </p:nvSpPr>
          <p:spPr bwMode="auto">
            <a:xfrm>
              <a:off x="3505200" y="3810000"/>
              <a:ext cx="5105400" cy="18288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80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80" charset="0"/>
                <a:ea typeface="MS Gothic" charset="-128"/>
              </a:endParaRPr>
            </a:p>
          </p:txBody>
        </p:sp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1400" y="3886200"/>
              <a:ext cx="4933950" cy="165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74957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SRAM Organization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5181600" y="2057400"/>
            <a:ext cx="32766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64K addressable memory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Registers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mapped to beginning addresses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Internal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SRAM mapped in the middle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External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SRAM mapped at the end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057400"/>
            <a:ext cx="4343400" cy="2971800"/>
            <a:chOff x="914400" y="1752600"/>
            <a:chExt cx="3581400" cy="2438400"/>
          </a:xfrm>
        </p:grpSpPr>
        <p:sp>
          <p:nvSpPr>
            <p:cNvPr id="2" name="Rectangle 1"/>
            <p:cNvSpPr/>
            <p:nvPr/>
          </p:nvSpPr>
          <p:spPr bwMode="auto">
            <a:xfrm>
              <a:off x="914400" y="1752600"/>
              <a:ext cx="3581400" cy="24384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80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80" charset="0"/>
                <a:ea typeface="MS Gothic" charset="-128"/>
              </a:endParaRPr>
            </a:p>
          </p:txBody>
        </p:sp>
        <p:pic>
          <p:nvPicPr>
            <p:cNvPr id="1024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1866900"/>
              <a:ext cx="3457575" cy="2228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05523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pic>
        <p:nvPicPr>
          <p:cNvPr id="22531" name="Picture 4" descr="IO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16" b="36334"/>
          <a:stretch>
            <a:fillRect/>
          </a:stretch>
        </p:blipFill>
        <p:spPr bwMode="auto">
          <a:xfrm>
            <a:off x="914400" y="2417763"/>
            <a:ext cx="6515100" cy="261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AutoShape 9"/>
          <p:cNvSpPr>
            <a:spLocks noChangeArrowheads="1"/>
          </p:cNvSpPr>
          <p:nvPr/>
        </p:nvSpPr>
        <p:spPr bwMode="auto">
          <a:xfrm>
            <a:off x="1295400" y="3657600"/>
            <a:ext cx="5715000" cy="228600"/>
          </a:xfrm>
          <a:prstGeom prst="leftArrow">
            <a:avLst>
              <a:gd name="adj1" fmla="val 50000"/>
              <a:gd name="adj2" fmla="val 625000"/>
            </a:avLst>
          </a:prstGeom>
          <a:solidFill>
            <a:srgbClr val="FFFF00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I/O Pins, Output Path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3352800" y="15240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DDRx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3313113" y="5334000"/>
            <a:ext cx="1182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PORTx</a:t>
            </a:r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 flipV="1">
            <a:off x="4343400" y="4343400"/>
            <a:ext cx="457200" cy="990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>
            <a:off x="4267200" y="1905000"/>
            <a:ext cx="533400" cy="4572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pic>
        <p:nvPicPr>
          <p:cNvPr id="23555" name="Picture 2" descr="IO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34"/>
          <a:stretch>
            <a:fillRect/>
          </a:stretch>
        </p:blipFill>
        <p:spPr bwMode="auto">
          <a:xfrm>
            <a:off x="914400" y="1828800"/>
            <a:ext cx="6515100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I/O Pins, Input Path</a:t>
            </a:r>
          </a:p>
        </p:txBody>
      </p:sp>
      <p:sp>
        <p:nvSpPr>
          <p:cNvPr id="23557" name="Rectangle 11"/>
          <p:cNvSpPr>
            <a:spLocks noChangeArrowheads="1"/>
          </p:cNvSpPr>
          <p:nvPr/>
        </p:nvSpPr>
        <p:spPr bwMode="auto">
          <a:xfrm>
            <a:off x="1600200" y="2057400"/>
            <a:ext cx="152400" cy="1676400"/>
          </a:xfrm>
          <a:prstGeom prst="rect">
            <a:avLst/>
          </a:prstGeom>
          <a:solidFill>
            <a:srgbClr val="FFFF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12"/>
          <p:cNvSpPr>
            <a:spLocks noChangeArrowheads="1"/>
          </p:cNvSpPr>
          <p:nvPr/>
        </p:nvSpPr>
        <p:spPr bwMode="auto">
          <a:xfrm>
            <a:off x="1600200" y="3581400"/>
            <a:ext cx="5486400" cy="228600"/>
          </a:xfrm>
          <a:prstGeom prst="rightArrow">
            <a:avLst>
              <a:gd name="adj1" fmla="val 50000"/>
              <a:gd name="adj2" fmla="val 600000"/>
            </a:avLst>
          </a:prstGeom>
          <a:solidFill>
            <a:srgbClr val="FFFF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Oval 13"/>
          <p:cNvSpPr>
            <a:spLocks noChangeArrowheads="1"/>
          </p:cNvSpPr>
          <p:nvPr/>
        </p:nvSpPr>
        <p:spPr bwMode="auto">
          <a:xfrm>
            <a:off x="5638800" y="3352800"/>
            <a:ext cx="4572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14"/>
          <p:cNvSpPr>
            <a:spLocks noChangeShapeType="1"/>
          </p:cNvSpPr>
          <p:nvPr/>
        </p:nvSpPr>
        <p:spPr bwMode="auto">
          <a:xfrm flipV="1">
            <a:off x="4038600" y="4038600"/>
            <a:ext cx="381000" cy="12954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15"/>
          <p:cNvSpPr txBox="1">
            <a:spLocks noChangeArrowheads="1"/>
          </p:cNvSpPr>
          <p:nvPr/>
        </p:nvSpPr>
        <p:spPr bwMode="auto">
          <a:xfrm>
            <a:off x="3194050" y="525780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PINx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I/O Control Registers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"/>
              <a:defRPr/>
            </a:pPr>
            <a:r>
              <a:rPr lang="en-US" b="1" dirty="0" err="1" smtClean="0">
                <a:latin typeface="Arial" charset="0"/>
              </a:rPr>
              <a:t>DDRx</a:t>
            </a:r>
            <a:r>
              <a:rPr lang="en-US" dirty="0" smtClean="0">
                <a:latin typeface="Arial" charset="0"/>
              </a:rPr>
              <a:t> – Controls the output </a:t>
            </a:r>
            <a:r>
              <a:rPr lang="en-US" dirty="0" err="1" smtClean="0">
                <a:latin typeface="Arial" charset="0"/>
              </a:rPr>
              <a:t>tristate</a:t>
            </a:r>
            <a:r>
              <a:rPr lang="en-US" dirty="0" smtClean="0">
                <a:latin typeface="Arial" charset="0"/>
              </a:rPr>
              <a:t> for port x</a:t>
            </a:r>
          </a:p>
          <a:p>
            <a:pPr marL="80010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000" dirty="0" err="1" smtClean="0">
                <a:latin typeface="Arial" charset="0"/>
              </a:rPr>
              <a:t>DDRx</a:t>
            </a:r>
            <a:r>
              <a:rPr lang="en-US" sz="2000" dirty="0" smtClean="0">
                <a:latin typeface="Arial" charset="0"/>
              </a:rPr>
              <a:t> bit = 1 makes the port x an output pin</a:t>
            </a:r>
          </a:p>
          <a:p>
            <a:pPr marL="80010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000" dirty="0" err="1" smtClean="0">
                <a:latin typeface="Arial" charset="0"/>
              </a:rPr>
              <a:t>DDRx</a:t>
            </a:r>
            <a:r>
              <a:rPr lang="en-US" sz="2000" dirty="0" smtClean="0">
                <a:latin typeface="Arial" charset="0"/>
              </a:rPr>
              <a:t> bit = 0 makes the port x an input pin</a:t>
            </a:r>
          </a:p>
          <a:p>
            <a:pPr marL="80010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</a:rPr>
              <a:t>Ex.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DDRA = 0b11001100</a:t>
            </a:r>
            <a:r>
              <a:rPr lang="en-US" sz="2000" dirty="0" smtClean="0">
                <a:latin typeface="Arial" charset="0"/>
              </a:rPr>
              <a:t>, outputs are bits 7, 6, 3, and 2</a:t>
            </a:r>
          </a:p>
          <a:p>
            <a:pPr marL="57150" indent="-342900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dirty="0" err="1" smtClean="0">
                <a:latin typeface="Arial" charset="0"/>
              </a:rPr>
              <a:t>PORTx</a:t>
            </a:r>
            <a:r>
              <a:rPr lang="en-US" dirty="0" smtClean="0">
                <a:latin typeface="Arial" charset="0"/>
              </a:rPr>
              <a:t> – Control the value driven on port x</a:t>
            </a:r>
          </a:p>
          <a:p>
            <a:pPr marL="80010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</a:rPr>
              <a:t>Only meaningful if port x is an output</a:t>
            </a:r>
          </a:p>
          <a:p>
            <a:pPr marL="80010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</a:rPr>
              <a:t>Ex.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PORTA = 0b00110011 </a:t>
            </a:r>
            <a:r>
              <a:rPr lang="en-US" sz="2000" dirty="0" smtClean="0">
                <a:latin typeface="Arial" charset="0"/>
              </a:rPr>
              <a:t>assigns pin values as shown</a:t>
            </a:r>
          </a:p>
          <a:p>
            <a:pPr marL="57150" indent="-342900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dirty="0" err="1" smtClean="0">
                <a:latin typeface="Arial" charset="0"/>
              </a:rPr>
              <a:t>PINx</a:t>
            </a:r>
            <a:r>
              <a:rPr lang="en-US" dirty="0" smtClean="0">
                <a:latin typeface="Arial" charset="0"/>
              </a:rPr>
              <a:t> – Contains value on port x</a:t>
            </a:r>
          </a:p>
          <a:p>
            <a:pPr marL="800100" lvl="1" indent="-3429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charset="0"/>
              </a:rPr>
              <a:t>Ex.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Q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= PINC;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Typical Embedded C Program</a:t>
            </a:r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2590800" y="1752600"/>
            <a:ext cx="3990975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Courier New" pitchFamily="80" charset="0"/>
              </a:rPr>
              <a:t>#include &lt;stdio.h&gt;</a:t>
            </a:r>
          </a:p>
          <a:p>
            <a:endParaRPr lang="en-US" sz="2000" b="1">
              <a:solidFill>
                <a:srgbClr val="000000"/>
              </a:solidFill>
              <a:latin typeface="Courier New" pitchFamily="80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Courier New" pitchFamily="80" charset="0"/>
              </a:rPr>
              <a:t>main() {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80" charset="0"/>
              </a:rPr>
              <a:t>   </a:t>
            </a:r>
            <a:r>
              <a:rPr lang="en-US" sz="2000" b="1">
                <a:solidFill>
                  <a:srgbClr val="FF0000"/>
                </a:solidFill>
                <a:latin typeface="Courier New" pitchFamily="80" charset="0"/>
              </a:rPr>
              <a:t>// initialization code</a:t>
            </a:r>
            <a:endParaRPr lang="en-US" sz="2000" b="1">
              <a:solidFill>
                <a:srgbClr val="000000"/>
              </a:solidFill>
              <a:latin typeface="Courier New" pitchFamily="80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Courier New" pitchFamily="80" charset="0"/>
              </a:rPr>
              <a:t>	while (1) {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80" charset="0"/>
              </a:rPr>
              <a:t>      </a:t>
            </a:r>
            <a:r>
              <a:rPr lang="en-US" sz="2000" b="1">
                <a:solidFill>
                  <a:srgbClr val="FF0000"/>
                </a:solidFill>
                <a:latin typeface="Courier New" pitchFamily="80" charset="0"/>
              </a:rPr>
              <a:t>// main code</a:t>
            </a:r>
            <a:endParaRPr lang="en-US" sz="2000" b="1">
              <a:solidFill>
                <a:srgbClr val="000000"/>
              </a:solidFill>
              <a:latin typeface="Courier New" pitchFamily="80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Courier New" pitchFamily="80" charset="0"/>
              </a:rPr>
              <a:t>   }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80" charset="0"/>
              </a:rPr>
              <a:t>}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609600" y="4495800"/>
            <a:ext cx="815340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10000"/>
              </a:lnSpc>
              <a:buFont typeface="Wingdings" pitchFamily="80" charset="2"/>
              <a:buChar char="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#include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is a compiler directive to include (concatenate) another file</a:t>
            </a:r>
          </a:p>
          <a:p>
            <a:pPr>
              <a:lnSpc>
                <a:spcPct val="110000"/>
              </a:lnSpc>
              <a:buFont typeface="Wingdings" pitchFamily="80" charset="2"/>
              <a:buChar char="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main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is the function where execution starts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 Syntax Basics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81025" y="1730375"/>
            <a:ext cx="62865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 marL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Comments: single line //, multiline /* … */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Semicolon used to terminate all statements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# indicates a compiler directive (include, define, etc.)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Brackets { … } group lines of code for execution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Blankspace between lines is not important in C</a:t>
            </a:r>
          </a:p>
          <a:p>
            <a:pPr lvl="1" indent="0"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US" sz="2000" baseline="-33000">
                <a:solidFill>
                  <a:srgbClr val="FFFEFF"/>
                </a:solidFill>
                <a:latin typeface="Arial" charset="0"/>
              </a:rPr>
              <a:t>Still need to separate tokens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76313" y="4256088"/>
            <a:ext cx="20113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Courier New" charset="0"/>
              </a:rPr>
              <a:t>int a, b, c;</a:t>
            </a:r>
          </a:p>
          <a:p>
            <a:r>
              <a:rPr lang="en-US" sz="2000">
                <a:latin typeface="Courier New" charset="0"/>
              </a:rPr>
              <a:t>a = b + c;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200400" y="4408488"/>
            <a:ext cx="2620963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Courier New" charset="0"/>
              </a:rPr>
              <a:t>int a,b,c;a=b+c;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943600" y="4403725"/>
            <a:ext cx="25146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Courier New" charset="0"/>
              </a:rPr>
              <a:t>inta,b,c;a=b+c;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552575" y="5073650"/>
            <a:ext cx="95726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Arial" charset="0"/>
              </a:rPr>
              <a:t>correct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245225" y="5089525"/>
            <a:ext cx="1804988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Arial" charset="0"/>
              </a:rPr>
              <a:t>incorrect (inta)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111625" y="5089525"/>
            <a:ext cx="95726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latin typeface="Arial" charset="0"/>
              </a:rPr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21613814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Variables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84275" y="2057400"/>
            <a:ext cx="620712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 marL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All variables’ types must be declared</a:t>
            </a:r>
          </a:p>
          <a:p>
            <a:pPr lvl="1" indent="0"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US" sz="2000">
                <a:latin typeface="Arial" charset="0"/>
              </a:rPr>
              <a:t>Memory space requirements known statically</a:t>
            </a:r>
          </a:p>
          <a:p>
            <a:pPr lvl="1" indent="0"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US" sz="2000">
                <a:latin typeface="Arial" charset="0"/>
              </a:rPr>
              <a:t>Type checking can be performed at compile-time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Numerical Types: </a:t>
            </a:r>
            <a:r>
              <a:rPr lang="en-US" sz="2000">
                <a:solidFill>
                  <a:srgbClr val="3333CC"/>
                </a:solidFill>
                <a:latin typeface="Arial" charset="0"/>
              </a:rPr>
              <a:t>int, float, double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Other types: </a:t>
            </a:r>
            <a:r>
              <a:rPr lang="en-US" sz="2000">
                <a:solidFill>
                  <a:srgbClr val="3333CC"/>
                </a:solidFill>
                <a:latin typeface="Arial" charset="0"/>
              </a:rPr>
              <a:t>char, void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Type qualifiers: </a:t>
            </a:r>
            <a:r>
              <a:rPr lang="en-US" sz="2000">
                <a:solidFill>
                  <a:srgbClr val="3333CC"/>
                </a:solidFill>
                <a:latin typeface="Arial" charset="0"/>
              </a:rPr>
              <a:t>short, long, unsigned, signed, const</a:t>
            </a:r>
          </a:p>
          <a:p>
            <a:pPr lvl="1" indent="0">
              <a:lnSpc>
                <a:spcPct val="120000"/>
              </a:lnSpc>
              <a:buFont typeface="Times New Roman" pitchFamily="16" charset="0"/>
              <a:buChar char="•"/>
            </a:pPr>
            <a:r>
              <a:rPr lang="en-US" sz="2000">
                <a:latin typeface="Arial" charset="0"/>
              </a:rPr>
              <a:t>Specify alternate sizes, constrain use modes</a:t>
            </a:r>
          </a:p>
        </p:txBody>
      </p:sp>
    </p:spTree>
    <p:extLst>
      <p:ext uri="{BB962C8B-B14F-4D97-AF65-F5344CB8AC3E}">
        <p14:creationId xmlns:p14="http://schemas.microsoft.com/office/powerpoint/2010/main" val="40905289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Variable Declaration</a:t>
            </a: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7579617" cy="4083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 marL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Static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allocation vs. 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Dynamic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allocation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Static dedicates fixed space on the 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stack</a:t>
            </a:r>
          </a:p>
          <a:p>
            <a:pPr marL="51435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Dynamic (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malloc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) allocates from the 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heap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at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runtime</a:t>
            </a:r>
          </a:p>
          <a:p>
            <a:pPr marL="51435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tr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(32);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Type sizes depend on the architecture</a:t>
            </a:r>
          </a:p>
          <a:p>
            <a:pPr lvl="1" indent="0">
              <a:lnSpc>
                <a:spcPct val="120000"/>
              </a:lnSpc>
              <a:buFont typeface="Times" pitchFamily="80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On x86,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is 32 bits</a:t>
            </a:r>
          </a:p>
          <a:p>
            <a:pPr lvl="1" indent="0">
              <a:lnSpc>
                <a:spcPct val="120000"/>
              </a:lnSpc>
              <a:buFont typeface="Times" pitchFamily="80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On ATmega2560, </a:t>
            </a:r>
            <a:r>
              <a:rPr lang="en-US" b="1" dirty="0" err="1">
                <a:solidFill>
                  <a:schemeClr val="tx1"/>
                </a:solidFill>
                <a:latin typeface="Arial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 is 16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bits</a:t>
            </a:r>
          </a:p>
          <a:p>
            <a:pPr lvl="1" indent="0">
              <a:lnSpc>
                <a:spcPct val="120000"/>
              </a:lnSpc>
              <a:buFont typeface="Times" pitchFamily="80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char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is always 8 bits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Volatile Variables</a:t>
            </a: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609600" y="1676400"/>
            <a:ext cx="7315200" cy="130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10000"/>
              </a:lnSpc>
              <a:buFont typeface="Wingdings" pitchFamily="80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The value of a volatile variable 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may change at any time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, not just at an explicit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assignment</a:t>
            </a:r>
          </a:p>
          <a:p>
            <a:pPr>
              <a:lnSpc>
                <a:spcPct val="110000"/>
              </a:lnSpc>
              <a:buFont typeface="Wingdings" pitchFamily="80" charset="2"/>
              <a:buChar char="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Also, 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may be read at any time</a:t>
            </a:r>
            <a:endParaRPr lang="en-US" sz="2000" b="1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10000"/>
              </a:lnSpc>
              <a:buFont typeface="Wingdings" pitchFamily="80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Compiler 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optimizations are not applied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to volatile variables </a:t>
            </a:r>
          </a:p>
          <a:p>
            <a:pPr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609600" y="3124200"/>
            <a:ext cx="7772400" cy="296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&lt;10000;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++);</a:t>
            </a:r>
          </a:p>
          <a:p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An optimizing compiler would delete this loop</a:t>
            </a:r>
          </a:p>
          <a:p>
            <a:pPr marL="1085850" lvl="1" indent="-34290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is not used anywhere in the code</a:t>
            </a:r>
          </a:p>
          <a:p>
            <a:pPr marL="1085850" lvl="1" indent="-342900">
              <a:buFont typeface="Arial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1;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1;</a:t>
            </a:r>
          </a:p>
          <a:p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If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is not modified in between, the second assignment is removed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ATmega 2560 Pins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77724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Fixed-Use pins</a:t>
            </a:r>
          </a:p>
          <a:p>
            <a:pPr lvl="1">
              <a:lnSpc>
                <a:spcPct val="120000"/>
              </a:lnSpc>
              <a:buFont typeface="Times" pitchFamily="80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VCC, GND, RESET</a:t>
            </a:r>
          </a:p>
          <a:p>
            <a:pPr lvl="1">
              <a:lnSpc>
                <a:spcPct val="120000"/>
              </a:lnSpc>
              <a:buFont typeface="Times" pitchFamily="80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XTAL1, XTAL2 - input/output for crystal oscillator</a:t>
            </a:r>
          </a:p>
          <a:p>
            <a:pPr lvl="1">
              <a:lnSpc>
                <a:spcPct val="120000"/>
              </a:lnSpc>
              <a:buFont typeface="Times" pitchFamily="80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AVCC - power for ADC, connect to VCC</a:t>
            </a:r>
          </a:p>
          <a:p>
            <a:pPr lvl="1">
              <a:lnSpc>
                <a:spcPct val="120000"/>
              </a:lnSpc>
              <a:buFont typeface="Times" pitchFamily="80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AREF - analog reference pin for ADC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General-Purpose ports</a:t>
            </a:r>
          </a:p>
          <a:p>
            <a:pPr lvl="1">
              <a:lnSpc>
                <a:spcPct val="120000"/>
              </a:lnSpc>
              <a:buFont typeface="Times" pitchFamily="80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Ports A-E, G, H, J, L</a:t>
            </a:r>
          </a:p>
          <a:p>
            <a:pPr lvl="1">
              <a:lnSpc>
                <a:spcPct val="120000"/>
              </a:lnSpc>
              <a:buFont typeface="Times" pitchFamily="80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Ports F and K are for analog inputs</a:t>
            </a:r>
          </a:p>
          <a:p>
            <a:pPr lvl="1">
              <a:lnSpc>
                <a:spcPct val="120000"/>
              </a:lnSpc>
              <a:buFont typeface="Times" pitchFamily="80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All ports are 8-bits, except G (6 bits)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Volatile Variables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601663" y="2286000"/>
            <a:ext cx="77724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buFont typeface="Wingdings" pitchFamily="80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When can variables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be used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without an explicit assignment?</a:t>
            </a:r>
          </a:p>
          <a:p>
            <a:pPr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1. Memory-mapped peripheral registers</a:t>
            </a:r>
          </a:p>
          <a:p>
            <a:pPr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2. Global variables modified by an interrupt service routine</a:t>
            </a:r>
          </a:p>
          <a:p>
            <a:pPr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3. Global variables accessed by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other processors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3403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Volatile Example</a:t>
            </a: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457200" y="2514600"/>
            <a:ext cx="826452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r>
              <a:rPr lang="en-US" sz="2000">
                <a:solidFill>
                  <a:srgbClr val="000000"/>
                </a:solidFill>
                <a:latin typeface="Courier New" pitchFamily="80" charset="0"/>
              </a:rPr>
              <a:t>.</a:t>
            </a:r>
          </a:p>
          <a:p>
            <a:r>
              <a:rPr lang="en-US" sz="2000">
                <a:solidFill>
                  <a:srgbClr val="000000"/>
                </a:solidFill>
                <a:latin typeface="Courier New" pitchFamily="80" charset="0"/>
              </a:rPr>
              <a:t>.</a:t>
            </a:r>
          </a:p>
          <a:p>
            <a:r>
              <a:rPr lang="en-US" sz="2000">
                <a:solidFill>
                  <a:srgbClr val="000000"/>
                </a:solidFill>
                <a:latin typeface="Courier New" pitchFamily="80" charset="0"/>
              </a:rPr>
              <a:t>while (*periph != 1);     // wait until data transfer</a:t>
            </a:r>
          </a:p>
          <a:p>
            <a:r>
              <a:rPr lang="en-US" sz="2000">
                <a:solidFill>
                  <a:srgbClr val="000000"/>
                </a:solidFill>
                <a:latin typeface="Courier New" pitchFamily="80" charset="0"/>
              </a:rPr>
              <a:t>.				  // is complete</a:t>
            </a:r>
          </a:p>
          <a:p>
            <a:r>
              <a:rPr lang="en-US" sz="2000">
                <a:solidFill>
                  <a:srgbClr val="000000"/>
                </a:solidFill>
                <a:latin typeface="Courier New" pitchFamily="80" charset="0"/>
              </a:rPr>
              <a:t>.</a:t>
            </a:r>
          </a:p>
          <a:p>
            <a:endParaRPr lang="en-US" sz="2000">
              <a:solidFill>
                <a:srgbClr val="000000"/>
              </a:solidFill>
              <a:latin typeface="Courier New" pitchFamily="80" charset="0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82026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Courier New" pitchFamily="80" charset="0"/>
              </a:rPr>
              <a:t>periph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is the mapped address of the peripheral status info</a:t>
            </a:r>
          </a:p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Courier New" pitchFamily="80" charset="0"/>
              </a:rPr>
              <a:t>*periph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is assigned by peripheral directly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609600" y="4191000"/>
            <a:ext cx="75438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Compiled code will move memory contents to a register</a:t>
            </a:r>
          </a:p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Memory will only be moved once because </a:t>
            </a:r>
            <a:r>
              <a:rPr lang="en-US">
                <a:solidFill>
                  <a:srgbClr val="000000"/>
                </a:solidFill>
                <a:latin typeface="Courier New" pitchFamily="80" charset="0"/>
              </a:rPr>
              <a:t>*periph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does not change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Base Representation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039678" cy="36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 marL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Base 10 is default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Base can be specified with a 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prefix before the number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Binary is </a:t>
            </a:r>
            <a:r>
              <a:rPr lang="en-US" dirty="0">
                <a:solidFill>
                  <a:srgbClr val="C00000"/>
                </a:solidFill>
                <a:latin typeface="Arial" charset="0"/>
              </a:rPr>
              <a:t>0b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, Hexadecimal is </a:t>
            </a:r>
            <a:r>
              <a:rPr lang="en-US" dirty="0">
                <a:solidFill>
                  <a:srgbClr val="C00000"/>
                </a:solidFill>
                <a:latin typeface="Arial" charset="0"/>
              </a:rPr>
              <a:t>0x</a:t>
            </a:r>
          </a:p>
          <a:p>
            <a:pPr lvl="1" indent="0">
              <a:lnSpc>
                <a:spcPct val="120000"/>
              </a:lnSpc>
              <a:buFont typeface="Wingdings" pitchFamily="80" charset="2"/>
              <a:buNone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Ex. char x = </a:t>
            </a:r>
            <a:r>
              <a:rPr lang="en-US" dirty="0">
                <a:solidFill>
                  <a:srgbClr val="C00000"/>
                </a:solidFill>
                <a:latin typeface="Arial" charset="0"/>
              </a:rPr>
              <a:t>0b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00110011;</a:t>
            </a:r>
          </a:p>
          <a:p>
            <a:pPr lvl="1" indent="0">
              <a:lnSpc>
                <a:spcPct val="120000"/>
              </a:lnSpc>
              <a:buFont typeface="Wingdings" pitchFamily="80" charset="2"/>
              <a:buNone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      char x = </a:t>
            </a: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0x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33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;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Binary is useful to show each bit value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Hex is compact and easy to convert to binary</a:t>
            </a:r>
          </a:p>
          <a:p>
            <a:pPr lvl="1" indent="0"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1 hex digit = 4 binary digits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Types of Statements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76350" y="2236788"/>
            <a:ext cx="6991350" cy="243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200">
                <a:latin typeface="Arial" charset="0"/>
              </a:rPr>
              <a:t>Assignment – </a:t>
            </a:r>
            <a:r>
              <a:rPr lang="en-US" sz="2200">
                <a:latin typeface="Courier New" charset="0"/>
              </a:rPr>
              <a:t>=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200">
                <a:latin typeface="Arial" charset="0"/>
              </a:rPr>
              <a:t>Relational - </a:t>
            </a:r>
            <a:r>
              <a:rPr lang="en-US" sz="2200">
                <a:latin typeface="Courier New" charset="0"/>
              </a:rPr>
              <a:t>&lt;, &gt;, ==, !=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200">
                <a:latin typeface="Arial" charset="0"/>
              </a:rPr>
              <a:t>Control Flow – </a:t>
            </a:r>
            <a:r>
              <a:rPr lang="en-US" sz="2200">
                <a:latin typeface="Courier New" charset="0"/>
              </a:rPr>
              <a:t>if, for, while, do, switch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200">
                <a:latin typeface="Arial" charset="0"/>
              </a:rPr>
              <a:t>Arithmetic Operations - </a:t>
            </a:r>
            <a:r>
              <a:rPr lang="en-US" sz="2200">
                <a:latin typeface="Courier New" charset="0"/>
              </a:rPr>
              <a:t>+, -, *, /, %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200">
                <a:latin typeface="Arial" charset="0"/>
              </a:rPr>
              <a:t>Logical Operations - </a:t>
            </a:r>
            <a:r>
              <a:rPr lang="en-US" sz="2200">
                <a:latin typeface="Courier New" charset="0"/>
              </a:rPr>
              <a:t>&amp;&amp;, ||, !</a:t>
            </a:r>
          </a:p>
          <a:p>
            <a:pPr>
              <a:lnSpc>
                <a:spcPct val="120000"/>
              </a:lnSpc>
              <a:buFont typeface="Wingdings" charset="2"/>
              <a:buChar char=""/>
            </a:pPr>
            <a:r>
              <a:rPr lang="en-US" sz="2200">
                <a:latin typeface="Arial" charset="0"/>
              </a:rPr>
              <a:t>Bitwise Logical Operations - </a:t>
            </a:r>
            <a:r>
              <a:rPr lang="en-US" sz="2200">
                <a:latin typeface="Courier New" charset="0"/>
              </a:rPr>
              <a:t>&amp;, |, ^</a:t>
            </a:r>
          </a:p>
          <a:p>
            <a:pPr>
              <a:lnSpc>
                <a:spcPct val="120000"/>
              </a:lnSpc>
              <a:buClrTx/>
              <a:buSzTx/>
              <a:buFontTx/>
              <a:buNone/>
            </a:pPr>
            <a:endParaRPr lang="en-US" sz="2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46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Logical Operators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01700" y="2057400"/>
            <a:ext cx="73501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These operators accept binary input and produce binary output</a:t>
            </a: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Arial" charset="0"/>
              </a:rPr>
              <a:t>	&amp;&amp;, ||, !</a:t>
            </a:r>
          </a:p>
          <a:p>
            <a:pPr>
              <a:buClrTx/>
              <a:buSzTx/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SzPct val="45000"/>
              <a:buFont typeface="Wingdings" charset="2"/>
              <a:buChar char=""/>
            </a:pPr>
            <a:r>
              <a:rPr lang="en-US" sz="2000">
                <a:latin typeface="Arial" charset="0"/>
              </a:rPr>
              <a:t>Non-binary inputs are cast to binary values</a:t>
            </a:r>
          </a:p>
          <a:p>
            <a:pPr>
              <a:buClrTx/>
              <a:buSzTx/>
              <a:buFontTx/>
              <a:buNone/>
            </a:pPr>
            <a:endParaRPr lang="en-US" sz="2000">
              <a:latin typeface="Arial" charset="0"/>
            </a:endParaRP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Courier New" charset="0"/>
              </a:rPr>
              <a:t>int a=1, b=0; c=56; d=-1, res;</a:t>
            </a:r>
          </a:p>
          <a:p>
            <a:pPr>
              <a:buClrTx/>
              <a:buSzTx/>
              <a:buFontTx/>
              <a:buNone/>
            </a:pPr>
            <a:endParaRPr lang="en-US" sz="2000">
              <a:latin typeface="Courier New" charset="0"/>
            </a:endParaRP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Courier New" charset="0"/>
              </a:rPr>
              <a:t>res = a &amp;&amp; b;	// res = 0</a:t>
            </a: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Courier New" charset="0"/>
              </a:rPr>
              <a:t>res = a || b;		// res = 1</a:t>
            </a:r>
          </a:p>
          <a:p>
            <a:pPr>
              <a:buClrTx/>
              <a:buSzTx/>
              <a:buFontTx/>
              <a:buNone/>
            </a:pPr>
            <a:r>
              <a:rPr lang="en-US" sz="2000">
                <a:latin typeface="Courier New" charset="0"/>
              </a:rPr>
              <a:t>res = c &amp;&amp; d;	// res = 1</a:t>
            </a:r>
          </a:p>
          <a:p>
            <a:pPr>
              <a:buClrTx/>
              <a:buSzTx/>
              <a:buFontTx/>
              <a:buNone/>
            </a:pPr>
            <a:endParaRPr lang="en-US" sz="2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2991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Bitwise Operations</a:t>
            </a:r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1295400" y="1676400"/>
            <a:ext cx="6934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Treat the value as an array of bits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Bitwise operations are performed on pairs of corresponding bits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2209800" y="3276600"/>
            <a:ext cx="4724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buFont typeface="Wingdings" pitchFamily="80" charset="2"/>
              <a:buNone/>
            </a:pPr>
            <a:r>
              <a:rPr lang="en-US" b="1">
                <a:solidFill>
                  <a:srgbClr val="000000"/>
                </a:solidFill>
                <a:latin typeface="Courier New" pitchFamily="80" charset="0"/>
              </a:rPr>
              <a:t>X = 0b0011, Y = 0b0110</a:t>
            </a:r>
          </a:p>
          <a:p>
            <a:pPr>
              <a:buFont typeface="Wingdings" pitchFamily="80" charset="2"/>
              <a:buNone/>
            </a:pPr>
            <a:r>
              <a:rPr lang="en-US" b="1">
                <a:solidFill>
                  <a:srgbClr val="000000"/>
                </a:solidFill>
                <a:latin typeface="Courier New" pitchFamily="80" charset="0"/>
              </a:rPr>
              <a:t>Z = X | Y = 0b0111</a:t>
            </a:r>
          </a:p>
          <a:p>
            <a:pPr>
              <a:buFont typeface="Wingdings" pitchFamily="80" charset="2"/>
              <a:buNone/>
            </a:pPr>
            <a:r>
              <a:rPr lang="en-US" b="1">
                <a:solidFill>
                  <a:srgbClr val="000000"/>
                </a:solidFill>
                <a:latin typeface="Courier New" pitchFamily="80" charset="0"/>
              </a:rPr>
              <a:t>Z = X &amp; Y = 0b0001</a:t>
            </a:r>
          </a:p>
          <a:p>
            <a:pPr>
              <a:buFont typeface="Wingdings" pitchFamily="80" charset="2"/>
              <a:buNone/>
            </a:pPr>
            <a:r>
              <a:rPr lang="en-US" b="1">
                <a:solidFill>
                  <a:srgbClr val="000000"/>
                </a:solidFill>
                <a:latin typeface="Courier New" pitchFamily="80" charset="0"/>
              </a:rPr>
              <a:t>Z = X ^ Y = 0b0101</a:t>
            </a:r>
          </a:p>
          <a:p>
            <a:pPr>
              <a:buFont typeface="Wingdings" pitchFamily="80" charset="2"/>
              <a:buNone/>
            </a:pPr>
            <a:r>
              <a:rPr lang="en-US" b="1">
                <a:solidFill>
                  <a:srgbClr val="000000"/>
                </a:solidFill>
                <a:latin typeface="Courier New" pitchFamily="80" charset="0"/>
              </a:rPr>
              <a:t>Z = ~X = 0b1100</a:t>
            </a:r>
          </a:p>
          <a:p>
            <a:pPr>
              <a:buFont typeface="Wingdings" pitchFamily="80" charset="2"/>
              <a:buNone/>
            </a:pPr>
            <a:r>
              <a:rPr lang="en-US" b="1">
                <a:solidFill>
                  <a:srgbClr val="000000"/>
                </a:solidFill>
                <a:latin typeface="Courier New" pitchFamily="80" charset="0"/>
              </a:rPr>
              <a:t>Z = X &lt;&lt; 1 = 0b0110</a:t>
            </a:r>
          </a:p>
          <a:p>
            <a:pPr>
              <a:buFont typeface="Wingdings" pitchFamily="80" charset="2"/>
              <a:buNone/>
            </a:pPr>
            <a:r>
              <a:rPr lang="en-US" b="1">
                <a:solidFill>
                  <a:srgbClr val="000000"/>
                </a:solidFill>
                <a:latin typeface="Courier New" pitchFamily="80" charset="0"/>
              </a:rPr>
              <a:t>Z = x &gt;&gt; 1 = 0b0001</a:t>
            </a:r>
          </a:p>
          <a:p>
            <a:pPr>
              <a:buFont typeface="Wingdings" pitchFamily="80" charset="2"/>
              <a:buNone/>
            </a:pPr>
            <a:endParaRPr lang="en-US" b="1">
              <a:solidFill>
                <a:srgbClr val="000000"/>
              </a:solidFill>
              <a:latin typeface="Courier New" pitchFamily="80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Bit Masks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7620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Need to access a subset of the bits in a variable</a:t>
            </a:r>
          </a:p>
          <a:p>
            <a:pPr lvl="1">
              <a:lnSpc>
                <a:spcPct val="120000"/>
              </a:lnSpc>
              <a:buFont typeface="Times" pitchFamily="80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Write or read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Masks are bit sequences which identify the important bits with a ‘1’ value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Ex. Set bits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2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and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4 in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X, don’t change other bits</a:t>
            </a:r>
          </a:p>
          <a:p>
            <a:pPr lvl="1">
              <a:lnSpc>
                <a:spcPct val="120000"/>
              </a:lnSpc>
              <a:buFont typeface="Wingdings" pitchFamily="80" charset="2"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X = 01010101, mask = 0010100</a:t>
            </a:r>
          </a:p>
          <a:p>
            <a:pPr lvl="1">
              <a:lnSpc>
                <a:spcPct val="120000"/>
              </a:lnSpc>
              <a:buFont typeface="Wingdings" pitchFamily="80" charset="2"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X = X | mask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Ex. Clear bits 2 and 4</a:t>
            </a:r>
          </a:p>
          <a:p>
            <a:pPr lvl="1">
              <a:lnSpc>
                <a:spcPct val="120000"/>
              </a:lnSpc>
              <a:buFont typeface="Wingdings" pitchFamily="80" charset="2"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mask = 11101011</a:t>
            </a:r>
          </a:p>
          <a:p>
            <a:pPr lvl="1">
              <a:lnSpc>
                <a:spcPct val="120000"/>
              </a:lnSpc>
              <a:buFont typeface="Wingdings" pitchFamily="80" charset="2"/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X = X &amp; mask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120000"/>
              </a:lnSpc>
              <a:buFont typeface="Wingdings" pitchFamily="80" charset="2"/>
              <a:buChar char=""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Bit Assignment Macros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990600" y="4267200"/>
            <a:ext cx="7620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 &lt;&lt; (n) and ~(1) &lt;&lt; (n) create the mask</a:t>
            </a:r>
          </a:p>
          <a:p>
            <a:pPr lvl="1">
              <a:lnSpc>
                <a:spcPct val="120000"/>
              </a:lnSpc>
              <a:buFont typeface="Times" pitchFamily="80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Single 1 (0) shifted n times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Macro doesn’t require memory access (on stack)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81000" y="2241550"/>
            <a:ext cx="8305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b="1">
                <a:solidFill>
                  <a:srgbClr val="000000"/>
                </a:solidFill>
                <a:latin typeface="Courier New" pitchFamily="80" charset="0"/>
              </a:rPr>
              <a:t>#define SET_BIT(p,n) ((p) |= (1 &lt;&lt; (n)))</a:t>
            </a:r>
          </a:p>
          <a:p>
            <a:pPr>
              <a:lnSpc>
                <a:spcPct val="150000"/>
              </a:lnSpc>
            </a:pPr>
            <a:r>
              <a:rPr lang="en-US" b="1">
                <a:solidFill>
                  <a:srgbClr val="000000"/>
                </a:solidFill>
                <a:latin typeface="Courier New" pitchFamily="80" charset="0"/>
              </a:rPr>
              <a:t>#define CLR_BIT(p,n) ((p) &amp;= (~(1) &lt;&lt; (n)))</a:t>
            </a:r>
            <a:endParaRPr lang="en-US" b="1">
              <a:latin typeface="Courier New" pitchFamily="80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Header Files</a:t>
            </a:r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1568450" y="2119313"/>
            <a:ext cx="5365750" cy="222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 marL="741363" indent="-284163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sz="2200">
                <a:solidFill>
                  <a:srgbClr val="000000"/>
                </a:solidFill>
                <a:latin typeface="Arial" charset="0"/>
              </a:rPr>
              <a:t>Files included at the top of a code file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sz="2200">
                <a:solidFill>
                  <a:srgbClr val="000000"/>
                </a:solidFill>
                <a:latin typeface="Arial" charset="0"/>
              </a:rPr>
              <a:t>Traditionally named with .h suffix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sz="2200">
                <a:solidFill>
                  <a:srgbClr val="000000"/>
                </a:solidFill>
                <a:latin typeface="Arial" charset="0"/>
              </a:rPr>
              <a:t>Include information to be shared between files</a:t>
            </a:r>
          </a:p>
          <a:p>
            <a:pPr lvl="1">
              <a:lnSpc>
                <a:spcPct val="120000"/>
              </a:lnSpc>
              <a:buFont typeface="Times New Roman" pitchFamily="80" charset="0"/>
              <a:buChar char="•"/>
            </a:pPr>
            <a:r>
              <a:rPr lang="en-US" sz="2200">
                <a:solidFill>
                  <a:srgbClr val="000000"/>
                </a:solidFill>
                <a:latin typeface="Arial" charset="0"/>
              </a:rPr>
              <a:t>Function prototypes</a:t>
            </a:r>
          </a:p>
          <a:p>
            <a:pPr lvl="1">
              <a:lnSpc>
                <a:spcPct val="120000"/>
              </a:lnSpc>
              <a:buFont typeface="Times New Roman" pitchFamily="80" charset="0"/>
              <a:buChar char="•"/>
            </a:pPr>
            <a:r>
              <a:rPr lang="en-US" sz="2200">
                <a:solidFill>
                  <a:srgbClr val="000000"/>
                </a:solidFill>
                <a:latin typeface="Courier New" pitchFamily="80" charset="0"/>
              </a:rPr>
              <a:t>extern</a:t>
            </a:r>
            <a:r>
              <a:rPr lang="en-US" sz="2200">
                <a:solidFill>
                  <a:srgbClr val="000000"/>
                </a:solidFill>
                <a:latin typeface="Arial" charset="0"/>
              </a:rPr>
              <a:t>s of global variables</a:t>
            </a:r>
          </a:p>
          <a:p>
            <a:pPr lvl="1">
              <a:lnSpc>
                <a:spcPct val="120000"/>
              </a:lnSpc>
              <a:buFont typeface="Times New Roman" pitchFamily="80" charset="0"/>
              <a:buChar char="•"/>
            </a:pPr>
            <a:r>
              <a:rPr lang="en-US" sz="2200">
                <a:solidFill>
                  <a:srgbClr val="000000"/>
                </a:solidFill>
                <a:latin typeface="Arial" charset="0"/>
              </a:rPr>
              <a:t>Global </a:t>
            </a:r>
            <a:r>
              <a:rPr lang="en-US" sz="2200">
                <a:solidFill>
                  <a:srgbClr val="000000"/>
                </a:solidFill>
                <a:latin typeface="Courier New" pitchFamily="80" charset="0"/>
              </a:rPr>
              <a:t>#define</a:t>
            </a:r>
            <a:r>
              <a:rPr lang="en-US" sz="2200">
                <a:solidFill>
                  <a:srgbClr val="000000"/>
                </a:solidFill>
                <a:latin typeface="Arial" charset="0"/>
              </a:rPr>
              <a:t>s</a:t>
            </a:r>
          </a:p>
          <a:p>
            <a:pPr>
              <a:lnSpc>
                <a:spcPct val="120000"/>
              </a:lnSpc>
              <a:buFont typeface="Wingdings" pitchFamily="80" charset="2"/>
              <a:buChar char=""/>
            </a:pPr>
            <a:r>
              <a:rPr lang="en-US" sz="2200">
                <a:solidFill>
                  <a:srgbClr val="000000"/>
                </a:solidFill>
                <a:latin typeface="Arial" charset="0"/>
              </a:rPr>
              <a:t>Needed to refer to libraries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Function Calls</a:t>
            </a: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1066800" y="1830388"/>
            <a:ext cx="67325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Functions enable simple code reuse</a:t>
            </a:r>
          </a:p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Control moves to function, returns on completion</a:t>
            </a:r>
          </a:p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Functions return only 1 value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228600" y="3452813"/>
            <a:ext cx="4387850" cy="191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main() {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     </a:t>
            </a:r>
            <a:r>
              <a:rPr lang="en-US" b="1" dirty="0" err="1">
                <a:solidFill>
                  <a:srgbClr val="000000"/>
                </a:solidFill>
                <a:latin typeface="Courier New" pitchFamily="80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 x;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     x = foo( 3, 4);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     </a:t>
            </a:r>
            <a:r>
              <a:rPr lang="en-US" b="1" dirty="0" err="1">
                <a:solidFill>
                  <a:srgbClr val="000000"/>
                </a:solidFill>
                <a:latin typeface="Courier New" pitchFamily="80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(“%</a:t>
            </a:r>
            <a:r>
              <a:rPr lang="en-US" b="1" dirty="0" err="1">
                <a:solidFill>
                  <a:srgbClr val="000000"/>
                </a:solidFill>
                <a:latin typeface="Courier New" pitchFamily="80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\n”, x);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}</a:t>
            </a: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4800600" y="3636963"/>
            <a:ext cx="47545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r>
              <a:rPr lang="en-US" b="1" dirty="0" err="1">
                <a:solidFill>
                  <a:srgbClr val="000000"/>
                </a:solidFill>
                <a:latin typeface="Courier New" pitchFamily="80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 foo(</a:t>
            </a:r>
            <a:r>
              <a:rPr lang="en-US" b="1" dirty="0" err="1">
                <a:solidFill>
                  <a:srgbClr val="000000"/>
                </a:solidFill>
                <a:latin typeface="Courier New" pitchFamily="80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 x, </a:t>
            </a:r>
            <a:r>
              <a:rPr lang="en-US" b="1" dirty="0" err="1">
                <a:solidFill>
                  <a:srgbClr val="000000"/>
                </a:solidFill>
                <a:latin typeface="Courier New" pitchFamily="80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 y) {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     return (</a:t>
            </a:r>
            <a:r>
              <a:rPr lang="en-US" b="1" dirty="0" err="1">
                <a:solidFill>
                  <a:srgbClr val="000000"/>
                </a:solidFill>
                <a:latin typeface="Courier New" pitchFamily="80" charset="0"/>
              </a:rPr>
              <a:t>x+y</a:t>
            </a:r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*3);     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itchFamily="80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/>
              <a:t>ATmega</a:t>
            </a:r>
            <a:r>
              <a:rPr lang="en-US" dirty="0" smtClean="0"/>
              <a:t> 2560 Pin Positions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1295400" y="4800600"/>
            <a:ext cx="7239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Pin positions are always in the datasheet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Many pins have multiple functions/names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43000" y="1752600"/>
            <a:ext cx="6705600" cy="2819400"/>
            <a:chOff x="1066800" y="1752600"/>
            <a:chExt cx="6705600" cy="2819400"/>
          </a:xfrm>
        </p:grpSpPr>
        <p:sp>
          <p:nvSpPr>
            <p:cNvPr id="2" name="Rectangle 1"/>
            <p:cNvSpPr/>
            <p:nvPr/>
          </p:nvSpPr>
          <p:spPr bwMode="auto">
            <a:xfrm>
              <a:off x="1066800" y="1752600"/>
              <a:ext cx="6705600" cy="28194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80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80" charset="0"/>
                <a:ea typeface="MS Gothic" charset="-128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1828800"/>
              <a:ext cx="6572250" cy="266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43458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Function Call Overhead</a:t>
            </a: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1092200" y="3267075"/>
            <a:ext cx="3335338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r>
              <a:rPr lang="en-US" sz="1800">
                <a:solidFill>
                  <a:srgbClr val="000000"/>
                </a:solidFill>
                <a:latin typeface="Courier New" pitchFamily="80" charset="0"/>
              </a:rPr>
              <a:t>main() {</a:t>
            </a:r>
          </a:p>
          <a:p>
            <a:r>
              <a:rPr lang="en-US" sz="1800">
                <a:solidFill>
                  <a:srgbClr val="000000"/>
                </a:solidFill>
                <a:latin typeface="Courier New" pitchFamily="80" charset="0"/>
              </a:rPr>
              <a:t>     int x;</a:t>
            </a:r>
          </a:p>
          <a:p>
            <a:r>
              <a:rPr lang="en-US" sz="1800">
                <a:solidFill>
                  <a:srgbClr val="000000"/>
                </a:solidFill>
                <a:latin typeface="Courier New" pitchFamily="80" charset="0"/>
              </a:rPr>
              <a:t>     x = foo(2);</a:t>
            </a:r>
          </a:p>
          <a:p>
            <a:r>
              <a:rPr lang="en-US" sz="1800">
                <a:solidFill>
                  <a:srgbClr val="000000"/>
                </a:solidFill>
                <a:latin typeface="Courier New" pitchFamily="80" charset="0"/>
              </a:rPr>
              <a:t>     printf(“%i\n”, x);</a:t>
            </a:r>
          </a:p>
          <a:p>
            <a:r>
              <a:rPr lang="en-US" sz="1800">
                <a:solidFill>
                  <a:srgbClr val="000000"/>
                </a:solidFill>
                <a:latin typeface="Courier New" pitchFamily="80" charset="0"/>
              </a:rPr>
              <a:t>}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103313" y="4572000"/>
            <a:ext cx="47545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r>
              <a:rPr lang="en-US" sz="1800">
                <a:solidFill>
                  <a:srgbClr val="000000"/>
                </a:solidFill>
                <a:latin typeface="Courier New" pitchFamily="80" charset="0"/>
              </a:rPr>
              <a:t>int foo(int x) {</a:t>
            </a:r>
          </a:p>
          <a:p>
            <a:r>
              <a:rPr lang="en-US" sz="1800">
                <a:solidFill>
                  <a:srgbClr val="000000"/>
                </a:solidFill>
                <a:latin typeface="Courier New" pitchFamily="80" charset="0"/>
              </a:rPr>
              <a:t>     int y=3;</a:t>
            </a:r>
          </a:p>
          <a:p>
            <a:r>
              <a:rPr lang="en-US" sz="1800">
                <a:solidFill>
                  <a:srgbClr val="000000"/>
                </a:solidFill>
                <a:latin typeface="Courier New" pitchFamily="80" charset="0"/>
              </a:rPr>
              <a:t>     return (x+y*3);     </a:t>
            </a:r>
          </a:p>
          <a:p>
            <a:r>
              <a:rPr lang="en-US" sz="1800">
                <a:solidFill>
                  <a:srgbClr val="000000"/>
                </a:solidFill>
                <a:latin typeface="Courier New" pitchFamily="80" charset="0"/>
              </a:rPr>
              <a:t>}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685800" y="16764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Program counter value needs to be restored after call</a:t>
            </a:r>
          </a:p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Local variables are stored on the stack</a:t>
            </a:r>
          </a:p>
          <a:p>
            <a:pPr>
              <a:buFont typeface="Wingdings" pitchFamily="80" charset="2"/>
              <a:buChar char="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Function calls place arguments and return address on </a:t>
            </a:r>
          </a:p>
          <a:p>
            <a:pPr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the stack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696913" y="3549650"/>
            <a:ext cx="37147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20:</a:t>
            </a:r>
          </a:p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21:</a:t>
            </a:r>
          </a:p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22: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612775" y="4833938"/>
            <a:ext cx="498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30:</a:t>
            </a:r>
          </a:p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31:</a:t>
            </a:r>
          </a:p>
        </p:txBody>
      </p:sp>
      <p:graphicFrame>
        <p:nvGraphicFramePr>
          <p:cNvPr id="13319" name="Group 7"/>
          <p:cNvGraphicFramePr>
            <a:graphicFrameLocks noGrp="1"/>
          </p:cNvGraphicFramePr>
          <p:nvPr/>
        </p:nvGraphicFramePr>
        <p:xfrm>
          <a:off x="4703763" y="3673475"/>
          <a:ext cx="3743325" cy="1463676"/>
        </p:xfrm>
        <a:graphic>
          <a:graphicData uri="http://schemas.openxmlformats.org/drawingml/2006/table">
            <a:tbl>
              <a:tblPr/>
              <a:tblGrid>
                <a:gridCol w="928687"/>
                <a:gridCol w="928688"/>
                <a:gridCol w="188595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103:</a:t>
                      </a:r>
                    </a:p>
                  </a:txBody>
                  <a:tcPr marT="3830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3</a:t>
                      </a:r>
                    </a:p>
                  </a:txBody>
                  <a:tcPr marT="4309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local var</a:t>
                      </a:r>
                    </a:p>
                  </a:txBody>
                  <a:tcPr marT="4309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102:</a:t>
                      </a:r>
                    </a:p>
                  </a:txBody>
                  <a:tcPr marT="3830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2</a:t>
                      </a:r>
                    </a:p>
                  </a:txBody>
                  <a:tcPr marT="4309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argument</a:t>
                      </a:r>
                    </a:p>
                  </a:txBody>
                  <a:tcPr marT="4309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101:</a:t>
                      </a:r>
                    </a:p>
                  </a:txBody>
                  <a:tcPr marT="3830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21</a:t>
                      </a:r>
                    </a:p>
                  </a:txBody>
                  <a:tcPr marT="4309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return addr</a:t>
                      </a:r>
                    </a:p>
                  </a:txBody>
                  <a:tcPr marT="4309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100:</a:t>
                      </a:r>
                    </a:p>
                  </a:txBody>
                  <a:tcPr marT="3830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2</a:t>
                      </a:r>
                    </a:p>
                  </a:txBody>
                  <a:tcPr marT="4309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80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local var</a:t>
                      </a:r>
                    </a:p>
                  </a:txBody>
                  <a:tcPr marT="43092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Embedded Toolchain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62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 marL="108585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 t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oolchain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is the set of software tools which allow a program to run on an embedded system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Host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machine is the machine running the toolchain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Target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machine is the embedded system where the program will execute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Host has more computational power then target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We are using the GNU toolchain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Free, open source, many features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Cross-Compiler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066800" y="1981200"/>
            <a:ext cx="762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 marL="108585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 compiler which generates code for a platform different from the one it executes on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Executes on host, generates code for target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Generates an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object file (.o)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Contains machine instructions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References are virtual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Absolute addresses are not yet available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Labels are used instead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Cross-Compiler Example</a:t>
            </a:r>
          </a:p>
        </p:txBody>
      </p:sp>
      <p:sp>
        <p:nvSpPr>
          <p:cNvPr id="15364" name="Oval 20"/>
          <p:cNvSpPr>
            <a:spLocks noChangeArrowheads="1"/>
          </p:cNvSpPr>
          <p:nvPr/>
        </p:nvSpPr>
        <p:spPr bwMode="auto">
          <a:xfrm>
            <a:off x="1371600" y="4800600"/>
            <a:ext cx="1371600" cy="2286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762000" y="4114800"/>
            <a:ext cx="23622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ABBOTT.o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MOVE R1, (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idunno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whosonfirst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762000" y="1905000"/>
            <a:ext cx="23622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ABBOTT.c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idunno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whosonfirst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idunno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1028700" y="3505200"/>
            <a:ext cx="1828800" cy="352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Cross- compiler</a:t>
            </a:r>
          </a:p>
        </p:txBody>
      </p:sp>
      <p:cxnSp>
        <p:nvCxnSpPr>
          <p:cNvPr id="15368" name="Straight Arrow Connector 6"/>
          <p:cNvCxnSpPr>
            <a:cxnSpLocks noChangeShapeType="1"/>
            <a:stCxn id="2" idx="2"/>
            <a:endCxn id="3" idx="0"/>
          </p:cNvCxnSpPr>
          <p:nvPr/>
        </p:nvCxnSpPr>
        <p:spPr bwMode="auto">
          <a:xfrm>
            <a:off x="1943100" y="312420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69" name="Straight Arrow Connector 11"/>
          <p:cNvCxnSpPr>
            <a:cxnSpLocks noChangeShapeType="1"/>
            <a:stCxn id="3" idx="2"/>
            <a:endCxn id="13" idx="0"/>
          </p:cNvCxnSpPr>
          <p:nvPr/>
        </p:nvCxnSpPr>
        <p:spPr bwMode="auto">
          <a:xfrm>
            <a:off x="1943100" y="3857625"/>
            <a:ext cx="0" cy="257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 bwMode="auto">
          <a:xfrm>
            <a:off x="3733800" y="1895475"/>
            <a:ext cx="25908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COSTELLO.c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whosonfirst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x)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114800" y="3505200"/>
            <a:ext cx="1828800" cy="352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Cross- compiler</a:t>
            </a:r>
          </a:p>
        </p:txBody>
      </p:sp>
      <p:cxnSp>
        <p:nvCxnSpPr>
          <p:cNvPr id="15372" name="Straight Arrow Connector 9"/>
          <p:cNvCxnSpPr>
            <a:cxnSpLocks noChangeShapeType="1"/>
            <a:stCxn id="6" idx="2"/>
            <a:endCxn id="8" idx="0"/>
          </p:cNvCxnSpPr>
          <p:nvPr/>
        </p:nvCxnSpPr>
        <p:spPr bwMode="auto">
          <a:xfrm>
            <a:off x="5029200" y="3114675"/>
            <a:ext cx="0" cy="3905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tangle 13"/>
          <p:cNvSpPr/>
          <p:nvPr/>
        </p:nvSpPr>
        <p:spPr bwMode="auto">
          <a:xfrm>
            <a:off x="3733800" y="4114800"/>
            <a:ext cx="25908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COSTELLO.o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whosonfirst</a:t>
            </a: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374" name="Straight Arrow Connector 15"/>
          <p:cNvCxnSpPr>
            <a:cxnSpLocks noChangeShapeType="1"/>
            <a:stCxn id="8" idx="2"/>
            <a:endCxn id="14" idx="0"/>
          </p:cNvCxnSpPr>
          <p:nvPr/>
        </p:nvCxnSpPr>
        <p:spPr bwMode="auto">
          <a:xfrm>
            <a:off x="5029200" y="3857625"/>
            <a:ext cx="0" cy="257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5" name="Straight Arrow Connector 19"/>
          <p:cNvCxnSpPr>
            <a:cxnSpLocks noChangeShapeType="1"/>
          </p:cNvCxnSpPr>
          <p:nvPr/>
        </p:nvCxnSpPr>
        <p:spPr bwMode="auto">
          <a:xfrm>
            <a:off x="2667000" y="4953000"/>
            <a:ext cx="1066800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6477000" y="4216400"/>
            <a:ext cx="2508250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000" dirty="0" err="1">
                <a:solidFill>
                  <a:schemeClr val="tx1"/>
                </a:solidFill>
                <a:latin typeface="+mj-lt"/>
              </a:rPr>
              <a:t>Idunno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whosonfirst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50000"/>
              </a:lnSpc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Unknown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Linker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685800" y="2209800"/>
            <a:ext cx="8077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Combines multiple object files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References are relative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to the start of the executable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Executable is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relocatable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Typically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need an operating system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to handle relocation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Linker Example</a:t>
            </a:r>
          </a:p>
        </p:txBody>
      </p:sp>
      <p:grpSp>
        <p:nvGrpSpPr>
          <p:cNvPr id="17412" name="Group 15"/>
          <p:cNvGrpSpPr>
            <a:grpSpLocks/>
          </p:cNvGrpSpPr>
          <p:nvPr/>
        </p:nvGrpSpPr>
        <p:grpSpPr bwMode="auto">
          <a:xfrm>
            <a:off x="457200" y="1676400"/>
            <a:ext cx="5562600" cy="4267200"/>
            <a:chOff x="1143000" y="1676400"/>
            <a:chExt cx="5562600" cy="426720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143000" y="1676400"/>
              <a:ext cx="2362200" cy="1219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ABBOTT.o</a:t>
              </a:r>
              <a:endPara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…</a:t>
              </a:r>
            </a:p>
            <a:p>
              <a:pPr>
                <a:defRPr/>
              </a:pPr>
              <a:r>
                <a: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MOVE R1, (</a:t>
              </a:r>
              <a:r>
                <a:rPr lang="en-US" sz="1400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idunno</a:t>
              </a:r>
              <a:r>
                <a: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defRPr/>
              </a:pPr>
              <a:r>
                <a: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CALL </a:t>
              </a:r>
              <a:r>
                <a:rPr lang="en-US" sz="1400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whosonfirst</a:t>
              </a:r>
              <a:endPara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…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114800" y="1676400"/>
              <a:ext cx="2590800" cy="1219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COSTELLO.o</a:t>
              </a:r>
              <a:endPara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…</a:t>
              </a:r>
            </a:p>
            <a:p>
              <a:pPr>
                <a:defRPr/>
              </a:pPr>
              <a:r>
                <a:rPr lang="en-US" sz="1400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whosonfirst</a:t>
              </a:r>
              <a:r>
                <a: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defRPr/>
              </a:pPr>
              <a:r>
                <a: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MOVE R5, R1</a:t>
              </a:r>
            </a:p>
            <a:p>
              <a:pPr>
                <a:defRPr/>
              </a:pPr>
              <a:r>
                <a: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…</a:t>
              </a:r>
            </a:p>
            <a:p>
              <a:pPr>
                <a:defRPr/>
              </a:pPr>
              <a:endPara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7416" name="Group 2"/>
            <p:cNvGrpSpPr>
              <a:grpSpLocks/>
            </p:cNvGrpSpPr>
            <p:nvPr/>
          </p:nvGrpSpPr>
          <p:grpSpPr bwMode="auto">
            <a:xfrm>
              <a:off x="1978864" y="3886200"/>
              <a:ext cx="2900272" cy="2057400"/>
              <a:chOff x="528728" y="3886200"/>
              <a:chExt cx="2900272" cy="20574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067639" y="3886200"/>
                <a:ext cx="2360613" cy="20574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HAHA.exe</a:t>
                </a:r>
              </a:p>
              <a:p>
                <a:pPr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…</a:t>
                </a:r>
              </a:p>
              <a:p>
                <a:pPr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MOVE R1, 2388</a:t>
                </a:r>
              </a:p>
              <a:p>
                <a:pPr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CALL 1547</a:t>
                </a:r>
              </a:p>
              <a:p>
                <a:pPr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…</a:t>
                </a:r>
              </a:p>
              <a:p>
                <a:pPr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MOVE R5, R1</a:t>
                </a:r>
              </a:p>
              <a:p>
                <a:pPr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…</a:t>
                </a:r>
              </a:p>
              <a:p>
                <a:pPr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(value of </a:t>
                </a:r>
                <a:r>
                  <a:rPr lang="en-US" sz="1400" dirty="0" err="1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idunno</a:t>
                </a:r>
                <a:r>
                  <a:rPr lang="en-US" sz="1400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)</a:t>
                </a:r>
              </a:p>
              <a:p>
                <a:pPr>
                  <a:defRPr/>
                </a:pPr>
                <a:endParaRPr lang="en-US" sz="14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7422" name="TextBox 1"/>
              <p:cNvSpPr txBox="1">
                <a:spLocks noChangeArrowheads="1"/>
              </p:cNvSpPr>
              <p:nvPr/>
            </p:nvSpPr>
            <p:spPr bwMode="auto">
              <a:xfrm>
                <a:off x="528728" y="4953000"/>
                <a:ext cx="6142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chemeClr val="tx1"/>
                    </a:solidFill>
                    <a:latin typeface="Courier New" pitchFamily="80" charset="0"/>
                    <a:cs typeface="Courier New" pitchFamily="80" charset="0"/>
                  </a:rPr>
                  <a:t>1547</a:t>
                </a:r>
              </a:p>
            </p:txBody>
          </p:sp>
          <p:sp>
            <p:nvSpPr>
              <p:cNvPr id="17423" name="TextBox 10"/>
              <p:cNvSpPr txBox="1">
                <a:spLocks noChangeArrowheads="1"/>
              </p:cNvSpPr>
              <p:nvPr/>
            </p:nvSpPr>
            <p:spPr bwMode="auto">
              <a:xfrm>
                <a:off x="528729" y="5407223"/>
                <a:ext cx="61427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chemeClr val="tx1"/>
                    </a:solidFill>
                    <a:latin typeface="Courier New" pitchFamily="80" charset="0"/>
                    <a:cs typeface="Courier New" pitchFamily="80" charset="0"/>
                  </a:rPr>
                  <a:t>2388</a:t>
                </a:r>
              </a:p>
            </p:txBody>
          </p:sp>
        </p:grpSp>
        <p:sp>
          <p:nvSpPr>
            <p:cNvPr id="13" name="Rounded Rectangle 12"/>
            <p:cNvSpPr/>
            <p:nvPr/>
          </p:nvSpPr>
          <p:spPr bwMode="auto">
            <a:xfrm>
              <a:off x="2782888" y="3200400"/>
              <a:ext cx="1828800" cy="35242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+mj-lt"/>
                </a:rPr>
                <a:t>Linker</a:t>
              </a:r>
            </a:p>
          </p:txBody>
        </p:sp>
        <p:cxnSp>
          <p:nvCxnSpPr>
            <p:cNvPr id="17418" name="Straight Arrow Connector 5"/>
            <p:cNvCxnSpPr>
              <a:cxnSpLocks noChangeShapeType="1"/>
              <a:stCxn id="24" idx="2"/>
              <a:endCxn id="13" idx="0"/>
            </p:cNvCxnSpPr>
            <p:nvPr/>
          </p:nvCxnSpPr>
          <p:spPr bwMode="auto">
            <a:xfrm>
              <a:off x="2324100" y="2895600"/>
              <a:ext cx="1373936" cy="3048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19" name="Straight Arrow Connector 11"/>
            <p:cNvCxnSpPr>
              <a:cxnSpLocks noChangeShapeType="1"/>
              <a:stCxn id="25" idx="2"/>
              <a:endCxn id="13" idx="0"/>
            </p:cNvCxnSpPr>
            <p:nvPr/>
          </p:nvCxnSpPr>
          <p:spPr bwMode="auto">
            <a:xfrm flipH="1">
              <a:off x="3698036" y="2895600"/>
              <a:ext cx="1712164" cy="3048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20" name="Straight Arrow Connector 14"/>
            <p:cNvCxnSpPr>
              <a:cxnSpLocks noChangeShapeType="1"/>
              <a:stCxn id="13" idx="2"/>
              <a:endCxn id="9" idx="0"/>
            </p:cNvCxnSpPr>
            <p:nvPr/>
          </p:nvCxnSpPr>
          <p:spPr bwMode="auto">
            <a:xfrm>
              <a:off x="3698036" y="3552825"/>
              <a:ext cx="0" cy="3333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" name="TextBox 20"/>
          <p:cNvSpPr txBox="1"/>
          <p:nvPr/>
        </p:nvSpPr>
        <p:spPr>
          <a:xfrm>
            <a:off x="5105400" y="4090988"/>
            <a:ext cx="3340100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Functions are merged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Relative addresses used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Linker/Locator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0772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 marL="108585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Links executables and identifies absolute physical addresses on the target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Locating obviates the need for an operating system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Needs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memory map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information 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Select type of memory to be used (Flash, SRAM, …)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Select location in memory to avoid important data (stack, etc.)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Often provided manually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Segments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609600" y="2057400"/>
            <a:ext cx="80772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 marL="108585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Data in an executable is typically divided into segments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Type of memory is determined by the segment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Instruction Segment 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- non-volatile storage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Constant Strings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– non-volatile storage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Uninitialized Data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– volatile storage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Initialized Data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– non-volatile and volatile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Need to record initial values and allow for 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AVR GNU Toolchain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676400" y="1981200"/>
            <a:ext cx="58674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Cross-Compiler: </a:t>
            </a:r>
            <a:r>
              <a:rPr lang="en-US" b="1" dirty="0" err="1">
                <a:solidFill>
                  <a:srgbClr val="000000"/>
                </a:solidFill>
                <a:latin typeface="Arial" charset="0"/>
              </a:rPr>
              <a:t>avr-gcc</a:t>
            </a:r>
            <a:endParaRPr lang="en-US" b="1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Linker/Locator: </a:t>
            </a:r>
            <a:r>
              <a:rPr lang="en-US" b="1" dirty="0" err="1">
                <a:solidFill>
                  <a:srgbClr val="000000"/>
                </a:solidFill>
                <a:latin typeface="Arial" charset="0"/>
              </a:rPr>
              <a:t>avr-ld</a:t>
            </a:r>
            <a:endParaRPr lang="en-US" b="1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Cross-Assembler: </a:t>
            </a:r>
            <a:r>
              <a:rPr lang="en-US" b="1" dirty="0" err="1">
                <a:solidFill>
                  <a:srgbClr val="000000"/>
                </a:solidFill>
                <a:latin typeface="Arial" charset="0"/>
              </a:rPr>
              <a:t>avr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-as</a:t>
            </a: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Programmer: </a:t>
            </a:r>
            <a:r>
              <a:rPr lang="en-US" b="1" dirty="0" err="1">
                <a:solidFill>
                  <a:srgbClr val="000000"/>
                </a:solidFill>
                <a:latin typeface="Arial" charset="0"/>
              </a:rPr>
              <a:t>avrdude</a:t>
            </a:r>
            <a:endParaRPr lang="en-US" b="1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80" charset="2"/>
              <a:buChar char="Ø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All can be invoked via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Atmel 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Studio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6</a:t>
            </a:r>
            <a:endParaRPr lang="en-US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Controlling Pins</a:t>
            </a:r>
            <a:endParaRPr lang="en-US" dirty="0" smtClean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143000" y="2209800"/>
            <a:ext cx="7391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0" indent="0"/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 (void) {</a:t>
            </a:r>
          </a:p>
          <a:p>
            <a:pPr marL="0" indent="0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DDRA = 0xFF;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Set pins to OUTPUT</a:t>
            </a:r>
          </a:p>
          <a:p>
            <a:pPr marL="0" indent="0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while (1)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PORTA = 0xFF;</a:t>
            </a:r>
          </a:p>
          <a:p>
            <a:pPr marL="0" indent="0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617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IC Packages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838200" y="4800600"/>
            <a:ext cx="7239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Package determines IC dimensions, pin size/spacing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Surface mount packages are very small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ICs are often available in multiple packages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2794004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00200"/>
            <a:ext cx="4572000" cy="239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0033" y="4343400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  <a:latin typeface="+mj-lt"/>
              </a:rPr>
              <a:t>Thin quad flat pack (TQFP)</a:t>
            </a:r>
            <a:endParaRPr lang="en-US" sz="18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7968" y="43434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  <a:latin typeface="+mj-lt"/>
              </a:rPr>
              <a:t>Ceramic ball grid array (CBGA)</a:t>
            </a:r>
            <a:endParaRPr lang="en-US" sz="18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6955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/>
              <a:t>ATmega</a:t>
            </a:r>
            <a:r>
              <a:rPr lang="en-US" dirty="0" smtClean="0"/>
              <a:t> 2560 Architecture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838200" y="5105400"/>
            <a:ext cx="7239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Shows connectivity between peripherals, memory, I/O, bus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CPU core is in the center, executes instructions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43000" y="1524000"/>
            <a:ext cx="6477000" cy="3505200"/>
            <a:chOff x="1143000" y="1524000"/>
            <a:chExt cx="6477000" cy="3505200"/>
          </a:xfrm>
        </p:grpSpPr>
        <p:sp>
          <p:nvSpPr>
            <p:cNvPr id="2" name="Rectangle 1"/>
            <p:cNvSpPr/>
            <p:nvPr/>
          </p:nvSpPr>
          <p:spPr bwMode="auto">
            <a:xfrm>
              <a:off x="1143000" y="1524000"/>
              <a:ext cx="6477000" cy="3505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80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80" charset="0"/>
                <a:ea typeface="MS Gothic" charset="-128"/>
              </a:endParaRP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0688" y="1581150"/>
              <a:ext cx="6283112" cy="337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97865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Pin Descriptions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1219200" y="4267200"/>
            <a:ext cx="7239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Function of each pin is described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Descriptions are brief, assuming an understanding of the part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Almost all pins can be accessed on the STK 600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85862" y="1828800"/>
            <a:ext cx="7196138" cy="2133600"/>
            <a:chOff x="990600" y="2362200"/>
            <a:chExt cx="7196138" cy="2133600"/>
          </a:xfrm>
        </p:grpSpPr>
        <p:sp>
          <p:nvSpPr>
            <p:cNvPr id="5" name="Rectangle 4"/>
            <p:cNvSpPr/>
            <p:nvPr/>
          </p:nvSpPr>
          <p:spPr bwMode="auto">
            <a:xfrm>
              <a:off x="990600" y="2362200"/>
              <a:ext cx="7196138" cy="21336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80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80" charset="0"/>
                <a:ea typeface="MS Gothic" charset="-128"/>
              </a:endParaRPr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3463" y="2433638"/>
              <a:ext cx="7077075" cy="199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663162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AVR CPU Core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5486400" y="1790700"/>
            <a:ext cx="32004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Common CPU for all AVR parts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Ex. 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dd $r1, $r2, $r3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Read instruction from program memory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Load instr. into instr. Register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Get source register numbers from instruction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Fetch source data from register file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Pass sources to ALU, add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Pass result to register file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523999"/>
            <a:ext cx="4305300" cy="434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own Arrow 1"/>
          <p:cNvSpPr/>
          <p:nvPr/>
        </p:nvSpPr>
        <p:spPr bwMode="auto">
          <a:xfrm>
            <a:off x="838200" y="2057400"/>
            <a:ext cx="76200" cy="9144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876300" y="2971800"/>
            <a:ext cx="1485900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  <p:sp>
        <p:nvSpPr>
          <p:cNvPr id="8" name="Up Arrow 7"/>
          <p:cNvSpPr/>
          <p:nvPr/>
        </p:nvSpPr>
        <p:spPr bwMode="auto">
          <a:xfrm>
            <a:off x="2362200" y="2590800"/>
            <a:ext cx="76200" cy="419100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2362200" y="2514600"/>
            <a:ext cx="533400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3048000" y="3124200"/>
            <a:ext cx="76200" cy="1524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  <p:sp>
        <p:nvSpPr>
          <p:cNvPr id="15" name="Down Arrow 14"/>
          <p:cNvSpPr/>
          <p:nvPr/>
        </p:nvSpPr>
        <p:spPr bwMode="auto">
          <a:xfrm>
            <a:off x="3505200" y="3124200"/>
            <a:ext cx="76200" cy="1524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3248025" y="3810000"/>
            <a:ext cx="76200" cy="1524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3286125" y="3962400"/>
            <a:ext cx="600075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3962400" y="2743200"/>
            <a:ext cx="76200" cy="1257300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  <p:sp>
        <p:nvSpPr>
          <p:cNvPr id="13" name="Left Arrow 12"/>
          <p:cNvSpPr/>
          <p:nvPr/>
        </p:nvSpPr>
        <p:spPr bwMode="auto">
          <a:xfrm>
            <a:off x="3733800" y="2697481"/>
            <a:ext cx="266700" cy="45719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80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115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AVR Status Register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990600" y="4038600"/>
            <a:ext cx="7391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Records “interesting events” which must be handled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Sign bit, carry flag, overflow flag, negative flag, zero flag, etc.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May be used as branch conditions or to trigger interrupts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447800" y="2286000"/>
            <a:ext cx="6553200" cy="914400"/>
            <a:chOff x="1447800" y="2133600"/>
            <a:chExt cx="6553200" cy="914400"/>
          </a:xfrm>
        </p:grpSpPr>
        <p:sp>
          <p:nvSpPr>
            <p:cNvPr id="6" name="Rectangle 5"/>
            <p:cNvSpPr/>
            <p:nvPr/>
          </p:nvSpPr>
          <p:spPr bwMode="auto">
            <a:xfrm>
              <a:off x="1447800" y="2133600"/>
              <a:ext cx="6553200" cy="9144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80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80" charset="0"/>
                <a:ea typeface="MS Gothic" charset="-128"/>
              </a:endParaRPr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2209800"/>
              <a:ext cx="6437194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73868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General Purpose Registers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5181600" y="1847850"/>
            <a:ext cx="3695700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80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80" charset="0"/>
                <a:ea typeface="MS Gothic" charset="-128"/>
              </a:defRPr>
            </a:lvl9pPr>
          </a:lstStyle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32 8-bit registers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Used by the compiler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X, Y, and Z registers are 16-bits long</a:t>
            </a:r>
          </a:p>
          <a:p>
            <a:pPr marL="1085850" lvl="1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XH, XL, etc.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Used to address memory (64K)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7200" y="1828800"/>
            <a:ext cx="4267200" cy="3581400"/>
            <a:chOff x="609600" y="1600200"/>
            <a:chExt cx="4267200" cy="3581400"/>
          </a:xfrm>
        </p:grpSpPr>
        <p:sp>
          <p:nvSpPr>
            <p:cNvPr id="2" name="Rectangle 1"/>
            <p:cNvSpPr/>
            <p:nvPr/>
          </p:nvSpPr>
          <p:spPr bwMode="auto">
            <a:xfrm>
              <a:off x="609600" y="1600200"/>
              <a:ext cx="4267200" cy="35814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80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80" charset="0"/>
                <a:ea typeface="MS Gothic" charset="-128"/>
              </a:endParaRPr>
            </a:p>
          </p:txBody>
        </p:sp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357" y="1676400"/>
              <a:ext cx="4107656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77892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80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80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80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80" charset="0"/>
            <a:ea typeface="MS Gothic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2067</Words>
  <Application>Microsoft Office PowerPoint</Application>
  <PresentationFormat>On-screen Show (4:3)</PresentationFormat>
  <Paragraphs>424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Blank Presentation</vt:lpstr>
      <vt:lpstr>ATmega 2560 Datasheet</vt:lpstr>
      <vt:lpstr>ATmega 2560 Pins</vt:lpstr>
      <vt:lpstr>ATmega 2560 Pin Positions</vt:lpstr>
      <vt:lpstr>IC Packages</vt:lpstr>
      <vt:lpstr>ATmega 2560 Architecture</vt:lpstr>
      <vt:lpstr>Pin Descriptions</vt:lpstr>
      <vt:lpstr>AVR CPU Core</vt:lpstr>
      <vt:lpstr>AVR Status Register</vt:lpstr>
      <vt:lpstr>General Purpose Registers</vt:lpstr>
      <vt:lpstr>Instruction Execution Timing</vt:lpstr>
      <vt:lpstr>SRAM Organization</vt:lpstr>
      <vt:lpstr>I/O Pins, Output Path</vt:lpstr>
      <vt:lpstr>I/O Pins, Input Path</vt:lpstr>
      <vt:lpstr>I/O Control Registers</vt:lpstr>
      <vt:lpstr>Typical Embedded C Program</vt:lpstr>
      <vt:lpstr>C Syntax Basics</vt:lpstr>
      <vt:lpstr>Variables</vt:lpstr>
      <vt:lpstr>Variable Declaration</vt:lpstr>
      <vt:lpstr>Volatile Variables</vt:lpstr>
      <vt:lpstr>Volatile Variables</vt:lpstr>
      <vt:lpstr>Volatile Example</vt:lpstr>
      <vt:lpstr>Base Representation</vt:lpstr>
      <vt:lpstr>Types of Statements</vt:lpstr>
      <vt:lpstr>Logical Operators</vt:lpstr>
      <vt:lpstr>Bitwise Operations</vt:lpstr>
      <vt:lpstr>Bit Masks</vt:lpstr>
      <vt:lpstr>Bit Assignment Macros</vt:lpstr>
      <vt:lpstr>Header Files</vt:lpstr>
      <vt:lpstr>Function Calls</vt:lpstr>
      <vt:lpstr>Function Call Overhead</vt:lpstr>
      <vt:lpstr>Embedded Toolchain</vt:lpstr>
      <vt:lpstr>Cross-Compiler</vt:lpstr>
      <vt:lpstr>Cross-Compiler Example</vt:lpstr>
      <vt:lpstr>Linker</vt:lpstr>
      <vt:lpstr>Linker Example</vt:lpstr>
      <vt:lpstr>Linker/Locator</vt:lpstr>
      <vt:lpstr>Segments</vt:lpstr>
      <vt:lpstr>AVR GNU Toolchain</vt:lpstr>
      <vt:lpstr>Controlling Pins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</dc:title>
  <dc:creator>Trial User</dc:creator>
  <cp:lastModifiedBy>Ian</cp:lastModifiedBy>
  <cp:revision>80</cp:revision>
  <cp:lastPrinted>2009-04-22T19:24:48Z</cp:lastPrinted>
  <dcterms:created xsi:type="dcterms:W3CDTF">2010-05-28T15:13:53Z</dcterms:created>
  <dcterms:modified xsi:type="dcterms:W3CDTF">2013-07-25T17:05:12Z</dcterms:modified>
</cp:coreProperties>
</file>