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</p:sldIdLst>
  <p:sldSz cx="9144000" cy="6858000" type="screen4x3"/>
  <p:notesSz cx="6858000" cy="9144000"/>
  <p:defaultTextStyle>
    <a:defPPr>
      <a:defRPr lang="en-GB"/>
    </a:defPPr>
    <a:lvl1pPr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>
        <p:scale>
          <a:sx n="100" d="100"/>
          <a:sy n="100" d="100"/>
        </p:scale>
        <p:origin x="102" y="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4" y="-88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3" name="AutoShape 2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4" name="AutoShape 3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5" name="Rectangle 4"/>
          <p:cNvSpPr>
            <a:spLocks noGrp="1" noChangeArrowheads="1"/>
          </p:cNvSpPr>
          <p:nvPr>
            <p:ph type="sldImg"/>
          </p:nvPr>
        </p:nvSpPr>
        <p:spPr bwMode="auto">
          <a:xfrm>
            <a:off x="-11798300" y="-11796713"/>
            <a:ext cx="11793537" cy="124872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0050" cy="410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14049022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80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80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80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80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80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67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>
              <a:latin typeface="Times New Roman" pitchFamily="16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83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>
              <a:latin typeface="Times New Roman" pitchFamily="16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07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>
              <a:latin typeface="Times New Roman" pitchFamily="16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31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>
              <a:latin typeface="Times New Roman" pitchFamily="16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55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>
              <a:latin typeface="Times New Roman" pitchFamily="16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79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>
              <a:latin typeface="Times New Roman" pitchFamily="16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03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>
              <a:latin typeface="Times New Roman" pitchFamily="16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27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>
              <a:latin typeface="Times New Roman" pitchFamily="16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1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>
              <a:latin typeface="Times New Roman" pitchFamily="16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75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>
              <a:latin typeface="Times New Roman" pitchFamily="16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299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>
              <a:latin typeface="Times New Roman" pitchFamily="16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1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>
              <a:latin typeface="Times New Roman" pitchFamily="16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23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>
              <a:latin typeface="Times New Roman" pitchFamily="16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47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>
              <a:latin typeface="Times New Roman" pitchFamily="16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371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>
              <a:latin typeface="Times New Roman" pitchFamily="16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395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>
              <a:latin typeface="Times New Roman" pitchFamily="16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19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>
              <a:latin typeface="Times New Roman" pitchFamily="16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43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>
              <a:latin typeface="Times New Roman" pitchFamily="16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67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>
              <a:latin typeface="Times New Roman" pitchFamily="16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491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>
              <a:latin typeface="Times New Roman" pitchFamily="16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15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>
              <a:latin typeface="Times New Roman" pitchFamily="16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39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>
              <a:latin typeface="Times New Roman" pitchFamily="16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15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>
              <a:latin typeface="Times New Roman" pitchFamily="16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563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>
              <a:latin typeface="Times New Roman" pitchFamily="16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587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>
              <a:latin typeface="Times New Roman" pitchFamily="16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611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>
              <a:latin typeface="Times New Roman" pitchFamily="16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9635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>
              <a:latin typeface="Times New Roman" pitchFamily="16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39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>
              <a:latin typeface="Times New Roman" pitchFamily="16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3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>
              <a:latin typeface="Times New Roman" pitchFamily="16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87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>
              <a:latin typeface="Times New Roman" pitchFamily="16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1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>
              <a:latin typeface="Times New Roman" pitchFamily="16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5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>
              <a:latin typeface="Times New Roman" pitchFamily="16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1"/>
          <p:cNvSpPr txBox="1"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59" name="Rectangle 2"/>
          <p:cNvSpPr>
            <a:spLocks noChangeArrowheads="1"/>
          </p:cNvSpPr>
          <p:nvPr>
            <p:ph type="body"/>
          </p:nvPr>
        </p:nvSpPr>
        <p:spPr>
          <a:xfrm>
            <a:off x="685800" y="4343400"/>
            <a:ext cx="5481638" cy="411162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mtClean="0">
              <a:latin typeface="Times New Roman" pitchFamily="16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F2AE66-A21F-4B78-A96A-94AAEED329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836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C8C505-A3F1-4830-ABA8-0EF315376D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3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4638" y="220663"/>
            <a:ext cx="2055812" cy="59039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0663"/>
            <a:ext cx="6015038" cy="59039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551E02-DD16-49FB-BA5C-7F45A8F200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081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B00BD1-D17F-4D2B-AD47-4A5CBAE026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717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A255DE-E813-4F41-B36B-06959EE587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129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5425" cy="45196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604963"/>
            <a:ext cx="4035425" cy="45196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4AD98-A0D3-4044-BD50-2A7E54AE5B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400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CA7BFC-B829-4323-8697-DE9F42D204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913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97DBA6-80F7-4563-A721-DE74B66CDD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487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D596E9-80B1-41FE-B7E3-15629C5440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464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653400-CEFB-435D-B48D-C82B917A4D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550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9FABB3-A37A-4756-9C7F-BE82212F1F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865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ChangeArrowheads="1"/>
          </p:cNvSpPr>
          <p:nvPr/>
        </p:nvSpPr>
        <p:spPr bwMode="auto">
          <a:xfrm>
            <a:off x="0" y="6096000"/>
            <a:ext cx="9144000" cy="762000"/>
          </a:xfrm>
          <a:prstGeom prst="rect">
            <a:avLst/>
          </a:prstGeom>
          <a:solidFill>
            <a:srgbClr val="CDDFFF"/>
          </a:solidFill>
          <a:ln w="9360">
            <a:solidFill>
              <a:srgbClr val="CDD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Rectangle 2"/>
          <p:cNvSpPr>
            <a:spLocks noChangeArrowheads="1"/>
          </p:cNvSpPr>
          <p:nvPr/>
        </p:nvSpPr>
        <p:spPr bwMode="auto">
          <a:xfrm>
            <a:off x="0" y="304800"/>
            <a:ext cx="9144000" cy="1066800"/>
          </a:xfrm>
          <a:prstGeom prst="rect">
            <a:avLst/>
          </a:prstGeom>
          <a:solidFill>
            <a:srgbClr val="CDDFFF"/>
          </a:solidFill>
          <a:ln w="9360">
            <a:solidFill>
              <a:srgbClr val="CDD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0663"/>
            <a:ext cx="776605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8400"/>
            <a:ext cx="288925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>
              <a:buFont typeface="Times New Roman" pitchFamily="80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000">
                <a:solidFill>
                  <a:srgbClr val="000000"/>
                </a:solidFill>
                <a:latin typeface="+mj-lt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8400"/>
            <a:ext cx="189865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Font typeface="Times New Roman" pitchFamily="80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latin typeface="Times New Roman" pitchFamily="80" charset="0"/>
                <a:cs typeface="Arial Unicode MS" charset="0"/>
              </a:defRPr>
            </a:lvl1pPr>
          </a:lstStyle>
          <a:p>
            <a:pPr>
              <a:defRPr/>
            </a:pPr>
            <a:fld id="{A24A96BA-1927-4843-8027-F6D6895D7D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Line 6"/>
          <p:cNvSpPr>
            <a:spLocks noChangeShapeType="1"/>
          </p:cNvSpPr>
          <p:nvPr/>
        </p:nvSpPr>
        <p:spPr bwMode="auto">
          <a:xfrm>
            <a:off x="0" y="304800"/>
            <a:ext cx="91440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2" name="Line 7"/>
          <p:cNvSpPr>
            <a:spLocks noChangeShapeType="1"/>
          </p:cNvSpPr>
          <p:nvPr/>
        </p:nvSpPr>
        <p:spPr bwMode="auto">
          <a:xfrm>
            <a:off x="0" y="1371600"/>
            <a:ext cx="91440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3" name="Line 8"/>
          <p:cNvSpPr>
            <a:spLocks noChangeShapeType="1"/>
          </p:cNvSpPr>
          <p:nvPr/>
        </p:nvSpPr>
        <p:spPr bwMode="auto">
          <a:xfrm>
            <a:off x="0" y="6096000"/>
            <a:ext cx="91440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4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4963"/>
            <a:ext cx="8223250" cy="4519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 b="1">
          <a:solidFill>
            <a:srgbClr val="000000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 b="1">
          <a:solidFill>
            <a:srgbClr val="000000"/>
          </a:solidFill>
          <a:latin typeface="Arial" charset="0"/>
          <a:ea typeface="MS Gothic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 b="1">
          <a:solidFill>
            <a:srgbClr val="000000"/>
          </a:solidFill>
          <a:latin typeface="Arial" charset="0"/>
          <a:ea typeface="MS Gothic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 b="1">
          <a:solidFill>
            <a:srgbClr val="000000"/>
          </a:solidFill>
          <a:latin typeface="Arial" charset="0"/>
          <a:ea typeface="MS Gothic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 b="1">
          <a:solidFill>
            <a:srgbClr val="000000"/>
          </a:solidFill>
          <a:latin typeface="Arial" charset="0"/>
          <a:ea typeface="MS Gothic" charset="-128"/>
        </a:defRPr>
      </a:lvl5pPr>
      <a:lvl6pPr marL="25146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80" charset="0"/>
        <a:defRPr sz="4000" b="1">
          <a:solidFill>
            <a:srgbClr val="000000"/>
          </a:solidFill>
          <a:latin typeface="Arial" charset="0"/>
          <a:ea typeface="MS Gothic" charset="-128"/>
        </a:defRPr>
      </a:lvl6pPr>
      <a:lvl7pPr marL="29718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80" charset="0"/>
        <a:defRPr sz="4000" b="1">
          <a:solidFill>
            <a:srgbClr val="000000"/>
          </a:solidFill>
          <a:latin typeface="Arial" charset="0"/>
          <a:ea typeface="MS Gothic" charset="-128"/>
        </a:defRPr>
      </a:lvl7pPr>
      <a:lvl8pPr marL="34290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80" charset="0"/>
        <a:defRPr sz="4000" b="1">
          <a:solidFill>
            <a:srgbClr val="000000"/>
          </a:solidFill>
          <a:latin typeface="Arial" charset="0"/>
          <a:ea typeface="MS Gothic" charset="-128"/>
        </a:defRPr>
      </a:lvl8pPr>
      <a:lvl9pPr marL="38862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80" charset="0"/>
        <a:defRPr sz="4000" b="1">
          <a:solidFill>
            <a:srgbClr val="000000"/>
          </a:solidFill>
          <a:latin typeface="Arial" charset="0"/>
          <a:ea typeface="MS Gothic" charset="-128"/>
        </a:defRPr>
      </a:lvl9pPr>
    </p:titleStyle>
    <p:bodyStyle>
      <a:lvl1pPr marL="342900" indent="-342900" algn="l" defTabSz="457200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57200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80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80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80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80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png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sp>
        <p:nvSpPr>
          <p:cNvPr id="205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Interrupts</a:t>
            </a:r>
          </a:p>
        </p:txBody>
      </p:sp>
      <p:sp>
        <p:nvSpPr>
          <p:cNvPr id="2052" name="Text Box 3"/>
          <p:cNvSpPr txBox="1">
            <a:spLocks noChangeArrowheads="1"/>
          </p:cNvSpPr>
          <p:nvPr/>
        </p:nvSpPr>
        <p:spPr bwMode="auto">
          <a:xfrm>
            <a:off x="609600" y="1676400"/>
            <a:ext cx="8229600" cy="409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6168" rIns="90000" bIns="45000"/>
          <a:lstStyle>
            <a:lvl1pPr marL="342900" indent="-342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  <a:lvl2pPr marL="1085850" indent="-342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buFont typeface="Wingdings" charset="2"/>
              <a:buChar char="Ø"/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Embedded systems often perform some tasks which are </a:t>
            </a:r>
            <a:r>
              <a:rPr lang="en-US" sz="2000">
                <a:solidFill>
                  <a:srgbClr val="C5000B"/>
                </a:solidFill>
                <a:latin typeface="Arial" charset="0"/>
              </a:rPr>
              <a:t>infrequent</a:t>
            </a:r>
            <a:r>
              <a:rPr lang="en-US" sz="2000">
                <a:solidFill>
                  <a:srgbClr val="000000"/>
                </a:solidFill>
                <a:latin typeface="Arial" charset="0"/>
              </a:rPr>
              <a:t> and possibly </a:t>
            </a:r>
            <a:r>
              <a:rPr lang="en-US" sz="2000">
                <a:solidFill>
                  <a:srgbClr val="C5000B"/>
                </a:solidFill>
                <a:latin typeface="Arial" charset="0"/>
              </a:rPr>
              <a:t>unpredictable</a:t>
            </a:r>
          </a:p>
          <a:p>
            <a:pPr>
              <a:buClrTx/>
              <a:buSzTx/>
              <a:buFont typeface="Wingdings" charset="2"/>
              <a:buChar char="Ø"/>
            </a:pPr>
            <a:endParaRPr lang="en-US" sz="2000">
              <a:solidFill>
                <a:srgbClr val="000000"/>
              </a:solidFill>
              <a:latin typeface="Arial" charset="0"/>
            </a:endParaRPr>
          </a:p>
          <a:p>
            <a:pPr lvl="1">
              <a:buClrTx/>
              <a:buSzTx/>
              <a:buFont typeface="Arial" charset="0"/>
              <a:buChar char="•"/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Hang up a VOIP phone when receiver is dropped</a:t>
            </a:r>
          </a:p>
          <a:p>
            <a:pPr lvl="1">
              <a:buClrTx/>
              <a:buSzTx/>
              <a:buFont typeface="Arial" charset="0"/>
              <a:buChar char="•"/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Apply brakes when brake pedal is pressed</a:t>
            </a:r>
          </a:p>
          <a:p>
            <a:pPr>
              <a:buClrTx/>
              <a:buSzTx/>
              <a:buFont typeface="Wingdings" charset="2"/>
              <a:buChar char="Ø"/>
            </a:pPr>
            <a:endParaRPr lang="en-US" sz="2000">
              <a:solidFill>
                <a:srgbClr val="000000"/>
              </a:solidFill>
              <a:latin typeface="Arial" charset="0"/>
            </a:endParaRPr>
          </a:p>
          <a:p>
            <a:pPr>
              <a:buFont typeface="Wingdings" charset="2"/>
              <a:buChar char="Ø"/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Regular tasks must be temporarily stopped to deal with the event</a:t>
            </a:r>
          </a:p>
          <a:p>
            <a:pPr>
              <a:buFont typeface="Wingdings" charset="2"/>
              <a:buChar char="Ø"/>
            </a:pPr>
            <a:endParaRPr lang="en-US" sz="2000">
              <a:solidFill>
                <a:srgbClr val="000000"/>
              </a:solidFill>
              <a:latin typeface="Arial" charset="0"/>
            </a:endParaRPr>
          </a:p>
          <a:p>
            <a:pPr>
              <a:buFont typeface="Wingdings" charset="2"/>
              <a:buChar char="Ø"/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Interrupts are the unusual events</a:t>
            </a:r>
          </a:p>
          <a:p>
            <a:pPr>
              <a:buFont typeface="Wingdings" charset="2"/>
              <a:buChar char="Ø"/>
            </a:pPr>
            <a:endParaRPr lang="en-US" sz="2000">
              <a:solidFill>
                <a:srgbClr val="000000"/>
              </a:solidFill>
              <a:latin typeface="Arial" charset="0"/>
            </a:endParaRPr>
          </a:p>
          <a:p>
            <a:pPr>
              <a:buFont typeface="Wingdings" charset="2"/>
              <a:buChar char="Ø"/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Interrupt handlers, or interrupt service routines, are programs which perform necessary tasks </a:t>
            </a:r>
          </a:p>
          <a:p>
            <a:pPr>
              <a:buClrTx/>
              <a:buFont typeface="Wingdings" charset="2"/>
              <a:buChar char="Ø"/>
            </a:pPr>
            <a:endParaRPr lang="en-US" sz="2000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524000"/>
            <a:ext cx="5414963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sp>
        <p:nvSpPr>
          <p:cNvPr id="11268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Shared-Data Solution Example</a:t>
            </a:r>
          </a:p>
        </p:txBody>
      </p:sp>
      <p:sp>
        <p:nvSpPr>
          <p:cNvPr id="11269" name="Text Box 3"/>
          <p:cNvSpPr txBox="1">
            <a:spLocks noChangeArrowheads="1"/>
          </p:cNvSpPr>
          <p:nvPr/>
        </p:nvSpPr>
        <p:spPr bwMode="auto">
          <a:xfrm>
            <a:off x="5486400" y="2105025"/>
            <a:ext cx="3276600" cy="162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6168" rIns="90000" bIns="45000"/>
          <a:lstStyle>
            <a:lvl1pPr marL="342900" indent="-342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buFont typeface="Wingdings" charset="2"/>
              <a:buChar char="Ø"/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Critical region is where temps are both read by main task</a:t>
            </a:r>
          </a:p>
          <a:p>
            <a:pPr>
              <a:buFont typeface="Wingdings" charset="2"/>
              <a:buChar char="Ø"/>
            </a:pPr>
            <a:endParaRPr lang="en-US" sz="2000">
              <a:solidFill>
                <a:srgbClr val="000000"/>
              </a:solidFill>
              <a:latin typeface="Arial" charset="0"/>
            </a:endParaRPr>
          </a:p>
          <a:p>
            <a:pPr>
              <a:buFont typeface="Wingdings" charset="2"/>
              <a:buChar char="Ø"/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Data reading is “atomic”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sp>
        <p:nvSpPr>
          <p:cNvPr id="1229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Nested Critical Regions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381000" y="1905000"/>
            <a:ext cx="6019800" cy="3748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83556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lnSpc>
                <a:spcPct val="83000"/>
              </a:lnSpc>
            </a:pPr>
            <a:r>
              <a:rPr lang="en-US" sz="1800" b="1">
                <a:solidFill>
                  <a:srgbClr val="000000"/>
                </a:solidFill>
                <a:latin typeface="Courier New" pitchFamily="49" charset="0"/>
              </a:rPr>
              <a:t>void functionA(void)</a:t>
            </a:r>
          </a:p>
          <a:p>
            <a:pPr>
              <a:lnSpc>
                <a:spcPct val="83000"/>
              </a:lnSpc>
            </a:pPr>
            <a:r>
              <a:rPr lang="en-US" sz="1800" b="1">
                <a:solidFill>
                  <a:srgbClr val="000000"/>
                </a:solidFill>
                <a:latin typeface="Courier New" pitchFamily="49" charset="0"/>
              </a:rPr>
              <a:t>{</a:t>
            </a:r>
          </a:p>
          <a:p>
            <a:pPr>
              <a:lnSpc>
                <a:spcPct val="83000"/>
              </a:lnSpc>
            </a:pPr>
            <a:r>
              <a:rPr lang="en-US" sz="1800" b="1">
                <a:solidFill>
                  <a:srgbClr val="000000"/>
                </a:solidFill>
                <a:latin typeface="Courier New" pitchFamily="49" charset="0"/>
              </a:rPr>
              <a:t>	disableInterrupts( );	</a:t>
            </a:r>
          </a:p>
          <a:p>
            <a:pPr>
              <a:lnSpc>
                <a:spcPct val="83000"/>
              </a:lnSpc>
            </a:pPr>
            <a:r>
              <a:rPr lang="en-US" sz="1800" b="1">
                <a:solidFill>
                  <a:srgbClr val="000000"/>
                </a:solidFill>
                <a:latin typeface="Courier New" pitchFamily="49" charset="0"/>
              </a:rPr>
              <a:t>	--- </a:t>
            </a:r>
          </a:p>
          <a:p>
            <a:pPr>
              <a:lnSpc>
                <a:spcPct val="83000"/>
              </a:lnSpc>
            </a:pPr>
            <a:r>
              <a:rPr lang="en-US" sz="1800" b="1">
                <a:solidFill>
                  <a:srgbClr val="000000"/>
                </a:solidFill>
                <a:latin typeface="Courier New" pitchFamily="49" charset="0"/>
              </a:rPr>
              <a:t>	enableInterrupts( );	}</a:t>
            </a:r>
          </a:p>
          <a:p>
            <a:pPr>
              <a:lnSpc>
                <a:spcPct val="83000"/>
              </a:lnSpc>
            </a:pPr>
            <a:endParaRPr lang="en-US" sz="1800" b="1">
              <a:solidFill>
                <a:srgbClr val="000000"/>
              </a:solidFill>
              <a:latin typeface="Courier New" pitchFamily="49" charset="0"/>
            </a:endParaRPr>
          </a:p>
          <a:p>
            <a:pPr>
              <a:lnSpc>
                <a:spcPct val="83000"/>
              </a:lnSpc>
            </a:pPr>
            <a:r>
              <a:rPr lang="en-US" sz="1800" b="1">
                <a:solidFill>
                  <a:srgbClr val="000000"/>
                </a:solidFill>
                <a:latin typeface="Courier New" pitchFamily="49" charset="0"/>
              </a:rPr>
              <a:t>void functionB(void)</a:t>
            </a:r>
          </a:p>
          <a:p>
            <a:pPr>
              <a:lnSpc>
                <a:spcPct val="83000"/>
              </a:lnSpc>
            </a:pPr>
            <a:r>
              <a:rPr lang="en-US" sz="1800" b="1">
                <a:solidFill>
                  <a:srgbClr val="000000"/>
                </a:solidFill>
                <a:latin typeface="Courier New" pitchFamily="49" charset="0"/>
              </a:rPr>
              <a:t>{</a:t>
            </a:r>
          </a:p>
          <a:p>
            <a:pPr>
              <a:lnSpc>
                <a:spcPct val="83000"/>
              </a:lnSpc>
            </a:pPr>
            <a:r>
              <a:rPr lang="en-US" sz="1800" b="1">
                <a:solidFill>
                  <a:srgbClr val="000000"/>
                </a:solidFill>
                <a:latin typeface="Courier New" pitchFamily="49" charset="0"/>
              </a:rPr>
              <a:t>	disableInterrupts( );	</a:t>
            </a:r>
          </a:p>
          <a:p>
            <a:pPr>
              <a:lnSpc>
                <a:spcPct val="83000"/>
              </a:lnSpc>
            </a:pPr>
            <a:r>
              <a:rPr lang="en-US" sz="1800" b="1">
                <a:solidFill>
                  <a:srgbClr val="000000"/>
                </a:solidFill>
                <a:latin typeface="Courier New" pitchFamily="49" charset="0"/>
              </a:rPr>
              <a:t>	--- </a:t>
            </a:r>
          </a:p>
          <a:p>
            <a:pPr>
              <a:lnSpc>
                <a:spcPct val="83000"/>
              </a:lnSpc>
            </a:pPr>
            <a:r>
              <a:rPr lang="en-US" sz="1800" b="1">
                <a:solidFill>
                  <a:srgbClr val="000000"/>
                </a:solidFill>
                <a:latin typeface="Courier New" pitchFamily="49" charset="0"/>
              </a:rPr>
              <a:t>	functionA( );	</a:t>
            </a:r>
          </a:p>
          <a:p>
            <a:pPr>
              <a:lnSpc>
                <a:spcPct val="83000"/>
              </a:lnSpc>
            </a:pPr>
            <a:r>
              <a:rPr lang="en-US" sz="1800" b="1">
                <a:solidFill>
                  <a:srgbClr val="000000"/>
                </a:solidFill>
                <a:latin typeface="Courier New" pitchFamily="49" charset="0"/>
              </a:rPr>
              <a:t>	--- </a:t>
            </a:r>
          </a:p>
          <a:p>
            <a:pPr>
              <a:lnSpc>
                <a:spcPct val="83000"/>
              </a:lnSpc>
            </a:pPr>
            <a:r>
              <a:rPr lang="en-US" sz="1800" b="1">
                <a:solidFill>
                  <a:srgbClr val="000000"/>
                </a:solidFill>
                <a:latin typeface="Courier New" pitchFamily="49" charset="0"/>
              </a:rPr>
              <a:t>	enableInterrupts( );	</a:t>
            </a:r>
          </a:p>
          <a:p>
            <a:pPr>
              <a:lnSpc>
                <a:spcPct val="83000"/>
              </a:lnSpc>
            </a:pPr>
            <a:r>
              <a:rPr lang="en-US" sz="1800" b="1">
                <a:solidFill>
                  <a:srgbClr val="000000"/>
                </a:solidFill>
                <a:latin typeface="Courier New" pitchFamily="49" charset="0"/>
              </a:rPr>
              <a:t>--- some code which may be interrupted</a:t>
            </a:r>
          </a:p>
          <a:p>
            <a:pPr>
              <a:lnSpc>
                <a:spcPct val="83000"/>
              </a:lnSpc>
            </a:pPr>
            <a:r>
              <a:rPr lang="en-US" sz="1800" b="1">
                <a:solidFill>
                  <a:srgbClr val="000000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4572000" y="2057400"/>
            <a:ext cx="4267200" cy="205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6168" rIns="90000" bIns="45000"/>
          <a:lstStyle>
            <a:lvl1pPr marL="342900" indent="-342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buFont typeface="Wingdings" charset="2"/>
              <a:buChar char="Ø"/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Critical regions inside function calls can conflict</a:t>
            </a:r>
          </a:p>
          <a:p>
            <a:pPr>
              <a:buFont typeface="Wingdings" charset="2"/>
              <a:buChar char="Ø"/>
            </a:pPr>
            <a:endParaRPr lang="en-US" sz="2000">
              <a:solidFill>
                <a:srgbClr val="000000"/>
              </a:solidFill>
              <a:latin typeface="Arial" charset="0"/>
            </a:endParaRPr>
          </a:p>
          <a:p>
            <a:pPr>
              <a:buFont typeface="Wingdings" charset="2"/>
              <a:buChar char="Ø"/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functionA terminates the critical region of functionB early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sp>
        <p:nvSpPr>
          <p:cNvPr id="1331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Possible Nesting Solution</a:t>
            </a:r>
          </a:p>
        </p:txBody>
      </p:sp>
      <p:sp>
        <p:nvSpPr>
          <p:cNvPr id="13316" name="Text Box 3"/>
          <p:cNvSpPr txBox="1">
            <a:spLocks noChangeArrowheads="1"/>
          </p:cNvSpPr>
          <p:nvPr/>
        </p:nvSpPr>
        <p:spPr bwMode="auto">
          <a:xfrm>
            <a:off x="1143000" y="1947863"/>
            <a:ext cx="7391400" cy="76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6168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buSzPct val="45000"/>
              <a:buFont typeface="Wingdings" charset="2"/>
              <a:buChar char=""/>
            </a:pPr>
            <a:r>
              <a:rPr lang="en-US">
                <a:solidFill>
                  <a:srgbClr val="000000"/>
                </a:solidFill>
                <a:latin typeface="Arial" charset="0"/>
              </a:rPr>
              <a:t>Code can check to see if interrupts are disabled before disabling and then enabling them.</a:t>
            </a:r>
          </a:p>
        </p:txBody>
      </p:sp>
      <p:sp>
        <p:nvSpPr>
          <p:cNvPr id="13317" name="Text Box 4"/>
          <p:cNvSpPr txBox="1">
            <a:spLocks noChangeArrowheads="1"/>
          </p:cNvSpPr>
          <p:nvPr/>
        </p:nvSpPr>
        <p:spPr bwMode="auto">
          <a:xfrm>
            <a:off x="685800" y="3276600"/>
            <a:ext cx="7924800" cy="222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96408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lnSpc>
                <a:spcPct val="83000"/>
              </a:lnSpc>
            </a:pPr>
            <a:r>
              <a:rPr lang="en-US" sz="2000" b="1">
                <a:solidFill>
                  <a:srgbClr val="000000"/>
                </a:solidFill>
                <a:latin typeface="Courier New" pitchFamily="49" charset="0"/>
              </a:rPr>
              <a:t>void functionA(void)</a:t>
            </a:r>
          </a:p>
          <a:p>
            <a:pPr>
              <a:lnSpc>
                <a:spcPct val="83000"/>
              </a:lnSpc>
            </a:pPr>
            <a:r>
              <a:rPr lang="en-US" sz="2000" b="1">
                <a:solidFill>
                  <a:srgbClr val="000000"/>
                </a:solidFill>
                <a:latin typeface="Courier New" pitchFamily="49" charset="0"/>
              </a:rPr>
              <a:t>{</a:t>
            </a:r>
          </a:p>
          <a:p>
            <a:pPr>
              <a:lnSpc>
                <a:spcPct val="83000"/>
              </a:lnSpc>
            </a:pPr>
            <a:r>
              <a:rPr lang="en-US" sz="2000" b="1">
                <a:solidFill>
                  <a:srgbClr val="000000"/>
                </a:solidFill>
                <a:latin typeface="Courier New" pitchFamily="49" charset="0"/>
              </a:rPr>
              <a:t>	if (InterruptsDisabled()) dis=0; else dis=1;</a:t>
            </a:r>
          </a:p>
          <a:p>
            <a:pPr>
              <a:lnSpc>
                <a:spcPct val="83000"/>
              </a:lnSpc>
            </a:pPr>
            <a:r>
              <a:rPr lang="en-US" sz="2000" b="1">
                <a:solidFill>
                  <a:srgbClr val="000000"/>
                </a:solidFill>
                <a:latin typeface="Courier New" pitchFamily="49" charset="0"/>
              </a:rPr>
              <a:t>	if (dis) disableInterrupts( );	</a:t>
            </a:r>
          </a:p>
          <a:p>
            <a:pPr>
              <a:lnSpc>
                <a:spcPct val="83000"/>
              </a:lnSpc>
            </a:pPr>
            <a:r>
              <a:rPr lang="en-US" sz="2000" b="1">
                <a:solidFill>
                  <a:srgbClr val="000000"/>
                </a:solidFill>
                <a:latin typeface="Courier New" pitchFamily="49" charset="0"/>
              </a:rPr>
              <a:t>	--- </a:t>
            </a:r>
            <a:r>
              <a:rPr lang="en-US" sz="2000">
                <a:solidFill>
                  <a:srgbClr val="000000"/>
                </a:solidFill>
                <a:latin typeface="Courier New" pitchFamily="49" charset="0"/>
              </a:rPr>
              <a:t>some code which must not be interrupted</a:t>
            </a:r>
          </a:p>
          <a:p>
            <a:pPr>
              <a:lnSpc>
                <a:spcPct val="83000"/>
              </a:lnSpc>
            </a:pPr>
            <a:r>
              <a:rPr lang="en-US" sz="2000" b="1">
                <a:solidFill>
                  <a:srgbClr val="000000"/>
                </a:solidFill>
                <a:latin typeface="Courier New" pitchFamily="49" charset="0"/>
              </a:rPr>
              <a:t>	If (dis) enableInterrupts( );	</a:t>
            </a:r>
          </a:p>
          <a:p>
            <a:pPr>
              <a:lnSpc>
                <a:spcPct val="83000"/>
              </a:lnSpc>
            </a:pPr>
            <a:r>
              <a:rPr lang="en-US" sz="2000" b="1">
                <a:solidFill>
                  <a:srgbClr val="000000"/>
                </a:solidFill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sp>
        <p:nvSpPr>
          <p:cNvPr id="14339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Another Nesting Solution</a:t>
            </a:r>
          </a:p>
        </p:txBody>
      </p:sp>
      <p:sp>
        <p:nvSpPr>
          <p:cNvPr id="14340" name="Text Box 3"/>
          <p:cNvSpPr txBox="1">
            <a:spLocks noChangeArrowheads="1"/>
          </p:cNvSpPr>
          <p:nvPr/>
        </p:nvSpPr>
        <p:spPr bwMode="auto">
          <a:xfrm>
            <a:off x="5105400" y="1874838"/>
            <a:ext cx="3933825" cy="300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6168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buSzPct val="45000"/>
              <a:buFont typeface="Wingdings" charset="2"/>
              <a:buChar char=""/>
            </a:pPr>
            <a:r>
              <a:rPr lang="en-US">
                <a:solidFill>
                  <a:srgbClr val="000000"/>
                </a:solidFill>
                <a:latin typeface="Arial" charset="0"/>
              </a:rPr>
              <a:t>Could use a counter in Enable/Disable routine keep track of “levels” of disabling. </a:t>
            </a:r>
          </a:p>
          <a:p>
            <a:pPr>
              <a:buSzPct val="45000"/>
              <a:buFont typeface="Wingdings" charset="2"/>
              <a:buNone/>
            </a:pPr>
            <a:endParaRPr lang="en-US">
              <a:solidFill>
                <a:srgbClr val="000000"/>
              </a:solidFill>
              <a:latin typeface="Arial" charset="0"/>
            </a:endParaRPr>
          </a:p>
          <a:p>
            <a:pPr>
              <a:buSzPct val="45000"/>
              <a:buFont typeface="Wingdings" charset="2"/>
              <a:buChar char=""/>
            </a:pPr>
            <a:r>
              <a:rPr lang="en-US">
                <a:solidFill>
                  <a:srgbClr val="000000"/>
                </a:solidFill>
                <a:latin typeface="Arial" charset="0"/>
              </a:rPr>
              <a:t>Enabled only when all counts are zero.</a:t>
            </a:r>
          </a:p>
        </p:txBody>
      </p:sp>
      <p:sp>
        <p:nvSpPr>
          <p:cNvPr id="14341" name="Text Box 4"/>
          <p:cNvSpPr txBox="1">
            <a:spLocks noChangeArrowheads="1"/>
          </p:cNvSpPr>
          <p:nvPr/>
        </p:nvSpPr>
        <p:spPr bwMode="auto">
          <a:xfrm>
            <a:off x="533400" y="1371600"/>
            <a:ext cx="3994150" cy="4926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8784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lnSpc>
                <a:spcPct val="83000"/>
              </a:lnSpc>
            </a:pPr>
            <a:r>
              <a:rPr lang="en-US" sz="2000" b="1">
                <a:solidFill>
                  <a:srgbClr val="000000"/>
                </a:solidFill>
                <a:latin typeface="Courier New" pitchFamily="49" charset="0"/>
              </a:rPr>
              <a:t>int DisableCnt = 0;</a:t>
            </a:r>
          </a:p>
          <a:p>
            <a:pPr>
              <a:lnSpc>
                <a:spcPct val="83000"/>
              </a:lnSpc>
            </a:pPr>
            <a:endParaRPr lang="en-US" sz="2000" b="1">
              <a:solidFill>
                <a:srgbClr val="000000"/>
              </a:solidFill>
              <a:latin typeface="Courier New" pitchFamily="49" charset="0"/>
            </a:endParaRPr>
          </a:p>
          <a:p>
            <a:pPr>
              <a:lnSpc>
                <a:spcPct val="83000"/>
              </a:lnSpc>
            </a:pPr>
            <a:r>
              <a:rPr lang="en-US" sz="2000" b="1">
                <a:solidFill>
                  <a:srgbClr val="000000"/>
                </a:solidFill>
                <a:latin typeface="Courier New" pitchFamily="49" charset="0"/>
              </a:rPr>
              <a:t>void functionA(void)</a:t>
            </a:r>
          </a:p>
          <a:p>
            <a:pPr>
              <a:lnSpc>
                <a:spcPct val="83000"/>
              </a:lnSpc>
            </a:pPr>
            <a:r>
              <a:rPr lang="en-US" sz="2000" b="1">
                <a:solidFill>
                  <a:srgbClr val="000000"/>
                </a:solidFill>
                <a:latin typeface="Courier New" pitchFamily="49" charset="0"/>
              </a:rPr>
              <a:t>{</a:t>
            </a:r>
          </a:p>
          <a:p>
            <a:pPr>
              <a:lnSpc>
                <a:spcPct val="83000"/>
              </a:lnSpc>
            </a:pPr>
            <a:r>
              <a:rPr lang="en-US" sz="2000" b="1">
                <a:solidFill>
                  <a:srgbClr val="000000"/>
                </a:solidFill>
                <a:latin typeface="Courier New" pitchFamily="49" charset="0"/>
              </a:rPr>
              <a:t>	MyDisable();</a:t>
            </a:r>
          </a:p>
          <a:p>
            <a:pPr>
              <a:lnSpc>
                <a:spcPct val="83000"/>
              </a:lnSpc>
            </a:pPr>
            <a:r>
              <a:rPr lang="en-US" sz="2000" b="1">
                <a:solidFill>
                  <a:srgbClr val="000000"/>
                </a:solidFill>
                <a:latin typeface="Courier New" pitchFamily="49" charset="0"/>
              </a:rPr>
              <a:t>	--- </a:t>
            </a:r>
            <a:r>
              <a:rPr lang="en-US" sz="2000">
                <a:solidFill>
                  <a:srgbClr val="000000"/>
                </a:solidFill>
                <a:latin typeface="Courier New" pitchFamily="49" charset="0"/>
              </a:rPr>
              <a:t>some code</a:t>
            </a:r>
          </a:p>
          <a:p>
            <a:pPr>
              <a:lnSpc>
                <a:spcPct val="83000"/>
              </a:lnSpc>
            </a:pPr>
            <a:r>
              <a:rPr lang="en-US" sz="2000" b="1">
                <a:solidFill>
                  <a:srgbClr val="000000"/>
                </a:solidFill>
                <a:latin typeface="Courier New" pitchFamily="49" charset="0"/>
              </a:rPr>
              <a:t>	MyEnable();</a:t>
            </a:r>
          </a:p>
          <a:p>
            <a:pPr>
              <a:lnSpc>
                <a:spcPct val="83000"/>
              </a:lnSpc>
            </a:pPr>
            <a:r>
              <a:rPr lang="en-US" sz="2000" b="1">
                <a:solidFill>
                  <a:srgbClr val="000000"/>
                </a:solidFill>
                <a:latin typeface="Courier New" pitchFamily="49" charset="0"/>
              </a:rPr>
              <a:t>}</a:t>
            </a:r>
          </a:p>
          <a:p>
            <a:pPr>
              <a:lnSpc>
                <a:spcPct val="83000"/>
              </a:lnSpc>
            </a:pPr>
            <a:r>
              <a:rPr lang="en-US" sz="2000" b="1">
                <a:solidFill>
                  <a:srgbClr val="000000"/>
                </a:solidFill>
                <a:latin typeface="Courier New" pitchFamily="49" charset="0"/>
              </a:rPr>
              <a:t>void MyDisable()</a:t>
            </a:r>
          </a:p>
          <a:p>
            <a:pPr>
              <a:lnSpc>
                <a:spcPct val="83000"/>
              </a:lnSpc>
            </a:pPr>
            <a:r>
              <a:rPr lang="en-US" sz="2000" b="1">
                <a:solidFill>
                  <a:srgbClr val="000000"/>
                </a:solidFill>
                <a:latin typeface="Courier New" pitchFamily="49" charset="0"/>
              </a:rPr>
              <a:t>{</a:t>
            </a:r>
          </a:p>
          <a:p>
            <a:pPr>
              <a:lnSpc>
                <a:spcPct val="83000"/>
              </a:lnSpc>
            </a:pPr>
            <a:r>
              <a:rPr lang="en-US" sz="2000" b="1">
                <a:solidFill>
                  <a:srgbClr val="000000"/>
                </a:solidFill>
                <a:latin typeface="Courier New" pitchFamily="49" charset="0"/>
              </a:rPr>
              <a:t>	disableInterrupts();</a:t>
            </a:r>
          </a:p>
          <a:p>
            <a:pPr>
              <a:lnSpc>
                <a:spcPct val="83000"/>
              </a:lnSpc>
            </a:pPr>
            <a:r>
              <a:rPr lang="en-US" sz="2000" b="1">
                <a:solidFill>
                  <a:srgbClr val="000000"/>
                </a:solidFill>
                <a:latin typeface="Courier New" pitchFamily="49" charset="0"/>
              </a:rPr>
              <a:t>	DisableCnt++;</a:t>
            </a:r>
          </a:p>
          <a:p>
            <a:pPr>
              <a:lnSpc>
                <a:spcPct val="83000"/>
              </a:lnSpc>
            </a:pPr>
            <a:r>
              <a:rPr lang="en-US" sz="2000" b="1">
                <a:solidFill>
                  <a:srgbClr val="000000"/>
                </a:solidFill>
                <a:latin typeface="Courier New" pitchFamily="49" charset="0"/>
              </a:rPr>
              <a:t>}</a:t>
            </a:r>
          </a:p>
          <a:p>
            <a:pPr>
              <a:lnSpc>
                <a:spcPct val="83000"/>
              </a:lnSpc>
            </a:pPr>
            <a:r>
              <a:rPr lang="en-US" sz="2000" b="1">
                <a:solidFill>
                  <a:srgbClr val="000000"/>
                </a:solidFill>
                <a:latin typeface="Courier New" pitchFamily="49" charset="0"/>
              </a:rPr>
              <a:t>void MyEnable()</a:t>
            </a:r>
          </a:p>
          <a:p>
            <a:pPr>
              <a:lnSpc>
                <a:spcPct val="83000"/>
              </a:lnSpc>
            </a:pPr>
            <a:r>
              <a:rPr lang="en-US" sz="2000" b="1">
                <a:solidFill>
                  <a:srgbClr val="000000"/>
                </a:solidFill>
                <a:latin typeface="Courier New" pitchFamily="49" charset="0"/>
              </a:rPr>
              <a:t>{</a:t>
            </a:r>
          </a:p>
          <a:p>
            <a:pPr>
              <a:lnSpc>
                <a:spcPct val="83000"/>
              </a:lnSpc>
            </a:pPr>
            <a:r>
              <a:rPr lang="en-US" sz="2000" b="1">
                <a:solidFill>
                  <a:srgbClr val="000000"/>
                </a:solidFill>
                <a:latin typeface="Courier New" pitchFamily="49" charset="0"/>
              </a:rPr>
              <a:t>	DisableCnt--;</a:t>
            </a:r>
          </a:p>
          <a:p>
            <a:pPr>
              <a:lnSpc>
                <a:spcPct val="83000"/>
              </a:lnSpc>
            </a:pPr>
            <a:r>
              <a:rPr lang="en-US" sz="2000" b="1">
                <a:solidFill>
                  <a:srgbClr val="000000"/>
                </a:solidFill>
                <a:latin typeface="Courier New" pitchFamily="49" charset="0"/>
              </a:rPr>
              <a:t>	If (DisableCnt == 0)</a:t>
            </a:r>
          </a:p>
          <a:p>
            <a:pPr>
              <a:lnSpc>
                <a:spcPct val="83000"/>
              </a:lnSpc>
            </a:pPr>
            <a:r>
              <a:rPr lang="en-US" sz="2000" b="1">
                <a:solidFill>
                  <a:srgbClr val="000000"/>
                </a:solidFill>
                <a:latin typeface="Courier New" pitchFamily="49" charset="0"/>
              </a:rPr>
              <a:t>		enableInterrupts();</a:t>
            </a:r>
          </a:p>
          <a:p>
            <a:pPr>
              <a:lnSpc>
                <a:spcPct val="83000"/>
              </a:lnSpc>
            </a:pPr>
            <a:r>
              <a:rPr lang="en-US" sz="2000" b="1">
                <a:solidFill>
                  <a:srgbClr val="000000"/>
                </a:solidFill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sp>
        <p:nvSpPr>
          <p:cNvPr id="1536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Interrupt Latency</a:t>
            </a:r>
          </a:p>
        </p:txBody>
      </p:sp>
      <p:sp>
        <p:nvSpPr>
          <p:cNvPr id="15364" name="Text Box 3"/>
          <p:cNvSpPr txBox="1">
            <a:spLocks noChangeArrowheads="1"/>
          </p:cNvSpPr>
          <p:nvPr/>
        </p:nvSpPr>
        <p:spPr bwMode="auto">
          <a:xfrm>
            <a:off x="877888" y="1828800"/>
            <a:ext cx="7535862" cy="43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6168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buSzPct val="45000"/>
              <a:buFont typeface="Wingdings" charset="2"/>
              <a:buChar char=""/>
            </a:pPr>
            <a:r>
              <a:rPr lang="en-US">
                <a:solidFill>
                  <a:srgbClr val="000000"/>
                </a:solidFill>
                <a:latin typeface="Arial" charset="0"/>
              </a:rPr>
              <a:t>How quickly does the system respond to an interrupt?</a:t>
            </a:r>
          </a:p>
        </p:txBody>
      </p:sp>
      <p:sp>
        <p:nvSpPr>
          <p:cNvPr id="15365" name="Text Box 4"/>
          <p:cNvSpPr txBox="1">
            <a:spLocks noChangeArrowheads="1"/>
          </p:cNvSpPr>
          <p:nvPr/>
        </p:nvSpPr>
        <p:spPr bwMode="auto">
          <a:xfrm>
            <a:off x="685800" y="3633788"/>
            <a:ext cx="8007350" cy="195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buFont typeface="Times New Roman" pitchFamily="16" charset="0"/>
              <a:buAutoNum type="arabicPeriod"/>
            </a:pPr>
            <a:r>
              <a:rPr lang="en-US">
                <a:solidFill>
                  <a:srgbClr val="000000"/>
                </a:solidFill>
                <a:latin typeface="Arial" charset="0"/>
              </a:rPr>
              <a:t>Maximum length of time when interrupts are disabled</a:t>
            </a:r>
          </a:p>
          <a:p>
            <a:pPr>
              <a:lnSpc>
                <a:spcPct val="140000"/>
              </a:lnSpc>
              <a:buFont typeface="Times New Roman" pitchFamily="16" charset="0"/>
              <a:buAutoNum type="arabicPeriod"/>
            </a:pPr>
            <a:r>
              <a:rPr lang="en-US">
                <a:solidFill>
                  <a:srgbClr val="000000"/>
                </a:solidFill>
                <a:latin typeface="Arial" charset="0"/>
              </a:rPr>
              <a:t>Time required to execute higher priority interrupts</a:t>
            </a:r>
          </a:p>
          <a:p>
            <a:pPr>
              <a:lnSpc>
                <a:spcPct val="140000"/>
              </a:lnSpc>
              <a:buFont typeface="Times New Roman" pitchFamily="16" charset="0"/>
              <a:buAutoNum type="arabicPeriod"/>
            </a:pPr>
            <a:r>
              <a:rPr lang="en-US">
                <a:solidFill>
                  <a:srgbClr val="000000"/>
                </a:solidFill>
                <a:latin typeface="Arial" charset="0"/>
              </a:rPr>
              <a:t>Time between interrupt event and running interrupt code</a:t>
            </a:r>
          </a:p>
          <a:p>
            <a:pPr>
              <a:lnSpc>
                <a:spcPct val="140000"/>
              </a:lnSpc>
              <a:buFont typeface="Times New Roman" pitchFamily="16" charset="0"/>
              <a:buAutoNum type="arabicPeriod"/>
            </a:pPr>
            <a:r>
              <a:rPr lang="en-US">
                <a:solidFill>
                  <a:srgbClr val="000000"/>
                </a:solidFill>
                <a:latin typeface="Arial" charset="0"/>
              </a:rPr>
              <a:t>Time required to complete ISR code execution</a:t>
            </a:r>
          </a:p>
        </p:txBody>
      </p:sp>
      <p:sp>
        <p:nvSpPr>
          <p:cNvPr id="15366" name="Text Box 5"/>
          <p:cNvSpPr txBox="1">
            <a:spLocks noChangeArrowheads="1"/>
          </p:cNvSpPr>
          <p:nvPr/>
        </p:nvSpPr>
        <p:spPr bwMode="auto">
          <a:xfrm>
            <a:off x="457200" y="2755900"/>
            <a:ext cx="3297238" cy="43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6168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b="1">
                <a:solidFill>
                  <a:srgbClr val="000000"/>
                </a:solidFill>
                <a:latin typeface="Arial" charset="0"/>
              </a:rPr>
              <a:t>Contributing Factors: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sp>
        <p:nvSpPr>
          <p:cNvPr id="1638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Reducing Interrupt Latency</a:t>
            </a: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685800" y="2057400"/>
            <a:ext cx="7772400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6168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S Gothic" charset="-128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S Gothic" charset="-128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S Gothic" charset="-128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S Gothic" charset="-128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S Gothic" charset="-128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S Gothic" charset="-128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S Gothic" charset="-128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S Gothic" charset="-128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S Gothic" charset="-128"/>
              </a:defRPr>
            </a:lvl9pPr>
          </a:lstStyle>
          <a:p>
            <a:pPr marL="342900" indent="-342900">
              <a:buFont typeface="Wingdings" pitchFamily="2" charset="2"/>
              <a:buChar char="Ø"/>
              <a:defRPr/>
            </a:pPr>
            <a:r>
              <a:rPr lang="en-US" b="1" dirty="0" smtClean="0"/>
              <a:t>Make interrupt code short</a:t>
            </a:r>
          </a:p>
          <a:p>
            <a:pPr>
              <a:buSzPct val="45000"/>
              <a:defRPr/>
            </a:pPr>
            <a:endParaRPr lang="en-US" b="1" dirty="0" smtClean="0"/>
          </a:p>
          <a:p>
            <a:pPr marL="1085850" lvl="1" indent="-342900">
              <a:buClrTx/>
              <a:buSzTx/>
              <a:buFont typeface="Arial" pitchFamily="34" charset="0"/>
              <a:buChar char="•"/>
              <a:defRPr/>
            </a:pPr>
            <a:r>
              <a:rPr lang="en-US" dirty="0" smtClean="0"/>
              <a:t>Reduces ISR execution time and time for higher priority interrupts</a:t>
            </a:r>
          </a:p>
          <a:p>
            <a:pPr>
              <a:buClrTx/>
              <a:buSzTx/>
              <a:buFontTx/>
              <a:buNone/>
              <a:defRPr/>
            </a:pPr>
            <a:endParaRPr lang="en-US" dirty="0" smtClean="0"/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US" b="1" dirty="0" smtClean="0"/>
              <a:t>Reduce time during which interrupts are disabled</a:t>
            </a:r>
          </a:p>
          <a:p>
            <a:pPr>
              <a:buSzPct val="45000"/>
              <a:defRPr/>
            </a:pPr>
            <a:endParaRPr lang="en-US" b="1" dirty="0" smtClean="0"/>
          </a:p>
          <a:p>
            <a:pPr marL="1085850" lvl="1" indent="-342900">
              <a:buClrTx/>
              <a:buSzTx/>
              <a:buFont typeface="Arial" pitchFamily="34" charset="0"/>
              <a:buChar char="•"/>
              <a:defRPr/>
            </a:pPr>
            <a:r>
              <a:rPr lang="en-US" dirty="0" smtClean="0"/>
              <a:t>Minimize size of critical regions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sp>
        <p:nvSpPr>
          <p:cNvPr id="1741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Interrupts in the ATmega</a:t>
            </a:r>
          </a:p>
        </p:txBody>
      </p:sp>
      <p:graphicFrame>
        <p:nvGraphicFramePr>
          <p:cNvPr id="6" name="Group 3"/>
          <p:cNvGraphicFramePr>
            <a:graphicFrameLocks noGrp="1"/>
          </p:cNvGraphicFramePr>
          <p:nvPr/>
        </p:nvGraphicFramePr>
        <p:xfrm>
          <a:off x="1290638" y="3048000"/>
          <a:ext cx="7015162" cy="1458912"/>
        </p:xfrm>
        <a:graphic>
          <a:graphicData uri="http://schemas.openxmlformats.org/drawingml/2006/table">
            <a:tbl>
              <a:tblPr/>
              <a:tblGrid>
                <a:gridCol w="1268412"/>
                <a:gridCol w="1268413"/>
                <a:gridCol w="1270000"/>
                <a:gridCol w="3208337"/>
              </a:tblGrid>
              <a:tr h="36472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Gothic" charset="-128"/>
                        </a:rPr>
                        <a:t>Vector #</a:t>
                      </a:r>
                    </a:p>
                  </a:txBody>
                  <a:tcPr marL="90000" marR="90000" marT="62695" marB="46814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Gothic" charset="-128"/>
                        </a:rPr>
                        <a:t>Address</a:t>
                      </a:r>
                    </a:p>
                  </a:txBody>
                  <a:tcPr marL="90000" marR="90000" marT="62695" marB="46814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Gothic" charset="-128"/>
                        </a:rPr>
                        <a:t>Source</a:t>
                      </a:r>
                    </a:p>
                  </a:txBody>
                  <a:tcPr marL="90000" marR="90000" marT="62695" marB="46814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Gothic" charset="-128"/>
                        </a:rPr>
                        <a:t>Defnition</a:t>
                      </a:r>
                    </a:p>
                  </a:txBody>
                  <a:tcPr marL="90000" marR="90000" marT="62695" marB="46814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</a:tr>
              <a:tr h="36472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Gothic" charset="-128"/>
                        </a:rPr>
                        <a:t>10</a:t>
                      </a:r>
                    </a:p>
                  </a:txBody>
                  <a:tcPr marL="90000" marR="90000" marT="62695" marB="46814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Gothic" charset="-128"/>
                        </a:rPr>
                        <a:t>$0012</a:t>
                      </a:r>
                    </a:p>
                  </a:txBody>
                  <a:tcPr marL="90000" marR="90000" marT="62695" marB="46814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Gothic" charset="-128"/>
                        </a:rPr>
                        <a:t>PCINT0</a:t>
                      </a:r>
                    </a:p>
                  </a:txBody>
                  <a:tcPr marL="90000" marR="90000" marT="62695" marB="46814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Gothic" charset="-128"/>
                        </a:rPr>
                        <a:t>Pin change interrupt</a:t>
                      </a:r>
                    </a:p>
                  </a:txBody>
                  <a:tcPr marL="90000" marR="90000" marT="62695" marB="46814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</a:tr>
              <a:tr h="36472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Gothic" charset="-128"/>
                        </a:rPr>
                        <a:t>25</a:t>
                      </a:r>
                    </a:p>
                  </a:txBody>
                  <a:tcPr marL="90000" marR="90000" marT="62695" marB="46814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Gothic" charset="-128"/>
                        </a:rPr>
                        <a:t>$0030</a:t>
                      </a:r>
                    </a:p>
                  </a:txBody>
                  <a:tcPr marL="90000" marR="90000" marT="62695" marB="46814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Gothic" charset="-128"/>
                        </a:rPr>
                        <a:t>SPI, STC</a:t>
                      </a:r>
                    </a:p>
                  </a:txBody>
                  <a:tcPr marL="90000" marR="90000" marT="62695" marB="46814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Gothic" charset="-128"/>
                        </a:rPr>
                        <a:t>SPI serial transfer complete</a:t>
                      </a:r>
                    </a:p>
                  </a:txBody>
                  <a:tcPr marL="90000" marR="90000" marT="62695" marB="46814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36472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Gothic" charset="-128"/>
                        </a:rPr>
                        <a:t>30</a:t>
                      </a:r>
                    </a:p>
                  </a:txBody>
                  <a:tcPr marL="90000" marR="90000" marT="62695" marB="46814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Gothic" charset="-128"/>
                        </a:rPr>
                        <a:t>$003A</a:t>
                      </a:r>
                    </a:p>
                  </a:txBody>
                  <a:tcPr marL="90000" marR="90000" marT="62695" marB="46814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Gothic" charset="-128"/>
                        </a:rPr>
                        <a:t>ADC</a:t>
                      </a:r>
                    </a:p>
                  </a:txBody>
                  <a:tcPr marL="90000" marR="90000" marT="62695" marB="46814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S Gothic" charset="-128"/>
                        </a:rPr>
                        <a:t>ADC conversion complete</a:t>
                      </a:r>
                    </a:p>
                  </a:txBody>
                  <a:tcPr marL="90000" marR="90000" marT="62695" marB="46814" horzOverflow="overflow">
                    <a:lnL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</a:tr>
            </a:tbl>
          </a:graphicData>
        </a:graphic>
      </p:graphicFrame>
      <p:sp>
        <p:nvSpPr>
          <p:cNvPr id="17439" name="Text Box 60"/>
          <p:cNvSpPr txBox="1">
            <a:spLocks noChangeArrowheads="1"/>
          </p:cNvSpPr>
          <p:nvPr/>
        </p:nvSpPr>
        <p:spPr bwMode="auto">
          <a:xfrm>
            <a:off x="1524000" y="1709738"/>
            <a:ext cx="6553200" cy="1109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6168" rIns="90000" bIns="45000"/>
          <a:lstStyle>
            <a:lvl1pPr marL="342900" indent="-342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buFont typeface="Wingdings" charset="2"/>
              <a:buChar char="Ø"/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Many possible interrupt sources</a:t>
            </a:r>
          </a:p>
          <a:p>
            <a:pPr>
              <a:buFont typeface="Wingdings" charset="2"/>
              <a:buChar char="Ø"/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One interrupt vector for each source</a:t>
            </a:r>
          </a:p>
          <a:p>
            <a:pPr>
              <a:buFont typeface="Wingdings" charset="2"/>
              <a:buChar char="Ø"/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Interrupt vector table shown in datasheet, Table 13-1</a:t>
            </a:r>
          </a:p>
        </p:txBody>
      </p:sp>
      <p:sp>
        <p:nvSpPr>
          <p:cNvPr id="17440" name="Text Box 61"/>
          <p:cNvSpPr txBox="1">
            <a:spLocks noChangeArrowheads="1"/>
          </p:cNvSpPr>
          <p:nvPr/>
        </p:nvSpPr>
        <p:spPr bwMode="auto">
          <a:xfrm>
            <a:off x="1219200" y="4876800"/>
            <a:ext cx="7239000" cy="1109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6168" rIns="90000" bIns="45000"/>
          <a:lstStyle>
            <a:lvl1pPr marL="342900" indent="-342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buFont typeface="Wingdings" charset="2"/>
              <a:buChar char="Ø"/>
            </a:pPr>
            <a:r>
              <a:rPr lang="en-US" sz="2000" b="1">
                <a:solidFill>
                  <a:srgbClr val="000000"/>
                </a:solidFill>
                <a:latin typeface="Arial" charset="0"/>
              </a:rPr>
              <a:t>Source</a:t>
            </a:r>
            <a:r>
              <a:rPr lang="en-US" sz="2000">
                <a:solidFill>
                  <a:srgbClr val="000000"/>
                </a:solidFill>
                <a:latin typeface="Arial" charset="0"/>
              </a:rPr>
              <a:t>+”_vect” is the interrupt name recognized by your compiler</a:t>
            </a:r>
          </a:p>
          <a:p>
            <a:pPr>
              <a:buFont typeface="Wingdings" charset="2"/>
              <a:buChar char="Ø"/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Check notes on this (avr-libc manual)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sp>
        <p:nvSpPr>
          <p:cNvPr id="1843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Enabling/Disabling Interrupts</a:t>
            </a:r>
          </a:p>
        </p:txBody>
      </p:sp>
      <p:sp>
        <p:nvSpPr>
          <p:cNvPr id="18436" name="Text Box 3"/>
          <p:cNvSpPr txBox="1">
            <a:spLocks noChangeArrowheads="1"/>
          </p:cNvSpPr>
          <p:nvPr/>
        </p:nvSpPr>
        <p:spPr bwMode="auto">
          <a:xfrm>
            <a:off x="609600" y="1828800"/>
            <a:ext cx="8229600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marL="342900" indent="-342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  <a:lvl2pPr marL="1085850" indent="-342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buFont typeface="Wingdings" charset="2"/>
              <a:buChar char="Ø"/>
            </a:pPr>
            <a:r>
              <a:rPr lang="en-US">
                <a:solidFill>
                  <a:srgbClr val="000000"/>
                </a:solidFill>
                <a:latin typeface="Arial" charset="0"/>
              </a:rPr>
              <a:t>ATmega contains a status register called </a:t>
            </a:r>
            <a:r>
              <a:rPr lang="en-US" b="1">
                <a:solidFill>
                  <a:srgbClr val="FF0000"/>
                </a:solidFill>
                <a:latin typeface="Arial" charset="0"/>
              </a:rPr>
              <a:t>SREG</a:t>
            </a:r>
          </a:p>
          <a:p>
            <a:pPr>
              <a:lnSpc>
                <a:spcPct val="140000"/>
              </a:lnSpc>
              <a:buFont typeface="Wingdings" charset="2"/>
              <a:buChar char="Ø"/>
            </a:pPr>
            <a:r>
              <a:rPr lang="en-US">
                <a:solidFill>
                  <a:srgbClr val="000000"/>
                </a:solidFill>
                <a:latin typeface="Arial" charset="0"/>
              </a:rPr>
              <a:t>Bit 7 of SREG , the </a:t>
            </a:r>
            <a:r>
              <a:rPr lang="en-US" b="1">
                <a:solidFill>
                  <a:srgbClr val="FF0000"/>
                </a:solidFill>
                <a:latin typeface="Arial" charset="0"/>
              </a:rPr>
              <a:t>I bit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, is the </a:t>
            </a:r>
            <a:r>
              <a:rPr lang="en-US" b="1">
                <a:solidFill>
                  <a:srgbClr val="FF0000"/>
                </a:solidFill>
                <a:latin typeface="Arial" charset="0"/>
              </a:rPr>
              <a:t>Global Interrupt Enable</a:t>
            </a:r>
          </a:p>
          <a:p>
            <a:pPr>
              <a:lnSpc>
                <a:spcPct val="140000"/>
              </a:lnSpc>
              <a:buFont typeface="Wingdings" charset="2"/>
              <a:buChar char="Ø"/>
            </a:pPr>
            <a:r>
              <a:rPr lang="en-US">
                <a:solidFill>
                  <a:srgbClr val="000000"/>
                </a:solidFill>
                <a:latin typeface="Arial" charset="0"/>
              </a:rPr>
              <a:t>Clearing I bit disables interrupts, setting I bit enables them</a:t>
            </a:r>
          </a:p>
          <a:p>
            <a:pPr>
              <a:lnSpc>
                <a:spcPct val="140000"/>
              </a:lnSpc>
              <a:buFont typeface="Wingdings" charset="2"/>
              <a:buChar char="Ø"/>
            </a:pPr>
            <a:r>
              <a:rPr lang="en-US">
                <a:solidFill>
                  <a:srgbClr val="000000"/>
                </a:solidFill>
                <a:latin typeface="Arial" charset="0"/>
              </a:rPr>
              <a:t>I bit is automatically cleared when an interrupt starts, set when interrupt is done</a:t>
            </a:r>
          </a:p>
          <a:p>
            <a:pPr lvl="1">
              <a:lnSpc>
                <a:spcPct val="140000"/>
              </a:lnSpc>
              <a:buFont typeface="Arial" charset="0"/>
              <a:buChar char="•"/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Interrupts are not interrupted</a:t>
            </a:r>
          </a:p>
          <a:p>
            <a:pPr>
              <a:lnSpc>
                <a:spcPct val="140000"/>
              </a:lnSpc>
              <a:buFont typeface="Wingdings" charset="2"/>
              <a:buChar char="Ø"/>
            </a:pPr>
            <a:r>
              <a:rPr lang="en-US">
                <a:solidFill>
                  <a:srgbClr val="000000"/>
                </a:solidFill>
                <a:latin typeface="Arial" charset="0"/>
              </a:rPr>
              <a:t>Use the </a:t>
            </a:r>
            <a:r>
              <a:rPr lang="en-US" b="1">
                <a:solidFill>
                  <a:srgbClr val="FF0000"/>
                </a:solidFill>
                <a:latin typeface="Arial" charset="0"/>
              </a:rPr>
              <a:t>SEI()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 and </a:t>
            </a:r>
            <a:r>
              <a:rPr lang="en-US" b="1">
                <a:solidFill>
                  <a:srgbClr val="FF0000"/>
                </a:solidFill>
                <a:latin typeface="Arial" charset="0"/>
              </a:rPr>
              <a:t>CLI()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 macros to set and clear in C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sp>
        <p:nvSpPr>
          <p:cNvPr id="19459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Defining Interrupts in C</a:t>
            </a:r>
          </a:p>
        </p:txBody>
      </p:sp>
      <p:sp>
        <p:nvSpPr>
          <p:cNvPr id="19460" name="Text Box 3"/>
          <p:cNvSpPr txBox="1">
            <a:spLocks noChangeArrowheads="1"/>
          </p:cNvSpPr>
          <p:nvPr/>
        </p:nvSpPr>
        <p:spPr bwMode="auto">
          <a:xfrm>
            <a:off x="762000" y="1524000"/>
            <a:ext cx="8229600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6168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sz="2000" b="1">
                <a:solidFill>
                  <a:srgbClr val="FF0000"/>
                </a:solidFill>
                <a:latin typeface="Arial" charset="0"/>
              </a:rPr>
              <a:t>ISR(</a:t>
            </a:r>
            <a:r>
              <a:rPr lang="en-US" sz="2000" b="1" i="1">
                <a:solidFill>
                  <a:srgbClr val="FF0000"/>
                </a:solidFill>
                <a:latin typeface="Arial" charset="0"/>
              </a:rPr>
              <a:t>vector_name</a:t>
            </a:r>
            <a:r>
              <a:rPr lang="en-US" sz="2000" b="1">
                <a:solidFill>
                  <a:srgbClr val="FF0000"/>
                </a:solidFill>
                <a:latin typeface="Arial" charset="0"/>
              </a:rPr>
              <a:t>) </a:t>
            </a:r>
          </a:p>
          <a:p>
            <a:r>
              <a:rPr lang="en-US" sz="2000">
                <a:solidFill>
                  <a:srgbClr val="000000"/>
                </a:solidFill>
                <a:latin typeface="Arial" charset="0"/>
              </a:rPr>
              <a:t>	- Defines an ISR for </a:t>
            </a:r>
            <a:r>
              <a:rPr lang="en-US" sz="2000" i="1">
                <a:solidFill>
                  <a:srgbClr val="000000"/>
                </a:solidFill>
                <a:latin typeface="Arial" charset="0"/>
              </a:rPr>
              <a:t>vector_name</a:t>
            </a:r>
            <a:r>
              <a:rPr lang="en-US" sz="2000">
                <a:solidFill>
                  <a:srgbClr val="000000"/>
                </a:solidFill>
                <a:latin typeface="Arial" charset="0"/>
              </a:rPr>
              <a:t>. Updates interrupt vector table automatically.</a:t>
            </a:r>
          </a:p>
          <a:p>
            <a:r>
              <a:rPr lang="en-US" sz="2000">
                <a:solidFill>
                  <a:srgbClr val="000000"/>
                </a:solidFill>
                <a:latin typeface="Arial" charset="0"/>
              </a:rPr>
              <a:t>	Ex. ISR(ADC_vect) {</a:t>
            </a:r>
          </a:p>
          <a:p>
            <a:r>
              <a:rPr lang="en-US" sz="2000">
                <a:solidFill>
                  <a:srgbClr val="000000"/>
                </a:solidFill>
                <a:latin typeface="Arial" charset="0"/>
              </a:rPr>
              <a:t>			printf(“Hello, world.”);</a:t>
            </a:r>
          </a:p>
          <a:p>
            <a:r>
              <a:rPr lang="en-US" sz="2000">
                <a:solidFill>
                  <a:srgbClr val="000000"/>
                </a:solidFill>
                <a:latin typeface="Arial" charset="0"/>
              </a:rPr>
              <a:t>		 }</a:t>
            </a:r>
          </a:p>
          <a:p>
            <a:endParaRPr lang="en-US" sz="2000">
              <a:solidFill>
                <a:srgbClr val="000000"/>
              </a:solidFill>
              <a:latin typeface="Arial" charset="0"/>
            </a:endParaRPr>
          </a:p>
          <a:p>
            <a:r>
              <a:rPr lang="en-US" sz="2000" b="1">
                <a:solidFill>
                  <a:srgbClr val="FF0000"/>
                </a:solidFill>
                <a:latin typeface="Arial" charset="0"/>
              </a:rPr>
              <a:t>EMPTY_INTERRUPT(</a:t>
            </a:r>
            <a:r>
              <a:rPr lang="en-US" sz="2000" b="1" i="1">
                <a:solidFill>
                  <a:srgbClr val="FF0000"/>
                </a:solidFill>
                <a:latin typeface="Arial" charset="0"/>
              </a:rPr>
              <a:t>vector_name</a:t>
            </a:r>
            <a:r>
              <a:rPr lang="en-US" sz="2000" b="1">
                <a:solidFill>
                  <a:srgbClr val="FF0000"/>
                </a:solidFill>
                <a:latin typeface="Arial" charset="0"/>
              </a:rPr>
              <a:t>)</a:t>
            </a:r>
          </a:p>
          <a:p>
            <a:r>
              <a:rPr lang="en-US" sz="2000">
                <a:solidFill>
                  <a:srgbClr val="000000"/>
                </a:solidFill>
                <a:latin typeface="Arial" charset="0"/>
              </a:rPr>
              <a:t>	- Defines an interrupt which does nothing.</a:t>
            </a:r>
          </a:p>
          <a:p>
            <a:endParaRPr lang="en-US" sz="2000">
              <a:solidFill>
                <a:srgbClr val="000000"/>
              </a:solidFill>
              <a:latin typeface="Arial" charset="0"/>
            </a:endParaRPr>
          </a:p>
          <a:p>
            <a:r>
              <a:rPr lang="en-US" sz="2000" b="1">
                <a:solidFill>
                  <a:srgbClr val="FF0000"/>
                </a:solidFill>
                <a:latin typeface="Arial" charset="0"/>
              </a:rPr>
              <a:t>ISR_ALIAS(</a:t>
            </a:r>
            <a:r>
              <a:rPr lang="en-US" sz="2000" b="1" i="1">
                <a:solidFill>
                  <a:srgbClr val="FF0000"/>
                </a:solidFill>
                <a:latin typeface="Arial" charset="0"/>
              </a:rPr>
              <a:t>vector_name, target_vector_name</a:t>
            </a:r>
            <a:r>
              <a:rPr lang="en-US" sz="2000" b="1">
                <a:solidFill>
                  <a:srgbClr val="FF0000"/>
                </a:solidFill>
                <a:latin typeface="Arial" charset="0"/>
              </a:rPr>
              <a:t>)</a:t>
            </a:r>
          </a:p>
          <a:p>
            <a:r>
              <a:rPr lang="en-US" sz="2000">
                <a:solidFill>
                  <a:srgbClr val="000000"/>
                </a:solidFill>
                <a:latin typeface="Arial" charset="0"/>
              </a:rPr>
              <a:t>	- Makes the ISR for </a:t>
            </a:r>
            <a:r>
              <a:rPr lang="en-US" sz="2000" i="1">
                <a:solidFill>
                  <a:srgbClr val="000000"/>
                </a:solidFill>
                <a:latin typeface="Arial" charset="0"/>
              </a:rPr>
              <a:t>vector_name</a:t>
            </a:r>
            <a:r>
              <a:rPr lang="en-US" sz="2000">
                <a:solidFill>
                  <a:srgbClr val="000000"/>
                </a:solidFill>
                <a:latin typeface="Arial" charset="0"/>
              </a:rPr>
              <a:t> the same as the ISR for </a:t>
            </a:r>
            <a:r>
              <a:rPr lang="en-US" sz="2000" i="1">
                <a:solidFill>
                  <a:srgbClr val="000000"/>
                </a:solidFill>
                <a:latin typeface="Arial" charset="0"/>
              </a:rPr>
              <a:t>target_vector_name</a:t>
            </a:r>
            <a:r>
              <a:rPr lang="en-US" sz="2000">
                <a:solidFill>
                  <a:srgbClr val="000000"/>
                </a:solidFill>
                <a:latin typeface="Arial" charset="0"/>
              </a:rPr>
              <a:t>.</a:t>
            </a:r>
          </a:p>
          <a:p>
            <a:r>
              <a:rPr lang="en-US" sz="2000">
                <a:solidFill>
                  <a:srgbClr val="000000"/>
                </a:solidFill>
                <a:latin typeface="Arial" charset="0"/>
              </a:rPr>
              <a:t>	- Copies a pointer in the interrupt vector table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sp>
        <p:nvSpPr>
          <p:cNvPr id="2048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ATmega Timers</a:t>
            </a:r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738188" y="2141538"/>
            <a:ext cx="7872412" cy="2979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marL="342900" indent="-342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  <a:lvl2pPr marL="1085850" indent="-342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buFont typeface="Wingdings" charset="2"/>
              <a:buChar char="Ø"/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ATmega 2560 has 6 timers, 2 8-bit and 4 16-bit</a:t>
            </a:r>
          </a:p>
          <a:p>
            <a:pPr>
              <a:lnSpc>
                <a:spcPct val="140000"/>
              </a:lnSpc>
              <a:buFont typeface="Wingdings" charset="2"/>
              <a:buChar char="Ø"/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Detailed descriptions found in the datasheet</a:t>
            </a:r>
          </a:p>
          <a:p>
            <a:pPr>
              <a:lnSpc>
                <a:spcPct val="140000"/>
              </a:lnSpc>
              <a:buFont typeface="Wingdings" charset="2"/>
              <a:buChar char="Ø"/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Timers can be used to </a:t>
            </a:r>
            <a:r>
              <a:rPr lang="en-US" sz="2000" b="1">
                <a:solidFill>
                  <a:srgbClr val="000000"/>
                </a:solidFill>
                <a:latin typeface="Arial" charset="0"/>
              </a:rPr>
              <a:t>generate interrupts</a:t>
            </a:r>
          </a:p>
          <a:p>
            <a:pPr>
              <a:lnSpc>
                <a:spcPct val="140000"/>
              </a:lnSpc>
              <a:buFont typeface="Wingdings" charset="2"/>
              <a:buChar char="Ø"/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Can be used to generate </a:t>
            </a:r>
            <a:r>
              <a:rPr lang="en-US" sz="2000" b="1">
                <a:solidFill>
                  <a:srgbClr val="000000"/>
                </a:solidFill>
                <a:latin typeface="Arial" charset="0"/>
              </a:rPr>
              <a:t>pulse width modulated (PWM) </a:t>
            </a:r>
            <a:r>
              <a:rPr lang="en-US" sz="2000">
                <a:solidFill>
                  <a:srgbClr val="000000"/>
                </a:solidFill>
                <a:latin typeface="Arial" charset="0"/>
              </a:rPr>
              <a:t>signals</a:t>
            </a:r>
          </a:p>
          <a:p>
            <a:pPr lvl="1">
              <a:lnSpc>
                <a:spcPct val="140000"/>
              </a:lnSpc>
              <a:buFont typeface="Arial" charset="0"/>
              <a:buChar char="•"/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PWM good for controlling motors (fake analog output)</a:t>
            </a:r>
          </a:p>
          <a:p>
            <a:pPr lvl="1">
              <a:lnSpc>
                <a:spcPct val="140000"/>
              </a:lnSpc>
              <a:buFont typeface="Arial" charset="0"/>
              <a:buChar char="•"/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We won't look at these functions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sp>
        <p:nvSpPr>
          <p:cNvPr id="307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Interrupt Handling</a:t>
            </a:r>
          </a:p>
        </p:txBody>
      </p:sp>
      <p:sp>
        <p:nvSpPr>
          <p:cNvPr id="3076" name="Text Box 3"/>
          <p:cNvSpPr txBox="1">
            <a:spLocks noChangeArrowheads="1"/>
          </p:cNvSpPr>
          <p:nvPr/>
        </p:nvSpPr>
        <p:spPr bwMode="auto">
          <a:xfrm>
            <a:off x="1752600" y="4876800"/>
            <a:ext cx="57912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6168" rIns="90000" bIns="45000"/>
          <a:lstStyle>
            <a:lvl1pPr marL="342900" indent="-342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buFont typeface="Wingdings" charset="2"/>
              <a:buChar char="Ø"/>
            </a:pPr>
            <a:r>
              <a:rPr lang="en-US">
                <a:solidFill>
                  <a:srgbClr val="000000"/>
                </a:solidFill>
                <a:latin typeface="Arial" charset="0"/>
              </a:rPr>
              <a:t>Interrupt can be invoked at any time</a:t>
            </a:r>
          </a:p>
          <a:p>
            <a:pPr>
              <a:lnSpc>
                <a:spcPct val="140000"/>
              </a:lnSpc>
              <a:buFont typeface="Wingdings" charset="2"/>
              <a:buChar char="Ø"/>
            </a:pPr>
            <a:r>
              <a:rPr lang="en-US">
                <a:solidFill>
                  <a:srgbClr val="000000"/>
                </a:solidFill>
                <a:latin typeface="Arial" charset="0"/>
              </a:rPr>
              <a:t>Regular code must stop for a while</a:t>
            </a:r>
          </a:p>
          <a:p>
            <a:pPr>
              <a:buClrTx/>
              <a:buFont typeface="Wingdings" charset="2"/>
              <a:buChar char="Ø"/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676400"/>
            <a:ext cx="5029200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sp>
        <p:nvSpPr>
          <p:cNvPr id="2150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General Timer Control</a:t>
            </a:r>
          </a:p>
        </p:txBody>
      </p:sp>
      <p:sp>
        <p:nvSpPr>
          <p:cNvPr id="21508" name="Text Box 3"/>
          <p:cNvSpPr txBox="1">
            <a:spLocks noChangeArrowheads="1"/>
          </p:cNvSpPr>
          <p:nvPr/>
        </p:nvSpPr>
        <p:spPr bwMode="auto">
          <a:xfrm>
            <a:off x="801688" y="2135188"/>
            <a:ext cx="7808912" cy="3351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sz="2000">
                <a:solidFill>
                  <a:srgbClr val="000000"/>
                </a:solidFill>
                <a:latin typeface="Arial" charset="0"/>
              </a:rPr>
              <a:t>Need to control:</a:t>
            </a:r>
          </a:p>
          <a:p>
            <a:pPr>
              <a:lnSpc>
                <a:spcPct val="140000"/>
              </a:lnSpc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1. </a:t>
            </a:r>
            <a:r>
              <a:rPr lang="en-US" sz="2000" b="1">
                <a:solidFill>
                  <a:srgbClr val="000000"/>
                </a:solidFill>
                <a:latin typeface="Arial" charset="0"/>
              </a:rPr>
              <a:t>Start point</a:t>
            </a:r>
            <a:r>
              <a:rPr lang="en-US" sz="2000">
                <a:solidFill>
                  <a:srgbClr val="000000"/>
                </a:solidFill>
                <a:latin typeface="Arial" charset="0"/>
              </a:rPr>
              <a:t> of the timer (initial value)</a:t>
            </a:r>
          </a:p>
          <a:p>
            <a:pPr>
              <a:lnSpc>
                <a:spcPct val="140000"/>
              </a:lnSpc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2. </a:t>
            </a:r>
            <a:r>
              <a:rPr lang="en-US" sz="2000" b="1">
                <a:solidFill>
                  <a:srgbClr val="000000"/>
                </a:solidFill>
                <a:latin typeface="Arial" charset="0"/>
              </a:rPr>
              <a:t>“End” point</a:t>
            </a:r>
            <a:r>
              <a:rPr lang="en-US" sz="2000">
                <a:solidFill>
                  <a:srgbClr val="000000"/>
                </a:solidFill>
                <a:latin typeface="Arial" charset="0"/>
              </a:rPr>
              <a:t> of the timer (when the interrupt is generated)</a:t>
            </a:r>
          </a:p>
          <a:p>
            <a:pPr>
              <a:lnSpc>
                <a:spcPct val="140000"/>
              </a:lnSpc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	- May be just overflow event</a:t>
            </a:r>
          </a:p>
          <a:p>
            <a:pPr>
              <a:lnSpc>
                <a:spcPct val="140000"/>
              </a:lnSpc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3. </a:t>
            </a:r>
            <a:r>
              <a:rPr lang="en-US" sz="2000" b="1">
                <a:solidFill>
                  <a:srgbClr val="000000"/>
                </a:solidFill>
                <a:latin typeface="Arial" charset="0"/>
              </a:rPr>
              <a:t>Clock rate</a:t>
            </a:r>
            <a:r>
              <a:rPr lang="en-US" sz="2000">
                <a:solidFill>
                  <a:srgbClr val="000000"/>
                </a:solidFill>
                <a:latin typeface="Arial" charset="0"/>
              </a:rPr>
              <a:t> timer receives, to increase/decrease count speed</a:t>
            </a:r>
          </a:p>
          <a:p>
            <a:pPr>
              <a:lnSpc>
                <a:spcPct val="140000"/>
              </a:lnSpc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	- Typically uses a </a:t>
            </a:r>
            <a:r>
              <a:rPr lang="en-US" sz="2000">
                <a:solidFill>
                  <a:srgbClr val="FF0000"/>
                </a:solidFill>
                <a:latin typeface="Arial" charset="0"/>
              </a:rPr>
              <a:t>prescalar</a:t>
            </a:r>
          </a:p>
          <a:p>
            <a:pPr>
              <a:lnSpc>
                <a:spcPct val="140000"/>
              </a:lnSpc>
            </a:pPr>
            <a:r>
              <a:rPr lang="en-US" sz="2000">
                <a:solidFill>
                  <a:srgbClr val="FF0000"/>
                </a:solidFill>
                <a:latin typeface="Arial" charset="0"/>
              </a:rPr>
              <a:t>	</a:t>
            </a:r>
            <a:r>
              <a:rPr lang="en-US" sz="2000">
                <a:solidFill>
                  <a:srgbClr val="000000"/>
                </a:solidFill>
                <a:latin typeface="Arial" charset="0"/>
              </a:rPr>
              <a:t>- Slows down clock by dividing down with another counter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sp>
        <p:nvSpPr>
          <p:cNvPr id="2253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Output Compare Unit</a:t>
            </a:r>
          </a:p>
        </p:txBody>
      </p:sp>
      <p:pic>
        <p:nvPicPr>
          <p:cNvPr id="2253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25" y="1797050"/>
            <a:ext cx="5727700" cy="3765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2533" name="Text Box 4"/>
          <p:cNvSpPr txBox="1">
            <a:spLocks noChangeArrowheads="1"/>
          </p:cNvSpPr>
          <p:nvPr/>
        </p:nvSpPr>
        <p:spPr bwMode="auto">
          <a:xfrm>
            <a:off x="5810250" y="1905000"/>
            <a:ext cx="3181350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6168" rIns="90000" bIns="45000"/>
          <a:lstStyle>
            <a:lvl1pPr marL="342900" indent="-342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buFont typeface="Wingdings" charset="2"/>
              <a:buChar char="Ø"/>
            </a:pPr>
            <a:r>
              <a:rPr lang="en-US" sz="2000" b="1">
                <a:solidFill>
                  <a:srgbClr val="000000"/>
                </a:solidFill>
                <a:latin typeface="Arial" charset="0"/>
              </a:rPr>
              <a:t>TCNT0</a:t>
            </a:r>
            <a:r>
              <a:rPr lang="en-US" sz="2000">
                <a:solidFill>
                  <a:srgbClr val="000000"/>
                </a:solidFill>
                <a:latin typeface="Arial" charset="0"/>
              </a:rPr>
              <a:t> – Value in the counter</a:t>
            </a:r>
          </a:p>
          <a:p>
            <a:pPr>
              <a:buFont typeface="Wingdings" charset="2"/>
              <a:buChar char="Ø"/>
            </a:pPr>
            <a:endParaRPr lang="en-US" sz="2000">
              <a:solidFill>
                <a:srgbClr val="000000"/>
              </a:solidFill>
              <a:latin typeface="Arial" charset="0"/>
            </a:endParaRPr>
          </a:p>
          <a:p>
            <a:pPr>
              <a:buFont typeface="Wingdings" charset="2"/>
              <a:buChar char="Ø"/>
            </a:pPr>
            <a:r>
              <a:rPr lang="en-US" sz="2000" b="1">
                <a:solidFill>
                  <a:srgbClr val="000000"/>
                </a:solidFill>
                <a:latin typeface="Arial" charset="0"/>
              </a:rPr>
              <a:t>OCR0A, OCR0B</a:t>
            </a:r>
            <a:r>
              <a:rPr lang="en-US" sz="2000">
                <a:solidFill>
                  <a:srgbClr val="000000"/>
                </a:solidFill>
                <a:latin typeface="Arial" charset="0"/>
              </a:rPr>
              <a:t> – Output compare registers</a:t>
            </a:r>
          </a:p>
          <a:p>
            <a:pPr>
              <a:buFont typeface="Wingdings" charset="2"/>
              <a:buChar char="Ø"/>
            </a:pPr>
            <a:endParaRPr lang="en-US" sz="2000">
              <a:solidFill>
                <a:srgbClr val="000000"/>
              </a:solidFill>
              <a:latin typeface="Arial" charset="0"/>
            </a:endParaRPr>
          </a:p>
          <a:p>
            <a:pPr>
              <a:buFont typeface="Wingdings" charset="2"/>
              <a:buChar char="Ø"/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Interrupt can occur when TCNT0 == OCR0A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sp>
        <p:nvSpPr>
          <p:cNvPr id="2355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Interrupt Flags</a:t>
            </a:r>
          </a:p>
        </p:txBody>
      </p:sp>
      <p:sp>
        <p:nvSpPr>
          <p:cNvPr id="23556" name="Text Box 3"/>
          <p:cNvSpPr txBox="1">
            <a:spLocks noChangeArrowheads="1"/>
          </p:cNvSpPr>
          <p:nvPr/>
        </p:nvSpPr>
        <p:spPr bwMode="auto">
          <a:xfrm>
            <a:off x="1150938" y="1627188"/>
            <a:ext cx="7535862" cy="430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6168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buSzPct val="45000"/>
              <a:buFont typeface="Wingdings" charset="2"/>
              <a:buChar char=""/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When an interrupt occurs, a </a:t>
            </a:r>
            <a:r>
              <a:rPr lang="en-US" sz="2000" b="1">
                <a:solidFill>
                  <a:srgbClr val="FF0000"/>
                </a:solidFill>
                <a:latin typeface="Arial" charset="0"/>
              </a:rPr>
              <a:t>flag</a:t>
            </a:r>
            <a:r>
              <a:rPr lang="en-US" sz="2000">
                <a:solidFill>
                  <a:srgbClr val="000000"/>
                </a:solidFill>
                <a:latin typeface="Arial" charset="0"/>
              </a:rPr>
              <a:t> bit is set in a register</a:t>
            </a:r>
          </a:p>
        </p:txBody>
      </p:sp>
      <p:sp>
        <p:nvSpPr>
          <p:cNvPr id="23557" name="Text Box 4"/>
          <p:cNvSpPr txBox="1">
            <a:spLocks noChangeArrowheads="1"/>
          </p:cNvSpPr>
          <p:nvPr/>
        </p:nvSpPr>
        <p:spPr bwMode="auto">
          <a:xfrm>
            <a:off x="1143000" y="2209800"/>
            <a:ext cx="7916863" cy="76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6168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sz="2000" b="1">
                <a:solidFill>
                  <a:srgbClr val="000000"/>
                </a:solidFill>
                <a:latin typeface="Arial" charset="0"/>
              </a:rPr>
              <a:t>TIFR0</a:t>
            </a:r>
            <a:r>
              <a:rPr lang="en-US" sz="2000">
                <a:solidFill>
                  <a:srgbClr val="000000"/>
                </a:solidFill>
                <a:latin typeface="Arial" charset="0"/>
              </a:rPr>
              <a:t> – Timer/Counter Interrupt Flag Register</a:t>
            </a:r>
          </a:p>
          <a:p>
            <a:r>
              <a:rPr lang="en-US" sz="2000">
                <a:solidFill>
                  <a:srgbClr val="000000"/>
                </a:solidFill>
                <a:latin typeface="Arial" charset="0"/>
              </a:rPr>
              <a:t>	- Contains the flags for Output Compare and Overflow</a:t>
            </a:r>
          </a:p>
        </p:txBody>
      </p:sp>
      <p:pic>
        <p:nvPicPr>
          <p:cNvPr id="23558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959100"/>
            <a:ext cx="72136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3559" name="Text Box 6"/>
          <p:cNvSpPr txBox="1">
            <a:spLocks noChangeArrowheads="1"/>
          </p:cNvSpPr>
          <p:nvPr/>
        </p:nvSpPr>
        <p:spPr bwMode="auto">
          <a:xfrm>
            <a:off x="2087563" y="3887788"/>
            <a:ext cx="5019675" cy="1128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sz="2000" b="1">
                <a:solidFill>
                  <a:srgbClr val="000000"/>
                </a:solidFill>
                <a:latin typeface="Arial" charset="0"/>
              </a:rPr>
              <a:t>TOV0</a:t>
            </a:r>
            <a:r>
              <a:rPr lang="en-US" sz="2000">
                <a:solidFill>
                  <a:srgbClr val="000000"/>
                </a:solidFill>
                <a:latin typeface="Arial" charset="0"/>
              </a:rPr>
              <a:t> – Indicates that timer 0 overflow occurred</a:t>
            </a:r>
          </a:p>
          <a:p>
            <a:r>
              <a:rPr lang="en-US" sz="2000" b="1">
                <a:solidFill>
                  <a:srgbClr val="000000"/>
                </a:solidFill>
                <a:latin typeface="Arial" charset="0"/>
              </a:rPr>
              <a:t>OCF0A</a:t>
            </a:r>
            <a:r>
              <a:rPr lang="en-US" sz="2000">
                <a:solidFill>
                  <a:srgbClr val="000000"/>
                </a:solidFill>
                <a:latin typeface="Arial" charset="0"/>
              </a:rPr>
              <a:t> – Indicates that TCNT0 == OCR0A</a:t>
            </a:r>
          </a:p>
          <a:p>
            <a:r>
              <a:rPr lang="en-US" sz="2000" b="1">
                <a:solidFill>
                  <a:srgbClr val="000000"/>
                </a:solidFill>
                <a:latin typeface="Arial" charset="0"/>
              </a:rPr>
              <a:t>OCF0B</a:t>
            </a:r>
            <a:r>
              <a:rPr lang="en-US" sz="2000">
                <a:solidFill>
                  <a:srgbClr val="000000"/>
                </a:solidFill>
                <a:latin typeface="Arial" charset="0"/>
              </a:rPr>
              <a:t> – Indicates that TCNT0 == OCR0B</a:t>
            </a:r>
          </a:p>
        </p:txBody>
      </p:sp>
      <p:sp>
        <p:nvSpPr>
          <p:cNvPr id="23560" name="Text Box 7"/>
          <p:cNvSpPr txBox="1">
            <a:spLocks noChangeArrowheads="1"/>
          </p:cNvSpPr>
          <p:nvPr/>
        </p:nvSpPr>
        <p:spPr bwMode="auto">
          <a:xfrm>
            <a:off x="1327150" y="4940300"/>
            <a:ext cx="6216650" cy="76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6168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buSzPct val="45000"/>
              <a:buFont typeface="Wingdings" charset="2"/>
              <a:buChar char=""/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All flags are cleared when the interrupt is executed</a:t>
            </a:r>
          </a:p>
          <a:p>
            <a:pPr>
              <a:buSzPct val="45000"/>
              <a:buFont typeface="Wingdings" charset="2"/>
              <a:buChar char=""/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You should not need to access this register directly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sp>
        <p:nvSpPr>
          <p:cNvPr id="24579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Timer Interrupt Enable</a:t>
            </a:r>
          </a:p>
        </p:txBody>
      </p:sp>
      <p:sp>
        <p:nvSpPr>
          <p:cNvPr id="24580" name="Text Box 3"/>
          <p:cNvSpPr txBox="1">
            <a:spLocks noChangeArrowheads="1"/>
          </p:cNvSpPr>
          <p:nvPr/>
        </p:nvSpPr>
        <p:spPr bwMode="auto">
          <a:xfrm>
            <a:off x="1792288" y="1703388"/>
            <a:ext cx="6132512" cy="76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6168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sz="2000" b="1">
                <a:solidFill>
                  <a:srgbClr val="000000"/>
                </a:solidFill>
                <a:latin typeface="Arial" charset="0"/>
              </a:rPr>
              <a:t>TIMSK0</a:t>
            </a:r>
            <a:r>
              <a:rPr lang="en-US" sz="2000">
                <a:solidFill>
                  <a:srgbClr val="000000"/>
                </a:solidFill>
                <a:latin typeface="Arial" charset="0"/>
              </a:rPr>
              <a:t> – Timer/Counter Interrupt Mask Register</a:t>
            </a:r>
          </a:p>
          <a:p>
            <a:r>
              <a:rPr lang="en-US" sz="2000">
                <a:solidFill>
                  <a:srgbClr val="000000"/>
                </a:solidFill>
                <a:latin typeface="Arial" charset="0"/>
              </a:rPr>
              <a:t>	- Select which timer interrupts are active</a:t>
            </a:r>
          </a:p>
        </p:txBody>
      </p:sp>
      <p:pic>
        <p:nvPicPr>
          <p:cNvPr id="2458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000" y="2549525"/>
            <a:ext cx="7289800" cy="86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4582" name="Text Box 5"/>
          <p:cNvSpPr txBox="1">
            <a:spLocks noChangeArrowheads="1"/>
          </p:cNvSpPr>
          <p:nvPr/>
        </p:nvSpPr>
        <p:spPr bwMode="auto">
          <a:xfrm>
            <a:off x="1981200" y="3608388"/>
            <a:ext cx="5538788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sz="2000" b="1">
                <a:solidFill>
                  <a:srgbClr val="000000"/>
                </a:solidFill>
                <a:latin typeface="Arial" charset="0"/>
              </a:rPr>
              <a:t>TOIE0</a:t>
            </a:r>
            <a:r>
              <a:rPr lang="en-US" sz="2000">
                <a:solidFill>
                  <a:srgbClr val="000000"/>
                </a:solidFill>
                <a:latin typeface="Arial" charset="0"/>
              </a:rPr>
              <a:t> – Timer overflow enable</a:t>
            </a:r>
          </a:p>
          <a:p>
            <a:r>
              <a:rPr lang="en-US" sz="2000" b="1">
                <a:solidFill>
                  <a:srgbClr val="000000"/>
                </a:solidFill>
                <a:latin typeface="Arial" charset="0"/>
              </a:rPr>
              <a:t>OCIE0A</a:t>
            </a:r>
            <a:r>
              <a:rPr lang="en-US" sz="2000">
                <a:solidFill>
                  <a:srgbClr val="000000"/>
                </a:solidFill>
                <a:latin typeface="Arial" charset="0"/>
              </a:rPr>
              <a:t> – Output compare “A” interrupt enable</a:t>
            </a:r>
          </a:p>
          <a:p>
            <a:r>
              <a:rPr lang="en-US" sz="2000" b="1">
                <a:solidFill>
                  <a:srgbClr val="000000"/>
                </a:solidFill>
                <a:latin typeface="Arial" charset="0"/>
              </a:rPr>
              <a:t>OCIE0B</a:t>
            </a:r>
            <a:r>
              <a:rPr lang="en-US" sz="2000">
                <a:solidFill>
                  <a:srgbClr val="000000"/>
                </a:solidFill>
                <a:latin typeface="Arial" charset="0"/>
              </a:rPr>
              <a:t> – Output compare “B” interrupt enable</a:t>
            </a:r>
          </a:p>
        </p:txBody>
      </p:sp>
      <p:sp>
        <p:nvSpPr>
          <p:cNvPr id="24583" name="Text Box 6"/>
          <p:cNvSpPr txBox="1">
            <a:spLocks noChangeArrowheads="1"/>
          </p:cNvSpPr>
          <p:nvPr/>
        </p:nvSpPr>
        <p:spPr bwMode="auto">
          <a:xfrm>
            <a:off x="1230313" y="4979988"/>
            <a:ext cx="6861175" cy="430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6168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buSzPct val="45000"/>
              <a:buFont typeface="Wingdings" charset="2"/>
              <a:buChar char=""/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Need to enable the interrupt you want (in addition to GIE)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sp>
        <p:nvSpPr>
          <p:cNvPr id="25603" name="Rectangle 1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153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Timer Counter Control Registers</a:t>
            </a:r>
          </a:p>
        </p:txBody>
      </p:sp>
      <p:sp>
        <p:nvSpPr>
          <p:cNvPr id="25604" name="Text Box 3"/>
          <p:cNvSpPr txBox="1">
            <a:spLocks noChangeArrowheads="1"/>
          </p:cNvSpPr>
          <p:nvPr/>
        </p:nvSpPr>
        <p:spPr bwMode="auto">
          <a:xfrm>
            <a:off x="727075" y="1820863"/>
            <a:ext cx="7731125" cy="430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6168" rIns="90000" bIns="45000"/>
          <a:lstStyle>
            <a:lvl1pPr marL="342900" indent="-342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buFont typeface="Wingdings" charset="2"/>
              <a:buChar char="Ø"/>
            </a:pPr>
            <a:r>
              <a:rPr lang="en-US" sz="2000" b="1">
                <a:solidFill>
                  <a:srgbClr val="000000"/>
                </a:solidFill>
                <a:latin typeface="Arial" charset="0"/>
              </a:rPr>
              <a:t>TCCR0A</a:t>
            </a:r>
            <a:r>
              <a:rPr lang="en-US" sz="2000">
                <a:solidFill>
                  <a:srgbClr val="000000"/>
                </a:solidFill>
                <a:latin typeface="Arial" charset="0"/>
              </a:rPr>
              <a:t> and </a:t>
            </a:r>
            <a:r>
              <a:rPr lang="en-US" sz="2000" b="1">
                <a:solidFill>
                  <a:srgbClr val="000000"/>
                </a:solidFill>
                <a:latin typeface="Arial" charset="0"/>
              </a:rPr>
              <a:t>TCCR0B</a:t>
            </a:r>
            <a:r>
              <a:rPr lang="en-US" sz="2000">
                <a:solidFill>
                  <a:srgbClr val="000000"/>
                </a:solidFill>
                <a:latin typeface="Arial" charset="0"/>
              </a:rPr>
              <a:t> control different aspects of timer function</a:t>
            </a:r>
          </a:p>
        </p:txBody>
      </p:sp>
      <p:sp>
        <p:nvSpPr>
          <p:cNvPr id="25605" name="Text Box 4"/>
          <p:cNvSpPr txBox="1">
            <a:spLocks noChangeArrowheads="1"/>
          </p:cNvSpPr>
          <p:nvPr/>
        </p:nvSpPr>
        <p:spPr bwMode="auto">
          <a:xfrm>
            <a:off x="836613" y="2582863"/>
            <a:ext cx="6432550" cy="430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6168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sz="2000" b="1">
                <a:solidFill>
                  <a:srgbClr val="000000"/>
                </a:solidFill>
                <a:latin typeface="Arial" charset="0"/>
              </a:rPr>
              <a:t>Compare/Match Output Modes (COM0A1:0)</a:t>
            </a:r>
          </a:p>
        </p:txBody>
      </p:sp>
      <p:sp>
        <p:nvSpPr>
          <p:cNvPr id="25606" name="Text Box 5"/>
          <p:cNvSpPr txBox="1">
            <a:spLocks noChangeArrowheads="1"/>
          </p:cNvSpPr>
          <p:nvPr/>
        </p:nvSpPr>
        <p:spPr bwMode="auto">
          <a:xfrm>
            <a:off x="1273175" y="3352800"/>
            <a:ext cx="6804025" cy="220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 marL="342900" indent="-342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buFont typeface="Wingdings" charset="2"/>
              <a:buChar char="Ø"/>
            </a:pPr>
            <a:r>
              <a:rPr lang="en-US" sz="2000" b="1">
                <a:solidFill>
                  <a:srgbClr val="000000"/>
                </a:solidFill>
                <a:latin typeface="Arial" charset="0"/>
              </a:rPr>
              <a:t>OC0A</a:t>
            </a:r>
            <a:r>
              <a:rPr lang="en-US" sz="2000">
                <a:solidFill>
                  <a:srgbClr val="000000"/>
                </a:solidFill>
                <a:latin typeface="Arial" charset="0"/>
              </a:rPr>
              <a:t> is an output pin of the Atmega 2560</a:t>
            </a:r>
          </a:p>
          <a:p>
            <a:pPr>
              <a:lnSpc>
                <a:spcPct val="140000"/>
              </a:lnSpc>
              <a:buFont typeface="Wingdings" charset="2"/>
              <a:buChar char="Ø"/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Output comparison matching can drive the output pin</a:t>
            </a:r>
          </a:p>
          <a:p>
            <a:pPr>
              <a:lnSpc>
                <a:spcPct val="140000"/>
              </a:lnSpc>
              <a:buFont typeface="Wingdings" charset="2"/>
              <a:buChar char="Ø"/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Typically used to generate regular waveforms (like PWM)</a:t>
            </a:r>
          </a:p>
          <a:p>
            <a:pPr>
              <a:lnSpc>
                <a:spcPct val="140000"/>
              </a:lnSpc>
              <a:buFont typeface="Wingdings" charset="2"/>
              <a:buChar char="Ø"/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Can be used to synchronize system components</a:t>
            </a:r>
          </a:p>
          <a:p>
            <a:pPr>
              <a:lnSpc>
                <a:spcPct val="140000"/>
              </a:lnSpc>
              <a:buFont typeface="Wingdings" charset="2"/>
              <a:buChar char="Ø"/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We will not use this feature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sp>
        <p:nvSpPr>
          <p:cNvPr id="26627" name="Rectangle 1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153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Timer Counter Control Registers</a:t>
            </a:r>
          </a:p>
        </p:txBody>
      </p:sp>
      <p:sp>
        <p:nvSpPr>
          <p:cNvPr id="26628" name="Text Box 3"/>
          <p:cNvSpPr txBox="1">
            <a:spLocks noChangeArrowheads="1"/>
          </p:cNvSpPr>
          <p:nvPr/>
        </p:nvSpPr>
        <p:spPr bwMode="auto">
          <a:xfrm>
            <a:off x="1190625" y="2047875"/>
            <a:ext cx="5895975" cy="43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6168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b="1">
                <a:solidFill>
                  <a:srgbClr val="000000"/>
                </a:solidFill>
                <a:latin typeface="Arial" charset="0"/>
              </a:rPr>
              <a:t>Waveform Generation Modes (WGM2:0)</a:t>
            </a:r>
          </a:p>
        </p:txBody>
      </p:sp>
      <p:sp>
        <p:nvSpPr>
          <p:cNvPr id="26629" name="Text Box 4"/>
          <p:cNvSpPr txBox="1">
            <a:spLocks noChangeArrowheads="1"/>
          </p:cNvSpPr>
          <p:nvPr/>
        </p:nvSpPr>
        <p:spPr bwMode="auto">
          <a:xfrm>
            <a:off x="1295400" y="3124200"/>
            <a:ext cx="6705600" cy="1449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 marL="342900" indent="-342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buFont typeface="Wingdings" charset="2"/>
              <a:buChar char="Ø"/>
            </a:pPr>
            <a:r>
              <a:rPr lang="en-US">
                <a:solidFill>
                  <a:srgbClr val="000000"/>
                </a:solidFill>
                <a:latin typeface="Arial" charset="0"/>
              </a:rPr>
              <a:t>Specify properties of PWM signals generated</a:t>
            </a:r>
          </a:p>
          <a:p>
            <a:pPr>
              <a:lnSpc>
                <a:spcPct val="140000"/>
              </a:lnSpc>
              <a:buFont typeface="Wingdings" charset="2"/>
              <a:buChar char="Ø"/>
            </a:pPr>
            <a:r>
              <a:rPr lang="en-US">
                <a:solidFill>
                  <a:srgbClr val="000000"/>
                </a:solidFill>
                <a:latin typeface="Arial" charset="0"/>
              </a:rPr>
              <a:t>Frequency, width, etc.</a:t>
            </a:r>
          </a:p>
          <a:p>
            <a:pPr>
              <a:lnSpc>
                <a:spcPct val="140000"/>
              </a:lnSpc>
              <a:buFont typeface="Wingdings" charset="2"/>
              <a:buChar char="Ø"/>
            </a:pPr>
            <a:r>
              <a:rPr lang="en-US">
                <a:solidFill>
                  <a:srgbClr val="000000"/>
                </a:solidFill>
                <a:latin typeface="Arial" charset="0"/>
              </a:rPr>
              <a:t>We will not use this feature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3124200" y="6172200"/>
            <a:ext cx="2889250" cy="450850"/>
          </a:xfrm>
        </p:spPr>
        <p:txBody>
          <a:bodyPr/>
          <a:lstStyle/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sp>
        <p:nvSpPr>
          <p:cNvPr id="27651" name="Rectangle 1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153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Timer Counter Control Registers</a:t>
            </a:r>
          </a:p>
        </p:txBody>
      </p:sp>
      <p:sp>
        <p:nvSpPr>
          <p:cNvPr id="27652" name="Text Box 3"/>
          <p:cNvSpPr txBox="1">
            <a:spLocks noChangeArrowheads="1"/>
          </p:cNvSpPr>
          <p:nvPr/>
        </p:nvSpPr>
        <p:spPr bwMode="auto">
          <a:xfrm>
            <a:off x="998538" y="2057400"/>
            <a:ext cx="5386387" cy="43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6168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sz="2000" b="1">
                <a:solidFill>
                  <a:srgbClr val="000000"/>
                </a:solidFill>
                <a:latin typeface="Arial" charset="0"/>
              </a:rPr>
              <a:t>Force Output Compare (FOC0A, FOC0B)</a:t>
            </a:r>
          </a:p>
        </p:txBody>
      </p:sp>
      <p:sp>
        <p:nvSpPr>
          <p:cNvPr id="27653" name="Text Box 4"/>
          <p:cNvSpPr txBox="1">
            <a:spLocks noChangeArrowheads="1"/>
          </p:cNvSpPr>
          <p:nvPr/>
        </p:nvSpPr>
        <p:spPr bwMode="auto">
          <a:xfrm>
            <a:off x="973138" y="2995613"/>
            <a:ext cx="7561262" cy="1970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marL="342900" indent="-342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buFont typeface="Wingdings" charset="2"/>
              <a:buChar char="Ø"/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Forces the output compare to evaluate true, even if it didn't occur</a:t>
            </a:r>
          </a:p>
          <a:p>
            <a:pPr>
              <a:lnSpc>
                <a:spcPct val="140000"/>
              </a:lnSpc>
              <a:buFont typeface="Wingdings" charset="2"/>
              <a:buChar char="Ø"/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As if TCNT0 == OCR0A or TCNT0 == OCR0B</a:t>
            </a:r>
          </a:p>
          <a:p>
            <a:pPr>
              <a:lnSpc>
                <a:spcPct val="140000"/>
              </a:lnSpc>
              <a:buFont typeface="Wingdings" charset="2"/>
              <a:buChar char="Ø"/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Used to alter waveform on OCOA or OCOB pins</a:t>
            </a:r>
          </a:p>
          <a:p>
            <a:pPr>
              <a:lnSpc>
                <a:spcPct val="140000"/>
              </a:lnSpc>
              <a:buFont typeface="Wingdings" charset="2"/>
              <a:buChar char="Ø"/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We will not use this feature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3124200" y="6172200"/>
            <a:ext cx="2889250" cy="450850"/>
          </a:xfrm>
        </p:spPr>
        <p:txBody>
          <a:bodyPr/>
          <a:lstStyle/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sp>
        <p:nvSpPr>
          <p:cNvPr id="28675" name="Rectangle 1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153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Timer Counter Control Registers</a:t>
            </a:r>
          </a:p>
        </p:txBody>
      </p:sp>
      <p:sp>
        <p:nvSpPr>
          <p:cNvPr id="28676" name="Text Box 3"/>
          <p:cNvSpPr txBox="1">
            <a:spLocks noChangeArrowheads="1"/>
          </p:cNvSpPr>
          <p:nvPr/>
        </p:nvSpPr>
        <p:spPr bwMode="auto">
          <a:xfrm>
            <a:off x="998538" y="1474788"/>
            <a:ext cx="3400425" cy="430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6168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sz="2000" b="1">
                <a:solidFill>
                  <a:srgbClr val="000000"/>
                </a:solidFill>
                <a:latin typeface="Arial" charset="0"/>
              </a:rPr>
              <a:t>Clock Select (CS0 2:0)</a:t>
            </a:r>
          </a:p>
        </p:txBody>
      </p:sp>
      <p:sp>
        <p:nvSpPr>
          <p:cNvPr id="28677" name="Text Box 4"/>
          <p:cNvSpPr txBox="1">
            <a:spLocks noChangeArrowheads="1"/>
          </p:cNvSpPr>
          <p:nvPr/>
        </p:nvSpPr>
        <p:spPr bwMode="auto">
          <a:xfrm>
            <a:off x="1150938" y="2049463"/>
            <a:ext cx="7002462" cy="76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6168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buSzPct val="45000"/>
              <a:buFont typeface="Wingdings" charset="2"/>
              <a:buChar char=""/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Determine the speed of the clock received by the counter</a:t>
            </a:r>
          </a:p>
          <a:p>
            <a:pPr>
              <a:buSzPct val="45000"/>
              <a:buFont typeface="Wingdings" charset="2"/>
              <a:buChar char=""/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You will need this</a:t>
            </a:r>
          </a:p>
        </p:txBody>
      </p:sp>
      <p:pic>
        <p:nvPicPr>
          <p:cNvPr id="28678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888" y="3048000"/>
            <a:ext cx="7300912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3124200" y="6172200"/>
            <a:ext cx="2889250" cy="450850"/>
          </a:xfrm>
        </p:spPr>
        <p:txBody>
          <a:bodyPr/>
          <a:lstStyle/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sp>
        <p:nvSpPr>
          <p:cNvPr id="29699" name="Rectangle 1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153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TCCR0A and TCCR0B Format</a:t>
            </a:r>
          </a:p>
        </p:txBody>
      </p:sp>
      <p:sp>
        <p:nvSpPr>
          <p:cNvPr id="29700" name="Text Box 3"/>
          <p:cNvSpPr txBox="1">
            <a:spLocks noChangeArrowheads="1"/>
          </p:cNvSpPr>
          <p:nvPr/>
        </p:nvSpPr>
        <p:spPr bwMode="auto">
          <a:xfrm>
            <a:off x="1300163" y="1471613"/>
            <a:ext cx="1416050" cy="430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6168" rIns="90000" bIns="45000"/>
          <a:lstStyle>
            <a:lvl1pPr>
              <a:tabLst>
                <a:tab pos="723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  <a:lvl2pPr>
              <a:tabLst>
                <a:tab pos="723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2pPr>
            <a:lvl3pPr>
              <a:tabLst>
                <a:tab pos="723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3pPr>
            <a:lvl4pPr>
              <a:tabLst>
                <a:tab pos="723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4pPr>
            <a:lvl5pPr>
              <a:tabLst>
                <a:tab pos="723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sz="2000" b="1">
                <a:solidFill>
                  <a:srgbClr val="000000"/>
                </a:solidFill>
                <a:latin typeface="Arial" charset="0"/>
              </a:rPr>
              <a:t>TCCR0A</a:t>
            </a:r>
          </a:p>
        </p:txBody>
      </p:sp>
      <p:pic>
        <p:nvPicPr>
          <p:cNvPr id="2970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550" y="1828800"/>
            <a:ext cx="8375650" cy="1104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9702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838" y="4114800"/>
            <a:ext cx="8340725" cy="1073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9703" name="Text Box 7"/>
          <p:cNvSpPr txBox="1">
            <a:spLocks noChangeArrowheads="1"/>
          </p:cNvSpPr>
          <p:nvPr/>
        </p:nvSpPr>
        <p:spPr bwMode="auto">
          <a:xfrm>
            <a:off x="1430338" y="2971800"/>
            <a:ext cx="7313612" cy="76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6168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buSzPct val="45000"/>
              <a:buFont typeface="Wingdings" charset="2"/>
              <a:buChar char=""/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Typical value: TCCR0A = 0b00000000;</a:t>
            </a:r>
          </a:p>
          <a:p>
            <a:pPr>
              <a:buSzPct val="45000"/>
              <a:buFont typeface="Wingdings" charset="2"/>
              <a:buChar char=""/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Do not drive compare/match outputs (OC0A, OC0B)</a:t>
            </a:r>
          </a:p>
        </p:txBody>
      </p:sp>
      <p:sp>
        <p:nvSpPr>
          <p:cNvPr id="29704" name="Text Box 8"/>
          <p:cNvSpPr txBox="1">
            <a:spLocks noChangeArrowheads="1"/>
          </p:cNvSpPr>
          <p:nvPr/>
        </p:nvSpPr>
        <p:spPr bwMode="auto">
          <a:xfrm>
            <a:off x="1371600" y="5334000"/>
            <a:ext cx="7573963" cy="76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6168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buSzPct val="45000"/>
              <a:buFont typeface="Wingdings" charset="2"/>
              <a:buChar char=""/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Typical value: TCCR0B = 0b00000001; // no prescalar</a:t>
            </a:r>
          </a:p>
          <a:p>
            <a:pPr>
              <a:buSzPct val="45000"/>
              <a:buFont typeface="Wingdings" charset="2"/>
              <a:buChar char=""/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Last three bits are important, determine prescalar</a:t>
            </a:r>
          </a:p>
        </p:txBody>
      </p:sp>
      <p:sp>
        <p:nvSpPr>
          <p:cNvPr id="29705" name="Text Box 4"/>
          <p:cNvSpPr txBox="1">
            <a:spLocks noChangeArrowheads="1"/>
          </p:cNvSpPr>
          <p:nvPr/>
        </p:nvSpPr>
        <p:spPr bwMode="auto">
          <a:xfrm>
            <a:off x="1327150" y="3810000"/>
            <a:ext cx="1416050" cy="43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6168" rIns="90000" bIns="45000"/>
          <a:lstStyle>
            <a:lvl1pPr>
              <a:tabLst>
                <a:tab pos="723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  <a:lvl2pPr>
              <a:tabLst>
                <a:tab pos="723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2pPr>
            <a:lvl3pPr>
              <a:tabLst>
                <a:tab pos="723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3pPr>
            <a:lvl4pPr>
              <a:tabLst>
                <a:tab pos="723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4pPr>
            <a:lvl5pPr>
              <a:tabLst>
                <a:tab pos="723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sz="2000" b="1">
                <a:solidFill>
                  <a:srgbClr val="000000"/>
                </a:solidFill>
                <a:latin typeface="Arial" charset="0"/>
              </a:rPr>
              <a:t>TCCR0B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3124200" y="6172200"/>
            <a:ext cx="2889250" cy="450850"/>
          </a:xfrm>
        </p:spPr>
        <p:txBody>
          <a:bodyPr/>
          <a:lstStyle/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sp>
        <p:nvSpPr>
          <p:cNvPr id="30723" name="Rectangle 1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153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ATmega Timer Example</a:t>
            </a: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838200" y="1447800"/>
            <a:ext cx="4945063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0876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#include &lt;avr/interrupt.h&gt;</a:t>
            </a:r>
          </a:p>
          <a:p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#define TIMER0_CNT	1000 </a:t>
            </a:r>
          </a:p>
          <a:p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main( )</a:t>
            </a:r>
          </a:p>
          <a:p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InitTimer0( ); // initialize hardware</a:t>
            </a:r>
          </a:p>
          <a:p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sei( ); 		// enable interrupts </a:t>
            </a:r>
          </a:p>
          <a:p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for ( ; ; )</a:t>
            </a:r>
          </a:p>
          <a:p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2000" b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// background code goes here</a:t>
            </a:r>
          </a:p>
          <a:p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ISR(TIMER0_COMPA_vect)	</a:t>
            </a:r>
          </a:p>
          <a:p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Interrupt handler here</a:t>
            </a:r>
          </a:p>
          <a:p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5783263" y="4800600"/>
            <a:ext cx="2743200" cy="762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txBody>
          <a:bodyPr lIns="90000" tIns="66168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S Gothic" charset="-128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S Gothic" charset="-128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S Gothic" charset="-128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S Gothic" charset="-128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S Gothic" charset="-128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S Gothic" charset="-128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S Gothic" charset="-128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S Gothic" charset="-128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Arial" charset="0"/>
                <a:ea typeface="MS Gothic" charset="-128"/>
              </a:defRPr>
            </a:lvl9pPr>
          </a:lstStyle>
          <a:p>
            <a:pPr>
              <a:buSzPct val="45000"/>
              <a:buFont typeface="Wingdings" charset="2"/>
              <a:buChar char=""/>
              <a:defRPr/>
            </a:pPr>
            <a:r>
              <a:rPr lang="en-US" sz="2000" dirty="0" smtClean="0"/>
              <a:t>Using Timer 0 Match Interrupt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sp>
        <p:nvSpPr>
          <p:cNvPr id="4099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Saving and Restoring Context</a:t>
            </a:r>
          </a:p>
        </p:txBody>
      </p:sp>
      <p:sp>
        <p:nvSpPr>
          <p:cNvPr id="4100" name="Text Box 3"/>
          <p:cNvSpPr txBox="1">
            <a:spLocks noChangeArrowheads="1"/>
          </p:cNvSpPr>
          <p:nvPr/>
        </p:nvSpPr>
        <p:spPr bwMode="auto">
          <a:xfrm>
            <a:off x="1143000" y="1905000"/>
            <a:ext cx="6934200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6168" rIns="90000" bIns="45000"/>
          <a:lstStyle>
            <a:lvl1pPr marL="342900" indent="-342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  <a:lvl2pPr marL="1085850" indent="-342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lnSpc>
                <a:spcPct val="150000"/>
              </a:lnSpc>
              <a:buFont typeface="Wingdings" charset="2"/>
              <a:buChar char="Ø"/>
            </a:pPr>
            <a:r>
              <a:rPr lang="en-US">
                <a:solidFill>
                  <a:srgbClr val="000000"/>
                </a:solidFill>
                <a:latin typeface="Arial" charset="0"/>
              </a:rPr>
              <a:t>Interrupt should not interfere with normal tasks</a:t>
            </a:r>
          </a:p>
          <a:p>
            <a:pPr>
              <a:lnSpc>
                <a:spcPct val="150000"/>
              </a:lnSpc>
              <a:buFont typeface="Wingdings" charset="2"/>
              <a:buChar char="Ø"/>
            </a:pPr>
            <a:r>
              <a:rPr lang="en-US">
                <a:solidFill>
                  <a:srgbClr val="000000"/>
                </a:solidFill>
                <a:latin typeface="Arial" charset="0"/>
              </a:rPr>
              <a:t>Need to </a:t>
            </a:r>
            <a:r>
              <a:rPr lang="en-US" b="1">
                <a:solidFill>
                  <a:srgbClr val="000000"/>
                </a:solidFill>
                <a:latin typeface="Arial" charset="0"/>
              </a:rPr>
              <a:t>save all used registers 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at the beginning and </a:t>
            </a:r>
            <a:r>
              <a:rPr lang="en-US" b="1">
                <a:solidFill>
                  <a:srgbClr val="000000"/>
                </a:solidFill>
                <a:latin typeface="Arial" charset="0"/>
              </a:rPr>
              <a:t>restore them at the end</a:t>
            </a:r>
          </a:p>
          <a:p>
            <a:pPr>
              <a:lnSpc>
                <a:spcPct val="150000"/>
              </a:lnSpc>
              <a:buFont typeface="Wingdings" charset="2"/>
              <a:buChar char="Ø"/>
            </a:pPr>
            <a:r>
              <a:rPr lang="en-US">
                <a:solidFill>
                  <a:srgbClr val="000000"/>
                </a:solidFill>
                <a:latin typeface="Arial" charset="0"/>
              </a:rPr>
              <a:t>Stack is typically used for temporary storage</a:t>
            </a:r>
          </a:p>
          <a:p>
            <a:pPr lvl="1">
              <a:lnSpc>
                <a:spcPct val="150000"/>
              </a:lnSpc>
              <a:buFont typeface="Arial" charset="0"/>
              <a:buChar char="•"/>
            </a:pPr>
            <a:r>
              <a:rPr lang="en-US">
                <a:solidFill>
                  <a:srgbClr val="000000"/>
                </a:solidFill>
                <a:latin typeface="Arial" charset="0"/>
              </a:rPr>
              <a:t>Last in, first out (LIFO)</a:t>
            </a:r>
          </a:p>
          <a:p>
            <a:pPr lvl="1">
              <a:lnSpc>
                <a:spcPct val="150000"/>
              </a:lnSpc>
              <a:buFont typeface="Arial" charset="0"/>
              <a:buChar char="•"/>
            </a:pPr>
            <a:r>
              <a:rPr lang="en-US">
                <a:solidFill>
                  <a:srgbClr val="000000"/>
                </a:solidFill>
                <a:latin typeface="Arial" charset="0"/>
              </a:rPr>
              <a:t>push, pop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3124200" y="6172200"/>
            <a:ext cx="2889250" cy="450850"/>
          </a:xfrm>
        </p:spPr>
        <p:txBody>
          <a:bodyPr/>
          <a:lstStyle/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sp>
        <p:nvSpPr>
          <p:cNvPr id="31747" name="Rectangle 1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153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Timer Initialization</a:t>
            </a:r>
          </a:p>
        </p:txBody>
      </p:sp>
      <p:sp>
        <p:nvSpPr>
          <p:cNvPr id="31748" name="Text Box 3"/>
          <p:cNvSpPr txBox="1">
            <a:spLocks noChangeArrowheads="1"/>
          </p:cNvSpPr>
          <p:nvPr/>
        </p:nvSpPr>
        <p:spPr bwMode="auto">
          <a:xfrm>
            <a:off x="1295400" y="1600200"/>
            <a:ext cx="68580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0876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void InitTimer0( void ) </a:t>
            </a:r>
          </a:p>
          <a:p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TCCR0A = 0b00000000;    </a:t>
            </a:r>
          </a:p>
          <a:p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No compare output, no waveform gen</a:t>
            </a:r>
          </a:p>
          <a:p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TCCR0B = 0b00000001;    </a:t>
            </a:r>
          </a:p>
          <a:p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No forcing, No prescalar</a:t>
            </a:r>
          </a:p>
          <a:p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OCR0A =  TIMER0_CNT; 	</a:t>
            </a:r>
          </a:p>
          <a:p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Load Compare value for timer 0</a:t>
            </a:r>
          </a:p>
          <a:p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TIMSK0 = _BV(OCIE0A);	</a:t>
            </a:r>
          </a:p>
          <a:p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enable compare-match interrupt</a:t>
            </a:r>
          </a:p>
          <a:p>
            <a:r>
              <a:rPr lang="en-US" sz="2000" b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	// _BV(n) == (1 &lt;&lt; n)</a:t>
            </a:r>
          </a:p>
          <a:p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TCNT0 = 0;			</a:t>
            </a:r>
          </a:p>
          <a:p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 Initialize timer to 0 </a:t>
            </a:r>
          </a:p>
          <a:p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 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3124200" y="6172200"/>
            <a:ext cx="2889250" cy="450850"/>
          </a:xfrm>
        </p:spPr>
        <p:txBody>
          <a:bodyPr/>
          <a:lstStyle/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sp>
        <p:nvSpPr>
          <p:cNvPr id="32771" name="Rectangle 1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153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Setting a Specific Delay</a:t>
            </a:r>
          </a:p>
        </p:txBody>
      </p:sp>
      <p:sp>
        <p:nvSpPr>
          <p:cNvPr id="32772" name="Text Box 3"/>
          <p:cNvSpPr txBox="1">
            <a:spLocks noChangeArrowheads="1"/>
          </p:cNvSpPr>
          <p:nvPr/>
        </p:nvSpPr>
        <p:spPr bwMode="auto">
          <a:xfrm>
            <a:off x="990600" y="1785938"/>
            <a:ext cx="7527925" cy="1109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6168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buSzPct val="45000"/>
              <a:buFont typeface="Wingdings" charset="2"/>
              <a:buChar char=""/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Need to compute </a:t>
            </a:r>
            <a:r>
              <a:rPr lang="en-US" sz="2000" b="1">
                <a:solidFill>
                  <a:srgbClr val="000000"/>
                </a:solidFill>
                <a:latin typeface="Arial" charset="0"/>
              </a:rPr>
              <a:t>how many cycles</a:t>
            </a:r>
            <a:r>
              <a:rPr lang="en-US" sz="2000">
                <a:solidFill>
                  <a:srgbClr val="000000"/>
                </a:solidFill>
                <a:latin typeface="Arial" charset="0"/>
              </a:rPr>
              <a:t> are needed to match required delay</a:t>
            </a:r>
          </a:p>
          <a:p>
            <a:pPr>
              <a:buSzPct val="45000"/>
              <a:buFont typeface="Wingdings" charset="2"/>
              <a:buChar char=""/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Need clock period T. </a:t>
            </a:r>
            <a:r>
              <a:rPr lang="en-US" sz="2000" b="1" i="1">
                <a:solidFill>
                  <a:srgbClr val="000000"/>
                </a:solidFill>
                <a:latin typeface="Arial" charset="0"/>
              </a:rPr>
              <a:t>T = 1/f</a:t>
            </a:r>
          </a:p>
        </p:txBody>
      </p:sp>
      <p:sp>
        <p:nvSpPr>
          <p:cNvPr id="32773" name="Text Box 4"/>
          <p:cNvSpPr txBox="1">
            <a:spLocks noChangeArrowheads="1"/>
          </p:cNvSpPr>
          <p:nvPr/>
        </p:nvSpPr>
        <p:spPr bwMode="auto">
          <a:xfrm>
            <a:off x="1319213" y="3124200"/>
            <a:ext cx="5970587" cy="1449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66168" rIns="90000" bIns="45000"/>
          <a:lstStyle>
            <a:lvl1pPr marL="342900" indent="-22701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sz="2000">
                <a:solidFill>
                  <a:srgbClr val="000000"/>
                </a:solidFill>
                <a:latin typeface="Arial" charset="0"/>
              </a:rPr>
              <a:t>Generate a constant square wave of  ½ Hz</a:t>
            </a:r>
          </a:p>
          <a:p>
            <a:pPr>
              <a:buSzPct val="45000"/>
              <a:buFont typeface="Wingdings" charset="2"/>
              <a:buChar char=""/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16-bit timer</a:t>
            </a:r>
          </a:p>
          <a:p>
            <a:pPr>
              <a:buSzPct val="45000"/>
              <a:buFont typeface="Wingdings" charset="2"/>
              <a:buChar char=""/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50 kHz clock</a:t>
            </a:r>
          </a:p>
          <a:p>
            <a:pPr>
              <a:buSzPct val="45000"/>
              <a:buFont typeface="Wingdings" charset="2"/>
              <a:buChar char=""/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pre-scaler = up to divide-by-256</a:t>
            </a:r>
          </a:p>
        </p:txBody>
      </p:sp>
      <p:sp>
        <p:nvSpPr>
          <p:cNvPr id="32774" name="Text Box 5"/>
          <p:cNvSpPr txBox="1">
            <a:spLocks noChangeArrowheads="1"/>
          </p:cNvSpPr>
          <p:nvPr/>
        </p:nvSpPr>
        <p:spPr bwMode="auto">
          <a:xfrm>
            <a:off x="1066800" y="4724400"/>
            <a:ext cx="6781800" cy="1109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6168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sz="2000" b="1">
                <a:solidFill>
                  <a:srgbClr val="000000"/>
                </a:solidFill>
                <a:latin typeface="Arial" charset="0"/>
              </a:rPr>
              <a:t>What delay is needed?</a:t>
            </a:r>
          </a:p>
          <a:p>
            <a:r>
              <a:rPr lang="en-US" sz="2000">
                <a:solidFill>
                  <a:srgbClr val="000000"/>
                </a:solidFill>
                <a:latin typeface="Arial" charset="0"/>
              </a:rPr>
              <a:t>- 1/</a:t>
            </a:r>
            <a:r>
              <a:rPr lang="en-US" sz="2000">
                <a:solidFill>
                  <a:srgbClr val="000000"/>
                </a:solidFill>
                <a:latin typeface="Arial" charset="0"/>
                <a:cs typeface="Arial" charset="0"/>
              </a:rPr>
              <a:t>½ Hz = 2000ms</a:t>
            </a:r>
          </a:p>
          <a:p>
            <a:r>
              <a:rPr lang="en-US" sz="2000">
                <a:solidFill>
                  <a:srgbClr val="000000"/>
                </a:solidFill>
                <a:latin typeface="Arial" charset="0"/>
                <a:cs typeface="Arial" charset="0"/>
              </a:rPr>
              <a:t>- 1000ms delay is needed (invert signal twice a period)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3124200" y="6172200"/>
            <a:ext cx="2889250" cy="450850"/>
          </a:xfrm>
        </p:spPr>
        <p:txBody>
          <a:bodyPr/>
          <a:lstStyle/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sp>
        <p:nvSpPr>
          <p:cNvPr id="33795" name="Rectangle 1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153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Setting Prescalar</a:t>
            </a:r>
          </a:p>
        </p:txBody>
      </p:sp>
      <p:sp>
        <p:nvSpPr>
          <p:cNvPr id="33796" name="Text Box 3"/>
          <p:cNvSpPr txBox="1">
            <a:spLocks noChangeArrowheads="1"/>
          </p:cNvSpPr>
          <p:nvPr/>
        </p:nvSpPr>
        <p:spPr bwMode="auto">
          <a:xfrm>
            <a:off x="1058863" y="2057400"/>
            <a:ext cx="7246937" cy="2979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b="1">
                <a:solidFill>
                  <a:srgbClr val="000000"/>
                </a:solidFill>
                <a:latin typeface="Arial" charset="0"/>
              </a:rPr>
              <a:t>How much prescalar is needed?</a:t>
            </a:r>
          </a:p>
          <a:p>
            <a:pPr>
              <a:lnSpc>
                <a:spcPct val="140000"/>
              </a:lnSpc>
            </a:pPr>
            <a:r>
              <a:rPr lang="en-US">
                <a:solidFill>
                  <a:srgbClr val="000000"/>
                </a:solidFill>
                <a:latin typeface="Arial" charset="0"/>
              </a:rPr>
              <a:t>- Can the counter count for 1000ms?</a:t>
            </a:r>
          </a:p>
          <a:p>
            <a:pPr>
              <a:lnSpc>
                <a:spcPct val="140000"/>
              </a:lnSpc>
            </a:pPr>
            <a:r>
              <a:rPr lang="en-US">
                <a:solidFill>
                  <a:srgbClr val="000000"/>
                </a:solidFill>
                <a:latin typeface="Arial" charset="0"/>
              </a:rPr>
              <a:t>- 16 bits, 65,536 is max value</a:t>
            </a:r>
          </a:p>
          <a:p>
            <a:pPr>
              <a:lnSpc>
                <a:spcPct val="140000"/>
              </a:lnSpc>
            </a:pPr>
            <a:r>
              <a:rPr lang="en-US">
                <a:solidFill>
                  <a:srgbClr val="000000"/>
                </a:solidFill>
                <a:latin typeface="Arial" charset="0"/>
              </a:rPr>
              <a:t>- System clock period is 1/50kHz = 20 microseconds</a:t>
            </a:r>
          </a:p>
          <a:p>
            <a:pPr>
              <a:lnSpc>
                <a:spcPct val="140000"/>
              </a:lnSpc>
            </a:pPr>
            <a:r>
              <a:rPr lang="en-US">
                <a:solidFill>
                  <a:srgbClr val="000000"/>
                </a:solidFill>
                <a:latin typeface="Arial" charset="0"/>
              </a:rPr>
              <a:t>- 65,536 * 20 microseconds = 1.31 seconds</a:t>
            </a:r>
          </a:p>
          <a:p>
            <a:pPr>
              <a:lnSpc>
                <a:spcPct val="140000"/>
              </a:lnSpc>
            </a:pPr>
            <a:r>
              <a:rPr lang="en-US">
                <a:solidFill>
                  <a:srgbClr val="000000"/>
                </a:solidFill>
                <a:latin typeface="Arial" charset="0"/>
              </a:rPr>
              <a:t>- 1.31 sec &gt; 1000ms, so no prescalar is needed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3124200" y="6172200"/>
            <a:ext cx="2889250" cy="450850"/>
          </a:xfrm>
        </p:spPr>
        <p:txBody>
          <a:bodyPr/>
          <a:lstStyle/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sp>
        <p:nvSpPr>
          <p:cNvPr id="34819" name="Rectangle 1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153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Setting Initial Timer Value</a:t>
            </a:r>
          </a:p>
        </p:txBody>
      </p:sp>
      <p:sp>
        <p:nvSpPr>
          <p:cNvPr id="34820" name="Text Box 3"/>
          <p:cNvSpPr txBox="1">
            <a:spLocks noChangeArrowheads="1"/>
          </p:cNvSpPr>
          <p:nvPr/>
        </p:nvSpPr>
        <p:spPr bwMode="auto">
          <a:xfrm>
            <a:off x="822325" y="2133600"/>
            <a:ext cx="7635875" cy="195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buSzPct val="45000"/>
              <a:buFont typeface="Wingdings" charset="2"/>
              <a:buChar char=""/>
            </a:pPr>
            <a:r>
              <a:rPr lang="en-US">
                <a:solidFill>
                  <a:srgbClr val="000000"/>
                </a:solidFill>
                <a:latin typeface="Arial" charset="0"/>
              </a:rPr>
              <a:t>Assume that we will use the Timer 0 Overflow interrupt</a:t>
            </a:r>
          </a:p>
          <a:p>
            <a:pPr>
              <a:lnSpc>
                <a:spcPct val="140000"/>
              </a:lnSpc>
              <a:buSzPct val="45000"/>
              <a:buFont typeface="Wingdings" charset="2"/>
              <a:buChar char=""/>
            </a:pPr>
            <a:r>
              <a:rPr lang="en-US">
                <a:solidFill>
                  <a:srgbClr val="000000"/>
                </a:solidFill>
                <a:latin typeface="Arial" charset="0"/>
              </a:rPr>
              <a:t>Need counter to overflow after 1000ms</a:t>
            </a:r>
          </a:p>
          <a:p>
            <a:pPr>
              <a:lnSpc>
                <a:spcPct val="140000"/>
              </a:lnSpc>
              <a:buSzPct val="45000"/>
              <a:buFont typeface="Wingdings" charset="2"/>
              <a:buChar char=""/>
            </a:pPr>
            <a:r>
              <a:rPr lang="en-US">
                <a:solidFill>
                  <a:srgbClr val="000000"/>
                </a:solidFill>
                <a:latin typeface="Arial" charset="0"/>
              </a:rPr>
              <a:t>1000 ms / 20 microsec = 50,000 clocks</a:t>
            </a:r>
          </a:p>
          <a:p>
            <a:pPr>
              <a:lnSpc>
                <a:spcPct val="140000"/>
              </a:lnSpc>
              <a:buSzPct val="45000"/>
              <a:buFont typeface="Wingdings" charset="2"/>
              <a:buChar char=""/>
            </a:pPr>
            <a:r>
              <a:rPr lang="en-US">
                <a:solidFill>
                  <a:srgbClr val="000000"/>
                </a:solidFill>
                <a:latin typeface="Arial" charset="0"/>
              </a:rPr>
              <a:t>Initialize timer to 65,536 – 50,000 = 15,536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sp>
        <p:nvSpPr>
          <p:cNvPr id="512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Disabling Interrupts</a:t>
            </a:r>
          </a:p>
        </p:txBody>
      </p:sp>
      <p:sp>
        <p:nvSpPr>
          <p:cNvPr id="5124" name="Text Box 3"/>
          <p:cNvSpPr txBox="1">
            <a:spLocks noChangeArrowheads="1"/>
          </p:cNvSpPr>
          <p:nvPr/>
        </p:nvSpPr>
        <p:spPr bwMode="auto">
          <a:xfrm>
            <a:off x="1066800" y="1676400"/>
            <a:ext cx="76962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6168" rIns="90000" bIns="45000"/>
          <a:lstStyle>
            <a:lvl1pPr marL="342900" indent="-342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  <a:lvl2pPr marL="1085850" indent="-342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buFont typeface="Wingdings" charset="2"/>
              <a:buChar char="Ø"/>
            </a:pPr>
            <a:r>
              <a:rPr lang="en-US">
                <a:solidFill>
                  <a:srgbClr val="000000"/>
                </a:solidFill>
                <a:latin typeface="Arial" charset="0"/>
              </a:rPr>
              <a:t>Some events should be ignored completely</a:t>
            </a:r>
          </a:p>
          <a:p>
            <a:pPr>
              <a:lnSpc>
                <a:spcPct val="140000"/>
              </a:lnSpc>
              <a:buFont typeface="Wingdings" charset="2"/>
              <a:buChar char="Ø"/>
            </a:pPr>
            <a:r>
              <a:rPr lang="en-US">
                <a:solidFill>
                  <a:srgbClr val="000000"/>
                </a:solidFill>
                <a:latin typeface="Arial" charset="0"/>
              </a:rPr>
              <a:t>Some tasks are </a:t>
            </a:r>
            <a:r>
              <a:rPr lang="en-US" b="1">
                <a:solidFill>
                  <a:srgbClr val="000000"/>
                </a:solidFill>
                <a:latin typeface="Arial" charset="0"/>
              </a:rPr>
              <a:t>time-critical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 and should not be interrupted</a:t>
            </a:r>
          </a:p>
          <a:p>
            <a:pPr lvl="1">
              <a:lnSpc>
                <a:spcPct val="140000"/>
              </a:lnSpc>
              <a:buClrTx/>
              <a:buSzTx/>
              <a:buFont typeface="Arial" charset="0"/>
              <a:buChar char="•"/>
            </a:pPr>
            <a:r>
              <a:rPr lang="en-US">
                <a:solidFill>
                  <a:srgbClr val="000000"/>
                </a:solidFill>
                <a:latin typeface="Arial" charset="0"/>
              </a:rPr>
              <a:t>X-ray emitter in radiation therapy</a:t>
            </a:r>
          </a:p>
          <a:p>
            <a:pPr>
              <a:lnSpc>
                <a:spcPct val="140000"/>
              </a:lnSpc>
              <a:buFont typeface="Wingdings" charset="2"/>
              <a:buChar char="Ø"/>
            </a:pPr>
            <a:r>
              <a:rPr lang="en-US">
                <a:solidFill>
                  <a:srgbClr val="000000"/>
                </a:solidFill>
                <a:latin typeface="Arial" charset="0"/>
              </a:rPr>
              <a:t>Interrupts can be disabled (usually by setting a register)</a:t>
            </a:r>
          </a:p>
          <a:p>
            <a:pPr>
              <a:lnSpc>
                <a:spcPct val="140000"/>
              </a:lnSpc>
              <a:buFont typeface="Wingdings" charset="2"/>
              <a:buChar char="Ø"/>
            </a:pPr>
            <a:r>
              <a:rPr lang="en-US" b="1">
                <a:solidFill>
                  <a:srgbClr val="000000"/>
                </a:solidFill>
                <a:latin typeface="Arial" charset="0"/>
              </a:rPr>
              <a:t>Nonmaskable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 interrupt cannot be disabled</a:t>
            </a:r>
          </a:p>
          <a:p>
            <a:pPr lvl="1">
              <a:lnSpc>
                <a:spcPct val="140000"/>
              </a:lnSpc>
              <a:buClrTx/>
              <a:buSzTx/>
              <a:buFont typeface="Arial" charset="0"/>
              <a:buChar char="•"/>
            </a:pPr>
            <a:r>
              <a:rPr lang="en-US">
                <a:solidFill>
                  <a:srgbClr val="000000"/>
                </a:solidFill>
                <a:latin typeface="Arial" charset="0"/>
              </a:rPr>
              <a:t>For critical events (like loss of power)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sp>
        <p:nvSpPr>
          <p:cNvPr id="614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Interrupt Vectors</a:t>
            </a:r>
          </a:p>
        </p:txBody>
      </p:sp>
      <p:sp>
        <p:nvSpPr>
          <p:cNvPr id="6148" name="Text Box 3"/>
          <p:cNvSpPr txBox="1">
            <a:spLocks noChangeArrowheads="1"/>
          </p:cNvSpPr>
          <p:nvPr/>
        </p:nvSpPr>
        <p:spPr bwMode="auto">
          <a:xfrm>
            <a:off x="838200" y="1905000"/>
            <a:ext cx="7696200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6168" rIns="90000" bIns="45000"/>
          <a:lstStyle>
            <a:lvl1pPr marL="342900" indent="-342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lnSpc>
                <a:spcPct val="150000"/>
              </a:lnSpc>
              <a:buFont typeface="Wingdings" charset="2"/>
              <a:buChar char="Ø"/>
            </a:pPr>
            <a:r>
              <a:rPr lang="en-US" b="1">
                <a:solidFill>
                  <a:srgbClr val="FF0000"/>
                </a:solidFill>
                <a:latin typeface="Arial" charset="0"/>
              </a:rPr>
              <a:t>Interrupt vector 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is a pointer to an interrupt in memory</a:t>
            </a:r>
          </a:p>
          <a:p>
            <a:pPr>
              <a:lnSpc>
                <a:spcPct val="150000"/>
              </a:lnSpc>
              <a:buFont typeface="Wingdings" charset="2"/>
              <a:buChar char="Ø"/>
            </a:pPr>
            <a:r>
              <a:rPr lang="en-US">
                <a:solidFill>
                  <a:srgbClr val="000000"/>
                </a:solidFill>
                <a:latin typeface="Arial" charset="0"/>
              </a:rPr>
              <a:t>Interrupt number is used to index the table</a:t>
            </a:r>
          </a:p>
          <a:p>
            <a:pPr>
              <a:lnSpc>
                <a:spcPct val="150000"/>
              </a:lnSpc>
              <a:buFont typeface="Wingdings" charset="2"/>
              <a:buChar char="Ø"/>
            </a:pPr>
            <a:r>
              <a:rPr lang="en-US" b="1">
                <a:solidFill>
                  <a:srgbClr val="FF0000"/>
                </a:solidFill>
                <a:latin typeface="Arial" charset="0"/>
              </a:rPr>
              <a:t>Interrupt vector table 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holds pointers to all interrupts</a:t>
            </a:r>
          </a:p>
          <a:p>
            <a:pPr>
              <a:lnSpc>
                <a:spcPct val="150000"/>
              </a:lnSpc>
              <a:buFont typeface="Wingdings" charset="2"/>
              <a:buChar char="Ø"/>
            </a:pPr>
            <a:r>
              <a:rPr lang="en-US">
                <a:solidFill>
                  <a:srgbClr val="000000"/>
                </a:solidFill>
                <a:latin typeface="Arial" charset="0"/>
              </a:rPr>
              <a:t>Table location may be fixed or placed in a known register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sp>
        <p:nvSpPr>
          <p:cNvPr id="717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Shared-Data Problem</a:t>
            </a:r>
          </a:p>
        </p:txBody>
      </p:sp>
      <p:sp>
        <p:nvSpPr>
          <p:cNvPr id="7172" name="Text Box 3"/>
          <p:cNvSpPr txBox="1">
            <a:spLocks noChangeArrowheads="1"/>
          </p:cNvSpPr>
          <p:nvPr/>
        </p:nvSpPr>
        <p:spPr bwMode="auto">
          <a:xfrm>
            <a:off x="738188" y="1752600"/>
            <a:ext cx="7796212" cy="906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6168" rIns="90000" bIns="45000"/>
          <a:lstStyle>
            <a:lvl1pPr marL="342900" indent="-342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buFont typeface="Wingdings" charset="2"/>
              <a:buChar char="Ø"/>
            </a:pPr>
            <a:r>
              <a:rPr lang="en-US">
                <a:solidFill>
                  <a:srgbClr val="000000"/>
                </a:solidFill>
                <a:latin typeface="Arial" charset="0"/>
              </a:rPr>
              <a:t>Interrupts should not change data that the another task is using</a:t>
            </a:r>
          </a:p>
        </p:txBody>
      </p:sp>
      <p:grpSp>
        <p:nvGrpSpPr>
          <p:cNvPr id="7173" name="Group 1"/>
          <p:cNvGrpSpPr>
            <a:grpSpLocks/>
          </p:cNvGrpSpPr>
          <p:nvPr/>
        </p:nvGrpSpPr>
        <p:grpSpPr bwMode="auto">
          <a:xfrm>
            <a:off x="1447800" y="2743200"/>
            <a:ext cx="6297613" cy="1554163"/>
            <a:chOff x="1866900" y="3152775"/>
            <a:chExt cx="6297613" cy="1554163"/>
          </a:xfrm>
        </p:grpSpPr>
        <p:sp>
          <p:nvSpPr>
            <p:cNvPr id="7175" name="Text Box 5"/>
            <p:cNvSpPr txBox="1">
              <a:spLocks noChangeArrowheads="1"/>
            </p:cNvSpPr>
            <p:nvPr/>
          </p:nvSpPr>
          <p:spPr bwMode="auto">
            <a:xfrm>
              <a:off x="1866900" y="3703638"/>
              <a:ext cx="2374900" cy="1003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96408" rIns="90000" bIns="45000"/>
            <a:lstStyle>
              <a:lvl1pPr>
                <a:tabLst>
                  <a:tab pos="723900" algn="l"/>
                  <a:tab pos="1447800" algn="l"/>
                  <a:tab pos="2171700" algn="l"/>
                </a:tabLst>
                <a:defRPr sz="2400">
                  <a:solidFill>
                    <a:schemeClr val="bg1"/>
                  </a:solidFill>
                  <a:latin typeface="Times New Roman" pitchFamily="16" charset="0"/>
                  <a:ea typeface="MS Gothic" charset="-128"/>
                </a:defRPr>
              </a:lvl1pPr>
              <a:lvl2pPr>
                <a:tabLst>
                  <a:tab pos="723900" algn="l"/>
                  <a:tab pos="1447800" algn="l"/>
                  <a:tab pos="2171700" algn="l"/>
                </a:tabLst>
                <a:defRPr sz="2400">
                  <a:solidFill>
                    <a:schemeClr val="bg1"/>
                  </a:solidFill>
                  <a:latin typeface="Times New Roman" pitchFamily="16" charset="0"/>
                  <a:ea typeface="MS Gothic" charset="-128"/>
                </a:defRPr>
              </a:lvl2pPr>
              <a:lvl3pPr>
                <a:tabLst>
                  <a:tab pos="723900" algn="l"/>
                  <a:tab pos="1447800" algn="l"/>
                  <a:tab pos="2171700" algn="l"/>
                </a:tabLst>
                <a:defRPr sz="2400">
                  <a:solidFill>
                    <a:schemeClr val="bg1"/>
                  </a:solidFill>
                  <a:latin typeface="Times New Roman" pitchFamily="16" charset="0"/>
                  <a:ea typeface="MS Gothic" charset="-128"/>
                </a:defRPr>
              </a:lvl3pPr>
              <a:lvl4pPr>
                <a:tabLst>
                  <a:tab pos="723900" algn="l"/>
                  <a:tab pos="1447800" algn="l"/>
                  <a:tab pos="2171700" algn="l"/>
                </a:tabLst>
                <a:defRPr sz="2400">
                  <a:solidFill>
                    <a:schemeClr val="bg1"/>
                  </a:solidFill>
                  <a:latin typeface="Times New Roman" pitchFamily="16" charset="0"/>
                  <a:ea typeface="MS Gothic" charset="-128"/>
                </a:defRPr>
              </a:lvl4pPr>
              <a:lvl5pPr>
                <a:tabLst>
                  <a:tab pos="723900" algn="l"/>
                  <a:tab pos="1447800" algn="l"/>
                  <a:tab pos="2171700" algn="l"/>
                </a:tabLst>
                <a:defRPr sz="2400">
                  <a:solidFill>
                    <a:schemeClr val="bg1"/>
                  </a:solidFill>
                  <a:latin typeface="Times New Roman" pitchFamily="16" charset="0"/>
                  <a:ea typeface="MS Gothic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  <a:tab pos="1447800" algn="l"/>
                  <a:tab pos="2171700" algn="l"/>
                </a:tabLst>
                <a:defRPr sz="2400">
                  <a:solidFill>
                    <a:schemeClr val="bg1"/>
                  </a:solidFill>
                  <a:latin typeface="Times New Roman" pitchFamily="16" charset="0"/>
                  <a:ea typeface="MS Gothic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  <a:tab pos="1447800" algn="l"/>
                  <a:tab pos="2171700" algn="l"/>
                </a:tabLst>
                <a:defRPr sz="2400">
                  <a:solidFill>
                    <a:schemeClr val="bg1"/>
                  </a:solidFill>
                  <a:latin typeface="Times New Roman" pitchFamily="16" charset="0"/>
                  <a:ea typeface="MS Gothic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  <a:tab pos="1447800" algn="l"/>
                  <a:tab pos="2171700" algn="l"/>
                </a:tabLst>
                <a:defRPr sz="2400">
                  <a:solidFill>
                    <a:schemeClr val="bg1"/>
                  </a:solidFill>
                  <a:latin typeface="Times New Roman" pitchFamily="16" charset="0"/>
                  <a:ea typeface="MS Gothic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  <a:tab pos="1447800" algn="l"/>
                  <a:tab pos="2171700" algn="l"/>
                </a:tabLst>
                <a:defRPr sz="2400">
                  <a:solidFill>
                    <a:schemeClr val="bg1"/>
                  </a:solidFill>
                  <a:latin typeface="Times New Roman" pitchFamily="16" charset="0"/>
                  <a:ea typeface="MS Gothic" charset="-128"/>
                </a:defRPr>
              </a:lvl9pPr>
            </a:lstStyle>
            <a:p>
              <a:pPr>
                <a:lnSpc>
                  <a:spcPct val="83000"/>
                </a:lnSpc>
              </a:pPr>
              <a:r>
                <a:rPr lang="en-US">
                  <a:solidFill>
                    <a:srgbClr val="000000"/>
                  </a:solidFill>
                  <a:latin typeface="Courier New" pitchFamily="49" charset="0"/>
                </a:rPr>
                <a:t>R1 = 3 + 5;</a:t>
              </a:r>
            </a:p>
            <a:p>
              <a:pPr>
                <a:lnSpc>
                  <a:spcPct val="83000"/>
                </a:lnSpc>
              </a:pPr>
              <a:r>
                <a:rPr lang="en-US">
                  <a:solidFill>
                    <a:srgbClr val="000000"/>
                  </a:solidFill>
                  <a:latin typeface="Courier New" pitchFamily="49" charset="0"/>
                </a:rPr>
                <a:t>R1 = R1 / 2;</a:t>
              </a:r>
            </a:p>
            <a:p>
              <a:pPr>
                <a:lnSpc>
                  <a:spcPct val="83000"/>
                </a:lnSpc>
              </a:pPr>
              <a:r>
                <a:rPr lang="en-US">
                  <a:solidFill>
                    <a:srgbClr val="000000"/>
                  </a:solidFill>
                  <a:latin typeface="Courier New" pitchFamily="49" charset="0"/>
                </a:rPr>
                <a:t>print R1</a:t>
              </a:r>
            </a:p>
          </p:txBody>
        </p:sp>
        <p:sp>
          <p:nvSpPr>
            <p:cNvPr id="7176" name="Text Box 6"/>
            <p:cNvSpPr txBox="1">
              <a:spLocks noChangeArrowheads="1"/>
            </p:cNvSpPr>
            <p:nvPr/>
          </p:nvSpPr>
          <p:spPr bwMode="auto">
            <a:xfrm>
              <a:off x="5972175" y="3814763"/>
              <a:ext cx="2192338" cy="649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96408" rIns="90000" bIns="45000"/>
            <a:lstStyle>
              <a:lvl1pPr>
                <a:tabLst>
                  <a:tab pos="723900" algn="l"/>
                  <a:tab pos="1447800" algn="l"/>
                  <a:tab pos="2171700" algn="l"/>
                </a:tabLst>
                <a:defRPr sz="2400">
                  <a:solidFill>
                    <a:schemeClr val="bg1"/>
                  </a:solidFill>
                  <a:latin typeface="Times New Roman" pitchFamily="16" charset="0"/>
                  <a:ea typeface="MS Gothic" charset="-128"/>
                </a:defRPr>
              </a:lvl1pPr>
              <a:lvl2pPr>
                <a:tabLst>
                  <a:tab pos="723900" algn="l"/>
                  <a:tab pos="1447800" algn="l"/>
                  <a:tab pos="2171700" algn="l"/>
                </a:tabLst>
                <a:defRPr sz="2400">
                  <a:solidFill>
                    <a:schemeClr val="bg1"/>
                  </a:solidFill>
                  <a:latin typeface="Times New Roman" pitchFamily="16" charset="0"/>
                  <a:ea typeface="MS Gothic" charset="-128"/>
                </a:defRPr>
              </a:lvl2pPr>
              <a:lvl3pPr>
                <a:tabLst>
                  <a:tab pos="723900" algn="l"/>
                  <a:tab pos="1447800" algn="l"/>
                  <a:tab pos="2171700" algn="l"/>
                </a:tabLst>
                <a:defRPr sz="2400">
                  <a:solidFill>
                    <a:schemeClr val="bg1"/>
                  </a:solidFill>
                  <a:latin typeface="Times New Roman" pitchFamily="16" charset="0"/>
                  <a:ea typeface="MS Gothic" charset="-128"/>
                </a:defRPr>
              </a:lvl3pPr>
              <a:lvl4pPr>
                <a:tabLst>
                  <a:tab pos="723900" algn="l"/>
                  <a:tab pos="1447800" algn="l"/>
                  <a:tab pos="2171700" algn="l"/>
                </a:tabLst>
                <a:defRPr sz="2400">
                  <a:solidFill>
                    <a:schemeClr val="bg1"/>
                  </a:solidFill>
                  <a:latin typeface="Times New Roman" pitchFamily="16" charset="0"/>
                  <a:ea typeface="MS Gothic" charset="-128"/>
                </a:defRPr>
              </a:lvl4pPr>
              <a:lvl5pPr>
                <a:tabLst>
                  <a:tab pos="723900" algn="l"/>
                  <a:tab pos="1447800" algn="l"/>
                  <a:tab pos="2171700" algn="l"/>
                </a:tabLst>
                <a:defRPr sz="2400">
                  <a:solidFill>
                    <a:schemeClr val="bg1"/>
                  </a:solidFill>
                  <a:latin typeface="Times New Roman" pitchFamily="16" charset="0"/>
                  <a:ea typeface="MS Gothic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  <a:tab pos="1447800" algn="l"/>
                  <a:tab pos="2171700" algn="l"/>
                </a:tabLst>
                <a:defRPr sz="2400">
                  <a:solidFill>
                    <a:schemeClr val="bg1"/>
                  </a:solidFill>
                  <a:latin typeface="Times New Roman" pitchFamily="16" charset="0"/>
                  <a:ea typeface="MS Gothic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  <a:tab pos="1447800" algn="l"/>
                  <a:tab pos="2171700" algn="l"/>
                </a:tabLst>
                <a:defRPr sz="2400">
                  <a:solidFill>
                    <a:schemeClr val="bg1"/>
                  </a:solidFill>
                  <a:latin typeface="Times New Roman" pitchFamily="16" charset="0"/>
                  <a:ea typeface="MS Gothic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  <a:tab pos="1447800" algn="l"/>
                  <a:tab pos="2171700" algn="l"/>
                </a:tabLst>
                <a:defRPr sz="2400">
                  <a:solidFill>
                    <a:schemeClr val="bg1"/>
                  </a:solidFill>
                  <a:latin typeface="Times New Roman" pitchFamily="16" charset="0"/>
                  <a:ea typeface="MS Gothic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  <a:tab pos="1447800" algn="l"/>
                  <a:tab pos="2171700" algn="l"/>
                </a:tabLst>
                <a:defRPr sz="2400">
                  <a:solidFill>
                    <a:schemeClr val="bg1"/>
                  </a:solidFill>
                  <a:latin typeface="Times New Roman" pitchFamily="16" charset="0"/>
                  <a:ea typeface="MS Gothic" charset="-128"/>
                </a:defRPr>
              </a:lvl9pPr>
            </a:lstStyle>
            <a:p>
              <a:pPr>
                <a:lnSpc>
                  <a:spcPct val="83000"/>
                </a:lnSpc>
              </a:pPr>
              <a:r>
                <a:rPr lang="en-US">
                  <a:solidFill>
                    <a:srgbClr val="000000"/>
                  </a:solidFill>
                  <a:latin typeface="Courier New" pitchFamily="49" charset="0"/>
                </a:rPr>
                <a:t>R1 = R1 + 1</a:t>
              </a:r>
            </a:p>
          </p:txBody>
        </p:sp>
        <p:sp>
          <p:nvSpPr>
            <p:cNvPr id="7177" name="Text Box 7"/>
            <p:cNvSpPr txBox="1">
              <a:spLocks noChangeArrowheads="1"/>
            </p:cNvSpPr>
            <p:nvPr/>
          </p:nvSpPr>
          <p:spPr bwMode="auto">
            <a:xfrm>
              <a:off x="2152650" y="3152775"/>
              <a:ext cx="1544638" cy="4286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66168" rIns="90000" bIns="45000"/>
            <a:lstStyle>
              <a:lvl1pPr>
                <a:tabLst>
                  <a:tab pos="723900" algn="l"/>
                  <a:tab pos="1447800" algn="l"/>
                </a:tabLst>
                <a:defRPr sz="2400">
                  <a:solidFill>
                    <a:schemeClr val="bg1"/>
                  </a:solidFill>
                  <a:latin typeface="Times New Roman" pitchFamily="16" charset="0"/>
                  <a:ea typeface="MS Gothic" charset="-128"/>
                </a:defRPr>
              </a:lvl1pPr>
              <a:lvl2pPr>
                <a:tabLst>
                  <a:tab pos="723900" algn="l"/>
                  <a:tab pos="1447800" algn="l"/>
                </a:tabLst>
                <a:defRPr sz="2400">
                  <a:solidFill>
                    <a:schemeClr val="bg1"/>
                  </a:solidFill>
                  <a:latin typeface="Times New Roman" pitchFamily="16" charset="0"/>
                  <a:ea typeface="MS Gothic" charset="-128"/>
                </a:defRPr>
              </a:lvl2pPr>
              <a:lvl3pPr>
                <a:tabLst>
                  <a:tab pos="723900" algn="l"/>
                  <a:tab pos="1447800" algn="l"/>
                </a:tabLst>
                <a:defRPr sz="2400">
                  <a:solidFill>
                    <a:schemeClr val="bg1"/>
                  </a:solidFill>
                  <a:latin typeface="Times New Roman" pitchFamily="16" charset="0"/>
                  <a:ea typeface="MS Gothic" charset="-128"/>
                </a:defRPr>
              </a:lvl3pPr>
              <a:lvl4pPr>
                <a:tabLst>
                  <a:tab pos="723900" algn="l"/>
                  <a:tab pos="1447800" algn="l"/>
                </a:tabLst>
                <a:defRPr sz="2400">
                  <a:solidFill>
                    <a:schemeClr val="bg1"/>
                  </a:solidFill>
                  <a:latin typeface="Times New Roman" pitchFamily="16" charset="0"/>
                  <a:ea typeface="MS Gothic" charset="-128"/>
                </a:defRPr>
              </a:lvl4pPr>
              <a:lvl5pPr>
                <a:tabLst>
                  <a:tab pos="723900" algn="l"/>
                  <a:tab pos="1447800" algn="l"/>
                </a:tabLst>
                <a:defRPr sz="2400">
                  <a:solidFill>
                    <a:schemeClr val="bg1"/>
                  </a:solidFill>
                  <a:latin typeface="Times New Roman" pitchFamily="16" charset="0"/>
                  <a:ea typeface="MS Gothic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  <a:tab pos="1447800" algn="l"/>
                </a:tabLst>
                <a:defRPr sz="2400">
                  <a:solidFill>
                    <a:schemeClr val="bg1"/>
                  </a:solidFill>
                  <a:latin typeface="Times New Roman" pitchFamily="16" charset="0"/>
                  <a:ea typeface="MS Gothic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  <a:tab pos="1447800" algn="l"/>
                </a:tabLst>
                <a:defRPr sz="2400">
                  <a:solidFill>
                    <a:schemeClr val="bg1"/>
                  </a:solidFill>
                  <a:latin typeface="Times New Roman" pitchFamily="16" charset="0"/>
                  <a:ea typeface="MS Gothic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  <a:tab pos="1447800" algn="l"/>
                </a:tabLst>
                <a:defRPr sz="2400">
                  <a:solidFill>
                    <a:schemeClr val="bg1"/>
                  </a:solidFill>
                  <a:latin typeface="Times New Roman" pitchFamily="16" charset="0"/>
                  <a:ea typeface="MS Gothic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  <a:tab pos="1447800" algn="l"/>
                </a:tabLst>
                <a:defRPr sz="2400">
                  <a:solidFill>
                    <a:schemeClr val="bg1"/>
                  </a:solidFill>
                  <a:latin typeface="Times New Roman" pitchFamily="16" charset="0"/>
                  <a:ea typeface="MS Gothic" charset="-128"/>
                </a:defRPr>
              </a:lvl9pPr>
            </a:lstStyle>
            <a:p>
              <a:r>
                <a:rPr lang="en-US">
                  <a:solidFill>
                    <a:srgbClr val="000000"/>
                  </a:solidFill>
                  <a:latin typeface="Arial" charset="0"/>
                </a:rPr>
                <a:t>Main Task</a:t>
              </a:r>
            </a:p>
          </p:txBody>
        </p:sp>
        <p:sp>
          <p:nvSpPr>
            <p:cNvPr id="7178" name="Text Box 8"/>
            <p:cNvSpPr txBox="1">
              <a:spLocks noChangeArrowheads="1"/>
            </p:cNvSpPr>
            <p:nvPr/>
          </p:nvSpPr>
          <p:spPr bwMode="auto">
            <a:xfrm>
              <a:off x="6424613" y="3152775"/>
              <a:ext cx="1312863" cy="4286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66168" rIns="90000" bIns="45000"/>
            <a:lstStyle>
              <a:lvl1pPr>
                <a:tabLst>
                  <a:tab pos="723900" algn="l"/>
                </a:tabLst>
                <a:defRPr sz="2400">
                  <a:solidFill>
                    <a:schemeClr val="bg1"/>
                  </a:solidFill>
                  <a:latin typeface="Times New Roman" pitchFamily="16" charset="0"/>
                  <a:ea typeface="MS Gothic" charset="-128"/>
                </a:defRPr>
              </a:lvl1pPr>
              <a:lvl2pPr>
                <a:tabLst>
                  <a:tab pos="723900" algn="l"/>
                </a:tabLst>
                <a:defRPr sz="2400">
                  <a:solidFill>
                    <a:schemeClr val="bg1"/>
                  </a:solidFill>
                  <a:latin typeface="Times New Roman" pitchFamily="16" charset="0"/>
                  <a:ea typeface="MS Gothic" charset="-128"/>
                </a:defRPr>
              </a:lvl2pPr>
              <a:lvl3pPr>
                <a:tabLst>
                  <a:tab pos="723900" algn="l"/>
                </a:tabLst>
                <a:defRPr sz="2400">
                  <a:solidFill>
                    <a:schemeClr val="bg1"/>
                  </a:solidFill>
                  <a:latin typeface="Times New Roman" pitchFamily="16" charset="0"/>
                  <a:ea typeface="MS Gothic" charset="-128"/>
                </a:defRPr>
              </a:lvl3pPr>
              <a:lvl4pPr>
                <a:tabLst>
                  <a:tab pos="723900" algn="l"/>
                </a:tabLst>
                <a:defRPr sz="2400">
                  <a:solidFill>
                    <a:schemeClr val="bg1"/>
                  </a:solidFill>
                  <a:latin typeface="Times New Roman" pitchFamily="16" charset="0"/>
                  <a:ea typeface="MS Gothic" charset="-128"/>
                </a:defRPr>
              </a:lvl4pPr>
              <a:lvl5pPr>
                <a:tabLst>
                  <a:tab pos="723900" algn="l"/>
                </a:tabLst>
                <a:defRPr sz="2400">
                  <a:solidFill>
                    <a:schemeClr val="bg1"/>
                  </a:solidFill>
                  <a:latin typeface="Times New Roman" pitchFamily="16" charset="0"/>
                  <a:ea typeface="MS Gothic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 sz="2400">
                  <a:solidFill>
                    <a:schemeClr val="bg1"/>
                  </a:solidFill>
                  <a:latin typeface="Times New Roman" pitchFamily="16" charset="0"/>
                  <a:ea typeface="MS Gothic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 sz="2400">
                  <a:solidFill>
                    <a:schemeClr val="bg1"/>
                  </a:solidFill>
                  <a:latin typeface="Times New Roman" pitchFamily="16" charset="0"/>
                  <a:ea typeface="MS Gothic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 sz="2400">
                  <a:solidFill>
                    <a:schemeClr val="bg1"/>
                  </a:solidFill>
                  <a:latin typeface="Times New Roman" pitchFamily="16" charset="0"/>
                  <a:ea typeface="MS Gothic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723900" algn="l"/>
                </a:tabLst>
                <a:defRPr sz="2400">
                  <a:solidFill>
                    <a:schemeClr val="bg1"/>
                  </a:solidFill>
                  <a:latin typeface="Times New Roman" pitchFamily="16" charset="0"/>
                  <a:ea typeface="MS Gothic" charset="-128"/>
                </a:defRPr>
              </a:lvl9pPr>
            </a:lstStyle>
            <a:p>
              <a:r>
                <a:rPr lang="en-US">
                  <a:solidFill>
                    <a:srgbClr val="000000"/>
                  </a:solidFill>
                  <a:latin typeface="Arial" charset="0"/>
                </a:rPr>
                <a:t>Interrupt</a:t>
              </a:r>
            </a:p>
          </p:txBody>
        </p:sp>
        <p:sp>
          <p:nvSpPr>
            <p:cNvPr id="7179" name="AutoShape 9"/>
            <p:cNvSpPr>
              <a:spLocks noChangeArrowheads="1"/>
            </p:cNvSpPr>
            <p:nvPr/>
          </p:nvSpPr>
          <p:spPr bwMode="auto">
            <a:xfrm>
              <a:off x="4138613" y="3898900"/>
              <a:ext cx="1598613" cy="227013"/>
            </a:xfrm>
            <a:prstGeom prst="leftArrow">
              <a:avLst>
                <a:gd name="adj1" fmla="val 50000"/>
                <a:gd name="adj2" fmla="val 176049"/>
              </a:avLst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174" name="Text Box 10"/>
          <p:cNvSpPr txBox="1">
            <a:spLocks noChangeArrowheads="1"/>
          </p:cNvSpPr>
          <p:nvPr/>
        </p:nvSpPr>
        <p:spPr bwMode="auto">
          <a:xfrm>
            <a:off x="1658938" y="4572000"/>
            <a:ext cx="5580062" cy="1235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lnSpc>
                <a:spcPts val="3163"/>
              </a:lnSpc>
              <a:buSzPct val="45000"/>
              <a:buFont typeface="Wingdings" charset="2"/>
              <a:buChar char=""/>
            </a:pPr>
            <a:r>
              <a:rPr lang="en-US">
                <a:solidFill>
                  <a:srgbClr val="000000"/>
                </a:solidFill>
                <a:latin typeface="Arial" charset="0"/>
              </a:rPr>
              <a:t>Saving and restoring registers helps</a:t>
            </a:r>
          </a:p>
          <a:p>
            <a:pPr>
              <a:lnSpc>
                <a:spcPts val="3163"/>
              </a:lnSpc>
              <a:buSzPct val="45000"/>
              <a:buFont typeface="Wingdings" charset="2"/>
              <a:buChar char=""/>
            </a:pPr>
            <a:r>
              <a:rPr lang="en-US">
                <a:solidFill>
                  <a:srgbClr val="000000"/>
                </a:solidFill>
                <a:latin typeface="Arial" charset="0"/>
              </a:rPr>
              <a:t>Cannot do the same for memory</a:t>
            </a:r>
          </a:p>
          <a:p>
            <a:pPr>
              <a:buClrTx/>
              <a:buSzTx/>
              <a:buFontTx/>
              <a:buNone/>
            </a:pPr>
            <a:r>
              <a:rPr lang="en-US">
                <a:solidFill>
                  <a:srgbClr val="000000"/>
                </a:solidFill>
                <a:latin typeface="Arial" charset="0"/>
              </a:rPr>
              <a:t>- Hard to predict which locations to save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sp>
        <p:nvSpPr>
          <p:cNvPr id="819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Shared-Data Example</a:t>
            </a:r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828800"/>
            <a:ext cx="4633913" cy="372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8197" name="Text Box 3"/>
          <p:cNvSpPr txBox="1">
            <a:spLocks noChangeArrowheads="1"/>
          </p:cNvSpPr>
          <p:nvPr/>
        </p:nvSpPr>
        <p:spPr bwMode="auto">
          <a:xfrm>
            <a:off x="4886325" y="1819275"/>
            <a:ext cx="3800475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buSzPct val="45000"/>
              <a:buFont typeface="Wingdings" charset="2"/>
              <a:buChar char=""/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Main task checks two temperatures to make sure they are equal</a:t>
            </a:r>
          </a:p>
          <a:p>
            <a:pPr>
              <a:buSzPct val="45000"/>
            </a:pPr>
            <a:endParaRPr lang="en-US" sz="2000">
              <a:solidFill>
                <a:srgbClr val="000000"/>
              </a:solidFill>
              <a:latin typeface="Arial" charset="0"/>
            </a:endParaRPr>
          </a:p>
          <a:p>
            <a:pPr>
              <a:buSzPct val="45000"/>
              <a:buFont typeface="Wingdings" charset="2"/>
              <a:buChar char=""/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Interrupt reads the two temperatures periodically</a:t>
            </a:r>
          </a:p>
          <a:p>
            <a:pPr>
              <a:buSzPct val="45000"/>
            </a:pPr>
            <a:endParaRPr lang="en-US" sz="2000">
              <a:solidFill>
                <a:srgbClr val="000000"/>
              </a:solidFill>
              <a:latin typeface="Arial" charset="0"/>
            </a:endParaRPr>
          </a:p>
          <a:p>
            <a:pPr>
              <a:buSzPct val="45000"/>
              <a:buFont typeface="Wingdings" charset="2"/>
              <a:buChar char=""/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Interrupt can make the temperatures seem out of sync</a:t>
            </a:r>
          </a:p>
          <a:p>
            <a:pPr>
              <a:buSzPct val="45000"/>
            </a:pPr>
            <a:endParaRPr lang="en-US" sz="2000">
              <a:solidFill>
                <a:srgbClr val="000000"/>
              </a:solidFill>
              <a:latin typeface="Arial" charset="0"/>
            </a:endParaRPr>
          </a:p>
          <a:p>
            <a:pPr>
              <a:buSzPct val="45000"/>
              <a:buFont typeface="Wingdings" charset="2"/>
              <a:buChar char=""/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Bugs are intermittent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sp>
        <p:nvSpPr>
          <p:cNvPr id="9219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Shared-Data Fix?</a:t>
            </a:r>
          </a:p>
        </p:txBody>
      </p:sp>
      <p:sp>
        <p:nvSpPr>
          <p:cNvPr id="9220" name="Text Box 3"/>
          <p:cNvSpPr txBox="1">
            <a:spLocks noChangeArrowheads="1"/>
          </p:cNvSpPr>
          <p:nvPr/>
        </p:nvSpPr>
        <p:spPr bwMode="auto">
          <a:xfrm>
            <a:off x="5257800" y="1839913"/>
            <a:ext cx="3429000" cy="3343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66168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buSzPct val="45000"/>
              <a:buFont typeface="Wingdings" charset="2"/>
              <a:buChar char=""/>
            </a:pPr>
            <a:r>
              <a:rPr lang="en-US">
                <a:solidFill>
                  <a:srgbClr val="000000"/>
                </a:solidFill>
                <a:latin typeface="Arial" charset="0"/>
              </a:rPr>
              <a:t>Maybe problem can be fixed</a:t>
            </a:r>
          </a:p>
          <a:p>
            <a:pPr>
              <a:buSzPct val="45000"/>
              <a:buFont typeface="Wingdings" charset="2"/>
              <a:buNone/>
            </a:pPr>
            <a:endParaRPr lang="en-US">
              <a:solidFill>
                <a:srgbClr val="000000"/>
              </a:solidFill>
              <a:latin typeface="Arial" charset="0"/>
            </a:endParaRPr>
          </a:p>
          <a:p>
            <a:pPr>
              <a:buSzPct val="45000"/>
              <a:buFont typeface="Wingdings" charset="2"/>
              <a:buChar char=""/>
            </a:pPr>
            <a:r>
              <a:rPr lang="en-US">
                <a:solidFill>
                  <a:srgbClr val="000000"/>
                </a:solidFill>
                <a:latin typeface="Arial" charset="0"/>
              </a:rPr>
              <a:t>Place read and compare on same line</a:t>
            </a:r>
          </a:p>
          <a:p>
            <a:pPr>
              <a:buSzPct val="45000"/>
              <a:buFont typeface="Wingdings" charset="2"/>
              <a:buNone/>
            </a:pPr>
            <a:endParaRPr lang="en-US">
              <a:solidFill>
                <a:srgbClr val="000000"/>
              </a:solidFill>
              <a:latin typeface="Arial" charset="0"/>
            </a:endParaRPr>
          </a:p>
          <a:p>
            <a:pPr>
              <a:buSzPct val="45000"/>
              <a:buFont typeface="Wingdings" charset="2"/>
              <a:buChar char=""/>
            </a:pPr>
            <a:r>
              <a:rPr lang="en-US">
                <a:solidFill>
                  <a:srgbClr val="000000"/>
                </a:solidFill>
                <a:latin typeface="Arial" charset="0"/>
              </a:rPr>
              <a:t>No, assembly does not match C code</a:t>
            </a:r>
          </a:p>
        </p:txBody>
      </p:sp>
      <p:pic>
        <p:nvPicPr>
          <p:cNvPr id="922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80" r="16086" b="2148"/>
          <a:stretch>
            <a:fillRect/>
          </a:stretch>
        </p:blipFill>
        <p:spPr bwMode="auto">
          <a:xfrm>
            <a:off x="304800" y="1800225"/>
            <a:ext cx="4765675" cy="3382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 l="5180" r="16086" b="2148"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Slides created by: </a:t>
            </a:r>
          </a:p>
          <a:p>
            <a:pPr>
              <a:defRPr/>
            </a:pPr>
            <a:r>
              <a:rPr lang="en-US"/>
              <a:t>Professor Ian G. Harris</a:t>
            </a:r>
          </a:p>
        </p:txBody>
      </p:sp>
      <p:sp>
        <p:nvSpPr>
          <p:cNvPr id="1024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Shared-Data Solution</a:t>
            </a:r>
          </a:p>
        </p:txBody>
      </p:sp>
      <p:sp>
        <p:nvSpPr>
          <p:cNvPr id="10244" name="Text Box 3"/>
          <p:cNvSpPr txBox="1">
            <a:spLocks noChangeArrowheads="1"/>
          </p:cNvSpPr>
          <p:nvPr/>
        </p:nvSpPr>
        <p:spPr bwMode="auto">
          <a:xfrm>
            <a:off x="838200" y="1905000"/>
            <a:ext cx="7745413" cy="3581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marL="342900" indent="-342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  <a:lvl2pPr marL="1085850" indent="-342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lnSpc>
                <a:spcPct val="140000"/>
              </a:lnSpc>
              <a:buClrTx/>
              <a:buSzTx/>
              <a:buFont typeface="Wingdings" charset="2"/>
              <a:buChar char="Ø"/>
            </a:pPr>
            <a:r>
              <a:rPr lang="en-US">
                <a:solidFill>
                  <a:srgbClr val="000000"/>
                </a:solidFill>
                <a:latin typeface="Arial" charset="0"/>
              </a:rPr>
              <a:t>Identify each </a:t>
            </a:r>
            <a:r>
              <a:rPr lang="en-US" b="1">
                <a:solidFill>
                  <a:srgbClr val="C5000B"/>
                </a:solidFill>
                <a:latin typeface="Arial" charset="0"/>
              </a:rPr>
              <a:t>critical region</a:t>
            </a:r>
            <a:r>
              <a:rPr lang="en-US">
                <a:solidFill>
                  <a:srgbClr val="000000"/>
                </a:solidFill>
                <a:latin typeface="Arial" charset="0"/>
              </a:rPr>
              <a:t> where interrupts could be disruptive</a:t>
            </a:r>
          </a:p>
          <a:p>
            <a:pPr lvl="1">
              <a:lnSpc>
                <a:spcPct val="140000"/>
              </a:lnSpc>
              <a:buClrTx/>
              <a:buSzTx/>
              <a:buFont typeface="Arial" charset="0"/>
              <a:buChar char="•"/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Identify code regions that use memory written by an interrupt</a:t>
            </a:r>
          </a:p>
          <a:p>
            <a:pPr lvl="1">
              <a:lnSpc>
                <a:spcPct val="140000"/>
              </a:lnSpc>
              <a:buClrTx/>
              <a:buSzTx/>
              <a:buFont typeface="Arial" charset="0"/>
              <a:buChar char="•"/>
            </a:pPr>
            <a:r>
              <a:rPr lang="en-US" sz="2000">
                <a:solidFill>
                  <a:srgbClr val="000000"/>
                </a:solidFill>
                <a:latin typeface="Arial" charset="0"/>
              </a:rPr>
              <a:t>Reading more than one address can lead to inconsistency</a:t>
            </a:r>
          </a:p>
          <a:p>
            <a:pPr>
              <a:lnSpc>
                <a:spcPct val="140000"/>
              </a:lnSpc>
              <a:buClrTx/>
              <a:buSzTx/>
              <a:buFont typeface="Wingdings" charset="2"/>
              <a:buChar char="Ø"/>
            </a:pPr>
            <a:r>
              <a:rPr lang="en-US">
                <a:solidFill>
                  <a:srgbClr val="000000"/>
                </a:solidFill>
                <a:latin typeface="Arial" charset="0"/>
              </a:rPr>
              <a:t>Disable interrupts before the region, enable interrupts after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80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80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80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80" charset="0"/>
            <a:ea typeface="MS Gothic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1825</TotalTime>
  <Words>1569</Words>
  <Application>Microsoft Office PowerPoint</Application>
  <PresentationFormat>On-screen Show (4:3)</PresentationFormat>
  <Paragraphs>361</Paragraphs>
  <Slides>33</Slides>
  <Notes>33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0" baseType="lpstr">
      <vt:lpstr>Times New Roman</vt:lpstr>
      <vt:lpstr>MS Gothic</vt:lpstr>
      <vt:lpstr>Arial</vt:lpstr>
      <vt:lpstr>Arial Unicode MS</vt:lpstr>
      <vt:lpstr>Wingdings</vt:lpstr>
      <vt:lpstr>Courier New</vt:lpstr>
      <vt:lpstr>Blank Presentation</vt:lpstr>
      <vt:lpstr>Interrupts</vt:lpstr>
      <vt:lpstr>Interrupt Handling</vt:lpstr>
      <vt:lpstr>Saving and Restoring Context</vt:lpstr>
      <vt:lpstr>Disabling Interrupts</vt:lpstr>
      <vt:lpstr>Interrupt Vectors</vt:lpstr>
      <vt:lpstr>Shared-Data Problem</vt:lpstr>
      <vt:lpstr>Shared-Data Example</vt:lpstr>
      <vt:lpstr>Shared-Data Fix?</vt:lpstr>
      <vt:lpstr>Shared-Data Solution</vt:lpstr>
      <vt:lpstr>Shared-Data Solution Example</vt:lpstr>
      <vt:lpstr>Nested Critical Regions</vt:lpstr>
      <vt:lpstr>Possible Nesting Solution</vt:lpstr>
      <vt:lpstr>Another Nesting Solution</vt:lpstr>
      <vt:lpstr>Interrupt Latency</vt:lpstr>
      <vt:lpstr>Reducing Interrupt Latency</vt:lpstr>
      <vt:lpstr>Interrupts in the ATmega</vt:lpstr>
      <vt:lpstr>Enabling/Disabling Interrupts</vt:lpstr>
      <vt:lpstr>Defining Interrupts in C</vt:lpstr>
      <vt:lpstr>ATmega Timers</vt:lpstr>
      <vt:lpstr>General Timer Control</vt:lpstr>
      <vt:lpstr>Output Compare Unit</vt:lpstr>
      <vt:lpstr>Interrupt Flags</vt:lpstr>
      <vt:lpstr>Timer Interrupt Enable</vt:lpstr>
      <vt:lpstr>Timer Counter Control Registers</vt:lpstr>
      <vt:lpstr>Timer Counter Control Registers</vt:lpstr>
      <vt:lpstr>Timer Counter Control Registers</vt:lpstr>
      <vt:lpstr>Timer Counter Control Registers</vt:lpstr>
      <vt:lpstr>TCCR0A and TCCR0B Format</vt:lpstr>
      <vt:lpstr>ATmega Timer Example</vt:lpstr>
      <vt:lpstr>Timer Initialization</vt:lpstr>
      <vt:lpstr>Setting a Specific Delay</vt:lpstr>
      <vt:lpstr>Setting Prescalar</vt:lpstr>
      <vt:lpstr>Setting Initial Timer Value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 1</dc:title>
  <dc:creator>Trial User</dc:creator>
  <cp:lastModifiedBy>Ian</cp:lastModifiedBy>
  <cp:revision>94</cp:revision>
  <cp:lastPrinted>2009-04-22T19:24:48Z</cp:lastPrinted>
  <dcterms:created xsi:type="dcterms:W3CDTF">2010-05-28T15:13:53Z</dcterms:created>
  <dcterms:modified xsi:type="dcterms:W3CDTF">2013-07-18T17:49:04Z</dcterms:modified>
</cp:coreProperties>
</file>