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100" d="100"/>
          <a:sy n="100" d="100"/>
        </p:scale>
        <p:origin x="102" y="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-11798300" y="-11796713"/>
            <a:ext cx="11793537" cy="12487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4049022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80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80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80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80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80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7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9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3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9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7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1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5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39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3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87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1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35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2AE66-A21F-4B78-A96A-94AAEED329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36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8C505-A3F1-4830-ABA8-0EF315376D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3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220663"/>
            <a:ext cx="2055812" cy="5903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0663"/>
            <a:ext cx="6015038" cy="5903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51E02-DD16-49FB-BA5C-7F45A8F20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81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00BD1-D17F-4D2B-AD47-4A5CBAE026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717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255DE-E813-4F41-B36B-06959EE58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129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5425" cy="4519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4963"/>
            <a:ext cx="4035425" cy="4519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4AD98-A0D3-4044-BD50-2A7E54AE5B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00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A7BFC-B829-4323-8697-DE9F42D20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913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7DBA6-80F7-4563-A721-DE74B66CD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487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596E9-80B1-41FE-B7E3-15629C544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464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53400-CEFB-435D-B48D-C82B917A4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55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FABB3-A37A-4756-9C7F-BE82212F1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65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CDDFFF"/>
          </a:solidFill>
          <a:ln w="9360">
            <a:solidFill>
              <a:srgbClr val="CDD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304800"/>
            <a:ext cx="9144000" cy="1066800"/>
          </a:xfrm>
          <a:prstGeom prst="rect">
            <a:avLst/>
          </a:prstGeom>
          <a:solidFill>
            <a:srgbClr val="CDDFFF"/>
          </a:solidFill>
          <a:ln w="9360">
            <a:solidFill>
              <a:srgbClr val="CDD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0663"/>
            <a:ext cx="77660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000">
                <a:solidFill>
                  <a:srgbClr val="000000"/>
                </a:solidFill>
                <a:latin typeface="+mj-lt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8986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80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80" charset="0"/>
                <a:cs typeface="Arial Unicode MS" charset="0"/>
              </a:defRPr>
            </a:lvl1pPr>
          </a:lstStyle>
          <a:p>
            <a:pPr>
              <a:defRPr/>
            </a:pPr>
            <a:fld id="{A24A96BA-1927-4843-8027-F6D6895D7D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>
            <a:off x="0" y="304800"/>
            <a:ext cx="9144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>
            <a:off x="0" y="1371600"/>
            <a:ext cx="9144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>
            <a:off x="0" y="6096000"/>
            <a:ext cx="9144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3250" cy="451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>
          <a:solidFill>
            <a:srgbClr val="000000"/>
          </a:solidFill>
          <a:latin typeface="Arial" charset="0"/>
          <a:ea typeface="MS Gothic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>
          <a:solidFill>
            <a:srgbClr val="000000"/>
          </a:solidFill>
          <a:latin typeface="Arial" charset="0"/>
          <a:ea typeface="MS Gothic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>
          <a:solidFill>
            <a:srgbClr val="000000"/>
          </a:solidFill>
          <a:latin typeface="Arial" charset="0"/>
          <a:ea typeface="MS Gothic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>
          <a:solidFill>
            <a:srgbClr val="000000"/>
          </a:solidFill>
          <a:latin typeface="Arial" charset="0"/>
          <a:ea typeface="MS Gothic" charset="-128"/>
        </a:defRPr>
      </a:lvl5pPr>
      <a:lvl6pPr marL="25146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80" charset="0"/>
        <a:defRPr sz="4000" b="1">
          <a:solidFill>
            <a:srgbClr val="000000"/>
          </a:solidFill>
          <a:latin typeface="Arial" charset="0"/>
          <a:ea typeface="MS Gothic" charset="-128"/>
        </a:defRPr>
      </a:lvl6pPr>
      <a:lvl7pPr marL="29718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80" charset="0"/>
        <a:defRPr sz="4000" b="1">
          <a:solidFill>
            <a:srgbClr val="000000"/>
          </a:solidFill>
          <a:latin typeface="Arial" charset="0"/>
          <a:ea typeface="MS Gothic" charset="-128"/>
        </a:defRPr>
      </a:lvl7pPr>
      <a:lvl8pPr marL="3429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80" charset="0"/>
        <a:defRPr sz="4000" b="1">
          <a:solidFill>
            <a:srgbClr val="000000"/>
          </a:solidFill>
          <a:latin typeface="Arial" charset="0"/>
          <a:ea typeface="MS Gothic" charset="-128"/>
        </a:defRPr>
      </a:lvl8pPr>
      <a:lvl9pPr marL="3886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80" charset="0"/>
        <a:defRPr sz="4000" b="1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80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80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80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80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205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Interrupts</a:t>
            </a: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609600" y="1676400"/>
            <a:ext cx="8229600" cy="409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6168" rIns="90000" bIns="45000"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marL="108585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buFont typeface="Wingdings" charset="2"/>
              <a:buChar char="Ø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Embedded systems often perform some tasks which are </a:t>
            </a:r>
            <a:r>
              <a:rPr lang="en-US" sz="2000">
                <a:solidFill>
                  <a:srgbClr val="C5000B"/>
                </a:solidFill>
                <a:latin typeface="Arial" charset="0"/>
              </a:rPr>
              <a:t>infrequent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and possibly </a:t>
            </a:r>
            <a:r>
              <a:rPr lang="en-US" sz="2000">
                <a:solidFill>
                  <a:srgbClr val="C5000B"/>
                </a:solidFill>
                <a:latin typeface="Arial" charset="0"/>
              </a:rPr>
              <a:t>unpredictable</a:t>
            </a:r>
          </a:p>
          <a:p>
            <a:pPr>
              <a:buClrTx/>
              <a:buSzTx/>
              <a:buFont typeface="Wingdings" charset="2"/>
              <a:buChar char="Ø"/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 lvl="1">
              <a:buClrTx/>
              <a:buSzTx/>
              <a:buFont typeface="Arial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Hang up a VOIP phone when receiver is dropped</a:t>
            </a:r>
          </a:p>
          <a:p>
            <a:pPr lvl="1">
              <a:buClrTx/>
              <a:buSzTx/>
              <a:buFont typeface="Arial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Apply brakes when brake pedal is pressed</a:t>
            </a:r>
          </a:p>
          <a:p>
            <a:pPr>
              <a:buClrTx/>
              <a:buSzTx/>
              <a:buFont typeface="Wingdings" charset="2"/>
              <a:buChar char="Ø"/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>
              <a:buFont typeface="Wingdings" charset="2"/>
              <a:buChar char="Ø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Regular tasks must be temporarily stopped to deal with the event</a:t>
            </a:r>
          </a:p>
          <a:p>
            <a:pPr>
              <a:buFont typeface="Wingdings" charset="2"/>
              <a:buChar char="Ø"/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>
              <a:buFont typeface="Wingdings" charset="2"/>
              <a:buChar char="Ø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Interrupts are the unusual events</a:t>
            </a:r>
          </a:p>
          <a:p>
            <a:pPr>
              <a:buFont typeface="Wingdings" charset="2"/>
              <a:buChar char="Ø"/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>
              <a:buFont typeface="Wingdings" charset="2"/>
              <a:buChar char="Ø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Interrupt handlers, or interrupt service routines, are programs which perform necessary tasks </a:t>
            </a:r>
          </a:p>
          <a:p>
            <a:pPr>
              <a:buClrTx/>
              <a:buFont typeface="Wingdings" charset="2"/>
              <a:buChar char="Ø"/>
            </a:pPr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0"/>
            <a:ext cx="5414963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1126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Shared-Data Solution Example</a:t>
            </a:r>
          </a:p>
        </p:txBody>
      </p:sp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5486400" y="2105025"/>
            <a:ext cx="3276600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6168" rIns="90000" bIns="45000"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buFont typeface="Wingdings" charset="2"/>
              <a:buChar char="Ø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Critical region is where temps are both read by main task</a:t>
            </a:r>
          </a:p>
          <a:p>
            <a:pPr>
              <a:buFont typeface="Wingdings" charset="2"/>
              <a:buChar char="Ø"/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>
              <a:buFont typeface="Wingdings" charset="2"/>
              <a:buChar char="Ø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Data reading is “atomic”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1229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Nested Critical Regions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81000" y="1905000"/>
            <a:ext cx="6019800" cy="3748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8355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lnSpc>
                <a:spcPct val="83000"/>
              </a:lnSpc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</a:rPr>
              <a:t>void functionA(void)</a:t>
            </a:r>
          </a:p>
          <a:p>
            <a:pPr>
              <a:lnSpc>
                <a:spcPct val="83000"/>
              </a:lnSpc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>
              <a:lnSpc>
                <a:spcPct val="83000"/>
              </a:lnSpc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</a:rPr>
              <a:t>	disableInterrupts( );	</a:t>
            </a:r>
          </a:p>
          <a:p>
            <a:pPr>
              <a:lnSpc>
                <a:spcPct val="83000"/>
              </a:lnSpc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</a:rPr>
              <a:t>	--- </a:t>
            </a:r>
          </a:p>
          <a:p>
            <a:pPr>
              <a:lnSpc>
                <a:spcPct val="83000"/>
              </a:lnSpc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</a:rPr>
              <a:t>	enableInterrupts( );	}</a:t>
            </a:r>
          </a:p>
          <a:p>
            <a:pPr>
              <a:lnSpc>
                <a:spcPct val="83000"/>
              </a:lnSpc>
            </a:pPr>
            <a:endParaRPr lang="en-US" sz="1800" b="1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83000"/>
              </a:lnSpc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</a:rPr>
              <a:t>void functionB(void)</a:t>
            </a:r>
          </a:p>
          <a:p>
            <a:pPr>
              <a:lnSpc>
                <a:spcPct val="83000"/>
              </a:lnSpc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>
              <a:lnSpc>
                <a:spcPct val="83000"/>
              </a:lnSpc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</a:rPr>
              <a:t>	disableInterrupts( );	</a:t>
            </a:r>
          </a:p>
          <a:p>
            <a:pPr>
              <a:lnSpc>
                <a:spcPct val="83000"/>
              </a:lnSpc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</a:rPr>
              <a:t>	--- </a:t>
            </a:r>
          </a:p>
          <a:p>
            <a:pPr>
              <a:lnSpc>
                <a:spcPct val="83000"/>
              </a:lnSpc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</a:rPr>
              <a:t>	functionA( );	</a:t>
            </a:r>
          </a:p>
          <a:p>
            <a:pPr>
              <a:lnSpc>
                <a:spcPct val="83000"/>
              </a:lnSpc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</a:rPr>
              <a:t>	--- </a:t>
            </a:r>
          </a:p>
          <a:p>
            <a:pPr>
              <a:lnSpc>
                <a:spcPct val="83000"/>
              </a:lnSpc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</a:rPr>
              <a:t>	enableInterrupts( );	</a:t>
            </a:r>
          </a:p>
          <a:p>
            <a:pPr>
              <a:lnSpc>
                <a:spcPct val="83000"/>
              </a:lnSpc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</a:rPr>
              <a:t>--- some code which may be interrupted</a:t>
            </a:r>
          </a:p>
          <a:p>
            <a:pPr>
              <a:lnSpc>
                <a:spcPct val="83000"/>
              </a:lnSpc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572000" y="2057400"/>
            <a:ext cx="42672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6168" rIns="90000" bIns="45000"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buFont typeface="Wingdings" charset="2"/>
              <a:buChar char="Ø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Critical regions inside function calls can conflict</a:t>
            </a:r>
          </a:p>
          <a:p>
            <a:pPr>
              <a:buFont typeface="Wingdings" charset="2"/>
              <a:buChar char="Ø"/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>
              <a:buFont typeface="Wingdings" charset="2"/>
              <a:buChar char="Ø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functionA terminates the critical region of functionB early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1331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Possible Nesting Solution</a:t>
            </a: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1143000" y="1947863"/>
            <a:ext cx="7391400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616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buSzPct val="45000"/>
              <a:buFont typeface="Wingdings" charset="2"/>
              <a:buChar char="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Code can check to see if interrupts are disabled before disabling and then enabling them.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685800" y="3276600"/>
            <a:ext cx="7924800" cy="222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9640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lnSpc>
                <a:spcPct val="83000"/>
              </a:lnSpc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void functionA(void)</a:t>
            </a:r>
          </a:p>
          <a:p>
            <a:pPr>
              <a:lnSpc>
                <a:spcPct val="83000"/>
              </a:lnSpc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>
              <a:lnSpc>
                <a:spcPct val="83000"/>
              </a:lnSpc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	if (InterruptsDisabled()) dis=0; else dis=1;</a:t>
            </a:r>
          </a:p>
          <a:p>
            <a:pPr>
              <a:lnSpc>
                <a:spcPct val="83000"/>
              </a:lnSpc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	if (dis) disableInterrupts( );	</a:t>
            </a:r>
          </a:p>
          <a:p>
            <a:pPr>
              <a:lnSpc>
                <a:spcPct val="83000"/>
              </a:lnSpc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	--- 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some code which must not be interrupted</a:t>
            </a:r>
          </a:p>
          <a:p>
            <a:pPr>
              <a:lnSpc>
                <a:spcPct val="83000"/>
              </a:lnSpc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	If (dis) enableInterrupts( );	</a:t>
            </a:r>
          </a:p>
          <a:p>
            <a:pPr>
              <a:lnSpc>
                <a:spcPct val="83000"/>
              </a:lnSpc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1433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Another Nesting Solution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5105400" y="1874838"/>
            <a:ext cx="3933825" cy="300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616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buSzPct val="45000"/>
              <a:buFont typeface="Wingdings" charset="2"/>
              <a:buChar char="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Could use a counter in Enable/Disable routine keep track of “levels” of disabling. </a:t>
            </a:r>
          </a:p>
          <a:p>
            <a:pPr>
              <a:buSzPct val="45000"/>
              <a:buFont typeface="Wingdings" charset="2"/>
              <a:buNone/>
            </a:pPr>
            <a:endParaRPr lang="en-US">
              <a:solidFill>
                <a:srgbClr val="000000"/>
              </a:solidFill>
              <a:latin typeface="Arial" charset="0"/>
            </a:endParaRPr>
          </a:p>
          <a:p>
            <a:pPr>
              <a:buSzPct val="45000"/>
              <a:buFont typeface="Wingdings" charset="2"/>
              <a:buChar char="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Enabled only when all counts are zero.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533400" y="1371600"/>
            <a:ext cx="3994150" cy="492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8784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lnSpc>
                <a:spcPct val="83000"/>
              </a:lnSpc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int DisableCnt = 0;</a:t>
            </a:r>
          </a:p>
          <a:p>
            <a:pPr>
              <a:lnSpc>
                <a:spcPct val="83000"/>
              </a:lnSpc>
            </a:pPr>
            <a:endParaRPr lang="en-US" sz="2000" b="1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83000"/>
              </a:lnSpc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void functionA(void)</a:t>
            </a:r>
          </a:p>
          <a:p>
            <a:pPr>
              <a:lnSpc>
                <a:spcPct val="83000"/>
              </a:lnSpc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>
              <a:lnSpc>
                <a:spcPct val="83000"/>
              </a:lnSpc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	MyDisable();</a:t>
            </a:r>
          </a:p>
          <a:p>
            <a:pPr>
              <a:lnSpc>
                <a:spcPct val="83000"/>
              </a:lnSpc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	--- 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some code</a:t>
            </a:r>
          </a:p>
          <a:p>
            <a:pPr>
              <a:lnSpc>
                <a:spcPct val="83000"/>
              </a:lnSpc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	MyEnable();</a:t>
            </a:r>
          </a:p>
          <a:p>
            <a:pPr>
              <a:lnSpc>
                <a:spcPct val="83000"/>
              </a:lnSpc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  <a:p>
            <a:pPr>
              <a:lnSpc>
                <a:spcPct val="83000"/>
              </a:lnSpc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void MyDisable()</a:t>
            </a:r>
          </a:p>
          <a:p>
            <a:pPr>
              <a:lnSpc>
                <a:spcPct val="83000"/>
              </a:lnSpc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>
              <a:lnSpc>
                <a:spcPct val="83000"/>
              </a:lnSpc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	disableInterrupts();</a:t>
            </a:r>
          </a:p>
          <a:p>
            <a:pPr>
              <a:lnSpc>
                <a:spcPct val="83000"/>
              </a:lnSpc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	DisableCnt++;</a:t>
            </a:r>
          </a:p>
          <a:p>
            <a:pPr>
              <a:lnSpc>
                <a:spcPct val="83000"/>
              </a:lnSpc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  <a:p>
            <a:pPr>
              <a:lnSpc>
                <a:spcPct val="83000"/>
              </a:lnSpc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void MyEnable()</a:t>
            </a:r>
          </a:p>
          <a:p>
            <a:pPr>
              <a:lnSpc>
                <a:spcPct val="83000"/>
              </a:lnSpc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>
              <a:lnSpc>
                <a:spcPct val="83000"/>
              </a:lnSpc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	DisableCnt--;</a:t>
            </a:r>
          </a:p>
          <a:p>
            <a:pPr>
              <a:lnSpc>
                <a:spcPct val="83000"/>
              </a:lnSpc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	If (DisableCnt == 0)</a:t>
            </a:r>
          </a:p>
          <a:p>
            <a:pPr>
              <a:lnSpc>
                <a:spcPct val="83000"/>
              </a:lnSpc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		enableInterrupts();</a:t>
            </a:r>
          </a:p>
          <a:p>
            <a:pPr>
              <a:lnSpc>
                <a:spcPct val="83000"/>
              </a:lnSpc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1536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Interrupt Latency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877888" y="1828800"/>
            <a:ext cx="7535862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616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buSzPct val="45000"/>
              <a:buFont typeface="Wingdings" charset="2"/>
              <a:buChar char="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How quickly does the system respond to an interrupt?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685800" y="3633788"/>
            <a:ext cx="8007350" cy="195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buFont typeface="Times New Roman" pitchFamily="16" charset="0"/>
              <a:buAutoNum type="arabicPeriod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Maximum length of time when interrupts are disabled</a:t>
            </a:r>
          </a:p>
          <a:p>
            <a:pPr>
              <a:lnSpc>
                <a:spcPct val="140000"/>
              </a:lnSpc>
              <a:buFont typeface="Times New Roman" pitchFamily="16" charset="0"/>
              <a:buAutoNum type="arabicPeriod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Time required to execute higher priority interrupts</a:t>
            </a:r>
          </a:p>
          <a:p>
            <a:pPr>
              <a:lnSpc>
                <a:spcPct val="140000"/>
              </a:lnSpc>
              <a:buFont typeface="Times New Roman" pitchFamily="16" charset="0"/>
              <a:buAutoNum type="arabicPeriod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Time between interrupt event and running interrupt code</a:t>
            </a:r>
          </a:p>
          <a:p>
            <a:pPr>
              <a:lnSpc>
                <a:spcPct val="140000"/>
              </a:lnSpc>
              <a:buFont typeface="Times New Roman" pitchFamily="16" charset="0"/>
              <a:buAutoNum type="arabicPeriod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Time required to complete ISR code execution</a:t>
            </a:r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457200" y="2755900"/>
            <a:ext cx="3297238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616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b="1">
                <a:solidFill>
                  <a:srgbClr val="000000"/>
                </a:solidFill>
                <a:latin typeface="Arial" charset="0"/>
              </a:rPr>
              <a:t>Contributing Factors: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1638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Reducing Interrupt Latency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685800" y="2057400"/>
            <a:ext cx="77724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616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marL="342900" indent="-342900">
              <a:buFont typeface="Wingdings" pitchFamily="2" charset="2"/>
              <a:buChar char="Ø"/>
              <a:defRPr/>
            </a:pPr>
            <a:r>
              <a:rPr lang="en-US" b="1" dirty="0" smtClean="0"/>
              <a:t>Make interrupt code short</a:t>
            </a:r>
          </a:p>
          <a:p>
            <a:pPr>
              <a:buSzPct val="45000"/>
              <a:defRPr/>
            </a:pPr>
            <a:endParaRPr lang="en-US" b="1" dirty="0" smtClean="0"/>
          </a:p>
          <a:p>
            <a:pPr marL="1085850" lvl="1" indent="-342900">
              <a:buClrTx/>
              <a:buSzTx/>
              <a:buFont typeface="Arial" pitchFamily="34" charset="0"/>
              <a:buChar char="•"/>
              <a:defRPr/>
            </a:pPr>
            <a:r>
              <a:rPr lang="en-US" dirty="0" smtClean="0"/>
              <a:t>Reduces ISR execution time and time for higher priority interrupts</a:t>
            </a:r>
          </a:p>
          <a:p>
            <a:pPr>
              <a:buClrTx/>
              <a:buSzTx/>
              <a:buFontTx/>
              <a:buNone/>
              <a:defRPr/>
            </a:pPr>
            <a:endParaRPr lang="en-US" dirty="0" smtClean="0"/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b="1" dirty="0" smtClean="0"/>
              <a:t>Reduce time during which interrupts are disabled</a:t>
            </a:r>
          </a:p>
          <a:p>
            <a:pPr>
              <a:buSzPct val="45000"/>
              <a:defRPr/>
            </a:pPr>
            <a:endParaRPr lang="en-US" b="1" dirty="0" smtClean="0"/>
          </a:p>
          <a:p>
            <a:pPr marL="1085850" lvl="1" indent="-342900">
              <a:buClrTx/>
              <a:buSzTx/>
              <a:buFont typeface="Arial" pitchFamily="34" charset="0"/>
              <a:buChar char="•"/>
              <a:defRPr/>
            </a:pPr>
            <a:r>
              <a:rPr lang="en-US" dirty="0" smtClean="0"/>
              <a:t>Minimize size of critical regions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1741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Interrupts in the ATmega</a:t>
            </a:r>
          </a:p>
        </p:txBody>
      </p:sp>
      <p:graphicFrame>
        <p:nvGraphicFramePr>
          <p:cNvPr id="6" name="Group 3"/>
          <p:cNvGraphicFramePr>
            <a:graphicFrameLocks noGrp="1"/>
          </p:cNvGraphicFramePr>
          <p:nvPr/>
        </p:nvGraphicFramePr>
        <p:xfrm>
          <a:off x="1290638" y="3048000"/>
          <a:ext cx="7015162" cy="1458912"/>
        </p:xfrm>
        <a:graphic>
          <a:graphicData uri="http://schemas.openxmlformats.org/drawingml/2006/table">
            <a:tbl>
              <a:tblPr/>
              <a:tblGrid>
                <a:gridCol w="1268412"/>
                <a:gridCol w="1268413"/>
                <a:gridCol w="1270000"/>
                <a:gridCol w="3208337"/>
              </a:tblGrid>
              <a:tr h="36472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Vector #</a:t>
                      </a:r>
                    </a:p>
                  </a:txBody>
                  <a:tcPr marL="90000" marR="90000" marT="62695" marB="46814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Address</a:t>
                      </a:r>
                    </a:p>
                  </a:txBody>
                  <a:tcPr marL="90000" marR="90000" marT="62695" marB="46814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Source</a:t>
                      </a:r>
                    </a:p>
                  </a:txBody>
                  <a:tcPr marL="90000" marR="90000" marT="62695" marB="46814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Defnition</a:t>
                      </a:r>
                    </a:p>
                  </a:txBody>
                  <a:tcPr marL="90000" marR="90000" marT="62695" marB="46814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36472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10</a:t>
                      </a:r>
                    </a:p>
                  </a:txBody>
                  <a:tcPr marL="90000" marR="90000" marT="62695" marB="46814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$0012</a:t>
                      </a:r>
                    </a:p>
                  </a:txBody>
                  <a:tcPr marL="90000" marR="90000" marT="62695" marB="46814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PCINT0</a:t>
                      </a:r>
                    </a:p>
                  </a:txBody>
                  <a:tcPr marL="90000" marR="90000" marT="62695" marB="46814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Pin change interrupt</a:t>
                      </a:r>
                    </a:p>
                  </a:txBody>
                  <a:tcPr marL="90000" marR="90000" marT="62695" marB="46814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472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25</a:t>
                      </a:r>
                    </a:p>
                  </a:txBody>
                  <a:tcPr marL="90000" marR="90000" marT="62695" marB="46814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$0030</a:t>
                      </a:r>
                    </a:p>
                  </a:txBody>
                  <a:tcPr marL="90000" marR="90000" marT="62695" marB="46814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SPI, STC</a:t>
                      </a:r>
                    </a:p>
                  </a:txBody>
                  <a:tcPr marL="90000" marR="90000" marT="62695" marB="46814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SPI serial transfer complete</a:t>
                      </a:r>
                    </a:p>
                  </a:txBody>
                  <a:tcPr marL="90000" marR="90000" marT="62695" marB="46814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472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30</a:t>
                      </a:r>
                    </a:p>
                  </a:txBody>
                  <a:tcPr marL="90000" marR="90000" marT="62695" marB="46814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$003A</a:t>
                      </a:r>
                    </a:p>
                  </a:txBody>
                  <a:tcPr marL="90000" marR="90000" marT="62695" marB="46814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ADC</a:t>
                      </a:r>
                    </a:p>
                  </a:txBody>
                  <a:tcPr marL="90000" marR="90000" marT="62695" marB="46814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ADC conversion complete</a:t>
                      </a:r>
                    </a:p>
                  </a:txBody>
                  <a:tcPr marL="90000" marR="90000" marT="62695" marB="46814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</a:tbl>
          </a:graphicData>
        </a:graphic>
      </p:graphicFrame>
      <p:sp>
        <p:nvSpPr>
          <p:cNvPr id="17439" name="Text Box 60"/>
          <p:cNvSpPr txBox="1">
            <a:spLocks noChangeArrowheads="1"/>
          </p:cNvSpPr>
          <p:nvPr/>
        </p:nvSpPr>
        <p:spPr bwMode="auto">
          <a:xfrm>
            <a:off x="1524000" y="1709738"/>
            <a:ext cx="6553200" cy="110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6168" rIns="90000" bIns="45000"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buFont typeface="Wingdings" charset="2"/>
              <a:buChar char="Ø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Many possible interrupt sources</a:t>
            </a:r>
          </a:p>
          <a:p>
            <a:pPr>
              <a:buFont typeface="Wingdings" charset="2"/>
              <a:buChar char="Ø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One interrupt vector for each source</a:t>
            </a:r>
          </a:p>
          <a:p>
            <a:pPr>
              <a:buFont typeface="Wingdings" charset="2"/>
              <a:buChar char="Ø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Interrupt vector table shown in datasheet, Table 13-1</a:t>
            </a:r>
          </a:p>
        </p:txBody>
      </p:sp>
      <p:sp>
        <p:nvSpPr>
          <p:cNvPr id="17440" name="Text Box 61"/>
          <p:cNvSpPr txBox="1">
            <a:spLocks noChangeArrowheads="1"/>
          </p:cNvSpPr>
          <p:nvPr/>
        </p:nvSpPr>
        <p:spPr bwMode="auto">
          <a:xfrm>
            <a:off x="1219200" y="4876800"/>
            <a:ext cx="7239000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6168" rIns="90000" bIns="45000"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buFont typeface="Wingdings" charset="2"/>
              <a:buChar char="Ø"/>
            </a:pPr>
            <a:r>
              <a:rPr lang="en-US" sz="2000" b="1">
                <a:solidFill>
                  <a:srgbClr val="000000"/>
                </a:solidFill>
                <a:latin typeface="Arial" charset="0"/>
              </a:rPr>
              <a:t>Source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+”_vect” is the interrupt name recognized by your compiler</a:t>
            </a:r>
          </a:p>
          <a:p>
            <a:pPr>
              <a:buFont typeface="Wingdings" charset="2"/>
              <a:buChar char="Ø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Check notes on this (avr-libc manual)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1843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Enabling/Disabling Interrupts</a:t>
            </a: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609600" y="1828800"/>
            <a:ext cx="82296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marL="108585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buFont typeface="Wingdings" charset="2"/>
              <a:buChar char="Ø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ATmega contains a status register called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SREG</a:t>
            </a:r>
          </a:p>
          <a:p>
            <a:pPr>
              <a:lnSpc>
                <a:spcPct val="140000"/>
              </a:lnSpc>
              <a:buFont typeface="Wingdings" charset="2"/>
              <a:buChar char="Ø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Bit 7 of SREG , the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I bit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, is the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Global Interrupt Enable</a:t>
            </a:r>
          </a:p>
          <a:p>
            <a:pPr>
              <a:lnSpc>
                <a:spcPct val="140000"/>
              </a:lnSpc>
              <a:buFont typeface="Wingdings" charset="2"/>
              <a:buChar char="Ø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Clearing I bit disables interrupts, setting I bit enables them</a:t>
            </a:r>
          </a:p>
          <a:p>
            <a:pPr>
              <a:lnSpc>
                <a:spcPct val="140000"/>
              </a:lnSpc>
              <a:buFont typeface="Wingdings" charset="2"/>
              <a:buChar char="Ø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I bit is automatically cleared when an interrupt starts, set when interrupt is done</a:t>
            </a:r>
          </a:p>
          <a:p>
            <a:pPr lvl="1">
              <a:lnSpc>
                <a:spcPct val="140000"/>
              </a:lnSpc>
              <a:buFont typeface="Arial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Interrupts are not interrupted</a:t>
            </a:r>
          </a:p>
          <a:p>
            <a:pPr>
              <a:lnSpc>
                <a:spcPct val="140000"/>
              </a:lnSpc>
              <a:buFont typeface="Wingdings" charset="2"/>
              <a:buChar char="Ø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Use the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SEI()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and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CLI()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macros to set and clear in C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1945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Defining Interrupts in C</a:t>
            </a: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762000" y="1524000"/>
            <a:ext cx="82296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616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000" b="1">
                <a:solidFill>
                  <a:srgbClr val="FF0000"/>
                </a:solidFill>
                <a:latin typeface="Arial" charset="0"/>
              </a:rPr>
              <a:t>ISR(</a:t>
            </a:r>
            <a:r>
              <a:rPr lang="en-US" sz="2000" b="1" i="1">
                <a:solidFill>
                  <a:srgbClr val="FF0000"/>
                </a:solidFill>
                <a:latin typeface="Arial" charset="0"/>
              </a:rPr>
              <a:t>vector_name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) </a:t>
            </a:r>
          </a:p>
          <a:p>
            <a:r>
              <a:rPr lang="en-US" sz="2000">
                <a:solidFill>
                  <a:srgbClr val="000000"/>
                </a:solidFill>
                <a:latin typeface="Arial" charset="0"/>
              </a:rPr>
              <a:t>	- Defines an ISR for </a:t>
            </a:r>
            <a:r>
              <a:rPr lang="en-US" sz="2000" i="1">
                <a:solidFill>
                  <a:srgbClr val="000000"/>
                </a:solidFill>
                <a:latin typeface="Arial" charset="0"/>
              </a:rPr>
              <a:t>vector_name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. Updates interrupt vector table automatically.</a:t>
            </a:r>
          </a:p>
          <a:p>
            <a:r>
              <a:rPr lang="en-US" sz="2000">
                <a:solidFill>
                  <a:srgbClr val="000000"/>
                </a:solidFill>
                <a:latin typeface="Arial" charset="0"/>
              </a:rPr>
              <a:t>	Ex. ISR(ADC_vect) {</a:t>
            </a:r>
          </a:p>
          <a:p>
            <a:r>
              <a:rPr lang="en-US" sz="2000">
                <a:solidFill>
                  <a:srgbClr val="000000"/>
                </a:solidFill>
                <a:latin typeface="Arial" charset="0"/>
              </a:rPr>
              <a:t>			printf(“Hello, world.”);</a:t>
            </a:r>
          </a:p>
          <a:p>
            <a:r>
              <a:rPr lang="en-US" sz="2000">
                <a:solidFill>
                  <a:srgbClr val="000000"/>
                </a:solidFill>
                <a:latin typeface="Arial" charset="0"/>
              </a:rPr>
              <a:t>		 }</a:t>
            </a:r>
          </a:p>
          <a:p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r>
              <a:rPr lang="en-US" sz="2000" b="1">
                <a:solidFill>
                  <a:srgbClr val="FF0000"/>
                </a:solidFill>
                <a:latin typeface="Arial" charset="0"/>
              </a:rPr>
              <a:t>EMPTY_INTERRUPT(</a:t>
            </a:r>
            <a:r>
              <a:rPr lang="en-US" sz="2000" b="1" i="1">
                <a:solidFill>
                  <a:srgbClr val="FF0000"/>
                </a:solidFill>
                <a:latin typeface="Arial" charset="0"/>
              </a:rPr>
              <a:t>vector_name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)</a:t>
            </a:r>
          </a:p>
          <a:p>
            <a:r>
              <a:rPr lang="en-US" sz="2000">
                <a:solidFill>
                  <a:srgbClr val="000000"/>
                </a:solidFill>
                <a:latin typeface="Arial" charset="0"/>
              </a:rPr>
              <a:t>	- Defines an interrupt which does nothing.</a:t>
            </a:r>
          </a:p>
          <a:p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r>
              <a:rPr lang="en-US" sz="2000" b="1">
                <a:solidFill>
                  <a:srgbClr val="FF0000"/>
                </a:solidFill>
                <a:latin typeface="Arial" charset="0"/>
              </a:rPr>
              <a:t>ISR_ALIAS(</a:t>
            </a:r>
            <a:r>
              <a:rPr lang="en-US" sz="2000" b="1" i="1">
                <a:solidFill>
                  <a:srgbClr val="FF0000"/>
                </a:solidFill>
                <a:latin typeface="Arial" charset="0"/>
              </a:rPr>
              <a:t>vector_name, target_vector_name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)</a:t>
            </a:r>
          </a:p>
          <a:p>
            <a:r>
              <a:rPr lang="en-US" sz="2000">
                <a:solidFill>
                  <a:srgbClr val="000000"/>
                </a:solidFill>
                <a:latin typeface="Arial" charset="0"/>
              </a:rPr>
              <a:t>	- Makes the ISR for </a:t>
            </a:r>
            <a:r>
              <a:rPr lang="en-US" sz="2000" i="1">
                <a:solidFill>
                  <a:srgbClr val="000000"/>
                </a:solidFill>
                <a:latin typeface="Arial" charset="0"/>
              </a:rPr>
              <a:t>vector_name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the same as the ISR for </a:t>
            </a:r>
            <a:r>
              <a:rPr lang="en-US" sz="2000" i="1">
                <a:solidFill>
                  <a:srgbClr val="000000"/>
                </a:solidFill>
                <a:latin typeface="Arial" charset="0"/>
              </a:rPr>
              <a:t>target_vector_name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r>
              <a:rPr lang="en-US" sz="2000">
                <a:solidFill>
                  <a:srgbClr val="000000"/>
                </a:solidFill>
                <a:latin typeface="Arial" charset="0"/>
              </a:rPr>
              <a:t>	- Copies a pointer in the interrupt vector table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2048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ATmega Timers</a:t>
            </a: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738188" y="2141538"/>
            <a:ext cx="7872412" cy="297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marL="108585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buFont typeface="Wingdings" charset="2"/>
              <a:buChar char="Ø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ATmega 2560 has 6 timers, 2 8-bit and 4 16-bit</a:t>
            </a:r>
          </a:p>
          <a:p>
            <a:pPr>
              <a:lnSpc>
                <a:spcPct val="140000"/>
              </a:lnSpc>
              <a:buFont typeface="Wingdings" charset="2"/>
              <a:buChar char="Ø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Detailed descriptions found in the datasheet</a:t>
            </a:r>
          </a:p>
          <a:p>
            <a:pPr>
              <a:lnSpc>
                <a:spcPct val="140000"/>
              </a:lnSpc>
              <a:buFont typeface="Wingdings" charset="2"/>
              <a:buChar char="Ø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Timers can be used to 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generate interrupts</a:t>
            </a:r>
          </a:p>
          <a:p>
            <a:pPr>
              <a:lnSpc>
                <a:spcPct val="140000"/>
              </a:lnSpc>
              <a:buFont typeface="Wingdings" charset="2"/>
              <a:buChar char="Ø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Can be used to generate 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pulse width modulated (PWM) 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signals</a:t>
            </a:r>
          </a:p>
          <a:p>
            <a:pPr lvl="1">
              <a:lnSpc>
                <a:spcPct val="140000"/>
              </a:lnSpc>
              <a:buFont typeface="Arial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PWM good for controlling motors (fake analog output)</a:t>
            </a:r>
          </a:p>
          <a:p>
            <a:pPr lvl="1">
              <a:lnSpc>
                <a:spcPct val="140000"/>
              </a:lnSpc>
              <a:buFont typeface="Arial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We won't look at these functions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307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Interrupt Handling</a:t>
            </a: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1752600" y="4876800"/>
            <a:ext cx="5791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6168" rIns="90000" bIns="45000"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buFont typeface="Wingdings" charset="2"/>
              <a:buChar char="Ø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Interrupt can be invoked at any time</a:t>
            </a:r>
          </a:p>
          <a:p>
            <a:pPr>
              <a:lnSpc>
                <a:spcPct val="140000"/>
              </a:lnSpc>
              <a:buFont typeface="Wingdings" charset="2"/>
              <a:buChar char="Ø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Regular code must stop for a while</a:t>
            </a:r>
          </a:p>
          <a:p>
            <a:pPr>
              <a:buClrTx/>
              <a:buFont typeface="Wingdings" charset="2"/>
              <a:buChar char="Ø"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76400"/>
            <a:ext cx="50292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2150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General Timer Control</a:t>
            </a: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801688" y="2135188"/>
            <a:ext cx="7808912" cy="335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000">
                <a:solidFill>
                  <a:srgbClr val="000000"/>
                </a:solidFill>
                <a:latin typeface="Arial" charset="0"/>
              </a:rPr>
              <a:t>Need to control:</a:t>
            </a:r>
          </a:p>
          <a:p>
            <a:pPr>
              <a:lnSpc>
                <a:spcPct val="140000"/>
              </a:lnSpc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1. 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Start point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of the timer (initial value)</a:t>
            </a:r>
          </a:p>
          <a:p>
            <a:pPr>
              <a:lnSpc>
                <a:spcPct val="140000"/>
              </a:lnSpc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2. 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“End” point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of the timer (when the interrupt is generated)</a:t>
            </a:r>
          </a:p>
          <a:p>
            <a:pPr>
              <a:lnSpc>
                <a:spcPct val="140000"/>
              </a:lnSpc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	- May be just overflow event</a:t>
            </a:r>
          </a:p>
          <a:p>
            <a:pPr>
              <a:lnSpc>
                <a:spcPct val="140000"/>
              </a:lnSpc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3. 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Clock rate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timer receives, to increase/decrease count speed</a:t>
            </a:r>
          </a:p>
          <a:p>
            <a:pPr>
              <a:lnSpc>
                <a:spcPct val="140000"/>
              </a:lnSpc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	- Typically uses a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prescalar</a:t>
            </a:r>
          </a:p>
          <a:p>
            <a:pPr>
              <a:lnSpc>
                <a:spcPct val="140000"/>
              </a:lnSpc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	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- Slows down clock by dividing down with another counter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2253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Output Compare Unit</a:t>
            </a:r>
          </a:p>
        </p:txBody>
      </p:sp>
      <p:pic>
        <p:nvPicPr>
          <p:cNvPr id="2253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" y="1797050"/>
            <a:ext cx="5727700" cy="376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5810250" y="1905000"/>
            <a:ext cx="318135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6168" rIns="90000" bIns="45000"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buFont typeface="Wingdings" charset="2"/>
              <a:buChar char="Ø"/>
            </a:pPr>
            <a:r>
              <a:rPr lang="en-US" sz="2000" b="1">
                <a:solidFill>
                  <a:srgbClr val="000000"/>
                </a:solidFill>
                <a:latin typeface="Arial" charset="0"/>
              </a:rPr>
              <a:t>TCNT0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– Value in the counter</a:t>
            </a:r>
          </a:p>
          <a:p>
            <a:pPr>
              <a:buFont typeface="Wingdings" charset="2"/>
              <a:buChar char="Ø"/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>
              <a:buFont typeface="Wingdings" charset="2"/>
              <a:buChar char="Ø"/>
            </a:pPr>
            <a:r>
              <a:rPr lang="en-US" sz="2000" b="1">
                <a:solidFill>
                  <a:srgbClr val="000000"/>
                </a:solidFill>
                <a:latin typeface="Arial" charset="0"/>
              </a:rPr>
              <a:t>OCR0A, OCR0B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– Output compare registers</a:t>
            </a:r>
          </a:p>
          <a:p>
            <a:pPr>
              <a:buFont typeface="Wingdings" charset="2"/>
              <a:buChar char="Ø"/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>
              <a:buFont typeface="Wingdings" charset="2"/>
              <a:buChar char="Ø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Interrupt can occur when TCNT0 == OCR0A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2355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Interrupt Flags</a:t>
            </a:r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1150938" y="1627188"/>
            <a:ext cx="7535862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616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buSzPct val="45000"/>
              <a:buFont typeface="Wingdings" charset="2"/>
              <a:buChar char="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When an interrupt occurs, a 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flag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bit is set in a register</a:t>
            </a: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1143000" y="2209800"/>
            <a:ext cx="7916863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616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TIFR0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– Timer/Counter Interrupt Flag Register</a:t>
            </a:r>
          </a:p>
          <a:p>
            <a:r>
              <a:rPr lang="en-US" sz="2000">
                <a:solidFill>
                  <a:srgbClr val="000000"/>
                </a:solidFill>
                <a:latin typeface="Arial" charset="0"/>
              </a:rPr>
              <a:t>	- Contains the flags for Output Compare and Overflow</a:t>
            </a:r>
          </a:p>
        </p:txBody>
      </p:sp>
      <p:pic>
        <p:nvPicPr>
          <p:cNvPr id="2355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959100"/>
            <a:ext cx="7213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2087563" y="3887788"/>
            <a:ext cx="5019675" cy="112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TOV0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– Indicates that timer 0 overflow occurred</a:t>
            </a:r>
          </a:p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OCF0A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– Indicates that TCNT0 == OCR0A</a:t>
            </a:r>
          </a:p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OCF0B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– Indicates that TCNT0 == OCR0B</a:t>
            </a:r>
          </a:p>
        </p:txBody>
      </p:sp>
      <p:sp>
        <p:nvSpPr>
          <p:cNvPr id="23560" name="Text Box 7"/>
          <p:cNvSpPr txBox="1">
            <a:spLocks noChangeArrowheads="1"/>
          </p:cNvSpPr>
          <p:nvPr/>
        </p:nvSpPr>
        <p:spPr bwMode="auto">
          <a:xfrm>
            <a:off x="1327150" y="4940300"/>
            <a:ext cx="621665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616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buSzPct val="45000"/>
              <a:buFont typeface="Wingdings" charset="2"/>
              <a:buChar char="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All flags are cleared when the interrupt is executed</a:t>
            </a:r>
          </a:p>
          <a:p>
            <a:pPr>
              <a:buSzPct val="45000"/>
              <a:buFont typeface="Wingdings" charset="2"/>
              <a:buChar char="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You should not need to access this register directly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2457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Timer Interrupt Enable</a:t>
            </a:r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1792288" y="1703388"/>
            <a:ext cx="6132512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616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TIMSK0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– Timer/Counter Interrupt Mask Register</a:t>
            </a:r>
          </a:p>
          <a:p>
            <a:r>
              <a:rPr lang="en-US" sz="2000">
                <a:solidFill>
                  <a:srgbClr val="000000"/>
                </a:solidFill>
                <a:latin typeface="Arial" charset="0"/>
              </a:rPr>
              <a:t>	- Select which timer interrupts are active</a:t>
            </a:r>
          </a:p>
        </p:txBody>
      </p:sp>
      <p:pic>
        <p:nvPicPr>
          <p:cNvPr id="2458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2549525"/>
            <a:ext cx="72898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1981200" y="3608388"/>
            <a:ext cx="553878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TOIE0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– Timer overflow enable</a:t>
            </a:r>
          </a:p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OCIE0A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– Output compare “A” interrupt enable</a:t>
            </a:r>
          </a:p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OCIE0B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– Output compare “B” interrupt enable</a:t>
            </a:r>
          </a:p>
        </p:txBody>
      </p:sp>
      <p:sp>
        <p:nvSpPr>
          <p:cNvPr id="24583" name="Text Box 6"/>
          <p:cNvSpPr txBox="1">
            <a:spLocks noChangeArrowheads="1"/>
          </p:cNvSpPr>
          <p:nvPr/>
        </p:nvSpPr>
        <p:spPr bwMode="auto">
          <a:xfrm>
            <a:off x="1230313" y="4979988"/>
            <a:ext cx="6861175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616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buSzPct val="45000"/>
              <a:buFont typeface="Wingdings" charset="2"/>
              <a:buChar char="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Need to enable the interrupt you want (in addition to GIE)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25603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Timer Counter Control Registers</a:t>
            </a: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727075" y="1820863"/>
            <a:ext cx="7731125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6168" rIns="90000" bIns="45000"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buFont typeface="Wingdings" charset="2"/>
              <a:buChar char="Ø"/>
            </a:pPr>
            <a:r>
              <a:rPr lang="en-US" sz="2000" b="1">
                <a:solidFill>
                  <a:srgbClr val="000000"/>
                </a:solidFill>
                <a:latin typeface="Arial" charset="0"/>
              </a:rPr>
              <a:t>TCCR0A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and 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TCCR0B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control different aspects of timer function</a:t>
            </a:r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836613" y="2582863"/>
            <a:ext cx="6432550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616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Compare/Match Output Modes (COM0A1:0)</a:t>
            </a:r>
          </a:p>
        </p:txBody>
      </p:sp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1273175" y="3352800"/>
            <a:ext cx="6804025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buFont typeface="Wingdings" charset="2"/>
              <a:buChar char="Ø"/>
            </a:pPr>
            <a:r>
              <a:rPr lang="en-US" sz="2000" b="1">
                <a:solidFill>
                  <a:srgbClr val="000000"/>
                </a:solidFill>
                <a:latin typeface="Arial" charset="0"/>
              </a:rPr>
              <a:t>OC0A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is an output pin of the Atmega 2560</a:t>
            </a:r>
          </a:p>
          <a:p>
            <a:pPr>
              <a:lnSpc>
                <a:spcPct val="140000"/>
              </a:lnSpc>
              <a:buFont typeface="Wingdings" charset="2"/>
              <a:buChar char="Ø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Output comparison matching can drive the output pin</a:t>
            </a:r>
          </a:p>
          <a:p>
            <a:pPr>
              <a:lnSpc>
                <a:spcPct val="140000"/>
              </a:lnSpc>
              <a:buFont typeface="Wingdings" charset="2"/>
              <a:buChar char="Ø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Typically used to generate regular waveforms (like PWM)</a:t>
            </a:r>
          </a:p>
          <a:p>
            <a:pPr>
              <a:lnSpc>
                <a:spcPct val="140000"/>
              </a:lnSpc>
              <a:buFont typeface="Wingdings" charset="2"/>
              <a:buChar char="Ø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Can be used to synchronize system components</a:t>
            </a:r>
          </a:p>
          <a:p>
            <a:pPr>
              <a:lnSpc>
                <a:spcPct val="140000"/>
              </a:lnSpc>
              <a:buFont typeface="Wingdings" charset="2"/>
              <a:buChar char="Ø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We will not use this feature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26627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Timer Counter Control Registers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1190625" y="2047875"/>
            <a:ext cx="5895975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616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b="1">
                <a:solidFill>
                  <a:srgbClr val="000000"/>
                </a:solidFill>
                <a:latin typeface="Arial" charset="0"/>
              </a:rPr>
              <a:t>Waveform Generation Modes (WGM2:0)</a:t>
            </a:r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1295400" y="3124200"/>
            <a:ext cx="6705600" cy="144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buFont typeface="Wingdings" charset="2"/>
              <a:buChar char="Ø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Specify properties of PWM signals generated</a:t>
            </a:r>
          </a:p>
          <a:p>
            <a:pPr>
              <a:lnSpc>
                <a:spcPct val="140000"/>
              </a:lnSpc>
              <a:buFont typeface="Wingdings" charset="2"/>
              <a:buChar char="Ø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Frequency, width, etc.</a:t>
            </a:r>
          </a:p>
          <a:p>
            <a:pPr>
              <a:lnSpc>
                <a:spcPct val="140000"/>
              </a:lnSpc>
              <a:buFont typeface="Wingdings" charset="2"/>
              <a:buChar char="Ø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We will not use this feature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172200"/>
            <a:ext cx="2889250" cy="450850"/>
          </a:xfrm>
        </p:spPr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27651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Timer Counter Control Registers</a:t>
            </a:r>
          </a:p>
        </p:txBody>
      </p:sp>
      <p:sp>
        <p:nvSpPr>
          <p:cNvPr id="27652" name="Text Box 3"/>
          <p:cNvSpPr txBox="1">
            <a:spLocks noChangeArrowheads="1"/>
          </p:cNvSpPr>
          <p:nvPr/>
        </p:nvSpPr>
        <p:spPr bwMode="auto">
          <a:xfrm>
            <a:off x="998538" y="2057400"/>
            <a:ext cx="5386387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616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Force Output Compare (FOC0A, FOC0B)</a:t>
            </a: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973138" y="2995613"/>
            <a:ext cx="7561262" cy="197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buFont typeface="Wingdings" charset="2"/>
              <a:buChar char="Ø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Forces the output compare to evaluate true, even if it didn't occur</a:t>
            </a:r>
          </a:p>
          <a:p>
            <a:pPr>
              <a:lnSpc>
                <a:spcPct val="140000"/>
              </a:lnSpc>
              <a:buFont typeface="Wingdings" charset="2"/>
              <a:buChar char="Ø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As if TCNT0 == OCR0A or TCNT0 == OCR0B</a:t>
            </a:r>
          </a:p>
          <a:p>
            <a:pPr>
              <a:lnSpc>
                <a:spcPct val="140000"/>
              </a:lnSpc>
              <a:buFont typeface="Wingdings" charset="2"/>
              <a:buChar char="Ø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Used to alter waveform on OCOA or OCOB pins</a:t>
            </a:r>
          </a:p>
          <a:p>
            <a:pPr>
              <a:lnSpc>
                <a:spcPct val="140000"/>
              </a:lnSpc>
              <a:buFont typeface="Wingdings" charset="2"/>
              <a:buChar char="Ø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We will not use this feature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172200"/>
            <a:ext cx="2889250" cy="450850"/>
          </a:xfrm>
        </p:spPr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28675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Timer Counter Control Registers</a:t>
            </a: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998538" y="1474788"/>
            <a:ext cx="3400425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616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Clock Select (CS0 2:0)</a:t>
            </a:r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1150938" y="2049463"/>
            <a:ext cx="7002462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616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buSzPct val="45000"/>
              <a:buFont typeface="Wingdings" charset="2"/>
              <a:buChar char="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Determine the speed of the clock received by the counter</a:t>
            </a:r>
          </a:p>
          <a:p>
            <a:pPr>
              <a:buSzPct val="45000"/>
              <a:buFont typeface="Wingdings" charset="2"/>
              <a:buChar char="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You will need this</a:t>
            </a:r>
          </a:p>
        </p:txBody>
      </p:sp>
      <p:pic>
        <p:nvPicPr>
          <p:cNvPr id="2867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8" y="3048000"/>
            <a:ext cx="7300912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172200"/>
            <a:ext cx="2889250" cy="450850"/>
          </a:xfrm>
        </p:spPr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2969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TCCR0A and TCCR0B Format</a:t>
            </a:r>
          </a:p>
        </p:txBody>
      </p:sp>
      <p:sp>
        <p:nvSpPr>
          <p:cNvPr id="29700" name="Text Box 3"/>
          <p:cNvSpPr txBox="1">
            <a:spLocks noChangeArrowheads="1"/>
          </p:cNvSpPr>
          <p:nvPr/>
        </p:nvSpPr>
        <p:spPr bwMode="auto">
          <a:xfrm>
            <a:off x="1300163" y="1471613"/>
            <a:ext cx="1416050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6168" rIns="90000" bIns="45000"/>
          <a:lstStyle>
            <a:lvl1pPr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TCCR0A</a:t>
            </a:r>
          </a:p>
        </p:txBody>
      </p:sp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" y="1828800"/>
            <a:ext cx="837565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8" y="4114800"/>
            <a:ext cx="8340725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1430338" y="2971800"/>
            <a:ext cx="7313612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616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buSzPct val="45000"/>
              <a:buFont typeface="Wingdings" charset="2"/>
              <a:buChar char="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Typical value: TCCR0A = 0b00000000;</a:t>
            </a:r>
          </a:p>
          <a:p>
            <a:pPr>
              <a:buSzPct val="45000"/>
              <a:buFont typeface="Wingdings" charset="2"/>
              <a:buChar char="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Do not drive compare/match outputs (OC0A, OC0B)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1371600" y="5334000"/>
            <a:ext cx="7573963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616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buSzPct val="45000"/>
              <a:buFont typeface="Wingdings" charset="2"/>
              <a:buChar char="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Typical value: TCCR0B = 0b00000001; // no prescalar</a:t>
            </a:r>
          </a:p>
          <a:p>
            <a:pPr>
              <a:buSzPct val="45000"/>
              <a:buFont typeface="Wingdings" charset="2"/>
              <a:buChar char="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Last three bits are important, determine prescalar</a:t>
            </a:r>
          </a:p>
        </p:txBody>
      </p:sp>
      <p:sp>
        <p:nvSpPr>
          <p:cNvPr id="29705" name="Text Box 4"/>
          <p:cNvSpPr txBox="1">
            <a:spLocks noChangeArrowheads="1"/>
          </p:cNvSpPr>
          <p:nvPr/>
        </p:nvSpPr>
        <p:spPr bwMode="auto">
          <a:xfrm>
            <a:off x="1327150" y="3810000"/>
            <a:ext cx="141605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6168" rIns="90000" bIns="45000"/>
          <a:lstStyle>
            <a:lvl1pPr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TCCR0B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172200"/>
            <a:ext cx="2889250" cy="450850"/>
          </a:xfrm>
        </p:spPr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30723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ATmega Timer Example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838200" y="1447800"/>
            <a:ext cx="4945063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#include &lt;avr/interrupt.h&gt;</a:t>
            </a:r>
          </a:p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#define TIMER0_CNT	1000 </a:t>
            </a:r>
          </a:p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main( )</a:t>
            </a:r>
          </a:p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InitTimer0( ); // initialize hardware</a:t>
            </a:r>
          </a:p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sei( ); 		// enable interrupts </a:t>
            </a:r>
          </a:p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for ( ; ; )</a:t>
            </a:r>
          </a:p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// background code goes here</a:t>
            </a:r>
          </a:p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ISR(TIMER0_COMPA_vect)	</a:t>
            </a:r>
          </a:p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Interrupt handler here</a:t>
            </a:r>
          </a:p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5783263" y="4800600"/>
            <a:ext cx="27432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lIns="90000" tIns="6616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buSzPct val="45000"/>
              <a:buFont typeface="Wingdings" charset="2"/>
              <a:buChar char=""/>
              <a:defRPr/>
            </a:pPr>
            <a:r>
              <a:rPr lang="en-US" sz="2000" dirty="0" smtClean="0"/>
              <a:t>Using Timer 0 Match Interrupt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409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Saving and Restoring Context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1143000" y="1905000"/>
            <a:ext cx="69342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6168" rIns="90000" bIns="45000"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marL="108585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Interrupt should not interfere with normal tasks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Need to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save all used registers 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at the beginning and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restore them at the end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Stack is typically used for temporary storage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Last in, first out (LIFO)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push, pop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172200"/>
            <a:ext cx="2889250" cy="450850"/>
          </a:xfrm>
        </p:spPr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31747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Timer Initialization</a:t>
            </a:r>
          </a:p>
        </p:txBody>
      </p:sp>
      <p:sp>
        <p:nvSpPr>
          <p:cNvPr id="31748" name="Text Box 3"/>
          <p:cNvSpPr txBox="1">
            <a:spLocks noChangeArrowheads="1"/>
          </p:cNvSpPr>
          <p:nvPr/>
        </p:nvSpPr>
        <p:spPr bwMode="auto">
          <a:xfrm>
            <a:off x="1295400" y="1600200"/>
            <a:ext cx="6858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void InitTimer0( void ) </a:t>
            </a:r>
          </a:p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TCCR0A = 0b00000000;    </a:t>
            </a:r>
          </a:p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No compare output, no waveform gen</a:t>
            </a:r>
          </a:p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TCCR0B = 0b00000001;    </a:t>
            </a:r>
          </a:p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No forcing, No prescalar</a:t>
            </a:r>
          </a:p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OCR0A =  TIMER0_CNT; 	</a:t>
            </a:r>
          </a:p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Load Compare value for timer 0</a:t>
            </a:r>
          </a:p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TIMSK0 = _BV(OCIE0A);	</a:t>
            </a:r>
          </a:p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enable compare-match interrupt</a:t>
            </a:r>
          </a:p>
          <a:p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	// _BV(n) == (1 &lt;&lt; n)</a:t>
            </a:r>
          </a:p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TCNT0 = 0;			</a:t>
            </a:r>
          </a:p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Initialize timer to 0 </a:t>
            </a:r>
          </a:p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172200"/>
            <a:ext cx="2889250" cy="450850"/>
          </a:xfrm>
        </p:spPr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32771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Setting a Specific Delay</a:t>
            </a:r>
          </a:p>
        </p:txBody>
      </p:sp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990600" y="1785938"/>
            <a:ext cx="7527925" cy="110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616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buSzPct val="45000"/>
              <a:buFont typeface="Wingdings" charset="2"/>
              <a:buChar char="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Need to compute 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how many cycles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are needed to match required delay</a:t>
            </a:r>
          </a:p>
          <a:p>
            <a:pPr>
              <a:buSzPct val="45000"/>
              <a:buFont typeface="Wingdings" charset="2"/>
              <a:buChar char="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Need clock period T. </a:t>
            </a:r>
            <a:r>
              <a:rPr lang="en-US" sz="2000" b="1" i="1">
                <a:solidFill>
                  <a:srgbClr val="000000"/>
                </a:solidFill>
                <a:latin typeface="Arial" charset="0"/>
              </a:rPr>
              <a:t>T = 1/f</a:t>
            </a:r>
          </a:p>
        </p:txBody>
      </p:sp>
      <p:sp>
        <p:nvSpPr>
          <p:cNvPr id="32773" name="Text Box 4"/>
          <p:cNvSpPr txBox="1">
            <a:spLocks noChangeArrowheads="1"/>
          </p:cNvSpPr>
          <p:nvPr/>
        </p:nvSpPr>
        <p:spPr bwMode="auto">
          <a:xfrm>
            <a:off x="1319213" y="3124200"/>
            <a:ext cx="5970587" cy="144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6168" rIns="90000" bIns="45000"/>
          <a:lstStyle>
            <a:lvl1pPr marL="342900" indent="-2270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000">
                <a:solidFill>
                  <a:srgbClr val="000000"/>
                </a:solidFill>
                <a:latin typeface="Arial" charset="0"/>
              </a:rPr>
              <a:t>Generate a constant square wave of  ½ Hz</a:t>
            </a:r>
          </a:p>
          <a:p>
            <a:pPr>
              <a:buSzPct val="45000"/>
              <a:buFont typeface="Wingdings" charset="2"/>
              <a:buChar char="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16-bit timer</a:t>
            </a:r>
          </a:p>
          <a:p>
            <a:pPr>
              <a:buSzPct val="45000"/>
              <a:buFont typeface="Wingdings" charset="2"/>
              <a:buChar char="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50 kHz clock</a:t>
            </a:r>
          </a:p>
          <a:p>
            <a:pPr>
              <a:buSzPct val="45000"/>
              <a:buFont typeface="Wingdings" charset="2"/>
              <a:buChar char="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pre-scaler = up to divide-by-256</a:t>
            </a:r>
          </a:p>
        </p:txBody>
      </p:sp>
      <p:sp>
        <p:nvSpPr>
          <p:cNvPr id="32774" name="Text Box 5"/>
          <p:cNvSpPr txBox="1">
            <a:spLocks noChangeArrowheads="1"/>
          </p:cNvSpPr>
          <p:nvPr/>
        </p:nvSpPr>
        <p:spPr bwMode="auto">
          <a:xfrm>
            <a:off x="1066800" y="4724400"/>
            <a:ext cx="6781800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616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000" b="1">
                <a:solidFill>
                  <a:srgbClr val="000000"/>
                </a:solidFill>
                <a:latin typeface="Arial" charset="0"/>
              </a:rPr>
              <a:t>What delay is needed?</a:t>
            </a:r>
          </a:p>
          <a:p>
            <a:r>
              <a:rPr lang="en-US" sz="2000">
                <a:solidFill>
                  <a:srgbClr val="000000"/>
                </a:solidFill>
                <a:latin typeface="Arial" charset="0"/>
              </a:rPr>
              <a:t>- 1/</a:t>
            </a:r>
            <a:r>
              <a:rPr lang="en-US" sz="2000">
                <a:solidFill>
                  <a:srgbClr val="000000"/>
                </a:solidFill>
                <a:latin typeface="Arial" charset="0"/>
                <a:cs typeface="Arial" charset="0"/>
              </a:rPr>
              <a:t>½ Hz = 2000ms</a:t>
            </a:r>
          </a:p>
          <a:p>
            <a:r>
              <a:rPr lang="en-US" sz="2000">
                <a:solidFill>
                  <a:srgbClr val="000000"/>
                </a:solidFill>
                <a:latin typeface="Arial" charset="0"/>
                <a:cs typeface="Arial" charset="0"/>
              </a:rPr>
              <a:t>- 1000ms delay is needed (invert signal twice a period)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172200"/>
            <a:ext cx="2889250" cy="450850"/>
          </a:xfrm>
        </p:spPr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33795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Setting Prescalar</a:t>
            </a:r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1058863" y="2057400"/>
            <a:ext cx="7246937" cy="297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b="1">
                <a:solidFill>
                  <a:srgbClr val="000000"/>
                </a:solidFill>
                <a:latin typeface="Arial" charset="0"/>
              </a:rPr>
              <a:t>How much prescalar is needed?</a:t>
            </a:r>
          </a:p>
          <a:p>
            <a:pPr>
              <a:lnSpc>
                <a:spcPct val="140000"/>
              </a:lnSpc>
            </a:pPr>
            <a:r>
              <a:rPr lang="en-US">
                <a:solidFill>
                  <a:srgbClr val="000000"/>
                </a:solidFill>
                <a:latin typeface="Arial" charset="0"/>
              </a:rPr>
              <a:t>- Can the counter count for 1000ms?</a:t>
            </a:r>
          </a:p>
          <a:p>
            <a:pPr>
              <a:lnSpc>
                <a:spcPct val="140000"/>
              </a:lnSpc>
            </a:pPr>
            <a:r>
              <a:rPr lang="en-US">
                <a:solidFill>
                  <a:srgbClr val="000000"/>
                </a:solidFill>
                <a:latin typeface="Arial" charset="0"/>
              </a:rPr>
              <a:t>- 16 bits, 65,536 is max value</a:t>
            </a:r>
          </a:p>
          <a:p>
            <a:pPr>
              <a:lnSpc>
                <a:spcPct val="140000"/>
              </a:lnSpc>
            </a:pPr>
            <a:r>
              <a:rPr lang="en-US">
                <a:solidFill>
                  <a:srgbClr val="000000"/>
                </a:solidFill>
                <a:latin typeface="Arial" charset="0"/>
              </a:rPr>
              <a:t>- System clock period is 1/50kHz = 20 microseconds</a:t>
            </a:r>
          </a:p>
          <a:p>
            <a:pPr>
              <a:lnSpc>
                <a:spcPct val="140000"/>
              </a:lnSpc>
            </a:pPr>
            <a:r>
              <a:rPr lang="en-US">
                <a:solidFill>
                  <a:srgbClr val="000000"/>
                </a:solidFill>
                <a:latin typeface="Arial" charset="0"/>
              </a:rPr>
              <a:t>- 65,536 * 20 microseconds = 1.31 seconds</a:t>
            </a:r>
          </a:p>
          <a:p>
            <a:pPr>
              <a:lnSpc>
                <a:spcPct val="140000"/>
              </a:lnSpc>
            </a:pPr>
            <a:r>
              <a:rPr lang="en-US">
                <a:solidFill>
                  <a:srgbClr val="000000"/>
                </a:solidFill>
                <a:latin typeface="Arial" charset="0"/>
              </a:rPr>
              <a:t>- 1.31 sec &gt; 1000ms, so no prescalar is needed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172200"/>
            <a:ext cx="2889250" cy="450850"/>
          </a:xfrm>
        </p:spPr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3481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Setting Initial Timer Value</a:t>
            </a:r>
          </a:p>
        </p:txBody>
      </p:sp>
      <p:sp>
        <p:nvSpPr>
          <p:cNvPr id="34820" name="Text Box 3"/>
          <p:cNvSpPr txBox="1">
            <a:spLocks noChangeArrowheads="1"/>
          </p:cNvSpPr>
          <p:nvPr/>
        </p:nvSpPr>
        <p:spPr bwMode="auto">
          <a:xfrm>
            <a:off x="822325" y="2133600"/>
            <a:ext cx="7635875" cy="195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buSzPct val="45000"/>
              <a:buFont typeface="Wingdings" charset="2"/>
              <a:buChar char="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Assume that we will use the Timer 0 Overflow interrupt</a:t>
            </a:r>
          </a:p>
          <a:p>
            <a:pPr>
              <a:lnSpc>
                <a:spcPct val="140000"/>
              </a:lnSpc>
              <a:buSzPct val="45000"/>
              <a:buFont typeface="Wingdings" charset="2"/>
              <a:buChar char="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Need counter to overflow after 1000ms</a:t>
            </a:r>
          </a:p>
          <a:p>
            <a:pPr>
              <a:lnSpc>
                <a:spcPct val="140000"/>
              </a:lnSpc>
              <a:buSzPct val="45000"/>
              <a:buFont typeface="Wingdings" charset="2"/>
              <a:buChar char="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1000 ms / 20 microsec = 50,000 clocks</a:t>
            </a:r>
          </a:p>
          <a:p>
            <a:pPr>
              <a:lnSpc>
                <a:spcPct val="140000"/>
              </a:lnSpc>
              <a:buSzPct val="45000"/>
              <a:buFont typeface="Wingdings" charset="2"/>
              <a:buChar char="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Initialize timer to 65,536 – 50,000 = 15,536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512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Disabling Interrupts</a:t>
            </a: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1066800" y="1676400"/>
            <a:ext cx="7696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6168" rIns="90000" bIns="45000"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marL="108585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buFont typeface="Wingdings" charset="2"/>
              <a:buChar char="Ø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Some events should be ignored completely</a:t>
            </a:r>
          </a:p>
          <a:p>
            <a:pPr>
              <a:lnSpc>
                <a:spcPct val="140000"/>
              </a:lnSpc>
              <a:buFont typeface="Wingdings" charset="2"/>
              <a:buChar char="Ø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Some tasks are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time-critical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and should not be interrupted</a:t>
            </a:r>
          </a:p>
          <a:p>
            <a:pPr lvl="1">
              <a:lnSpc>
                <a:spcPct val="140000"/>
              </a:lnSpc>
              <a:buClrTx/>
              <a:buSzTx/>
              <a:buFont typeface="Arial" charset="0"/>
              <a:buChar char="•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X-ray emitter in radiation therapy</a:t>
            </a:r>
          </a:p>
          <a:p>
            <a:pPr>
              <a:lnSpc>
                <a:spcPct val="140000"/>
              </a:lnSpc>
              <a:buFont typeface="Wingdings" charset="2"/>
              <a:buChar char="Ø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Interrupts can be disabled (usually by setting a register)</a:t>
            </a:r>
          </a:p>
          <a:p>
            <a:pPr>
              <a:lnSpc>
                <a:spcPct val="140000"/>
              </a:lnSpc>
              <a:buFont typeface="Wingdings" charset="2"/>
              <a:buChar char="Ø"/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Nonmaskable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interrupt cannot be disabled</a:t>
            </a:r>
          </a:p>
          <a:p>
            <a:pPr lvl="1">
              <a:lnSpc>
                <a:spcPct val="140000"/>
              </a:lnSpc>
              <a:buClrTx/>
              <a:buSzTx/>
              <a:buFont typeface="Arial" charset="0"/>
              <a:buChar char="•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For critical events (like loss of power)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614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Interrupt Vectors</a:t>
            </a: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838200" y="1905000"/>
            <a:ext cx="7696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6168" rIns="90000" bIns="45000"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Interrupt vector 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is a pointer to an interrupt in memory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Interrupt number is used to index the table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Interrupt vector table 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holds pointers to all interrupts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Table location may be fixed or placed in a known register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717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Shared-Data Problem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38188" y="1752600"/>
            <a:ext cx="7796212" cy="90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6168" rIns="90000" bIns="45000"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buFont typeface="Wingdings" charset="2"/>
              <a:buChar char="Ø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Interrupts should not change data that the another task is using</a:t>
            </a:r>
          </a:p>
        </p:txBody>
      </p:sp>
      <p:grpSp>
        <p:nvGrpSpPr>
          <p:cNvPr id="7173" name="Group 1"/>
          <p:cNvGrpSpPr>
            <a:grpSpLocks/>
          </p:cNvGrpSpPr>
          <p:nvPr/>
        </p:nvGrpSpPr>
        <p:grpSpPr bwMode="auto">
          <a:xfrm>
            <a:off x="1447800" y="2743200"/>
            <a:ext cx="6297613" cy="1554163"/>
            <a:chOff x="1866900" y="3152775"/>
            <a:chExt cx="6297613" cy="1554163"/>
          </a:xfrm>
        </p:grpSpPr>
        <p:sp>
          <p:nvSpPr>
            <p:cNvPr id="7175" name="Text Box 5"/>
            <p:cNvSpPr txBox="1">
              <a:spLocks noChangeArrowheads="1"/>
            </p:cNvSpPr>
            <p:nvPr/>
          </p:nvSpPr>
          <p:spPr bwMode="auto">
            <a:xfrm>
              <a:off x="1866900" y="3703638"/>
              <a:ext cx="2374900" cy="1003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96408" rIns="90000" bIns="45000"/>
            <a:lstStyle>
              <a:lvl1pPr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defRPr>
              </a:lvl1pPr>
              <a:lvl2pPr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defRPr>
              </a:lvl2pPr>
              <a:lvl3pPr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defRPr>
              </a:lvl3pPr>
              <a:lvl4pPr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defRPr>
              </a:lvl4pPr>
              <a:lvl5pPr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defRPr>
              </a:lvl9pPr>
            </a:lstStyle>
            <a:p>
              <a:pPr>
                <a:lnSpc>
                  <a:spcPct val="83000"/>
                </a:lnSpc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</a:rPr>
                <a:t>R1 = 3 + 5;</a:t>
              </a:r>
            </a:p>
            <a:p>
              <a:pPr>
                <a:lnSpc>
                  <a:spcPct val="83000"/>
                </a:lnSpc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</a:rPr>
                <a:t>R1 = R1 / 2;</a:t>
              </a:r>
            </a:p>
            <a:p>
              <a:pPr>
                <a:lnSpc>
                  <a:spcPct val="83000"/>
                </a:lnSpc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</a:rPr>
                <a:t>print R1</a:t>
              </a:r>
            </a:p>
          </p:txBody>
        </p:sp>
        <p:sp>
          <p:nvSpPr>
            <p:cNvPr id="7176" name="Text Box 6"/>
            <p:cNvSpPr txBox="1">
              <a:spLocks noChangeArrowheads="1"/>
            </p:cNvSpPr>
            <p:nvPr/>
          </p:nvSpPr>
          <p:spPr bwMode="auto">
            <a:xfrm>
              <a:off x="5972175" y="3814763"/>
              <a:ext cx="2192338" cy="649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96408" rIns="90000" bIns="45000"/>
            <a:lstStyle>
              <a:lvl1pPr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defRPr>
              </a:lvl1pPr>
              <a:lvl2pPr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defRPr>
              </a:lvl2pPr>
              <a:lvl3pPr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defRPr>
              </a:lvl3pPr>
              <a:lvl4pPr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defRPr>
              </a:lvl4pPr>
              <a:lvl5pPr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defRPr>
              </a:lvl9pPr>
            </a:lstStyle>
            <a:p>
              <a:pPr>
                <a:lnSpc>
                  <a:spcPct val="83000"/>
                </a:lnSpc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</a:rPr>
                <a:t>R1 = R1 + 1</a:t>
              </a:r>
            </a:p>
          </p:txBody>
        </p:sp>
        <p:sp>
          <p:nvSpPr>
            <p:cNvPr id="7177" name="Text Box 7"/>
            <p:cNvSpPr txBox="1">
              <a:spLocks noChangeArrowheads="1"/>
            </p:cNvSpPr>
            <p:nvPr/>
          </p:nvSpPr>
          <p:spPr bwMode="auto">
            <a:xfrm>
              <a:off x="2152650" y="3152775"/>
              <a:ext cx="1544638" cy="428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66168" rIns="90000" bIns="45000"/>
            <a:lstStyle>
              <a:lvl1pPr>
                <a:tabLst>
                  <a:tab pos="723900" algn="l"/>
                  <a:tab pos="14478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defRPr>
              </a:lvl1pPr>
              <a:lvl2pPr>
                <a:tabLst>
                  <a:tab pos="723900" algn="l"/>
                  <a:tab pos="14478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defRPr>
              </a:lvl2pPr>
              <a:lvl3pPr>
                <a:tabLst>
                  <a:tab pos="723900" algn="l"/>
                  <a:tab pos="14478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defRPr>
              </a:lvl3pPr>
              <a:lvl4pPr>
                <a:tabLst>
                  <a:tab pos="723900" algn="l"/>
                  <a:tab pos="14478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defRPr>
              </a:lvl4pPr>
              <a:lvl5pPr>
                <a:tabLst>
                  <a:tab pos="723900" algn="l"/>
                  <a:tab pos="14478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defRPr>
              </a:lvl9pPr>
            </a:lstStyle>
            <a:p>
              <a:r>
                <a:rPr lang="en-US">
                  <a:solidFill>
                    <a:srgbClr val="000000"/>
                  </a:solidFill>
                  <a:latin typeface="Arial" charset="0"/>
                </a:rPr>
                <a:t>Main Task</a:t>
              </a:r>
            </a:p>
          </p:txBody>
        </p:sp>
        <p:sp>
          <p:nvSpPr>
            <p:cNvPr id="7178" name="Text Box 8"/>
            <p:cNvSpPr txBox="1">
              <a:spLocks noChangeArrowheads="1"/>
            </p:cNvSpPr>
            <p:nvPr/>
          </p:nvSpPr>
          <p:spPr bwMode="auto">
            <a:xfrm>
              <a:off x="6424613" y="3152775"/>
              <a:ext cx="1312863" cy="428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66168" rIns="90000" bIns="45000"/>
            <a:lstStyle>
              <a:lvl1pPr>
                <a:tabLst>
                  <a:tab pos="7239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defRPr>
              </a:lvl1pPr>
              <a:lvl2pPr>
                <a:tabLst>
                  <a:tab pos="7239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defRPr>
              </a:lvl2pPr>
              <a:lvl3pPr>
                <a:tabLst>
                  <a:tab pos="7239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defRPr>
              </a:lvl3pPr>
              <a:lvl4pPr>
                <a:tabLst>
                  <a:tab pos="7239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defRPr>
              </a:lvl4pPr>
              <a:lvl5pPr>
                <a:tabLst>
                  <a:tab pos="7239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defRPr>
              </a:lvl9pPr>
            </a:lstStyle>
            <a:p>
              <a:r>
                <a:rPr lang="en-US">
                  <a:solidFill>
                    <a:srgbClr val="000000"/>
                  </a:solidFill>
                  <a:latin typeface="Arial" charset="0"/>
                </a:rPr>
                <a:t>Interrupt</a:t>
              </a:r>
            </a:p>
          </p:txBody>
        </p:sp>
        <p:sp>
          <p:nvSpPr>
            <p:cNvPr id="7179" name="AutoShape 9"/>
            <p:cNvSpPr>
              <a:spLocks noChangeArrowheads="1"/>
            </p:cNvSpPr>
            <p:nvPr/>
          </p:nvSpPr>
          <p:spPr bwMode="auto">
            <a:xfrm>
              <a:off x="4138613" y="3898900"/>
              <a:ext cx="1598613" cy="227013"/>
            </a:xfrm>
            <a:prstGeom prst="leftArrow">
              <a:avLst>
                <a:gd name="adj1" fmla="val 50000"/>
                <a:gd name="adj2" fmla="val 176049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4" name="Text Box 10"/>
          <p:cNvSpPr txBox="1">
            <a:spLocks noChangeArrowheads="1"/>
          </p:cNvSpPr>
          <p:nvPr/>
        </p:nvSpPr>
        <p:spPr bwMode="auto">
          <a:xfrm>
            <a:off x="1658938" y="4572000"/>
            <a:ext cx="5580062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lnSpc>
                <a:spcPts val="3163"/>
              </a:lnSpc>
              <a:buSzPct val="45000"/>
              <a:buFont typeface="Wingdings" charset="2"/>
              <a:buChar char="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Saving and restoring registers helps</a:t>
            </a:r>
          </a:p>
          <a:p>
            <a:pPr>
              <a:lnSpc>
                <a:spcPts val="3163"/>
              </a:lnSpc>
              <a:buSzPct val="45000"/>
              <a:buFont typeface="Wingdings" charset="2"/>
              <a:buChar char="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Cannot do the same for memory</a:t>
            </a:r>
          </a:p>
          <a:p>
            <a:pPr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- Hard to predict which locations to save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819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Shared-Data Example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4633913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886325" y="1819275"/>
            <a:ext cx="3800475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buSzPct val="45000"/>
              <a:buFont typeface="Wingdings" charset="2"/>
              <a:buChar char="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Main task checks two temperatures to make sure they are equal</a:t>
            </a:r>
          </a:p>
          <a:p>
            <a:pPr>
              <a:buSzPct val="45000"/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>
              <a:buSzPct val="45000"/>
              <a:buFont typeface="Wingdings" charset="2"/>
              <a:buChar char="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Interrupt reads the two temperatures periodically</a:t>
            </a:r>
          </a:p>
          <a:p>
            <a:pPr>
              <a:buSzPct val="45000"/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>
              <a:buSzPct val="45000"/>
              <a:buFont typeface="Wingdings" charset="2"/>
              <a:buChar char="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Interrupt can make the temperatures seem out of sync</a:t>
            </a:r>
          </a:p>
          <a:p>
            <a:pPr>
              <a:buSzPct val="45000"/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>
              <a:buSzPct val="45000"/>
              <a:buFont typeface="Wingdings" charset="2"/>
              <a:buChar char="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Bugs are intermittent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921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Shared-Data Fix?</a:t>
            </a: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5257800" y="1839913"/>
            <a:ext cx="3429000" cy="334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616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buSzPct val="45000"/>
              <a:buFont typeface="Wingdings" charset="2"/>
              <a:buChar char="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Maybe problem can be fixed</a:t>
            </a:r>
          </a:p>
          <a:p>
            <a:pPr>
              <a:buSzPct val="45000"/>
              <a:buFont typeface="Wingdings" charset="2"/>
              <a:buNone/>
            </a:pPr>
            <a:endParaRPr lang="en-US">
              <a:solidFill>
                <a:srgbClr val="000000"/>
              </a:solidFill>
              <a:latin typeface="Arial" charset="0"/>
            </a:endParaRPr>
          </a:p>
          <a:p>
            <a:pPr>
              <a:buSzPct val="45000"/>
              <a:buFont typeface="Wingdings" charset="2"/>
              <a:buChar char="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Place read and compare on same line</a:t>
            </a:r>
          </a:p>
          <a:p>
            <a:pPr>
              <a:buSzPct val="45000"/>
              <a:buFont typeface="Wingdings" charset="2"/>
              <a:buNone/>
            </a:pPr>
            <a:endParaRPr lang="en-US">
              <a:solidFill>
                <a:srgbClr val="000000"/>
              </a:solidFill>
              <a:latin typeface="Arial" charset="0"/>
            </a:endParaRPr>
          </a:p>
          <a:p>
            <a:pPr>
              <a:buSzPct val="45000"/>
              <a:buFont typeface="Wingdings" charset="2"/>
              <a:buChar char="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No, assembly does not match C code</a:t>
            </a:r>
          </a:p>
        </p:txBody>
      </p:sp>
      <p:pic>
        <p:nvPicPr>
          <p:cNvPr id="922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0" r="16086" b="2148"/>
          <a:stretch>
            <a:fillRect/>
          </a:stretch>
        </p:blipFill>
        <p:spPr bwMode="auto">
          <a:xfrm>
            <a:off x="304800" y="1800225"/>
            <a:ext cx="4765675" cy="338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5180" r="16086" b="214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1024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Shared-Data Solution</a:t>
            </a: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838200" y="1905000"/>
            <a:ext cx="7745413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marL="108585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lnSpc>
                <a:spcPct val="140000"/>
              </a:lnSpc>
              <a:buClrTx/>
              <a:buSzTx/>
              <a:buFont typeface="Wingdings" charset="2"/>
              <a:buChar char="Ø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Identify each </a:t>
            </a:r>
            <a:r>
              <a:rPr lang="en-US" b="1">
                <a:solidFill>
                  <a:srgbClr val="C5000B"/>
                </a:solidFill>
                <a:latin typeface="Arial" charset="0"/>
              </a:rPr>
              <a:t>critical region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where interrupts could be disruptive</a:t>
            </a:r>
          </a:p>
          <a:p>
            <a:pPr lvl="1">
              <a:lnSpc>
                <a:spcPct val="140000"/>
              </a:lnSpc>
              <a:buClrTx/>
              <a:buSzTx/>
              <a:buFont typeface="Arial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Identify code regions that use memory written by an interrupt</a:t>
            </a:r>
          </a:p>
          <a:p>
            <a:pPr lvl="1">
              <a:lnSpc>
                <a:spcPct val="140000"/>
              </a:lnSpc>
              <a:buClrTx/>
              <a:buSzTx/>
              <a:buFont typeface="Arial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Reading more than one address can lead to inconsistency</a:t>
            </a:r>
          </a:p>
          <a:p>
            <a:pPr>
              <a:lnSpc>
                <a:spcPct val="140000"/>
              </a:lnSpc>
              <a:buClrTx/>
              <a:buSzTx/>
              <a:buFont typeface="Wingdings" charset="2"/>
              <a:buChar char="Ø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Disable interrupts before the region, enable interrupts after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80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80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80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80" charset="0"/>
            <a:ea typeface="MS Gothic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1825</TotalTime>
  <Words>1569</Words>
  <Application>Microsoft Office PowerPoint</Application>
  <PresentationFormat>On-screen Show (4:3)</PresentationFormat>
  <Paragraphs>361</Paragraphs>
  <Slides>33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Times New Roman</vt:lpstr>
      <vt:lpstr>MS Gothic</vt:lpstr>
      <vt:lpstr>Arial</vt:lpstr>
      <vt:lpstr>Arial Unicode MS</vt:lpstr>
      <vt:lpstr>Wingdings</vt:lpstr>
      <vt:lpstr>Courier New</vt:lpstr>
      <vt:lpstr>Blank Presentation</vt:lpstr>
      <vt:lpstr>Interrupts</vt:lpstr>
      <vt:lpstr>Interrupt Handling</vt:lpstr>
      <vt:lpstr>Saving and Restoring Context</vt:lpstr>
      <vt:lpstr>Disabling Interrupts</vt:lpstr>
      <vt:lpstr>Interrupt Vectors</vt:lpstr>
      <vt:lpstr>Shared-Data Problem</vt:lpstr>
      <vt:lpstr>Shared-Data Example</vt:lpstr>
      <vt:lpstr>Shared-Data Fix?</vt:lpstr>
      <vt:lpstr>Shared-Data Solution</vt:lpstr>
      <vt:lpstr>Shared-Data Solution Example</vt:lpstr>
      <vt:lpstr>Nested Critical Regions</vt:lpstr>
      <vt:lpstr>Possible Nesting Solution</vt:lpstr>
      <vt:lpstr>Another Nesting Solution</vt:lpstr>
      <vt:lpstr>Interrupt Latency</vt:lpstr>
      <vt:lpstr>Reducing Interrupt Latency</vt:lpstr>
      <vt:lpstr>Interrupts in the ATmega</vt:lpstr>
      <vt:lpstr>Enabling/Disabling Interrupts</vt:lpstr>
      <vt:lpstr>Defining Interrupts in C</vt:lpstr>
      <vt:lpstr>ATmega Timers</vt:lpstr>
      <vt:lpstr>General Timer Control</vt:lpstr>
      <vt:lpstr>Output Compare Unit</vt:lpstr>
      <vt:lpstr>Interrupt Flags</vt:lpstr>
      <vt:lpstr>Timer Interrupt Enable</vt:lpstr>
      <vt:lpstr>Timer Counter Control Registers</vt:lpstr>
      <vt:lpstr>Timer Counter Control Registers</vt:lpstr>
      <vt:lpstr>Timer Counter Control Registers</vt:lpstr>
      <vt:lpstr>Timer Counter Control Registers</vt:lpstr>
      <vt:lpstr>TCCR0A and TCCR0B Format</vt:lpstr>
      <vt:lpstr>ATmega Timer Example</vt:lpstr>
      <vt:lpstr>Timer Initialization</vt:lpstr>
      <vt:lpstr>Setting a Specific Delay</vt:lpstr>
      <vt:lpstr>Setting Prescalar</vt:lpstr>
      <vt:lpstr>Setting Initial Timer Value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1</dc:title>
  <dc:creator>Trial User</dc:creator>
  <cp:lastModifiedBy>Ian</cp:lastModifiedBy>
  <cp:revision>94</cp:revision>
  <cp:lastPrinted>2009-04-22T19:24:48Z</cp:lastPrinted>
  <dcterms:created xsi:type="dcterms:W3CDTF">2010-05-28T15:13:53Z</dcterms:created>
  <dcterms:modified xsi:type="dcterms:W3CDTF">2013-07-18T17:49:04Z</dcterms:modified>
</cp:coreProperties>
</file>