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sldIdLst>
    <p:sldId id="289" r:id="rId2"/>
    <p:sldId id="290" r:id="rId3"/>
    <p:sldId id="291" r:id="rId4"/>
    <p:sldId id="295" r:id="rId5"/>
    <p:sldId id="296" r:id="rId6"/>
    <p:sldId id="292" r:id="rId7"/>
    <p:sldId id="293" r:id="rId8"/>
    <p:sldId id="294" r:id="rId9"/>
    <p:sldId id="256" r:id="rId10"/>
    <p:sldId id="257" r:id="rId11"/>
    <p:sldId id="258" r:id="rId12"/>
    <p:sldId id="259" r:id="rId13"/>
    <p:sldId id="260" r:id="rId14"/>
    <p:sldId id="263" r:id="rId15"/>
    <p:sldId id="261" r:id="rId16"/>
    <p:sldId id="262" r:id="rId17"/>
    <p:sldId id="264" r:id="rId18"/>
    <p:sldId id="265" r:id="rId19"/>
    <p:sldId id="266" r:id="rId20"/>
    <p:sldId id="267" r:id="rId21"/>
    <p:sldId id="269" r:id="rId22"/>
    <p:sldId id="268" r:id="rId23"/>
    <p:sldId id="270" r:id="rId24"/>
    <p:sldId id="271" r:id="rId25"/>
    <p:sldId id="272" r:id="rId26"/>
    <p:sldId id="297" r:id="rId27"/>
    <p:sldId id="298" r:id="rId28"/>
    <p:sldId id="273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6" r:id="rId40"/>
    <p:sldId id="285" r:id="rId41"/>
    <p:sldId id="287" r:id="rId42"/>
    <p:sldId id="288" r:id="rId43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263" autoAdjust="0"/>
    <p:restoredTop sz="90929"/>
  </p:normalViewPr>
  <p:slideViewPr>
    <p:cSldViewPr snapToGrid="0">
      <p:cViewPr>
        <p:scale>
          <a:sx n="100" d="100"/>
          <a:sy n="100" d="100"/>
        </p:scale>
        <p:origin x="-96" y="-1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7187" cy="1248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37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33923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ln/>
        </p:spPr>
        <p:txBody>
          <a:bodyPr lIns="82058" tIns="41029" rIns="82058" bIns="41029"/>
          <a:lstStyle/>
          <a:p>
            <a:fld id="{CB2806AF-D19D-4396-B624-B888E59DFEE5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ln/>
        </p:spPr>
        <p:txBody>
          <a:bodyPr lIns="82058" tIns="41029" rIns="82058" bIns="41029"/>
          <a:lstStyle/>
          <a:p>
            <a:fld id="{2F1807FF-35D2-451C-A995-A5B856BD427E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ln/>
        </p:spPr>
        <p:txBody>
          <a:bodyPr lIns="82058" tIns="41029" rIns="82058" bIns="41029"/>
          <a:lstStyle/>
          <a:p>
            <a:fld id="{EDC0634E-B64D-4634-94C6-378978AD2D0D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ln/>
        </p:spPr>
        <p:txBody>
          <a:bodyPr lIns="82058" tIns="41029" rIns="82058" bIns="41029"/>
          <a:lstStyle/>
          <a:p>
            <a:fld id="{EDC0634E-B64D-4634-94C6-378978AD2D0D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2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ln/>
        </p:spPr>
        <p:txBody>
          <a:bodyPr lIns="82058" tIns="41029" rIns="82058" bIns="41029"/>
          <a:lstStyle/>
          <a:p>
            <a:fld id="{EDC0634E-B64D-4634-94C6-378978AD2D0D}" type="slidenum">
              <a:rPr lang="en-US"/>
              <a:pPr/>
              <a:t>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ln/>
        </p:spPr>
        <p:txBody>
          <a:bodyPr lIns="82058" tIns="41029" rIns="82058" bIns="41029"/>
          <a:lstStyle/>
          <a:p>
            <a:fld id="{CB2806AF-D19D-4396-B624-B888E59DFEE5}" type="slidenum">
              <a:rPr lang="en-US"/>
              <a:pPr/>
              <a:t>6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ln/>
        </p:spPr>
        <p:txBody>
          <a:bodyPr lIns="82058" tIns="41029" rIns="82058" bIns="41029"/>
          <a:lstStyle/>
          <a:p>
            <a:fld id="{CB2806AF-D19D-4396-B624-B888E59DFEE5}" type="slidenum">
              <a:rPr lang="en-US"/>
              <a:pPr/>
              <a:t>7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xfrm>
            <a:off x="3884240" y="8685068"/>
            <a:ext cx="2972360" cy="457489"/>
          </a:xfrm>
          <a:prstGeom prst="rect">
            <a:avLst/>
          </a:prstGeom>
          <a:ln/>
        </p:spPr>
        <p:txBody>
          <a:bodyPr lIns="82058" tIns="41029" rIns="82058" bIns="41029"/>
          <a:lstStyle/>
          <a:p>
            <a:fld id="{CB2806AF-D19D-4396-B624-B888E59DFEE5}" type="slidenum">
              <a:rPr lang="en-US"/>
              <a:pPr/>
              <a:t>8</a:t>
            </a:fld>
            <a:endParaRPr lang="en-U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032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5288" cy="4103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D5C665-3910-4695-AB77-3EFB76DC5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5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9BEC34D-8A38-4346-9228-FE7C4E320C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20663"/>
            <a:ext cx="205422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663"/>
            <a:ext cx="601027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A16A0A-816D-4091-AA74-99CA878F58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2820519-95BC-46FA-B07E-292CE73F0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8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4E3A25-9912-4A84-BF69-AF5787BAC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F4C854-3344-446E-AD1A-0D32D23B58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75463CF-377E-4471-BE41-0FE32A9EC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84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BCA064-3549-4D75-9EC1-44CE6FC0A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7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ADC8D44-5080-48AD-92F9-8C7BA2A726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0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646A05-0053-48E0-918B-80839044F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0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95D9AB-E97E-4DEB-97FB-653E55C61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7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CDDFFF"/>
          </a:solidFill>
          <a:ln w="9360">
            <a:solidFill>
              <a:srgbClr val="CDD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solidFill>
            <a:srgbClr val="CDDFFF"/>
          </a:solidFill>
          <a:ln w="9360">
            <a:solidFill>
              <a:srgbClr val="CDD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0663"/>
            <a:ext cx="77597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29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000">
                <a:solidFill>
                  <a:srgbClr val="000000"/>
                </a:solidFill>
                <a:latin typeface="+mj-lt"/>
                <a:cs typeface="Arial Unicode MS" charset="0"/>
              </a:defRPr>
            </a:lvl1pPr>
          </a:lstStyle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23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38D69407-86B4-4F0F-8443-8D0B465AC00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3048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716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6096000"/>
            <a:ext cx="91440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2pPr>
      <a:lvl3pPr marL="1143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3pPr>
      <a:lvl4pPr marL="1600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4pPr>
      <a:lvl5pPr marL="20574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57200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126446" y="462289"/>
            <a:ext cx="5112554" cy="72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72822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n-US" sz="4000" b="1" dirty="0">
                <a:solidFill>
                  <a:schemeClr val="tx1"/>
                </a:solidFill>
              </a:rPr>
              <a:t>The </a:t>
            </a:r>
            <a:r>
              <a:rPr lang="en-US" sz="4000" b="1" dirty="0" err="1">
                <a:solidFill>
                  <a:schemeClr val="tx1"/>
                </a:solidFill>
              </a:rPr>
              <a:t>Arduino</a:t>
            </a:r>
            <a:r>
              <a:rPr lang="en-US" sz="4000" b="1" dirty="0">
                <a:solidFill>
                  <a:schemeClr val="tx1"/>
                </a:solidFill>
              </a:rPr>
              <a:t> Platform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40" y="1407028"/>
            <a:ext cx="4976640" cy="352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99360" y="4981840"/>
            <a:ext cx="7706489" cy="10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A “development module”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A board with a microcontroller and USB interface to a PC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Large </a:t>
            </a:r>
            <a:r>
              <a:rPr lang="en-US" sz="2200" dirty="0" smtClean="0"/>
              <a:t>open source </a:t>
            </a:r>
            <a:r>
              <a:rPr lang="en-US" sz="2200" dirty="0"/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923209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Slides created by: </a:t>
            </a:r>
          </a:p>
          <a:p>
            <a:pPr>
              <a:defRPr/>
            </a:pPr>
            <a:r>
              <a:rPr lang="en-US"/>
              <a:t>Professor Ian G. Harris</a:t>
            </a:r>
          </a:p>
        </p:txBody>
      </p:sp>
      <p:sp>
        <p:nvSpPr>
          <p:cNvPr id="205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Serial Protocols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391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 marL="342900" indent="-342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1pPr>
            <a:lvl2pPr marL="1085850" indent="-342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9pPr>
          </a:lstStyle>
          <a:p>
            <a:pPr>
              <a:lnSpc>
                <a:spcPct val="140000"/>
              </a:lnSpc>
              <a:buClrTx/>
              <a:buFont typeface="Wingdings" pitchFamily="28" charset="2"/>
              <a:buChar char="Ø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Data is transmitted serially</a:t>
            </a:r>
          </a:p>
          <a:p>
            <a:pPr lvl="1">
              <a:lnSpc>
                <a:spcPct val="140000"/>
              </a:lnSpc>
              <a:buClrTx/>
              <a:buFont typeface="Times" pitchFamily="28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Only 1 bit needed (plus common ground)</a:t>
            </a:r>
          </a:p>
          <a:p>
            <a:pPr>
              <a:lnSpc>
                <a:spcPct val="140000"/>
              </a:lnSpc>
              <a:buClrTx/>
              <a:buFont typeface="Wingdings" pitchFamily="28" charset="2"/>
              <a:buChar char="Ø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Parallel data transmitted serially</a:t>
            </a:r>
          </a:p>
          <a:p>
            <a:pPr>
              <a:lnSpc>
                <a:spcPct val="140000"/>
              </a:lnSpc>
              <a:buClrTx/>
              <a:buFont typeface="Wingdings" pitchFamily="28" charset="2"/>
              <a:buChar char="Ø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Original bytes/words regrouped by the receiver</a:t>
            </a:r>
          </a:p>
          <a:p>
            <a:pPr>
              <a:lnSpc>
                <a:spcPct val="140000"/>
              </a:lnSpc>
              <a:buClrTx/>
              <a:buFont typeface="Wingdings" pitchFamily="28" charset="2"/>
              <a:buChar char="Ø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Many protocols are serial to reduce pin usage</a:t>
            </a:r>
          </a:p>
          <a:p>
            <a:pPr lvl="1">
              <a:lnSpc>
                <a:spcPct val="140000"/>
              </a:lnSpc>
              <a:buClrTx/>
              <a:buFont typeface="Times" pitchFamily="28" charset="0"/>
              <a:buChar char="•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Pins are precious</a:t>
            </a:r>
          </a:p>
        </p:txBody>
      </p:sp>
    </p:spTree>
    <p:extLst>
      <p:ext uri="{BB962C8B-B14F-4D97-AF65-F5344CB8AC3E}">
        <p14:creationId xmlns:p14="http://schemas.microsoft.com/office/powerpoint/2010/main" val="423873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8806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UART Applications</a:t>
            </a: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914400" y="1905000"/>
            <a:ext cx="7391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 marL="342900" indent="-342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1pPr>
            <a:lvl2pPr marL="1085850" indent="-342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9pPr>
          </a:lstStyle>
          <a:p>
            <a:pPr>
              <a:lnSpc>
                <a:spcPct val="140000"/>
              </a:lnSpc>
              <a:buClrTx/>
              <a:buFont typeface="Wingdings" pitchFamily="28" charset="2"/>
              <a:buChar char="Ø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Used by modems to communicate with network</a:t>
            </a:r>
          </a:p>
          <a:p>
            <a:pPr>
              <a:lnSpc>
                <a:spcPct val="140000"/>
              </a:lnSpc>
              <a:buClrTx/>
              <a:buFont typeface="Wingdings" pitchFamily="28" charset="2"/>
              <a:buChar char="Ø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Computers used to have an RS232 port, standard</a:t>
            </a:r>
          </a:p>
          <a:p>
            <a:pPr>
              <a:lnSpc>
                <a:spcPct val="140000"/>
              </a:lnSpc>
              <a:buClrTx/>
              <a:buFont typeface="Wingdings" pitchFamily="28" charset="2"/>
              <a:buChar char="Ø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Not well used anymore, outside of embedded systems</a:t>
            </a:r>
          </a:p>
          <a:p>
            <a:pPr lvl="1">
              <a:lnSpc>
                <a:spcPct val="140000"/>
              </a:lnSpc>
              <a:buClrTx/>
              <a:buFont typeface="Wingdings" pitchFamily="28" charset="2"/>
              <a:buChar char="Ø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Replaced by USB, ethernet, I2C, SPI</a:t>
            </a:r>
          </a:p>
          <a:p>
            <a:pPr>
              <a:lnSpc>
                <a:spcPct val="140000"/>
              </a:lnSpc>
              <a:buClrTx/>
              <a:buFont typeface="Wingdings" pitchFamily="28" charset="2"/>
              <a:buChar char="Ø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Simple, low HW overhead</a:t>
            </a:r>
          </a:p>
          <a:p>
            <a:pPr>
              <a:lnSpc>
                <a:spcPct val="140000"/>
              </a:lnSpc>
              <a:buClrTx/>
              <a:buFont typeface="Wingdings" pitchFamily="28" charset="2"/>
              <a:buChar char="Ø"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Built into most microcontrollers</a:t>
            </a: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848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011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Simple UART Structure</a:t>
            </a:r>
          </a:p>
        </p:txBody>
      </p:sp>
      <p:grpSp>
        <p:nvGrpSpPr>
          <p:cNvPr id="90131" name="Group 19"/>
          <p:cNvGrpSpPr>
            <a:grpSpLocks/>
          </p:cNvGrpSpPr>
          <p:nvPr/>
        </p:nvGrpSpPr>
        <p:grpSpPr bwMode="auto">
          <a:xfrm>
            <a:off x="457200" y="2071687"/>
            <a:ext cx="8077200" cy="1509713"/>
            <a:chOff x="96" y="1296"/>
            <a:chExt cx="5088" cy="951"/>
          </a:xfrm>
        </p:grpSpPr>
        <p:sp>
          <p:nvSpPr>
            <p:cNvPr id="90117" name="Rectangle 5"/>
            <p:cNvSpPr>
              <a:spLocks noChangeArrowheads="1"/>
            </p:cNvSpPr>
            <p:nvPr/>
          </p:nvSpPr>
          <p:spPr bwMode="auto">
            <a:xfrm>
              <a:off x="1056" y="1440"/>
              <a:ext cx="528" cy="480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Arial" charset="0"/>
                </a:rPr>
                <a:t>Tx</a:t>
              </a:r>
              <a:endParaRPr 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90118" name="Rectangle 6"/>
            <p:cNvSpPr>
              <a:spLocks noChangeArrowheads="1"/>
            </p:cNvSpPr>
            <p:nvPr/>
          </p:nvSpPr>
          <p:spPr bwMode="auto">
            <a:xfrm>
              <a:off x="3696" y="1440"/>
              <a:ext cx="528" cy="480"/>
            </a:xfrm>
            <a:prstGeom prst="rect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tx1"/>
                  </a:solidFill>
                  <a:latin typeface="Arial" charset="0"/>
                </a:rPr>
                <a:t>Rx</a:t>
              </a:r>
            </a:p>
          </p:txBody>
        </p:sp>
        <p:sp>
          <p:nvSpPr>
            <p:cNvPr id="90119" name="Line 7"/>
            <p:cNvSpPr>
              <a:spLocks noChangeShapeType="1"/>
            </p:cNvSpPr>
            <p:nvPr/>
          </p:nvSpPr>
          <p:spPr bwMode="auto">
            <a:xfrm>
              <a:off x="1584" y="168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0" name="Text Box 8"/>
            <p:cNvSpPr txBox="1">
              <a:spLocks noChangeArrowheads="1"/>
            </p:cNvSpPr>
            <p:nvPr/>
          </p:nvSpPr>
          <p:spPr bwMode="auto">
            <a:xfrm>
              <a:off x="1584" y="1488"/>
              <a:ext cx="8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Serial Out</a:t>
              </a:r>
            </a:p>
          </p:txBody>
        </p:sp>
        <p:sp>
          <p:nvSpPr>
            <p:cNvPr id="90121" name="Text Box 9"/>
            <p:cNvSpPr txBox="1">
              <a:spLocks noChangeArrowheads="1"/>
            </p:cNvSpPr>
            <p:nvPr/>
          </p:nvSpPr>
          <p:spPr bwMode="auto">
            <a:xfrm>
              <a:off x="2942" y="1488"/>
              <a:ext cx="8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Serial In</a:t>
              </a:r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>
              <a:off x="144" y="1536"/>
              <a:ext cx="9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3" name="Text Box 11"/>
            <p:cNvSpPr txBox="1">
              <a:spLocks noChangeArrowheads="1"/>
            </p:cNvSpPr>
            <p:nvPr/>
          </p:nvSpPr>
          <p:spPr bwMode="auto">
            <a:xfrm>
              <a:off x="96" y="1305"/>
              <a:ext cx="8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Parallel In</a:t>
              </a:r>
            </a:p>
          </p:txBody>
        </p:sp>
        <p:sp>
          <p:nvSpPr>
            <p:cNvPr id="90125" name="Text Box 13"/>
            <p:cNvSpPr txBox="1">
              <a:spLocks noChangeArrowheads="1"/>
            </p:cNvSpPr>
            <p:nvPr/>
          </p:nvSpPr>
          <p:spPr bwMode="auto">
            <a:xfrm>
              <a:off x="4272" y="1296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Parallel Out</a:t>
              </a:r>
            </a:p>
          </p:txBody>
        </p:sp>
        <p:sp>
          <p:nvSpPr>
            <p:cNvPr id="90126" name="Line 14"/>
            <p:cNvSpPr>
              <a:spLocks noChangeShapeType="1"/>
            </p:cNvSpPr>
            <p:nvPr/>
          </p:nvSpPr>
          <p:spPr bwMode="auto">
            <a:xfrm>
              <a:off x="4224" y="1536"/>
              <a:ext cx="91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7" name="Line 15"/>
            <p:cNvSpPr>
              <a:spLocks noChangeShapeType="1"/>
            </p:cNvSpPr>
            <p:nvPr/>
          </p:nvSpPr>
          <p:spPr bwMode="auto">
            <a:xfrm>
              <a:off x="1296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8" name="Line 16"/>
            <p:cNvSpPr>
              <a:spLocks noChangeShapeType="1"/>
            </p:cNvSpPr>
            <p:nvPr/>
          </p:nvSpPr>
          <p:spPr bwMode="auto">
            <a:xfrm>
              <a:off x="3936" y="192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9" name="Text Box 17"/>
            <p:cNvSpPr txBox="1">
              <a:spLocks noChangeArrowheads="1"/>
            </p:cNvSpPr>
            <p:nvPr/>
          </p:nvSpPr>
          <p:spPr bwMode="auto">
            <a:xfrm>
              <a:off x="912" y="2016"/>
              <a:ext cx="8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status</a:t>
              </a:r>
            </a:p>
          </p:txBody>
        </p:sp>
        <p:sp>
          <p:nvSpPr>
            <p:cNvPr id="90130" name="Text Box 18"/>
            <p:cNvSpPr txBox="1">
              <a:spLocks noChangeArrowheads="1"/>
            </p:cNvSpPr>
            <p:nvPr/>
          </p:nvSpPr>
          <p:spPr bwMode="auto">
            <a:xfrm>
              <a:off x="3552" y="2016"/>
              <a:ext cx="8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status</a:t>
              </a:r>
            </a:p>
          </p:txBody>
        </p:sp>
      </p:grpSp>
      <p:sp>
        <p:nvSpPr>
          <p:cNvPr id="90132" name="Text Box 20"/>
          <p:cNvSpPr txBox="1">
            <a:spLocks noChangeArrowheads="1"/>
          </p:cNvSpPr>
          <p:nvPr/>
        </p:nvSpPr>
        <p:spPr bwMode="auto">
          <a:xfrm>
            <a:off x="609600" y="4133850"/>
            <a:ext cx="7932738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 typeface="Wingdings" pitchFamily="28" charset="2"/>
              <a:buChar char="Ø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Data is serialized by Tx, deserialized by Rx</a:t>
            </a:r>
          </a:p>
          <a:p>
            <a:pPr>
              <a:lnSpc>
                <a:spcPct val="120000"/>
              </a:lnSpc>
              <a:buFont typeface="Wingdings" pitchFamily="28" charset="2"/>
              <a:buChar char="Ø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Status indicates the state of the transmit/receive buffers</a:t>
            </a:r>
          </a:p>
          <a:p>
            <a:pPr lvl="1">
              <a:lnSpc>
                <a:spcPct val="120000"/>
              </a:lnSpc>
              <a:buFont typeface="Times" pitchFamily="28" charset="0"/>
              <a:buChar char="•"/>
            </a:pPr>
            <a:r>
              <a:rPr lang="en-US">
                <a:solidFill>
                  <a:schemeClr val="tx1"/>
                </a:solidFill>
                <a:latin typeface="Arial" charset="0"/>
              </a:rPr>
              <a:t>Used for flow control</a:t>
            </a:r>
          </a:p>
        </p:txBody>
      </p:sp>
    </p:spTree>
    <p:extLst>
      <p:ext uri="{BB962C8B-B14F-4D97-AF65-F5344CB8AC3E}">
        <p14:creationId xmlns:p14="http://schemas.microsoft.com/office/powerpoint/2010/main" val="4206252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UART Timing Diagram</a:t>
            </a: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1374495" y="3962400"/>
            <a:ext cx="6397905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1pPr>
            <a:lvl2pPr marL="400050"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2pPr>
            <a:lvl3pPr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3pPr>
            <a:lvl4pPr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4pPr>
            <a:lvl5pPr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9pPr>
          </a:lstStyle>
          <a:p>
            <a:pPr>
              <a:lnSpc>
                <a:spcPct val="120000"/>
              </a:lnSpc>
              <a:buFont typeface="Wingdings" pitchFamily="28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First bit is the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Start Bit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, initiates the transfer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Next bits are the data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Last are the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Stop Bits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1981200"/>
            <a:ext cx="8763000" cy="1524000"/>
            <a:chOff x="152400" y="2133600"/>
            <a:chExt cx="8763000" cy="1524000"/>
          </a:xfrm>
        </p:grpSpPr>
        <p:grpSp>
          <p:nvGrpSpPr>
            <p:cNvPr id="92192" name="Group 32"/>
            <p:cNvGrpSpPr>
              <a:grpSpLocks/>
            </p:cNvGrpSpPr>
            <p:nvPr/>
          </p:nvGrpSpPr>
          <p:grpSpPr bwMode="auto">
            <a:xfrm>
              <a:off x="152400" y="2590800"/>
              <a:ext cx="8763000" cy="609600"/>
              <a:chOff x="0" y="1632"/>
              <a:chExt cx="5760" cy="384"/>
            </a:xfrm>
          </p:grpSpPr>
          <p:sp>
            <p:nvSpPr>
              <p:cNvPr id="92179" name="Rectangle 19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480" cy="384"/>
              </a:xfrm>
              <a:prstGeom prst="rect">
                <a:avLst/>
              </a:prstGeom>
              <a:solidFill>
                <a:srgbClr val="33CCCC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80" name="Rectangle 20"/>
              <p:cNvSpPr>
                <a:spLocks noChangeArrowheads="1"/>
              </p:cNvSpPr>
              <p:nvPr/>
            </p:nvSpPr>
            <p:spPr bwMode="auto">
              <a:xfrm>
                <a:off x="1920" y="1632"/>
                <a:ext cx="480" cy="384"/>
              </a:xfrm>
              <a:prstGeom prst="rect">
                <a:avLst/>
              </a:prstGeom>
              <a:solidFill>
                <a:srgbClr val="33CCCC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81" name="Rectangle 21"/>
              <p:cNvSpPr>
                <a:spLocks noChangeArrowheads="1"/>
              </p:cNvSpPr>
              <p:nvPr/>
            </p:nvSpPr>
            <p:spPr bwMode="auto">
              <a:xfrm>
                <a:off x="2400" y="1632"/>
                <a:ext cx="480" cy="384"/>
              </a:xfrm>
              <a:prstGeom prst="rect">
                <a:avLst/>
              </a:prstGeom>
              <a:solidFill>
                <a:srgbClr val="33CCCC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82" name="Rectangle 22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480" cy="384"/>
              </a:xfrm>
              <a:prstGeom prst="rect">
                <a:avLst/>
              </a:prstGeom>
              <a:solidFill>
                <a:srgbClr val="33CCCC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83" name="Rectangle 23"/>
              <p:cNvSpPr>
                <a:spLocks noChangeArrowheads="1"/>
              </p:cNvSpPr>
              <p:nvPr/>
            </p:nvSpPr>
            <p:spPr bwMode="auto">
              <a:xfrm>
                <a:off x="2880" y="1632"/>
                <a:ext cx="480" cy="384"/>
              </a:xfrm>
              <a:prstGeom prst="rect">
                <a:avLst/>
              </a:prstGeom>
              <a:solidFill>
                <a:srgbClr val="33CCCC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84" name="Rectangle 24"/>
              <p:cNvSpPr>
                <a:spLocks noChangeArrowheads="1"/>
              </p:cNvSpPr>
              <p:nvPr/>
            </p:nvSpPr>
            <p:spPr bwMode="auto">
              <a:xfrm>
                <a:off x="3840" y="1632"/>
                <a:ext cx="480" cy="384"/>
              </a:xfrm>
              <a:prstGeom prst="rect">
                <a:avLst/>
              </a:prstGeom>
              <a:solidFill>
                <a:srgbClr val="33CCCC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85" name="Rectangle 25"/>
              <p:cNvSpPr>
                <a:spLocks noChangeArrowheads="1"/>
              </p:cNvSpPr>
              <p:nvPr/>
            </p:nvSpPr>
            <p:spPr bwMode="auto">
              <a:xfrm>
                <a:off x="4320" y="1632"/>
                <a:ext cx="480" cy="384"/>
              </a:xfrm>
              <a:prstGeom prst="rect">
                <a:avLst/>
              </a:prstGeom>
              <a:solidFill>
                <a:srgbClr val="33CCCC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86" name="Rectangle 26"/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480" cy="384"/>
              </a:xfrm>
              <a:prstGeom prst="rect">
                <a:avLst/>
              </a:prstGeom>
              <a:solidFill>
                <a:srgbClr val="33CCCC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87" name="Line 27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4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88" name="Line 28"/>
              <p:cNvSpPr>
                <a:spLocks noChangeShapeType="1"/>
              </p:cNvSpPr>
              <p:nvPr/>
            </p:nvSpPr>
            <p:spPr bwMode="auto">
              <a:xfrm flipV="1">
                <a:off x="480" y="1632"/>
                <a:ext cx="0" cy="384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89" name="Line 29"/>
              <p:cNvSpPr>
                <a:spLocks noChangeShapeType="1"/>
              </p:cNvSpPr>
              <p:nvPr/>
            </p:nvSpPr>
            <p:spPr bwMode="auto">
              <a:xfrm>
                <a:off x="0" y="1632"/>
                <a:ext cx="4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90" name="Line 30"/>
              <p:cNvSpPr>
                <a:spLocks noChangeShapeType="1"/>
              </p:cNvSpPr>
              <p:nvPr/>
            </p:nvSpPr>
            <p:spPr bwMode="auto">
              <a:xfrm>
                <a:off x="4800" y="1632"/>
                <a:ext cx="4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191" name="Line 31"/>
              <p:cNvSpPr>
                <a:spLocks noChangeShapeType="1"/>
              </p:cNvSpPr>
              <p:nvPr/>
            </p:nvSpPr>
            <p:spPr bwMode="auto">
              <a:xfrm>
                <a:off x="5280" y="1632"/>
                <a:ext cx="48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193" name="Text Box 33"/>
            <p:cNvSpPr txBox="1">
              <a:spLocks noChangeArrowheads="1"/>
            </p:cNvSpPr>
            <p:nvPr/>
          </p:nvSpPr>
          <p:spPr bwMode="auto">
            <a:xfrm>
              <a:off x="2362200" y="3276600"/>
              <a:ext cx="615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1 bit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2196" name="Line 36"/>
            <p:cNvSpPr>
              <a:spLocks noChangeShapeType="1"/>
            </p:cNvSpPr>
            <p:nvPr/>
          </p:nvSpPr>
          <p:spPr bwMode="auto">
            <a:xfrm>
              <a:off x="2362200" y="3200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7" name="Line 37"/>
            <p:cNvSpPr>
              <a:spLocks noChangeShapeType="1"/>
            </p:cNvSpPr>
            <p:nvPr/>
          </p:nvSpPr>
          <p:spPr bwMode="auto">
            <a:xfrm>
              <a:off x="3048000" y="3200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98" name="Text Box 38"/>
            <p:cNvSpPr txBox="1">
              <a:spLocks noChangeArrowheads="1"/>
            </p:cNvSpPr>
            <p:nvPr/>
          </p:nvSpPr>
          <p:spPr bwMode="auto">
            <a:xfrm>
              <a:off x="4222750" y="2147888"/>
              <a:ext cx="7302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Arial" charset="0"/>
                </a:rPr>
                <a:t>8 bits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2199" name="Line 39"/>
            <p:cNvSpPr>
              <a:spLocks noChangeShapeType="1"/>
            </p:cNvSpPr>
            <p:nvPr/>
          </p:nvSpPr>
          <p:spPr bwMode="auto">
            <a:xfrm>
              <a:off x="1600200" y="2133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0" name="Line 40"/>
            <p:cNvSpPr>
              <a:spLocks noChangeShapeType="1"/>
            </p:cNvSpPr>
            <p:nvPr/>
          </p:nvSpPr>
          <p:spPr bwMode="auto">
            <a:xfrm>
              <a:off x="7467600" y="2133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1" name="Line 41"/>
            <p:cNvSpPr>
              <a:spLocks noChangeShapeType="1"/>
            </p:cNvSpPr>
            <p:nvPr/>
          </p:nvSpPr>
          <p:spPr bwMode="auto">
            <a:xfrm flipH="1">
              <a:off x="1600200" y="2286000"/>
              <a:ext cx="2514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2" name="Line 42"/>
            <p:cNvSpPr>
              <a:spLocks noChangeShapeType="1"/>
            </p:cNvSpPr>
            <p:nvPr/>
          </p:nvSpPr>
          <p:spPr bwMode="auto">
            <a:xfrm>
              <a:off x="4876800" y="22860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8600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Bit Duration</a:t>
            </a: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914400" y="1676400"/>
            <a:ext cx="7651454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1pPr>
            <a:lvl2pPr marL="400050"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2pPr>
            <a:lvl3pPr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3pPr>
            <a:lvl4pPr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4pPr>
            <a:lvl5pPr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9pPr>
          </a:lstStyle>
          <a:p>
            <a:pPr>
              <a:lnSpc>
                <a:spcPct val="120000"/>
              </a:lnSpc>
              <a:buFont typeface="Wingdings" pitchFamily="28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Each bit is transmitted for a fixed duration</a:t>
            </a:r>
          </a:p>
          <a:p>
            <a:pPr>
              <a:lnSpc>
                <a:spcPct val="120000"/>
              </a:lnSpc>
              <a:buFont typeface="Wingdings" pitchFamily="28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The duration must be known to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Tx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and Rx</a:t>
            </a:r>
          </a:p>
          <a:p>
            <a:pPr>
              <a:lnSpc>
                <a:spcPct val="120000"/>
              </a:lnSpc>
              <a:buFont typeface="Wingdings" pitchFamily="28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Baud Rate (f)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determines the duration (T)</a:t>
            </a:r>
          </a:p>
          <a:p>
            <a:pPr>
              <a:lnSpc>
                <a:spcPct val="120000"/>
              </a:lnSpc>
              <a:buFont typeface="Wingdings" pitchFamily="28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Baud Rate is the number of 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transitions per second</a:t>
            </a:r>
          </a:p>
          <a:p>
            <a:pPr lvl="2">
              <a:lnSpc>
                <a:spcPct val="120000"/>
              </a:lnSpc>
              <a:buFont typeface="Wingdings" pitchFamily="28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Typically measured in “bits per second (bps)”</a:t>
            </a:r>
          </a:p>
          <a:p>
            <a:pPr>
              <a:lnSpc>
                <a:spcPct val="120000"/>
              </a:lnSpc>
              <a:buFont typeface="Wingdings" pitchFamily="28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i="1" dirty="0" smtClean="0">
                <a:solidFill>
                  <a:schemeClr val="tx1"/>
                </a:solidFill>
                <a:latin typeface="Arial" charset="0"/>
              </a:rPr>
              <a:t>T = 1/f</a:t>
            </a:r>
          </a:p>
          <a:p>
            <a:pPr lvl="2">
              <a:lnSpc>
                <a:spcPct val="120000"/>
              </a:lnSpc>
              <a:buFont typeface="Wingdings" pitchFamily="28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Ex. F = 9600 baud, T = ~104 </a:t>
            </a:r>
            <a:r>
              <a:rPr lang="en-US" dirty="0" err="1" smtClean="0">
                <a:solidFill>
                  <a:schemeClr val="tx1"/>
                </a:solidFill>
                <a:latin typeface="Arial" charset="0"/>
              </a:rPr>
              <a:t>microsec</a:t>
            </a: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Transmission rate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is less than baud rate</a:t>
            </a:r>
          </a:p>
          <a:p>
            <a:pPr marL="742950" lvl="1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Need start bit, stop bits, parity bit</a:t>
            </a:r>
          </a:p>
        </p:txBody>
      </p:sp>
    </p:spTree>
    <p:extLst>
      <p:ext uri="{BB962C8B-B14F-4D97-AF65-F5344CB8AC3E}">
        <p14:creationId xmlns:p14="http://schemas.microsoft.com/office/powerpoint/2010/main" val="1184674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UART Synchronization</a:t>
            </a:r>
          </a:p>
        </p:txBody>
      </p:sp>
      <p:sp>
        <p:nvSpPr>
          <p:cNvPr id="92178" name="Text Box 18"/>
          <p:cNvSpPr txBox="1">
            <a:spLocks noChangeArrowheads="1"/>
          </p:cNvSpPr>
          <p:nvPr/>
        </p:nvSpPr>
        <p:spPr bwMode="auto">
          <a:xfrm>
            <a:off x="1450465" y="1872256"/>
            <a:ext cx="5886548" cy="87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1pPr>
            <a:lvl2pPr marL="400050"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2pPr>
            <a:lvl3pPr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3pPr>
            <a:lvl4pPr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4pPr>
            <a:lvl5pPr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28" charset="0"/>
              <a:defRPr sz="2400">
                <a:solidFill>
                  <a:schemeClr val="bg1"/>
                </a:solidFill>
                <a:latin typeface="Times New Roman" pitchFamily="28" charset="0"/>
                <a:ea typeface="MS Gothic" charset="-128"/>
              </a:defRPr>
            </a:lvl9pPr>
          </a:lstStyle>
          <a:p>
            <a:pPr>
              <a:lnSpc>
                <a:spcPct val="120000"/>
              </a:lnSpc>
              <a:buFont typeface="Wingdings" pitchFamily="28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Receiver must know the exact start time</a:t>
            </a:r>
          </a:p>
          <a:p>
            <a:pPr marL="1257300" lvl="2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Imprecise start time corrupts data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47800" y="3223736"/>
            <a:ext cx="6096000" cy="1881664"/>
            <a:chOff x="381000" y="3974068"/>
            <a:chExt cx="6096000" cy="1881664"/>
          </a:xfrm>
        </p:grpSpPr>
        <p:grpSp>
          <p:nvGrpSpPr>
            <p:cNvPr id="11" name="Group 10"/>
            <p:cNvGrpSpPr/>
            <p:nvPr/>
          </p:nvGrpSpPr>
          <p:grpSpPr>
            <a:xfrm>
              <a:off x="3295650" y="4572000"/>
              <a:ext cx="3181350" cy="609600"/>
              <a:chOff x="1905000" y="3962400"/>
              <a:chExt cx="3181350" cy="609600"/>
            </a:xfrm>
          </p:grpSpPr>
          <p:sp>
            <p:nvSpPr>
              <p:cNvPr id="28" name="Rectangle 20"/>
              <p:cNvSpPr>
                <a:spLocks noChangeArrowheads="1"/>
              </p:cNvSpPr>
              <p:nvPr/>
            </p:nvSpPr>
            <p:spPr bwMode="auto">
              <a:xfrm>
                <a:off x="2438400" y="3962400"/>
                <a:ext cx="882650" cy="609600"/>
              </a:xfrm>
              <a:prstGeom prst="rect">
                <a:avLst/>
              </a:prstGeom>
              <a:solidFill>
                <a:srgbClr val="33CCCC"/>
              </a:solidFill>
              <a:ln w="222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" name="Straight Connector 3"/>
              <p:cNvCxnSpPr/>
              <p:nvPr/>
            </p:nvCxnSpPr>
            <p:spPr bwMode="auto">
              <a:xfrm flipH="1">
                <a:off x="1905000" y="3962400"/>
                <a:ext cx="533400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" name="Straight Connector 6"/>
              <p:cNvCxnSpPr/>
              <p:nvPr/>
            </p:nvCxnSpPr>
            <p:spPr bwMode="auto">
              <a:xfrm>
                <a:off x="3321050" y="4572000"/>
                <a:ext cx="882650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 flipV="1">
                <a:off x="4203700" y="3962400"/>
                <a:ext cx="0" cy="60960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4203700" y="3964193"/>
                <a:ext cx="882650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0" name="TextBox 9"/>
              <p:cNvSpPr txBox="1"/>
              <p:nvPr/>
            </p:nvSpPr>
            <p:spPr>
              <a:xfrm>
                <a:off x="3598708" y="406714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+mj-lt"/>
                  </a:rPr>
                  <a:t>0</a:t>
                </a:r>
                <a:endParaRPr lang="en-US" sz="20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716058" y="4067145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267200" y="4038600"/>
                <a:ext cx="7764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+mj-lt"/>
                  </a:rPr>
                  <a:t>stop</a:t>
                </a:r>
                <a:endParaRPr lang="en-US" sz="20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 bwMode="auto">
            <a:xfrm>
              <a:off x="4270375" y="4305300"/>
              <a:ext cx="0" cy="1905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Box 44"/>
            <p:cNvSpPr txBox="1"/>
            <p:nvPr/>
          </p:nvSpPr>
          <p:spPr>
            <a:xfrm>
              <a:off x="3960033" y="397406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b</a:t>
              </a:r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it 7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817134" y="397406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b</a:t>
              </a:r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it 8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99785" y="3974068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stop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" y="3974068"/>
              <a:ext cx="2313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Expected Bit, correct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1000" y="5486400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Expected Bit, incorrect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5132892" y="4318523"/>
              <a:ext cx="0" cy="1905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/>
            <p:nvPr/>
          </p:nvCxnSpPr>
          <p:spPr bwMode="auto">
            <a:xfrm>
              <a:off x="6019800" y="4305300"/>
              <a:ext cx="0" cy="1905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3429000" y="5334000"/>
              <a:ext cx="0" cy="19746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V="1">
              <a:off x="4258721" y="5334000"/>
              <a:ext cx="0" cy="19746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5153025" y="5334000"/>
              <a:ext cx="0" cy="19746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7" name="TextBox 56"/>
            <p:cNvSpPr txBox="1"/>
            <p:nvPr/>
          </p:nvSpPr>
          <p:spPr>
            <a:xfrm>
              <a:off x="3130731" y="54864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b</a:t>
              </a:r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it 7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87832" y="54864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+mj-lt"/>
                </a:rPr>
                <a:t>b</a:t>
              </a:r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it 8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70483" y="5486400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stop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1683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Start Bit, Synchronization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58825" y="1600200"/>
            <a:ext cx="7620000" cy="281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b="1" dirty="0" smtClean="0">
                <a:latin typeface="Arial" charset="0"/>
              </a:rPr>
              <a:t>Detection of the start bit</a:t>
            </a:r>
            <a:r>
              <a:rPr lang="en-US" dirty="0" smtClean="0">
                <a:latin typeface="Arial" charset="0"/>
              </a:rPr>
              <a:t> is used to synchronize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Synchronization based on falling edge of start bit</a:t>
            </a:r>
          </a:p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Start bit is a falling edge 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Following 0 must be long duration to screen out noise</a:t>
            </a:r>
          </a:p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Receiver samples faster than baud rate (16x typical)</a:t>
            </a:r>
          </a:p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Start bit is indicated by a 0 of </a:t>
            </a:r>
            <a:r>
              <a:rPr lang="en-US" b="1" dirty="0" smtClean="0">
                <a:latin typeface="Arial" charset="0"/>
              </a:rPr>
              <a:t>at least half period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1205600" y="4572000"/>
            <a:ext cx="2590056" cy="990600"/>
            <a:chOff x="1358000" y="4648200"/>
            <a:chExt cx="2590056" cy="990600"/>
          </a:xfrm>
        </p:grpSpPr>
        <p:grpSp>
          <p:nvGrpSpPr>
            <p:cNvPr id="35" name="Group 34"/>
            <p:cNvGrpSpPr/>
            <p:nvPr/>
          </p:nvGrpSpPr>
          <p:grpSpPr>
            <a:xfrm>
              <a:off x="2971800" y="4648200"/>
              <a:ext cx="976256" cy="990600"/>
              <a:chOff x="2971800" y="4686300"/>
              <a:chExt cx="976256" cy="990600"/>
            </a:xfrm>
          </p:grpSpPr>
          <p:cxnSp>
            <p:nvCxnSpPr>
              <p:cNvPr id="65" name="Straight Connector 64"/>
              <p:cNvCxnSpPr/>
              <p:nvPr/>
            </p:nvCxnSpPr>
            <p:spPr bwMode="auto">
              <a:xfrm>
                <a:off x="2971800" y="4914900"/>
                <a:ext cx="304800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3276600" y="4914900"/>
                <a:ext cx="0" cy="45720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3276600" y="5372100"/>
                <a:ext cx="278802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Arrow Connector 67"/>
              <p:cNvCxnSpPr/>
              <p:nvPr/>
            </p:nvCxnSpPr>
            <p:spPr bwMode="auto">
              <a:xfrm flipV="1">
                <a:off x="3312458" y="5448300"/>
                <a:ext cx="0" cy="2286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Arrow Connector 68"/>
              <p:cNvCxnSpPr/>
              <p:nvPr/>
            </p:nvCxnSpPr>
            <p:spPr bwMode="auto">
              <a:xfrm flipV="1">
                <a:off x="3450514" y="5448300"/>
                <a:ext cx="0" cy="2286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Arrow Connector 69"/>
              <p:cNvCxnSpPr/>
              <p:nvPr/>
            </p:nvCxnSpPr>
            <p:spPr bwMode="auto">
              <a:xfrm flipV="1">
                <a:off x="3555402" y="5448300"/>
                <a:ext cx="0" cy="2286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>
                <a:off x="3276600" y="4686300"/>
                <a:ext cx="0" cy="9906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Straight Arrow Connector 76"/>
              <p:cNvCxnSpPr/>
              <p:nvPr/>
            </p:nvCxnSpPr>
            <p:spPr bwMode="auto">
              <a:xfrm flipV="1">
                <a:off x="3200400" y="4991100"/>
                <a:ext cx="0" cy="6858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" name="Straight Arrow Connector 77"/>
              <p:cNvCxnSpPr/>
              <p:nvPr/>
            </p:nvCxnSpPr>
            <p:spPr bwMode="auto">
              <a:xfrm flipV="1">
                <a:off x="3124200" y="4991100"/>
                <a:ext cx="0" cy="6858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9" name="Straight Arrow Connector 78"/>
              <p:cNvCxnSpPr/>
              <p:nvPr/>
            </p:nvCxnSpPr>
            <p:spPr bwMode="auto">
              <a:xfrm flipV="1">
                <a:off x="3048000" y="4991100"/>
                <a:ext cx="0" cy="6858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>
                <a:off x="3555402" y="4914900"/>
                <a:ext cx="0" cy="45720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3541058" y="4931933"/>
                <a:ext cx="406998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Straight Arrow Connector 82"/>
              <p:cNvCxnSpPr/>
              <p:nvPr/>
            </p:nvCxnSpPr>
            <p:spPr bwMode="auto">
              <a:xfrm flipV="1">
                <a:off x="3810000" y="4991100"/>
                <a:ext cx="0" cy="6858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4" name="Straight Arrow Connector 83"/>
              <p:cNvCxnSpPr/>
              <p:nvPr/>
            </p:nvCxnSpPr>
            <p:spPr bwMode="auto">
              <a:xfrm flipV="1">
                <a:off x="3733800" y="4991100"/>
                <a:ext cx="0" cy="6858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5" name="Straight Arrow Connector 84"/>
              <p:cNvCxnSpPr/>
              <p:nvPr/>
            </p:nvCxnSpPr>
            <p:spPr bwMode="auto">
              <a:xfrm flipV="1">
                <a:off x="3657600" y="4991100"/>
                <a:ext cx="0" cy="6858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6" name="Straight Arrow Connector 85"/>
              <p:cNvCxnSpPr/>
              <p:nvPr/>
            </p:nvCxnSpPr>
            <p:spPr bwMode="auto">
              <a:xfrm flipV="1">
                <a:off x="3899647" y="4991100"/>
                <a:ext cx="0" cy="6858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2" name="TextBox 81"/>
            <p:cNvSpPr txBox="1"/>
            <p:nvPr/>
          </p:nvSpPr>
          <p:spPr>
            <a:xfrm>
              <a:off x="1358000" y="5029200"/>
              <a:ext cx="1537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Just a glitch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191000" y="4572000"/>
            <a:ext cx="3505200" cy="990600"/>
            <a:chOff x="4343400" y="4648200"/>
            <a:chExt cx="3505200" cy="990600"/>
          </a:xfrm>
        </p:grpSpPr>
        <p:grpSp>
          <p:nvGrpSpPr>
            <p:cNvPr id="27" name="Group 26"/>
            <p:cNvGrpSpPr/>
            <p:nvPr/>
          </p:nvGrpSpPr>
          <p:grpSpPr>
            <a:xfrm>
              <a:off x="6400800" y="4648200"/>
              <a:ext cx="1447800" cy="990600"/>
              <a:chOff x="1905000" y="4648200"/>
              <a:chExt cx="1447800" cy="990600"/>
            </a:xfrm>
          </p:grpSpPr>
          <p:cxnSp>
            <p:nvCxnSpPr>
              <p:cNvPr id="3" name="Straight Connector 2"/>
              <p:cNvCxnSpPr/>
              <p:nvPr/>
            </p:nvCxnSpPr>
            <p:spPr bwMode="auto">
              <a:xfrm>
                <a:off x="1905000" y="4876800"/>
                <a:ext cx="304800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Connector 14"/>
              <p:cNvCxnSpPr/>
              <p:nvPr/>
            </p:nvCxnSpPr>
            <p:spPr bwMode="auto">
              <a:xfrm>
                <a:off x="2209800" y="4876800"/>
                <a:ext cx="0" cy="45720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2209800" y="5334000"/>
                <a:ext cx="1143000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Straight Arrow Connector 18"/>
              <p:cNvCxnSpPr/>
              <p:nvPr/>
            </p:nvCxnSpPr>
            <p:spPr bwMode="auto">
              <a:xfrm flipV="1">
                <a:off x="2245658" y="5410200"/>
                <a:ext cx="0" cy="2286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Straight Arrow Connector 39"/>
              <p:cNvCxnSpPr/>
              <p:nvPr/>
            </p:nvCxnSpPr>
            <p:spPr bwMode="auto">
              <a:xfrm flipV="1">
                <a:off x="2383714" y="5410200"/>
                <a:ext cx="0" cy="2286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1" name="Straight Arrow Connector 40"/>
              <p:cNvCxnSpPr/>
              <p:nvPr/>
            </p:nvCxnSpPr>
            <p:spPr bwMode="auto">
              <a:xfrm flipV="1">
                <a:off x="2488602" y="5410200"/>
                <a:ext cx="0" cy="2286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 flipV="1">
                <a:off x="2626658" y="5410200"/>
                <a:ext cx="0" cy="2286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 flipV="1">
                <a:off x="2743200" y="5410200"/>
                <a:ext cx="0" cy="2286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Arrow Connector 43"/>
              <p:cNvCxnSpPr/>
              <p:nvPr/>
            </p:nvCxnSpPr>
            <p:spPr bwMode="auto">
              <a:xfrm flipV="1">
                <a:off x="2881256" y="5410200"/>
                <a:ext cx="0" cy="2286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Straight Arrow Connector 47"/>
              <p:cNvCxnSpPr/>
              <p:nvPr/>
            </p:nvCxnSpPr>
            <p:spPr bwMode="auto">
              <a:xfrm flipV="1">
                <a:off x="2986144" y="5410200"/>
                <a:ext cx="0" cy="2286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 flipV="1">
                <a:off x="3124200" y="5410200"/>
                <a:ext cx="0" cy="2286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2209800" y="4648200"/>
                <a:ext cx="0" cy="99060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Straight Arrow Connector 53"/>
              <p:cNvCxnSpPr/>
              <p:nvPr/>
            </p:nvCxnSpPr>
            <p:spPr bwMode="auto">
              <a:xfrm flipV="1">
                <a:off x="2133600" y="4953000"/>
                <a:ext cx="0" cy="6858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Straight Arrow Connector 59"/>
              <p:cNvCxnSpPr/>
              <p:nvPr/>
            </p:nvCxnSpPr>
            <p:spPr bwMode="auto">
              <a:xfrm flipV="1">
                <a:off x="2057400" y="4953000"/>
                <a:ext cx="0" cy="6858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Arrow Connector 60"/>
              <p:cNvCxnSpPr/>
              <p:nvPr/>
            </p:nvCxnSpPr>
            <p:spPr bwMode="auto">
              <a:xfrm flipV="1">
                <a:off x="1981200" y="4953000"/>
                <a:ext cx="0" cy="685800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89" name="TextBox 88"/>
            <p:cNvSpPr txBox="1"/>
            <p:nvPr/>
          </p:nvSpPr>
          <p:spPr>
            <a:xfrm>
              <a:off x="4343400" y="5000983"/>
              <a:ext cx="21194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Start bit detected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051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Parity Bit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85800" y="1524000"/>
            <a:ext cx="7620000" cy="44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Transmission medium is assumed to be </a:t>
            </a:r>
            <a:r>
              <a:rPr lang="en-US" b="1" dirty="0" smtClean="0">
                <a:latin typeface="Arial" charset="0"/>
              </a:rPr>
              <a:t>error-prone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E-M radiation noise, synchronization accuracy</a:t>
            </a:r>
          </a:p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b="1" dirty="0" smtClean="0">
                <a:latin typeface="Arial" charset="0"/>
              </a:rPr>
              <a:t>Parity bit </a:t>
            </a:r>
            <a:r>
              <a:rPr lang="en-US" dirty="0" smtClean="0">
                <a:latin typeface="Arial" charset="0"/>
              </a:rPr>
              <a:t>may be transmitted to check for errors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charset="0"/>
              </a:rPr>
              <a:t>Even Parity</a:t>
            </a:r>
            <a:r>
              <a:rPr lang="en-US" dirty="0" smtClean="0">
                <a:latin typeface="Arial" charset="0"/>
              </a:rPr>
              <a:t>: Number of 1’s is even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dirty="0" smtClean="0">
                <a:latin typeface="Arial" charset="0"/>
              </a:rPr>
              <a:t>Odd Parity</a:t>
            </a:r>
            <a:r>
              <a:rPr lang="en-US" dirty="0" smtClean="0">
                <a:latin typeface="Arial" charset="0"/>
              </a:rPr>
              <a:t>: Number of 1’s is odd</a:t>
            </a:r>
          </a:p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Parity bit is added to ensure even/odd parity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After data, before stop bit(s)</a:t>
            </a:r>
          </a:p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Ex. Assume </a:t>
            </a:r>
            <a:r>
              <a:rPr lang="en-US" i="1" dirty="0" smtClean="0">
                <a:latin typeface="Arial" charset="0"/>
              </a:rPr>
              <a:t>Odd Parity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i="1" dirty="0" smtClean="0">
                <a:latin typeface="Arial" charset="0"/>
              </a:rPr>
              <a:t>Data</a:t>
            </a:r>
            <a:r>
              <a:rPr lang="en-US" dirty="0" smtClean="0">
                <a:latin typeface="Arial" charset="0"/>
              </a:rPr>
              <a:t> = 011011010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i="1" dirty="0" smtClean="0">
                <a:latin typeface="Arial" charset="0"/>
              </a:rPr>
              <a:t>Parity bit = 0</a:t>
            </a:r>
            <a:r>
              <a:rPr lang="en-US" dirty="0" smtClean="0">
                <a:latin typeface="Arial" charset="0"/>
              </a:rPr>
              <a:t>, total parity is odd</a:t>
            </a:r>
          </a:p>
        </p:txBody>
      </p:sp>
    </p:spTree>
    <p:extLst>
      <p:ext uri="{BB962C8B-B14F-4D97-AF65-F5344CB8AC3E}">
        <p14:creationId xmlns:p14="http://schemas.microsoft.com/office/powerpoint/2010/main" val="3525063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Stop Bit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38200" y="4419600"/>
            <a:ext cx="7620000" cy="105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Receiver expects a 1 after all data bits and parity bits</a:t>
            </a:r>
          </a:p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If 1 is not received, error has occurred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28600" y="1828800"/>
            <a:ext cx="8763000" cy="1981200"/>
            <a:chOff x="228600" y="1524000"/>
            <a:chExt cx="8763000" cy="1981200"/>
          </a:xfrm>
        </p:grpSpPr>
        <p:grpSp>
          <p:nvGrpSpPr>
            <p:cNvPr id="6" name="Group 5"/>
            <p:cNvGrpSpPr/>
            <p:nvPr/>
          </p:nvGrpSpPr>
          <p:grpSpPr>
            <a:xfrm>
              <a:off x="228600" y="1981200"/>
              <a:ext cx="8763000" cy="1524000"/>
              <a:chOff x="152400" y="2133600"/>
              <a:chExt cx="8763000" cy="1524000"/>
            </a:xfrm>
          </p:grpSpPr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52400" y="2590800"/>
                <a:ext cx="8763000" cy="609600"/>
                <a:chOff x="0" y="1632"/>
                <a:chExt cx="5760" cy="384"/>
              </a:xfrm>
            </p:grpSpPr>
            <p:sp>
              <p:nvSpPr>
                <p:cNvPr id="16" name="Rectangle 19"/>
                <p:cNvSpPr>
                  <a:spLocks noChangeArrowheads="1"/>
                </p:cNvSpPr>
                <p:nvPr/>
              </p:nvSpPr>
              <p:spPr bwMode="auto">
                <a:xfrm>
                  <a:off x="960" y="1632"/>
                  <a:ext cx="480" cy="384"/>
                </a:xfrm>
                <a:prstGeom prst="rect">
                  <a:avLst/>
                </a:prstGeom>
                <a:solidFill>
                  <a:srgbClr val="33CCCC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Rectangle 20"/>
                <p:cNvSpPr>
                  <a:spLocks noChangeArrowheads="1"/>
                </p:cNvSpPr>
                <p:nvPr/>
              </p:nvSpPr>
              <p:spPr bwMode="auto">
                <a:xfrm>
                  <a:off x="1920" y="1632"/>
                  <a:ext cx="480" cy="384"/>
                </a:xfrm>
                <a:prstGeom prst="rect">
                  <a:avLst/>
                </a:prstGeom>
                <a:solidFill>
                  <a:srgbClr val="33CCCC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Rectangle 21"/>
                <p:cNvSpPr>
                  <a:spLocks noChangeArrowheads="1"/>
                </p:cNvSpPr>
                <p:nvPr/>
              </p:nvSpPr>
              <p:spPr bwMode="auto">
                <a:xfrm>
                  <a:off x="2400" y="1632"/>
                  <a:ext cx="480" cy="384"/>
                </a:xfrm>
                <a:prstGeom prst="rect">
                  <a:avLst/>
                </a:prstGeom>
                <a:solidFill>
                  <a:srgbClr val="33CCCC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Rectangle 22"/>
                <p:cNvSpPr>
                  <a:spLocks noChangeArrowheads="1"/>
                </p:cNvSpPr>
                <p:nvPr/>
              </p:nvSpPr>
              <p:spPr bwMode="auto">
                <a:xfrm>
                  <a:off x="1440" y="1632"/>
                  <a:ext cx="480" cy="384"/>
                </a:xfrm>
                <a:prstGeom prst="rect">
                  <a:avLst/>
                </a:prstGeom>
                <a:solidFill>
                  <a:srgbClr val="33CCCC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Rectangle 23"/>
                <p:cNvSpPr>
                  <a:spLocks noChangeArrowheads="1"/>
                </p:cNvSpPr>
                <p:nvPr/>
              </p:nvSpPr>
              <p:spPr bwMode="auto">
                <a:xfrm>
                  <a:off x="2880" y="1632"/>
                  <a:ext cx="480" cy="384"/>
                </a:xfrm>
                <a:prstGeom prst="rect">
                  <a:avLst/>
                </a:prstGeom>
                <a:solidFill>
                  <a:srgbClr val="33CCCC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Rectangle 24"/>
                <p:cNvSpPr>
                  <a:spLocks noChangeArrowheads="1"/>
                </p:cNvSpPr>
                <p:nvPr/>
              </p:nvSpPr>
              <p:spPr bwMode="auto">
                <a:xfrm>
                  <a:off x="3840" y="1632"/>
                  <a:ext cx="480" cy="384"/>
                </a:xfrm>
                <a:prstGeom prst="rect">
                  <a:avLst/>
                </a:prstGeom>
                <a:solidFill>
                  <a:srgbClr val="33CCCC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Rectangle 25"/>
                <p:cNvSpPr>
                  <a:spLocks noChangeArrowheads="1"/>
                </p:cNvSpPr>
                <p:nvPr/>
              </p:nvSpPr>
              <p:spPr bwMode="auto">
                <a:xfrm>
                  <a:off x="4320" y="1632"/>
                  <a:ext cx="480" cy="384"/>
                </a:xfrm>
                <a:prstGeom prst="rect">
                  <a:avLst/>
                </a:prstGeom>
                <a:solidFill>
                  <a:srgbClr val="33CCCC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3360" y="1632"/>
                  <a:ext cx="480" cy="384"/>
                </a:xfrm>
                <a:prstGeom prst="rect">
                  <a:avLst/>
                </a:prstGeom>
                <a:solidFill>
                  <a:srgbClr val="33CCCC"/>
                </a:solidFill>
                <a:ln w="222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27"/>
                <p:cNvSpPr>
                  <a:spLocks noChangeShapeType="1"/>
                </p:cNvSpPr>
                <p:nvPr/>
              </p:nvSpPr>
              <p:spPr bwMode="auto">
                <a:xfrm>
                  <a:off x="480" y="2016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80" y="1632"/>
                  <a:ext cx="0" cy="384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29"/>
                <p:cNvSpPr>
                  <a:spLocks noChangeShapeType="1"/>
                </p:cNvSpPr>
                <p:nvPr/>
              </p:nvSpPr>
              <p:spPr bwMode="auto">
                <a:xfrm>
                  <a:off x="0" y="1632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30"/>
                <p:cNvSpPr>
                  <a:spLocks noChangeShapeType="1"/>
                </p:cNvSpPr>
                <p:nvPr/>
              </p:nvSpPr>
              <p:spPr bwMode="auto">
                <a:xfrm>
                  <a:off x="4800" y="1632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31"/>
                <p:cNvSpPr>
                  <a:spLocks noChangeShapeType="1"/>
                </p:cNvSpPr>
                <p:nvPr/>
              </p:nvSpPr>
              <p:spPr bwMode="auto">
                <a:xfrm>
                  <a:off x="5280" y="1632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Text Box 33"/>
              <p:cNvSpPr txBox="1">
                <a:spLocks noChangeArrowheads="1"/>
              </p:cNvSpPr>
              <p:nvPr/>
            </p:nvSpPr>
            <p:spPr bwMode="auto">
              <a:xfrm>
                <a:off x="2362200" y="3276600"/>
                <a:ext cx="6159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Arial" charset="0"/>
                  </a:rPr>
                  <a:t>1 bit</a:t>
                </a: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Line 36"/>
              <p:cNvSpPr>
                <a:spLocks noChangeShapeType="1"/>
              </p:cNvSpPr>
              <p:nvPr/>
            </p:nvSpPr>
            <p:spPr bwMode="auto">
              <a:xfrm>
                <a:off x="2362200" y="3200400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37"/>
              <p:cNvSpPr>
                <a:spLocks noChangeShapeType="1"/>
              </p:cNvSpPr>
              <p:nvPr/>
            </p:nvSpPr>
            <p:spPr bwMode="auto">
              <a:xfrm>
                <a:off x="3048000" y="3200400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Text Box 38"/>
              <p:cNvSpPr txBox="1">
                <a:spLocks noChangeArrowheads="1"/>
              </p:cNvSpPr>
              <p:nvPr/>
            </p:nvSpPr>
            <p:spPr bwMode="auto">
              <a:xfrm>
                <a:off x="4222750" y="2147888"/>
                <a:ext cx="7302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tx1"/>
                    </a:solidFill>
                    <a:latin typeface="Arial" charset="0"/>
                  </a:rPr>
                  <a:t>8 bits</a:t>
                </a:r>
                <a:endParaRPr 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Line 39"/>
              <p:cNvSpPr>
                <a:spLocks noChangeShapeType="1"/>
              </p:cNvSpPr>
              <p:nvPr/>
            </p:nvSpPr>
            <p:spPr bwMode="auto">
              <a:xfrm>
                <a:off x="1600200" y="2133600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40"/>
              <p:cNvSpPr>
                <a:spLocks noChangeShapeType="1"/>
              </p:cNvSpPr>
              <p:nvPr/>
            </p:nvSpPr>
            <p:spPr bwMode="auto">
              <a:xfrm>
                <a:off x="7467600" y="2133600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41"/>
              <p:cNvSpPr>
                <a:spLocks noChangeShapeType="1"/>
              </p:cNvSpPr>
              <p:nvPr/>
            </p:nvSpPr>
            <p:spPr bwMode="auto">
              <a:xfrm flipH="1">
                <a:off x="1600200" y="2286000"/>
                <a:ext cx="2514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42"/>
              <p:cNvSpPr>
                <a:spLocks noChangeShapeType="1"/>
              </p:cNvSpPr>
              <p:nvPr/>
            </p:nvSpPr>
            <p:spPr bwMode="auto">
              <a:xfrm>
                <a:off x="4876800" y="2286000"/>
                <a:ext cx="2590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7309301" y="1524000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chemeClr val="tx1"/>
                  </a:solidFill>
                  <a:latin typeface="+mj-lt"/>
                </a:rPr>
                <a:t>Stop Bit</a:t>
              </a:r>
              <a:endParaRPr lang="en-US" sz="1800" b="1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4" name="Straight Arrow Connector 3"/>
            <p:cNvCxnSpPr>
              <a:stCxn id="2" idx="2"/>
            </p:cNvCxnSpPr>
            <p:nvPr/>
          </p:nvCxnSpPr>
          <p:spPr bwMode="auto">
            <a:xfrm>
              <a:off x="7844063" y="1893332"/>
              <a:ext cx="0" cy="46886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38718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Data Throughput vs. Baud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7848600" cy="393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Every transmission involves sending signaling bits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Stop, start, parity</a:t>
            </a:r>
          </a:p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b="1" dirty="0" smtClean="0">
                <a:latin typeface="Arial" charset="0"/>
              </a:rPr>
              <a:t>Data throughput rate </a:t>
            </a:r>
            <a:r>
              <a:rPr lang="en-US" dirty="0" smtClean="0">
                <a:latin typeface="Arial" charset="0"/>
              </a:rPr>
              <a:t>is lower than baud rate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Signaling bits must be sent</a:t>
            </a:r>
          </a:p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Ex. 8 data bits, 1 parity bit, baud rate = 9600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Send 11 bits to send 8 data bits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Transmission efficiency = 8/11 = 73%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Data throughput rate = 9600 * 0.73 = 6981.8 bps</a:t>
            </a:r>
          </a:p>
        </p:txBody>
      </p:sp>
    </p:spTree>
    <p:extLst>
      <p:ext uri="{BB962C8B-B14F-4D97-AF65-F5344CB8AC3E}">
        <p14:creationId xmlns:p14="http://schemas.microsoft.com/office/powerpoint/2010/main" val="2820528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172195" y="462289"/>
            <a:ext cx="5171580" cy="82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72822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n-US" sz="4000" b="1">
                <a:solidFill>
                  <a:schemeClr val="tx1"/>
                </a:solidFill>
              </a:rPr>
              <a:t>Arduino Environment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0" y="2084111"/>
            <a:ext cx="2073600" cy="161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4719" y="4190200"/>
            <a:ext cx="3052801" cy="154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n-US" sz="1800" b="1" dirty="0"/>
              <a:t>A development board</a:t>
            </a:r>
          </a:p>
          <a:p>
            <a:r>
              <a:rPr lang="en-US" sz="1800" dirty="0"/>
              <a:t>- 8-bit microcontroller</a:t>
            </a:r>
          </a:p>
          <a:p>
            <a:r>
              <a:rPr lang="en-US" sz="1800" dirty="0"/>
              <a:t>- programming hardware</a:t>
            </a:r>
          </a:p>
          <a:p>
            <a:r>
              <a:rPr lang="en-US" sz="1800" dirty="0"/>
              <a:t>- USB programming interface</a:t>
            </a:r>
          </a:p>
          <a:p>
            <a:r>
              <a:rPr lang="en-US" sz="1800" dirty="0"/>
              <a:t>- I/O pins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87520" y="4193305"/>
            <a:ext cx="2713230" cy="149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n-US" sz="1800" b="1" dirty="0"/>
              <a:t>A software environment</a:t>
            </a:r>
          </a:p>
          <a:p>
            <a:r>
              <a:rPr lang="en-US" sz="1800" dirty="0"/>
              <a:t>- cross-compiler</a:t>
            </a:r>
          </a:p>
          <a:p>
            <a:r>
              <a:rPr lang="en-US" sz="1800" dirty="0"/>
              <a:t>- debugger</a:t>
            </a:r>
          </a:p>
          <a:p>
            <a:r>
              <a:rPr lang="en-US" sz="1800" dirty="0"/>
              <a:t>- simulator</a:t>
            </a:r>
          </a:p>
          <a:p>
            <a:r>
              <a:rPr lang="en-US" sz="1800" dirty="0"/>
              <a:t>- programmer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149355" y="4204270"/>
            <a:ext cx="2985120" cy="149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r>
              <a:rPr lang="en-US" sz="1800" b="1" dirty="0"/>
              <a:t>Special-purpose “shields”</a:t>
            </a:r>
          </a:p>
          <a:p>
            <a:r>
              <a:rPr lang="en-US" sz="1800" dirty="0"/>
              <a:t>- daughter boards</a:t>
            </a:r>
          </a:p>
          <a:p>
            <a:r>
              <a:rPr lang="en-US" sz="1800" dirty="0"/>
              <a:t>- unique functionalities</a:t>
            </a:r>
          </a:p>
          <a:p>
            <a:r>
              <a:rPr lang="en-US" sz="1800" dirty="0"/>
              <a:t>- easy to attach</a:t>
            </a:r>
          </a:p>
          <a:p>
            <a:r>
              <a:rPr lang="en-US" sz="1800" dirty="0"/>
              <a:t>- good libraries provided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85" y="1747800"/>
            <a:ext cx="2695680" cy="22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0"/>
          <a:stretch/>
        </p:blipFill>
        <p:spPr bwMode="auto">
          <a:xfrm>
            <a:off x="3354421" y="1659054"/>
            <a:ext cx="248976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484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USART HW in </a:t>
            </a:r>
            <a:r>
              <a:rPr lang="en-US" dirty="0" err="1" smtClean="0"/>
              <a:t>ATmega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3999"/>
            <a:ext cx="4800600" cy="431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8587" y="3505373"/>
            <a:ext cx="156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Transmit Pin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1908" y="464820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Receive Pin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1904" y="1981200"/>
            <a:ext cx="3916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Clock Pin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For synchronous transfers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Output (input) for master (slave)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302125" y="2637830"/>
            <a:ext cx="533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MS Gothic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302125" y="3415184"/>
            <a:ext cx="533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MS Gothic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296709" y="4191000"/>
            <a:ext cx="5334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MS Gothic" charset="-128"/>
            </a:endParaRPr>
          </a:p>
        </p:txBody>
      </p:sp>
      <p:cxnSp>
        <p:nvCxnSpPr>
          <p:cNvPr id="9" name="Straight Arrow Connector 8"/>
          <p:cNvCxnSpPr>
            <a:stCxn id="4" idx="7"/>
          </p:cNvCxnSpPr>
          <p:nvPr/>
        </p:nvCxnSpPr>
        <p:spPr bwMode="auto">
          <a:xfrm flipV="1">
            <a:off x="4757410" y="2286000"/>
            <a:ext cx="324494" cy="4299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10" idx="6"/>
            <a:endCxn id="3" idx="1"/>
          </p:cNvCxnSpPr>
          <p:nvPr/>
        </p:nvCxnSpPr>
        <p:spPr bwMode="auto">
          <a:xfrm>
            <a:off x="4835525" y="3681884"/>
            <a:ext cx="393062" cy="81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1" idx="6"/>
            <a:endCxn id="7" idx="1"/>
          </p:cNvCxnSpPr>
          <p:nvPr/>
        </p:nvCxnSpPr>
        <p:spPr bwMode="auto">
          <a:xfrm>
            <a:off x="4830109" y="4457700"/>
            <a:ext cx="471799" cy="37516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044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Clock Generation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838200" y="1752600"/>
            <a:ext cx="7620000" cy="393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>
              <a:lnSpc>
                <a:spcPct val="130000"/>
              </a:lnSpc>
            </a:pPr>
            <a:r>
              <a:rPr lang="en-US" dirty="0" smtClean="0">
                <a:latin typeface="Arial" charset="0"/>
              </a:rPr>
              <a:t>Two (or 3) clocks may be needed</a:t>
            </a:r>
          </a:p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b="1" dirty="0" smtClean="0">
                <a:latin typeface="Arial" charset="0"/>
              </a:rPr>
              <a:t>Internal Clock </a:t>
            </a:r>
            <a:r>
              <a:rPr lang="en-US" dirty="0" smtClean="0">
                <a:latin typeface="Arial" charset="0"/>
              </a:rPr>
              <a:t>– Two internal clocks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High speed clock used by receiver to sample incoming signal	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Slower </a:t>
            </a:r>
            <a:r>
              <a:rPr lang="en-US" sz="2000" i="1" dirty="0" smtClean="0">
                <a:latin typeface="Arial" charset="0"/>
              </a:rPr>
              <a:t>baud rate clock</a:t>
            </a:r>
            <a:r>
              <a:rPr lang="en-US" sz="2000" dirty="0" smtClean="0">
                <a:latin typeface="Arial" charset="0"/>
              </a:rPr>
              <a:t> used by transmitter to time transmission</a:t>
            </a:r>
          </a:p>
          <a:p>
            <a:pPr>
              <a:lnSpc>
                <a:spcPct val="130000"/>
              </a:lnSpc>
              <a:buFont typeface="Wingdings" pitchFamily="2" charset="2"/>
              <a:buChar char=""/>
            </a:pPr>
            <a:r>
              <a:rPr lang="en-US" b="1" dirty="0" smtClean="0">
                <a:latin typeface="Arial" charset="0"/>
              </a:rPr>
              <a:t>External Clock </a:t>
            </a:r>
            <a:r>
              <a:rPr lang="en-US" dirty="0" smtClean="0">
                <a:latin typeface="Arial" charset="0"/>
              </a:rPr>
              <a:t>– Only used in synchronous mode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Baud rate clock used to synchronize master and slave</a:t>
            </a:r>
          </a:p>
          <a:p>
            <a:pPr marL="80010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Generated by master, read by slave</a:t>
            </a:r>
          </a:p>
        </p:txBody>
      </p:sp>
    </p:spTree>
    <p:extLst>
      <p:ext uri="{BB962C8B-B14F-4D97-AF65-F5344CB8AC3E}">
        <p14:creationId xmlns:p14="http://schemas.microsoft.com/office/powerpoint/2010/main" val="294275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Clock Generation Logic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219200" y="4495800"/>
            <a:ext cx="6848176" cy="129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dirty="0" smtClean="0">
                <a:latin typeface="Arial" charset="0"/>
              </a:rPr>
              <a:t>Rx </a:t>
            </a:r>
            <a:r>
              <a:rPr lang="en-US" sz="2000" dirty="0" err="1" smtClean="0">
                <a:latin typeface="Arial" charset="0"/>
              </a:rPr>
              <a:t>clk</a:t>
            </a:r>
            <a:r>
              <a:rPr lang="en-US" sz="2000" dirty="0" smtClean="0">
                <a:latin typeface="Arial" charset="0"/>
              </a:rPr>
              <a:t> in generated from internal </a:t>
            </a:r>
            <a:r>
              <a:rPr lang="en-US" sz="2000" i="1" dirty="0" err="1" smtClean="0">
                <a:latin typeface="Arial" charset="0"/>
              </a:rPr>
              <a:t>fosc</a:t>
            </a:r>
            <a:endParaRPr lang="en-US" sz="2000" i="1" dirty="0" smtClean="0">
              <a:latin typeface="Arial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b="1" dirty="0" err="1" smtClean="0">
                <a:latin typeface="Arial" charset="0"/>
              </a:rPr>
              <a:t>UBRRn</a:t>
            </a:r>
            <a:r>
              <a:rPr lang="en-US" sz="2000" dirty="0" smtClean="0">
                <a:latin typeface="Arial" charset="0"/>
              </a:rPr>
              <a:t> – </a:t>
            </a:r>
            <a:r>
              <a:rPr lang="en-US" sz="2000" dirty="0" err="1" smtClean="0">
                <a:latin typeface="Arial" charset="0"/>
              </a:rPr>
              <a:t>Prescalar</a:t>
            </a:r>
            <a:r>
              <a:rPr lang="en-US" sz="2000" dirty="0" smtClean="0">
                <a:latin typeface="Arial" charset="0"/>
              </a:rPr>
              <a:t> value used to generate Rx </a:t>
            </a:r>
            <a:r>
              <a:rPr lang="en-US" sz="2000" dirty="0" err="1" smtClean="0">
                <a:latin typeface="Arial" charset="0"/>
              </a:rPr>
              <a:t>clk</a:t>
            </a:r>
            <a:endParaRPr lang="en-US" sz="2000" dirty="0" smtClean="0">
              <a:latin typeface="Arial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sz="2000" dirty="0" err="1" smtClean="0">
                <a:latin typeface="Arial" charset="0"/>
              </a:rPr>
              <a:t>UBRRn</a:t>
            </a:r>
            <a:r>
              <a:rPr lang="en-US" sz="2000" dirty="0" smtClean="0">
                <a:latin typeface="Arial" charset="0"/>
              </a:rPr>
              <a:t> is two 8-bit registers, </a:t>
            </a:r>
            <a:r>
              <a:rPr lang="en-US" sz="2000" b="1" dirty="0" smtClean="0">
                <a:latin typeface="Arial" charset="0"/>
              </a:rPr>
              <a:t>UBRRH</a:t>
            </a:r>
            <a:r>
              <a:rPr lang="en-US" sz="2000" dirty="0" smtClean="0">
                <a:latin typeface="Arial" charset="0"/>
              </a:rPr>
              <a:t> and </a:t>
            </a:r>
            <a:r>
              <a:rPr lang="en-US" sz="2000" b="1" dirty="0" smtClean="0">
                <a:latin typeface="Arial" charset="0"/>
              </a:rPr>
              <a:t>UBRRL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9" y="1676400"/>
            <a:ext cx="56864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6629400" y="2514600"/>
            <a:ext cx="2203450" cy="4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1800" dirty="0" smtClean="0">
                <a:latin typeface="Arial" charset="0"/>
              </a:rPr>
              <a:t>Internal </a:t>
            </a:r>
            <a:r>
              <a:rPr lang="en-US" sz="1800" dirty="0" err="1" smtClean="0">
                <a:latin typeface="Arial" charset="0"/>
              </a:rPr>
              <a:t>Tx</a:t>
            </a:r>
            <a:r>
              <a:rPr lang="en-US" sz="1800" dirty="0" smtClean="0">
                <a:latin typeface="Arial" charset="0"/>
              </a:rPr>
              <a:t> </a:t>
            </a:r>
            <a:r>
              <a:rPr lang="en-US" sz="1800" dirty="0" err="1" smtClean="0">
                <a:latin typeface="Arial" charset="0"/>
              </a:rPr>
              <a:t>Clk</a:t>
            </a:r>
            <a:endParaRPr lang="en-US" sz="1800" dirty="0" smtClean="0">
              <a:latin typeface="Arial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629400" y="3657600"/>
            <a:ext cx="2203450" cy="4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sz="1800" dirty="0" smtClean="0">
                <a:latin typeface="Arial" charset="0"/>
              </a:rPr>
              <a:t>Internal </a:t>
            </a:r>
            <a:r>
              <a:rPr lang="en-US" sz="1800" dirty="0">
                <a:latin typeface="Arial" charset="0"/>
              </a:rPr>
              <a:t>R</a:t>
            </a:r>
            <a:r>
              <a:rPr lang="en-US" sz="1800" dirty="0" smtClean="0">
                <a:latin typeface="Arial" charset="0"/>
              </a:rPr>
              <a:t>x </a:t>
            </a:r>
            <a:r>
              <a:rPr lang="en-US" sz="1800" dirty="0" err="1" smtClean="0">
                <a:latin typeface="Arial" charset="0"/>
              </a:rPr>
              <a:t>Clk</a:t>
            </a:r>
            <a:endParaRPr lang="en-US" sz="1800" dirty="0" smtClean="0"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5929368" y="2556734"/>
            <a:ext cx="457200" cy="4546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MS Gothic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929368" y="3657599"/>
            <a:ext cx="457200" cy="4546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2746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Clock Operation Modes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44158" y="1524000"/>
            <a:ext cx="8599842" cy="44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Normal Asynchronous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Rx/</a:t>
            </a:r>
            <a:r>
              <a:rPr lang="en-US" sz="2000" dirty="0" err="1" smtClean="0">
                <a:latin typeface="Arial" charset="0"/>
              </a:rPr>
              <a:t>Tx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clk</a:t>
            </a:r>
            <a:r>
              <a:rPr lang="en-US" sz="2000" dirty="0" smtClean="0">
                <a:latin typeface="Arial" charset="0"/>
              </a:rPr>
              <a:t> rate is 16x baud rate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Accurate sampling of signal, good synchronization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Double Speed Asynchronous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Rx/</a:t>
            </a:r>
            <a:r>
              <a:rPr lang="en-US" sz="2000" dirty="0" err="1" smtClean="0">
                <a:latin typeface="Arial" charset="0"/>
              </a:rPr>
              <a:t>Tx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clk</a:t>
            </a:r>
            <a:r>
              <a:rPr lang="en-US" sz="2000" dirty="0" smtClean="0">
                <a:latin typeface="Arial" charset="0"/>
              </a:rPr>
              <a:t> rate is 8x baud rate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Double speed transmission, less accurate synchronization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Master Synchronous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Synchronous communication, generate </a:t>
            </a:r>
            <a:r>
              <a:rPr lang="en-US" sz="2000" dirty="0" err="1" smtClean="0">
                <a:latin typeface="Arial" charset="0"/>
              </a:rPr>
              <a:t>clk</a:t>
            </a:r>
            <a:endParaRPr lang="en-US" sz="2000" dirty="0" smtClean="0">
              <a:latin typeface="Arial" charset="0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Slave Synchronous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charset="0"/>
              </a:rPr>
              <a:t>Synchronous communication, receive </a:t>
            </a:r>
            <a:r>
              <a:rPr lang="en-US" sz="2000" dirty="0" err="1" smtClean="0">
                <a:latin typeface="Arial" charset="0"/>
              </a:rPr>
              <a:t>clk</a:t>
            </a:r>
            <a:endParaRPr lang="en-US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38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Setting Clocks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1143000" y="2057400"/>
            <a:ext cx="7086600" cy="29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High Speed Internal Clock</a:t>
            </a:r>
          </a:p>
          <a:p>
            <a:pPr marL="108585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Internal Rate = </a:t>
            </a:r>
            <a:r>
              <a:rPr lang="en-US" i="1" dirty="0" err="1" smtClean="0">
                <a:latin typeface="Arial" charset="0"/>
              </a:rPr>
              <a:t>fosc</a:t>
            </a:r>
            <a:r>
              <a:rPr lang="en-US" dirty="0" smtClean="0">
                <a:latin typeface="Arial" charset="0"/>
              </a:rPr>
              <a:t> / (</a:t>
            </a:r>
            <a:r>
              <a:rPr lang="en-US" dirty="0" err="1" smtClean="0">
                <a:latin typeface="Arial" charset="0"/>
              </a:rPr>
              <a:t>UBRRn</a:t>
            </a:r>
            <a:r>
              <a:rPr lang="en-US" dirty="0" smtClean="0">
                <a:latin typeface="Arial" charset="0"/>
              </a:rPr>
              <a:t> + 1)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Baud Rate </a:t>
            </a:r>
            <a:r>
              <a:rPr lang="en-US" b="1" dirty="0" err="1" smtClean="0">
                <a:latin typeface="Arial" charset="0"/>
              </a:rPr>
              <a:t>Clk</a:t>
            </a:r>
            <a:r>
              <a:rPr lang="en-US" b="1" dirty="0" smtClean="0">
                <a:latin typeface="Arial" charset="0"/>
              </a:rPr>
              <a:t>, Normal Asynchronous</a:t>
            </a:r>
          </a:p>
          <a:p>
            <a:pPr marL="108585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Baud = </a:t>
            </a:r>
            <a:r>
              <a:rPr lang="en-US" i="1" dirty="0" err="1" smtClean="0">
                <a:latin typeface="Arial" charset="0"/>
              </a:rPr>
              <a:t>fosc</a:t>
            </a:r>
            <a:r>
              <a:rPr lang="en-US" dirty="0" smtClean="0">
                <a:latin typeface="Arial" charset="0"/>
              </a:rPr>
              <a:t> / 16 (</a:t>
            </a:r>
            <a:r>
              <a:rPr lang="en-US" dirty="0" err="1" smtClean="0">
                <a:latin typeface="Arial" charset="0"/>
              </a:rPr>
              <a:t>UBRRn</a:t>
            </a:r>
            <a:r>
              <a:rPr lang="en-US" dirty="0" smtClean="0">
                <a:latin typeface="Arial" charset="0"/>
              </a:rPr>
              <a:t> + 1)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Baud Rate </a:t>
            </a:r>
            <a:r>
              <a:rPr lang="en-US" b="1" dirty="0" err="1" smtClean="0">
                <a:latin typeface="Arial" charset="0"/>
              </a:rPr>
              <a:t>Clk</a:t>
            </a:r>
            <a:r>
              <a:rPr lang="en-US" b="1" dirty="0" smtClean="0">
                <a:latin typeface="Arial" charset="0"/>
              </a:rPr>
              <a:t>, Double Speed Asynchronous</a:t>
            </a:r>
          </a:p>
          <a:p>
            <a:pPr marL="108585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>
                <a:latin typeface="Arial" charset="0"/>
              </a:rPr>
              <a:t>Baud = </a:t>
            </a:r>
            <a:r>
              <a:rPr lang="en-US" i="1" dirty="0" err="1">
                <a:latin typeface="Arial" charset="0"/>
              </a:rPr>
              <a:t>fosc</a:t>
            </a:r>
            <a:r>
              <a:rPr lang="en-US" dirty="0">
                <a:latin typeface="Arial" charset="0"/>
              </a:rPr>
              <a:t> / 8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(</a:t>
            </a:r>
            <a:r>
              <a:rPr lang="en-US" dirty="0" err="1">
                <a:latin typeface="Arial" charset="0"/>
              </a:rPr>
              <a:t>UBRRn</a:t>
            </a:r>
            <a:r>
              <a:rPr lang="en-US" dirty="0">
                <a:latin typeface="Arial" charset="0"/>
              </a:rPr>
              <a:t> + 1)</a:t>
            </a:r>
          </a:p>
        </p:txBody>
      </p:sp>
    </p:spTree>
    <p:extLst>
      <p:ext uri="{BB962C8B-B14F-4D97-AF65-F5344CB8AC3E}">
        <p14:creationId xmlns:p14="http://schemas.microsoft.com/office/powerpoint/2010/main" val="677932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Frame Formats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62000" y="1752600"/>
            <a:ext cx="7772400" cy="393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USART has several communication options to define how many bits are transmitted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>
                <a:latin typeface="Arial" charset="0"/>
              </a:rPr>
              <a:t>S</a:t>
            </a:r>
            <a:r>
              <a:rPr lang="en-US" dirty="0" smtClean="0">
                <a:latin typeface="Arial" charset="0"/>
              </a:rPr>
              <a:t>tart bit: 1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Data bits: 5 – 9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Parity bit: none, even, odd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Stop bits: 1 or 2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Set using bits in the </a:t>
            </a:r>
            <a:r>
              <a:rPr lang="en-US" b="1" dirty="0" err="1" smtClean="0">
                <a:latin typeface="Arial" charset="0"/>
              </a:rPr>
              <a:t>UCSRnB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and </a:t>
            </a:r>
            <a:r>
              <a:rPr lang="en-US" b="1" dirty="0" err="1" smtClean="0">
                <a:latin typeface="Arial" charset="0"/>
              </a:rPr>
              <a:t>UCSRnC</a:t>
            </a:r>
            <a:r>
              <a:rPr lang="en-US" dirty="0" smtClean="0">
                <a:latin typeface="Arial" charset="0"/>
              </a:rPr>
              <a:t> registers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charset="0"/>
              </a:rPr>
              <a:t>Format must match on both transmitter and receiver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80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USART Register Summary</a:t>
            </a:r>
            <a:endParaRPr lang="en-US" dirty="0" smtClean="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62000" y="1762125"/>
            <a:ext cx="7772400" cy="36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UBBR</a:t>
            </a:r>
            <a:r>
              <a:rPr lang="en-US" dirty="0" smtClean="0">
                <a:latin typeface="Arial" charset="0"/>
              </a:rPr>
              <a:t> is the </a:t>
            </a:r>
            <a:r>
              <a:rPr lang="en-US" dirty="0" err="1" smtClean="0">
                <a:latin typeface="Arial" charset="0"/>
              </a:rPr>
              <a:t>prescalar</a:t>
            </a:r>
            <a:r>
              <a:rPr lang="en-US" dirty="0" smtClean="0">
                <a:latin typeface="Arial" charset="0"/>
              </a:rPr>
              <a:t> used to determine the clocks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−"/>
            </a:pPr>
            <a:r>
              <a:rPr lang="en-US" sz="2000" dirty="0" smtClean="0">
                <a:latin typeface="Arial" charset="0"/>
              </a:rPr>
              <a:t>Determines the BAUD rate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UCSRA</a:t>
            </a:r>
            <a:r>
              <a:rPr lang="en-US" dirty="0" smtClean="0">
                <a:latin typeface="Arial" charset="0"/>
              </a:rPr>
              <a:t> indicates the status of communications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−"/>
            </a:pPr>
            <a:r>
              <a:rPr lang="en-US" sz="2000" dirty="0" smtClean="0">
                <a:latin typeface="Arial" charset="0"/>
              </a:rPr>
              <a:t>Transmit/Receive complete, errors, etc.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UCSRB</a:t>
            </a:r>
            <a:r>
              <a:rPr lang="en-US" dirty="0" smtClean="0">
                <a:latin typeface="Arial" charset="0"/>
              </a:rPr>
              <a:t> enables interrupts and communications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−"/>
            </a:pPr>
            <a:r>
              <a:rPr lang="en-US" sz="2000" dirty="0" smtClean="0">
                <a:latin typeface="Arial" charset="0"/>
              </a:rPr>
              <a:t>Interrupt enable, </a:t>
            </a:r>
            <a:r>
              <a:rPr lang="en-US" sz="2000" dirty="0" err="1" smtClean="0">
                <a:latin typeface="Arial" charset="0"/>
              </a:rPr>
              <a:t>Tx</a:t>
            </a:r>
            <a:r>
              <a:rPr lang="en-US" sz="2000" dirty="0" smtClean="0">
                <a:latin typeface="Arial" charset="0"/>
              </a:rPr>
              <a:t>/Rx enable, data size, etc.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UCSRC</a:t>
            </a:r>
            <a:r>
              <a:rPr lang="en-US" dirty="0" smtClean="0">
                <a:latin typeface="Arial" charset="0"/>
              </a:rPr>
              <a:t> sets parity bits, stop bits, </a:t>
            </a:r>
            <a:r>
              <a:rPr lang="en-US" dirty="0" smtClean="0">
                <a:latin typeface="Arial" charset="0"/>
              </a:rPr>
              <a:t> USART mode, ...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Arial" charset="0"/>
              </a:rPr>
              <a:t>UDR</a:t>
            </a:r>
            <a:r>
              <a:rPr lang="en-US" dirty="0" smtClean="0">
                <a:latin typeface="Arial" charset="0"/>
              </a:rPr>
              <a:t> holds transmit data and received data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34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UCSRA</a:t>
            </a:r>
            <a:endParaRPr lang="en-US" dirty="0" smtClean="0"/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952500" y="2705100"/>
            <a:ext cx="7772400" cy="297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Bit 7 – </a:t>
            </a:r>
            <a:r>
              <a:rPr lang="en-US" b="1" dirty="0" err="1">
                <a:latin typeface="+mj-lt"/>
              </a:rPr>
              <a:t>RXCn</a:t>
            </a:r>
            <a:r>
              <a:rPr lang="en-US" b="1" dirty="0">
                <a:latin typeface="+mj-lt"/>
              </a:rPr>
              <a:t>: USART Receive </a:t>
            </a:r>
            <a:r>
              <a:rPr lang="en-US" b="1" dirty="0" smtClean="0">
                <a:latin typeface="+mj-lt"/>
              </a:rPr>
              <a:t>Complete 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+mj-lt"/>
              </a:rPr>
              <a:t>Bit </a:t>
            </a:r>
            <a:r>
              <a:rPr lang="en-US" b="1" dirty="0">
                <a:latin typeface="+mj-lt"/>
              </a:rPr>
              <a:t>6 – </a:t>
            </a:r>
            <a:r>
              <a:rPr lang="en-US" b="1" dirty="0" err="1">
                <a:latin typeface="+mj-lt"/>
              </a:rPr>
              <a:t>TXCn</a:t>
            </a:r>
            <a:r>
              <a:rPr lang="en-US" b="1" dirty="0">
                <a:latin typeface="+mj-lt"/>
              </a:rPr>
              <a:t>: USART Transmit </a:t>
            </a:r>
            <a:r>
              <a:rPr lang="en-US" b="1" dirty="0" smtClean="0">
                <a:latin typeface="+mj-lt"/>
              </a:rPr>
              <a:t>Complete</a:t>
            </a:r>
            <a:endParaRPr lang="en-US" sz="2000" dirty="0" smtClean="0">
              <a:latin typeface="+mj-lt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Bit 5 – </a:t>
            </a:r>
            <a:r>
              <a:rPr lang="en-US" b="1" dirty="0" err="1">
                <a:latin typeface="+mj-lt"/>
              </a:rPr>
              <a:t>UDREn</a:t>
            </a:r>
            <a:r>
              <a:rPr lang="en-US" b="1" dirty="0">
                <a:latin typeface="+mj-lt"/>
              </a:rPr>
              <a:t>: USART Data Register </a:t>
            </a:r>
            <a:r>
              <a:rPr lang="en-US" b="1" dirty="0" smtClean="0">
                <a:latin typeface="+mj-lt"/>
              </a:rPr>
              <a:t>Empty</a:t>
            </a:r>
            <a:endParaRPr lang="en-US" sz="2000" dirty="0" smtClean="0">
              <a:latin typeface="+mj-lt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+mj-lt"/>
              </a:rPr>
              <a:t>Bit 4 </a:t>
            </a:r>
            <a:r>
              <a:rPr lang="en-US" b="1" dirty="0"/>
              <a:t>– </a:t>
            </a:r>
            <a:r>
              <a:rPr lang="en-US" b="1" dirty="0" err="1" smtClean="0">
                <a:latin typeface="+mj-lt"/>
              </a:rPr>
              <a:t>FEn</a:t>
            </a:r>
            <a:r>
              <a:rPr lang="en-US" b="1" dirty="0">
                <a:latin typeface="+mj-lt"/>
              </a:rPr>
              <a:t>: </a:t>
            </a:r>
            <a:r>
              <a:rPr lang="en-US" b="1" dirty="0" smtClean="0">
                <a:latin typeface="+mj-lt"/>
              </a:rPr>
              <a:t>Frame Error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Bit 3 – </a:t>
            </a:r>
            <a:r>
              <a:rPr lang="en-US" b="1" dirty="0" err="1">
                <a:latin typeface="+mj-lt"/>
              </a:rPr>
              <a:t>DORn</a:t>
            </a:r>
            <a:r>
              <a:rPr lang="en-US" b="1" dirty="0">
                <a:latin typeface="+mj-lt"/>
              </a:rPr>
              <a:t>: Data </a:t>
            </a:r>
            <a:r>
              <a:rPr lang="en-US" b="1" dirty="0" err="1" smtClean="0">
                <a:latin typeface="+mj-lt"/>
              </a:rPr>
              <a:t>OverRun</a:t>
            </a:r>
            <a:endParaRPr lang="en-US" b="1" dirty="0" smtClean="0">
              <a:latin typeface="+mj-lt"/>
            </a:endParaRP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>
                <a:latin typeface="+mj-lt"/>
              </a:rPr>
              <a:t>Bit 2 – </a:t>
            </a:r>
            <a:r>
              <a:rPr lang="en-US" b="1" dirty="0" err="1">
                <a:latin typeface="+mj-lt"/>
              </a:rPr>
              <a:t>UPEn</a:t>
            </a:r>
            <a:r>
              <a:rPr lang="en-US" b="1" dirty="0">
                <a:latin typeface="+mj-lt"/>
              </a:rPr>
              <a:t>: USART Parity Error</a:t>
            </a:r>
            <a:endParaRPr lang="en-US" dirty="0" smtClean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1609724"/>
            <a:ext cx="715370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54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Typical USART Initialization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1668482"/>
            <a:ext cx="6477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#define FOSC 1843200// Clock Speed</a:t>
            </a:r>
          </a:p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#define BAUD 9600</a:t>
            </a:r>
          </a:p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#define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MYUBRR FOSC/(16*BAUD)-1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void main( void )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USART_Init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MYUBRR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 }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USART_Init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unsigned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ubrr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){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/*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Set baud rate */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UBRRH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 (unsigned char)(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ubrr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&gt;&gt;8);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UBRRL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 (unsigned char)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ubrr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/*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Enable receiver and transmitter */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UCSRB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 (1&lt;&lt;RXEN)|(1&lt;&lt;TXEN);</a:t>
            </a:r>
          </a:p>
          <a:p>
            <a:r>
              <a:rPr lang="nn-NO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/* </a:t>
            </a:r>
            <a:r>
              <a:rPr lang="nn-N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Set frame format: 8data, 2stop bit */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UCSRC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 (1&lt;&lt;USBS)|(3&lt;&lt;UCSZ0);</a:t>
            </a:r>
          </a:p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8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USART_Init</a:t>
            </a:r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25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Transmitting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8925" y="1773219"/>
            <a:ext cx="6019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USART_Transmit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unsigned char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 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// </a:t>
            </a:r>
            <a:r>
              <a:rPr lang="en-US" sz="1800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Wait for empty transmit </a:t>
            </a:r>
            <a:r>
              <a:rPr lang="en-US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buffer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while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!(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UCSRA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&amp; (1&lt;&lt;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UDRE))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// </a:t>
            </a:r>
            <a:r>
              <a:rPr lang="en-US" sz="1800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Put data into buffer, sends the </a:t>
            </a:r>
            <a:r>
              <a:rPr lang="en-US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UDR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 data;</a:t>
            </a:r>
          </a:p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9624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Data is transmitted by placing it in the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UDR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register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Data Register Empty (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UDRE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bit of the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UCSRA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register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Set to 0 while a transfer is going on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Need to wait for it before sending new data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959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401154" y="462288"/>
            <a:ext cx="4756395" cy="77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72822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tx1"/>
                </a:solidFill>
              </a:rPr>
              <a:t>Arduino</a:t>
            </a:r>
            <a:r>
              <a:rPr lang="en-US" sz="4000" b="1" dirty="0">
                <a:solidFill>
                  <a:schemeClr val="tx1"/>
                </a:solidFill>
              </a:rPr>
              <a:t> Hardware</a:t>
            </a:r>
          </a:p>
        </p:txBody>
      </p:sp>
      <p:graphicFrame>
        <p:nvGraphicFramePr>
          <p:cNvPr id="51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26343"/>
              </p:ext>
            </p:extLst>
          </p:nvPr>
        </p:nvGraphicFramePr>
        <p:xfrm>
          <a:off x="350686" y="1901044"/>
          <a:ext cx="4946400" cy="3733234"/>
        </p:xfrm>
        <a:graphic>
          <a:graphicData uri="http://schemas.openxmlformats.org/drawingml/2006/table">
            <a:tbl>
              <a:tblPr/>
              <a:tblGrid>
                <a:gridCol w="2473920"/>
                <a:gridCol w="2472480"/>
              </a:tblGrid>
              <a:tr h="2761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Microcontroller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ATmega328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2761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Operating Voltage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5V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761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Input Voltage (recommended)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7-12V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761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Input Voltage (limits)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6-20V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561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Digital I/O Pins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14 (of which 6 provide PWM output)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761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Analog Input Pins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6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761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DC Current per I/O Pin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40 mA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761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DC Current for 3.3V Pin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50 mA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5615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Flash Memory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32 KB (ATmega328) of which 0.5 KB used by bootloader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761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SRAM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2 KB (ATmega328)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761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EEPROM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 KB (ATmega328)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761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Clock Speed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</a:rPr>
                        <a:t>16 MHz</a:t>
                      </a:r>
                    </a:p>
                  </a:txBody>
                  <a:tcPr marL="81638" marR="81638" marT="53657" marB="42456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sp>
        <p:nvSpPr>
          <p:cNvPr id="5210" name="Text Box 90"/>
          <p:cNvSpPr txBox="1">
            <a:spLocks noChangeArrowheads="1"/>
          </p:cNvSpPr>
          <p:nvPr/>
        </p:nvSpPr>
        <p:spPr bwMode="auto">
          <a:xfrm>
            <a:off x="5542575" y="2194307"/>
            <a:ext cx="3401400" cy="173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55221" rIns="81639" bIns="4082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Aft>
                <a:spcPts val="400"/>
              </a:spcAft>
            </a:pPr>
            <a:r>
              <a:rPr lang="en-US" sz="2000" dirty="0"/>
              <a:t>Typical of an 8-bit processor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- low speed, low memory</a:t>
            </a:r>
          </a:p>
          <a:p>
            <a:pPr>
              <a:spcAft>
                <a:spcPts val="400"/>
              </a:spcAft>
            </a:pPr>
            <a:r>
              <a:rPr lang="en-US" sz="2000" dirty="0"/>
              <a:t>- low cost ($1.50 for the microcontroller, $40 for the board)</a:t>
            </a:r>
          </a:p>
        </p:txBody>
      </p:sp>
    </p:spTree>
    <p:extLst>
      <p:ext uri="{BB962C8B-B14F-4D97-AF65-F5344CB8AC3E}">
        <p14:creationId xmlns:p14="http://schemas.microsoft.com/office/powerpoint/2010/main" val="9804996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Receiving Data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7400" y="1773219"/>
            <a:ext cx="5638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USART_Receive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void )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// </a:t>
            </a:r>
            <a:r>
              <a:rPr lang="en-US" sz="1800" i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Wait for </a:t>
            </a:r>
            <a:r>
              <a:rPr lang="en-US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 to be received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while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 !(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UCSRA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&amp; (1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&lt;&lt;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RXC))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// </a:t>
            </a:r>
            <a:r>
              <a:rPr lang="en-US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Read data from </a:t>
            </a:r>
            <a:r>
              <a:rPr lang="en-US" sz="18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UDRn</a:t>
            </a:r>
            <a:r>
              <a:rPr lang="en-US" sz="1800" i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buffer</a:t>
            </a:r>
            <a:endParaRPr lang="en-US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return (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UDR </a:t>
            </a:r>
            <a:r>
              <a:rPr lang="en-US" sz="18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9624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Data is received by reading it from the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UDRn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register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Different from transmit </a:t>
            </a: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UDRn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register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Receive Complete flag (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RXC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)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bit of the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UCSRA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register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Set to 1 when new data is received</a:t>
            </a:r>
          </a:p>
        </p:txBody>
      </p:sp>
    </p:spTree>
    <p:extLst>
      <p:ext uri="{BB962C8B-B14F-4D97-AF65-F5344CB8AC3E}">
        <p14:creationId xmlns:p14="http://schemas.microsoft.com/office/powerpoint/2010/main" val="42467050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Communicating with a PC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663849"/>
            <a:ext cx="78486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Need a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Terminal Emulator program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which “speaks” UART (serial)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There are many free terminal emulators</a:t>
            </a:r>
          </a:p>
          <a:p>
            <a:pPr marL="108585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Hyperterm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(used to come with Windows)</a:t>
            </a:r>
          </a:p>
          <a:p>
            <a:pPr marL="108585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Termite</a:t>
            </a:r>
          </a:p>
          <a:p>
            <a:pPr marL="108585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Putty (which I use)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Need to select a COM port to find the USB-to-serial adapter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Need to match frame format to the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ATmega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2703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Putty Terminal Emulator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1981200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Can communicate in several protocols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Select “Serial”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Fill in baud rate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Adjust settings by selecting “Serial” in left column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3434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956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Putty Serial Settings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0" y="19812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Flow control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Atmega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does not seem to support any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3434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562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UART Uses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624" y="1676400"/>
            <a:ext cx="8156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UART may be an extra (slow) communication channel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Useful if communication speed is not a problem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Debugging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Make a “print” statement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Note: will alter performance, but not much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Simple User Interface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Humans are slow, interface can be as well</a:t>
            </a:r>
          </a:p>
        </p:txBody>
      </p:sp>
    </p:spTree>
    <p:extLst>
      <p:ext uri="{BB962C8B-B14F-4D97-AF65-F5344CB8AC3E}">
        <p14:creationId xmlns:p14="http://schemas.microsoft.com/office/powerpoint/2010/main" val="4176538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Synchronous Communication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624" y="1676400"/>
            <a:ext cx="81565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Synchronous protocols share a common clock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More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accurate, faster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than asynchronous protocols</a:t>
            </a:r>
          </a:p>
          <a:p>
            <a:pPr marL="108585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Sampling time is accurately known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Restricted to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short range communication</a:t>
            </a:r>
          </a:p>
          <a:p>
            <a:pPr marL="108585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Clock edge and data must have identical timing</a:t>
            </a:r>
          </a:p>
          <a:p>
            <a:pPr marL="108585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Clock edge must arrive at all receivers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2296445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Synchronous Protocols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624" y="1447800"/>
            <a:ext cx="81565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USART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Limited to communication between two devices (or broadcast)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Serial Peripheral Interface (SPI)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Multi-Drop Bus protocol, more than two devices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Single master, many slaves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Inter-Integrated Circuit (I2C)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Multi-drop, multi-master</a:t>
            </a:r>
          </a:p>
        </p:txBody>
      </p:sp>
    </p:spTree>
    <p:extLst>
      <p:ext uri="{BB962C8B-B14F-4D97-AF65-F5344CB8AC3E}">
        <p14:creationId xmlns:p14="http://schemas.microsoft.com/office/powerpoint/2010/main" val="3024989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SPI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624" y="1447800"/>
            <a:ext cx="815657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a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.k.a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Four Wire Interface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09800" y="1981200"/>
            <a:ext cx="4953000" cy="1344570"/>
            <a:chOff x="1981200" y="2389230"/>
            <a:chExt cx="4953000" cy="1344570"/>
          </a:xfrm>
        </p:grpSpPr>
        <p:grpSp>
          <p:nvGrpSpPr>
            <p:cNvPr id="9" name="Group 8"/>
            <p:cNvGrpSpPr/>
            <p:nvPr/>
          </p:nvGrpSpPr>
          <p:grpSpPr>
            <a:xfrm>
              <a:off x="1981200" y="2743200"/>
              <a:ext cx="1755775" cy="970374"/>
              <a:chOff x="762000" y="2855893"/>
              <a:chExt cx="1755775" cy="970374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762000" y="2855893"/>
                <a:ext cx="1755775" cy="9541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charset="0"/>
                  <a:ea typeface="MS Gothic" charset="-128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8800" y="2872160"/>
                <a:ext cx="6889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MOSI</a:t>
                </a:r>
              </a:p>
              <a:p>
                <a:pPr algn="r"/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MISO</a:t>
                </a:r>
              </a:p>
              <a:p>
                <a:pPr algn="r"/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SCLK</a:t>
                </a:r>
              </a:p>
              <a:p>
                <a:pPr algn="r"/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SS’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178425" y="2779693"/>
              <a:ext cx="1755775" cy="954107"/>
              <a:chOff x="5668962" y="2743200"/>
              <a:chExt cx="1755775" cy="954107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5668962" y="2743200"/>
                <a:ext cx="1755775" cy="9541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charset="0"/>
                  <a:ea typeface="MS Gothic" charset="-128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668962" y="2743200"/>
                <a:ext cx="6889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MOSI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MISO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SCLK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C</a:t>
                </a:r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S’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 bwMode="auto">
            <a:xfrm>
              <a:off x="3736975" y="2895600"/>
              <a:ext cx="144145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3736975" y="3124200"/>
              <a:ext cx="144145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3735593" y="3352800"/>
              <a:ext cx="144145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3736975" y="3581400"/>
              <a:ext cx="144145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2133599" y="2389230"/>
              <a:ext cx="1450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Master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0824" y="2438400"/>
              <a:ext cx="1450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Slave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9600" y="3581400"/>
            <a:ext cx="8156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Master Out Slave In (MOSI)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–From Master to Slave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Master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In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Slave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Out 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MISO)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–From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Slave to Master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SCLK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– Clock generated by Master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Slave Select (SS’)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– Indicates communication w/ selected slave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Chip Select (CS’)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– Alerts slave to communication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9169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SPI Data Transmission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1" y="1682484"/>
            <a:ext cx="77724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Serial transmission synchronized by the clock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Many bytes may be sent in a single transfer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8-bits is what we will use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Bi-directional data transmission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MOSI transmits concurrently with MISO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Internal shift register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may be used to hold both transmitted and received data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Shift in a received bit, shift out a transmitted bit</a:t>
            </a:r>
          </a:p>
        </p:txBody>
      </p:sp>
    </p:spTree>
    <p:extLst>
      <p:ext uri="{BB962C8B-B14F-4D97-AF65-F5344CB8AC3E}">
        <p14:creationId xmlns:p14="http://schemas.microsoft.com/office/powerpoint/2010/main" val="4127899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Clock Polarity and Phase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0537" y="1752600"/>
            <a:ext cx="81565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Clock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polarity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phase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determine when data is made valid </a:t>
            </a:r>
            <a:r>
              <a:rPr lang="en-US" dirty="0" err="1" smtClean="0">
                <a:solidFill>
                  <a:schemeClr val="tx1"/>
                </a:solidFill>
                <a:latin typeface="+mj-lt"/>
              </a:rPr>
              <a:t>wrt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the clock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Polarity = 0 or 1, Phase = 0 or 1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Data is valid on each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clk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 rising edge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or each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</a:rPr>
              <a:t>clk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 falling edge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i="1" dirty="0" smtClean="0">
                <a:solidFill>
                  <a:schemeClr val="tx1"/>
                </a:solidFill>
                <a:latin typeface="+mj-lt"/>
              </a:rPr>
              <a:t>Data valid edge (V) = PHASE XOR POLARITY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Polarity = 0, Phase = 0: Rising edge sampling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Polarity = 1, Phase = 1: Rising edge sampling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Polarity = 0, Phase = 1: Falling edge sampling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Polarity = 1, Phase = 0: Falling edge sampling </a:t>
            </a:r>
          </a:p>
        </p:txBody>
      </p:sp>
    </p:spTree>
    <p:extLst>
      <p:ext uri="{BB962C8B-B14F-4D97-AF65-F5344CB8AC3E}">
        <p14:creationId xmlns:p14="http://schemas.microsoft.com/office/powerpoint/2010/main" val="3502859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401154" y="462288"/>
            <a:ext cx="4756395" cy="77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72822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Raspberry Pi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210" name="Text Box 90"/>
          <p:cNvSpPr txBox="1">
            <a:spLocks noChangeArrowheads="1"/>
          </p:cNvSpPr>
          <p:nvPr/>
        </p:nvSpPr>
        <p:spPr bwMode="auto">
          <a:xfrm>
            <a:off x="4075724" y="1594232"/>
            <a:ext cx="4687276" cy="436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55221" rIns="81639" bIns="4082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342900" indent="-3429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32-bit processor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Broadcom BCM2838 </a:t>
            </a:r>
            <a:r>
              <a:rPr lang="en-US" sz="2000" dirty="0" err="1" smtClean="0"/>
              <a:t>SoC</a:t>
            </a:r>
            <a:r>
              <a:rPr lang="en-US" sz="2000" dirty="0" smtClean="0"/>
              <a:t>, ARM11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700 MHz clock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512 MB RAM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Broadcom </a:t>
            </a:r>
            <a:r>
              <a:rPr lang="en-US" sz="2000" dirty="0" err="1" smtClean="0"/>
              <a:t>VideoCore</a:t>
            </a:r>
            <a:r>
              <a:rPr lang="en-US" sz="2000" dirty="0" smtClean="0"/>
              <a:t> IV GPU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SD card slot, no flash built-in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Ports: USB (2), HDMI, RCA audio/video, SD, Ethernet, 2x13 pins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MIPI Camera Interface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Size of a credit card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$35</a:t>
            </a:r>
          </a:p>
        </p:txBody>
      </p:sp>
      <p:sp>
        <p:nvSpPr>
          <p:cNvPr id="2" name="AutoShape 2" descr="data:image/jpeg;base64,/9j/4AAQSkZJRgABAQAAAQABAAD/2wCEAAkGBxQSEhUUEhIUFRUUFxQYGBYUGBQYFRUZFxUXGBgZGBUYHCggGB4lHhcVITEhJSsrLi4uGB8zODMuNygtMC0BCgoKDg0OGhAQGy8mICQsLCwsLCwsLCwsLCwsLCwsOCwsLCwsLCwsLCwsLCwsLC0sLCwsLCwsLDcsLCssLCwsLf/AABEIAKAA8AMBIgACEQEDEQH/xAAbAAABBQEBAAAAAAAAAAAAAAAFAAEDBAYCB//EADsQAAIBAwMCBAQEAwcEAwAAAAECEQADIQQSMQVBEyJRYQYycYFCUpGhI7HwBxRicsHR4TNDktKCovH/xAAaAQADAQEBAQAAAAAAAAAAAAAAAQIDBAYF/8QAJxEAAgICAgEDAwUAAAAAAAAAAAECESExAxJBBBNRBSLwFGFxscH/2gAMAwEAAhEDEQA/APZKVKlVEipUqVACpqelQA1PTUqAFSpUqAFTU5pjQAqVNQ/r/V10lh7ziQsAKDBdiYVZ7Se/ahgEKaa8hT+07UI83hbMnFhVMsPQAAv9zXGq+OtffuqV2aVEKsbY8111BBh/QGI+/FKwPYJpprMfD3xgmoOy6Baun5cyjzwFY8HtB57Vo91FjO5ppppqr1DqVqwFa9cW2HdUUsYBZgSBPaYNFjLc0zuFEkwPeql/VkcY96H6uGALH6d8nHFZuY6LD9ZBMWk8SO+5VEzwAck81b0euS6PKSCOVbDr9R/rWT1vTvDYliI4AtqeM/NEz+wFRWtVNws7Xd04bEz7ehjsDmp9xorqjcE1zNDOna9mJRoaOLiyFaORnkjvFEN1aKVktUdzTVzNODTAelSpUCLlKlSqiRUqVKgBUqVKgBUqVNQA9VtdqAijIG4hQTxJ9/2HvFWKi1NrcIwZwQRIIPII71LVrALYItai5aYkBnQnz2zJcH81s9/dO/Ig4JizdDKGQ7lPBGeO3+kc0NtaeMTI/CD8yeon8Q9JyKiOnAJIUSxk/wCIxEn1Md6+Py/UP083xtWdS4lyK0ETqhPGPX/isZ/auu/T2V3EA3WPlMHFv1H1I+9aH+8iYyYOYHy/7UN+J+m29RaCtc8MqSyMcrJEGV7jjiub0v1h9uvNr+iuT0yq4nl2ltW7QIVVQZ3EYn1JbmqFixp9xNtDNs7iygjPfz/cGCYiquu60qkqoJYR6iJyOee0fWhGu63dbaoJTbnyz7428QP+a9AclB/WaxCzC5cZQsTbkqGJ7nyyQcQRPsa1fwZ8Z39Sr2mZwLSoZnc53lhtDclRt+teSW7jPEksSe5JJJPqckk16L/Z70e8lm9ceyUW4wA8QG238NTlJ58zkERSloGb/pvWXQrGUYxDMY3HMKT8rH8uZrNf2v8AV7d/T6S2jjz3rjtP4fDthfMBMZu/tVHrHWxprq2ro+dFHisCw8pYKHT8R4gye2KF/EV86q7b8YNYCIwUuoE7oKkqvyA7QPUelQm0JEnwz8XanQ/wb267YIwA/mVeN1m6OR6Zx6ivTem6+1eCnShnQgAxhU7Q+4zuxwJOc15CENqbbqCp82xj5TPDowmCfzDnvMVP0fVPp74bTXmBuKASBDAEkbXHBYSYP3ETFT5NEz2bWeHajxGCFuFyXb6IMmgF/WLvIt2ju9TDPB9Af4dof+RPpQ3Q6eVYhmDORL/M5z3Lc+meKlt6ZHY3Qd+6CDMqAMeWPvmkXRMLzPqNMA0M96WKsxbZaRmZS5yRO0QAB7Vti1ZHp2mb+9rdZYt2rLqvGXuMJgegC8+9ae24bINXFiZYDV2GqAV2Kslks11NRg04NNMRfpClSqyBUqVKgB6VKlQA1KlVJuoiEZBuDXvBMyNpDMrH3grSsKLtMTWV1nWQ6t5g1ttRb2NwFVVsXQDjMkt9Jq9Z+IbYtl7txZ8S8sLkkJddAdo9gPao9xA1QS16nbKxuBHIwc5HPpNUhqAQZkRMg8j3+negNn4wt3rjLt8JEE7rjAFjMGey/vVrT9Ttai01y04cKGBjkGOD/p615f6xyN8+FhJKzt9M04mb6/8AFx406ywIEjggHILe/FAOq9Ve9p7xdjjS3iVIgKzEAgfmgR+tXtCqW0D3oRSyJkgKQ87SW7cRVL49e7YtApbDLcV0YnJUM6FWIHsAJOKXp4x92MVHN4f8HVytRiY+7phqWbz7WuXhuclm2W1s+UFZgiQOM4HpWfuWHAUuhG4eUkESAYJUn5hIIkelGOn3wO0wGkdwYgQZ7ffmiVgLA8REIW0ArNBa0JkQswTxn6/b0quGPB8qTB3w5oGF63c2EqhLHBkqBmPzRI4r0C5YF3bdtXWt3rc7HI8rKYJVhMFT5TQO3cNtrgAc21cBSqsQHaWBlz5WEH6hcjvRW3rrKL/CliWckDiTkHcfl5Jj3nvVXZg3nAV6ho/FtWzfuEXgd48JV8NDKwTcfcW+WYWOfagvxFoDuW54qXw+2Q7BLoJESVJnbMwwED0FPc1e5CtxfI8ggE+xyOGyB2rl+oL5ztG7xEuAjhiD+FQIU4Byfek1RXbrsDM+xSI8WzPE7WQn8SuAdhP5oKn07VX0zrbuBgSV3YJAUkZOVBIH60QUi54jAi1cUXLpEFi8vJUBRAwTiIMZAxWp+FuhaNtpcrcvtLiyyxbU91RM7yvuTjgUng0hJS0Wuk6T+8WxtG5D3khTyDJ788UdsaMJAwfSBAHsBRAyYgxHaMe0elNbcNgxP9fpUmtlcintsQZBqw4j3/mKj2g5oAtWNSDzg/sf9qtChZt+lKzrYcWwdxmCB+D6t2+nP0q1IVBYV0KrhqkVqtCCdKlSmtDMVKoxeXxBbnzFS0eqhgpI+hI/WhJ6xuS00hX8W2txAfz3LloCSOC6/tUuSCgnrNWlq29y40JbBLHmAOZ+kg1xqNZ4d3ZcAVCqQ853vc8PbEcZXPvWI678R21takFtq6hFZhhiBe0lxR8pnyvaWSPX3rL9Q+MGuXdqkWbb+I3ikkuniXLF0ts4BR7ZgycNUOd6KSNc3xGfC05dgt61akuxWGa7pL/mj2exHvIrMdQ+Mk32WsLu/jOzb9yiW1Fm8IHsVYH/ADVitZ1IELcukm6s7mlT5SDCBexVmZvo1DTrnulltJ8omRgKWmTjCjGKnLHaQV1fU2e0q3rgZVcsA0ACECyAOcKFq70HqDajclqf4fmMwBtdjGO8f7UO0HQVZz490vcUD+FbMYwZN04j/KP0q7pLoUi3aFsyGX+EJWbQBY9ySQSYPoaGlREm3oL9QTAAVdp/EJYyJ3De3zDI4xxT/DCpbdouPaZlKkSNjKVOM4kEyJ9av2bLSy6hizMsC2gUlGEyNxaADAIwcjAyKF63S7SIdd0SdhJ2kdiY9/euPlh2+16IcvbaksnHxVqVv2F0wt5tXP8ArGNjASAU7tIIBHAg5NP0Uk/w79y7ctC3C8QAhDAKp+nJ3GQMVPZ6aLlverG7f3gC1wSIJ3FoI2iDnMfervSdWqO2VDqCbiqYCYgy/CgxG3nk+1VxcUeNdYr8/wAHKc+Rd7MZ1PpJw3qNwaBJLZG77ioNFe8wRxtY7yflhgVx9/Y/6VsLuqsXHI/M1vAXykKT5VJ/f1oL17pCF3FpW2STwJEHJQ/iSD82Jiuu/DMoOSWdFrRKhts2D5FuFXI2zwwOZhvL39abUW3st5jK8K0QB6K47c4Pf2oDZ1L2yVfkqEtsAOFafMAfQivRbe25prdwm2fFTdtj5ZJ8rRgkjsPQ0q6mydZRnb2qVQJwWkBYJJPoqjLfQVHa6fcLjdKliALY810kmPlXCn2kk+1GtL0w22NrTJuvFA5kDeyNuhRd4ECYXAgCeat6vpoi27WGTcgIklSxxhh+Ej7Gic6HTmsAE2bYJUEllkG7k+GwMEBRgNIIBJgZ55FlbOMiRj7EGRnsQcgjIqqWZJtPK7IICgbM92bkiIz3Iz2q3pdUG7zWbZXEqZrOj9fCof7zcJ2xDlSSF/xleYP4o4yfWtEyBgDIIIkMCCCD3BGCK86HqKv9E6l4DgTttFiXSJXMyyD/ALbTBJGDmQTmkn8mrRsVcjB/Wc0151SJME8KMsft2+pqieqq5YW/LtjduEXBMxCEeUGDDGZg1AqkzkqDzB87f5n7fb9apIDvUX2uSJKIMbVPmb1l+Y9ljvk1Z6TZC8AAAYAEAfaoAgiBgeg4FEdEuPr/AKYq0hNltalFMi12Fq0iLClU+tWDc095By1q4BHM7DH7xVus18fKz6VrYSVeJYTKlWBWAOcjvVSdIzusme+IPjK3vtEPFzbcIChh5bos3rRJGOUg/esT1L4qvXZZD4E3CSqtux47XvmInyucERQHruuNsoHgsiKggxK5G6aHpYv3gTi3bbALHap9YJEtMjjFZ0XaRb1GuRGbgbxwBJgDMx6zNVbd6/fA8NSADBYkhRmNu44z6DvRjp/w6iwWBZsgeKNoLKQGQ253WyQRBafoINaLT6UZ2zG24g3D51bbNsoDAjkEDO4fZWkZS5fgzek+GkR51buJaGlT8wjy7SQzN9YHtRbWPaUDYptW1/MwznmANqn6T2q/rLiXQtttzbpQeUwWAykgeRhzPIn9Y+l/D6KdPqWbxWt3XFy1dhg9sghCLbCFwSCPXPapU09gk6+9Am3phfPiMrPb3EqCptrdhv4i27nBEiGWDBINae0q7C9tVsBQoW3b3tHIzcweAMwAYFcaTw0RtNp7Ze2rM6qIDJPq+QF7ScmP0vacNcg3SrZ2hEZAoAEszMk+UegyT9qZEpXhaB9zVHbtUKiwAQojj19f+KhXRhl3FwoMhRyxYDCwMjMDv8wxRHWaYG2rpbKyXxGdojaWUztJk/pVC08EEHzDgiJx6iolG8mLdbAul6q1kh7RO5ThgSNp+3H0qAM1zBOBJgAR7naOTV/qPT4JZeYznB9iT+zfr2NDSIOJHscFSPWtIpHTxqNYJbljH2n/AJB9P5UQ0HWGQbSdpggXAPMJjk8xj+jFUbNyRBkxmPr6Hsaq3boGPmPED+WP5c1TXyaMLXui72JQI0sARtMAsDMBhnscesVpzbIVJRFXCAiVCrI3MSJO0cwMgUH6Dae3bBcQ4eQpg+WOCO3rzP0rR2NQHzDE4kSZPuWBkZ42j/apOdJJ/lFTTdQTT3y0I6of+z5VueUgspfhs9yBjmtzbuW79uRDo0zPII5BHKsDgjkV5v1e1tdTabcfRcZ53CO44x+3FaXo3SNVbQ3F223MDwrkgXFAMb4+U8R3+bgkmjxTNOOX3NIofFfwwTaYIZQ+uCuZgkcf5uK8zN67pm23AYH4oiPTd/7DBr2nSdaViQQ1t1+e2/zL7nsyzjcMGhvxF8NpfXdbQE58ixJn8n/rWVddaOnD2YXSdRBAzRXTMHKr6kD9xWR6j0R7BDWjuUgkoJBEchZ4PPlNFfhLqQe8CcBAztg+WBxHbkc01Tygytno7v2qDU61LSlnYAD1NZTVfGKPc8KzubkeIo8sjgCeR7iqWn6Tc1J36hi+fKmQv1iZP9ZFW2RKa8FzU/FF6+8aRYVTm43y/Qetej9Hdmtgsm04xxOOY7TQTofRtsHaBHGBj+vatZaWrjF7ZKvbO1FdAU4FPVjLhNQ6kBlKkSCIIruo3qqIPL/ij4Wt2rpulQVIPn2l2QwY8hbbJ43Gs1aAS4WQsS0wzQWgqQVY8H09PYcV7Nq9OHBVhIPb+v64rzTr3w69m6NubZ+Vsz9IEkn+u9YSi0/2Obki08FQM5t48xbxJH5x5Bye+Me9aXQaW2IubvFYgEEH5vzAnkMD61Q0Gg2ou4qY3lZ4aCCymPl7evf0q02tRC3hid2CeNy9g3IMTyKKGl8kuq6Y9y0dTpt25S4u28nxAIYXAv5wDn83tVO9dXVJKgFzkQTNyf5n27z7Va6L1YpcZlyygb0naDb5Bn1BkhjxJ9YNvrnSVg6vS5ttua6gEFWB8zqvYggh07ET2rHl47zHDR18Uk41LRi16kEUpsJQEtKkK0+4KkN6CRiiequAAFixCk7WlCx3AGR5QACFInsB70/Ueni8PEtgeJEkCP4o/MpH4h+/1ofZ1RiCrLIA3CWU7eCU/mR7UcXIpr4a2jOcHDD14YXt6hpVtwghMNgkARgnJn6gVH1BgVYxDWyu4kCSHkRPeMc+9VLFwSu4gtnO24Z9JByck/sKKtpJADsRAJiPO5zkrP8ADA9/WtTJptAnTIzthJnjuQPxfUVQ6t00rkDge8gASB7rBwe3uDjTNoyJUIofy43GVkHcC5MGZ7xI4kiqWyJBEEHj0pkK4GY0nSrt3LHwl5yPNHsvf7wK0PTel27cC2vmiNxy0e7dh7CBVgmrb64kTEvkkkna+DtBEdif37UMrt22c3NIQsgggfNEwsnBmMj3+tFul9AZnBI8hHzMCCD/AIVPzg4zWbfVtaKXXO9ot7bQZlhkIYhTswTxHooya9C6R1i3qrYuI07uQcMCezDsealujaHHF5H6Z0y3pwfDB3HlicnMwPyj2FWhzXGrvi2smdowTBIXB8zRnaIyRxz2NUtLqlvqyXEUOoUXbRIYLuyrK2N9tolXETHYgwGyVaIerdKtaxQQ210LBLqZZHU7SCMTHBU9vrWb0fUr2luizqVAJ+Vl/wCncExuU9jxKnucTR/VoNM394ualbdrAum7JN0BSFBz5nGIf5oG0hsEY/rPxSnUxd06WFNhbbNvvg7zcJC2iqfgBJJmSTHaivI7IviTSgXUexdeNULrtbBM7l2y0k4BLqDxWZf4fFzUMR4wQ/Nu2qx4IVoMR75rR9K6Vd8oa6WFtNihRA27p83qcD9K1fTeiBYkcU0nLKIbvAA6J8Nqs7UABiffH61r9D0tU7Zq/Y04AxVlVrVRSElRxbSKnWmC10BTGdUqQp4oAsGuSK7rmqJILiUL1uj3HJ8pgMDnj5XX0Ix9R9BRkiq923RV4E1Z5trOl3xeZG8wJndgKZ4k9+/6GoLg2mNwOdu5ZKMR2DcE+1brqvTheQo329j7+38qxN9biBbLM2y20qhiAQTn1PJ71zy7RdGNRVqRWvWiSGQ7biGVb09jR34c66Vl0XEqt20M7TIVSnv2A74UZlqFWLasCGn6AdjM59RjB59ai1GnYMLtvaLiqFIAxcHcNxyMYobFGfR2aDrvTxatnVaUB7DAuVtx5DzvQ/knkD5SJ+mc1bJeQXVXa7RuTsSY8wH4TM/WKP8AQPiEWwbufBJ/iqRLW2wJwOe0R58ABQknPfGWl2vp10jhbGsLf9PlQCNwRuyxJjtmsp8XaaktnWuSLh1eTiz1BrY2oFUwQSBJ/wDI8fapdPry1wE7go+YqwLRmJYiMScxMGh95EsgeM+3O0A+wnJ+maO2OiXmA2Wjt7GIB/WtDkbfhEAKjcxYbUU7nPlG2Q3m9YP4sH9aIXLiESy7mBIB4WAcwFFRf3NrbQGG5Z3EyoSD+4qle6kinaBuHBcHn3UY/n3570knYlGT8ZJ1YoQfeBMQfoO/2oZ1O/qbj/w0hA9oPeGQFuSd5UnzBYYFRHCz81Ben6zU3bhsGyb18cOZjYPmaAO2OI+1afRWihUXWUsoG4gCCw57wAfWYrQ0cehV6wbW0K5AabjW7x3chQIMCdpOcDGfsK6X1m7avTbkMCd28fMvO1lHPY4j1GeTOr6SCXN241xiTtUdu4k8449o98BrWlQx4ilhcRhbZBuyBgAD5oO2R2mkxqVOkerfD3XrerWV8rr86E5U+pPce/61kfiX440ulugaO0NRqdrorAt4FpSwLgEYaWCkhQBjJFZfpumuXfFts7+eyyLdcMWUEbfPt5wTB796IfD/AMGeHG+4XCyFVd2yJng9pzFEYm6kmBr2l1evuK987m25LE+Gu5pARAAEgY8szjNbno/Q9qKvZf8A7H1jt/zRnRdLC9qM2LEVoofINlTR6AL2oglupVSpAtUI4C10BXUU9IDmKeKeKVACFKnpUAWDTUqVUSMRUbLUprkigCnet0C690vxl8v/AFBx/iA/Ca0rLVS/bpNKSpkyj2VHnqn2iO3cGuiaO/EHTN03UHmA8w/MPUf61nrdzdOCI9a5mmsM5GmnTIWSCz2wNxENgSfpPB9x61Q1Tq5sm4GYW2YqBG0bipZgn5vKMSBijlq0WMKJ7/TvJPFVrlmyt0eJB4mPkBkEkzzif9jSyCUvAY6Xp7VzUIY3ACRMQSBIgfvR/qWsFoeJfcKokTnPOEHJMemfpWO6frSLitbtxvYi2h+dQq7zBBiYERnn2o5e6mt8q7pbYgYbapOc81rGNqzq43SM58Y9X8a1ZuOPD33SltSc3FCTvcDE7sL6Z9az7XQoEnkgCBLMTwFAySfQVf8A7RAt5EUkRufM5BCZIHcCQD/mFAOm9Fu6mxcUoRqtK9q9avhiDdtuIKBuMbQ6xzJ96Zq2FejHxmut8psObb2X3JeO4CCewUwyx6j6VoLShlgbVQZz83cH6cR+lDvhzSm07Xbu6695WW6ztBJYzkkNMekH2iiLWtxHtIn1z6ft6nvUt0zFtPRIdESr7SNjCAWXmSCJOIMbuJ9DSXRiWC+csZZyoBOIIA/CJE/X7Vd0mgLALnaO3b9OBR3R9MA7U1FvZUYArR9MnnOSfueTRyxogKuJYipglbJJaLIkt1Mq10BXUUAc7aenp6QxiKanpRQAqanpUgGp6VMaALFKlSFUSKkaVKgDkionWpjXJFAA7VWSQQGKkgww5B9fesy3SVd3MKjgSybiFQyRuECdh5B7QRHcbG4tUr9oHn9uf1qZRUiXFPZS6f0yDcW7aCqQVDKwBMyfKFHAkQxMyOKBfFfRXT+OG3LCi4xGd2BvYDGcT+tarRXYItN/8GOJ/wAM+ufsf2FazqSG0V1ltFcvNu1bcvcULhWLxG6Zwo7iayLcVVHnvUBvtrDm3ctsLlq4pyjdp9p79vpVLXfG9ySL2msG6GILBXUsfUqjbTRfq5VmW9ZKhmJZragjwCCBBjEnMr2zzUQ6d4s3NlpSNwViGKgjIUjjuApb6QapSow7dXRX1nwnf1tldXd1NkDKG0qlFtj5gqGSLhYGe2QM+mjsBUtqEYyJCjIMGCwJWCM5jj+dUOkdOcDzsW7hTkKSZOOATWi0XTPUTSVy0VmWQfY0rOf2/wDyP6+tHND0v2olpNABRG3aitIwSLSorafSACrQSpAKeKoojinAruKUUDGininApUgGpRT0xoAalSpUAKlSpUgGpqemNAFilSpVRIqVKlQAqY09MTQBwwqvcWrJqNxQAL1dgMu0gESDBEiQQR/KvMOs9DZbpN4m6WJIJyM9goxuGcn7CvWriVR1ehW5G4cVE43lESTaMN03pi+Gq27RUjkzx9IHBzjtAotpum+2eJ7/APFaa1pABAECp7ejApLj8sIxSBmj6d7UWsaYCp0t1KFrQs5VK7ikBXVADUqelQM5NKnpUgFSpUqBipjT0qAOSKVPTUANSpUqQDUjT01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hUUEhIUFRUUFxQYGBYUGBQYFRUZFxUXGBgZGBUYHCggGB4lHhcVITEhJSsrLi4uGB8zODMuNygtMC0BCgoKDg0OGhAQGy8mICQsLCwsLCwsLCwsLCwsLCwsOCwsLCwsLCwsLCwsLCwsLC0sLCwsLCwsLDcsLCssLCwsLf/AABEIAKAA8AMBIgACEQEDEQH/xAAbAAABBQEBAAAAAAAAAAAAAAAFAAEDBAYCB//EADsQAAIBAwMCBAQEAwcEAwAAAAECEQADIQQSMQVBEyJRYQYycYFCUpGhI7HwBxRicsHR4TNDktKCovH/xAAaAQADAQEBAQAAAAAAAAAAAAAAAQIDBAYF/8QAJxEAAgICAgEDAwUAAAAAAAAAAAECESExAxJBBBNRBSLwFGFxscH/2gAMAwEAAhEDEQA/APZKVKlVEipUqVACpqelQA1PTUqAFSpUqAFTU5pjQAqVNQ/r/V10lh7ziQsAKDBdiYVZ7Se/ahgEKaa8hT+07UI83hbMnFhVMsPQAAv9zXGq+OtffuqV2aVEKsbY8111BBh/QGI+/FKwPYJpprMfD3xgmoOy6Baun5cyjzwFY8HtB57Vo91FjO5ppppqr1DqVqwFa9cW2HdUUsYBZgSBPaYNFjLc0zuFEkwPeql/VkcY96H6uGALH6d8nHFZuY6LD9ZBMWk8SO+5VEzwAck81b0euS6PKSCOVbDr9R/rWT1vTvDYliI4AtqeM/NEz+wFRWtVNws7Xd04bEz7ehjsDmp9xorqjcE1zNDOna9mJRoaOLiyFaORnkjvFEN1aKVktUdzTVzNODTAelSpUCLlKlSqiRUqVKgBUqVKgBUqVNQA9VtdqAijIG4hQTxJ9/2HvFWKi1NrcIwZwQRIIPII71LVrALYItai5aYkBnQnz2zJcH81s9/dO/Ig4JizdDKGQ7lPBGeO3+kc0NtaeMTI/CD8yeon8Q9JyKiOnAJIUSxk/wCIxEn1Md6+Py/UP083xtWdS4lyK0ETqhPGPX/isZ/auu/T2V3EA3WPlMHFv1H1I+9aH+8iYyYOYHy/7UN+J+m29RaCtc8MqSyMcrJEGV7jjiub0v1h9uvNr+iuT0yq4nl2ltW7QIVVQZ3EYn1JbmqFixp9xNtDNs7iygjPfz/cGCYiquu60qkqoJYR6iJyOee0fWhGu63dbaoJTbnyz7428QP+a9AclB/WaxCzC5cZQsTbkqGJ7nyyQcQRPsa1fwZ8Z39Sr2mZwLSoZnc53lhtDclRt+teSW7jPEksSe5JJJPqckk16L/Z70e8lm9ceyUW4wA8QG238NTlJ58zkERSloGb/pvWXQrGUYxDMY3HMKT8rH8uZrNf2v8AV7d/T6S2jjz3rjtP4fDthfMBMZu/tVHrHWxprq2ro+dFHisCw8pYKHT8R4gye2KF/EV86q7b8YNYCIwUuoE7oKkqvyA7QPUelQm0JEnwz8XanQ/wb267YIwA/mVeN1m6OR6Zx6ivTem6+1eCnShnQgAxhU7Q+4zuxwJOc15CENqbbqCp82xj5TPDowmCfzDnvMVP0fVPp74bTXmBuKASBDAEkbXHBYSYP3ETFT5NEz2bWeHajxGCFuFyXb6IMmgF/WLvIt2ju9TDPB9Af4dof+RPpQ3Q6eVYhmDORL/M5z3Lc+meKlt6ZHY3Qd+6CDMqAMeWPvmkXRMLzPqNMA0M96WKsxbZaRmZS5yRO0QAB7Vti1ZHp2mb+9rdZYt2rLqvGXuMJgegC8+9ae24bINXFiZYDV2GqAV2Kslks11NRg04NNMRfpClSqyBUqVKgB6VKlQA1KlVJuoiEZBuDXvBMyNpDMrH3grSsKLtMTWV1nWQ6t5g1ttRb2NwFVVsXQDjMkt9Jq9Z+IbYtl7txZ8S8sLkkJddAdo9gPao9xA1QS16nbKxuBHIwc5HPpNUhqAQZkRMg8j3+negNn4wt3rjLt8JEE7rjAFjMGey/vVrT9Ttai01y04cKGBjkGOD/p615f6xyN8+FhJKzt9M04mb6/8AFx406ywIEjggHILe/FAOq9Ve9p7xdjjS3iVIgKzEAgfmgR+tXtCqW0D3oRSyJkgKQ87SW7cRVL49e7YtApbDLcV0YnJUM6FWIHsAJOKXp4x92MVHN4f8HVytRiY+7phqWbz7WuXhuclm2W1s+UFZgiQOM4HpWfuWHAUuhG4eUkESAYJUn5hIIkelGOn3wO0wGkdwYgQZ7ffmiVgLA8REIW0ArNBa0JkQswTxn6/b0quGPB8qTB3w5oGF63c2EqhLHBkqBmPzRI4r0C5YF3bdtXWt3rc7HI8rKYJVhMFT5TQO3cNtrgAc21cBSqsQHaWBlz5WEH6hcjvRW3rrKL/CliWckDiTkHcfl5Jj3nvVXZg3nAV6ho/FtWzfuEXgd48JV8NDKwTcfcW+WYWOfagvxFoDuW54qXw+2Q7BLoJESVJnbMwwED0FPc1e5CtxfI8ggE+xyOGyB2rl+oL5ztG7xEuAjhiD+FQIU4Byfek1RXbrsDM+xSI8WzPE7WQn8SuAdhP5oKn07VX0zrbuBgSV3YJAUkZOVBIH60QUi54jAi1cUXLpEFi8vJUBRAwTiIMZAxWp+FuhaNtpcrcvtLiyyxbU91RM7yvuTjgUng0hJS0Wuk6T+8WxtG5D3khTyDJ788UdsaMJAwfSBAHsBRAyYgxHaMe0elNbcNgxP9fpUmtlcintsQZBqw4j3/mKj2g5oAtWNSDzg/sf9qtChZt+lKzrYcWwdxmCB+D6t2+nP0q1IVBYV0KrhqkVqtCCdKlSmtDMVKoxeXxBbnzFS0eqhgpI+hI/WhJ6xuS00hX8W2txAfz3LloCSOC6/tUuSCgnrNWlq29y40JbBLHmAOZ+kg1xqNZ4d3ZcAVCqQ853vc8PbEcZXPvWI678R21takFtq6hFZhhiBe0lxR8pnyvaWSPX3rL9Q+MGuXdqkWbb+I3ikkuniXLF0ts4BR7ZgycNUOd6KSNc3xGfC05dgt61akuxWGa7pL/mj2exHvIrMdQ+Mk32WsLu/jOzb9yiW1Fm8IHsVYH/ADVitZ1IELcukm6s7mlT5SDCBexVmZvo1DTrnulltJ8omRgKWmTjCjGKnLHaQV1fU2e0q3rgZVcsA0ACECyAOcKFq70HqDajclqf4fmMwBtdjGO8f7UO0HQVZz490vcUD+FbMYwZN04j/KP0q7pLoUi3aFsyGX+EJWbQBY9ySQSYPoaGlREm3oL9QTAAVdp/EJYyJ3De3zDI4xxT/DCpbdouPaZlKkSNjKVOM4kEyJ9av2bLSy6hizMsC2gUlGEyNxaADAIwcjAyKF63S7SIdd0SdhJ2kdiY9/euPlh2+16IcvbaksnHxVqVv2F0wt5tXP8ArGNjASAU7tIIBHAg5NP0Uk/w79y7ctC3C8QAhDAKp+nJ3GQMVPZ6aLlverG7f3gC1wSIJ3FoI2iDnMfervSdWqO2VDqCbiqYCYgy/CgxG3nk+1VxcUeNdYr8/wAHKc+Rd7MZ1PpJw3qNwaBJLZG77ioNFe8wRxtY7yflhgVx9/Y/6VsLuqsXHI/M1vAXykKT5VJ/f1oL17pCF3FpW2STwJEHJQ/iSD82Jiuu/DMoOSWdFrRKhts2D5FuFXI2zwwOZhvL39abUW3st5jK8K0QB6K47c4Pf2oDZ1L2yVfkqEtsAOFafMAfQivRbe25prdwm2fFTdtj5ZJ8rRgkjsPQ0q6mydZRnb2qVQJwWkBYJJPoqjLfQVHa6fcLjdKliALY810kmPlXCn2kk+1GtL0w22NrTJuvFA5kDeyNuhRd4ECYXAgCeat6vpoi27WGTcgIklSxxhh+Ej7Gic6HTmsAE2bYJUEllkG7k+GwMEBRgNIIBJgZ55FlbOMiRj7EGRnsQcgjIqqWZJtPK7IICgbM92bkiIz3Iz2q3pdUG7zWbZXEqZrOj9fCof7zcJ2xDlSSF/xleYP4o4yfWtEyBgDIIIkMCCCD3BGCK86HqKv9E6l4DgTttFiXSJXMyyD/ALbTBJGDmQTmkn8mrRsVcjB/Wc0151SJME8KMsft2+pqieqq5YW/LtjduEXBMxCEeUGDDGZg1AqkzkqDzB87f5n7fb9apIDvUX2uSJKIMbVPmb1l+Y9ljvk1Z6TZC8AAAYAEAfaoAgiBgeg4FEdEuPr/AKYq0hNltalFMi12Fq0iLClU+tWDc095By1q4BHM7DH7xVus18fKz6VrYSVeJYTKlWBWAOcjvVSdIzusme+IPjK3vtEPFzbcIChh5bos3rRJGOUg/esT1L4qvXZZD4E3CSqtux47XvmInyucERQHruuNsoHgsiKggxK5G6aHpYv3gTi3bbALHap9YJEtMjjFZ0XaRb1GuRGbgbxwBJgDMx6zNVbd6/fA8NSADBYkhRmNu44z6DvRjp/w6iwWBZsgeKNoLKQGQ253WyQRBafoINaLT6UZ2zG24g3D51bbNsoDAjkEDO4fZWkZS5fgzek+GkR51buJaGlT8wjy7SQzN9YHtRbWPaUDYptW1/MwznmANqn6T2q/rLiXQtttzbpQeUwWAykgeRhzPIn9Y+l/D6KdPqWbxWt3XFy1dhg9sghCLbCFwSCPXPapU09gk6+9Am3phfPiMrPb3EqCptrdhv4i27nBEiGWDBINae0q7C9tVsBQoW3b3tHIzcweAMwAYFcaTw0RtNp7Ze2rM6qIDJPq+QF7ScmP0vacNcg3SrZ2hEZAoAEszMk+UegyT9qZEpXhaB9zVHbtUKiwAQojj19f+KhXRhl3FwoMhRyxYDCwMjMDv8wxRHWaYG2rpbKyXxGdojaWUztJk/pVC08EEHzDgiJx6iolG8mLdbAul6q1kh7RO5ThgSNp+3H0qAM1zBOBJgAR7naOTV/qPT4JZeYznB9iT+zfr2NDSIOJHscFSPWtIpHTxqNYJbljH2n/AJB9P5UQ0HWGQbSdpggXAPMJjk8xj+jFUbNyRBkxmPr6Hsaq3boGPmPED+WP5c1TXyaMLXui72JQI0sARtMAsDMBhnscesVpzbIVJRFXCAiVCrI3MSJO0cwMgUH6Dae3bBcQ4eQpg+WOCO3rzP0rR2NQHzDE4kSZPuWBkZ42j/apOdJJ/lFTTdQTT3y0I6of+z5VueUgspfhs9yBjmtzbuW79uRDo0zPII5BHKsDgjkV5v1e1tdTabcfRcZ53CO44x+3FaXo3SNVbQ3F223MDwrkgXFAMb4+U8R3+bgkmjxTNOOX3NIofFfwwTaYIZQ+uCuZgkcf5uK8zN67pm23AYH4oiPTd/7DBr2nSdaViQQ1t1+e2/zL7nsyzjcMGhvxF8NpfXdbQE58ixJn8n/rWVddaOnD2YXSdRBAzRXTMHKr6kD9xWR6j0R7BDWjuUgkoJBEchZ4PPlNFfhLqQe8CcBAztg+WBxHbkc01Tygytno7v2qDU61LSlnYAD1NZTVfGKPc8KzubkeIo8sjgCeR7iqWn6Tc1J36hi+fKmQv1iZP9ZFW2RKa8FzU/FF6+8aRYVTm43y/Qetej9Hdmtgsm04xxOOY7TQTofRtsHaBHGBj+vatZaWrjF7ZKvbO1FdAU4FPVjLhNQ6kBlKkSCIIruo3qqIPL/ij4Wt2rpulQVIPn2l2QwY8hbbJ43Gs1aAS4WQsS0wzQWgqQVY8H09PYcV7Nq9OHBVhIPb+v64rzTr3w69m6NubZ+Vsz9IEkn+u9YSi0/2Obki08FQM5t48xbxJH5x5Bye+Me9aXQaW2IubvFYgEEH5vzAnkMD61Q0Gg2ou4qY3lZ4aCCymPl7evf0q02tRC3hid2CeNy9g3IMTyKKGl8kuq6Y9y0dTpt25S4u28nxAIYXAv5wDn83tVO9dXVJKgFzkQTNyf5n27z7Va6L1YpcZlyygb0naDb5Bn1BkhjxJ9YNvrnSVg6vS5ttua6gEFWB8zqvYggh07ET2rHl47zHDR18Uk41LRi16kEUpsJQEtKkK0+4KkN6CRiiequAAFixCk7WlCx3AGR5QACFInsB70/Ueni8PEtgeJEkCP4o/MpH4h+/1ofZ1RiCrLIA3CWU7eCU/mR7UcXIpr4a2jOcHDD14YXt6hpVtwghMNgkARgnJn6gVH1BgVYxDWyu4kCSHkRPeMc+9VLFwSu4gtnO24Z9JByck/sKKtpJADsRAJiPO5zkrP8ADA9/WtTJptAnTIzthJnjuQPxfUVQ6t00rkDge8gASB7rBwe3uDjTNoyJUIofy43GVkHcC5MGZ7xI4kiqWyJBEEHj0pkK4GY0nSrt3LHwl5yPNHsvf7wK0PTel27cC2vmiNxy0e7dh7CBVgmrb64kTEvkkkna+DtBEdif37UMrt22c3NIQsgggfNEwsnBmMj3+tFul9AZnBI8hHzMCCD/AIVPzg4zWbfVtaKXXO9ot7bQZlhkIYhTswTxHooya9C6R1i3qrYuI07uQcMCezDsealujaHHF5H6Z0y3pwfDB3HlicnMwPyj2FWhzXGrvi2smdowTBIXB8zRnaIyRxz2NUtLqlvqyXEUOoUXbRIYLuyrK2N9tolXETHYgwGyVaIerdKtaxQQ210LBLqZZHU7SCMTHBU9vrWb0fUr2luizqVAJ+Vl/wCncExuU9jxKnucTR/VoNM394ualbdrAum7JN0BSFBz5nGIf5oG0hsEY/rPxSnUxd06WFNhbbNvvg7zcJC2iqfgBJJmSTHaivI7IviTSgXUexdeNULrtbBM7l2y0k4BLqDxWZf4fFzUMR4wQ/Nu2qx4IVoMR75rR9K6Vd8oa6WFtNihRA27p83qcD9K1fTeiBYkcU0nLKIbvAA6J8Nqs7UABiffH61r9D0tU7Zq/Y04AxVlVrVRSElRxbSKnWmC10BTGdUqQp4oAsGuSK7rmqJILiUL1uj3HJ8pgMDnj5XX0Ix9R9BRkiq923RV4E1Z5trOl3xeZG8wJndgKZ4k9+/6GoLg2mNwOdu5ZKMR2DcE+1brqvTheQo329j7+38qxN9biBbLM2y20qhiAQTn1PJ71zy7RdGNRVqRWvWiSGQ7biGVb09jR34c66Vl0XEqt20M7TIVSnv2A74UZlqFWLasCGn6AdjM59RjB59ai1GnYMLtvaLiqFIAxcHcNxyMYobFGfR2aDrvTxatnVaUB7DAuVtx5DzvQ/knkD5SJ+mc1bJeQXVXa7RuTsSY8wH4TM/WKP8AQPiEWwbufBJ/iqRLW2wJwOe0R58ABQknPfGWl2vp10jhbGsLf9PlQCNwRuyxJjtmsp8XaaktnWuSLh1eTiz1BrY2oFUwQSBJ/wDI8fapdPry1wE7go+YqwLRmJYiMScxMGh95EsgeM+3O0A+wnJ+maO2OiXmA2Wjt7GIB/WtDkbfhEAKjcxYbUU7nPlG2Q3m9YP4sH9aIXLiESy7mBIB4WAcwFFRf3NrbQGG5Z3EyoSD+4qle6kinaBuHBcHn3UY/n3570knYlGT8ZJ1YoQfeBMQfoO/2oZ1O/qbj/w0hA9oPeGQFuSd5UnzBYYFRHCz81Ben6zU3bhsGyb18cOZjYPmaAO2OI+1afRWihUXWUsoG4gCCw57wAfWYrQ0cehV6wbW0K5AabjW7x3chQIMCdpOcDGfsK6X1m7avTbkMCd28fMvO1lHPY4j1GeTOr6SCXN241xiTtUdu4k8449o98BrWlQx4ilhcRhbZBuyBgAD5oO2R2mkxqVOkerfD3XrerWV8rr86E5U+pPce/61kfiX440ulugaO0NRqdrorAt4FpSwLgEYaWCkhQBjJFZfpumuXfFts7+eyyLdcMWUEbfPt5wTB796IfD/AMGeHG+4XCyFVd2yJng9pzFEYm6kmBr2l1evuK987m25LE+Gu5pARAAEgY8szjNbno/Q9qKvZf8A7H1jt/zRnRdLC9qM2LEVoofINlTR6AL2oglupVSpAtUI4C10BXUU9IDmKeKeKVACFKnpUAWDTUqVUSMRUbLUprkigCnet0C690vxl8v/AFBx/iA/Ca0rLVS/bpNKSpkyj2VHnqn2iO3cGuiaO/EHTN03UHmA8w/MPUf61nrdzdOCI9a5mmsM5GmnTIWSCz2wNxENgSfpPB9x61Q1Tq5sm4GYW2YqBG0bipZgn5vKMSBijlq0WMKJ7/TvJPFVrlmyt0eJB4mPkBkEkzzif9jSyCUvAY6Xp7VzUIY3ACRMQSBIgfvR/qWsFoeJfcKokTnPOEHJMemfpWO6frSLitbtxvYi2h+dQq7zBBiYERnn2o5e6mt8q7pbYgYbapOc81rGNqzq43SM58Y9X8a1ZuOPD33SltSc3FCTvcDE7sL6Z9az7XQoEnkgCBLMTwFAySfQVf8A7RAt5EUkRufM5BCZIHcCQD/mFAOm9Fu6mxcUoRqtK9q9avhiDdtuIKBuMbQ6xzJ96Zq2FejHxmut8psObb2X3JeO4CCewUwyx6j6VoLShlgbVQZz83cH6cR+lDvhzSm07Xbu6695WW6ztBJYzkkNMekH2iiLWtxHtIn1z6ft6nvUt0zFtPRIdESr7SNjCAWXmSCJOIMbuJ9DSXRiWC+csZZyoBOIIA/CJE/X7Vd0mgLALnaO3b9OBR3R9MA7U1FvZUYArR9MnnOSfueTRyxogKuJYipglbJJaLIkt1Mq10BXUUAc7aenp6QxiKanpRQAqanpUgGp6VMaALFKlSFUSKkaVKgDkionWpjXJFAA7VWSQQGKkgww5B9fesy3SVd3MKjgSybiFQyRuECdh5B7QRHcbG4tUr9oHn9uf1qZRUiXFPZS6f0yDcW7aCqQVDKwBMyfKFHAkQxMyOKBfFfRXT+OG3LCi4xGd2BvYDGcT+tarRXYItN/8GOJ/wAM+ufsf2FazqSG0V1ltFcvNu1bcvcULhWLxG6Zwo7iayLcVVHnvUBvtrDm3ctsLlq4pyjdp9p79vpVLXfG9ySL2msG6GILBXUsfUqjbTRfq5VmW9ZKhmJZragjwCCBBjEnMr2zzUQ6d4s3NlpSNwViGKgjIUjjuApb6QapSow7dXRX1nwnf1tldXd1NkDKG0qlFtj5gqGSLhYGe2QM+mjsBUtqEYyJCjIMGCwJWCM5jj+dUOkdOcDzsW7hTkKSZOOATWi0XTPUTSVy0VmWQfY0rOf2/wDyP6+tHND0v2olpNABRG3aitIwSLSorafSACrQSpAKeKoojinAruKUUDGininApUgGpRT0xoAalSpUAKlSpUgGpqemNAFilSpVRIqVKlQAqY09MTQBwwqvcWrJqNxQAL1dgMu0gESDBEiQQR/KvMOs9DZbpN4m6WJIJyM9goxuGcn7CvWriVR1ehW5G4cVE43lESTaMN03pi+Gq27RUjkzx9IHBzjtAotpum+2eJ7/APFaa1pABAECp7ejApLj8sIxSBmj6d7UWsaYCp0t1KFrQs5VK7ikBXVADUqelQM5NKnpUgFSpUqBipjT0qAOSKVPTUANSpUqQDUjT01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RaspberryP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61925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raspberrypi.org/wp-content/uploads/2011/07/RaspiModelB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0" b="4722"/>
          <a:stretch/>
        </p:blipFill>
        <p:spPr bwMode="auto">
          <a:xfrm>
            <a:off x="612775" y="3874770"/>
            <a:ext cx="3002273" cy="20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46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SPI Timing Diagrams</a:t>
            </a:r>
          </a:p>
        </p:txBody>
      </p:sp>
      <p:grpSp>
        <p:nvGrpSpPr>
          <p:cNvPr id="5159" name="Group 5158"/>
          <p:cNvGrpSpPr/>
          <p:nvPr/>
        </p:nvGrpSpPr>
        <p:grpSpPr>
          <a:xfrm>
            <a:off x="1691625" y="1632683"/>
            <a:ext cx="5914371" cy="1400729"/>
            <a:chOff x="577880" y="1994810"/>
            <a:chExt cx="5914371" cy="1400729"/>
          </a:xfrm>
        </p:grpSpPr>
        <p:grpSp>
          <p:nvGrpSpPr>
            <p:cNvPr id="5152" name="Group 5151"/>
            <p:cNvGrpSpPr/>
            <p:nvPr/>
          </p:nvGrpSpPr>
          <p:grpSpPr>
            <a:xfrm>
              <a:off x="1611771" y="1994810"/>
              <a:ext cx="4880480" cy="981417"/>
              <a:chOff x="193830" y="1508750"/>
              <a:chExt cx="8871555" cy="2891190"/>
            </a:xfrm>
          </p:grpSpPr>
          <p:grpSp>
            <p:nvGrpSpPr>
              <p:cNvPr id="5146" name="Group 5145"/>
              <p:cNvGrpSpPr/>
              <p:nvPr/>
            </p:nvGrpSpPr>
            <p:grpSpPr>
              <a:xfrm>
                <a:off x="193830" y="3185870"/>
                <a:ext cx="8212180" cy="1013412"/>
                <a:chOff x="654690" y="3422650"/>
                <a:chExt cx="8212180" cy="1013412"/>
              </a:xfrm>
            </p:grpSpPr>
            <p:cxnSp>
              <p:nvCxnSpPr>
                <p:cNvPr id="26" name="Straight Connector 25"/>
                <p:cNvCxnSpPr/>
                <p:nvPr/>
              </p:nvCxnSpPr>
              <p:spPr bwMode="auto">
                <a:xfrm>
                  <a:off x="1153955" y="3429000"/>
                  <a:ext cx="2265895" cy="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5" name="Straight Connector 74"/>
                <p:cNvCxnSpPr/>
                <p:nvPr/>
              </p:nvCxnSpPr>
              <p:spPr bwMode="auto">
                <a:xfrm>
                  <a:off x="1153955" y="4350720"/>
                  <a:ext cx="2265895" cy="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31" name="Straight Connector 5130"/>
                <p:cNvCxnSpPr/>
                <p:nvPr/>
              </p:nvCxnSpPr>
              <p:spPr bwMode="auto">
                <a:xfrm flipH="1">
                  <a:off x="654690" y="3429000"/>
                  <a:ext cx="499265" cy="92172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134" name="Straight Connector 5133"/>
                <p:cNvCxnSpPr/>
                <p:nvPr/>
              </p:nvCxnSpPr>
              <p:spPr bwMode="auto">
                <a:xfrm flipH="1" flipV="1">
                  <a:off x="654690" y="3429000"/>
                  <a:ext cx="499265" cy="92172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1" name="Straight Connector 80"/>
                <p:cNvCxnSpPr/>
                <p:nvPr/>
              </p:nvCxnSpPr>
              <p:spPr bwMode="auto">
                <a:xfrm flipV="1">
                  <a:off x="3913265" y="3429000"/>
                  <a:ext cx="2233340" cy="635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2" name="Straight Connector 81"/>
                <p:cNvCxnSpPr/>
                <p:nvPr/>
              </p:nvCxnSpPr>
              <p:spPr bwMode="auto">
                <a:xfrm>
                  <a:off x="3913265" y="4357070"/>
                  <a:ext cx="2233340" cy="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" name="Straight Connector 82"/>
                <p:cNvCxnSpPr/>
                <p:nvPr/>
              </p:nvCxnSpPr>
              <p:spPr bwMode="auto">
                <a:xfrm flipH="1">
                  <a:off x="3414000" y="3435350"/>
                  <a:ext cx="499266" cy="92172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4" name="Straight Connector 83"/>
                <p:cNvCxnSpPr/>
                <p:nvPr/>
              </p:nvCxnSpPr>
              <p:spPr bwMode="auto">
                <a:xfrm flipH="1" flipV="1">
                  <a:off x="3414000" y="3435350"/>
                  <a:ext cx="499266" cy="92172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 flipV="1">
                  <a:off x="6633530" y="3422650"/>
                  <a:ext cx="2233340" cy="635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>
                  <a:off x="6633530" y="4350720"/>
                  <a:ext cx="2233340" cy="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>
                  <a:off x="6134265" y="3429000"/>
                  <a:ext cx="499266" cy="92172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8" name="Straight Connector 97"/>
                <p:cNvCxnSpPr/>
                <p:nvPr/>
              </p:nvCxnSpPr>
              <p:spPr bwMode="auto">
                <a:xfrm flipH="1" flipV="1">
                  <a:off x="6134265" y="3429000"/>
                  <a:ext cx="499266" cy="92172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145" name="TextBox 5144"/>
                <p:cNvSpPr txBox="1"/>
                <p:nvPr/>
              </p:nvSpPr>
              <p:spPr>
                <a:xfrm>
                  <a:off x="1914500" y="3665377"/>
                  <a:ext cx="749449" cy="7706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tx1"/>
                      </a:solidFill>
                      <a:latin typeface="+mj-lt"/>
                    </a:rPr>
                    <a:t>bit1</a:t>
                  </a:r>
                  <a:endParaRPr lang="en-US" sz="11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4689137" y="3665377"/>
                  <a:ext cx="749449" cy="7706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tx1"/>
                      </a:solidFill>
                      <a:latin typeface="+mj-lt"/>
                    </a:rPr>
                    <a:t>bit2</a:t>
                  </a:r>
                  <a:endParaRPr lang="en-US" sz="11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7538816" y="3659026"/>
                  <a:ext cx="749449" cy="7706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schemeClr val="tx1"/>
                      </a:solidFill>
                      <a:latin typeface="+mj-lt"/>
                    </a:rPr>
                    <a:t>bit3</a:t>
                  </a:r>
                  <a:endParaRPr lang="en-US" sz="11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5149" name="Group 5148"/>
              <p:cNvGrpSpPr/>
              <p:nvPr/>
            </p:nvGrpSpPr>
            <p:grpSpPr>
              <a:xfrm>
                <a:off x="193831" y="1826431"/>
                <a:ext cx="8871554" cy="929040"/>
                <a:chOff x="-1109254" y="1585560"/>
                <a:chExt cx="8871554" cy="929040"/>
              </a:xfrm>
            </p:grpSpPr>
            <p:cxnSp>
              <p:nvCxnSpPr>
                <p:cNvPr id="9" name="Straight Connector 8"/>
                <p:cNvCxnSpPr/>
                <p:nvPr/>
              </p:nvCxnSpPr>
              <p:spPr bwMode="auto">
                <a:xfrm>
                  <a:off x="443461" y="1585560"/>
                  <a:ext cx="1363379" cy="7321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" name="Straight Connector 11"/>
                <p:cNvCxnSpPr/>
                <p:nvPr/>
              </p:nvCxnSpPr>
              <p:spPr bwMode="auto">
                <a:xfrm flipV="1">
                  <a:off x="1806840" y="1586530"/>
                  <a:ext cx="0" cy="92172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" name="Straight Connector 14"/>
                <p:cNvCxnSpPr/>
                <p:nvPr/>
              </p:nvCxnSpPr>
              <p:spPr bwMode="auto">
                <a:xfrm>
                  <a:off x="1806840" y="2513630"/>
                  <a:ext cx="1382580" cy="97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 flipV="1">
                  <a:off x="3189420" y="1592880"/>
                  <a:ext cx="0" cy="92172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Straight Connector 17"/>
                <p:cNvCxnSpPr/>
                <p:nvPr/>
              </p:nvCxnSpPr>
              <p:spPr bwMode="auto">
                <a:xfrm>
                  <a:off x="3193635" y="1585560"/>
                  <a:ext cx="1382580" cy="97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flipV="1">
                  <a:off x="4572000" y="1592880"/>
                  <a:ext cx="0" cy="92172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>
                  <a:off x="4572000" y="2512660"/>
                  <a:ext cx="1341000" cy="97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Straight Connector 20"/>
                <p:cNvCxnSpPr/>
                <p:nvPr/>
              </p:nvCxnSpPr>
              <p:spPr bwMode="auto">
                <a:xfrm flipV="1">
                  <a:off x="5907955" y="1592880"/>
                  <a:ext cx="0" cy="92172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>
                  <a:off x="5907955" y="1591910"/>
                  <a:ext cx="1382580" cy="97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3" name="Straight Connector 22"/>
                <p:cNvCxnSpPr/>
                <p:nvPr/>
              </p:nvCxnSpPr>
              <p:spPr bwMode="auto">
                <a:xfrm flipV="1">
                  <a:off x="7312345" y="1592880"/>
                  <a:ext cx="0" cy="92172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4" name="Straight Connector 23"/>
                <p:cNvCxnSpPr/>
                <p:nvPr/>
              </p:nvCxnSpPr>
              <p:spPr bwMode="auto">
                <a:xfrm>
                  <a:off x="7312345" y="2514600"/>
                  <a:ext cx="449955" cy="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 flipV="1">
                  <a:off x="461057" y="1585560"/>
                  <a:ext cx="0" cy="921720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V="1">
                  <a:off x="-1109254" y="2507279"/>
                  <a:ext cx="1570311" cy="7321"/>
                </a:xfrm>
                <a:prstGeom prst="line">
                  <a:avLst/>
                </a:prstGeom>
                <a:solidFill>
                  <a:srgbClr val="00B8FF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151" name="Straight Connector 5150"/>
              <p:cNvCxnSpPr/>
              <p:nvPr/>
            </p:nvCxnSpPr>
            <p:spPr bwMode="auto">
              <a:xfrm>
                <a:off x="1746547" y="1508750"/>
                <a:ext cx="17595" cy="2880375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>
                <a:off x="4474910" y="1519565"/>
                <a:ext cx="17595" cy="2880375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>
                <a:off x="7214512" y="1519565"/>
                <a:ext cx="17595" cy="2880375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57" name="Group 5156"/>
            <p:cNvGrpSpPr/>
            <p:nvPr/>
          </p:nvGrpSpPr>
          <p:grpSpPr>
            <a:xfrm>
              <a:off x="1611772" y="3044950"/>
              <a:ext cx="4756713" cy="312878"/>
              <a:chOff x="1611772" y="3121760"/>
              <a:chExt cx="4756713" cy="312878"/>
            </a:xfrm>
          </p:grpSpPr>
          <p:cxnSp>
            <p:nvCxnSpPr>
              <p:cNvPr id="113" name="Straight Connector 112"/>
              <p:cNvCxnSpPr/>
              <p:nvPr/>
            </p:nvCxnSpPr>
            <p:spPr bwMode="auto">
              <a:xfrm flipV="1">
                <a:off x="2152485" y="3121760"/>
                <a:ext cx="0" cy="312878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Straight Connector 113"/>
              <p:cNvCxnSpPr/>
              <p:nvPr/>
            </p:nvCxnSpPr>
            <p:spPr bwMode="auto">
              <a:xfrm>
                <a:off x="1611772" y="3121760"/>
                <a:ext cx="562289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Straight Connector 114"/>
              <p:cNvCxnSpPr/>
              <p:nvPr/>
            </p:nvCxnSpPr>
            <p:spPr bwMode="auto">
              <a:xfrm>
                <a:off x="2174061" y="3432153"/>
                <a:ext cx="4194424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158" name="TextBox 5157"/>
            <p:cNvSpPr txBox="1"/>
            <p:nvPr/>
          </p:nvSpPr>
          <p:spPr>
            <a:xfrm>
              <a:off x="577880" y="2076971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SCLK</a:t>
              </a:r>
              <a:endParaRPr lang="en-US" sz="16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77880" y="2545685"/>
              <a:ext cx="710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MOSI</a:t>
              </a:r>
              <a:endParaRPr lang="en-US" sz="16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93108" y="3056985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SS’/CS’</a:t>
              </a:r>
              <a:endParaRPr lang="en-US" sz="16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5165" name="Group 5164"/>
          <p:cNvGrpSpPr/>
          <p:nvPr/>
        </p:nvGrpSpPr>
        <p:grpSpPr>
          <a:xfrm>
            <a:off x="1823934" y="3763107"/>
            <a:ext cx="5551631" cy="1400729"/>
            <a:chOff x="1223879" y="3889860"/>
            <a:chExt cx="5551631" cy="1400729"/>
          </a:xfrm>
        </p:grpSpPr>
        <p:grpSp>
          <p:nvGrpSpPr>
            <p:cNvPr id="134" name="Group 133"/>
            <p:cNvGrpSpPr/>
            <p:nvPr/>
          </p:nvGrpSpPr>
          <p:grpSpPr>
            <a:xfrm>
              <a:off x="2257770" y="4459160"/>
              <a:ext cx="4517740" cy="344004"/>
              <a:chOff x="654690" y="3422650"/>
              <a:chExt cx="8212180" cy="1013412"/>
            </a:xfrm>
          </p:grpSpPr>
          <p:cxnSp>
            <p:nvCxnSpPr>
              <p:cNvPr id="152" name="Straight Connector 151"/>
              <p:cNvCxnSpPr/>
              <p:nvPr/>
            </p:nvCxnSpPr>
            <p:spPr bwMode="auto">
              <a:xfrm>
                <a:off x="1153955" y="3429000"/>
                <a:ext cx="2265895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Straight Connector 152"/>
              <p:cNvCxnSpPr/>
              <p:nvPr/>
            </p:nvCxnSpPr>
            <p:spPr bwMode="auto">
              <a:xfrm>
                <a:off x="1153955" y="4350720"/>
                <a:ext cx="2265895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 flipH="1">
                <a:off x="654690" y="3429000"/>
                <a:ext cx="499265" cy="92172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 flipH="1" flipV="1">
                <a:off x="654690" y="3429000"/>
                <a:ext cx="499265" cy="92172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 flipV="1">
                <a:off x="3913265" y="3429000"/>
                <a:ext cx="2233340" cy="635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3913265" y="4357070"/>
                <a:ext cx="2233340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8" name="Straight Connector 157"/>
              <p:cNvCxnSpPr/>
              <p:nvPr/>
            </p:nvCxnSpPr>
            <p:spPr bwMode="auto">
              <a:xfrm flipH="1">
                <a:off x="3414000" y="3435350"/>
                <a:ext cx="499266" cy="92172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9" name="Straight Connector 158"/>
              <p:cNvCxnSpPr/>
              <p:nvPr/>
            </p:nvCxnSpPr>
            <p:spPr bwMode="auto">
              <a:xfrm flipH="1" flipV="1">
                <a:off x="3414000" y="3435350"/>
                <a:ext cx="499266" cy="92172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0" name="Straight Connector 159"/>
              <p:cNvCxnSpPr/>
              <p:nvPr/>
            </p:nvCxnSpPr>
            <p:spPr bwMode="auto">
              <a:xfrm flipV="1">
                <a:off x="6633530" y="3422650"/>
                <a:ext cx="2233340" cy="635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1" name="Straight Connector 160"/>
              <p:cNvCxnSpPr/>
              <p:nvPr/>
            </p:nvCxnSpPr>
            <p:spPr bwMode="auto">
              <a:xfrm>
                <a:off x="6633530" y="4350720"/>
                <a:ext cx="2233340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2" name="Straight Connector 161"/>
              <p:cNvCxnSpPr/>
              <p:nvPr/>
            </p:nvCxnSpPr>
            <p:spPr bwMode="auto">
              <a:xfrm flipH="1">
                <a:off x="6134265" y="3429000"/>
                <a:ext cx="499266" cy="92172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Straight Connector 162"/>
              <p:cNvCxnSpPr/>
              <p:nvPr/>
            </p:nvCxnSpPr>
            <p:spPr bwMode="auto">
              <a:xfrm flipH="1" flipV="1">
                <a:off x="6134265" y="3429000"/>
                <a:ext cx="499266" cy="92172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4" name="TextBox 163"/>
              <p:cNvSpPr txBox="1"/>
              <p:nvPr/>
            </p:nvSpPr>
            <p:spPr>
              <a:xfrm>
                <a:off x="1914500" y="3665377"/>
                <a:ext cx="749449" cy="770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+mj-lt"/>
                  </a:rPr>
                  <a:t>bit1</a:t>
                </a:r>
                <a:endParaRPr lang="en-US" sz="11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4689137" y="3665377"/>
                <a:ext cx="749449" cy="770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+mj-lt"/>
                  </a:rPr>
                  <a:t>bit2</a:t>
                </a:r>
                <a:endParaRPr lang="en-US" sz="1100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7538816" y="3659026"/>
                <a:ext cx="749449" cy="7706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tx1"/>
                    </a:solidFill>
                    <a:latin typeface="+mj-lt"/>
                  </a:rPr>
                  <a:t>bit3</a:t>
                </a:r>
                <a:endParaRPr lang="en-US" sz="11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257770" y="4000182"/>
              <a:ext cx="4517740" cy="315364"/>
              <a:chOff x="236509" y="1585560"/>
              <a:chExt cx="8212181" cy="929043"/>
            </a:xfrm>
          </p:grpSpPr>
          <p:cxnSp>
            <p:nvCxnSpPr>
              <p:cNvPr id="139" name="Straight Connector 138"/>
              <p:cNvCxnSpPr/>
              <p:nvPr/>
            </p:nvCxnSpPr>
            <p:spPr bwMode="auto">
              <a:xfrm>
                <a:off x="443461" y="1585560"/>
                <a:ext cx="1363379" cy="7321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" name="Straight Connector 139"/>
              <p:cNvCxnSpPr/>
              <p:nvPr/>
            </p:nvCxnSpPr>
            <p:spPr bwMode="auto">
              <a:xfrm flipV="1">
                <a:off x="1806840" y="1586530"/>
                <a:ext cx="0" cy="92172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1" name="Straight Connector 140"/>
              <p:cNvCxnSpPr/>
              <p:nvPr/>
            </p:nvCxnSpPr>
            <p:spPr bwMode="auto">
              <a:xfrm>
                <a:off x="1806840" y="2513630"/>
                <a:ext cx="1382580" cy="97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2" name="Straight Connector 141"/>
              <p:cNvCxnSpPr/>
              <p:nvPr/>
            </p:nvCxnSpPr>
            <p:spPr bwMode="auto">
              <a:xfrm flipV="1">
                <a:off x="3189420" y="1592880"/>
                <a:ext cx="0" cy="92172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3" name="Straight Connector 142"/>
              <p:cNvCxnSpPr/>
              <p:nvPr/>
            </p:nvCxnSpPr>
            <p:spPr bwMode="auto">
              <a:xfrm>
                <a:off x="3193635" y="1585560"/>
                <a:ext cx="1382580" cy="97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 flipV="1">
                <a:off x="4572000" y="1592880"/>
                <a:ext cx="0" cy="92172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4572000" y="2512660"/>
                <a:ext cx="1341000" cy="97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flipV="1">
                <a:off x="5907955" y="1592880"/>
                <a:ext cx="0" cy="92172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5907955" y="1591910"/>
                <a:ext cx="1382580" cy="97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V="1">
                <a:off x="7312345" y="1592880"/>
                <a:ext cx="0" cy="92172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V="1">
                <a:off x="7312346" y="2499959"/>
                <a:ext cx="1136344" cy="14644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Straight Connector 149"/>
              <p:cNvCxnSpPr/>
              <p:nvPr/>
            </p:nvCxnSpPr>
            <p:spPr bwMode="auto">
              <a:xfrm flipV="1">
                <a:off x="461057" y="1585560"/>
                <a:ext cx="0" cy="92172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 flipV="1">
                <a:off x="236509" y="2507282"/>
                <a:ext cx="224548" cy="7318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36" name="Straight Connector 135"/>
            <p:cNvCxnSpPr/>
            <p:nvPr/>
          </p:nvCxnSpPr>
          <p:spPr bwMode="auto">
            <a:xfrm>
              <a:off x="3111961" y="3889860"/>
              <a:ext cx="9679" cy="97774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Connector 136"/>
            <p:cNvCxnSpPr/>
            <p:nvPr/>
          </p:nvCxnSpPr>
          <p:spPr bwMode="auto">
            <a:xfrm>
              <a:off x="4612907" y="3893531"/>
              <a:ext cx="9679" cy="97774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8" name="Straight Connector 137"/>
            <p:cNvCxnSpPr/>
            <p:nvPr/>
          </p:nvCxnSpPr>
          <p:spPr bwMode="auto">
            <a:xfrm>
              <a:off x="6120035" y="3893531"/>
              <a:ext cx="9679" cy="97774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27" name="Group 126"/>
            <p:cNvGrpSpPr/>
            <p:nvPr/>
          </p:nvGrpSpPr>
          <p:grpSpPr>
            <a:xfrm>
              <a:off x="2257771" y="4940000"/>
              <a:ext cx="4517739" cy="312878"/>
              <a:chOff x="1611772" y="3121760"/>
              <a:chExt cx="4517739" cy="312878"/>
            </a:xfrm>
          </p:grpSpPr>
          <p:cxnSp>
            <p:nvCxnSpPr>
              <p:cNvPr id="131" name="Straight Connector 130"/>
              <p:cNvCxnSpPr/>
              <p:nvPr/>
            </p:nvCxnSpPr>
            <p:spPr bwMode="auto">
              <a:xfrm flipV="1">
                <a:off x="2152485" y="3121760"/>
                <a:ext cx="0" cy="312878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Straight Connector 131"/>
              <p:cNvCxnSpPr/>
              <p:nvPr/>
            </p:nvCxnSpPr>
            <p:spPr bwMode="auto">
              <a:xfrm>
                <a:off x="1611772" y="3121760"/>
                <a:ext cx="562289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3" name="Straight Connector 132"/>
              <p:cNvCxnSpPr/>
              <p:nvPr/>
            </p:nvCxnSpPr>
            <p:spPr bwMode="auto">
              <a:xfrm>
                <a:off x="2174061" y="3432153"/>
                <a:ext cx="3955450" cy="0"/>
              </a:xfrm>
              <a:prstGeom prst="line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28" name="TextBox 127"/>
            <p:cNvSpPr txBox="1"/>
            <p:nvPr/>
          </p:nvSpPr>
          <p:spPr>
            <a:xfrm>
              <a:off x="1223879" y="3972021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SCLK</a:t>
              </a:r>
              <a:endParaRPr lang="en-US" sz="16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1223879" y="4440735"/>
              <a:ext cx="7104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MOSI</a:t>
              </a:r>
              <a:endParaRPr lang="en-US" sz="16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239107" y="4952035"/>
              <a:ext cx="9140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  <a:latin typeface="+mj-lt"/>
                </a:rPr>
                <a:t>SS’/CS’</a:t>
              </a:r>
              <a:endParaRPr lang="en-US" sz="16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5166" name="TextBox 5165"/>
          <p:cNvSpPr txBox="1"/>
          <p:nvPr/>
        </p:nvSpPr>
        <p:spPr>
          <a:xfrm>
            <a:off x="1815172" y="3204373"/>
            <a:ext cx="337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Polarity, Phase = 0, 0 or 1, 1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1845245" y="5387655"/>
            <a:ext cx="337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Polarity, Phase = 0, 1 or 1, 0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5531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Multiple Independent Slaves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624" y="1447800"/>
            <a:ext cx="815657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Need a unique SS’ for each slave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11553" y="2025650"/>
            <a:ext cx="1450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Slave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2083902" y="2101499"/>
            <a:ext cx="4969845" cy="3587344"/>
            <a:chOff x="961930" y="2139938"/>
            <a:chExt cx="4969845" cy="3587344"/>
          </a:xfrm>
        </p:grpSpPr>
        <p:sp>
          <p:nvSpPr>
            <p:cNvPr id="2" name="Rectangle 1"/>
            <p:cNvSpPr/>
            <p:nvPr/>
          </p:nvSpPr>
          <p:spPr bwMode="auto">
            <a:xfrm>
              <a:off x="961930" y="2493909"/>
              <a:ext cx="1755775" cy="14012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MS Gothic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28730" y="2510175"/>
              <a:ext cx="6889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MOSI</a:t>
              </a:r>
            </a:p>
            <a:p>
              <a:pPr algn="r"/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MISO</a:t>
              </a:r>
            </a:p>
            <a:p>
              <a:pPr algn="r"/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SCLK</a:t>
              </a:r>
            </a:p>
            <a:p>
              <a:pPr algn="r"/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SS1’</a:t>
              </a:r>
            </a:p>
            <a:p>
              <a:pPr algn="r"/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SS2’</a:t>
              </a:r>
            </a:p>
            <a:p>
              <a:pPr algn="r"/>
              <a:r>
                <a:rPr lang="en-US" sz="1400" dirty="0" smtClean="0">
                  <a:solidFill>
                    <a:schemeClr val="tx1"/>
                  </a:solidFill>
                  <a:latin typeface="+mj-lt"/>
                </a:rPr>
                <a:t>SS3’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159155" y="2530401"/>
              <a:ext cx="1755775" cy="954107"/>
              <a:chOff x="5668962" y="2743200"/>
              <a:chExt cx="1755775" cy="954107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5668962" y="2743200"/>
                <a:ext cx="1755775" cy="9541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charset="0"/>
                  <a:ea typeface="MS Gothic" charset="-128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668962" y="2743200"/>
                <a:ext cx="6889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MOSI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MISO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SCLK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C</a:t>
                </a:r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S’</a:t>
                </a:r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 bwMode="auto">
            <a:xfrm>
              <a:off x="2717705" y="2646308"/>
              <a:ext cx="144145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2717705" y="2874908"/>
              <a:ext cx="144145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2716323" y="3103508"/>
              <a:ext cx="144145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2717705" y="3332108"/>
              <a:ext cx="144145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TextBox 18"/>
            <p:cNvSpPr txBox="1"/>
            <p:nvPr/>
          </p:nvSpPr>
          <p:spPr>
            <a:xfrm>
              <a:off x="1114329" y="2139938"/>
              <a:ext cx="1450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+mj-lt"/>
                </a:rPr>
                <a:t>Master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159155" y="3633659"/>
              <a:ext cx="1755775" cy="954107"/>
              <a:chOff x="5668962" y="2743200"/>
              <a:chExt cx="1755775" cy="954107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5668962" y="2743200"/>
                <a:ext cx="1755775" cy="9541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charset="0"/>
                  <a:ea typeface="MS Gothic" charset="-128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668962" y="2743200"/>
                <a:ext cx="6889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MOSI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MISO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SCLK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C</a:t>
                </a:r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S’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176000" y="4773175"/>
              <a:ext cx="1755775" cy="954107"/>
              <a:chOff x="5668962" y="2743200"/>
              <a:chExt cx="1755775" cy="954107"/>
            </a:xfrm>
          </p:grpSpPr>
          <p:sp>
            <p:nvSpPr>
              <p:cNvPr id="26" name="Rectangle 25"/>
              <p:cNvSpPr/>
              <p:nvPr/>
            </p:nvSpPr>
            <p:spPr bwMode="auto">
              <a:xfrm>
                <a:off x="5668962" y="2743200"/>
                <a:ext cx="1755775" cy="9541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charset="0"/>
                  <a:ea typeface="MS Gothic" charset="-128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668962" y="2743200"/>
                <a:ext cx="6889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MOSI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MISO</a:t>
                </a:r>
              </a:p>
              <a:p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SCLK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+mj-lt"/>
                  </a:rPr>
                  <a:t>C</a:t>
                </a:r>
                <a:r>
                  <a:rPr lang="en-US" sz="1400" dirty="0" smtClean="0">
                    <a:solidFill>
                      <a:schemeClr val="tx1"/>
                    </a:solidFill>
                    <a:latin typeface="+mj-lt"/>
                  </a:rPr>
                  <a:t>S’</a:t>
                </a:r>
              </a:p>
            </p:txBody>
          </p:sp>
        </p:grpSp>
        <p:cxnSp>
          <p:nvCxnSpPr>
            <p:cNvPr id="29" name="Straight Connector 28"/>
            <p:cNvCxnSpPr/>
            <p:nvPr/>
          </p:nvCxnSpPr>
          <p:spPr bwMode="auto">
            <a:xfrm>
              <a:off x="3919115" y="2646308"/>
              <a:ext cx="0" cy="224208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Oval 29"/>
            <p:cNvSpPr/>
            <p:nvPr/>
          </p:nvSpPr>
          <p:spPr bwMode="auto">
            <a:xfrm>
              <a:off x="3880710" y="2622495"/>
              <a:ext cx="64008" cy="64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MS Gothic" charset="-128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880710" y="3735345"/>
              <a:ext cx="64008" cy="64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MS Gothic" charset="-128"/>
              </a:endParaRPr>
            </a:p>
          </p:txBody>
        </p:sp>
        <p:cxnSp>
          <p:nvCxnSpPr>
            <p:cNvPr id="33" name="Straight Arrow Connector 32"/>
            <p:cNvCxnSpPr>
              <a:stCxn id="32" idx="6"/>
            </p:cNvCxnSpPr>
            <p:nvPr/>
          </p:nvCxnSpPr>
          <p:spPr bwMode="auto">
            <a:xfrm>
              <a:off x="3944718" y="3767349"/>
              <a:ext cx="214437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3919115" y="4888390"/>
              <a:ext cx="24004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3650280" y="2874908"/>
              <a:ext cx="0" cy="224391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Oval 38"/>
            <p:cNvSpPr/>
            <p:nvPr/>
          </p:nvSpPr>
          <p:spPr bwMode="auto">
            <a:xfrm>
              <a:off x="3618276" y="2842904"/>
              <a:ext cx="64008" cy="64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MS Gothic" charset="-128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 bwMode="auto">
            <a:xfrm>
              <a:off x="3650280" y="3996864"/>
              <a:ext cx="50887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3648898" y="5118820"/>
              <a:ext cx="50887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3437048" y="3103508"/>
              <a:ext cx="1382" cy="227811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>
              <a:off x="3437048" y="4242566"/>
              <a:ext cx="720725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3438430" y="5381625"/>
              <a:ext cx="720725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Oval 62"/>
            <p:cNvSpPr/>
            <p:nvPr/>
          </p:nvSpPr>
          <p:spPr bwMode="auto">
            <a:xfrm>
              <a:off x="3405044" y="3071504"/>
              <a:ext cx="64008" cy="64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MS Gothic" charset="-128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3416266" y="4210562"/>
              <a:ext cx="64008" cy="64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MS Gothic" charset="-128"/>
              </a:endParaRPr>
            </a:p>
          </p:txBody>
        </p:sp>
        <p:cxnSp>
          <p:nvCxnSpPr>
            <p:cNvPr id="67" name="Elbow Connector 66"/>
            <p:cNvCxnSpPr/>
            <p:nvPr/>
          </p:nvCxnSpPr>
          <p:spPr bwMode="auto">
            <a:xfrm>
              <a:off x="2716323" y="3519488"/>
              <a:ext cx="1441450" cy="923925"/>
            </a:xfrm>
            <a:prstGeom prst="bentConnector3">
              <a:avLst>
                <a:gd name="adj1" fmla="val 35132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2717705" y="3735345"/>
              <a:ext cx="3112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028950" y="3735345"/>
              <a:ext cx="0" cy="180344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Arrow Connector 79"/>
            <p:cNvCxnSpPr/>
            <p:nvPr/>
          </p:nvCxnSpPr>
          <p:spPr bwMode="auto">
            <a:xfrm>
              <a:off x="3028950" y="5538788"/>
              <a:ext cx="1130205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70593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 txBox="1">
            <a:spLocks noGrp="1"/>
          </p:cNvSpPr>
          <p:nvPr/>
        </p:nvSpPr>
        <p:spPr bwMode="auto">
          <a:xfrm>
            <a:off x="3124200" y="6248400"/>
            <a:ext cx="288925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Slides created by: </a:t>
            </a:r>
          </a:p>
          <a:p>
            <a:pPr algn="ctr">
              <a:buFont typeface="Times New Roman" pitchFamily="80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000">
                <a:solidFill>
                  <a:srgbClr val="000000"/>
                </a:solidFill>
                <a:latin typeface="+mj-lt"/>
                <a:cs typeface="Arial Unicode MS" charset="0"/>
              </a:rPr>
              <a:t>Professor Ian G. Harris</a:t>
            </a:r>
          </a:p>
        </p:txBody>
      </p:sp>
      <p:sp>
        <p:nvSpPr>
          <p:cNvPr id="9216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SPI on the </a:t>
            </a:r>
            <a:r>
              <a:rPr lang="en-US" dirty="0" err="1" smtClean="0"/>
              <a:t>ATmega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2625" y="2187309"/>
            <a:ext cx="77724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Only one SS’ line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1"/>
                </a:solidFill>
                <a:latin typeface="+mj-lt"/>
              </a:rPr>
              <a:t>SPDR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108585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Reading accesses last received transmission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108585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Writing automatically sends a the data</a:t>
            </a:r>
          </a:p>
          <a:p>
            <a:pPr marL="342900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Do not directly access the SPI pins</a:t>
            </a:r>
          </a:p>
          <a:p>
            <a:pPr marL="1085850" lvl="1" indent="-342900">
              <a:lnSpc>
                <a:spcPct val="13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+mj-lt"/>
              </a:rPr>
              <a:t>Handled in hardware</a:t>
            </a:r>
          </a:p>
        </p:txBody>
      </p:sp>
    </p:spTree>
    <p:extLst>
      <p:ext uri="{BB962C8B-B14F-4D97-AF65-F5344CB8AC3E}">
        <p14:creationId xmlns:p14="http://schemas.microsoft.com/office/powerpoint/2010/main" val="1115042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667729" y="462288"/>
            <a:ext cx="6076096" cy="77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72822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Raspberry Pi Software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AutoShape 2" descr="data:image/jpeg;base64,/9j/4AAQSkZJRgABAQAAAQABAAD/2wCEAAkGBxQSEhUUEhIUFRUUFxQYGBYUGBQYFRUZFxUXGBgZGBUYHCggGB4lHhcVITEhJSsrLi4uGB8zODMuNygtMC0BCgoKDg0OGhAQGy8mICQsLCwsLCwsLCwsLCwsLCwsOCwsLCwsLCwsLCwsLCwsLC0sLCwsLCwsLDcsLCssLCwsLf/AABEIAKAA8AMBIgACEQEDEQH/xAAbAAABBQEBAAAAAAAAAAAAAAAFAAEDBAYCB//EADsQAAIBAwMCBAQEAwcEAwAAAAECEQADIQQSMQVBEyJRYQYycYFCUpGhI7HwBxRicsHR4TNDktKCovH/xAAaAQADAQEBAQAAAAAAAAAAAAAAAQIDBAYF/8QAJxEAAgICAgEDAwUAAAAAAAAAAAECESExAxJBBBNRBSLwFGFxscH/2gAMAwEAAhEDEQA/APZKVKlVEipUqVACpqelQA1PTUqAFSpUqAFTU5pjQAqVNQ/r/V10lh7ziQsAKDBdiYVZ7Se/ahgEKaa8hT+07UI83hbMnFhVMsPQAAv9zXGq+OtffuqV2aVEKsbY8111BBh/QGI+/FKwPYJpprMfD3xgmoOy6Baun5cyjzwFY8HtB57Vo91FjO5ppppqr1DqVqwFa9cW2HdUUsYBZgSBPaYNFjLc0zuFEkwPeql/VkcY96H6uGALH6d8nHFZuY6LD9ZBMWk8SO+5VEzwAck81b0euS6PKSCOVbDr9R/rWT1vTvDYliI4AtqeM/NEz+wFRWtVNws7Xd04bEz7ehjsDmp9xorqjcE1zNDOna9mJRoaOLiyFaORnkjvFEN1aKVktUdzTVzNODTAelSpUCLlKlSqiRUqVKgBUqVKgBUqVNQA9VtdqAijIG4hQTxJ9/2HvFWKi1NrcIwZwQRIIPII71LVrALYItai5aYkBnQnz2zJcH81s9/dO/Ig4JizdDKGQ7lPBGeO3+kc0NtaeMTI/CD8yeon8Q9JyKiOnAJIUSxk/wCIxEn1Md6+Py/UP083xtWdS4lyK0ETqhPGPX/isZ/auu/T2V3EA3WPlMHFv1H1I+9aH+8iYyYOYHy/7UN+J+m29RaCtc8MqSyMcrJEGV7jjiub0v1h9uvNr+iuT0yq4nl2ltW7QIVVQZ3EYn1JbmqFixp9xNtDNs7iygjPfz/cGCYiquu60qkqoJYR6iJyOee0fWhGu63dbaoJTbnyz7428QP+a9AclB/WaxCzC5cZQsTbkqGJ7nyyQcQRPsa1fwZ8Z39Sr2mZwLSoZnc53lhtDclRt+teSW7jPEksSe5JJJPqckk16L/Z70e8lm9ceyUW4wA8QG238NTlJ58zkERSloGb/pvWXQrGUYxDMY3HMKT8rH8uZrNf2v8AV7d/T6S2jjz3rjtP4fDthfMBMZu/tVHrHWxprq2ro+dFHisCw8pYKHT8R4gye2KF/EV86q7b8YNYCIwUuoE7oKkqvyA7QPUelQm0JEnwz8XanQ/wb267YIwA/mVeN1m6OR6Zx6ivTem6+1eCnShnQgAxhU7Q+4zuxwJOc15CENqbbqCp82xj5TPDowmCfzDnvMVP0fVPp74bTXmBuKASBDAEkbXHBYSYP3ETFT5NEz2bWeHajxGCFuFyXb6IMmgF/WLvIt2ju9TDPB9Af4dof+RPpQ3Q6eVYhmDORL/M5z3Lc+meKlt6ZHY3Qd+6CDMqAMeWPvmkXRMLzPqNMA0M96WKsxbZaRmZS5yRO0QAB7Vti1ZHp2mb+9rdZYt2rLqvGXuMJgegC8+9ae24bINXFiZYDV2GqAV2Kslks11NRg04NNMRfpClSqyBUqVKgB6VKlQA1KlVJuoiEZBuDXvBMyNpDMrH3grSsKLtMTWV1nWQ6t5g1ttRb2NwFVVsXQDjMkt9Jq9Z+IbYtl7txZ8S8sLkkJddAdo9gPao9xA1QS16nbKxuBHIwc5HPpNUhqAQZkRMg8j3+negNn4wt3rjLt8JEE7rjAFjMGey/vVrT9Ttai01y04cKGBjkGOD/p615f6xyN8+FhJKzt9M04mb6/8AFx406ywIEjggHILe/FAOq9Ve9p7xdjjS3iVIgKzEAgfmgR+tXtCqW0D3oRSyJkgKQ87SW7cRVL49e7YtApbDLcV0YnJUM6FWIHsAJOKXp4x92MVHN4f8HVytRiY+7phqWbz7WuXhuclm2W1s+UFZgiQOM4HpWfuWHAUuhG4eUkESAYJUn5hIIkelGOn3wO0wGkdwYgQZ7ffmiVgLA8REIW0ArNBa0JkQswTxn6/b0quGPB8qTB3w5oGF63c2EqhLHBkqBmPzRI4r0C5YF3bdtXWt3rc7HI8rKYJVhMFT5TQO3cNtrgAc21cBSqsQHaWBlz5WEH6hcjvRW3rrKL/CliWckDiTkHcfl5Jj3nvVXZg3nAV6ho/FtWzfuEXgd48JV8NDKwTcfcW+WYWOfagvxFoDuW54qXw+2Q7BLoJESVJnbMwwED0FPc1e5CtxfI8ggE+xyOGyB2rl+oL5ztG7xEuAjhiD+FQIU4Byfek1RXbrsDM+xSI8WzPE7WQn8SuAdhP5oKn07VX0zrbuBgSV3YJAUkZOVBIH60QUi54jAi1cUXLpEFi8vJUBRAwTiIMZAxWp+FuhaNtpcrcvtLiyyxbU91RM7yvuTjgUng0hJS0Wuk6T+8WxtG5D3khTyDJ788UdsaMJAwfSBAHsBRAyYgxHaMe0elNbcNgxP9fpUmtlcintsQZBqw4j3/mKj2g5oAtWNSDzg/sf9qtChZt+lKzrYcWwdxmCB+D6t2+nP0q1IVBYV0KrhqkVqtCCdKlSmtDMVKoxeXxBbnzFS0eqhgpI+hI/WhJ6xuS00hX8W2txAfz3LloCSOC6/tUuSCgnrNWlq29y40JbBLHmAOZ+kg1xqNZ4d3ZcAVCqQ853vc8PbEcZXPvWI678R21takFtq6hFZhhiBe0lxR8pnyvaWSPX3rL9Q+MGuXdqkWbb+I3ikkuniXLF0ts4BR7ZgycNUOd6KSNc3xGfC05dgt61akuxWGa7pL/mj2exHvIrMdQ+Mk32WsLu/jOzb9yiW1Fm8IHsVYH/ADVitZ1IELcukm6s7mlT5SDCBexVmZvo1DTrnulltJ8omRgKWmTjCjGKnLHaQV1fU2e0q3rgZVcsA0ACECyAOcKFq70HqDajclqf4fmMwBtdjGO8f7UO0HQVZz490vcUD+FbMYwZN04j/KP0q7pLoUi3aFsyGX+EJWbQBY9ySQSYPoaGlREm3oL9QTAAVdp/EJYyJ3De3zDI4xxT/DCpbdouPaZlKkSNjKVOM4kEyJ9av2bLSy6hizMsC2gUlGEyNxaADAIwcjAyKF63S7SIdd0SdhJ2kdiY9/euPlh2+16IcvbaksnHxVqVv2F0wt5tXP8ArGNjASAU7tIIBHAg5NP0Uk/w79y7ctC3C8QAhDAKp+nJ3GQMVPZ6aLlverG7f3gC1wSIJ3FoI2iDnMfervSdWqO2VDqCbiqYCYgy/CgxG3nk+1VxcUeNdYr8/wAHKc+Rd7MZ1PpJw3qNwaBJLZG77ioNFe8wRxtY7yflhgVx9/Y/6VsLuqsXHI/M1vAXykKT5VJ/f1oL17pCF3FpW2STwJEHJQ/iSD82Jiuu/DMoOSWdFrRKhts2D5FuFXI2zwwOZhvL39abUW3st5jK8K0QB6K47c4Pf2oDZ1L2yVfkqEtsAOFafMAfQivRbe25prdwm2fFTdtj5ZJ8rRgkjsPQ0q6mydZRnb2qVQJwWkBYJJPoqjLfQVHa6fcLjdKliALY810kmPlXCn2kk+1GtL0w22NrTJuvFA5kDeyNuhRd4ECYXAgCeat6vpoi27WGTcgIklSxxhh+Ej7Gic6HTmsAE2bYJUEllkG7k+GwMEBRgNIIBJgZ55FlbOMiRj7EGRnsQcgjIqqWZJtPK7IICgbM92bkiIz3Iz2q3pdUG7zWbZXEqZrOj9fCof7zcJ2xDlSSF/xleYP4o4yfWtEyBgDIIIkMCCCD3BGCK86HqKv9E6l4DgTttFiXSJXMyyD/ALbTBJGDmQTmkn8mrRsVcjB/Wc0151SJME8KMsft2+pqieqq5YW/LtjduEXBMxCEeUGDDGZg1AqkzkqDzB87f5n7fb9apIDvUX2uSJKIMbVPmb1l+Y9ljvk1Z6TZC8AAAYAEAfaoAgiBgeg4FEdEuPr/AKYq0hNltalFMi12Fq0iLClU+tWDc095By1q4BHM7DH7xVus18fKz6VrYSVeJYTKlWBWAOcjvVSdIzusme+IPjK3vtEPFzbcIChh5bos3rRJGOUg/esT1L4qvXZZD4E3CSqtux47XvmInyucERQHruuNsoHgsiKggxK5G6aHpYv3gTi3bbALHap9YJEtMjjFZ0XaRb1GuRGbgbxwBJgDMx6zNVbd6/fA8NSADBYkhRmNu44z6DvRjp/w6iwWBZsgeKNoLKQGQ253WyQRBafoINaLT6UZ2zG24g3D51bbNsoDAjkEDO4fZWkZS5fgzek+GkR51buJaGlT8wjy7SQzN9YHtRbWPaUDYptW1/MwznmANqn6T2q/rLiXQtttzbpQeUwWAykgeRhzPIn9Y+l/D6KdPqWbxWt3XFy1dhg9sghCLbCFwSCPXPapU09gk6+9Am3phfPiMrPb3EqCptrdhv4i27nBEiGWDBINae0q7C9tVsBQoW3b3tHIzcweAMwAYFcaTw0RtNp7Ze2rM6qIDJPq+QF7ScmP0vacNcg3SrZ2hEZAoAEszMk+UegyT9qZEpXhaB9zVHbtUKiwAQojj19f+KhXRhl3FwoMhRyxYDCwMjMDv8wxRHWaYG2rpbKyXxGdojaWUztJk/pVC08EEHzDgiJx6iolG8mLdbAul6q1kh7RO5ThgSNp+3H0qAM1zBOBJgAR7naOTV/qPT4JZeYznB9iT+zfr2NDSIOJHscFSPWtIpHTxqNYJbljH2n/AJB9P5UQ0HWGQbSdpggXAPMJjk8xj+jFUbNyRBkxmPr6Hsaq3boGPmPED+WP5c1TXyaMLXui72JQI0sARtMAsDMBhnscesVpzbIVJRFXCAiVCrI3MSJO0cwMgUH6Dae3bBcQ4eQpg+WOCO3rzP0rR2NQHzDE4kSZPuWBkZ42j/apOdJJ/lFTTdQTT3y0I6of+z5VueUgspfhs9yBjmtzbuW79uRDo0zPII5BHKsDgjkV5v1e1tdTabcfRcZ53CO44x+3FaXo3SNVbQ3F223MDwrkgXFAMb4+U8R3+bgkmjxTNOOX3NIofFfwwTaYIZQ+uCuZgkcf5uK8zN67pm23AYH4oiPTd/7DBr2nSdaViQQ1t1+e2/zL7nsyzjcMGhvxF8NpfXdbQE58ixJn8n/rWVddaOnD2YXSdRBAzRXTMHKr6kD9xWR6j0R7BDWjuUgkoJBEchZ4PPlNFfhLqQe8CcBAztg+WBxHbkc01Tygytno7v2qDU61LSlnYAD1NZTVfGKPc8KzubkeIo8sjgCeR7iqWn6Tc1J36hi+fKmQv1iZP9ZFW2RKa8FzU/FF6+8aRYVTm43y/Qetej9Hdmtgsm04xxOOY7TQTofRtsHaBHGBj+vatZaWrjF7ZKvbO1FdAU4FPVjLhNQ6kBlKkSCIIruo3qqIPL/ij4Wt2rpulQVIPn2l2QwY8hbbJ43Gs1aAS4WQsS0wzQWgqQVY8H09PYcV7Nq9OHBVhIPb+v64rzTr3w69m6NubZ+Vsz9IEkn+u9YSi0/2Obki08FQM5t48xbxJH5x5Bye+Me9aXQaW2IubvFYgEEH5vzAnkMD61Q0Gg2ou4qY3lZ4aCCymPl7evf0q02tRC3hid2CeNy9g3IMTyKKGl8kuq6Y9y0dTpt25S4u28nxAIYXAv5wDn83tVO9dXVJKgFzkQTNyf5n27z7Va6L1YpcZlyygb0naDb5Bn1BkhjxJ9YNvrnSVg6vS5ttua6gEFWB8zqvYggh07ET2rHl47zHDR18Uk41LRi16kEUpsJQEtKkK0+4KkN6CRiiequAAFixCk7WlCx3AGR5QACFInsB70/Ueni8PEtgeJEkCP4o/MpH4h+/1ofZ1RiCrLIA3CWU7eCU/mR7UcXIpr4a2jOcHDD14YXt6hpVtwghMNgkARgnJn6gVH1BgVYxDWyu4kCSHkRPeMc+9VLFwSu4gtnO24Z9JByck/sKKtpJADsRAJiPO5zkrP8ADA9/WtTJptAnTIzthJnjuQPxfUVQ6t00rkDge8gASB7rBwe3uDjTNoyJUIofy43GVkHcC5MGZ7xI4kiqWyJBEEHj0pkK4GY0nSrt3LHwl5yPNHsvf7wK0PTel27cC2vmiNxy0e7dh7CBVgmrb64kTEvkkkna+DtBEdif37UMrt22c3NIQsgggfNEwsnBmMj3+tFul9AZnBI8hHzMCCD/AIVPzg4zWbfVtaKXXO9ot7bQZlhkIYhTswTxHooya9C6R1i3qrYuI07uQcMCezDsealujaHHF5H6Z0y3pwfDB3HlicnMwPyj2FWhzXGrvi2smdowTBIXB8zRnaIyRxz2NUtLqlvqyXEUOoUXbRIYLuyrK2N9tolXETHYgwGyVaIerdKtaxQQ210LBLqZZHU7SCMTHBU9vrWb0fUr2luizqVAJ+Vl/wCncExuU9jxKnucTR/VoNM394ualbdrAum7JN0BSFBz5nGIf5oG0hsEY/rPxSnUxd06WFNhbbNvvg7zcJC2iqfgBJJmSTHaivI7IviTSgXUexdeNULrtbBM7l2y0k4BLqDxWZf4fFzUMR4wQ/Nu2qx4IVoMR75rR9K6Vd8oa6WFtNihRA27p83qcD9K1fTeiBYkcU0nLKIbvAA6J8Nqs7UABiffH61r9D0tU7Zq/Y04AxVlVrVRSElRxbSKnWmC10BTGdUqQp4oAsGuSK7rmqJILiUL1uj3HJ8pgMDnj5XX0Ix9R9BRkiq923RV4E1Z5trOl3xeZG8wJndgKZ4k9+/6GoLg2mNwOdu5ZKMR2DcE+1brqvTheQo329j7+38qxN9biBbLM2y20qhiAQTn1PJ71zy7RdGNRVqRWvWiSGQ7biGVb09jR34c66Vl0XEqt20M7TIVSnv2A74UZlqFWLasCGn6AdjM59RjB59ai1GnYMLtvaLiqFIAxcHcNxyMYobFGfR2aDrvTxatnVaUB7DAuVtx5DzvQ/knkD5SJ+mc1bJeQXVXa7RuTsSY8wH4TM/WKP8AQPiEWwbufBJ/iqRLW2wJwOe0R58ABQknPfGWl2vp10jhbGsLf9PlQCNwRuyxJjtmsp8XaaktnWuSLh1eTiz1BrY2oFUwQSBJ/wDI8fapdPry1wE7go+YqwLRmJYiMScxMGh95EsgeM+3O0A+wnJ+maO2OiXmA2Wjt7GIB/WtDkbfhEAKjcxYbUU7nPlG2Q3m9YP4sH9aIXLiESy7mBIB4WAcwFFRf3NrbQGG5Z3EyoSD+4qle6kinaBuHBcHn3UY/n3570knYlGT8ZJ1YoQfeBMQfoO/2oZ1O/qbj/w0hA9oPeGQFuSd5UnzBYYFRHCz81Ben6zU3bhsGyb18cOZjYPmaAO2OI+1afRWihUXWUsoG4gCCw57wAfWYrQ0cehV6wbW0K5AabjW7x3chQIMCdpOcDGfsK6X1m7avTbkMCd28fMvO1lHPY4j1GeTOr6SCXN241xiTtUdu4k8449o98BrWlQx4ilhcRhbZBuyBgAD5oO2R2mkxqVOkerfD3XrerWV8rr86E5U+pPce/61kfiX440ulugaO0NRqdrorAt4FpSwLgEYaWCkhQBjJFZfpumuXfFts7+eyyLdcMWUEbfPt5wTB796IfD/AMGeHG+4XCyFVd2yJng9pzFEYm6kmBr2l1evuK987m25LE+Gu5pARAAEgY8szjNbno/Q9qKvZf8A7H1jt/zRnRdLC9qM2LEVoofINlTR6AL2oglupVSpAtUI4C10BXUU9IDmKeKeKVACFKnpUAWDTUqVUSMRUbLUprkigCnet0C690vxl8v/AFBx/iA/Ca0rLVS/bpNKSpkyj2VHnqn2iO3cGuiaO/EHTN03UHmA8w/MPUf61nrdzdOCI9a5mmsM5GmnTIWSCz2wNxENgSfpPB9x61Q1Tq5sm4GYW2YqBG0bipZgn5vKMSBijlq0WMKJ7/TvJPFVrlmyt0eJB4mPkBkEkzzif9jSyCUvAY6Xp7VzUIY3ACRMQSBIgfvR/qWsFoeJfcKokTnPOEHJMemfpWO6frSLitbtxvYi2h+dQq7zBBiYERnn2o5e6mt8q7pbYgYbapOc81rGNqzq43SM58Y9X8a1ZuOPD33SltSc3FCTvcDE7sL6Z9az7XQoEnkgCBLMTwFAySfQVf8A7RAt5EUkRufM5BCZIHcCQD/mFAOm9Fu6mxcUoRqtK9q9avhiDdtuIKBuMbQ6xzJ96Zq2FejHxmut8psObb2X3JeO4CCewUwyx6j6VoLShlgbVQZz83cH6cR+lDvhzSm07Xbu6695WW6ztBJYzkkNMekH2iiLWtxHtIn1z6ft6nvUt0zFtPRIdESr7SNjCAWXmSCJOIMbuJ9DSXRiWC+csZZyoBOIIA/CJE/X7Vd0mgLALnaO3b9OBR3R9MA7U1FvZUYArR9MnnOSfueTRyxogKuJYipglbJJaLIkt1Mq10BXUUAc7aenp6QxiKanpRQAqanpUgGp6VMaALFKlSFUSKkaVKgDkionWpjXJFAA7VWSQQGKkgww5B9fesy3SVd3MKjgSybiFQyRuECdh5B7QRHcbG4tUr9oHn9uf1qZRUiXFPZS6f0yDcW7aCqQVDKwBMyfKFHAkQxMyOKBfFfRXT+OG3LCi4xGd2BvYDGcT+tarRXYItN/8GOJ/wAM+ufsf2FazqSG0V1ltFcvNu1bcvcULhWLxG6Zwo7iayLcVVHnvUBvtrDm3ctsLlq4pyjdp9p79vpVLXfG9ySL2msG6GILBXUsfUqjbTRfq5VmW9ZKhmJZragjwCCBBjEnMr2zzUQ6d4s3NlpSNwViGKgjIUjjuApb6QapSow7dXRX1nwnf1tldXd1NkDKG0qlFtj5gqGSLhYGe2QM+mjsBUtqEYyJCjIMGCwJWCM5jj+dUOkdOcDzsW7hTkKSZOOATWi0XTPUTSVy0VmWQfY0rOf2/wDyP6+tHND0v2olpNABRG3aitIwSLSorafSACrQSpAKeKoojinAruKUUDGininApUgGpRT0xoAalSpUAKlSpUgGpqemNAFilSpVRIqVKlQAqY09MTQBwwqvcWrJqNxQAL1dgMu0gESDBEiQQR/KvMOs9DZbpN4m6WJIJyM9goxuGcn7CvWriVR1ehW5G4cVE43lESTaMN03pi+Gq27RUjkzx9IHBzjtAotpum+2eJ7/APFaa1pABAECp7ejApLj8sIxSBmj6d7UWsaYCp0t1KFrQs5VK7ikBXVADUqelQM5NKnpUgFSpUqBipjT0qAOSKVPTUANSpUqQDUjT01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hUUEhIUFRUUFxQYGBYUGBQYFRUZFxUXGBgZGBUYHCggGB4lHhcVITEhJSsrLi4uGB8zODMuNygtMC0BCgoKDg0OGhAQGy8mICQsLCwsLCwsLCwsLCwsLCwsOCwsLCwsLCwsLCwsLCwsLC0sLCwsLCwsLDcsLCssLCwsLf/AABEIAKAA8AMBIgACEQEDEQH/xAAbAAABBQEBAAAAAAAAAAAAAAAFAAEDBAYCB//EADsQAAIBAwMCBAQEAwcEAwAAAAECEQADIQQSMQVBEyJRYQYycYFCUpGhI7HwBxRicsHR4TNDktKCovH/xAAaAQADAQEBAQAAAAAAAAAAAAAAAQIDBAYF/8QAJxEAAgICAgEDAwUAAAAAAAAAAAECESExAxJBBBNRBSLwFGFxscH/2gAMAwEAAhEDEQA/APZKVKlVEipUqVACpqelQA1PTUqAFSpUqAFTU5pjQAqVNQ/r/V10lh7ziQsAKDBdiYVZ7Se/ahgEKaa8hT+07UI83hbMnFhVMsPQAAv9zXGq+OtffuqV2aVEKsbY8111BBh/QGI+/FKwPYJpprMfD3xgmoOy6Baun5cyjzwFY8HtB57Vo91FjO5ppppqr1DqVqwFa9cW2HdUUsYBZgSBPaYNFjLc0zuFEkwPeql/VkcY96H6uGALH6d8nHFZuY6LD9ZBMWk8SO+5VEzwAck81b0euS6PKSCOVbDr9R/rWT1vTvDYliI4AtqeM/NEz+wFRWtVNws7Xd04bEz7ehjsDmp9xorqjcE1zNDOna9mJRoaOLiyFaORnkjvFEN1aKVktUdzTVzNODTAelSpUCLlKlSqiRUqVKgBUqVKgBUqVNQA9VtdqAijIG4hQTxJ9/2HvFWKi1NrcIwZwQRIIPII71LVrALYItai5aYkBnQnz2zJcH81s9/dO/Ig4JizdDKGQ7lPBGeO3+kc0NtaeMTI/CD8yeon8Q9JyKiOnAJIUSxk/wCIxEn1Md6+Py/UP083xtWdS4lyK0ETqhPGPX/isZ/auu/T2V3EA3WPlMHFv1H1I+9aH+8iYyYOYHy/7UN+J+m29RaCtc8MqSyMcrJEGV7jjiub0v1h9uvNr+iuT0yq4nl2ltW7QIVVQZ3EYn1JbmqFixp9xNtDNs7iygjPfz/cGCYiquu60qkqoJYR6iJyOee0fWhGu63dbaoJTbnyz7428QP+a9AclB/WaxCzC5cZQsTbkqGJ7nyyQcQRPsa1fwZ8Z39Sr2mZwLSoZnc53lhtDclRt+teSW7jPEksSe5JJJPqckk16L/Z70e8lm9ceyUW4wA8QG238NTlJ58zkERSloGb/pvWXQrGUYxDMY3HMKT8rH8uZrNf2v8AV7d/T6S2jjz3rjtP4fDthfMBMZu/tVHrHWxprq2ro+dFHisCw8pYKHT8R4gye2KF/EV86q7b8YNYCIwUuoE7oKkqvyA7QPUelQm0JEnwz8XanQ/wb267YIwA/mVeN1m6OR6Zx6ivTem6+1eCnShnQgAxhU7Q+4zuxwJOc15CENqbbqCp82xj5TPDowmCfzDnvMVP0fVPp74bTXmBuKASBDAEkbXHBYSYP3ETFT5NEz2bWeHajxGCFuFyXb6IMmgF/WLvIt2ju9TDPB9Af4dof+RPpQ3Q6eVYhmDORL/M5z3Lc+meKlt6ZHY3Qd+6CDMqAMeWPvmkXRMLzPqNMA0M96WKsxbZaRmZS5yRO0QAB7Vti1ZHp2mb+9rdZYt2rLqvGXuMJgegC8+9ae24bINXFiZYDV2GqAV2Kslks11NRg04NNMRfpClSqyBUqVKgB6VKlQA1KlVJuoiEZBuDXvBMyNpDMrH3grSsKLtMTWV1nWQ6t5g1ttRb2NwFVVsXQDjMkt9Jq9Z+IbYtl7txZ8S8sLkkJddAdo9gPao9xA1QS16nbKxuBHIwc5HPpNUhqAQZkRMg8j3+negNn4wt3rjLt8JEE7rjAFjMGey/vVrT9Ttai01y04cKGBjkGOD/p615f6xyN8+FhJKzt9M04mb6/8AFx406ywIEjggHILe/FAOq9Ve9p7xdjjS3iVIgKzEAgfmgR+tXtCqW0D3oRSyJkgKQ87SW7cRVL49e7YtApbDLcV0YnJUM6FWIHsAJOKXp4x92MVHN4f8HVytRiY+7phqWbz7WuXhuclm2W1s+UFZgiQOM4HpWfuWHAUuhG4eUkESAYJUn5hIIkelGOn3wO0wGkdwYgQZ7ffmiVgLA8REIW0ArNBa0JkQswTxn6/b0quGPB8qTB3w5oGF63c2EqhLHBkqBmPzRI4r0C5YF3bdtXWt3rc7HI8rKYJVhMFT5TQO3cNtrgAc21cBSqsQHaWBlz5WEH6hcjvRW3rrKL/CliWckDiTkHcfl5Jj3nvVXZg3nAV6ho/FtWzfuEXgd48JV8NDKwTcfcW+WYWOfagvxFoDuW54qXw+2Q7BLoJESVJnbMwwED0FPc1e5CtxfI8ggE+xyOGyB2rl+oL5ztG7xEuAjhiD+FQIU4Byfek1RXbrsDM+xSI8WzPE7WQn8SuAdhP5oKn07VX0zrbuBgSV3YJAUkZOVBIH60QUi54jAi1cUXLpEFi8vJUBRAwTiIMZAxWp+FuhaNtpcrcvtLiyyxbU91RM7yvuTjgUng0hJS0Wuk6T+8WxtG5D3khTyDJ788UdsaMJAwfSBAHsBRAyYgxHaMe0elNbcNgxP9fpUmtlcintsQZBqw4j3/mKj2g5oAtWNSDzg/sf9qtChZt+lKzrYcWwdxmCB+D6t2+nP0q1IVBYV0KrhqkVqtCCdKlSmtDMVKoxeXxBbnzFS0eqhgpI+hI/WhJ6xuS00hX8W2txAfz3LloCSOC6/tUuSCgnrNWlq29y40JbBLHmAOZ+kg1xqNZ4d3ZcAVCqQ853vc8PbEcZXPvWI678R21takFtq6hFZhhiBe0lxR8pnyvaWSPX3rL9Q+MGuXdqkWbb+I3ikkuniXLF0ts4BR7ZgycNUOd6KSNc3xGfC05dgt61akuxWGa7pL/mj2exHvIrMdQ+Mk32WsLu/jOzb9yiW1Fm8IHsVYH/ADVitZ1IELcukm6s7mlT5SDCBexVmZvo1DTrnulltJ8omRgKWmTjCjGKnLHaQV1fU2e0q3rgZVcsA0ACECyAOcKFq70HqDajclqf4fmMwBtdjGO8f7UO0HQVZz490vcUD+FbMYwZN04j/KP0q7pLoUi3aFsyGX+EJWbQBY9ySQSYPoaGlREm3oL9QTAAVdp/EJYyJ3De3zDI4xxT/DCpbdouPaZlKkSNjKVOM4kEyJ9av2bLSy6hizMsC2gUlGEyNxaADAIwcjAyKF63S7SIdd0SdhJ2kdiY9/euPlh2+16IcvbaksnHxVqVv2F0wt5tXP8ArGNjASAU7tIIBHAg5NP0Uk/w79y7ctC3C8QAhDAKp+nJ3GQMVPZ6aLlverG7f3gC1wSIJ3FoI2iDnMfervSdWqO2VDqCbiqYCYgy/CgxG3nk+1VxcUeNdYr8/wAHKc+Rd7MZ1PpJw3qNwaBJLZG77ioNFe8wRxtY7yflhgVx9/Y/6VsLuqsXHI/M1vAXykKT5VJ/f1oL17pCF3FpW2STwJEHJQ/iSD82Jiuu/DMoOSWdFrRKhts2D5FuFXI2zwwOZhvL39abUW3st5jK8K0QB6K47c4Pf2oDZ1L2yVfkqEtsAOFafMAfQivRbe25prdwm2fFTdtj5ZJ8rRgkjsPQ0q6mydZRnb2qVQJwWkBYJJPoqjLfQVHa6fcLjdKliALY810kmPlXCn2kk+1GtL0w22NrTJuvFA5kDeyNuhRd4ECYXAgCeat6vpoi27WGTcgIklSxxhh+Ej7Gic6HTmsAE2bYJUEllkG7k+GwMEBRgNIIBJgZ55FlbOMiRj7EGRnsQcgjIqqWZJtPK7IICgbM92bkiIz3Iz2q3pdUG7zWbZXEqZrOj9fCof7zcJ2xDlSSF/xleYP4o4yfWtEyBgDIIIkMCCCD3BGCK86HqKv9E6l4DgTttFiXSJXMyyD/ALbTBJGDmQTmkn8mrRsVcjB/Wc0151SJME8KMsft2+pqieqq5YW/LtjduEXBMxCEeUGDDGZg1AqkzkqDzB87f5n7fb9apIDvUX2uSJKIMbVPmb1l+Y9ljvk1Z6TZC8AAAYAEAfaoAgiBgeg4FEdEuPr/AKYq0hNltalFMi12Fq0iLClU+tWDc095By1q4BHM7DH7xVus18fKz6VrYSVeJYTKlWBWAOcjvVSdIzusme+IPjK3vtEPFzbcIChh5bos3rRJGOUg/esT1L4qvXZZD4E3CSqtux47XvmInyucERQHruuNsoHgsiKggxK5G6aHpYv3gTi3bbALHap9YJEtMjjFZ0XaRb1GuRGbgbxwBJgDMx6zNVbd6/fA8NSADBYkhRmNu44z6DvRjp/w6iwWBZsgeKNoLKQGQ253WyQRBafoINaLT6UZ2zG24g3D51bbNsoDAjkEDO4fZWkZS5fgzek+GkR51buJaGlT8wjy7SQzN9YHtRbWPaUDYptW1/MwznmANqn6T2q/rLiXQtttzbpQeUwWAykgeRhzPIn9Y+l/D6KdPqWbxWt3XFy1dhg9sghCLbCFwSCPXPapU09gk6+9Am3phfPiMrPb3EqCptrdhv4i27nBEiGWDBINae0q7C9tVsBQoW3b3tHIzcweAMwAYFcaTw0RtNp7Ze2rM6qIDJPq+QF7ScmP0vacNcg3SrZ2hEZAoAEszMk+UegyT9qZEpXhaB9zVHbtUKiwAQojj19f+KhXRhl3FwoMhRyxYDCwMjMDv8wxRHWaYG2rpbKyXxGdojaWUztJk/pVC08EEHzDgiJx6iolG8mLdbAul6q1kh7RO5ThgSNp+3H0qAM1zBOBJgAR7naOTV/qPT4JZeYznB9iT+zfr2NDSIOJHscFSPWtIpHTxqNYJbljH2n/AJB9P5UQ0HWGQbSdpggXAPMJjk8xj+jFUbNyRBkxmPr6Hsaq3boGPmPED+WP5c1TXyaMLXui72JQI0sARtMAsDMBhnscesVpzbIVJRFXCAiVCrI3MSJO0cwMgUH6Dae3bBcQ4eQpg+WOCO3rzP0rR2NQHzDE4kSZPuWBkZ42j/apOdJJ/lFTTdQTT3y0I6of+z5VueUgspfhs9yBjmtzbuW79uRDo0zPII5BHKsDgjkV5v1e1tdTabcfRcZ53CO44x+3FaXo3SNVbQ3F223MDwrkgXFAMb4+U8R3+bgkmjxTNOOX3NIofFfwwTaYIZQ+uCuZgkcf5uK8zN67pm23AYH4oiPTd/7DBr2nSdaViQQ1t1+e2/zL7nsyzjcMGhvxF8NpfXdbQE58ixJn8n/rWVddaOnD2YXSdRBAzRXTMHKr6kD9xWR6j0R7BDWjuUgkoJBEchZ4PPlNFfhLqQe8CcBAztg+WBxHbkc01Tygytno7v2qDU61LSlnYAD1NZTVfGKPc8KzubkeIo8sjgCeR7iqWn6Tc1J36hi+fKmQv1iZP9ZFW2RKa8FzU/FF6+8aRYVTm43y/Qetej9Hdmtgsm04xxOOY7TQTofRtsHaBHGBj+vatZaWrjF7ZKvbO1FdAU4FPVjLhNQ6kBlKkSCIIruo3qqIPL/ij4Wt2rpulQVIPn2l2QwY8hbbJ43Gs1aAS4WQsS0wzQWgqQVY8H09PYcV7Nq9OHBVhIPb+v64rzTr3w69m6NubZ+Vsz9IEkn+u9YSi0/2Obki08FQM5t48xbxJH5x5Bye+Me9aXQaW2IubvFYgEEH5vzAnkMD61Q0Gg2ou4qY3lZ4aCCymPl7evf0q02tRC3hid2CeNy9g3IMTyKKGl8kuq6Y9y0dTpt25S4u28nxAIYXAv5wDn83tVO9dXVJKgFzkQTNyf5n27z7Va6L1YpcZlyygb0naDb5Bn1BkhjxJ9YNvrnSVg6vS5ttua6gEFWB8zqvYggh07ET2rHl47zHDR18Uk41LRi16kEUpsJQEtKkK0+4KkN6CRiiequAAFixCk7WlCx3AGR5QACFInsB70/Ueni8PEtgeJEkCP4o/MpH4h+/1ofZ1RiCrLIA3CWU7eCU/mR7UcXIpr4a2jOcHDD14YXt6hpVtwghMNgkARgnJn6gVH1BgVYxDWyu4kCSHkRPeMc+9VLFwSu4gtnO24Z9JByck/sKKtpJADsRAJiPO5zkrP8ADA9/WtTJptAnTIzthJnjuQPxfUVQ6t00rkDge8gASB7rBwe3uDjTNoyJUIofy43GVkHcC5MGZ7xI4kiqWyJBEEHj0pkK4GY0nSrt3LHwl5yPNHsvf7wK0PTel27cC2vmiNxy0e7dh7CBVgmrb64kTEvkkkna+DtBEdif37UMrt22c3NIQsgggfNEwsnBmMj3+tFul9AZnBI8hHzMCCD/AIVPzg4zWbfVtaKXXO9ot7bQZlhkIYhTswTxHooya9C6R1i3qrYuI07uQcMCezDsealujaHHF5H6Z0y3pwfDB3HlicnMwPyj2FWhzXGrvi2smdowTBIXB8zRnaIyRxz2NUtLqlvqyXEUOoUXbRIYLuyrK2N9tolXETHYgwGyVaIerdKtaxQQ210LBLqZZHU7SCMTHBU9vrWb0fUr2luizqVAJ+Vl/wCncExuU9jxKnucTR/VoNM394ualbdrAum7JN0BSFBz5nGIf5oG0hsEY/rPxSnUxd06WFNhbbNvvg7zcJC2iqfgBJJmSTHaivI7IviTSgXUexdeNULrtbBM7l2y0k4BLqDxWZf4fFzUMR4wQ/Nu2qx4IVoMR75rR9K6Vd8oa6WFtNihRA27p83qcD9K1fTeiBYkcU0nLKIbvAA6J8Nqs7UABiffH61r9D0tU7Zq/Y04AxVlVrVRSElRxbSKnWmC10BTGdUqQp4oAsGuSK7rmqJILiUL1uj3HJ8pgMDnj5XX0Ix9R9BRkiq923RV4E1Z5trOl3xeZG8wJndgKZ4k9+/6GoLg2mNwOdu5ZKMR2DcE+1brqvTheQo329j7+38qxN9biBbLM2y20qhiAQTn1PJ71zy7RdGNRVqRWvWiSGQ7biGVb09jR34c66Vl0XEqt20M7TIVSnv2A74UZlqFWLasCGn6AdjM59RjB59ai1GnYMLtvaLiqFIAxcHcNxyMYobFGfR2aDrvTxatnVaUB7DAuVtx5DzvQ/knkD5SJ+mc1bJeQXVXa7RuTsSY8wH4TM/WKP8AQPiEWwbufBJ/iqRLW2wJwOe0R58ABQknPfGWl2vp10jhbGsLf9PlQCNwRuyxJjtmsp8XaaktnWuSLh1eTiz1BrY2oFUwQSBJ/wDI8fapdPry1wE7go+YqwLRmJYiMScxMGh95EsgeM+3O0A+wnJ+maO2OiXmA2Wjt7GIB/WtDkbfhEAKjcxYbUU7nPlG2Q3m9YP4sH9aIXLiESy7mBIB4WAcwFFRf3NrbQGG5Z3EyoSD+4qle6kinaBuHBcHn3UY/n3570knYlGT8ZJ1YoQfeBMQfoO/2oZ1O/qbj/w0hA9oPeGQFuSd5UnzBYYFRHCz81Ben6zU3bhsGyb18cOZjYPmaAO2OI+1afRWihUXWUsoG4gCCw57wAfWYrQ0cehV6wbW0K5AabjW7x3chQIMCdpOcDGfsK6X1m7avTbkMCd28fMvO1lHPY4j1GeTOr6SCXN241xiTtUdu4k8449o98BrWlQx4ilhcRhbZBuyBgAD5oO2R2mkxqVOkerfD3XrerWV8rr86E5U+pPce/61kfiX440ulugaO0NRqdrorAt4FpSwLgEYaWCkhQBjJFZfpumuXfFts7+eyyLdcMWUEbfPt5wTB796IfD/AMGeHG+4XCyFVd2yJng9pzFEYm6kmBr2l1evuK987m25LE+Gu5pARAAEgY8szjNbno/Q9qKvZf8A7H1jt/zRnRdLC9qM2LEVoofINlTR6AL2oglupVSpAtUI4C10BXUU9IDmKeKeKVACFKnpUAWDTUqVUSMRUbLUprkigCnet0C690vxl8v/AFBx/iA/Ca0rLVS/bpNKSpkyj2VHnqn2iO3cGuiaO/EHTN03UHmA8w/MPUf61nrdzdOCI9a5mmsM5GmnTIWSCz2wNxENgSfpPB9x61Q1Tq5sm4GYW2YqBG0bipZgn5vKMSBijlq0WMKJ7/TvJPFVrlmyt0eJB4mPkBkEkzzif9jSyCUvAY6Xp7VzUIY3ACRMQSBIgfvR/qWsFoeJfcKokTnPOEHJMemfpWO6frSLitbtxvYi2h+dQq7zBBiYERnn2o5e6mt8q7pbYgYbapOc81rGNqzq43SM58Y9X8a1ZuOPD33SltSc3FCTvcDE7sL6Z9az7XQoEnkgCBLMTwFAySfQVf8A7RAt5EUkRufM5BCZIHcCQD/mFAOm9Fu6mxcUoRqtK9q9avhiDdtuIKBuMbQ6xzJ96Zq2FejHxmut8psObb2X3JeO4CCewUwyx6j6VoLShlgbVQZz83cH6cR+lDvhzSm07Xbu6695WW6ztBJYzkkNMekH2iiLWtxHtIn1z6ft6nvUt0zFtPRIdESr7SNjCAWXmSCJOIMbuJ9DSXRiWC+csZZyoBOIIA/CJE/X7Vd0mgLALnaO3b9OBR3R9MA7U1FvZUYArR9MnnOSfueTRyxogKuJYipglbJJaLIkt1Mq10BXUUAc7aenp6QxiKanpRQAqanpUgGp6VMaALFKlSFUSKkaVKgDkionWpjXJFAA7VWSQQGKkgww5B9fesy3SVd3MKjgSybiFQyRuECdh5B7QRHcbG4tUr9oHn9uf1qZRUiXFPZS6f0yDcW7aCqQVDKwBMyfKFHAkQxMyOKBfFfRXT+OG3LCi4xGd2BvYDGcT+tarRXYItN/8GOJ/wAM+ufsf2FazqSG0V1ltFcvNu1bcvcULhWLxG6Zwo7iayLcVVHnvUBvtrDm3ctsLlq4pyjdp9p79vpVLXfG9ySL2msG6GILBXUsfUqjbTRfq5VmW9ZKhmJZragjwCCBBjEnMr2zzUQ6d4s3NlpSNwViGKgjIUjjuApb6QapSow7dXRX1nwnf1tldXd1NkDKG0qlFtj5gqGSLhYGe2QM+mjsBUtqEYyJCjIMGCwJWCM5jj+dUOkdOcDzsW7hTkKSZOOATWi0XTPUTSVy0VmWQfY0rOf2/wDyP6+tHND0v2olpNABRG3aitIwSLSorafSACrQSpAKeKoojinAruKUUDGininApUgGpRT0xoAalSpUAKlSpUgGpqemNAFilSpVRIqVKlQAqY09MTQBwwqvcWrJqNxQAL1dgMu0gESDBEiQQR/KvMOs9DZbpN4m6WJIJyM9goxuGcn7CvWriVR1ehW5G4cVE43lESTaMN03pi+Gq27RUjkzx9IHBzjtAotpum+2eJ7/APFaa1pABAECp7ejApLj8sIxSBmj6d7UWsaYCp0t1KFrQs5VK7ikBXVADUqelQM5NKnpUgFSpUqBipjT0qAOSKVPTUANSpUqQDUjT01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57249" y="1762389"/>
            <a:ext cx="7391401" cy="346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39" tIns="60021" rIns="81639" bIns="4082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32-bit machine, can support an operating system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−"/>
            </a:pPr>
            <a:r>
              <a:rPr lang="en-US" dirty="0" smtClean="0"/>
              <a:t>Arch </a:t>
            </a:r>
            <a:r>
              <a:rPr lang="en-US" dirty="0" err="1" smtClean="0"/>
              <a:t>linux</a:t>
            </a:r>
            <a:r>
              <a:rPr lang="en-US" dirty="0" smtClean="0"/>
              <a:t>, </a:t>
            </a:r>
            <a:r>
              <a:rPr lang="en-US" dirty="0" err="1" smtClean="0"/>
              <a:t>Debian</a:t>
            </a:r>
            <a:r>
              <a:rPr lang="en-US" dirty="0" smtClean="0"/>
              <a:t>, Fedora, </a:t>
            </a:r>
            <a:r>
              <a:rPr lang="en-US" dirty="0" err="1" smtClean="0"/>
              <a:t>Slackware</a:t>
            </a:r>
            <a:r>
              <a:rPr lang="en-US" dirty="0" smtClean="0"/>
              <a:t>, etc.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A bit slow for development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−"/>
            </a:pPr>
            <a:r>
              <a:rPr lang="en-US" dirty="0" smtClean="0"/>
              <a:t>Hard to run GUI, IDE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Cross compile with </a:t>
            </a:r>
            <a:r>
              <a:rPr lang="en-US" b="1" dirty="0" err="1" smtClean="0"/>
              <a:t>crosstool-ng</a:t>
            </a:r>
            <a:r>
              <a:rPr lang="en-US" b="1" dirty="0" smtClean="0"/>
              <a:t> </a:t>
            </a:r>
            <a:r>
              <a:rPr lang="en-US" b="1" dirty="0" err="1" smtClean="0"/>
              <a:t>toolchain</a:t>
            </a:r>
            <a:r>
              <a:rPr lang="en-US" b="1" dirty="0" smtClean="0"/>
              <a:t>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b="1" dirty="0" err="1"/>
              <a:t>gcc</a:t>
            </a:r>
            <a:r>
              <a:rPr lang="en-US" b="1" dirty="0"/>
              <a:t>-</a:t>
            </a:r>
            <a:r>
              <a:rPr lang="en-US" b="1" dirty="0" err="1"/>
              <a:t>linaro</a:t>
            </a:r>
            <a:r>
              <a:rPr lang="en-US" b="1" dirty="0"/>
              <a:t>-arm-</a:t>
            </a:r>
            <a:r>
              <a:rPr lang="en-US" b="1" dirty="0" err="1"/>
              <a:t>linux</a:t>
            </a:r>
            <a:endParaRPr lang="en-US" b="1" dirty="0" smtClean="0"/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Easy </a:t>
            </a:r>
            <a:r>
              <a:rPr lang="en-US" b="1" dirty="0" smtClean="0"/>
              <a:t>Python</a:t>
            </a:r>
            <a:r>
              <a:rPr lang="en-US" dirty="0" smtClean="0"/>
              <a:t> programming interface is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12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126446" y="462289"/>
            <a:ext cx="5112554" cy="72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72822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BeagleBone</a:t>
            </a:r>
            <a:r>
              <a:rPr lang="en-US" sz="4000" b="1" dirty="0" smtClean="0">
                <a:solidFill>
                  <a:schemeClr val="tx1"/>
                </a:solidFill>
              </a:rPr>
              <a:t> Black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980560" y="1905265"/>
            <a:ext cx="5496689" cy="254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TI </a:t>
            </a:r>
            <a:r>
              <a:rPr lang="en-US" sz="2200" dirty="0" err="1" smtClean="0"/>
              <a:t>Sitara</a:t>
            </a:r>
            <a:r>
              <a:rPr lang="en-US" sz="2200" dirty="0" smtClean="0"/>
              <a:t> AM3359 ARM Cortex-A8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32-bit processor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1 GHz clock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5</a:t>
            </a:r>
            <a:r>
              <a:rPr lang="en-US" sz="2200" dirty="0" smtClean="0"/>
              <a:t>12 MB 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2GB on-board flash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3D graphics accelerator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Ports: USB, Ethernet, HDMI, 2x46 pins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200" dirty="0"/>
          </a:p>
        </p:txBody>
      </p:sp>
      <p:pic>
        <p:nvPicPr>
          <p:cNvPr id="1026" name="Picture 2" descr="http://www.ti.com/ww/en/beagleboard/product_detail_black_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720850"/>
            <a:ext cx="23526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70095" y="5080000"/>
            <a:ext cx="590703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$45 cost, almost the same as an </a:t>
            </a:r>
            <a:r>
              <a:rPr lang="en-US" sz="2200" dirty="0" err="1"/>
              <a:t>A</a:t>
            </a:r>
            <a:r>
              <a:rPr lang="en-US" sz="2200" dirty="0" err="1" smtClean="0"/>
              <a:t>rduino</a:t>
            </a: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01180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71525" y="462289"/>
            <a:ext cx="7839075" cy="72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72822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Beagle Software Environment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23899" y="1705239"/>
            <a:ext cx="8105775" cy="38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Several versions of </a:t>
            </a:r>
            <a:r>
              <a:rPr lang="en-US" b="1" dirty="0" err="1" smtClean="0"/>
              <a:t>linux</a:t>
            </a:r>
            <a:r>
              <a:rPr lang="en-US" dirty="0" smtClean="0"/>
              <a:t> are ported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−"/>
            </a:pPr>
            <a:r>
              <a:rPr lang="en-US" dirty="0" smtClean="0"/>
              <a:t>Ubuntu, Angstrom, Android …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A bit slow for development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−"/>
            </a:pPr>
            <a:r>
              <a:rPr lang="en-US" dirty="0" smtClean="0"/>
              <a:t>Hard to run GUI, IDE</a:t>
            </a:r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dirty="0" smtClean="0"/>
              <a:t>Cross compile with </a:t>
            </a:r>
            <a:r>
              <a:rPr lang="en-US" b="1" dirty="0" err="1" smtClean="0"/>
              <a:t>gcc</a:t>
            </a:r>
            <a:r>
              <a:rPr lang="en-US" b="1" dirty="0" smtClean="0"/>
              <a:t>-arm </a:t>
            </a:r>
            <a:r>
              <a:rPr lang="en-US" b="1" dirty="0" err="1" smtClean="0"/>
              <a:t>toolchain</a:t>
            </a:r>
            <a:endParaRPr lang="en-US" b="1" dirty="0" smtClean="0"/>
          </a:p>
          <a:p>
            <a:pPr marL="342900" indent="-342900">
              <a:lnSpc>
                <a:spcPct val="130000"/>
              </a:lnSpc>
              <a:buFont typeface="Arial" pitchFamily="34" charset="0"/>
              <a:buChar char="•"/>
            </a:pPr>
            <a:r>
              <a:rPr lang="en-US" b="1" dirty="0" err="1" smtClean="0"/>
              <a:t>BoneScript</a:t>
            </a:r>
            <a:r>
              <a:rPr lang="en-US" dirty="0" smtClean="0"/>
              <a:t> (JavaScript) library is provided for simplicity</a:t>
            </a:r>
          </a:p>
          <a:p>
            <a:pPr marL="1085850" lvl="1" indent="-342900">
              <a:lnSpc>
                <a:spcPct val="130000"/>
              </a:lnSpc>
              <a:buFont typeface="Arial" pitchFamily="34" charset="0"/>
              <a:buChar char="−"/>
            </a:pPr>
            <a:r>
              <a:rPr lang="en-US" dirty="0" smtClean="0"/>
              <a:t>Uses an interpreter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5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771525" y="462289"/>
            <a:ext cx="7839075" cy="72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72822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BeagleBone</a:t>
            </a:r>
            <a:r>
              <a:rPr lang="en-US" sz="4000" b="1" dirty="0" smtClean="0">
                <a:solidFill>
                  <a:schemeClr val="tx1"/>
                </a:solidFill>
              </a:rPr>
              <a:t> “Capes”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78230" y="4600839"/>
            <a:ext cx="7160895" cy="115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Application-specific, stackable, daughter boards</a:t>
            </a:r>
          </a:p>
          <a:p>
            <a:pPr marL="1085850" lvl="1" indent="-342900">
              <a:buFont typeface="Arial" pitchFamily="34" charset="0"/>
              <a:buChar char="−"/>
            </a:pPr>
            <a:r>
              <a:rPr lang="en-US" dirty="0" smtClean="0"/>
              <a:t>Just like </a:t>
            </a:r>
            <a:r>
              <a:rPr lang="en-US" dirty="0" err="1" smtClean="0"/>
              <a:t>Arduino</a:t>
            </a:r>
            <a:r>
              <a:rPr lang="en-US" dirty="0" smtClean="0"/>
              <a:t> shields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Come with libraries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74720" y="1931987"/>
            <a:ext cx="2011680" cy="2228910"/>
            <a:chOff x="3474720" y="1931987"/>
            <a:chExt cx="2011680" cy="2228910"/>
          </a:xfrm>
        </p:grpSpPr>
        <p:pic>
          <p:nvPicPr>
            <p:cNvPr id="2052" name="Picture 4" descr="BeagleBone VGA Cap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52" t="1" r="13445" b="7692"/>
            <a:stretch/>
          </p:blipFill>
          <p:spPr bwMode="auto">
            <a:xfrm>
              <a:off x="3474720" y="1931987"/>
              <a:ext cx="201168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772096" y="3760787"/>
              <a:ext cx="13967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VGA Cape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0080" y="2373947"/>
            <a:ext cx="2011680" cy="1777426"/>
            <a:chOff x="640080" y="2373947"/>
            <a:chExt cx="2011680" cy="1777426"/>
          </a:xfrm>
        </p:grpSpPr>
        <p:sp>
          <p:nvSpPr>
            <p:cNvPr id="7" name="TextBox 6"/>
            <p:cNvSpPr txBox="1"/>
            <p:nvPr/>
          </p:nvSpPr>
          <p:spPr>
            <a:xfrm>
              <a:off x="850900" y="3751263"/>
              <a:ext cx="1568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DVI-D Cape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054" name="Picture 6" descr="BeagleBone DVI-D Cap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4" t="22002" r="14082" b="22614"/>
            <a:stretch/>
          </p:blipFill>
          <p:spPr bwMode="auto">
            <a:xfrm>
              <a:off x="640080" y="2373947"/>
              <a:ext cx="2011680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309360" y="2011680"/>
            <a:ext cx="2286000" cy="2149217"/>
            <a:chOff x="6309360" y="2011680"/>
            <a:chExt cx="2286000" cy="2149217"/>
          </a:xfrm>
        </p:grpSpPr>
        <p:pic>
          <p:nvPicPr>
            <p:cNvPr id="2056" name="Picture 8" descr="BeagleBone 3.1MP Camera Cap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99" t="7868" r="5199" b="4439"/>
            <a:stretch/>
          </p:blipFill>
          <p:spPr bwMode="auto">
            <a:xfrm>
              <a:off x="6309360" y="2011680"/>
              <a:ext cx="2286000" cy="1737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523631" y="3760787"/>
              <a:ext cx="17812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+mj-lt"/>
                </a:rPr>
                <a:t>Camera Cape</a:t>
              </a:r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002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rPr lang="en-US"/>
              <a:t>Slides created by: </a:t>
            </a:r>
          </a:p>
          <a:p>
            <a:r>
              <a:rPr lang="en-US"/>
              <a:t>Professor Ian G. Harris</a:t>
            </a:r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UART/USART</a:t>
            </a:r>
            <a:endParaRPr lang="en-US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11831" y="1600200"/>
            <a:ext cx="7620000" cy="378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 Gothic" charset="-128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"/>
            </a:pPr>
            <a:r>
              <a:rPr lang="en-US" b="1" dirty="0" smtClean="0">
                <a:latin typeface="Arial" charset="0"/>
              </a:rPr>
              <a:t>Universal Asynchronous Receiver/Transmitter</a:t>
            </a:r>
          </a:p>
          <a:p>
            <a:pPr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Used for serial communication between devices</a:t>
            </a:r>
          </a:p>
          <a:p>
            <a:pPr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UART is </a:t>
            </a:r>
            <a:r>
              <a:rPr lang="en-US" b="1" dirty="0" smtClean="0">
                <a:latin typeface="Arial" charset="0"/>
              </a:rPr>
              <a:t>asynchronous</a:t>
            </a:r>
            <a:r>
              <a:rPr lang="en-US" dirty="0" smtClean="0">
                <a:latin typeface="Arial" charset="0"/>
              </a:rPr>
              <a:t>, no shared clock</a:t>
            </a:r>
          </a:p>
          <a:p>
            <a:pPr>
              <a:lnSpc>
                <a:spcPct val="150000"/>
              </a:lnSpc>
              <a:buFont typeface="Wingdings" pitchFamily="2" charset="2"/>
              <a:buChar char=""/>
            </a:pPr>
            <a:r>
              <a:rPr lang="en-US" dirty="0" smtClean="0">
                <a:latin typeface="Arial" charset="0"/>
              </a:rPr>
              <a:t>Asynchronous allows longer distance communication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b="1" dirty="0" smtClean="0">
                <a:latin typeface="Arial" charset="0"/>
              </a:rPr>
              <a:t>Clock skew </a:t>
            </a:r>
            <a:r>
              <a:rPr lang="en-US" sz="2000" dirty="0" smtClean="0">
                <a:latin typeface="Arial" charset="0"/>
              </a:rPr>
              <a:t>is not a problem</a:t>
            </a:r>
          </a:p>
          <a:p>
            <a:pPr>
              <a:lnSpc>
                <a:spcPct val="150000"/>
              </a:lnSpc>
              <a:buFont typeface="Wingdings" pitchFamily="2" charset="2"/>
              <a:buChar char=""/>
            </a:pPr>
            <a:r>
              <a:rPr lang="en-US" b="1" dirty="0" smtClean="0">
                <a:latin typeface="Arial" charset="0"/>
              </a:rPr>
              <a:t>USART</a:t>
            </a:r>
            <a:r>
              <a:rPr lang="en-US" dirty="0" smtClean="0">
                <a:latin typeface="Arial" charset="0"/>
              </a:rPr>
              <a:t> is the synchronous version of UART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"/>
            </a:pPr>
            <a:r>
              <a:rPr lang="en-US" sz="2000" dirty="0" smtClean="0">
                <a:latin typeface="Arial" charset="0"/>
              </a:rPr>
              <a:t>Common clock is needed</a:t>
            </a:r>
          </a:p>
        </p:txBody>
      </p:sp>
      <p:sp>
        <p:nvSpPr>
          <p:cNvPr id="2" name="Rectangle 1"/>
          <p:cNvSpPr/>
          <p:nvPr/>
        </p:nvSpPr>
        <p:spPr>
          <a:xfrm>
            <a:off x="3011220" y="3198168"/>
            <a:ext cx="3121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NVIDIA® </a:t>
            </a:r>
            <a:r>
              <a:rPr lang="en-US" dirty="0" err="1"/>
              <a:t>Tegra</a:t>
            </a:r>
            <a:r>
              <a:rPr lang="en-US" dirty="0"/>
              <a:t>™ 250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1220" y="3198168"/>
            <a:ext cx="3121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NVIDIA® </a:t>
            </a:r>
            <a:r>
              <a:rPr lang="en-US" dirty="0" err="1"/>
              <a:t>Tegra</a:t>
            </a:r>
            <a:r>
              <a:rPr lang="en-US" dirty="0"/>
              <a:t>™ 250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2398</Words>
  <Application>Microsoft Office PowerPoint</Application>
  <PresentationFormat>On-screen Show (4:3)</PresentationFormat>
  <Paragraphs>485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UART/USART</vt:lpstr>
      <vt:lpstr>Serial Protocols</vt:lpstr>
      <vt:lpstr>UART Applications</vt:lpstr>
      <vt:lpstr>Simple UART Structure</vt:lpstr>
      <vt:lpstr>UART Timing Diagram</vt:lpstr>
      <vt:lpstr>Bit Duration</vt:lpstr>
      <vt:lpstr>UART Synchronization</vt:lpstr>
      <vt:lpstr>Start Bit, Synchronization</vt:lpstr>
      <vt:lpstr>Parity Bit</vt:lpstr>
      <vt:lpstr>Stop Bit</vt:lpstr>
      <vt:lpstr>Data Throughput vs. Baud</vt:lpstr>
      <vt:lpstr>USART HW in ATmega</vt:lpstr>
      <vt:lpstr>Clock Generation</vt:lpstr>
      <vt:lpstr>Clock Generation Logic</vt:lpstr>
      <vt:lpstr>Clock Operation Modes</vt:lpstr>
      <vt:lpstr>Setting Clocks</vt:lpstr>
      <vt:lpstr>Frame Formats</vt:lpstr>
      <vt:lpstr>USART Register Summary</vt:lpstr>
      <vt:lpstr>UCSRA</vt:lpstr>
      <vt:lpstr>Typical USART Initialization</vt:lpstr>
      <vt:lpstr>Transmitting Data</vt:lpstr>
      <vt:lpstr>Receiving Data</vt:lpstr>
      <vt:lpstr>Communicating with a PC</vt:lpstr>
      <vt:lpstr>Putty Terminal Emulator</vt:lpstr>
      <vt:lpstr>Putty Serial Settings</vt:lpstr>
      <vt:lpstr>UART Uses</vt:lpstr>
      <vt:lpstr>Synchronous Communication</vt:lpstr>
      <vt:lpstr>Synchronous Protocols</vt:lpstr>
      <vt:lpstr>SPI</vt:lpstr>
      <vt:lpstr>SPI Data Transmission</vt:lpstr>
      <vt:lpstr>Clock Polarity and Phase</vt:lpstr>
      <vt:lpstr>SPI Timing Diagrams</vt:lpstr>
      <vt:lpstr>Multiple Independent Slaves</vt:lpstr>
      <vt:lpstr>SPI on the ATmega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1</dc:title>
  <dc:creator>Trial User</dc:creator>
  <cp:lastModifiedBy>Ian</cp:lastModifiedBy>
  <cp:revision>149</cp:revision>
  <cp:lastPrinted>2009-04-22T19:24:48Z</cp:lastPrinted>
  <dcterms:created xsi:type="dcterms:W3CDTF">2010-05-28T15:13:53Z</dcterms:created>
  <dcterms:modified xsi:type="dcterms:W3CDTF">2013-08-15T18:55:18Z</dcterms:modified>
</cp:coreProperties>
</file>