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sldIdLst>
    <p:sldId id="288" r:id="rId2"/>
    <p:sldId id="289" r:id="rId3"/>
    <p:sldId id="290" r:id="rId4"/>
    <p:sldId id="291" r:id="rId5"/>
    <p:sldId id="328" r:id="rId6"/>
    <p:sldId id="292" r:id="rId7"/>
    <p:sldId id="293" r:id="rId8"/>
    <p:sldId id="294" r:id="rId9"/>
    <p:sldId id="322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23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24" r:id="rId31"/>
    <p:sldId id="325" r:id="rId32"/>
    <p:sldId id="326" r:id="rId33"/>
    <p:sldId id="327" r:id="rId34"/>
    <p:sldId id="315" r:id="rId35"/>
    <p:sldId id="316" r:id="rId36"/>
    <p:sldId id="317" r:id="rId37"/>
    <p:sldId id="318" r:id="rId38"/>
    <p:sldId id="319" r:id="rId39"/>
    <p:sldId id="320" r:id="rId40"/>
    <p:sldId id="321" r:id="rId41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26" autoAdjust="0"/>
    <p:restoredTop sz="90929"/>
  </p:normalViewPr>
  <p:slideViewPr>
    <p:cSldViewPr snapToGrid="0">
      <p:cViewPr>
        <p:scale>
          <a:sx n="100" d="100"/>
          <a:sy n="100" d="100"/>
        </p:scale>
        <p:origin x="-486" y="-1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3321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7187" cy="12480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7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3700" cy="4102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64846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ＭＳ Ｐゴシック" pitchFamily="5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078FD24-BC10-4F87-A03F-2C33A31F58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364BCA-C1CC-47F5-825B-404FC4B8D2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6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9875" y="220663"/>
            <a:ext cx="205422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663"/>
            <a:ext cx="601027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D45E26-91B0-43D8-BD98-F2BCE5286C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7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978260E-B7F8-48A4-9A3A-9D81618C59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7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8FB4163-FDF6-4B20-A2F0-5F44C16513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1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225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604963"/>
            <a:ext cx="403225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8F5E5C5-9252-4A93-A6FE-C5D81E5682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5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0F823A9-A6E0-4CE7-90FE-6F793A778E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5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96BBFF-A6C9-4F60-AF57-B39B3EA7A4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6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3B8F7A2-8551-4C4E-8812-C2EC4D40A3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8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6BF0C21-32B7-48E4-9055-84E12D96CA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0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AEE4B7E-7DA7-4750-AB7C-739F8F3E64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4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10668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0663"/>
            <a:ext cx="77597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0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r>
              <a:rPr lang="en-US"/>
              <a:t> _____ _______ __  </a:t>
            </a:r>
          </a:p>
          <a:p>
            <a:r>
              <a:rPr lang="en-US"/>
              <a:t> ________  __     _____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0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r>
              <a:rPr lang="en-US"/>
              <a:t>Slides created by: </a:t>
            </a:r>
          </a:p>
          <a:p>
            <a:r>
              <a:rPr lang="en-US"/>
              <a:t>Professor Ian G. Harris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23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</a:defRPr>
            </a:lvl1pPr>
          </a:lstStyle>
          <a:p>
            <a:fld id="{0DEFA224-2EFE-44B4-9F49-20A8ED1168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3048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13716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60960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</a:endParaRPr>
          </a:p>
        </p:txBody>
      </p:sp>
      <p:sp>
        <p:nvSpPr>
          <p:cNvPr id="103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6900" cy="451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143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SPI on the ATmega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8850" y="2035175"/>
            <a:ext cx="7772400" cy="345325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SS’ line only used in Slave mode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SPDR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 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Reading accesses last received transmission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Writing automatically sends a the data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Do not directly access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SPI pins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Handled in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hardware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Except CS’, as Master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286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I2C Network</a:t>
            </a:r>
          </a:p>
        </p:txBody>
      </p:sp>
      <p:sp>
        <p:nvSpPr>
          <p:cNvPr id="28675" name="TextBox 5"/>
          <p:cNvSpPr txBox="1">
            <a:spLocks noChangeArrowheads="1"/>
          </p:cNvSpPr>
          <p:nvPr/>
        </p:nvSpPr>
        <p:spPr bwMode="auto">
          <a:xfrm>
            <a:off x="2168525" y="4854575"/>
            <a:ext cx="5207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SDA and SCL are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bidirectional</a:t>
            </a:r>
            <a:endParaRPr lang="en-US">
              <a:solidFill>
                <a:schemeClr val="tx1"/>
              </a:solidFill>
              <a:latin typeface="Arial" pitchFamily="34" charset="0"/>
            </a:endParaRP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Unlike SPI</a:t>
            </a:r>
          </a:p>
        </p:txBody>
      </p:sp>
      <p:grpSp>
        <p:nvGrpSpPr>
          <p:cNvPr id="28676" name="Group 41"/>
          <p:cNvGrpSpPr>
            <a:grpSpLocks/>
          </p:cNvGrpSpPr>
          <p:nvPr/>
        </p:nvGrpSpPr>
        <p:grpSpPr bwMode="auto">
          <a:xfrm>
            <a:off x="161925" y="1481138"/>
            <a:ext cx="8423275" cy="2836862"/>
            <a:chOff x="102" y="933"/>
            <a:chExt cx="5306" cy="1787"/>
          </a:xfrm>
        </p:grpSpPr>
        <p:grpSp>
          <p:nvGrpSpPr>
            <p:cNvPr id="28677" name="Group 31"/>
            <p:cNvGrpSpPr>
              <a:grpSpLocks/>
            </p:cNvGrpSpPr>
            <p:nvPr/>
          </p:nvGrpSpPr>
          <p:grpSpPr bwMode="auto">
            <a:xfrm>
              <a:off x="512" y="1704"/>
              <a:ext cx="4896" cy="1016"/>
              <a:chOff x="464" y="1272"/>
              <a:chExt cx="4896" cy="1016"/>
            </a:xfrm>
          </p:grpSpPr>
          <p:sp>
            <p:nvSpPr>
              <p:cNvPr id="28686" name="Rectangle 5"/>
              <p:cNvSpPr>
                <a:spLocks noChangeArrowheads="1"/>
              </p:cNvSpPr>
              <p:nvPr/>
            </p:nvSpPr>
            <p:spPr bwMode="auto">
              <a:xfrm>
                <a:off x="472" y="1904"/>
                <a:ext cx="87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Master</a:t>
                </a:r>
              </a:p>
            </p:txBody>
          </p:sp>
          <p:sp>
            <p:nvSpPr>
              <p:cNvPr id="28687" name="Rectangle 6"/>
              <p:cNvSpPr>
                <a:spLocks noChangeArrowheads="1"/>
              </p:cNvSpPr>
              <p:nvPr/>
            </p:nvSpPr>
            <p:spPr bwMode="auto">
              <a:xfrm>
                <a:off x="1480" y="1904"/>
                <a:ext cx="87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Slave</a:t>
                </a:r>
              </a:p>
            </p:txBody>
          </p:sp>
          <p:sp>
            <p:nvSpPr>
              <p:cNvPr id="28688" name="Rectangle 7"/>
              <p:cNvSpPr>
                <a:spLocks noChangeArrowheads="1"/>
              </p:cNvSpPr>
              <p:nvPr/>
            </p:nvSpPr>
            <p:spPr bwMode="auto">
              <a:xfrm>
                <a:off x="2512" y="1904"/>
                <a:ext cx="87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Master</a:t>
                </a:r>
              </a:p>
            </p:txBody>
          </p:sp>
          <p:sp>
            <p:nvSpPr>
              <p:cNvPr id="28689" name="Rectangle 8"/>
              <p:cNvSpPr>
                <a:spLocks noChangeArrowheads="1"/>
              </p:cNvSpPr>
              <p:nvPr/>
            </p:nvSpPr>
            <p:spPr bwMode="auto">
              <a:xfrm>
                <a:off x="3520" y="1904"/>
                <a:ext cx="87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Slave</a:t>
                </a:r>
              </a:p>
            </p:txBody>
          </p:sp>
          <p:sp>
            <p:nvSpPr>
              <p:cNvPr id="28690" name="Rectangle 9"/>
              <p:cNvSpPr>
                <a:spLocks noChangeArrowheads="1"/>
              </p:cNvSpPr>
              <p:nvPr/>
            </p:nvSpPr>
            <p:spPr bwMode="auto">
              <a:xfrm>
                <a:off x="4488" y="1904"/>
                <a:ext cx="87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Slave</a:t>
                </a:r>
              </a:p>
            </p:txBody>
          </p:sp>
          <p:sp>
            <p:nvSpPr>
              <p:cNvPr id="28691" name="Line 10"/>
              <p:cNvSpPr>
                <a:spLocks noChangeShapeType="1"/>
              </p:cNvSpPr>
              <p:nvPr/>
            </p:nvSpPr>
            <p:spPr bwMode="auto">
              <a:xfrm>
                <a:off x="488" y="1272"/>
                <a:ext cx="48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2" name="Line 11"/>
              <p:cNvSpPr>
                <a:spLocks noChangeShapeType="1"/>
              </p:cNvSpPr>
              <p:nvPr/>
            </p:nvSpPr>
            <p:spPr bwMode="auto">
              <a:xfrm>
                <a:off x="464" y="1592"/>
                <a:ext cx="48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13"/>
              <p:cNvSpPr>
                <a:spLocks noChangeShapeType="1"/>
              </p:cNvSpPr>
              <p:nvPr/>
            </p:nvSpPr>
            <p:spPr bwMode="auto">
              <a:xfrm>
                <a:off x="736" y="127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18"/>
              <p:cNvSpPr>
                <a:spLocks noChangeShapeType="1"/>
              </p:cNvSpPr>
              <p:nvPr/>
            </p:nvSpPr>
            <p:spPr bwMode="auto">
              <a:xfrm>
                <a:off x="1120" y="1592"/>
                <a:ext cx="0" cy="3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Line 23"/>
              <p:cNvSpPr>
                <a:spLocks noChangeShapeType="1"/>
              </p:cNvSpPr>
              <p:nvPr/>
            </p:nvSpPr>
            <p:spPr bwMode="auto">
              <a:xfrm>
                <a:off x="1736" y="1280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Line 24"/>
              <p:cNvSpPr>
                <a:spLocks noChangeShapeType="1"/>
              </p:cNvSpPr>
              <p:nvPr/>
            </p:nvSpPr>
            <p:spPr bwMode="auto">
              <a:xfrm>
                <a:off x="2120" y="1600"/>
                <a:ext cx="0" cy="3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Line 25"/>
              <p:cNvSpPr>
                <a:spLocks noChangeShapeType="1"/>
              </p:cNvSpPr>
              <p:nvPr/>
            </p:nvSpPr>
            <p:spPr bwMode="auto">
              <a:xfrm>
                <a:off x="2776" y="127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Line 26"/>
              <p:cNvSpPr>
                <a:spLocks noChangeShapeType="1"/>
              </p:cNvSpPr>
              <p:nvPr/>
            </p:nvSpPr>
            <p:spPr bwMode="auto">
              <a:xfrm>
                <a:off x="3160" y="1592"/>
                <a:ext cx="0" cy="3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27"/>
              <p:cNvSpPr>
                <a:spLocks noChangeShapeType="1"/>
              </p:cNvSpPr>
              <p:nvPr/>
            </p:nvSpPr>
            <p:spPr bwMode="auto">
              <a:xfrm>
                <a:off x="3784" y="1280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Line 28"/>
              <p:cNvSpPr>
                <a:spLocks noChangeShapeType="1"/>
              </p:cNvSpPr>
              <p:nvPr/>
            </p:nvSpPr>
            <p:spPr bwMode="auto">
              <a:xfrm>
                <a:off x="4168" y="1600"/>
                <a:ext cx="0" cy="3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1" name="Line 29"/>
              <p:cNvSpPr>
                <a:spLocks noChangeShapeType="1"/>
              </p:cNvSpPr>
              <p:nvPr/>
            </p:nvSpPr>
            <p:spPr bwMode="auto">
              <a:xfrm>
                <a:off x="4704" y="127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2" name="Line 30"/>
              <p:cNvSpPr>
                <a:spLocks noChangeShapeType="1"/>
              </p:cNvSpPr>
              <p:nvPr/>
            </p:nvSpPr>
            <p:spPr bwMode="auto">
              <a:xfrm>
                <a:off x="5088" y="1592"/>
                <a:ext cx="0" cy="3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678" name="Text Box 32"/>
            <p:cNvSpPr txBox="1">
              <a:spLocks noChangeArrowheads="1"/>
            </p:cNvSpPr>
            <p:nvPr/>
          </p:nvSpPr>
          <p:spPr bwMode="auto">
            <a:xfrm>
              <a:off x="102" y="1892"/>
              <a:ext cx="4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  <a:latin typeface="Arial" pitchFamily="34" charset="0"/>
                </a:rPr>
                <a:t>SCL</a:t>
              </a:r>
            </a:p>
          </p:txBody>
        </p:sp>
        <p:sp>
          <p:nvSpPr>
            <p:cNvPr id="28679" name="Text Box 33"/>
            <p:cNvSpPr txBox="1">
              <a:spLocks noChangeArrowheads="1"/>
            </p:cNvSpPr>
            <p:nvPr/>
          </p:nvSpPr>
          <p:spPr bwMode="auto">
            <a:xfrm>
              <a:off x="102" y="1588"/>
              <a:ext cx="4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  <a:latin typeface="Arial" pitchFamily="34" charset="0"/>
                </a:rPr>
                <a:t>SDA</a:t>
              </a:r>
            </a:p>
          </p:txBody>
        </p:sp>
        <p:pic>
          <p:nvPicPr>
            <p:cNvPr id="28680" name="Picture 3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321" y="1295"/>
              <a:ext cx="47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681" name="Picture 3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809" y="1319"/>
              <a:ext cx="47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2" name="Line 37"/>
            <p:cNvSpPr>
              <a:spLocks noChangeShapeType="1"/>
            </p:cNvSpPr>
            <p:nvPr/>
          </p:nvSpPr>
          <p:spPr bwMode="auto">
            <a:xfrm>
              <a:off x="2560" y="1576"/>
              <a:ext cx="0" cy="1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Line 38"/>
            <p:cNvSpPr>
              <a:spLocks noChangeShapeType="1"/>
            </p:cNvSpPr>
            <p:nvPr/>
          </p:nvSpPr>
          <p:spPr bwMode="auto">
            <a:xfrm>
              <a:off x="3048" y="1600"/>
              <a:ext cx="0" cy="4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Text Box 39"/>
            <p:cNvSpPr txBox="1">
              <a:spLocks noChangeArrowheads="1"/>
            </p:cNvSpPr>
            <p:nvPr/>
          </p:nvSpPr>
          <p:spPr bwMode="auto">
            <a:xfrm>
              <a:off x="2402" y="933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1600">
                  <a:solidFill>
                    <a:schemeClr val="tx1"/>
                  </a:solidFill>
                  <a:latin typeface="Arial" pitchFamily="34" charset="0"/>
                </a:rPr>
                <a:t>Vcc</a:t>
              </a:r>
            </a:p>
          </p:txBody>
        </p:sp>
        <p:sp>
          <p:nvSpPr>
            <p:cNvPr id="28685" name="Text Box 40"/>
            <p:cNvSpPr txBox="1">
              <a:spLocks noChangeArrowheads="1"/>
            </p:cNvSpPr>
            <p:nvPr/>
          </p:nvSpPr>
          <p:spPr bwMode="auto">
            <a:xfrm>
              <a:off x="2890" y="945"/>
              <a:ext cx="3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1600">
                  <a:solidFill>
                    <a:schemeClr val="tx1"/>
                  </a:solidFill>
                  <a:latin typeface="Arial" pitchFamily="34" charset="0"/>
                </a:rPr>
                <a:t>Vcc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307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I2C Transaction Structure</a:t>
            </a:r>
          </a:p>
        </p:txBody>
      </p:sp>
      <p:sp>
        <p:nvSpPr>
          <p:cNvPr id="30723" name="TextBox 5"/>
          <p:cNvSpPr txBox="1">
            <a:spLocks noChangeArrowheads="1"/>
          </p:cNvSpPr>
          <p:nvPr/>
        </p:nvSpPr>
        <p:spPr bwMode="auto">
          <a:xfrm>
            <a:off x="1362075" y="1590675"/>
            <a:ext cx="6886575" cy="441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Start Condition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Indicates the beginning of a transaction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Address/Direction Byte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Specifies slave for communication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Specifies read vs. write transaction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Data Byte(s)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Transmitted by either master or slave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Stop Condition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Indicates the end of a transaction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327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Start and Stop Conditions</a:t>
            </a:r>
          </a:p>
        </p:txBody>
      </p:sp>
      <p:sp>
        <p:nvSpPr>
          <p:cNvPr id="32771" name="TextBox 5"/>
          <p:cNvSpPr txBox="1">
            <a:spLocks noChangeArrowheads="1"/>
          </p:cNvSpPr>
          <p:nvPr/>
        </p:nvSpPr>
        <p:spPr bwMode="auto">
          <a:xfrm>
            <a:off x="1311275" y="3913188"/>
            <a:ext cx="6521450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Start Condition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Falling transition on SDA while SCL=1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Stop Condition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Rising transition on SDA while SCL=1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  <p:grpSp>
        <p:nvGrpSpPr>
          <p:cNvPr id="32772" name="Group 18"/>
          <p:cNvGrpSpPr>
            <a:grpSpLocks/>
          </p:cNvGrpSpPr>
          <p:nvPr/>
        </p:nvGrpSpPr>
        <p:grpSpPr bwMode="auto">
          <a:xfrm>
            <a:off x="571500" y="1968500"/>
            <a:ext cx="3495675" cy="1630363"/>
            <a:chOff x="161925" y="2273300"/>
            <a:chExt cx="3495675" cy="1629747"/>
          </a:xfrm>
        </p:grpSpPr>
        <p:grpSp>
          <p:nvGrpSpPr>
            <p:cNvPr id="32780" name="Group 9"/>
            <p:cNvGrpSpPr>
              <a:grpSpLocks/>
            </p:cNvGrpSpPr>
            <p:nvPr/>
          </p:nvGrpSpPr>
          <p:grpSpPr bwMode="auto">
            <a:xfrm>
              <a:off x="161925" y="2273300"/>
              <a:ext cx="3495675" cy="1146175"/>
              <a:chOff x="161925" y="2273300"/>
              <a:chExt cx="3495675" cy="1146175"/>
            </a:xfrm>
          </p:grpSpPr>
          <p:sp>
            <p:nvSpPr>
              <p:cNvPr id="32782" name="Freeform 6"/>
              <p:cNvSpPr>
                <a:spLocks noChangeArrowheads="1"/>
              </p:cNvSpPr>
              <p:nvPr/>
            </p:nvSpPr>
            <p:spPr bwMode="auto">
              <a:xfrm>
                <a:off x="909638" y="2286000"/>
                <a:ext cx="2747962" cy="428625"/>
              </a:xfrm>
              <a:custGeom>
                <a:avLst/>
                <a:gdLst>
                  <a:gd name="T0" fmla="*/ 0 w 2747962"/>
                  <a:gd name="T1" fmla="*/ 4763 h 428625"/>
                  <a:gd name="T2" fmla="*/ 914400 w 2747962"/>
                  <a:gd name="T3" fmla="*/ 0 h 428625"/>
                  <a:gd name="T4" fmla="*/ 1338262 w 2747962"/>
                  <a:gd name="T5" fmla="*/ 423863 h 428625"/>
                  <a:gd name="T6" fmla="*/ 2747962 w 2747962"/>
                  <a:gd name="T7" fmla="*/ 428625 h 42862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747962"/>
                  <a:gd name="T13" fmla="*/ 0 h 428625"/>
                  <a:gd name="T14" fmla="*/ 2747962 w 2747962"/>
                  <a:gd name="T15" fmla="*/ 428625 h 42862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747962" h="428625">
                    <a:moveTo>
                      <a:pt x="0" y="4763"/>
                    </a:moveTo>
                    <a:lnTo>
                      <a:pt x="914400" y="0"/>
                    </a:lnTo>
                    <a:lnTo>
                      <a:pt x="1338262" y="423863"/>
                    </a:lnTo>
                    <a:lnTo>
                      <a:pt x="2747962" y="428625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/>
              </a:p>
            </p:txBody>
          </p:sp>
          <p:sp>
            <p:nvSpPr>
              <p:cNvPr id="32783" name="Freeform 7"/>
              <p:cNvSpPr>
                <a:spLocks noChangeArrowheads="1"/>
              </p:cNvSpPr>
              <p:nvPr/>
            </p:nvSpPr>
            <p:spPr bwMode="auto">
              <a:xfrm>
                <a:off x="909638" y="3000375"/>
                <a:ext cx="2743200" cy="419100"/>
              </a:xfrm>
              <a:custGeom>
                <a:avLst/>
                <a:gdLst>
                  <a:gd name="T0" fmla="*/ 0 w 2743200"/>
                  <a:gd name="T1" fmla="*/ 0 h 419100"/>
                  <a:gd name="T2" fmla="*/ 1833562 w 2743200"/>
                  <a:gd name="T3" fmla="*/ 0 h 419100"/>
                  <a:gd name="T4" fmla="*/ 2252662 w 2743200"/>
                  <a:gd name="T5" fmla="*/ 419100 h 419100"/>
                  <a:gd name="T6" fmla="*/ 2743200 w 2743200"/>
                  <a:gd name="T7" fmla="*/ 419100 h 419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743200"/>
                  <a:gd name="T13" fmla="*/ 0 h 419100"/>
                  <a:gd name="T14" fmla="*/ 2743200 w 2743200"/>
                  <a:gd name="T15" fmla="*/ 419100 h 419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743200" h="419100">
                    <a:moveTo>
                      <a:pt x="0" y="0"/>
                    </a:moveTo>
                    <a:lnTo>
                      <a:pt x="1833562" y="0"/>
                    </a:lnTo>
                    <a:lnTo>
                      <a:pt x="2252662" y="419100"/>
                    </a:lnTo>
                    <a:lnTo>
                      <a:pt x="2743200" y="41910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/>
              </a:p>
            </p:txBody>
          </p:sp>
          <p:sp>
            <p:nvSpPr>
              <p:cNvPr id="32784" name="Text Box 33"/>
              <p:cNvSpPr txBox="1">
                <a:spLocks noChangeArrowheads="1"/>
              </p:cNvSpPr>
              <p:nvPr/>
            </p:nvSpPr>
            <p:spPr bwMode="auto">
              <a:xfrm>
                <a:off x="161925" y="2273300"/>
                <a:ext cx="70643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1pPr>
                <a:lvl2pPr marL="37931725" indent="-37474525"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2pPr>
                <a:lvl3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3pPr>
                <a:lvl4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4pPr>
                <a:lvl5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9pPr>
              </a:lstStyle>
              <a:p>
                <a:r>
                  <a:rPr lang="en-US" sz="2000">
                    <a:solidFill>
                      <a:schemeClr val="tx1"/>
                    </a:solidFill>
                    <a:latin typeface="Arial" pitchFamily="34" charset="0"/>
                  </a:rPr>
                  <a:t>SDA</a:t>
                </a:r>
              </a:p>
            </p:txBody>
          </p:sp>
          <p:sp>
            <p:nvSpPr>
              <p:cNvPr id="32785" name="Text Box 33"/>
              <p:cNvSpPr txBox="1">
                <a:spLocks noChangeArrowheads="1"/>
              </p:cNvSpPr>
              <p:nvPr/>
            </p:nvSpPr>
            <p:spPr bwMode="auto">
              <a:xfrm>
                <a:off x="186735" y="3019365"/>
                <a:ext cx="68480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1pPr>
                <a:lvl2pPr marL="37931725" indent="-37474525"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2pPr>
                <a:lvl3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3pPr>
                <a:lvl4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4pPr>
                <a:lvl5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9pPr>
              </a:lstStyle>
              <a:p>
                <a:r>
                  <a:rPr lang="en-US" sz="2000">
                    <a:solidFill>
                      <a:schemeClr val="tx1"/>
                    </a:solidFill>
                    <a:latin typeface="Arial" pitchFamily="34" charset="0"/>
                  </a:rPr>
                  <a:t>SCL</a:t>
                </a:r>
              </a:p>
            </p:txBody>
          </p:sp>
        </p:grpSp>
        <p:sp>
          <p:nvSpPr>
            <p:cNvPr id="32781" name="Text Box 33"/>
            <p:cNvSpPr txBox="1">
              <a:spLocks noChangeArrowheads="1"/>
            </p:cNvSpPr>
            <p:nvPr/>
          </p:nvSpPr>
          <p:spPr bwMode="auto">
            <a:xfrm>
              <a:off x="1177926" y="3533715"/>
              <a:ext cx="185178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1800" b="1">
                  <a:solidFill>
                    <a:schemeClr val="tx1"/>
                  </a:solidFill>
                  <a:latin typeface="Arial" pitchFamily="34" charset="0"/>
                </a:rPr>
                <a:t>Start Condition</a:t>
              </a:r>
            </a:p>
          </p:txBody>
        </p:sp>
      </p:grpSp>
      <p:grpSp>
        <p:nvGrpSpPr>
          <p:cNvPr id="32773" name="Group 19"/>
          <p:cNvGrpSpPr>
            <a:grpSpLocks/>
          </p:cNvGrpSpPr>
          <p:nvPr/>
        </p:nvGrpSpPr>
        <p:grpSpPr bwMode="auto">
          <a:xfrm>
            <a:off x="4927600" y="1990725"/>
            <a:ext cx="3454400" cy="1608138"/>
            <a:chOff x="4746625" y="2295525"/>
            <a:chExt cx="3454400" cy="1607522"/>
          </a:xfrm>
        </p:grpSpPr>
        <p:grpSp>
          <p:nvGrpSpPr>
            <p:cNvPr id="32774" name="Group 13"/>
            <p:cNvGrpSpPr>
              <a:grpSpLocks/>
            </p:cNvGrpSpPr>
            <p:nvPr/>
          </p:nvGrpSpPr>
          <p:grpSpPr bwMode="auto">
            <a:xfrm>
              <a:off x="4746625" y="2295525"/>
              <a:ext cx="3454400" cy="1162050"/>
              <a:chOff x="4746625" y="2295525"/>
              <a:chExt cx="3454400" cy="1162050"/>
            </a:xfrm>
          </p:grpSpPr>
          <p:sp>
            <p:nvSpPr>
              <p:cNvPr id="32776" name="Freeform 11"/>
              <p:cNvSpPr>
                <a:spLocks noChangeArrowheads="1"/>
              </p:cNvSpPr>
              <p:nvPr/>
            </p:nvSpPr>
            <p:spPr bwMode="auto">
              <a:xfrm>
                <a:off x="5453063" y="3000375"/>
                <a:ext cx="2743200" cy="419100"/>
              </a:xfrm>
              <a:custGeom>
                <a:avLst/>
                <a:gdLst>
                  <a:gd name="T0" fmla="*/ 0 w 2743200"/>
                  <a:gd name="T1" fmla="*/ 0 h 419100"/>
                  <a:gd name="T2" fmla="*/ 1833562 w 2743200"/>
                  <a:gd name="T3" fmla="*/ 0 h 419100"/>
                  <a:gd name="T4" fmla="*/ 2252662 w 2743200"/>
                  <a:gd name="T5" fmla="*/ 419100 h 419100"/>
                  <a:gd name="T6" fmla="*/ 2743200 w 2743200"/>
                  <a:gd name="T7" fmla="*/ 419100 h 419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743200"/>
                  <a:gd name="T13" fmla="*/ 0 h 419100"/>
                  <a:gd name="T14" fmla="*/ 2743200 w 2743200"/>
                  <a:gd name="T15" fmla="*/ 419100 h 419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743200" h="419100">
                    <a:moveTo>
                      <a:pt x="0" y="0"/>
                    </a:moveTo>
                    <a:lnTo>
                      <a:pt x="1833562" y="0"/>
                    </a:lnTo>
                    <a:lnTo>
                      <a:pt x="2252662" y="419100"/>
                    </a:lnTo>
                    <a:lnTo>
                      <a:pt x="2743200" y="41910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</a:pPr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 bwMode="auto">
              <a:xfrm>
                <a:off x="5453063" y="2295525"/>
                <a:ext cx="2747962" cy="428625"/>
              </a:xfrm>
              <a:custGeom>
                <a:avLst/>
                <a:gdLst>
                  <a:gd name="connsiteX0" fmla="*/ 0 w 2747962"/>
                  <a:gd name="connsiteY0" fmla="*/ 4763 h 428625"/>
                  <a:gd name="connsiteX1" fmla="*/ 914400 w 2747962"/>
                  <a:gd name="connsiteY1" fmla="*/ 0 h 428625"/>
                  <a:gd name="connsiteX2" fmla="*/ 1338262 w 2747962"/>
                  <a:gd name="connsiteY2" fmla="*/ 423863 h 428625"/>
                  <a:gd name="connsiteX3" fmla="*/ 2747962 w 2747962"/>
                  <a:gd name="connsiteY3" fmla="*/ 428625 h 42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47962" h="428625">
                    <a:moveTo>
                      <a:pt x="0" y="4763"/>
                    </a:moveTo>
                    <a:lnTo>
                      <a:pt x="914400" y="0"/>
                    </a:lnTo>
                    <a:lnTo>
                      <a:pt x="1338262" y="423863"/>
                    </a:lnTo>
                    <a:lnTo>
                      <a:pt x="2747962" y="428625"/>
                    </a:lnTo>
                  </a:path>
                </a:pathLst>
              </a:cu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10800000" lon="0" rev="0"/>
                </a:camera>
                <a:lightRig rig="threePt" dir="t"/>
              </a:scene3d>
              <a:extLst/>
            </p:spPr>
            <p:txBody>
              <a:bodyPr/>
              <a:lstStyle/>
              <a:p>
                <a:pPr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endParaRPr lang="en-US">
                  <a:latin typeface="Times New Roman" charset="0"/>
                  <a:ea typeface="MS Gothic" charset="-128"/>
                  <a:cs typeface="MS Gothic" charset="0"/>
                </a:endParaRPr>
              </a:p>
            </p:txBody>
          </p:sp>
          <p:sp>
            <p:nvSpPr>
              <p:cNvPr id="32778" name="Text Box 33"/>
              <p:cNvSpPr txBox="1">
                <a:spLocks noChangeArrowheads="1"/>
              </p:cNvSpPr>
              <p:nvPr/>
            </p:nvSpPr>
            <p:spPr bwMode="auto">
              <a:xfrm>
                <a:off x="4746625" y="2311400"/>
                <a:ext cx="70643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1pPr>
                <a:lvl2pPr marL="37931725" indent="-37474525"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2pPr>
                <a:lvl3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3pPr>
                <a:lvl4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4pPr>
                <a:lvl5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9pPr>
              </a:lstStyle>
              <a:p>
                <a:r>
                  <a:rPr lang="en-US" sz="2000">
                    <a:solidFill>
                      <a:schemeClr val="tx1"/>
                    </a:solidFill>
                    <a:latin typeface="Arial" pitchFamily="34" charset="0"/>
                  </a:rPr>
                  <a:t>SDA</a:t>
                </a:r>
              </a:p>
            </p:txBody>
          </p:sp>
          <p:sp>
            <p:nvSpPr>
              <p:cNvPr id="32779" name="Text Box 33"/>
              <p:cNvSpPr txBox="1">
                <a:spLocks noChangeArrowheads="1"/>
              </p:cNvSpPr>
              <p:nvPr/>
            </p:nvSpPr>
            <p:spPr bwMode="auto">
              <a:xfrm>
                <a:off x="4771435" y="3057465"/>
                <a:ext cx="68480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1pPr>
                <a:lvl2pPr marL="37931725" indent="-37474525"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2pPr>
                <a:lvl3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3pPr>
                <a:lvl4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4pPr>
                <a:lvl5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9pPr>
              </a:lstStyle>
              <a:p>
                <a:r>
                  <a:rPr lang="en-US" sz="2000">
                    <a:solidFill>
                      <a:schemeClr val="tx1"/>
                    </a:solidFill>
                    <a:latin typeface="Arial" pitchFamily="34" charset="0"/>
                  </a:rPr>
                  <a:t>SCL</a:t>
                </a:r>
              </a:p>
            </p:txBody>
          </p:sp>
        </p:grpSp>
        <p:sp>
          <p:nvSpPr>
            <p:cNvPr id="32775" name="Text Box 33"/>
            <p:cNvSpPr txBox="1">
              <a:spLocks noChangeArrowheads="1"/>
            </p:cNvSpPr>
            <p:nvPr/>
          </p:nvSpPr>
          <p:spPr bwMode="auto">
            <a:xfrm>
              <a:off x="5859935" y="3533715"/>
              <a:ext cx="18389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algn="ctr"/>
              <a:r>
                <a:rPr lang="en-US" sz="1800" b="1">
                  <a:solidFill>
                    <a:schemeClr val="tx1"/>
                  </a:solidFill>
                  <a:latin typeface="Arial" pitchFamily="34" charset="0"/>
                </a:rPr>
                <a:t>Stop Condition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348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Sending a Bit</a:t>
            </a:r>
          </a:p>
        </p:txBody>
      </p:sp>
      <p:sp>
        <p:nvSpPr>
          <p:cNvPr id="34819" name="TextBox 5"/>
          <p:cNvSpPr txBox="1">
            <a:spLocks noChangeArrowheads="1"/>
          </p:cNvSpPr>
          <p:nvPr/>
        </p:nvSpPr>
        <p:spPr bwMode="auto">
          <a:xfrm>
            <a:off x="749300" y="4008438"/>
            <a:ext cx="791845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SDA is sampled by receiver on the rising edge of SCL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SDA must be constant which SCL is high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Exception is Start/Stop Condition</a:t>
            </a:r>
          </a:p>
        </p:txBody>
      </p:sp>
      <p:grpSp>
        <p:nvGrpSpPr>
          <p:cNvPr id="34820" name="Group 5"/>
          <p:cNvGrpSpPr>
            <a:grpSpLocks/>
          </p:cNvGrpSpPr>
          <p:nvPr/>
        </p:nvGrpSpPr>
        <p:grpSpPr bwMode="auto">
          <a:xfrm>
            <a:off x="1220788" y="2085975"/>
            <a:ext cx="6394450" cy="1347788"/>
            <a:chOff x="924719" y="2076450"/>
            <a:chExt cx="6395244" cy="1347788"/>
          </a:xfrm>
        </p:grpSpPr>
        <p:sp>
          <p:nvSpPr>
            <p:cNvPr id="34821" name="Text Box 33"/>
            <p:cNvSpPr txBox="1">
              <a:spLocks noChangeArrowheads="1"/>
            </p:cNvSpPr>
            <p:nvPr/>
          </p:nvSpPr>
          <p:spPr bwMode="auto">
            <a:xfrm>
              <a:off x="924719" y="2094706"/>
              <a:ext cx="706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  <a:latin typeface="Arial" pitchFamily="34" charset="0"/>
                </a:rPr>
                <a:t>SDA</a:t>
              </a:r>
            </a:p>
          </p:txBody>
        </p:sp>
        <p:sp>
          <p:nvSpPr>
            <p:cNvPr id="34822" name="Text Box 33"/>
            <p:cNvSpPr txBox="1">
              <a:spLocks noChangeArrowheads="1"/>
            </p:cNvSpPr>
            <p:nvPr/>
          </p:nvSpPr>
          <p:spPr bwMode="auto">
            <a:xfrm>
              <a:off x="968874" y="3005138"/>
              <a:ext cx="68480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2000">
                  <a:solidFill>
                    <a:schemeClr val="tx1"/>
                  </a:solidFill>
                  <a:latin typeface="Arial" pitchFamily="34" charset="0"/>
                </a:rPr>
                <a:t>SCL</a:t>
              </a:r>
            </a:p>
          </p:txBody>
        </p:sp>
        <p:sp>
          <p:nvSpPr>
            <p:cNvPr id="34823" name="Freeform 2"/>
            <p:cNvSpPr>
              <a:spLocks noChangeArrowheads="1"/>
            </p:cNvSpPr>
            <p:nvPr/>
          </p:nvSpPr>
          <p:spPr bwMode="auto">
            <a:xfrm>
              <a:off x="1814513" y="3005138"/>
              <a:ext cx="5505450" cy="419100"/>
            </a:xfrm>
            <a:custGeom>
              <a:avLst/>
              <a:gdLst>
                <a:gd name="T0" fmla="*/ 0 w 5505450"/>
                <a:gd name="T1" fmla="*/ 414337 h 419100"/>
                <a:gd name="T2" fmla="*/ 1419225 w 5505450"/>
                <a:gd name="T3" fmla="*/ 419100 h 419100"/>
                <a:gd name="T4" fmla="*/ 1843087 w 5505450"/>
                <a:gd name="T5" fmla="*/ 4762 h 419100"/>
                <a:gd name="T6" fmla="*/ 3662362 w 5505450"/>
                <a:gd name="T7" fmla="*/ 0 h 419100"/>
                <a:gd name="T8" fmla="*/ 4095750 w 5505450"/>
                <a:gd name="T9" fmla="*/ 419100 h 419100"/>
                <a:gd name="T10" fmla="*/ 5505450 w 5505450"/>
                <a:gd name="T11" fmla="*/ 419100 h 4191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05450"/>
                <a:gd name="T19" fmla="*/ 0 h 419100"/>
                <a:gd name="T20" fmla="*/ 5505450 w 5505450"/>
                <a:gd name="T21" fmla="*/ 419100 h 4191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05450" h="419100">
                  <a:moveTo>
                    <a:pt x="0" y="414337"/>
                  </a:moveTo>
                  <a:lnTo>
                    <a:pt x="1419225" y="419100"/>
                  </a:lnTo>
                  <a:lnTo>
                    <a:pt x="1843087" y="4762"/>
                  </a:lnTo>
                  <a:lnTo>
                    <a:pt x="3662362" y="0"/>
                  </a:lnTo>
                  <a:lnTo>
                    <a:pt x="4095750" y="419100"/>
                  </a:lnTo>
                  <a:lnTo>
                    <a:pt x="5505450" y="41910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34824" name="Freeform 3"/>
            <p:cNvSpPr>
              <a:spLocks noChangeArrowheads="1"/>
            </p:cNvSpPr>
            <p:nvPr/>
          </p:nvSpPr>
          <p:spPr bwMode="auto">
            <a:xfrm>
              <a:off x="1828800" y="2076450"/>
              <a:ext cx="5472113" cy="433388"/>
            </a:xfrm>
            <a:custGeom>
              <a:avLst/>
              <a:gdLst>
                <a:gd name="T0" fmla="*/ 0 w 5472113"/>
                <a:gd name="T1" fmla="*/ 0 h 433388"/>
                <a:gd name="T2" fmla="*/ 766763 w 5472113"/>
                <a:gd name="T3" fmla="*/ 0 h 433388"/>
                <a:gd name="T4" fmla="*/ 1190625 w 5472113"/>
                <a:gd name="T5" fmla="*/ 428625 h 433388"/>
                <a:gd name="T6" fmla="*/ 4286250 w 5472113"/>
                <a:gd name="T7" fmla="*/ 433388 h 433388"/>
                <a:gd name="T8" fmla="*/ 4776788 w 5472113"/>
                <a:gd name="T9" fmla="*/ 0 h 433388"/>
                <a:gd name="T10" fmla="*/ 5472113 w 5472113"/>
                <a:gd name="T11" fmla="*/ 0 h 4333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72113"/>
                <a:gd name="T19" fmla="*/ 0 h 433388"/>
                <a:gd name="T20" fmla="*/ 5472113 w 5472113"/>
                <a:gd name="T21" fmla="*/ 433388 h 4333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72113" h="433388">
                  <a:moveTo>
                    <a:pt x="0" y="0"/>
                  </a:moveTo>
                  <a:lnTo>
                    <a:pt x="766763" y="0"/>
                  </a:lnTo>
                  <a:lnTo>
                    <a:pt x="1190625" y="428625"/>
                  </a:lnTo>
                  <a:lnTo>
                    <a:pt x="4286250" y="433388"/>
                  </a:lnTo>
                  <a:lnTo>
                    <a:pt x="4776788" y="0"/>
                  </a:lnTo>
                  <a:lnTo>
                    <a:pt x="547211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23" name="Freeform 22"/>
            <p:cNvSpPr/>
            <p:nvPr/>
          </p:nvSpPr>
          <p:spPr bwMode="auto">
            <a:xfrm>
              <a:off x="1819276" y="2076450"/>
              <a:ext cx="5472113" cy="433388"/>
            </a:xfrm>
            <a:custGeom>
              <a:avLst/>
              <a:gdLst>
                <a:gd name="connsiteX0" fmla="*/ 0 w 5472113"/>
                <a:gd name="connsiteY0" fmla="*/ 0 h 433388"/>
                <a:gd name="connsiteX1" fmla="*/ 766763 w 5472113"/>
                <a:gd name="connsiteY1" fmla="*/ 0 h 433388"/>
                <a:gd name="connsiteX2" fmla="*/ 1190625 w 5472113"/>
                <a:gd name="connsiteY2" fmla="*/ 428625 h 433388"/>
                <a:gd name="connsiteX3" fmla="*/ 4286250 w 5472113"/>
                <a:gd name="connsiteY3" fmla="*/ 433388 h 433388"/>
                <a:gd name="connsiteX4" fmla="*/ 4776788 w 5472113"/>
                <a:gd name="connsiteY4" fmla="*/ 0 h 433388"/>
                <a:gd name="connsiteX5" fmla="*/ 5472113 w 5472113"/>
                <a:gd name="connsiteY5" fmla="*/ 0 h 433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72113" h="433388">
                  <a:moveTo>
                    <a:pt x="0" y="0"/>
                  </a:moveTo>
                  <a:lnTo>
                    <a:pt x="766763" y="0"/>
                  </a:lnTo>
                  <a:lnTo>
                    <a:pt x="1190625" y="428625"/>
                  </a:lnTo>
                  <a:lnTo>
                    <a:pt x="4286250" y="433388"/>
                  </a:lnTo>
                  <a:lnTo>
                    <a:pt x="4776788" y="0"/>
                  </a:lnTo>
                  <a:lnTo>
                    <a:pt x="5472113" y="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>
                <a:latin typeface="Times New Roman" charset="0"/>
                <a:ea typeface="MS Gothic" charset="-128"/>
                <a:cs typeface="MS Gothic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368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Acknowledge Bit</a:t>
            </a:r>
          </a:p>
        </p:txBody>
      </p:sp>
      <p:sp>
        <p:nvSpPr>
          <p:cNvPr id="36867" name="TextBox 5"/>
          <p:cNvSpPr txBox="1">
            <a:spLocks noChangeArrowheads="1"/>
          </p:cNvSpPr>
          <p:nvPr/>
        </p:nvSpPr>
        <p:spPr bwMode="auto">
          <a:xfrm>
            <a:off x="644525" y="3798888"/>
            <a:ext cx="8261350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After each byte is sent, the receiver must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acknowledge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Transmitter releases SDA, receiver must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pull SDA low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Must be low for one pulse of SCL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If SDA is not pulled low, transmission is aborted</a:t>
            </a:r>
          </a:p>
        </p:txBody>
      </p:sp>
      <p:grpSp>
        <p:nvGrpSpPr>
          <p:cNvPr id="36868" name="Group 31"/>
          <p:cNvGrpSpPr>
            <a:grpSpLocks/>
          </p:cNvGrpSpPr>
          <p:nvPr/>
        </p:nvGrpSpPr>
        <p:grpSpPr bwMode="auto">
          <a:xfrm>
            <a:off x="1244600" y="1795463"/>
            <a:ext cx="6584950" cy="1700212"/>
            <a:chOff x="1243809" y="1862188"/>
            <a:chExt cx="6585742" cy="1700212"/>
          </a:xfrm>
        </p:grpSpPr>
        <p:grpSp>
          <p:nvGrpSpPr>
            <p:cNvPr id="36869" name="Group 29"/>
            <p:cNvGrpSpPr>
              <a:grpSpLocks/>
            </p:cNvGrpSpPr>
            <p:nvPr/>
          </p:nvGrpSpPr>
          <p:grpSpPr bwMode="auto">
            <a:xfrm>
              <a:off x="1243809" y="1862188"/>
              <a:ext cx="6585742" cy="1700212"/>
              <a:chOff x="1243809" y="1862188"/>
              <a:chExt cx="6585742" cy="1700212"/>
            </a:xfrm>
          </p:grpSpPr>
          <p:sp>
            <p:nvSpPr>
              <p:cNvPr id="36875" name="Text Box 33"/>
              <p:cNvSpPr txBox="1">
                <a:spLocks noChangeArrowheads="1"/>
              </p:cNvSpPr>
              <p:nvPr/>
            </p:nvSpPr>
            <p:spPr bwMode="auto">
              <a:xfrm>
                <a:off x="1243809" y="2047075"/>
                <a:ext cx="70643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1pPr>
                <a:lvl2pPr marL="37931725" indent="-37474525"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2pPr>
                <a:lvl3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3pPr>
                <a:lvl4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4pPr>
                <a:lvl5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9pPr>
              </a:lstStyle>
              <a:p>
                <a:r>
                  <a:rPr lang="en-US" sz="2000">
                    <a:solidFill>
                      <a:schemeClr val="tx1"/>
                    </a:solidFill>
                    <a:latin typeface="Arial" pitchFamily="34" charset="0"/>
                  </a:rPr>
                  <a:t>SDA</a:t>
                </a:r>
              </a:p>
            </p:txBody>
          </p:sp>
          <p:sp>
            <p:nvSpPr>
              <p:cNvPr id="36876" name="Text Box 33"/>
              <p:cNvSpPr txBox="1">
                <a:spLocks noChangeArrowheads="1"/>
              </p:cNvSpPr>
              <p:nvPr/>
            </p:nvSpPr>
            <p:spPr bwMode="auto">
              <a:xfrm>
                <a:off x="1287964" y="3014663"/>
                <a:ext cx="68480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1pPr>
                <a:lvl2pPr marL="37931725" indent="-37474525"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2pPr>
                <a:lvl3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3pPr>
                <a:lvl4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4pPr>
                <a:lvl5pPr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Times New Roman" pitchFamily="18" charset="0"/>
                    <a:ea typeface="MS Gothic" pitchFamily="49" charset="-128"/>
                  </a:defRPr>
                </a:lvl9pPr>
              </a:lstStyle>
              <a:p>
                <a:r>
                  <a:rPr lang="en-US" sz="2000">
                    <a:solidFill>
                      <a:schemeClr val="tx1"/>
                    </a:solidFill>
                    <a:latin typeface="Arial" pitchFamily="34" charset="0"/>
                  </a:rPr>
                  <a:t>SCL</a:t>
                </a:r>
              </a:p>
            </p:txBody>
          </p:sp>
          <p:grpSp>
            <p:nvGrpSpPr>
              <p:cNvPr id="36877" name="Group 28"/>
              <p:cNvGrpSpPr>
                <a:grpSpLocks/>
              </p:cNvGrpSpPr>
              <p:nvPr/>
            </p:nvGrpSpPr>
            <p:grpSpPr bwMode="auto">
              <a:xfrm>
                <a:off x="2066926" y="1862188"/>
                <a:ext cx="5762625" cy="1700212"/>
                <a:chOff x="1824038" y="1852613"/>
                <a:chExt cx="5762625" cy="1700212"/>
              </a:xfrm>
            </p:grpSpPr>
            <p:grpSp>
              <p:nvGrpSpPr>
                <p:cNvPr id="36878" name="Group 25"/>
                <p:cNvGrpSpPr>
                  <a:grpSpLocks/>
                </p:cNvGrpSpPr>
                <p:nvPr/>
              </p:nvGrpSpPr>
              <p:grpSpPr bwMode="auto">
                <a:xfrm>
                  <a:off x="1824038" y="2005004"/>
                  <a:ext cx="5762625" cy="428625"/>
                  <a:chOff x="1824038" y="2005004"/>
                  <a:chExt cx="5762625" cy="428625"/>
                </a:xfrm>
              </p:grpSpPr>
              <p:grpSp>
                <p:nvGrpSpPr>
                  <p:cNvPr id="36884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1824038" y="2009766"/>
                    <a:ext cx="3186093" cy="423069"/>
                    <a:chOff x="1824038" y="2095500"/>
                    <a:chExt cx="3186093" cy="423069"/>
                  </a:xfrm>
                </p:grpSpPr>
                <p:sp>
                  <p:nvSpPr>
                    <p:cNvPr id="36888" name="Freeform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4038" y="2095500"/>
                      <a:ext cx="1685925" cy="414338"/>
                    </a:xfrm>
                    <a:custGeom>
                      <a:avLst/>
                      <a:gdLst>
                        <a:gd name="T0" fmla="*/ 0 w 1828800"/>
                        <a:gd name="T1" fmla="*/ 414338 h 414338"/>
                        <a:gd name="T2" fmla="*/ 386358 w 1828800"/>
                        <a:gd name="T3" fmla="*/ 414338 h 414338"/>
                        <a:gd name="T4" fmla="*/ 610269 w 1828800"/>
                        <a:gd name="T5" fmla="*/ 0 h 414338"/>
                        <a:gd name="T6" fmla="*/ 1132731 w 1828800"/>
                        <a:gd name="T7" fmla="*/ 0 h 414338"/>
                        <a:gd name="T8" fmla="*/ 1321519 w 1828800"/>
                        <a:gd name="T9" fmla="*/ 414338 h 414338"/>
                        <a:gd name="T10" fmla="*/ 1685925 w 1828800"/>
                        <a:gd name="T11" fmla="*/ 414338 h 414338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1828800"/>
                        <a:gd name="T19" fmla="*/ 0 h 414338"/>
                        <a:gd name="T20" fmla="*/ 1828800 w 1828800"/>
                        <a:gd name="T21" fmla="*/ 414338 h 414338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1828800" h="414338">
                          <a:moveTo>
                            <a:pt x="0" y="414338"/>
                          </a:moveTo>
                          <a:lnTo>
                            <a:pt x="419100" y="414338"/>
                          </a:lnTo>
                          <a:lnTo>
                            <a:pt x="661987" y="0"/>
                          </a:lnTo>
                          <a:lnTo>
                            <a:pt x="1228725" y="0"/>
                          </a:lnTo>
                          <a:lnTo>
                            <a:pt x="1433512" y="414338"/>
                          </a:lnTo>
                          <a:lnTo>
                            <a:pt x="1828800" y="414338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hangingPunct="0"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</a:pPr>
                      <a:endParaRPr lang="en-US"/>
                    </a:p>
                  </p:txBody>
                </p:sp>
                <p:sp>
                  <p:nvSpPr>
                    <p:cNvPr id="13" name="Freeform 12"/>
                    <p:cNvSpPr/>
                    <p:nvPr/>
                  </p:nvSpPr>
                  <p:spPr bwMode="auto">
                    <a:xfrm>
                      <a:off x="1824038" y="2104231"/>
                      <a:ext cx="1685925" cy="414338"/>
                    </a:xfrm>
                    <a:custGeom>
                      <a:avLst/>
                      <a:gdLst>
                        <a:gd name="connsiteX0" fmla="*/ 0 w 1828800"/>
                        <a:gd name="connsiteY0" fmla="*/ 414338 h 414338"/>
                        <a:gd name="connsiteX1" fmla="*/ 419100 w 1828800"/>
                        <a:gd name="connsiteY1" fmla="*/ 414338 h 414338"/>
                        <a:gd name="connsiteX2" fmla="*/ 661987 w 1828800"/>
                        <a:gd name="connsiteY2" fmla="*/ 0 h 414338"/>
                        <a:gd name="connsiteX3" fmla="*/ 1228725 w 1828800"/>
                        <a:gd name="connsiteY3" fmla="*/ 0 h 414338"/>
                        <a:gd name="connsiteX4" fmla="*/ 1433512 w 1828800"/>
                        <a:gd name="connsiteY4" fmla="*/ 414338 h 414338"/>
                        <a:gd name="connsiteX5" fmla="*/ 1828800 w 1828800"/>
                        <a:gd name="connsiteY5" fmla="*/ 414338 h 4143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828800" h="414338">
                          <a:moveTo>
                            <a:pt x="0" y="414338"/>
                          </a:moveTo>
                          <a:lnTo>
                            <a:pt x="419100" y="414338"/>
                          </a:lnTo>
                          <a:lnTo>
                            <a:pt x="661987" y="0"/>
                          </a:lnTo>
                          <a:lnTo>
                            <a:pt x="1228725" y="0"/>
                          </a:lnTo>
                          <a:lnTo>
                            <a:pt x="1433512" y="414338"/>
                          </a:lnTo>
                          <a:lnTo>
                            <a:pt x="1828800" y="414338"/>
                          </a:lnTo>
                        </a:path>
                      </a:pathLst>
                    </a:cu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scene3d>
                      <a:camera prst="orthographicFront">
                        <a:rot lat="10800000" lon="0" rev="0"/>
                      </a:camera>
                      <a:lightRig rig="threePt" dir="t"/>
                    </a:scene3d>
                    <a:extLst/>
                  </p:spPr>
                  <p:txBody>
                    <a:bodyPr/>
                    <a:lstStyle/>
                    <a:p>
                      <a:pPr eaLnBrk="0" hangingPunct="0"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defRPr/>
                      </a:pPr>
                      <a:endParaRPr lang="en-US">
                        <a:latin typeface="Times New Roman" charset="0"/>
                        <a:ea typeface="MS Gothic" charset="-128"/>
                        <a:cs typeface="MS Gothic" charset="0"/>
                      </a:endParaRPr>
                    </a:p>
                  </p:txBody>
                </p:sp>
                <p:sp>
                  <p:nvSpPr>
                    <p:cNvPr id="36890" name="Freeform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24206" y="2095500"/>
                      <a:ext cx="1685925" cy="414338"/>
                    </a:xfrm>
                    <a:custGeom>
                      <a:avLst/>
                      <a:gdLst>
                        <a:gd name="T0" fmla="*/ 0 w 1828800"/>
                        <a:gd name="T1" fmla="*/ 414338 h 414338"/>
                        <a:gd name="T2" fmla="*/ 386358 w 1828800"/>
                        <a:gd name="T3" fmla="*/ 414338 h 414338"/>
                        <a:gd name="T4" fmla="*/ 610269 w 1828800"/>
                        <a:gd name="T5" fmla="*/ 0 h 414338"/>
                        <a:gd name="T6" fmla="*/ 1132731 w 1828800"/>
                        <a:gd name="T7" fmla="*/ 0 h 414338"/>
                        <a:gd name="T8" fmla="*/ 1321519 w 1828800"/>
                        <a:gd name="T9" fmla="*/ 414338 h 414338"/>
                        <a:gd name="T10" fmla="*/ 1685925 w 1828800"/>
                        <a:gd name="T11" fmla="*/ 414338 h 414338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1828800"/>
                        <a:gd name="T19" fmla="*/ 0 h 414338"/>
                        <a:gd name="T20" fmla="*/ 1828800 w 1828800"/>
                        <a:gd name="T21" fmla="*/ 414338 h 414338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1828800" h="414338">
                          <a:moveTo>
                            <a:pt x="0" y="414338"/>
                          </a:moveTo>
                          <a:lnTo>
                            <a:pt x="419100" y="414338"/>
                          </a:lnTo>
                          <a:lnTo>
                            <a:pt x="661987" y="0"/>
                          </a:lnTo>
                          <a:lnTo>
                            <a:pt x="1228725" y="0"/>
                          </a:lnTo>
                          <a:lnTo>
                            <a:pt x="1433512" y="414338"/>
                          </a:lnTo>
                          <a:lnTo>
                            <a:pt x="1828800" y="414338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hangingPunct="0"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</a:pPr>
                      <a:endParaRPr lang="en-US"/>
                    </a:p>
                  </p:txBody>
                </p:sp>
                <p:sp>
                  <p:nvSpPr>
                    <p:cNvPr id="19" name="Freeform 18"/>
                    <p:cNvSpPr/>
                    <p:nvPr/>
                  </p:nvSpPr>
                  <p:spPr bwMode="auto">
                    <a:xfrm>
                      <a:off x="3324206" y="2104231"/>
                      <a:ext cx="1685925" cy="414338"/>
                    </a:xfrm>
                    <a:custGeom>
                      <a:avLst/>
                      <a:gdLst>
                        <a:gd name="connsiteX0" fmla="*/ 0 w 1828800"/>
                        <a:gd name="connsiteY0" fmla="*/ 414338 h 414338"/>
                        <a:gd name="connsiteX1" fmla="*/ 419100 w 1828800"/>
                        <a:gd name="connsiteY1" fmla="*/ 414338 h 414338"/>
                        <a:gd name="connsiteX2" fmla="*/ 661987 w 1828800"/>
                        <a:gd name="connsiteY2" fmla="*/ 0 h 414338"/>
                        <a:gd name="connsiteX3" fmla="*/ 1228725 w 1828800"/>
                        <a:gd name="connsiteY3" fmla="*/ 0 h 414338"/>
                        <a:gd name="connsiteX4" fmla="*/ 1433512 w 1828800"/>
                        <a:gd name="connsiteY4" fmla="*/ 414338 h 414338"/>
                        <a:gd name="connsiteX5" fmla="*/ 1828800 w 1828800"/>
                        <a:gd name="connsiteY5" fmla="*/ 414338 h 4143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828800" h="414338">
                          <a:moveTo>
                            <a:pt x="0" y="414338"/>
                          </a:moveTo>
                          <a:lnTo>
                            <a:pt x="419100" y="414338"/>
                          </a:lnTo>
                          <a:lnTo>
                            <a:pt x="661987" y="0"/>
                          </a:lnTo>
                          <a:lnTo>
                            <a:pt x="1228725" y="0"/>
                          </a:lnTo>
                          <a:lnTo>
                            <a:pt x="1433512" y="414338"/>
                          </a:lnTo>
                          <a:lnTo>
                            <a:pt x="1828800" y="414338"/>
                          </a:lnTo>
                        </a:path>
                      </a:pathLst>
                    </a:custGeom>
                    <a:noFill/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scene3d>
                      <a:camera prst="orthographicFront">
                        <a:rot lat="10800000" lon="0" rev="0"/>
                      </a:camera>
                      <a:lightRig rig="threePt" dir="t"/>
                    </a:scene3d>
                    <a:extLst/>
                  </p:spPr>
                  <p:txBody>
                    <a:bodyPr/>
                    <a:lstStyle/>
                    <a:p>
                      <a:pPr eaLnBrk="0" hangingPunct="0"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defRPr/>
                      </a:pPr>
                      <a:endParaRPr lang="en-US">
                        <a:latin typeface="Times New Roman" charset="0"/>
                        <a:ea typeface="MS Gothic" charset="-128"/>
                        <a:cs typeface="MS Gothic" charset="0"/>
                      </a:endParaRPr>
                    </a:p>
                  </p:txBody>
                </p:sp>
              </p:grpSp>
              <p:grpSp>
                <p:nvGrpSpPr>
                  <p:cNvPr id="3688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5476875" y="2005004"/>
                    <a:ext cx="2109788" cy="428625"/>
                    <a:chOff x="5476875" y="2085975"/>
                    <a:chExt cx="2109788" cy="428625"/>
                  </a:xfrm>
                </p:grpSpPr>
                <p:sp>
                  <p:nvSpPr>
                    <p:cNvPr id="36886" name="Freeform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76875" y="2085975"/>
                      <a:ext cx="2109788" cy="428625"/>
                    </a:xfrm>
                    <a:custGeom>
                      <a:avLst/>
                      <a:gdLst>
                        <a:gd name="T0" fmla="*/ 0 w 2109788"/>
                        <a:gd name="T1" fmla="*/ 0 h 428625"/>
                        <a:gd name="T2" fmla="*/ 714375 w 2109788"/>
                        <a:gd name="T3" fmla="*/ 0 h 428625"/>
                        <a:gd name="T4" fmla="*/ 990600 w 2109788"/>
                        <a:gd name="T5" fmla="*/ 428625 h 428625"/>
                        <a:gd name="T6" fmla="*/ 1843088 w 2109788"/>
                        <a:gd name="T7" fmla="*/ 428625 h 428625"/>
                        <a:gd name="T8" fmla="*/ 2109788 w 2109788"/>
                        <a:gd name="T9" fmla="*/ 9525 h 4286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109788"/>
                        <a:gd name="T16" fmla="*/ 0 h 428625"/>
                        <a:gd name="T17" fmla="*/ 2109788 w 2109788"/>
                        <a:gd name="T18" fmla="*/ 428625 h 4286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109788" h="428625">
                          <a:moveTo>
                            <a:pt x="0" y="0"/>
                          </a:moveTo>
                          <a:lnTo>
                            <a:pt x="714375" y="0"/>
                          </a:lnTo>
                          <a:lnTo>
                            <a:pt x="990600" y="428625"/>
                          </a:lnTo>
                          <a:lnTo>
                            <a:pt x="1843088" y="428625"/>
                          </a:lnTo>
                          <a:lnTo>
                            <a:pt x="2109788" y="9525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hangingPunct="0"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</a:pPr>
                      <a:endParaRPr lang="en-US"/>
                    </a:p>
                  </p:txBody>
                </p:sp>
                <p:sp>
                  <p:nvSpPr>
                    <p:cNvPr id="36887" name="Freeform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81638" y="2305050"/>
                      <a:ext cx="842962" cy="204788"/>
                    </a:xfrm>
                    <a:custGeom>
                      <a:avLst/>
                      <a:gdLst>
                        <a:gd name="T0" fmla="*/ 0 w 842962"/>
                        <a:gd name="T1" fmla="*/ 204788 h 204788"/>
                        <a:gd name="T2" fmla="*/ 714375 w 842962"/>
                        <a:gd name="T3" fmla="*/ 204788 h 204788"/>
                        <a:gd name="T4" fmla="*/ 842962 w 842962"/>
                        <a:gd name="T5" fmla="*/ 0 h 204788"/>
                        <a:gd name="T6" fmla="*/ 0 60000 65536"/>
                        <a:gd name="T7" fmla="*/ 0 60000 65536"/>
                        <a:gd name="T8" fmla="*/ 0 60000 65536"/>
                        <a:gd name="T9" fmla="*/ 0 w 842962"/>
                        <a:gd name="T10" fmla="*/ 0 h 204788"/>
                        <a:gd name="T11" fmla="*/ 842962 w 842962"/>
                        <a:gd name="T12" fmla="*/ 204788 h 2047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42962" h="204788">
                          <a:moveTo>
                            <a:pt x="0" y="204788"/>
                          </a:moveTo>
                          <a:lnTo>
                            <a:pt x="714375" y="204788"/>
                          </a:lnTo>
                          <a:lnTo>
                            <a:pt x="842962" y="0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hangingPunct="0"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</a:pPr>
                      <a:endParaRPr lang="en-US"/>
                    </a:p>
                  </p:txBody>
                </p:sp>
              </p:grpSp>
            </p:grpSp>
            <p:grpSp>
              <p:nvGrpSpPr>
                <p:cNvPr id="36879" name="Group 24"/>
                <p:cNvGrpSpPr>
                  <a:grpSpLocks/>
                </p:cNvGrpSpPr>
                <p:nvPr/>
              </p:nvGrpSpPr>
              <p:grpSpPr bwMode="auto">
                <a:xfrm>
                  <a:off x="1824038" y="2990901"/>
                  <a:ext cx="5734050" cy="428625"/>
                  <a:chOff x="1824038" y="2509838"/>
                  <a:chExt cx="5734050" cy="428625"/>
                </a:xfrm>
              </p:grpSpPr>
              <p:sp>
                <p:nvSpPr>
                  <p:cNvPr id="36882" name="Freeform 21"/>
                  <p:cNvSpPr>
                    <a:spLocks noChangeArrowheads="1"/>
                  </p:cNvSpPr>
                  <p:nvPr/>
                </p:nvSpPr>
                <p:spPr bwMode="auto">
                  <a:xfrm>
                    <a:off x="1824038" y="2509838"/>
                    <a:ext cx="3186112" cy="428625"/>
                  </a:xfrm>
                  <a:custGeom>
                    <a:avLst/>
                    <a:gdLst>
                      <a:gd name="T0" fmla="*/ 0 w 3186112"/>
                      <a:gd name="T1" fmla="*/ 423862 h 428625"/>
                      <a:gd name="T2" fmla="*/ 690562 w 3186112"/>
                      <a:gd name="T3" fmla="*/ 423862 h 428625"/>
                      <a:gd name="T4" fmla="*/ 690562 w 3186112"/>
                      <a:gd name="T5" fmla="*/ 14287 h 428625"/>
                      <a:gd name="T6" fmla="*/ 1057275 w 3186112"/>
                      <a:gd name="T7" fmla="*/ 14287 h 428625"/>
                      <a:gd name="T8" fmla="*/ 1057275 w 3186112"/>
                      <a:gd name="T9" fmla="*/ 428625 h 428625"/>
                      <a:gd name="T10" fmla="*/ 1400175 w 3186112"/>
                      <a:gd name="T11" fmla="*/ 428625 h 428625"/>
                      <a:gd name="T12" fmla="*/ 1409700 w 3186112"/>
                      <a:gd name="T13" fmla="*/ 0 h 428625"/>
                      <a:gd name="T14" fmla="*/ 1828800 w 3186112"/>
                      <a:gd name="T15" fmla="*/ 0 h 428625"/>
                      <a:gd name="T16" fmla="*/ 1828800 w 3186112"/>
                      <a:gd name="T17" fmla="*/ 419100 h 428625"/>
                      <a:gd name="T18" fmla="*/ 2166937 w 3186112"/>
                      <a:gd name="T19" fmla="*/ 419100 h 428625"/>
                      <a:gd name="T20" fmla="*/ 2171700 w 3186112"/>
                      <a:gd name="T21" fmla="*/ 9525 h 428625"/>
                      <a:gd name="T22" fmla="*/ 2533650 w 3186112"/>
                      <a:gd name="T23" fmla="*/ 9525 h 428625"/>
                      <a:gd name="T24" fmla="*/ 2528887 w 3186112"/>
                      <a:gd name="T25" fmla="*/ 414337 h 428625"/>
                      <a:gd name="T26" fmla="*/ 2909887 w 3186112"/>
                      <a:gd name="T27" fmla="*/ 414337 h 428625"/>
                      <a:gd name="T28" fmla="*/ 2919412 w 3186112"/>
                      <a:gd name="T29" fmla="*/ 0 h 428625"/>
                      <a:gd name="T30" fmla="*/ 3186112 w 3186112"/>
                      <a:gd name="T31" fmla="*/ 0 h 428625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3186112"/>
                      <a:gd name="T49" fmla="*/ 0 h 428625"/>
                      <a:gd name="T50" fmla="*/ 3186112 w 3186112"/>
                      <a:gd name="T51" fmla="*/ 428625 h 428625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3186112" h="428625">
                        <a:moveTo>
                          <a:pt x="0" y="423862"/>
                        </a:moveTo>
                        <a:lnTo>
                          <a:pt x="690562" y="423862"/>
                        </a:lnTo>
                        <a:lnTo>
                          <a:pt x="690562" y="14287"/>
                        </a:lnTo>
                        <a:lnTo>
                          <a:pt x="1057275" y="14287"/>
                        </a:lnTo>
                        <a:lnTo>
                          <a:pt x="1057275" y="428625"/>
                        </a:lnTo>
                        <a:lnTo>
                          <a:pt x="1400175" y="428625"/>
                        </a:lnTo>
                        <a:lnTo>
                          <a:pt x="1409700" y="0"/>
                        </a:lnTo>
                        <a:lnTo>
                          <a:pt x="1828800" y="0"/>
                        </a:lnTo>
                        <a:lnTo>
                          <a:pt x="1828800" y="419100"/>
                        </a:lnTo>
                        <a:lnTo>
                          <a:pt x="2166937" y="419100"/>
                        </a:lnTo>
                        <a:cubicBezTo>
                          <a:pt x="2168525" y="282575"/>
                          <a:pt x="2170112" y="146050"/>
                          <a:pt x="2171700" y="9525"/>
                        </a:cubicBezTo>
                        <a:lnTo>
                          <a:pt x="2533650" y="9525"/>
                        </a:lnTo>
                        <a:cubicBezTo>
                          <a:pt x="2532062" y="144462"/>
                          <a:pt x="2530475" y="279400"/>
                          <a:pt x="2528887" y="414337"/>
                        </a:cubicBezTo>
                        <a:lnTo>
                          <a:pt x="2909887" y="414337"/>
                        </a:lnTo>
                        <a:lnTo>
                          <a:pt x="2919412" y="0"/>
                        </a:lnTo>
                        <a:lnTo>
                          <a:pt x="3186112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buClr>
                        <a:srgbClr val="000000"/>
                      </a:buClr>
                      <a:buSzPct val="100000"/>
                      <a:buFont typeface="Times New Roman" pitchFamily="18" charset="0"/>
                      <a:buNone/>
                    </a:pPr>
                    <a:endParaRPr lang="en-US"/>
                  </a:p>
                </p:txBody>
              </p:sp>
              <p:sp>
                <p:nvSpPr>
                  <p:cNvPr id="36883" name="Freeform 23"/>
                  <p:cNvSpPr>
                    <a:spLocks noChangeArrowheads="1"/>
                  </p:cNvSpPr>
                  <p:nvPr/>
                </p:nvSpPr>
                <p:spPr bwMode="auto">
                  <a:xfrm>
                    <a:off x="5481638" y="2514600"/>
                    <a:ext cx="2076450" cy="419100"/>
                  </a:xfrm>
                  <a:custGeom>
                    <a:avLst/>
                    <a:gdLst>
                      <a:gd name="T0" fmla="*/ 0 w 2076450"/>
                      <a:gd name="T1" fmla="*/ 419100 h 419100"/>
                      <a:gd name="T2" fmla="*/ 280987 w 2076450"/>
                      <a:gd name="T3" fmla="*/ 419100 h 419100"/>
                      <a:gd name="T4" fmla="*/ 276225 w 2076450"/>
                      <a:gd name="T5" fmla="*/ 0 h 419100"/>
                      <a:gd name="T6" fmla="*/ 633412 w 2076450"/>
                      <a:gd name="T7" fmla="*/ 0 h 419100"/>
                      <a:gd name="T8" fmla="*/ 638175 w 2076450"/>
                      <a:gd name="T9" fmla="*/ 404813 h 419100"/>
                      <a:gd name="T10" fmla="*/ 1209675 w 2076450"/>
                      <a:gd name="T11" fmla="*/ 404813 h 419100"/>
                      <a:gd name="T12" fmla="*/ 1209675 w 2076450"/>
                      <a:gd name="T13" fmla="*/ 9525 h 419100"/>
                      <a:gd name="T14" fmla="*/ 1628775 w 2076450"/>
                      <a:gd name="T15" fmla="*/ 9525 h 419100"/>
                      <a:gd name="T16" fmla="*/ 1628775 w 2076450"/>
                      <a:gd name="T17" fmla="*/ 400050 h 419100"/>
                      <a:gd name="T18" fmla="*/ 2076450 w 2076450"/>
                      <a:gd name="T19" fmla="*/ 395288 h 419100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076450"/>
                      <a:gd name="T31" fmla="*/ 0 h 419100"/>
                      <a:gd name="T32" fmla="*/ 2076450 w 2076450"/>
                      <a:gd name="T33" fmla="*/ 419100 h 419100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076450" h="419100">
                        <a:moveTo>
                          <a:pt x="0" y="419100"/>
                        </a:moveTo>
                        <a:lnTo>
                          <a:pt x="280987" y="419100"/>
                        </a:lnTo>
                        <a:cubicBezTo>
                          <a:pt x="279400" y="279400"/>
                          <a:pt x="277812" y="139700"/>
                          <a:pt x="276225" y="0"/>
                        </a:cubicBezTo>
                        <a:lnTo>
                          <a:pt x="633412" y="0"/>
                        </a:lnTo>
                        <a:cubicBezTo>
                          <a:pt x="635000" y="134938"/>
                          <a:pt x="636587" y="269875"/>
                          <a:pt x="638175" y="404813"/>
                        </a:cubicBezTo>
                        <a:lnTo>
                          <a:pt x="1209675" y="404813"/>
                        </a:lnTo>
                        <a:lnTo>
                          <a:pt x="1209675" y="9525"/>
                        </a:lnTo>
                        <a:lnTo>
                          <a:pt x="1628775" y="9525"/>
                        </a:lnTo>
                        <a:lnTo>
                          <a:pt x="1628775" y="400050"/>
                        </a:lnTo>
                        <a:lnTo>
                          <a:pt x="2076450" y="395288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hangingPunct="0">
                      <a:buClr>
                        <a:srgbClr val="000000"/>
                      </a:buClr>
                      <a:buSzPct val="100000"/>
                      <a:buFont typeface="Times New Roman" pitchFamily="18" charset="0"/>
                      <a:buNone/>
                    </a:pPr>
                    <a:endParaRPr lang="en-US"/>
                  </a:p>
                </p:txBody>
              </p:sp>
            </p:grpSp>
            <p:cxnSp>
              <p:nvCxnSpPr>
                <p:cNvPr id="36880" name="Straight Connector 27"/>
                <p:cNvCxnSpPr>
                  <a:cxnSpLocks noChangeShapeType="1"/>
                </p:cNvCxnSpPr>
                <p:nvPr/>
              </p:nvCxnSpPr>
              <p:spPr bwMode="auto">
                <a:xfrm>
                  <a:off x="5010150" y="1852613"/>
                  <a:ext cx="0" cy="17002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</p:spPr>
            </p:cxnSp>
            <p:cxnSp>
              <p:nvCxnSpPr>
                <p:cNvPr id="36881" name="Straight Connector 30"/>
                <p:cNvCxnSpPr>
                  <a:cxnSpLocks noChangeShapeType="1"/>
                </p:cNvCxnSpPr>
                <p:nvPr/>
              </p:nvCxnSpPr>
              <p:spPr bwMode="auto">
                <a:xfrm>
                  <a:off x="5481638" y="1852613"/>
                  <a:ext cx="0" cy="17002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ash"/>
                  <a:round/>
                  <a:headEnd/>
                  <a:tailEnd/>
                </a:ln>
              </p:spPr>
            </p:cxnSp>
          </p:grpSp>
        </p:grpSp>
        <p:sp>
          <p:nvSpPr>
            <p:cNvPr id="36870" name="Text Box 33"/>
            <p:cNvSpPr txBox="1">
              <a:spLocks noChangeArrowheads="1"/>
            </p:cNvSpPr>
            <p:nvPr/>
          </p:nvSpPr>
          <p:spPr bwMode="auto">
            <a:xfrm>
              <a:off x="2798596" y="2064347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36871" name="Text Box 33"/>
            <p:cNvSpPr txBox="1">
              <a:spLocks noChangeArrowheads="1"/>
            </p:cNvSpPr>
            <p:nvPr/>
          </p:nvSpPr>
          <p:spPr bwMode="auto">
            <a:xfrm>
              <a:off x="3532104" y="2054254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36872" name="Text Box 33"/>
            <p:cNvSpPr txBox="1">
              <a:spLocks noChangeArrowheads="1"/>
            </p:cNvSpPr>
            <p:nvPr/>
          </p:nvSpPr>
          <p:spPr bwMode="auto">
            <a:xfrm>
              <a:off x="4294019" y="2063275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36873" name="Text Box 33"/>
            <p:cNvSpPr txBox="1">
              <a:spLocks noChangeArrowheads="1"/>
            </p:cNvSpPr>
            <p:nvPr/>
          </p:nvSpPr>
          <p:spPr bwMode="auto">
            <a:xfrm>
              <a:off x="5970504" y="2056113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36874" name="Text Box 33"/>
            <p:cNvSpPr txBox="1">
              <a:spLocks noChangeArrowheads="1"/>
            </p:cNvSpPr>
            <p:nvPr/>
          </p:nvSpPr>
          <p:spPr bwMode="auto">
            <a:xfrm>
              <a:off x="6831807" y="2066966"/>
              <a:ext cx="68480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37931725" indent="-37474525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r>
                <a:rPr lang="en-US" sz="1800" b="1">
                  <a:solidFill>
                    <a:schemeClr val="tx1"/>
                  </a:solidFill>
                  <a:latin typeface="Arial" pitchFamily="34" charset="0"/>
                </a:rPr>
                <a:t>ACK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389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Typical I2C Packet</a:t>
            </a:r>
          </a:p>
        </p:txBody>
      </p:sp>
      <p:sp>
        <p:nvSpPr>
          <p:cNvPr id="38915" name="TextBox 5"/>
          <p:cNvSpPr txBox="1">
            <a:spLocks noChangeArrowheads="1"/>
          </p:cNvSpPr>
          <p:nvPr/>
        </p:nvSpPr>
        <p:spPr bwMode="auto">
          <a:xfrm>
            <a:off x="1076325" y="4002088"/>
            <a:ext cx="7143750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Each slave has an unique 7-bit address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Direction Bit: 0 indicates write, 1 indicated read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ACK bit after each byte</a:t>
            </a:r>
          </a:p>
        </p:txBody>
      </p:sp>
      <p:grpSp>
        <p:nvGrpSpPr>
          <p:cNvPr id="38949" name="Group 37"/>
          <p:cNvGrpSpPr>
            <a:grpSpLocks/>
          </p:cNvGrpSpPr>
          <p:nvPr/>
        </p:nvGrpSpPr>
        <p:grpSpPr bwMode="auto">
          <a:xfrm>
            <a:off x="536575" y="1892300"/>
            <a:ext cx="8140700" cy="2005013"/>
            <a:chOff x="338" y="896"/>
            <a:chExt cx="5128" cy="1263"/>
          </a:xfrm>
        </p:grpSpPr>
        <p:sp>
          <p:nvSpPr>
            <p:cNvPr id="38916" name="Rectangle 1"/>
            <p:cNvSpPr>
              <a:spLocks noChangeArrowheads="1"/>
            </p:cNvSpPr>
            <p:nvPr/>
          </p:nvSpPr>
          <p:spPr bwMode="auto">
            <a:xfrm>
              <a:off x="572" y="1002"/>
              <a:ext cx="231" cy="351"/>
            </a:xfrm>
            <a:prstGeom prst="rect">
              <a:avLst/>
            </a:prstGeom>
            <a:solidFill>
              <a:srgbClr val="00B8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803" y="1002"/>
              <a:ext cx="231" cy="3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034" y="1002"/>
              <a:ext cx="231" cy="3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265" y="1002"/>
              <a:ext cx="231" cy="3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496" y="1002"/>
              <a:ext cx="231" cy="3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1727" y="1002"/>
              <a:ext cx="231" cy="3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58" y="1002"/>
              <a:ext cx="231" cy="3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189" y="1002"/>
              <a:ext cx="231" cy="3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38924" name="Rectangle 44"/>
            <p:cNvSpPr>
              <a:spLocks noChangeArrowheads="1"/>
            </p:cNvSpPr>
            <p:nvPr/>
          </p:nvSpPr>
          <p:spPr bwMode="auto">
            <a:xfrm>
              <a:off x="2420" y="1002"/>
              <a:ext cx="231" cy="351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651" y="1002"/>
              <a:ext cx="231" cy="35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882" y="1002"/>
              <a:ext cx="231" cy="35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3113" y="1002"/>
              <a:ext cx="231" cy="35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344" y="1002"/>
              <a:ext cx="231" cy="35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3575" y="1002"/>
              <a:ext cx="231" cy="35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806" y="1002"/>
              <a:ext cx="231" cy="35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4037" y="1002"/>
              <a:ext cx="231" cy="35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4268" y="1002"/>
              <a:ext cx="231" cy="35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4499" y="1002"/>
              <a:ext cx="231" cy="35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730" y="1002"/>
              <a:ext cx="231" cy="35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38935" name="Rectangle 56"/>
            <p:cNvSpPr>
              <a:spLocks noChangeArrowheads="1"/>
            </p:cNvSpPr>
            <p:nvPr/>
          </p:nvSpPr>
          <p:spPr bwMode="auto">
            <a:xfrm>
              <a:off x="4961" y="1002"/>
              <a:ext cx="231" cy="351"/>
            </a:xfrm>
            <a:prstGeom prst="rect">
              <a:avLst/>
            </a:prstGeom>
            <a:solidFill>
              <a:srgbClr val="00B8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sp>
          <p:nvSpPr>
            <p:cNvPr id="38936" name="Text Box 24"/>
            <p:cNvSpPr txBox="1">
              <a:spLocks noChangeArrowheads="1"/>
            </p:cNvSpPr>
            <p:nvPr/>
          </p:nvSpPr>
          <p:spPr bwMode="auto">
            <a:xfrm>
              <a:off x="3390" y="1419"/>
              <a:ext cx="9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Data (8 bits)</a:t>
              </a:r>
            </a:p>
          </p:txBody>
        </p:sp>
        <p:sp>
          <p:nvSpPr>
            <p:cNvPr id="38937" name="Line 25"/>
            <p:cNvSpPr>
              <a:spLocks noChangeShapeType="1"/>
            </p:cNvSpPr>
            <p:nvPr/>
          </p:nvSpPr>
          <p:spPr bwMode="auto">
            <a:xfrm>
              <a:off x="800" y="896"/>
              <a:ext cx="0" cy="6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8" name="Line 26"/>
            <p:cNvSpPr>
              <a:spLocks noChangeShapeType="1"/>
            </p:cNvSpPr>
            <p:nvPr/>
          </p:nvSpPr>
          <p:spPr bwMode="auto">
            <a:xfrm>
              <a:off x="2424" y="896"/>
              <a:ext cx="0" cy="6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9" name="Line 27"/>
            <p:cNvSpPr>
              <a:spLocks noChangeShapeType="1"/>
            </p:cNvSpPr>
            <p:nvPr/>
          </p:nvSpPr>
          <p:spPr bwMode="auto">
            <a:xfrm>
              <a:off x="2648" y="896"/>
              <a:ext cx="0" cy="6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>
              <a:off x="2880" y="896"/>
              <a:ext cx="0" cy="6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1" name="Line 29"/>
            <p:cNvSpPr>
              <a:spLocks noChangeShapeType="1"/>
            </p:cNvSpPr>
            <p:nvPr/>
          </p:nvSpPr>
          <p:spPr bwMode="auto">
            <a:xfrm>
              <a:off x="4728" y="896"/>
              <a:ext cx="0" cy="6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2" name="Line 30"/>
            <p:cNvSpPr>
              <a:spLocks noChangeShapeType="1"/>
            </p:cNvSpPr>
            <p:nvPr/>
          </p:nvSpPr>
          <p:spPr bwMode="auto">
            <a:xfrm>
              <a:off x="4960" y="896"/>
              <a:ext cx="0" cy="6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3" name="Text Box 31"/>
            <p:cNvSpPr txBox="1">
              <a:spLocks noChangeArrowheads="1"/>
            </p:cNvSpPr>
            <p:nvPr/>
          </p:nvSpPr>
          <p:spPr bwMode="auto">
            <a:xfrm>
              <a:off x="1182" y="1411"/>
              <a:ext cx="11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Address (7 bits)</a:t>
              </a:r>
            </a:p>
          </p:txBody>
        </p:sp>
        <p:sp>
          <p:nvSpPr>
            <p:cNvPr id="38944" name="Text Box 32"/>
            <p:cNvSpPr txBox="1">
              <a:spLocks noChangeArrowheads="1"/>
            </p:cNvSpPr>
            <p:nvPr/>
          </p:nvSpPr>
          <p:spPr bwMode="auto">
            <a:xfrm>
              <a:off x="1990" y="1755"/>
              <a:ext cx="6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Direction</a:t>
              </a:r>
            </a:p>
            <a:p>
              <a:pPr algn="ctr"/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Bit</a:t>
              </a:r>
            </a:p>
          </p:txBody>
        </p:sp>
        <p:sp>
          <p:nvSpPr>
            <p:cNvPr id="38945" name="Text Box 33"/>
            <p:cNvSpPr txBox="1">
              <a:spLocks noChangeArrowheads="1"/>
            </p:cNvSpPr>
            <p:nvPr/>
          </p:nvSpPr>
          <p:spPr bwMode="auto">
            <a:xfrm>
              <a:off x="2654" y="1771"/>
              <a:ext cx="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ACK</a:t>
              </a:r>
            </a:p>
          </p:txBody>
        </p:sp>
        <p:sp>
          <p:nvSpPr>
            <p:cNvPr id="38946" name="Text Box 34"/>
            <p:cNvSpPr txBox="1">
              <a:spLocks noChangeArrowheads="1"/>
            </p:cNvSpPr>
            <p:nvPr/>
          </p:nvSpPr>
          <p:spPr bwMode="auto">
            <a:xfrm>
              <a:off x="4638" y="1667"/>
              <a:ext cx="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ACK</a:t>
              </a:r>
            </a:p>
          </p:txBody>
        </p:sp>
        <p:sp>
          <p:nvSpPr>
            <p:cNvPr id="38947" name="Text Box 35"/>
            <p:cNvSpPr txBox="1">
              <a:spLocks noChangeArrowheads="1"/>
            </p:cNvSpPr>
            <p:nvPr/>
          </p:nvSpPr>
          <p:spPr bwMode="auto">
            <a:xfrm>
              <a:off x="338" y="158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Start</a:t>
              </a:r>
            </a:p>
          </p:txBody>
        </p:sp>
        <p:sp>
          <p:nvSpPr>
            <p:cNvPr id="38948" name="Text Box 36"/>
            <p:cNvSpPr txBox="1">
              <a:spLocks noChangeArrowheads="1"/>
            </p:cNvSpPr>
            <p:nvPr/>
          </p:nvSpPr>
          <p:spPr bwMode="auto">
            <a:xfrm>
              <a:off x="5054" y="1667"/>
              <a:ext cx="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chemeClr val="tx1"/>
                  </a:solidFill>
                  <a:latin typeface="Arial" pitchFamily="34" charset="0"/>
                </a:rPr>
                <a:t>Stop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6451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I2C on ATmega</a:t>
            </a:r>
          </a:p>
        </p:txBody>
      </p:sp>
      <p:sp>
        <p:nvSpPr>
          <p:cNvPr id="64516" name="TextBox 5"/>
          <p:cNvSpPr txBox="1">
            <a:spLocks noChangeArrowheads="1"/>
          </p:cNvSpPr>
          <p:nvPr/>
        </p:nvSpPr>
        <p:spPr bwMode="auto">
          <a:xfrm>
            <a:off x="1114425" y="1944688"/>
            <a:ext cx="7143750" cy="2973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Two Wire Interface (TWI)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 is their name for it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Supports options which we will not consider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10 bit addressing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Multi-master arbitration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Packet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format is the same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Data sent MSB first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389" y="1413375"/>
            <a:ext cx="5100211" cy="4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6451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TWI Module on </a:t>
            </a:r>
            <a:r>
              <a:rPr lang="en-US" dirty="0" err="1" smtClean="0"/>
              <a:t>ATmega</a:t>
            </a:r>
            <a:endParaRPr lang="en-US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3505200" y="3448050"/>
            <a:ext cx="1123950" cy="457200"/>
          </a:xfrm>
          <a:prstGeom prst="rect">
            <a:avLst/>
          </a:prstGeom>
          <a:solidFill>
            <a:srgbClr val="C00000">
              <a:alpha val="2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MS Gothic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3448050"/>
            <a:ext cx="1123950" cy="457200"/>
          </a:xfrm>
          <a:prstGeom prst="rect">
            <a:avLst/>
          </a:prstGeom>
          <a:solidFill>
            <a:srgbClr val="C00000">
              <a:alpha val="2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400300" y="4686300"/>
            <a:ext cx="1123950" cy="457200"/>
          </a:xfrm>
          <a:prstGeom prst="rect">
            <a:avLst/>
          </a:prstGeom>
          <a:solidFill>
            <a:srgbClr val="C00000">
              <a:alpha val="2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314825" y="4686300"/>
            <a:ext cx="1057275" cy="457200"/>
          </a:xfrm>
          <a:prstGeom prst="rect">
            <a:avLst/>
          </a:prstGeom>
          <a:solidFill>
            <a:srgbClr val="C00000">
              <a:alpha val="2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595937" y="4686300"/>
            <a:ext cx="1057275" cy="457200"/>
          </a:xfrm>
          <a:prstGeom prst="rect">
            <a:avLst/>
          </a:prstGeom>
          <a:solidFill>
            <a:srgbClr val="C00000">
              <a:alpha val="2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7645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6861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Bit Rate Generator Unit</a:t>
            </a:r>
          </a:p>
        </p:txBody>
      </p:sp>
      <p:sp>
        <p:nvSpPr>
          <p:cNvPr id="68612" name="TextBox 5"/>
          <p:cNvSpPr txBox="1">
            <a:spLocks noChangeArrowheads="1"/>
          </p:cNvSpPr>
          <p:nvPr/>
        </p:nvSpPr>
        <p:spPr bwMode="auto">
          <a:xfrm>
            <a:off x="669925" y="1855788"/>
            <a:ext cx="8147050" cy="341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Generates the clock on SCL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Used only if acting as a Master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 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Controlled by two registers: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TWI Bit Rate Register (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</a:rPr>
              <a:t>TWBR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)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 err="1">
                <a:solidFill>
                  <a:schemeClr val="tx1"/>
                </a:solidFill>
                <a:latin typeface="Arial" pitchFamily="34" charset="0"/>
              </a:rPr>
              <a:t>Prescalar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 bits in the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TWI Status Register (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</a:rPr>
              <a:t>TWSR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)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err="1">
                <a:solidFill>
                  <a:schemeClr val="tx1"/>
                </a:solidFill>
                <a:latin typeface="Arial" pitchFamily="34" charset="0"/>
              </a:rPr>
              <a:t>f</a:t>
            </a:r>
            <a:r>
              <a:rPr lang="en-US" baseline="-25000" dirty="0" err="1">
                <a:solidFill>
                  <a:schemeClr val="tx1"/>
                </a:solidFill>
                <a:latin typeface="Arial" pitchFamily="34" charset="0"/>
              </a:rPr>
              <a:t>SCL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 =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</a:rPr>
              <a:t>fosc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 / [16 + 2 (TWBR) * 4 </a:t>
            </a:r>
            <a:r>
              <a:rPr lang="en-US" baseline="30000" dirty="0">
                <a:solidFill>
                  <a:schemeClr val="tx1"/>
                </a:solidFill>
                <a:latin typeface="Arial" pitchFamily="34" charset="0"/>
              </a:rPr>
              <a:t>TWPS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]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err="1">
                <a:solidFill>
                  <a:schemeClr val="tx1"/>
                </a:solidFill>
                <a:latin typeface="Arial" pitchFamily="34" charset="0"/>
              </a:rPr>
              <a:t>fosc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 in slave &gt;= 16 *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</a:rPr>
              <a:t>f</a:t>
            </a:r>
            <a:r>
              <a:rPr lang="en-US" baseline="-25000" dirty="0" err="1">
                <a:solidFill>
                  <a:schemeClr val="tx1"/>
                </a:solidFill>
                <a:latin typeface="Arial" pitchFamily="34" charset="0"/>
              </a:rPr>
              <a:t>SCL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7065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Bus Interface Unit</a:t>
            </a:r>
          </a:p>
        </p:txBody>
      </p:sp>
      <p:sp>
        <p:nvSpPr>
          <p:cNvPr id="70660" name="TextBox 5"/>
          <p:cNvSpPr txBox="1">
            <a:spLocks noChangeArrowheads="1"/>
          </p:cNvSpPr>
          <p:nvPr/>
        </p:nvSpPr>
        <p:spPr bwMode="auto">
          <a:xfrm>
            <a:off x="847725" y="1754188"/>
            <a:ext cx="7600950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TWI Address/Data Register (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</a:rPr>
              <a:t>TWDR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)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Contains the byte to send, of the byte received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START/STOP Controller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Not directly accessed by programmer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ACK/NACK Bit Register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Not directly accessed by programmer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Bus Arbitration Logic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Not directly accessed by programmer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163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SPI Pins on the ATmega</a:t>
            </a:r>
          </a:p>
        </p:txBody>
      </p:sp>
      <p:sp>
        <p:nvSpPr>
          <p:cNvPr id="16387" name="TextBox 5"/>
          <p:cNvSpPr txBox="1">
            <a:spLocks noChangeArrowheads="1"/>
          </p:cNvSpPr>
          <p:nvPr/>
        </p:nvSpPr>
        <p:spPr bwMode="auto">
          <a:xfrm>
            <a:off x="860425" y="3660775"/>
            <a:ext cx="7734300" cy="1802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MISO, MOSI, and SCK are not explicitly accessed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</a:rPr>
              <a:t>HW handles pin access when SPDR is read/written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</a:rPr>
              <a:t>However, program must set directions on these pins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SS’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enables SPI in Slave mode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1955800"/>
            <a:ext cx="7678738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7270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Address Match Unit</a:t>
            </a:r>
          </a:p>
        </p:txBody>
      </p:sp>
      <p:sp>
        <p:nvSpPr>
          <p:cNvPr id="72708" name="TextBox 5"/>
          <p:cNvSpPr txBox="1">
            <a:spLocks noChangeArrowheads="1"/>
          </p:cNvSpPr>
          <p:nvPr/>
        </p:nvSpPr>
        <p:spPr bwMode="auto">
          <a:xfrm>
            <a:off x="669925" y="1919288"/>
            <a:ext cx="8045450" cy="341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TWI Address Register (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</a:rPr>
              <a:t>TWAR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)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Contains the address of this device (in slave mode)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Incoming address (in TWDR) is compared to TWAR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TWI General Call Recognition Enable (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</a:rPr>
              <a:t>TWGCRE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)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 in TWAR which indicates that general call address (0000000) should be recognized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General call recognition allows broadcasts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7475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Control Unit</a:t>
            </a:r>
          </a:p>
        </p:txBody>
      </p:sp>
      <p:sp>
        <p:nvSpPr>
          <p:cNvPr id="74756" name="TextBox 5"/>
          <p:cNvSpPr txBox="1">
            <a:spLocks noChangeArrowheads="1"/>
          </p:cNvSpPr>
          <p:nvPr/>
        </p:nvSpPr>
        <p:spPr bwMode="auto">
          <a:xfrm>
            <a:off x="822325" y="1576388"/>
            <a:ext cx="8045450" cy="4413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TWI Control Register (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</a:rPr>
              <a:t>TWCR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)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Used to set various I2C communication options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TWCR contains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TWI Interrupt Flag (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</a:rPr>
              <a:t>TWINT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)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TWINT is set when an interesting TWI event occurs</a:t>
            </a:r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Transmit START condition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Transmit address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Receive data byte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TWI Status Register (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</a:rPr>
              <a:t>TWSR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)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Contains status byte after TWINT is set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7680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Controlling TWI</a:t>
            </a:r>
          </a:p>
        </p:txBody>
      </p:sp>
      <p:sp>
        <p:nvSpPr>
          <p:cNvPr id="76804" name="TextBox 5"/>
          <p:cNvSpPr txBox="1">
            <a:spLocks noChangeArrowheads="1"/>
          </p:cNvSpPr>
          <p:nvPr/>
        </p:nvSpPr>
        <p:spPr bwMode="auto">
          <a:xfrm>
            <a:off x="403225" y="1855788"/>
            <a:ext cx="8362950" cy="33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Each transaction is divided into stages (“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bus cycles</a:t>
            </a:r>
            <a:r>
              <a:rPr lang="en-US">
                <a:solidFill>
                  <a:schemeClr val="tx1"/>
                </a:solidFill>
                <a:latin typeface="Arial" pitchFamily="34" charset="0"/>
              </a:rPr>
              <a:t>”)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Cycles for a Write Transaction: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None/>
            </a:pPr>
            <a:r>
              <a:rPr lang="en-US" sz="2000" i="1">
                <a:solidFill>
                  <a:schemeClr val="tx1"/>
                </a:solidFill>
                <a:latin typeface="Arial" pitchFamily="34" charset="0"/>
              </a:rPr>
              <a:t>1. Send START, 2. Send Address, 3. Send Byte, 4. Send STOP</a:t>
            </a:r>
            <a:endParaRPr lang="en-US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TWINT is automatically set</a:t>
            </a:r>
            <a:r>
              <a:rPr lang="en-US">
                <a:solidFill>
                  <a:schemeClr val="tx1"/>
                </a:solidFill>
                <a:latin typeface="Arial" pitchFamily="34" charset="0"/>
              </a:rPr>
              <a:t> and at the end of each stage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TWSR is also loaded with status of the cycle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Clearing TWINT</a:t>
            </a:r>
            <a:r>
              <a:rPr lang="en-US">
                <a:solidFill>
                  <a:schemeClr val="tx1"/>
                </a:solidFill>
                <a:latin typeface="Arial" pitchFamily="34" charset="0"/>
              </a:rPr>
              <a:t> is required to trigger the next bus cycle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TWINT is cleared by setting TWCR bit to 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7885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Write Transaction Example</a:t>
            </a:r>
          </a:p>
        </p:txBody>
      </p:sp>
      <p:sp>
        <p:nvSpPr>
          <p:cNvPr id="78852" name="TextBox 5"/>
          <p:cNvSpPr txBox="1">
            <a:spLocks noChangeArrowheads="1"/>
          </p:cNvSpPr>
          <p:nvPr/>
        </p:nvSpPr>
        <p:spPr bwMode="auto">
          <a:xfrm>
            <a:off x="758825" y="1843088"/>
            <a:ext cx="761365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Step 1: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Send a START Condition</a:t>
            </a:r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8853" name="TextBox 5"/>
          <p:cNvSpPr txBox="1">
            <a:spLocks noChangeArrowheads="1"/>
          </p:cNvSpPr>
          <p:nvPr/>
        </p:nvSpPr>
        <p:spPr bwMode="auto">
          <a:xfrm>
            <a:off x="784225" y="4135438"/>
            <a:ext cx="7804150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TWEN bit enables TWI logic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TWSTA bit indicates START condition is next cycle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TWINT = 1 clears flag, initiating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bus cycle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635000" y="2533472"/>
            <a:ext cx="807720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oid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SendStart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TWCR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(1&lt;&lt;TWINT)|(1&lt;&lt;TWSTA)|(1&lt;&lt;TWEN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SendStart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8089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Write Transaction Example</a:t>
            </a:r>
          </a:p>
        </p:txBody>
      </p:sp>
      <p:sp>
        <p:nvSpPr>
          <p:cNvPr id="80900" name="TextBox 5"/>
          <p:cNvSpPr txBox="1">
            <a:spLocks noChangeArrowheads="1"/>
          </p:cNvSpPr>
          <p:nvPr/>
        </p:nvSpPr>
        <p:spPr bwMode="auto">
          <a:xfrm>
            <a:off x="758825" y="1754188"/>
            <a:ext cx="761365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Step 1.5: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Wait for START to be sent, check result</a:t>
            </a:r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0901" name="TextBox 5"/>
          <p:cNvSpPr txBox="1">
            <a:spLocks noChangeArrowheads="1"/>
          </p:cNvSpPr>
          <p:nvPr/>
        </p:nvSpPr>
        <p:spPr bwMode="auto">
          <a:xfrm>
            <a:off x="771525" y="4405313"/>
            <a:ext cx="7804150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While statement waits for completion of START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TWSR, high 5 bits, should contain START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(0x08) to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indicate correct transmission</a:t>
            </a: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1050925" y="2464734"/>
            <a:ext cx="7350125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VerifyStatus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(char code) {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while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(!(TWCR &amp; (1&lt;&lt;TWINT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((TWSR &amp; 0xF8) !=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code)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ERROR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VerifyStatus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(START);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8294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Write Transaction Example</a:t>
            </a:r>
          </a:p>
        </p:txBody>
      </p:sp>
      <p:sp>
        <p:nvSpPr>
          <p:cNvPr id="82948" name="TextBox 5"/>
          <p:cNvSpPr txBox="1">
            <a:spLocks noChangeArrowheads="1"/>
          </p:cNvSpPr>
          <p:nvPr/>
        </p:nvSpPr>
        <p:spPr bwMode="auto">
          <a:xfrm>
            <a:off x="758825" y="1754188"/>
            <a:ext cx="761365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Step 2: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Send Address</a:t>
            </a:r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2949" name="TextBox 5"/>
          <p:cNvSpPr txBox="1">
            <a:spLocks noChangeArrowheads="1"/>
          </p:cNvSpPr>
          <p:nvPr/>
        </p:nvSpPr>
        <p:spPr bwMode="auto">
          <a:xfrm>
            <a:off x="771525" y="4465638"/>
            <a:ext cx="7804150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SLA_W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is the slave address + direction bit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Since TWSTA is not set, TWDR will be transmitted</a:t>
            </a: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1406525" y="2410203"/>
            <a:ext cx="6268063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v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oid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</a:rPr>
              <a:t>SendByte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 (char data) {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   TWDR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data;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   TWCR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= (1&lt;&lt;TWINT) | (1&lt;&lt;TWEN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</a:rPr>
              <a:t>SendByte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(SLA_W);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Write Transaction Example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657225" y="1754188"/>
            <a:ext cx="814705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Step 2.5: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Wait for Address to be sent, check result</a:t>
            </a:r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4997" name="TextBox 5"/>
          <p:cNvSpPr txBox="1">
            <a:spLocks noChangeArrowheads="1"/>
          </p:cNvSpPr>
          <p:nvPr/>
        </p:nvSpPr>
        <p:spPr bwMode="auto">
          <a:xfrm>
            <a:off x="885825" y="4395788"/>
            <a:ext cx="720725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MT_SLA_ACK </a:t>
            </a:r>
            <a:r>
              <a:rPr lang="en-US">
                <a:solidFill>
                  <a:schemeClr val="tx1"/>
                </a:solidFill>
                <a:latin typeface="Arial" pitchFamily="34" charset="0"/>
              </a:rPr>
              <a:t>indicates that ACK was received</a:t>
            </a:r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2153125" y="3144540"/>
            <a:ext cx="47933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VerifyStatus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(MT_SLA_ACK);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8704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Write Transaction Example</a:t>
            </a:r>
          </a:p>
        </p:txBody>
      </p:sp>
      <p:sp>
        <p:nvSpPr>
          <p:cNvPr id="87044" name="TextBox 5"/>
          <p:cNvSpPr txBox="1">
            <a:spLocks noChangeArrowheads="1"/>
          </p:cNvSpPr>
          <p:nvPr/>
        </p:nvSpPr>
        <p:spPr bwMode="auto">
          <a:xfrm>
            <a:off x="517525" y="1754188"/>
            <a:ext cx="819785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Step 3: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Send Data, Wait for completion, Check result</a:t>
            </a:r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2133600" y="2519363"/>
            <a:ext cx="4977645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</a:rPr>
              <a:t>SendByte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(DATA);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endParaRPr lang="en-US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</a:rPr>
              <a:t>VerifyStatus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(MT_DATA_ACK);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8909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Write Transaction Example</a:t>
            </a:r>
          </a:p>
        </p:txBody>
      </p:sp>
      <p:sp>
        <p:nvSpPr>
          <p:cNvPr id="89092" name="TextBox 5"/>
          <p:cNvSpPr txBox="1">
            <a:spLocks noChangeArrowheads="1"/>
          </p:cNvSpPr>
          <p:nvPr/>
        </p:nvSpPr>
        <p:spPr bwMode="auto">
          <a:xfrm>
            <a:off x="530225" y="1957388"/>
            <a:ext cx="819785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Step 4: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Send STOP Condition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4050" y="2835475"/>
            <a:ext cx="807720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oid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SendStop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TWCR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(1&lt;&lt;TWINT)|(1&lt;&lt;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TWSTO)|(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1&lt;&lt;TWEN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SendStop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9113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TWI Interrupts</a:t>
            </a:r>
          </a:p>
        </p:txBody>
      </p:sp>
      <p:sp>
        <p:nvSpPr>
          <p:cNvPr id="91140" name="TextBox 5"/>
          <p:cNvSpPr txBox="1">
            <a:spLocks noChangeArrowheads="1"/>
          </p:cNvSpPr>
          <p:nvPr/>
        </p:nvSpPr>
        <p:spPr bwMode="auto">
          <a:xfrm>
            <a:off x="581025" y="2147888"/>
            <a:ext cx="819785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Example used while loops to wait for cycle completion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TWINT is set at the end of each cycle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Could have used interrupts to execute each stage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No need to waste processor time waiting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184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SPI Registers</a:t>
            </a:r>
          </a:p>
        </p:txBody>
      </p:sp>
      <p:sp>
        <p:nvSpPr>
          <p:cNvPr id="18435" name="TextBox 5"/>
          <p:cNvSpPr txBox="1">
            <a:spLocks noChangeArrowheads="1"/>
          </p:cNvSpPr>
          <p:nvPr/>
        </p:nvSpPr>
        <p:spPr bwMode="auto">
          <a:xfrm>
            <a:off x="847725" y="1654175"/>
            <a:ext cx="7734300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SPCR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 - SPI Control Register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 7 -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SPIE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: SPI Interrupt Enable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 6 -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SPE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: SPI Enable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 5 -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DORD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: Data Order (1 = LSB)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 4 -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MSTR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: Master/Slave Select (1 = master)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 3 -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CPOL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: Clock Polarity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 2 -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CPHA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: Clock Phase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Bits 1,0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–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SPR1,SPR0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: SPI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Clock Rate Select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8909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I2C System Example</a:t>
            </a:r>
          </a:p>
        </p:txBody>
      </p:sp>
      <p:sp>
        <p:nvSpPr>
          <p:cNvPr id="89092" name="TextBox 5"/>
          <p:cNvSpPr txBox="1">
            <a:spLocks noChangeArrowheads="1"/>
          </p:cNvSpPr>
          <p:nvPr/>
        </p:nvSpPr>
        <p:spPr bwMode="auto">
          <a:xfrm>
            <a:off x="377825" y="1624013"/>
            <a:ext cx="28797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Philips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PCF8570</a:t>
            </a:r>
          </a:p>
          <a:p>
            <a:r>
              <a:rPr lang="en-US" dirty="0">
                <a:solidFill>
                  <a:schemeClr val="tx1"/>
                </a:solidFill>
                <a:latin typeface="+mj-lt"/>
              </a:rPr>
              <a:t>256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x 8-bit static low-voltage RAM with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I2C-bus interface</a:t>
            </a:r>
          </a:p>
        </p:txBody>
      </p:sp>
      <p:pic>
        <p:nvPicPr>
          <p:cNvPr id="2050" name="Picture 2" descr="NXPPCF8570T/F5,5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3749675"/>
            <a:ext cx="23431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2452688"/>
            <a:ext cx="53340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19600" y="1721792"/>
            <a:ext cx="3433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Interface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with a RAM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IC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947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8909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Memory IC Wiring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00601" y="1964976"/>
            <a:ext cx="4000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Address inputs are low bits of the address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High address bits are fixed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SDA, SCL attached to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</a:rPr>
              <a:t>ATmega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2560 pins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764879"/>
              </p:ext>
            </p:extLst>
          </p:nvPr>
        </p:nvGraphicFramePr>
        <p:xfrm>
          <a:off x="1076325" y="2343150"/>
          <a:ext cx="2457450" cy="138112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457450"/>
              </a:tblGrid>
              <a:tr h="13811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656448"/>
              </p:ext>
            </p:extLst>
          </p:nvPr>
        </p:nvGraphicFramePr>
        <p:xfrm>
          <a:off x="704850" y="1892300"/>
          <a:ext cx="372745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075"/>
                <a:gridCol w="590550"/>
                <a:gridCol w="21558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 In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 In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 In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r>
                        <a:rPr lang="en-US" baseline="0" dirty="0" smtClean="0"/>
                        <a:t> supply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Serial</a:t>
                      </a:r>
                      <a:r>
                        <a:rPr lang="en-US" baseline="0" dirty="0" smtClean="0"/>
                        <a:t> 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Serial clock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Tied to </a:t>
                      </a:r>
                      <a:r>
                        <a:rPr lang="en-US" dirty="0" err="1" smtClean="0"/>
                        <a:t>Vss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r>
                        <a:rPr lang="en-US" baseline="0" dirty="0" smtClean="0"/>
                        <a:t> Supply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3322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8909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Memory Timing Diagrams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82650" y="1736376"/>
            <a:ext cx="7429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Timing diagrams are provided for transactions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4074" y="5089176"/>
            <a:ext cx="7429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Need to write code to match the timing diagrams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862" y="2245666"/>
            <a:ext cx="6701921" cy="2205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73125" y="4410666"/>
            <a:ext cx="742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</a:rPr>
              <a:t>WRITE transaction, Master Transmitter, Slave Receiver</a:t>
            </a:r>
            <a:endParaRPr lang="en-US" sz="2000" b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0284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8909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Write Transaction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39724" y="1740100"/>
            <a:ext cx="8594726" cy="3847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oid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WriteMTSR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(char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char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m_addr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char data) {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SendStart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VerifyStatus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(START);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SendByte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  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VerifyStatus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(MT_SLA_ACK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SendByte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m_addr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VerifyStatus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(MT_DATA_ACK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SendByte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(data);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VerifyStatus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(MT_DATA_ACK);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SendStop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WriteMTSR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(SLA_ADDR, MEM_ADDR, DATA);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712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-1" y="304800"/>
            <a:ext cx="9172576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Analog to Digital Conversion (ADC)</a:t>
            </a:r>
          </a:p>
        </p:txBody>
      </p:sp>
      <p:sp>
        <p:nvSpPr>
          <p:cNvPr id="84997" name="TextBox 5"/>
          <p:cNvSpPr txBox="1">
            <a:spLocks noChangeArrowheads="1"/>
          </p:cNvSpPr>
          <p:nvPr/>
        </p:nvSpPr>
        <p:spPr bwMode="auto">
          <a:xfrm>
            <a:off x="1117600" y="1719263"/>
            <a:ext cx="6873875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Converts an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analog voltage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to a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digital value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Maps input voltage range of digital values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Ex. 0V – 5V -&gt; 0x00 – 0xFF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Allows the digital </a:t>
            </a:r>
            <a:r>
              <a:rPr lang="en-US" dirty="0" err="1">
                <a:solidFill>
                  <a:schemeClr val="tx1"/>
                </a:solidFill>
                <a:latin typeface="Symbol" pitchFamily="18" charset="2"/>
              </a:rPr>
              <a:t>m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to use analog data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Can read analog sensors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Commonly built into </a:t>
            </a:r>
            <a:r>
              <a:rPr lang="en-US" dirty="0" err="1" smtClean="0">
                <a:solidFill>
                  <a:schemeClr val="tx1"/>
                </a:solidFill>
                <a:latin typeface="Symbol" pitchFamily="18" charset="2"/>
              </a:rPr>
              <a:t>m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</a:rPr>
              <a:t>Controllers</a:t>
            </a:r>
            <a:endParaRPr lang="en-US" dirty="0" smtClean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  <a:latin typeface="Arial" pitchFamily="34" charset="0"/>
              </a:rPr>
              <a:t>ATmega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2560 ADC has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10-bit accuracy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Digital value range 0 – 1023</a:t>
            </a:r>
          </a:p>
        </p:txBody>
      </p:sp>
    </p:spTree>
    <p:extLst>
      <p:ext uri="{BB962C8B-B14F-4D97-AF65-F5344CB8AC3E}">
        <p14:creationId xmlns:p14="http://schemas.microsoft.com/office/powerpoint/2010/main" val="35312478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9113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Starting a Single Conversion</a:t>
            </a:r>
          </a:p>
        </p:txBody>
      </p:sp>
      <p:sp>
        <p:nvSpPr>
          <p:cNvPr id="91140" name="TextBox 5"/>
          <p:cNvSpPr txBox="1">
            <a:spLocks noChangeArrowheads="1"/>
          </p:cNvSpPr>
          <p:nvPr/>
        </p:nvSpPr>
        <p:spPr bwMode="auto">
          <a:xfrm>
            <a:off x="674687" y="2009776"/>
            <a:ext cx="7807325" cy="2973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Set the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 Start Conversion (ADSC)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bit in the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 Control and Status Register A (ADCSRA)</a:t>
            </a:r>
            <a:endParaRPr lang="en-US" dirty="0" smtClean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ADSC stays high as long as conversion is being performed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ADSC is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cleared by HW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when conversion is done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Use this to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check for conversion completion</a:t>
            </a:r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466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9113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Auto Triggering</a:t>
            </a:r>
          </a:p>
        </p:txBody>
      </p:sp>
      <p:sp>
        <p:nvSpPr>
          <p:cNvPr id="91140" name="TextBox 5"/>
          <p:cNvSpPr txBox="1">
            <a:spLocks noChangeArrowheads="1"/>
          </p:cNvSpPr>
          <p:nvPr/>
        </p:nvSpPr>
        <p:spPr bwMode="auto">
          <a:xfrm>
            <a:off x="731837" y="1971676"/>
            <a:ext cx="7807325" cy="345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May want to trigger conversion based on some event</a:t>
            </a:r>
            <a:endParaRPr lang="en-US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Previous conversion completed</a:t>
            </a: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External interrupt</a:t>
            </a: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Timer interrupt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Set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 Auto Trigger Enable (ADATE)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bit in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ADCSRB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register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Set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 Trigger Select (ADTS)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bits to select trigger</a:t>
            </a:r>
          </a:p>
        </p:txBody>
      </p:sp>
    </p:spTree>
    <p:extLst>
      <p:ext uri="{BB962C8B-B14F-4D97-AF65-F5344CB8AC3E}">
        <p14:creationId xmlns:p14="http://schemas.microsoft.com/office/powerpoint/2010/main" val="25116963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9113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Auto Trigger Logic</a:t>
            </a:r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656" y="1657350"/>
            <a:ext cx="6510337" cy="3129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05605" y="5133976"/>
            <a:ext cx="8405019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 Interrupt Flag (ADIF)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enables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“Free Running”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mode</a:t>
            </a:r>
            <a:endParaRPr lang="en-US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5866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9113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ADC Clock Generation</a:t>
            </a:r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1785938"/>
            <a:ext cx="3486150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23552" y="4759060"/>
            <a:ext cx="6928645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</a:rPr>
              <a:t>Prescalar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 Select (ADPS)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bits in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ADCSRA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50kHz – 200kHz is needed (up to 1000kHz)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5631" y="1719263"/>
            <a:ext cx="4099719" cy="2973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Fast ADC clock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– low conversion time, less accuracy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Slow ADC clock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– high conversion time, more accuracy</a:t>
            </a:r>
          </a:p>
        </p:txBody>
      </p:sp>
    </p:spTree>
    <p:extLst>
      <p:ext uri="{BB962C8B-B14F-4D97-AF65-F5344CB8AC3E}">
        <p14:creationId xmlns:p14="http://schemas.microsoft.com/office/powerpoint/2010/main" val="3768540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9113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Channel/Reference Selection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71177" y="1758685"/>
            <a:ext cx="6928645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Analog source can be any pin from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</a:rPr>
              <a:t>PortF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or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</a:rPr>
              <a:t>PortK</a:t>
            </a:r>
            <a:endParaRPr lang="en-US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Source channel selected by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</a:rPr>
              <a:t>MUXn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bits in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ADMUX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register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Reference voltage can be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</a:rPr>
              <a:t>Vcc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, 2.56V, 1.1V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Reference selected by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REFS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bits in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ADMUX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Changes during a conversion take effect after the conversion</a:t>
            </a:r>
          </a:p>
        </p:txBody>
      </p:sp>
    </p:spTree>
    <p:extLst>
      <p:ext uri="{BB962C8B-B14F-4D97-AF65-F5344CB8AC3E}">
        <p14:creationId xmlns:p14="http://schemas.microsoft.com/office/powerpoint/2010/main" val="2042306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204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SPI Registers</a:t>
            </a:r>
          </a:p>
        </p:txBody>
      </p:sp>
      <p:sp>
        <p:nvSpPr>
          <p:cNvPr id="20483" name="TextBox 5"/>
          <p:cNvSpPr txBox="1">
            <a:spLocks noChangeArrowheads="1"/>
          </p:cNvSpPr>
          <p:nvPr/>
        </p:nvSpPr>
        <p:spPr bwMode="auto">
          <a:xfrm>
            <a:off x="1292225" y="1577975"/>
            <a:ext cx="633730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SPSR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 - SPI Status Register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 7 -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SPIF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: SPI Interrupt Flag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 6 -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WCOL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: Write Collision Flag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 5:1 - Reserved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Bit 0: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</a:rPr>
              <a:t>SPI2X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: Double SPI Speed Bit</a:t>
            </a:r>
          </a:p>
        </p:txBody>
      </p: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4318000"/>
            <a:ext cx="6824663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9113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ADC Conversion Result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0063" y="1911085"/>
            <a:ext cx="7477523" cy="345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8001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marL="51015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marL="342900" indent="-507873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8001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12573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7145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2171700" indent="-507873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Result is contained in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ADCL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and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ADCH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registers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10-bits contained in 2 registers, 6 bits ignored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ADLAR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bit in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ADMUX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determines left (right) adjust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Left adjust – ignore low 6 bits of ADCL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Right adjust – ignore high 6 bits of ADCH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If 8-bit accuracy is enough, choose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left adjust and ignore ADCL</a:t>
            </a:r>
          </a:p>
        </p:txBody>
      </p:sp>
    </p:spTree>
    <p:extLst>
      <p:ext uri="{BB962C8B-B14F-4D97-AF65-F5344CB8AC3E}">
        <p14:creationId xmlns:p14="http://schemas.microsoft.com/office/powerpoint/2010/main" val="7077660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204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SPI </a:t>
            </a:r>
            <a:r>
              <a:rPr lang="en-US" dirty="0" smtClean="0"/>
              <a:t>Clock Speed</a:t>
            </a:r>
            <a:endParaRPr lang="en-US" dirty="0" smtClean="0"/>
          </a:p>
        </p:txBody>
      </p:sp>
      <p:sp>
        <p:nvSpPr>
          <p:cNvPr id="20483" name="TextBox 5"/>
          <p:cNvSpPr txBox="1">
            <a:spLocks noChangeArrowheads="1"/>
          </p:cNvSpPr>
          <p:nvPr/>
        </p:nvSpPr>
        <p:spPr bwMode="auto">
          <a:xfrm>
            <a:off x="1400175" y="5187950"/>
            <a:ext cx="6337300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Determines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SCLK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as a function of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</a:rPr>
              <a:t>fosc</a:t>
            </a:r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576387" y="1856435"/>
            <a:ext cx="5762625" cy="2934640"/>
            <a:chOff x="957263" y="1846910"/>
            <a:chExt cx="5762625" cy="293464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7263" y="2590800"/>
              <a:ext cx="5762625" cy="2190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5"/>
            <p:cNvSpPr txBox="1">
              <a:spLocks noChangeArrowheads="1"/>
            </p:cNvSpPr>
            <p:nvPr/>
          </p:nvSpPr>
          <p:spPr bwMode="auto">
            <a:xfrm>
              <a:off x="1076325" y="1846910"/>
              <a:ext cx="9429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1085850" indent="-342900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marL="0" indent="0" algn="ctr" eaLnBrk="0" hangingPunct="0">
                <a:buClr>
                  <a:srgbClr val="000000"/>
                </a:buClr>
                <a:buSzPct val="100000"/>
              </a:pPr>
              <a:r>
                <a:rPr lang="en-US" sz="1800" b="1" dirty="0" smtClean="0">
                  <a:solidFill>
                    <a:srgbClr val="C00000"/>
                  </a:solidFill>
                  <a:latin typeface="Arial" pitchFamily="34" charset="0"/>
                </a:rPr>
                <a:t>SPSR </a:t>
              </a:r>
            </a:p>
            <a:p>
              <a:pPr marL="0" indent="0" algn="ctr" eaLnBrk="0" hangingPunct="0">
                <a:buClr>
                  <a:srgbClr val="000000"/>
                </a:buClr>
                <a:buSzPct val="100000"/>
              </a:pPr>
              <a:r>
                <a:rPr lang="en-US" sz="1800" b="1" dirty="0" smtClean="0">
                  <a:solidFill>
                    <a:srgbClr val="C00000"/>
                  </a:solidFill>
                  <a:latin typeface="Arial" pitchFamily="34" charset="0"/>
                </a:rPr>
                <a:t>Bit 0</a:t>
              </a:r>
              <a:endParaRPr lang="en-US" sz="1800" dirty="0">
                <a:solidFill>
                  <a:srgbClr val="C00000"/>
                </a:solidFill>
                <a:latin typeface="Arial" pitchFamily="34" charset="0"/>
              </a:endParaRPr>
            </a:p>
          </p:txBody>
        </p:sp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2219325" y="1848279"/>
              <a:ext cx="9429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1085850" indent="-342900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marL="0" indent="0" algn="ctr" eaLnBrk="0" hangingPunct="0">
                <a:buClr>
                  <a:srgbClr val="000000"/>
                </a:buClr>
                <a:buSzPct val="100000"/>
              </a:pPr>
              <a:r>
                <a:rPr lang="en-US" sz="1800" b="1" dirty="0" smtClean="0">
                  <a:solidFill>
                    <a:srgbClr val="C00000"/>
                  </a:solidFill>
                  <a:latin typeface="Arial" pitchFamily="34" charset="0"/>
                </a:rPr>
                <a:t>SPCR </a:t>
              </a:r>
            </a:p>
            <a:p>
              <a:pPr marL="0" indent="0" algn="ctr" eaLnBrk="0" hangingPunct="0">
                <a:buClr>
                  <a:srgbClr val="000000"/>
                </a:buClr>
                <a:buSzPct val="100000"/>
              </a:pPr>
              <a:r>
                <a:rPr lang="en-US" sz="1800" b="1" dirty="0" smtClean="0">
                  <a:solidFill>
                    <a:srgbClr val="C00000"/>
                  </a:solidFill>
                  <a:latin typeface="Arial" pitchFamily="34" charset="0"/>
                </a:rPr>
                <a:t>Bit 1</a:t>
              </a:r>
              <a:endParaRPr lang="en-US" sz="1800" dirty="0">
                <a:solidFill>
                  <a:srgbClr val="C00000"/>
                </a:solidFill>
                <a:latin typeface="Arial" pitchFamily="34" charset="0"/>
              </a:endParaRPr>
            </a:p>
          </p:txBody>
        </p:sp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3357562" y="1848708"/>
              <a:ext cx="9429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1pPr>
              <a:lvl2pPr marL="1085850" indent="-342900"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2pPr>
              <a:lvl3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3pPr>
              <a:lvl4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4pPr>
              <a:lvl5pPr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MS Gothic" pitchFamily="49" charset="-128"/>
                </a:defRPr>
              </a:lvl9pPr>
            </a:lstStyle>
            <a:p>
              <a:pPr marL="0" indent="0" algn="ctr" eaLnBrk="0" hangingPunct="0">
                <a:buClr>
                  <a:srgbClr val="000000"/>
                </a:buClr>
                <a:buSzPct val="100000"/>
              </a:pPr>
              <a:r>
                <a:rPr lang="en-US" sz="1800" b="1" dirty="0" smtClean="0">
                  <a:solidFill>
                    <a:srgbClr val="C00000"/>
                  </a:solidFill>
                  <a:latin typeface="Arial" pitchFamily="34" charset="0"/>
                </a:rPr>
                <a:t>SPCR </a:t>
              </a:r>
            </a:p>
            <a:p>
              <a:pPr marL="0" indent="0" algn="ctr" eaLnBrk="0" hangingPunct="0">
                <a:buClr>
                  <a:srgbClr val="000000"/>
                </a:buClr>
                <a:buSzPct val="100000"/>
              </a:pPr>
              <a:r>
                <a:rPr lang="en-US" sz="1800" b="1" dirty="0" smtClean="0">
                  <a:solidFill>
                    <a:srgbClr val="C00000"/>
                  </a:solidFill>
                  <a:latin typeface="Arial" pitchFamily="34" charset="0"/>
                </a:rPr>
                <a:t>Bit 0</a:t>
              </a:r>
              <a:endParaRPr lang="en-US" sz="1800" dirty="0">
                <a:solidFill>
                  <a:srgbClr val="C00000"/>
                </a:solidFill>
                <a:latin typeface="Arial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 bwMode="auto">
            <a:xfrm>
              <a:off x="1295400" y="2752725"/>
              <a:ext cx="609600" cy="266700"/>
            </a:xfrm>
            <a:prstGeom prst="ellipse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MS Gothic" charset="-128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386012" y="2752725"/>
              <a:ext cx="609600" cy="266700"/>
            </a:xfrm>
            <a:prstGeom prst="ellipse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MS Gothic" charset="-128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524249" y="2752725"/>
              <a:ext cx="609600" cy="266700"/>
            </a:xfrm>
            <a:prstGeom prst="ellipse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MS Gothic" charset="-128"/>
              </a:endParaRPr>
            </a:p>
          </p:txBody>
        </p:sp>
        <p:cxnSp>
          <p:nvCxnSpPr>
            <p:cNvPr id="10" name="Straight Arrow Connector 9"/>
            <p:cNvCxnSpPr>
              <a:stCxn id="7" idx="2"/>
            </p:cNvCxnSpPr>
            <p:nvPr/>
          </p:nvCxnSpPr>
          <p:spPr bwMode="auto">
            <a:xfrm>
              <a:off x="1547813" y="2493241"/>
              <a:ext cx="52387" cy="25948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Arrow Connector 13"/>
            <p:cNvCxnSpPr>
              <a:stCxn id="8" idx="2"/>
            </p:cNvCxnSpPr>
            <p:nvPr/>
          </p:nvCxnSpPr>
          <p:spPr bwMode="auto">
            <a:xfrm flipH="1">
              <a:off x="2690812" y="2494610"/>
              <a:ext cx="1" cy="25811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Arrow Connector 15"/>
            <p:cNvCxnSpPr>
              <a:stCxn id="9" idx="2"/>
            </p:cNvCxnSpPr>
            <p:nvPr/>
          </p:nvCxnSpPr>
          <p:spPr bwMode="auto">
            <a:xfrm flipH="1">
              <a:off x="3829049" y="2495039"/>
              <a:ext cx="1" cy="2576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60574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225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SPI Master Example</a:t>
            </a:r>
          </a:p>
        </p:txBody>
      </p:sp>
      <p:sp>
        <p:nvSpPr>
          <p:cNvPr id="22531" name="Rectangle 6"/>
          <p:cNvSpPr>
            <a:spLocks noChangeArrowheads="1"/>
          </p:cNvSpPr>
          <p:nvPr/>
        </p:nvSpPr>
        <p:spPr bwMode="auto">
          <a:xfrm>
            <a:off x="1092200" y="1722438"/>
            <a:ext cx="691356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</a:rPr>
              <a:t>SPI_MasterInit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(void)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  //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Set MOSI and SCK output, all others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input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  DDRB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(1&lt;&lt;DDB2)|(1&lt;&lt;DDB1);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 //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Enable SPI, Master, set clock rate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fosc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/16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  SPCR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(1&lt;&lt;SPE)|(1&lt;&lt;MSTR)|(1&lt;&lt;SPR0);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</a:rPr>
              <a:t>SPI_MasterTransmit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(char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</a:rPr>
              <a:t>cData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  /*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Start transmission */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  SPDR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</a:rPr>
              <a:t>cData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  /*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Wait for transmission complete */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  while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(!(SPSR &amp; (1&lt;&lt;SPIF)));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245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SPI Slave Example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1574800" y="1763713"/>
            <a:ext cx="5953125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</a:rPr>
              <a:t>SPI_SlaveInit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(void)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 //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Set MISO output, all others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input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  DDRB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(1&lt;&lt;DDB3);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 //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Enable SPI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  SPCR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(1&lt;&lt;SPE);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char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</a:rPr>
              <a:t>SPI_SlaveReceive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(void)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  //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Wait for reception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complete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  while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(!(SPSR &amp; (1&lt;&lt;SPIF)));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  //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Return Data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Register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  return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SPDR;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266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I2C Protocol</a:t>
            </a:r>
          </a:p>
        </p:txBody>
      </p:sp>
      <p:sp>
        <p:nvSpPr>
          <p:cNvPr id="26627" name="TextBox 5"/>
          <p:cNvSpPr txBox="1">
            <a:spLocks noChangeArrowheads="1"/>
          </p:cNvSpPr>
          <p:nvPr/>
        </p:nvSpPr>
        <p:spPr bwMode="auto">
          <a:xfrm>
            <a:off x="885825" y="1819275"/>
            <a:ext cx="7734300" cy="34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Synchronous, serial protocol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Multiple masters, multiple slaves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Bitwidth is fixed, independent of number of slaves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Two wires: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SDA</a:t>
            </a:r>
            <a:r>
              <a:rPr lang="en-US">
                <a:solidFill>
                  <a:schemeClr val="tx1"/>
                </a:solidFill>
                <a:latin typeface="Arial" pitchFamily="34" charset="0"/>
              </a:rPr>
              <a:t> (serial data) and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SCL</a:t>
            </a:r>
            <a:r>
              <a:rPr lang="en-US">
                <a:solidFill>
                  <a:schemeClr val="tx1"/>
                </a:solidFill>
                <a:latin typeface="Arial" pitchFamily="34" charset="0"/>
              </a:rPr>
              <a:t> (serial clock)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Both lines are open-drain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Pulled up to high by default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charset="0"/>
              <a:buChar char="•"/>
            </a:pPr>
            <a:r>
              <a:rPr lang="en-US">
                <a:solidFill>
                  <a:schemeClr val="tx1"/>
                </a:solidFill>
                <a:latin typeface="Arial" pitchFamily="34" charset="0"/>
              </a:rPr>
              <a:t>State of bus is always known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37931725" indent="-3747452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  <a:latin typeface="Arial" pitchFamily="34" charset="0"/>
              </a:rPr>
              <a:t>Professor Ian G. Harris</a:t>
            </a:r>
          </a:p>
        </p:txBody>
      </p:sp>
      <p:sp>
        <p:nvSpPr>
          <p:cNvPr id="266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I2C Terminology</a:t>
            </a:r>
          </a:p>
        </p:txBody>
      </p:sp>
      <p:sp>
        <p:nvSpPr>
          <p:cNvPr id="26627" name="TextBox 5"/>
          <p:cNvSpPr txBox="1">
            <a:spLocks noChangeArrowheads="1"/>
          </p:cNvSpPr>
          <p:nvPr/>
        </p:nvSpPr>
        <p:spPr bwMode="auto">
          <a:xfrm>
            <a:off x="1076325" y="1847850"/>
            <a:ext cx="77343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marL="1085850" indent="-342900"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Master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– Initiates and terminates transmission. Generates SCL.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Slave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– Addressed by the Master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Transmitter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– Placing data on the bus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Receiver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</a:rPr>
              <a:t> – Reading data from the bus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067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4124</TotalTime>
  <Words>2092</Words>
  <Application>Microsoft Office PowerPoint</Application>
  <PresentationFormat>On-screen Show (4:3)</PresentationFormat>
  <Paragraphs>412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SPI on the ATmega</vt:lpstr>
      <vt:lpstr>SPI Pins on the ATmega</vt:lpstr>
      <vt:lpstr>SPI Registers</vt:lpstr>
      <vt:lpstr>SPI Registers</vt:lpstr>
      <vt:lpstr>SPI Clock Speed</vt:lpstr>
      <vt:lpstr>SPI Master Example</vt:lpstr>
      <vt:lpstr>SPI Slave Example</vt:lpstr>
      <vt:lpstr>I2C Protocol</vt:lpstr>
      <vt:lpstr>I2C Terminology</vt:lpstr>
      <vt:lpstr>I2C Network</vt:lpstr>
      <vt:lpstr>I2C Transaction Structure</vt:lpstr>
      <vt:lpstr>Start and Stop Conditions</vt:lpstr>
      <vt:lpstr>Sending a Bit</vt:lpstr>
      <vt:lpstr>Acknowledge Bit</vt:lpstr>
      <vt:lpstr>Typical I2C Packet</vt:lpstr>
      <vt:lpstr>I2C on ATmega</vt:lpstr>
      <vt:lpstr>TWI Module on ATmega</vt:lpstr>
      <vt:lpstr>Bit Rate Generator Unit</vt:lpstr>
      <vt:lpstr>Bus Interface Unit</vt:lpstr>
      <vt:lpstr>Address Match Unit</vt:lpstr>
      <vt:lpstr>Control Unit</vt:lpstr>
      <vt:lpstr>Controlling TWI</vt:lpstr>
      <vt:lpstr>Write Transaction Example</vt:lpstr>
      <vt:lpstr>Write Transaction Example</vt:lpstr>
      <vt:lpstr>Write Transaction Example</vt:lpstr>
      <vt:lpstr>Write Transaction Example</vt:lpstr>
      <vt:lpstr>Write Transaction Example</vt:lpstr>
      <vt:lpstr>Write Transaction Example</vt:lpstr>
      <vt:lpstr>TWI Interrupts</vt:lpstr>
      <vt:lpstr>I2C System Example</vt:lpstr>
      <vt:lpstr>Memory IC Wiring</vt:lpstr>
      <vt:lpstr>Memory Timing Diagrams</vt:lpstr>
      <vt:lpstr>Write Transaction</vt:lpstr>
      <vt:lpstr>Analog to Digital Conversion (ADC)</vt:lpstr>
      <vt:lpstr>Starting a Single Conversion</vt:lpstr>
      <vt:lpstr>Auto Triggering</vt:lpstr>
      <vt:lpstr>Auto Trigger Logic</vt:lpstr>
      <vt:lpstr>ADC Clock Generation</vt:lpstr>
      <vt:lpstr>Channel/Reference Selection</vt:lpstr>
      <vt:lpstr>ADC Conversion Result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1</dc:title>
  <dc:creator>Trial User</dc:creator>
  <cp:lastModifiedBy>Ian</cp:lastModifiedBy>
  <cp:revision>210</cp:revision>
  <cp:lastPrinted>2009-04-22T19:24:48Z</cp:lastPrinted>
  <dcterms:created xsi:type="dcterms:W3CDTF">2010-05-28T15:13:53Z</dcterms:created>
  <dcterms:modified xsi:type="dcterms:W3CDTF">2013-08-22T22:40:57Z</dcterms:modified>
</cp:coreProperties>
</file>