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6"/>
  </p:notesMasterIdLst>
  <p:sldIdLst>
    <p:sldId id="311" r:id="rId2"/>
    <p:sldId id="312" r:id="rId3"/>
    <p:sldId id="326" r:id="rId4"/>
    <p:sldId id="313" r:id="rId5"/>
    <p:sldId id="314" r:id="rId6"/>
    <p:sldId id="315" r:id="rId7"/>
    <p:sldId id="317" r:id="rId8"/>
    <p:sldId id="327" r:id="rId9"/>
    <p:sldId id="318" r:id="rId10"/>
    <p:sldId id="328" r:id="rId11"/>
    <p:sldId id="319" r:id="rId12"/>
    <p:sldId id="320" r:id="rId13"/>
    <p:sldId id="321" r:id="rId14"/>
    <p:sldId id="322" r:id="rId15"/>
    <p:sldId id="323" r:id="rId16"/>
    <p:sldId id="329" r:id="rId17"/>
    <p:sldId id="324" r:id="rId18"/>
    <p:sldId id="325" r:id="rId19"/>
    <p:sldId id="330" r:id="rId20"/>
    <p:sldId id="331" r:id="rId21"/>
    <p:sldId id="332" r:id="rId22"/>
    <p:sldId id="333" r:id="rId23"/>
    <p:sldId id="334" r:id="rId24"/>
    <p:sldId id="335" r:id="rId25"/>
    <p:sldId id="336" r:id="rId26"/>
    <p:sldId id="337" r:id="rId27"/>
    <p:sldId id="338" r:id="rId28"/>
    <p:sldId id="339" r:id="rId29"/>
    <p:sldId id="340" r:id="rId30"/>
    <p:sldId id="341" r:id="rId31"/>
    <p:sldId id="342" r:id="rId32"/>
    <p:sldId id="343" r:id="rId33"/>
    <p:sldId id="344" r:id="rId34"/>
    <p:sldId id="345" r:id="rId35"/>
    <p:sldId id="346" r:id="rId36"/>
    <p:sldId id="347" r:id="rId37"/>
    <p:sldId id="348" r:id="rId38"/>
    <p:sldId id="349" r:id="rId39"/>
    <p:sldId id="350" r:id="rId40"/>
    <p:sldId id="351" r:id="rId41"/>
    <p:sldId id="352" r:id="rId42"/>
    <p:sldId id="353" r:id="rId43"/>
    <p:sldId id="354" r:id="rId44"/>
    <p:sldId id="355" r:id="rId45"/>
    <p:sldId id="356" r:id="rId46"/>
    <p:sldId id="357" r:id="rId47"/>
    <p:sldId id="358" r:id="rId48"/>
    <p:sldId id="359" r:id="rId49"/>
    <p:sldId id="360" r:id="rId50"/>
    <p:sldId id="361" r:id="rId51"/>
    <p:sldId id="362" r:id="rId52"/>
    <p:sldId id="363" r:id="rId53"/>
    <p:sldId id="364" r:id="rId54"/>
    <p:sldId id="365" r:id="rId55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-128" charset="0"/>
        <a:ea typeface="MS Gothic" charset="0"/>
        <a:cs typeface="MS Gothic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-128" charset="0"/>
        <a:ea typeface="MS Gothic" charset="0"/>
        <a:cs typeface="MS Gothic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-128" charset="0"/>
        <a:ea typeface="MS Gothic" charset="0"/>
        <a:cs typeface="MS Gothic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-128" charset="0"/>
        <a:ea typeface="MS Gothic" charset="0"/>
        <a:cs typeface="MS Gothic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-128" charset="0"/>
        <a:ea typeface="MS Gothic" charset="0"/>
        <a:cs typeface="MS Gothic" charset="0"/>
      </a:defRPr>
    </a:lvl5pPr>
    <a:lvl6pPr marL="2286000" algn="l" defTabSz="457200" rtl="0" eaLnBrk="1" latinLnBrk="0" hangingPunct="1">
      <a:defRPr sz="2400" kern="1200">
        <a:solidFill>
          <a:schemeClr val="bg1"/>
        </a:solidFill>
        <a:latin typeface="Times New Roman" pitchFamily="-128" charset="0"/>
        <a:ea typeface="MS Gothic" charset="0"/>
        <a:cs typeface="MS Gothic" charset="0"/>
      </a:defRPr>
    </a:lvl6pPr>
    <a:lvl7pPr marL="2743200" algn="l" defTabSz="457200" rtl="0" eaLnBrk="1" latinLnBrk="0" hangingPunct="1">
      <a:defRPr sz="2400" kern="1200">
        <a:solidFill>
          <a:schemeClr val="bg1"/>
        </a:solidFill>
        <a:latin typeface="Times New Roman" pitchFamily="-128" charset="0"/>
        <a:ea typeface="MS Gothic" charset="0"/>
        <a:cs typeface="MS Gothic" charset="0"/>
      </a:defRPr>
    </a:lvl7pPr>
    <a:lvl8pPr marL="3200400" algn="l" defTabSz="457200" rtl="0" eaLnBrk="1" latinLnBrk="0" hangingPunct="1">
      <a:defRPr sz="2400" kern="1200">
        <a:solidFill>
          <a:schemeClr val="bg1"/>
        </a:solidFill>
        <a:latin typeface="Times New Roman" pitchFamily="-128" charset="0"/>
        <a:ea typeface="MS Gothic" charset="0"/>
        <a:cs typeface="MS Gothic" charset="0"/>
      </a:defRPr>
    </a:lvl8pPr>
    <a:lvl9pPr marL="3657600" algn="l" defTabSz="457200" rtl="0" eaLnBrk="1" latinLnBrk="0" hangingPunct="1">
      <a:defRPr sz="2400" kern="1200">
        <a:solidFill>
          <a:schemeClr val="bg1"/>
        </a:solidFill>
        <a:latin typeface="Times New Roman" pitchFamily="-128" charset="0"/>
        <a:ea typeface="MS Gothic" charset="0"/>
        <a:cs typeface="MS 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19" autoAdjust="0"/>
    <p:restoredTop sz="90929"/>
  </p:normalViewPr>
  <p:slideViewPr>
    <p:cSldViewPr snapToGrid="0">
      <p:cViewPr>
        <p:scale>
          <a:sx n="100" d="100"/>
          <a:sy n="100" d="100"/>
        </p:scale>
        <p:origin x="-432" y="-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-2272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13321" name="Rectangle 8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87187" cy="12480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2057" name="Rectangle 9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3700" cy="41021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0292186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28" charset="0"/>
      <a:defRPr sz="1200" kern="1200">
        <a:solidFill>
          <a:srgbClr val="000000"/>
        </a:solidFill>
        <a:latin typeface="Times New Roman" charset="0"/>
        <a:ea typeface="ＭＳ Ｐゴシック" pitchFamily="5" charset="-128"/>
        <a:cs typeface="ＭＳ Ｐゴシック" pitchFamily="5" charset="-128"/>
      </a:defRPr>
    </a:lvl1pPr>
    <a:lvl2pPr marL="37931725" indent="-37474525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28" charset="0"/>
      <a:defRPr sz="1200" kern="1200">
        <a:solidFill>
          <a:srgbClr val="000000"/>
        </a:solidFill>
        <a:latin typeface="Times New Roman" charset="0"/>
        <a:ea typeface="ＭＳ Ｐゴシック" pitchFamily="5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pitchFamily="5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pitchFamily="5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pitchFamily="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11878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12083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12288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12493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12697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12902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12902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13107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13312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1536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10649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1741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1945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2150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2355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2560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2765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2969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3174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3379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3584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10649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3789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3993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4198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4403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4608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4813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5017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5222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5427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5632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10854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5837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6041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6246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6656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6861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7065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7270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7475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7680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11059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7885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8089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8294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8499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8704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11264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11673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11878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11878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0745E-5E25-4280-9CB0-80A65DC658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CB0D6-A357-4E25-ACE2-765391AF1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9875" y="220663"/>
            <a:ext cx="205422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0663"/>
            <a:ext cx="601027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3F51A-904A-4F99-B5ED-08D59C1E4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FD2CF-8757-427E-8C6A-CF4064CCE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9B3ED-638F-479D-B86F-6FF261256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2250" cy="4513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604963"/>
            <a:ext cx="4032250" cy="4513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AA6AF-FCEA-43C8-983B-8BAC8A76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6C2A2-8BB2-4976-AF72-5A55850A1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94BFF-38F8-4970-B571-BC71CD283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B5B85-AAB2-4060-B10C-E3874B81A7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AEF1E-4CF9-4609-B591-8CEC9ABA7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9AD12-2A6A-4B84-BDE5-CD06C5A71C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CDDFFF"/>
          </a:solidFill>
          <a:ln w="9360">
            <a:solidFill>
              <a:srgbClr val="CDDF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304800"/>
            <a:ext cx="9144000" cy="1066800"/>
          </a:xfrm>
          <a:prstGeom prst="rect">
            <a:avLst/>
          </a:prstGeom>
          <a:solidFill>
            <a:srgbClr val="CDDFFF"/>
          </a:solidFill>
          <a:ln w="9360">
            <a:solidFill>
              <a:srgbClr val="CDDF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0663"/>
            <a:ext cx="77597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892300" cy="444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  <a:defRPr sz="1400">
                <a:solidFill>
                  <a:srgbClr val="000000"/>
                </a:solidFill>
                <a:latin typeface="Times New Roman" pitchFamily="5" charset="0"/>
              </a:defRPr>
            </a:lvl1pPr>
          </a:lstStyle>
          <a:p>
            <a:pPr>
              <a:defRPr/>
            </a:pPr>
            <a:fld id="{865C06B7-A9F9-4D08-BEC4-BE8609E27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0" y="304800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0" y="1371600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6096000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103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16900" cy="451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28" charset="0"/>
        <a:defRPr sz="4000" b="1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28" charset="0"/>
        <a:defRPr sz="4000" b="1">
          <a:solidFill>
            <a:srgbClr val="000000"/>
          </a:solidFill>
          <a:latin typeface="Arial" charset="0"/>
          <a:ea typeface="MS Gothic" charset="-128"/>
          <a:cs typeface="MS 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28" charset="0"/>
        <a:defRPr sz="4000" b="1">
          <a:solidFill>
            <a:srgbClr val="000000"/>
          </a:solidFill>
          <a:latin typeface="Arial" charset="0"/>
          <a:ea typeface="MS Gothic" charset="-128"/>
          <a:cs typeface="MS 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28" charset="0"/>
        <a:defRPr sz="4000" b="1">
          <a:solidFill>
            <a:srgbClr val="000000"/>
          </a:solidFill>
          <a:latin typeface="Arial" charset="0"/>
          <a:ea typeface="MS Gothic" charset="-128"/>
          <a:cs typeface="MS 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28" charset="0"/>
        <a:defRPr sz="4000" b="1">
          <a:solidFill>
            <a:srgbClr val="000000"/>
          </a:solidFill>
          <a:latin typeface="Arial" charset="0"/>
          <a:ea typeface="MS Gothic" charset="-128"/>
          <a:cs typeface="MS Gothic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000000"/>
          </a:solidFill>
          <a:latin typeface="Arial" charset="0"/>
          <a:ea typeface="MS Gothic" charset="-128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000000"/>
          </a:solidFill>
          <a:latin typeface="Arial" charset="0"/>
          <a:ea typeface="MS Gothic" charset="-128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000000"/>
          </a:solidFill>
          <a:latin typeface="Arial" charset="0"/>
          <a:ea typeface="MS Gothic" charset="-128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000000"/>
          </a:solidFill>
          <a:latin typeface="Arial" charset="0"/>
          <a:ea typeface="MS Gothic" charset="-128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-128" charset="0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-128" charset="0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-128" charset="0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-128" charset="0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-128" charset="0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bayaccounts.com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ATmega System Reset</a:t>
            </a:r>
          </a:p>
        </p:txBody>
      </p:sp>
      <p:sp>
        <p:nvSpPr>
          <p:cNvPr id="84996" name="TextBox 5"/>
          <p:cNvSpPr txBox="1">
            <a:spLocks noChangeArrowheads="1"/>
          </p:cNvSpPr>
          <p:nvPr/>
        </p:nvSpPr>
        <p:spPr bwMode="auto">
          <a:xfrm>
            <a:off x="1152525" y="1970088"/>
            <a:ext cx="6991350" cy="341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All I/O registers are set to initial values</a:t>
            </a:r>
          </a:p>
          <a:p>
            <a:pPr marL="800100" lvl="1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pitchFamily="-128" charset="0"/>
              <a:buChar char="•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PORT registers set to 0</a:t>
            </a:r>
          </a:p>
          <a:p>
            <a:pPr marL="800100" lvl="1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pitchFamily="-128" charset="0"/>
              <a:buChar char="•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DDR registers set to 0 (inputs)</a:t>
            </a:r>
          </a:p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Program execution set to the </a:t>
            </a: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Reset Vector</a:t>
            </a:r>
            <a:endParaRPr lang="en-US">
              <a:solidFill>
                <a:schemeClr val="tx1"/>
              </a:solidFill>
              <a:latin typeface="Arial" pitchFamily="-128" charset="0"/>
            </a:endParaRPr>
          </a:p>
          <a:p>
            <a:pPr marL="800100" lvl="1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pitchFamily="-128" charset="0"/>
              <a:buChar char="•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Reset vector can point to regular program</a:t>
            </a:r>
          </a:p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Internal </a:t>
            </a: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reset is stretched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 using a counter</a:t>
            </a:r>
          </a:p>
          <a:p>
            <a:pPr marL="800100" lvl="1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pitchFamily="-128" charset="0"/>
              <a:buChar char="•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Allows power to become stable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1776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Clock </a:t>
            </a:r>
            <a:r>
              <a:rPr lang="en-US" dirty="0" err="1" smtClean="0"/>
              <a:t>Prescalar</a:t>
            </a:r>
            <a:endParaRPr lang="en-US" dirty="0" smtClean="0"/>
          </a:p>
        </p:txBody>
      </p:sp>
      <p:sp>
        <p:nvSpPr>
          <p:cNvPr id="117764" name="TextBox 5"/>
          <p:cNvSpPr txBox="1">
            <a:spLocks noChangeArrowheads="1"/>
          </p:cNvSpPr>
          <p:nvPr/>
        </p:nvSpPr>
        <p:spPr bwMode="auto">
          <a:xfrm>
            <a:off x="495300" y="2600489"/>
            <a:ext cx="83629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 eaLnBrk="0" hangingPunct="0"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Bit 7 – CLKPCE: Clock </a:t>
            </a:r>
            <a:r>
              <a:rPr lang="en-US" b="1" dirty="0" err="1">
                <a:solidFill>
                  <a:schemeClr val="tx1"/>
                </a:solidFill>
                <a:latin typeface="+mj-lt"/>
              </a:rPr>
              <a:t>Prescaler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 Change 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Enable</a:t>
            </a:r>
          </a:p>
          <a:p>
            <a:pPr marL="457200" indent="-457200" eaLnBrk="0" hangingPunct="0"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Bits 3:0 – CLKPS3:0: Clock </a:t>
            </a:r>
            <a:r>
              <a:rPr lang="en-US" b="1" dirty="0" err="1">
                <a:solidFill>
                  <a:schemeClr val="tx1"/>
                </a:solidFill>
                <a:latin typeface="+mj-lt"/>
              </a:rPr>
              <a:t>Prescaler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 Select Bits 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3-0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313" y="1819275"/>
            <a:ext cx="557212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562350" y="1296824"/>
            <a:ext cx="1924050" cy="522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130000"/>
              </a:lnSpc>
              <a:buClr>
                <a:srgbClr val="000000"/>
              </a:buClr>
              <a:buSzPct val="100000"/>
            </a:pPr>
            <a:r>
              <a:rPr lang="en-US" b="1" dirty="0" smtClean="0">
                <a:solidFill>
                  <a:schemeClr val="tx1"/>
                </a:solidFill>
                <a:latin typeface="Arial" pitchFamily="-128" charset="0"/>
              </a:rPr>
              <a:t>CLKPR</a:t>
            </a:r>
            <a:endParaRPr lang="en-US" b="1" dirty="0">
              <a:solidFill>
                <a:schemeClr val="tx1"/>
              </a:solidFill>
              <a:latin typeface="Arial" pitchFamily="-12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13" y="3562350"/>
            <a:ext cx="5743575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71811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1981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ATmega Clock Sources</a:t>
            </a:r>
          </a:p>
        </p:txBody>
      </p:sp>
      <p:sp>
        <p:nvSpPr>
          <p:cNvPr id="119812" name="TextBox 5"/>
          <p:cNvSpPr txBox="1">
            <a:spLocks noChangeArrowheads="1"/>
          </p:cNvSpPr>
          <p:nvPr/>
        </p:nvSpPr>
        <p:spPr bwMode="auto">
          <a:xfrm>
            <a:off x="1225550" y="1487488"/>
            <a:ext cx="6750050" cy="522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-128" charset="0"/>
              </a:rPr>
              <a:t>Different clock sources selected using </a:t>
            </a:r>
            <a:r>
              <a:rPr lang="en-US" b="1" dirty="0">
                <a:solidFill>
                  <a:schemeClr val="tx1"/>
                </a:solidFill>
                <a:latin typeface="Arial" pitchFamily="-128" charset="0"/>
              </a:rPr>
              <a:t>fuses</a:t>
            </a:r>
          </a:p>
        </p:txBody>
      </p:sp>
      <p:sp>
        <p:nvSpPr>
          <p:cNvPr id="119813" name="TextBox 5"/>
          <p:cNvSpPr txBox="1">
            <a:spLocks noChangeArrowheads="1"/>
          </p:cNvSpPr>
          <p:nvPr/>
        </p:nvSpPr>
        <p:spPr bwMode="auto">
          <a:xfrm>
            <a:off x="1390650" y="5030788"/>
            <a:ext cx="6305550" cy="96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Default clock is internal RC clock, 8MHz</a:t>
            </a:r>
          </a:p>
          <a:p>
            <a:pPr marL="914400" lvl="1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pitchFamily="-128" charset="0"/>
              <a:buChar char="•"/>
            </a:pPr>
            <a:r>
              <a:rPr lang="en-US" sz="2000">
                <a:solidFill>
                  <a:schemeClr val="tx1"/>
                </a:solidFill>
                <a:latin typeface="Arial" pitchFamily="-128" charset="0"/>
              </a:rPr>
              <a:t>Clock div set to 8, producing 1MHz clock</a:t>
            </a:r>
          </a:p>
        </p:txBody>
      </p:sp>
      <p:pic>
        <p:nvPicPr>
          <p:cNvPr id="11981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5350" y="2178050"/>
            <a:ext cx="73533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2185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Crystal Oscillators</a:t>
            </a:r>
          </a:p>
        </p:txBody>
      </p:sp>
      <p:pic>
        <p:nvPicPr>
          <p:cNvPr id="12186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3086100"/>
            <a:ext cx="2794000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1860" name="TextBox 5"/>
          <p:cNvSpPr txBox="1">
            <a:spLocks noChangeArrowheads="1"/>
          </p:cNvSpPr>
          <p:nvPr/>
        </p:nvSpPr>
        <p:spPr bwMode="auto">
          <a:xfrm>
            <a:off x="730250" y="1512888"/>
            <a:ext cx="83375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eaLnBrk="0" hangingPunct="0">
              <a:lnSpc>
                <a:spcPct val="11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Crystal of piezoelectric material which vibrates at a precise frequency</a:t>
            </a:r>
          </a:p>
          <a:p>
            <a:pPr marL="457200" indent="-457200" eaLnBrk="0" hangingPunct="0">
              <a:lnSpc>
                <a:spcPct val="11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Connected externally to the ATmega</a:t>
            </a:r>
          </a:p>
        </p:txBody>
      </p:sp>
      <p:pic>
        <p:nvPicPr>
          <p:cNvPr id="121864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97450" y="3429000"/>
            <a:ext cx="26543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2390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RC Oscillators</a:t>
            </a:r>
          </a:p>
        </p:txBody>
      </p:sp>
      <p:sp>
        <p:nvSpPr>
          <p:cNvPr id="123909" name="TextBox 5"/>
          <p:cNvSpPr txBox="1">
            <a:spLocks noChangeArrowheads="1"/>
          </p:cNvSpPr>
          <p:nvPr/>
        </p:nvSpPr>
        <p:spPr bwMode="auto">
          <a:xfrm>
            <a:off x="704850" y="2071688"/>
            <a:ext cx="7829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RC circuits designed to oscillate at a given frequency</a:t>
            </a:r>
          </a:p>
          <a:p>
            <a:pPr marL="457200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Convenient, easy to build</a:t>
            </a:r>
          </a:p>
          <a:p>
            <a:pPr marL="457200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Susceptible to temperature and process variation</a:t>
            </a:r>
          </a:p>
          <a:p>
            <a:pPr marL="457200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ATmega has 128KHz and 8MHz RC oscillators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2595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Power Management</a:t>
            </a:r>
          </a:p>
        </p:txBody>
      </p:sp>
      <p:sp>
        <p:nvSpPr>
          <p:cNvPr id="125956" name="TextBox 5"/>
          <p:cNvSpPr txBox="1">
            <a:spLocks noChangeArrowheads="1"/>
          </p:cNvSpPr>
          <p:nvPr/>
        </p:nvSpPr>
        <p:spPr bwMode="auto">
          <a:xfrm>
            <a:off x="704850" y="1804988"/>
            <a:ext cx="7829550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Dynamic power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 - consumed when transistors switch state</a:t>
            </a:r>
          </a:p>
          <a:p>
            <a:pPr marL="457200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Static (Leakage) power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 - consumed whenever a device receives power, independent of switching </a:t>
            </a:r>
          </a:p>
          <a:p>
            <a:pPr marL="457200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Low power modes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 shut off clocks, eliminating dynamic power consumption</a:t>
            </a:r>
          </a:p>
          <a:p>
            <a:pPr marL="457200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Components can be completely shut down to eliminate static power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2800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Low Power Modes</a:t>
            </a:r>
          </a:p>
        </p:txBody>
      </p:sp>
      <p:sp>
        <p:nvSpPr>
          <p:cNvPr id="128004" name="TextBox 5"/>
          <p:cNvSpPr txBox="1">
            <a:spLocks noChangeArrowheads="1"/>
          </p:cNvSpPr>
          <p:nvPr/>
        </p:nvSpPr>
        <p:spPr bwMode="auto">
          <a:xfrm>
            <a:off x="5949950" y="1931988"/>
            <a:ext cx="2876550" cy="366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2000" b="1">
                <a:solidFill>
                  <a:schemeClr val="tx1"/>
                </a:solidFill>
                <a:latin typeface="Arial" pitchFamily="-128" charset="0"/>
              </a:rPr>
              <a:t>Power-down - </a:t>
            </a:r>
            <a:r>
              <a:rPr lang="en-US" sz="2000">
                <a:solidFill>
                  <a:schemeClr val="tx1"/>
                </a:solidFill>
                <a:latin typeface="Arial" pitchFamily="-128" charset="0"/>
              </a:rPr>
              <a:t>Only asynchronous devices operational</a:t>
            </a:r>
          </a:p>
          <a:p>
            <a:pPr marL="457200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endParaRPr lang="en-US" sz="2000">
              <a:solidFill>
                <a:schemeClr val="tx1"/>
              </a:solidFill>
              <a:latin typeface="Arial" pitchFamily="-128" charset="0"/>
            </a:endParaRPr>
          </a:p>
          <a:p>
            <a:pPr marL="457200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2000" b="1">
                <a:solidFill>
                  <a:schemeClr val="tx1"/>
                </a:solidFill>
                <a:latin typeface="Arial" pitchFamily="-128" charset="0"/>
              </a:rPr>
              <a:t>Standby</a:t>
            </a:r>
            <a:r>
              <a:rPr lang="en-US" sz="2000">
                <a:solidFill>
                  <a:schemeClr val="tx1"/>
                </a:solidFill>
                <a:latin typeface="Arial" pitchFamily="-128" charset="0"/>
              </a:rPr>
              <a:t> - Clock source operational. Only 6 cycles to return to normal power state</a:t>
            </a:r>
          </a:p>
        </p:txBody>
      </p:sp>
      <p:pic>
        <p:nvPicPr>
          <p:cNvPr id="12800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850" y="1917700"/>
            <a:ext cx="51689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2800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Sleep Mode Control Register</a:t>
            </a:r>
            <a:endParaRPr lang="en-US" dirty="0" smtClean="0"/>
          </a:p>
        </p:txBody>
      </p:sp>
      <p:sp>
        <p:nvSpPr>
          <p:cNvPr id="128004" name="TextBox 5"/>
          <p:cNvSpPr txBox="1">
            <a:spLocks noChangeArrowheads="1"/>
          </p:cNvSpPr>
          <p:nvPr/>
        </p:nvSpPr>
        <p:spPr bwMode="auto">
          <a:xfrm>
            <a:off x="2187574" y="2441577"/>
            <a:ext cx="47752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</a:pPr>
            <a:r>
              <a:rPr lang="en-US" sz="2000" b="1" dirty="0" smtClean="0">
                <a:solidFill>
                  <a:schemeClr val="tx1"/>
                </a:solidFill>
                <a:latin typeface="Arial" pitchFamily="-128" charset="0"/>
              </a:rPr>
              <a:t>Bit 0 - SE 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– Sleep Enable</a:t>
            </a:r>
          </a:p>
          <a:p>
            <a:pPr eaLnBrk="0" hangingPunct="0">
              <a:buClr>
                <a:srgbClr val="000000"/>
              </a:buClr>
              <a:buSzPct val="100000"/>
            </a:pPr>
            <a:r>
              <a:rPr lang="en-US" sz="2000" b="1" dirty="0" smtClean="0">
                <a:solidFill>
                  <a:schemeClr val="tx1"/>
                </a:solidFill>
                <a:latin typeface="Arial" pitchFamily="-128" charset="0"/>
              </a:rPr>
              <a:t>Bits 3:1 - SM?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 – Sleep mode select</a:t>
            </a:r>
            <a:endParaRPr lang="en-US" sz="2000" dirty="0">
              <a:solidFill>
                <a:schemeClr val="tx1"/>
              </a:solidFill>
              <a:latin typeface="Arial" pitchFamily="-12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519237"/>
            <a:ext cx="55149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3448050"/>
            <a:ext cx="57531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731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3005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Wakeup Sources</a:t>
            </a:r>
          </a:p>
        </p:txBody>
      </p:sp>
      <p:sp>
        <p:nvSpPr>
          <p:cNvPr id="130052" name="TextBox 5"/>
          <p:cNvSpPr txBox="1">
            <a:spLocks noChangeArrowheads="1"/>
          </p:cNvSpPr>
          <p:nvPr/>
        </p:nvSpPr>
        <p:spPr bwMode="auto">
          <a:xfrm>
            <a:off x="5949950" y="1931988"/>
            <a:ext cx="287655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2000" b="1">
                <a:solidFill>
                  <a:schemeClr val="tx1"/>
                </a:solidFill>
                <a:latin typeface="Arial" pitchFamily="-128" charset="0"/>
              </a:rPr>
              <a:t>INT 7:4 - </a:t>
            </a:r>
            <a:r>
              <a:rPr lang="en-US" sz="2000">
                <a:solidFill>
                  <a:schemeClr val="tx1"/>
                </a:solidFill>
                <a:latin typeface="Arial" pitchFamily="-128" charset="0"/>
              </a:rPr>
              <a:t>only level interrupt</a:t>
            </a:r>
          </a:p>
          <a:p>
            <a:pPr marL="457200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2000" b="1">
                <a:solidFill>
                  <a:schemeClr val="tx1"/>
                </a:solidFill>
                <a:latin typeface="Arial" pitchFamily="-128" charset="0"/>
              </a:rPr>
              <a:t>TWI Address - </a:t>
            </a:r>
            <a:r>
              <a:rPr lang="en-US" sz="2000">
                <a:solidFill>
                  <a:schemeClr val="tx1"/>
                </a:solidFill>
                <a:latin typeface="Arial" pitchFamily="-128" charset="0"/>
              </a:rPr>
              <a:t>on receipt of message</a:t>
            </a:r>
          </a:p>
          <a:p>
            <a:pPr marL="457200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endParaRPr lang="en-US" sz="2000">
              <a:solidFill>
                <a:schemeClr val="tx1"/>
              </a:solidFill>
              <a:latin typeface="Arial" pitchFamily="-128" charset="0"/>
            </a:endParaRPr>
          </a:p>
        </p:txBody>
      </p:sp>
      <p:grpSp>
        <p:nvGrpSpPr>
          <p:cNvPr id="130056" name="Group 8"/>
          <p:cNvGrpSpPr>
            <a:grpSpLocks/>
          </p:cNvGrpSpPr>
          <p:nvPr/>
        </p:nvGrpSpPr>
        <p:grpSpPr bwMode="auto">
          <a:xfrm>
            <a:off x="495300" y="1784350"/>
            <a:ext cx="5689600" cy="3384550"/>
            <a:chOff x="344" y="1124"/>
            <a:chExt cx="3584" cy="2132"/>
          </a:xfrm>
        </p:grpSpPr>
        <p:pic>
          <p:nvPicPr>
            <p:cNvPr id="130054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4" y="1128"/>
              <a:ext cx="976" cy="2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30055" name="Picture 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320" y="1124"/>
              <a:ext cx="2608" cy="2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30057" name="TextBox 5"/>
          <p:cNvSpPr txBox="1">
            <a:spLocks noChangeArrowheads="1"/>
          </p:cNvSpPr>
          <p:nvPr/>
        </p:nvSpPr>
        <p:spPr bwMode="auto">
          <a:xfrm>
            <a:off x="806450" y="5399088"/>
            <a:ext cx="7905750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Wakeup delays vary (i.e. standby vs. power-down)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3209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Disabling Devices</a:t>
            </a:r>
          </a:p>
        </p:txBody>
      </p:sp>
      <p:sp>
        <p:nvSpPr>
          <p:cNvPr id="132104" name="TextBox 5"/>
          <p:cNvSpPr txBox="1">
            <a:spLocks noChangeArrowheads="1"/>
          </p:cNvSpPr>
          <p:nvPr/>
        </p:nvSpPr>
        <p:spPr bwMode="auto">
          <a:xfrm>
            <a:off x="565150" y="1516857"/>
            <a:ext cx="8248650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-128" charset="0"/>
              </a:rPr>
              <a:t>Additional power can be saved by disabling peripherals</a:t>
            </a:r>
          </a:p>
        </p:txBody>
      </p:sp>
      <p:pic>
        <p:nvPicPr>
          <p:cNvPr id="132105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51000" y="2228850"/>
            <a:ext cx="58420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2106" name="TextBox 5"/>
          <p:cNvSpPr txBox="1">
            <a:spLocks noChangeArrowheads="1"/>
          </p:cNvSpPr>
          <p:nvPr/>
        </p:nvSpPr>
        <p:spPr bwMode="auto">
          <a:xfrm>
            <a:off x="933450" y="3065463"/>
            <a:ext cx="7791450" cy="272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Power Reduction Register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Bit 7 - PRTWI: Power Reduction TWI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Bit </a:t>
            </a:r>
            <a:r>
              <a:rPr lang="en-US" sz="2000" b="1" dirty="0">
                <a:solidFill>
                  <a:schemeClr val="tx1"/>
                </a:solidFill>
                <a:latin typeface="+mj-lt"/>
              </a:rPr>
              <a:t>6 - PRTIM2: Power Reduction Timer/Counter2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Bit </a:t>
            </a:r>
            <a:r>
              <a:rPr lang="en-US" sz="2000" b="1" dirty="0">
                <a:solidFill>
                  <a:schemeClr val="tx1"/>
                </a:solidFill>
                <a:latin typeface="+mj-lt"/>
              </a:rPr>
              <a:t>5 - PRTIM0: Power Reduction Timer/Counter0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Bit </a:t>
            </a:r>
            <a:r>
              <a:rPr lang="en-US" sz="2000" b="1" dirty="0">
                <a:solidFill>
                  <a:schemeClr val="tx1"/>
                </a:solidFill>
                <a:latin typeface="+mj-lt"/>
              </a:rPr>
              <a:t>3 - PRTIM1: Power Reduction Timer/Counter1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Bit </a:t>
            </a:r>
            <a:r>
              <a:rPr lang="en-US" sz="2000" b="1" dirty="0">
                <a:solidFill>
                  <a:schemeClr val="tx1"/>
                </a:solidFill>
                <a:latin typeface="+mj-lt"/>
              </a:rPr>
              <a:t>2 - PRSPI: Power Reduction Serial Peripheral Interface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Bit </a:t>
            </a:r>
            <a:r>
              <a:rPr lang="en-US" sz="2000" b="1" dirty="0">
                <a:solidFill>
                  <a:schemeClr val="tx1"/>
                </a:solidFill>
                <a:latin typeface="+mj-lt"/>
              </a:rPr>
              <a:t>1 - PRUSART0: Power Reduction 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USART0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Bit 0 - PRADC: Power Reduction ADC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Security in Embedded Systems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914400" y="1631950"/>
            <a:ext cx="7620000" cy="403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Cybersecurity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is clearly important today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Embedded systems are a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new frontier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for attackers</a:t>
            </a:r>
          </a:p>
          <a:p>
            <a:pPr marL="800100" lvl="1" indent="-342900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Many devices are networked</a:t>
            </a:r>
          </a:p>
          <a:p>
            <a:pPr marL="800100" lvl="1" indent="-342900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ES companies do not know security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Traditional defenses may not work on embedded systems</a:t>
            </a:r>
          </a:p>
          <a:p>
            <a:pPr marL="800100" lvl="1" indent="-342900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Ex. No ES Anti-Virus (maybe for cell phones)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Hardware is a current trend in security circles</a:t>
            </a:r>
          </a:p>
          <a:p>
            <a:pPr marL="800100" lvl="1" indent="-342900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Arduino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helps with this</a:t>
            </a:r>
          </a:p>
        </p:txBody>
      </p:sp>
    </p:spTree>
    <p:extLst>
      <p:ext uri="{BB962C8B-B14F-4D97-AF65-F5344CB8AC3E}">
        <p14:creationId xmlns:p14="http://schemas.microsoft.com/office/powerpoint/2010/main" val="21910599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0547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Reset Sources</a:t>
            </a:r>
          </a:p>
        </p:txBody>
      </p:sp>
      <p:sp>
        <p:nvSpPr>
          <p:cNvPr id="105476" name="TextBox 5"/>
          <p:cNvSpPr txBox="1">
            <a:spLocks noChangeArrowheads="1"/>
          </p:cNvSpPr>
          <p:nvPr/>
        </p:nvSpPr>
        <p:spPr bwMode="auto">
          <a:xfrm>
            <a:off x="1190625" y="1576388"/>
            <a:ext cx="6991350" cy="436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Power-on Reset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 - Triggered when voltage is below power-on reset threshold</a:t>
            </a:r>
          </a:p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External Reset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 - Triggered on the RESET’ pin</a:t>
            </a:r>
          </a:p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Watchdog reset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 - Triggered when watchdog timer expires</a:t>
            </a:r>
          </a:p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Brown-out Reset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 - Triggered when voltage is below brown-out threshold</a:t>
            </a:r>
          </a:p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JTAG AVR Reset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 - Triggered if there is a 1 in the JTAG Reset Register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638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Common Attack Goals</a:t>
            </a: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990600" y="1524000"/>
            <a:ext cx="7543800" cy="449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Confidence Scams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– Traditional scams performed via computer</a:t>
            </a:r>
          </a:p>
          <a:p>
            <a:pPr>
              <a:lnSpc>
                <a:spcPct val="90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Information Theft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– Stealing valuable information</a:t>
            </a:r>
          </a:p>
          <a:p>
            <a:pPr>
              <a:lnSpc>
                <a:spcPct val="90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Denial of Service (DoS)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– Shutting down a network-based service</a:t>
            </a:r>
          </a:p>
          <a:p>
            <a:pPr>
              <a:lnSpc>
                <a:spcPct val="90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Causing Physical Events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– Embedded control systems</a:t>
            </a:r>
          </a:p>
          <a:p>
            <a:pPr>
              <a:lnSpc>
                <a:spcPct val="90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Co-opting CPU Resources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– Executing code on another machine</a:t>
            </a:r>
          </a:p>
          <a:p>
            <a:pPr>
              <a:lnSpc>
                <a:spcPct val="90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0652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843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Points of Attack</a:t>
            </a:r>
          </a:p>
        </p:txBody>
      </p:sp>
      <p:pic>
        <p:nvPicPr>
          <p:cNvPr id="1843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2286000"/>
            <a:ext cx="11430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843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4200" y="2286000"/>
            <a:ext cx="1143000" cy="989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843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81813" y="2057400"/>
            <a:ext cx="1371600" cy="1600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8440" name="Freeform 6"/>
          <p:cNvSpPr>
            <a:spLocks noChangeArrowheads="1"/>
          </p:cNvSpPr>
          <p:nvPr/>
        </p:nvSpPr>
        <p:spPr bwMode="auto">
          <a:xfrm>
            <a:off x="3465513" y="2057400"/>
            <a:ext cx="3200400" cy="1371600"/>
          </a:xfrm>
          <a:custGeom>
            <a:avLst/>
            <a:gdLst>
              <a:gd name="T0" fmla="*/ 2896290 w 884"/>
              <a:gd name="T1" fmla="*/ 910054 h 526"/>
              <a:gd name="T2" fmla="*/ 2939734 w 884"/>
              <a:gd name="T3" fmla="*/ 972637 h 526"/>
              <a:gd name="T4" fmla="*/ 2896290 w 884"/>
              <a:gd name="T5" fmla="*/ 1110840 h 526"/>
              <a:gd name="T6" fmla="*/ 2679068 w 884"/>
              <a:gd name="T7" fmla="*/ 1264688 h 526"/>
              <a:gd name="T8" fmla="*/ 2313411 w 884"/>
              <a:gd name="T9" fmla="*/ 1327271 h 526"/>
              <a:gd name="T10" fmla="*/ 2096190 w 884"/>
              <a:gd name="T11" fmla="*/ 1311625 h 526"/>
              <a:gd name="T12" fmla="*/ 1922412 w 884"/>
              <a:gd name="T13" fmla="*/ 1264688 h 526"/>
              <a:gd name="T14" fmla="*/ 1813801 w 884"/>
              <a:gd name="T15" fmla="*/ 1342916 h 526"/>
              <a:gd name="T16" fmla="*/ 1665367 w 884"/>
              <a:gd name="T17" fmla="*/ 1371600 h 526"/>
              <a:gd name="T18" fmla="*/ 1513311 w 884"/>
              <a:gd name="T19" fmla="*/ 1342916 h 526"/>
              <a:gd name="T20" fmla="*/ 1426423 w 884"/>
              <a:gd name="T21" fmla="*/ 1264688 h 526"/>
              <a:gd name="T22" fmla="*/ 1274367 w 884"/>
              <a:gd name="T23" fmla="*/ 1295979 h 526"/>
              <a:gd name="T24" fmla="*/ 1122312 w 884"/>
              <a:gd name="T25" fmla="*/ 1311625 h 526"/>
              <a:gd name="T26" fmla="*/ 800100 w 884"/>
              <a:gd name="T27" fmla="*/ 1264688 h 526"/>
              <a:gd name="T28" fmla="*/ 582878 w 884"/>
              <a:gd name="T29" fmla="*/ 1157776 h 526"/>
              <a:gd name="T30" fmla="*/ 495990 w 884"/>
              <a:gd name="T31" fmla="*/ 1079548 h 526"/>
              <a:gd name="T32" fmla="*/ 495990 w 884"/>
              <a:gd name="T33" fmla="*/ 1079548 h 526"/>
              <a:gd name="T34" fmla="*/ 325833 w 884"/>
              <a:gd name="T35" fmla="*/ 1063903 h 526"/>
              <a:gd name="T36" fmla="*/ 86889 w 884"/>
              <a:gd name="T37" fmla="*/ 972637 h 526"/>
              <a:gd name="T38" fmla="*/ 0 w 884"/>
              <a:gd name="T39" fmla="*/ 803142 h 526"/>
              <a:gd name="T40" fmla="*/ 108611 w 884"/>
              <a:gd name="T41" fmla="*/ 631040 h 526"/>
              <a:gd name="T42" fmla="*/ 365657 w 884"/>
              <a:gd name="T43" fmla="*/ 524129 h 526"/>
              <a:gd name="T44" fmla="*/ 365657 w 884"/>
              <a:gd name="T45" fmla="*/ 524129 h 526"/>
              <a:gd name="T46" fmla="*/ 343934 w 884"/>
              <a:gd name="T47" fmla="*/ 492837 h 526"/>
              <a:gd name="T48" fmla="*/ 282388 w 884"/>
              <a:gd name="T49" fmla="*/ 417217 h 526"/>
              <a:gd name="T50" fmla="*/ 304110 w 884"/>
              <a:gd name="T51" fmla="*/ 260760 h 526"/>
              <a:gd name="T52" fmla="*/ 539434 w 884"/>
              <a:gd name="T53" fmla="*/ 122557 h 526"/>
              <a:gd name="T54" fmla="*/ 821822 w 884"/>
              <a:gd name="T55" fmla="*/ 106912 h 526"/>
              <a:gd name="T56" fmla="*/ 995600 w 884"/>
              <a:gd name="T57" fmla="*/ 153849 h 526"/>
              <a:gd name="T58" fmla="*/ 1078868 w 884"/>
              <a:gd name="T59" fmla="*/ 200786 h 526"/>
              <a:gd name="T60" fmla="*/ 1100590 w 884"/>
              <a:gd name="T61" fmla="*/ 200786 h 526"/>
              <a:gd name="T62" fmla="*/ 1100590 w 884"/>
              <a:gd name="T63" fmla="*/ 200786 h 526"/>
              <a:gd name="T64" fmla="*/ 1122312 w 884"/>
              <a:gd name="T65" fmla="*/ 200786 h 526"/>
              <a:gd name="T66" fmla="*/ 1230923 w 884"/>
              <a:gd name="T67" fmla="*/ 138203 h 526"/>
              <a:gd name="T68" fmla="*/ 1382978 w 884"/>
              <a:gd name="T69" fmla="*/ 106912 h 526"/>
              <a:gd name="T70" fmla="*/ 1469867 w 884"/>
              <a:gd name="T71" fmla="*/ 122557 h 526"/>
              <a:gd name="T72" fmla="*/ 1556756 w 884"/>
              <a:gd name="T73" fmla="*/ 138203 h 526"/>
              <a:gd name="T74" fmla="*/ 1578478 w 884"/>
              <a:gd name="T75" fmla="*/ 138203 h 526"/>
              <a:gd name="T76" fmla="*/ 1578478 w 884"/>
              <a:gd name="T77" fmla="*/ 122557 h 526"/>
              <a:gd name="T78" fmla="*/ 1795700 w 884"/>
              <a:gd name="T79" fmla="*/ 31291 h 526"/>
              <a:gd name="T80" fmla="*/ 2074467 w 884"/>
              <a:gd name="T81" fmla="*/ 0 h 526"/>
              <a:gd name="T82" fmla="*/ 2422022 w 884"/>
              <a:gd name="T83" fmla="*/ 62583 h 526"/>
              <a:gd name="T84" fmla="*/ 2613901 w 884"/>
              <a:gd name="T85" fmla="*/ 200786 h 526"/>
              <a:gd name="T86" fmla="*/ 2635624 w 884"/>
              <a:gd name="T87" fmla="*/ 307697 h 526"/>
              <a:gd name="T88" fmla="*/ 2635624 w 884"/>
              <a:gd name="T89" fmla="*/ 323343 h 526"/>
              <a:gd name="T90" fmla="*/ 2657346 w 884"/>
              <a:gd name="T91" fmla="*/ 338989 h 526"/>
              <a:gd name="T92" fmla="*/ 2700790 w 884"/>
              <a:gd name="T93" fmla="*/ 338989 h 526"/>
              <a:gd name="T94" fmla="*/ 2874567 w 884"/>
              <a:gd name="T95" fmla="*/ 354634 h 526"/>
              <a:gd name="T96" fmla="*/ 3113511 w 884"/>
              <a:gd name="T97" fmla="*/ 445900 h 526"/>
              <a:gd name="T98" fmla="*/ 3200400 w 884"/>
              <a:gd name="T99" fmla="*/ 618002 h 526"/>
              <a:gd name="T100" fmla="*/ 3113511 w 884"/>
              <a:gd name="T101" fmla="*/ 771851 h 526"/>
              <a:gd name="T102" fmla="*/ 2874567 w 884"/>
              <a:gd name="T103" fmla="*/ 878763 h 52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884" h="526">
                <a:moveTo>
                  <a:pt x="794" y="337"/>
                </a:moveTo>
                <a:lnTo>
                  <a:pt x="800" y="349"/>
                </a:lnTo>
                <a:lnTo>
                  <a:pt x="806" y="361"/>
                </a:lnTo>
                <a:lnTo>
                  <a:pt x="812" y="373"/>
                </a:lnTo>
                <a:lnTo>
                  <a:pt x="812" y="390"/>
                </a:lnTo>
                <a:lnTo>
                  <a:pt x="800" y="426"/>
                </a:lnTo>
                <a:lnTo>
                  <a:pt x="776" y="461"/>
                </a:lnTo>
                <a:lnTo>
                  <a:pt x="740" y="485"/>
                </a:lnTo>
                <a:lnTo>
                  <a:pt x="693" y="503"/>
                </a:lnTo>
                <a:lnTo>
                  <a:pt x="639" y="509"/>
                </a:lnTo>
                <a:lnTo>
                  <a:pt x="609" y="503"/>
                </a:lnTo>
                <a:lnTo>
                  <a:pt x="579" y="503"/>
                </a:lnTo>
                <a:lnTo>
                  <a:pt x="555" y="497"/>
                </a:lnTo>
                <a:lnTo>
                  <a:pt x="531" y="485"/>
                </a:lnTo>
                <a:lnTo>
                  <a:pt x="519" y="503"/>
                </a:lnTo>
                <a:lnTo>
                  <a:pt x="501" y="515"/>
                </a:lnTo>
                <a:lnTo>
                  <a:pt x="484" y="521"/>
                </a:lnTo>
                <a:lnTo>
                  <a:pt x="460" y="526"/>
                </a:lnTo>
                <a:lnTo>
                  <a:pt x="442" y="521"/>
                </a:lnTo>
                <a:lnTo>
                  <a:pt x="418" y="515"/>
                </a:lnTo>
                <a:lnTo>
                  <a:pt x="406" y="503"/>
                </a:lnTo>
                <a:lnTo>
                  <a:pt x="394" y="485"/>
                </a:lnTo>
                <a:lnTo>
                  <a:pt x="376" y="491"/>
                </a:lnTo>
                <a:lnTo>
                  <a:pt x="352" y="497"/>
                </a:lnTo>
                <a:lnTo>
                  <a:pt x="334" y="497"/>
                </a:lnTo>
                <a:lnTo>
                  <a:pt x="310" y="503"/>
                </a:lnTo>
                <a:lnTo>
                  <a:pt x="263" y="497"/>
                </a:lnTo>
                <a:lnTo>
                  <a:pt x="221" y="485"/>
                </a:lnTo>
                <a:lnTo>
                  <a:pt x="185" y="467"/>
                </a:lnTo>
                <a:lnTo>
                  <a:pt x="161" y="444"/>
                </a:lnTo>
                <a:lnTo>
                  <a:pt x="143" y="414"/>
                </a:lnTo>
                <a:lnTo>
                  <a:pt x="137" y="414"/>
                </a:lnTo>
                <a:lnTo>
                  <a:pt x="131" y="414"/>
                </a:lnTo>
                <a:lnTo>
                  <a:pt x="90" y="408"/>
                </a:lnTo>
                <a:lnTo>
                  <a:pt x="54" y="390"/>
                </a:lnTo>
                <a:lnTo>
                  <a:pt x="24" y="373"/>
                </a:lnTo>
                <a:lnTo>
                  <a:pt x="6" y="343"/>
                </a:lnTo>
                <a:lnTo>
                  <a:pt x="0" y="308"/>
                </a:lnTo>
                <a:lnTo>
                  <a:pt x="6" y="272"/>
                </a:lnTo>
                <a:lnTo>
                  <a:pt x="30" y="242"/>
                </a:lnTo>
                <a:lnTo>
                  <a:pt x="60" y="219"/>
                </a:lnTo>
                <a:lnTo>
                  <a:pt x="101" y="201"/>
                </a:lnTo>
                <a:lnTo>
                  <a:pt x="107" y="201"/>
                </a:lnTo>
                <a:lnTo>
                  <a:pt x="95" y="189"/>
                </a:lnTo>
                <a:lnTo>
                  <a:pt x="84" y="177"/>
                </a:lnTo>
                <a:lnTo>
                  <a:pt x="78" y="160"/>
                </a:lnTo>
                <a:lnTo>
                  <a:pt x="78" y="142"/>
                </a:lnTo>
                <a:lnTo>
                  <a:pt x="84" y="100"/>
                </a:lnTo>
                <a:lnTo>
                  <a:pt x="113" y="71"/>
                </a:lnTo>
                <a:lnTo>
                  <a:pt x="149" y="47"/>
                </a:lnTo>
                <a:lnTo>
                  <a:pt x="197" y="35"/>
                </a:lnTo>
                <a:lnTo>
                  <a:pt x="227" y="41"/>
                </a:lnTo>
                <a:lnTo>
                  <a:pt x="251" y="47"/>
                </a:lnTo>
                <a:lnTo>
                  <a:pt x="275" y="59"/>
                </a:lnTo>
                <a:lnTo>
                  <a:pt x="293" y="77"/>
                </a:lnTo>
                <a:lnTo>
                  <a:pt x="298" y="77"/>
                </a:lnTo>
                <a:lnTo>
                  <a:pt x="304" y="77"/>
                </a:lnTo>
                <a:lnTo>
                  <a:pt x="310" y="77"/>
                </a:lnTo>
                <a:lnTo>
                  <a:pt x="322" y="59"/>
                </a:lnTo>
                <a:lnTo>
                  <a:pt x="340" y="53"/>
                </a:lnTo>
                <a:lnTo>
                  <a:pt x="358" y="47"/>
                </a:lnTo>
                <a:lnTo>
                  <a:pt x="382" y="41"/>
                </a:lnTo>
                <a:lnTo>
                  <a:pt x="394" y="41"/>
                </a:lnTo>
                <a:lnTo>
                  <a:pt x="406" y="47"/>
                </a:lnTo>
                <a:lnTo>
                  <a:pt x="418" y="53"/>
                </a:lnTo>
                <a:lnTo>
                  <a:pt x="430" y="53"/>
                </a:lnTo>
                <a:lnTo>
                  <a:pt x="436" y="53"/>
                </a:lnTo>
                <a:lnTo>
                  <a:pt x="436" y="47"/>
                </a:lnTo>
                <a:lnTo>
                  <a:pt x="466" y="29"/>
                </a:lnTo>
                <a:lnTo>
                  <a:pt x="496" y="12"/>
                </a:lnTo>
                <a:lnTo>
                  <a:pt x="531" y="6"/>
                </a:lnTo>
                <a:lnTo>
                  <a:pt x="573" y="0"/>
                </a:lnTo>
                <a:lnTo>
                  <a:pt x="621" y="6"/>
                </a:lnTo>
                <a:lnTo>
                  <a:pt x="669" y="24"/>
                </a:lnTo>
                <a:lnTo>
                  <a:pt x="699" y="47"/>
                </a:lnTo>
                <a:lnTo>
                  <a:pt x="722" y="77"/>
                </a:lnTo>
                <a:lnTo>
                  <a:pt x="728" y="112"/>
                </a:lnTo>
                <a:lnTo>
                  <a:pt x="728" y="118"/>
                </a:lnTo>
                <a:lnTo>
                  <a:pt x="728" y="124"/>
                </a:lnTo>
                <a:lnTo>
                  <a:pt x="728" y="130"/>
                </a:lnTo>
                <a:lnTo>
                  <a:pt x="734" y="130"/>
                </a:lnTo>
                <a:lnTo>
                  <a:pt x="740" y="130"/>
                </a:lnTo>
                <a:lnTo>
                  <a:pt x="746" y="130"/>
                </a:lnTo>
                <a:lnTo>
                  <a:pt x="794" y="136"/>
                </a:lnTo>
                <a:lnTo>
                  <a:pt x="830" y="148"/>
                </a:lnTo>
                <a:lnTo>
                  <a:pt x="860" y="171"/>
                </a:lnTo>
                <a:lnTo>
                  <a:pt x="878" y="201"/>
                </a:lnTo>
                <a:lnTo>
                  <a:pt x="884" y="237"/>
                </a:lnTo>
                <a:lnTo>
                  <a:pt x="878" y="272"/>
                </a:lnTo>
                <a:lnTo>
                  <a:pt x="860" y="296"/>
                </a:lnTo>
                <a:lnTo>
                  <a:pt x="830" y="319"/>
                </a:lnTo>
                <a:lnTo>
                  <a:pt x="794" y="337"/>
                </a:lnTo>
              </a:path>
            </a:pathLst>
          </a:cu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1" name="AutoShape 7"/>
          <p:cNvSpPr>
            <a:spLocks noChangeArrowheads="1"/>
          </p:cNvSpPr>
          <p:nvPr/>
        </p:nvSpPr>
        <p:spPr bwMode="auto">
          <a:xfrm>
            <a:off x="3116263" y="2598738"/>
            <a:ext cx="228600" cy="228600"/>
          </a:xfrm>
          <a:prstGeom prst="leftRightArrow">
            <a:avLst>
              <a:gd name="adj1" fmla="val 50000"/>
              <a:gd name="adj2" fmla="val 19907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2000">
              <a:latin typeface="Arial" charset="0"/>
            </a:endParaRPr>
          </a:p>
        </p:txBody>
      </p:sp>
      <p:sp>
        <p:nvSpPr>
          <p:cNvPr id="18442" name="AutoShape 8"/>
          <p:cNvSpPr>
            <a:spLocks noChangeArrowheads="1"/>
          </p:cNvSpPr>
          <p:nvPr/>
        </p:nvSpPr>
        <p:spPr bwMode="auto">
          <a:xfrm>
            <a:off x="6737350" y="2706688"/>
            <a:ext cx="228600" cy="228600"/>
          </a:xfrm>
          <a:prstGeom prst="leftRightArrow">
            <a:avLst>
              <a:gd name="adj1" fmla="val 50000"/>
              <a:gd name="adj2" fmla="val 19907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2000">
              <a:latin typeface="Arial" charset="0"/>
            </a:endParaRPr>
          </a:p>
        </p:txBody>
      </p:sp>
      <p:sp>
        <p:nvSpPr>
          <p:cNvPr id="18443" name="Text Box 9"/>
          <p:cNvSpPr txBox="1">
            <a:spLocks noChangeArrowheads="1"/>
          </p:cNvSpPr>
          <p:nvPr/>
        </p:nvSpPr>
        <p:spPr bwMode="auto">
          <a:xfrm>
            <a:off x="4602163" y="2571750"/>
            <a:ext cx="957262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Internet</a:t>
            </a:r>
          </a:p>
        </p:txBody>
      </p:sp>
      <p:sp>
        <p:nvSpPr>
          <p:cNvPr id="18444" name="Text Box 10"/>
          <p:cNvSpPr txBox="1">
            <a:spLocks noChangeArrowheads="1"/>
          </p:cNvSpPr>
          <p:nvPr/>
        </p:nvSpPr>
        <p:spPr bwMode="auto">
          <a:xfrm>
            <a:off x="708025" y="3886200"/>
            <a:ext cx="663575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User</a:t>
            </a:r>
          </a:p>
        </p:txBody>
      </p:sp>
      <p:sp>
        <p:nvSpPr>
          <p:cNvPr id="18445" name="Text Box 11"/>
          <p:cNvSpPr txBox="1">
            <a:spLocks noChangeArrowheads="1"/>
          </p:cNvSpPr>
          <p:nvPr/>
        </p:nvSpPr>
        <p:spPr bwMode="auto">
          <a:xfrm>
            <a:off x="2014538" y="3703638"/>
            <a:ext cx="1185862" cy="639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Local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Computer</a:t>
            </a:r>
          </a:p>
        </p:txBody>
      </p:sp>
      <p:sp>
        <p:nvSpPr>
          <p:cNvPr id="18446" name="Text Box 12"/>
          <p:cNvSpPr txBox="1">
            <a:spLocks noChangeArrowheads="1"/>
          </p:cNvSpPr>
          <p:nvPr/>
        </p:nvSpPr>
        <p:spPr bwMode="auto">
          <a:xfrm>
            <a:off x="4572000" y="3886200"/>
            <a:ext cx="1019175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Network</a:t>
            </a:r>
          </a:p>
        </p:txBody>
      </p:sp>
      <p:sp>
        <p:nvSpPr>
          <p:cNvPr id="18447" name="Text Box 13"/>
          <p:cNvSpPr txBox="1">
            <a:spLocks noChangeArrowheads="1"/>
          </p:cNvSpPr>
          <p:nvPr/>
        </p:nvSpPr>
        <p:spPr bwMode="auto">
          <a:xfrm>
            <a:off x="7146925" y="3886200"/>
            <a:ext cx="854075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Server</a:t>
            </a:r>
          </a:p>
        </p:txBody>
      </p:sp>
      <p:sp>
        <p:nvSpPr>
          <p:cNvPr id="18448" name="Text Box 14"/>
          <p:cNvSpPr txBox="1">
            <a:spLocks noChangeArrowheads="1"/>
          </p:cNvSpPr>
          <p:nvPr/>
        </p:nvSpPr>
        <p:spPr bwMode="auto">
          <a:xfrm>
            <a:off x="1981200" y="5105400"/>
            <a:ext cx="4708525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Calibri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All four elements can be targeted by attacks</a:t>
            </a:r>
          </a:p>
        </p:txBody>
      </p:sp>
    </p:spTree>
    <p:extLst>
      <p:ext uri="{BB962C8B-B14F-4D97-AF65-F5344CB8AC3E}">
        <p14:creationId xmlns:p14="http://schemas.microsoft.com/office/powerpoint/2010/main" val="23585035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2048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Confidence Scams: Phishing</a:t>
            </a:r>
          </a:p>
        </p:txBody>
      </p:sp>
      <p:sp>
        <p:nvSpPr>
          <p:cNvPr id="20496" name="Oval 1"/>
          <p:cNvSpPr>
            <a:spLocks noChangeArrowheads="1"/>
          </p:cNvSpPr>
          <p:nvPr/>
        </p:nvSpPr>
        <p:spPr bwMode="auto">
          <a:xfrm>
            <a:off x="192088" y="1430338"/>
            <a:ext cx="1600200" cy="2020887"/>
          </a:xfrm>
          <a:prstGeom prst="ellipse">
            <a:avLst/>
          </a:prstGeom>
          <a:solidFill>
            <a:srgbClr val="FF0000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latin typeface="Calibri" charset="0"/>
            </a:endParaRPr>
          </a:p>
        </p:txBody>
      </p:sp>
      <p:sp>
        <p:nvSpPr>
          <p:cNvPr id="20497" name="Text Box 4"/>
          <p:cNvSpPr txBox="1">
            <a:spLocks noChangeArrowheads="1"/>
          </p:cNvSpPr>
          <p:nvPr/>
        </p:nvSpPr>
        <p:spPr bwMode="auto">
          <a:xfrm>
            <a:off x="685800" y="4175125"/>
            <a:ext cx="7772400" cy="1920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chemeClr val="tx1"/>
                </a:solidFill>
                <a:latin typeface="Arial" charset="0"/>
              </a:rPr>
              <a:t>Exploiting vulnerabilities in the user, not the network or device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chemeClr val="tx1"/>
              </a:solidFill>
              <a:latin typeface="Arial" charset="0"/>
            </a:endParaRPr>
          </a:p>
          <a:p>
            <a:pPr marL="457200" lvl="1" indent="0"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chemeClr val="tx1"/>
                </a:solidFill>
                <a:latin typeface="Arial" charset="0"/>
              </a:rPr>
              <a:t>Traditional scams using the computer (and/or the phone) as a vehicle</a:t>
            </a:r>
          </a:p>
          <a:p>
            <a:pPr marL="457200" lvl="1" indent="0"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chemeClr val="tx1"/>
                </a:solidFill>
                <a:latin typeface="Arial" charset="0"/>
              </a:rPr>
              <a:t>People trust official looking emails and websites</a:t>
            </a:r>
          </a:p>
          <a:p>
            <a:pPr marL="457200" lvl="1" indent="0"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chemeClr val="tx1"/>
                </a:solidFill>
                <a:latin typeface="Arial" charset="0"/>
              </a:rPr>
              <a:t>Often used to gain information for larger attacks</a:t>
            </a:r>
          </a:p>
        </p:txBody>
      </p:sp>
      <p:pic>
        <p:nvPicPr>
          <p:cNvPr id="2049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3388" y="1854200"/>
            <a:ext cx="11430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20499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4200" y="1854200"/>
            <a:ext cx="1143000" cy="989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20500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81813" y="1625600"/>
            <a:ext cx="1371600" cy="1600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0501" name="Freeform 8"/>
          <p:cNvSpPr>
            <a:spLocks noChangeArrowheads="1"/>
          </p:cNvSpPr>
          <p:nvPr/>
        </p:nvSpPr>
        <p:spPr bwMode="auto">
          <a:xfrm>
            <a:off x="3465513" y="1625600"/>
            <a:ext cx="3200400" cy="1371600"/>
          </a:xfrm>
          <a:custGeom>
            <a:avLst/>
            <a:gdLst>
              <a:gd name="T0" fmla="*/ 2896290 w 884"/>
              <a:gd name="T1" fmla="*/ 910054 h 526"/>
              <a:gd name="T2" fmla="*/ 2939734 w 884"/>
              <a:gd name="T3" fmla="*/ 972637 h 526"/>
              <a:gd name="T4" fmla="*/ 2896290 w 884"/>
              <a:gd name="T5" fmla="*/ 1110840 h 526"/>
              <a:gd name="T6" fmla="*/ 2679068 w 884"/>
              <a:gd name="T7" fmla="*/ 1264688 h 526"/>
              <a:gd name="T8" fmla="*/ 2313411 w 884"/>
              <a:gd name="T9" fmla="*/ 1327271 h 526"/>
              <a:gd name="T10" fmla="*/ 2096190 w 884"/>
              <a:gd name="T11" fmla="*/ 1311625 h 526"/>
              <a:gd name="T12" fmla="*/ 1922412 w 884"/>
              <a:gd name="T13" fmla="*/ 1264688 h 526"/>
              <a:gd name="T14" fmla="*/ 1813801 w 884"/>
              <a:gd name="T15" fmla="*/ 1342916 h 526"/>
              <a:gd name="T16" fmla="*/ 1665367 w 884"/>
              <a:gd name="T17" fmla="*/ 1371600 h 526"/>
              <a:gd name="T18" fmla="*/ 1513311 w 884"/>
              <a:gd name="T19" fmla="*/ 1342916 h 526"/>
              <a:gd name="T20" fmla="*/ 1426423 w 884"/>
              <a:gd name="T21" fmla="*/ 1264688 h 526"/>
              <a:gd name="T22" fmla="*/ 1274367 w 884"/>
              <a:gd name="T23" fmla="*/ 1295979 h 526"/>
              <a:gd name="T24" fmla="*/ 1122312 w 884"/>
              <a:gd name="T25" fmla="*/ 1311625 h 526"/>
              <a:gd name="T26" fmla="*/ 800100 w 884"/>
              <a:gd name="T27" fmla="*/ 1264688 h 526"/>
              <a:gd name="T28" fmla="*/ 582878 w 884"/>
              <a:gd name="T29" fmla="*/ 1157776 h 526"/>
              <a:gd name="T30" fmla="*/ 495990 w 884"/>
              <a:gd name="T31" fmla="*/ 1079548 h 526"/>
              <a:gd name="T32" fmla="*/ 495990 w 884"/>
              <a:gd name="T33" fmla="*/ 1079548 h 526"/>
              <a:gd name="T34" fmla="*/ 325833 w 884"/>
              <a:gd name="T35" fmla="*/ 1063903 h 526"/>
              <a:gd name="T36" fmla="*/ 86889 w 884"/>
              <a:gd name="T37" fmla="*/ 972637 h 526"/>
              <a:gd name="T38" fmla="*/ 0 w 884"/>
              <a:gd name="T39" fmla="*/ 803142 h 526"/>
              <a:gd name="T40" fmla="*/ 108611 w 884"/>
              <a:gd name="T41" fmla="*/ 631040 h 526"/>
              <a:gd name="T42" fmla="*/ 365657 w 884"/>
              <a:gd name="T43" fmla="*/ 524129 h 526"/>
              <a:gd name="T44" fmla="*/ 365657 w 884"/>
              <a:gd name="T45" fmla="*/ 524129 h 526"/>
              <a:gd name="T46" fmla="*/ 343934 w 884"/>
              <a:gd name="T47" fmla="*/ 492837 h 526"/>
              <a:gd name="T48" fmla="*/ 282388 w 884"/>
              <a:gd name="T49" fmla="*/ 417217 h 526"/>
              <a:gd name="T50" fmla="*/ 304110 w 884"/>
              <a:gd name="T51" fmla="*/ 260760 h 526"/>
              <a:gd name="T52" fmla="*/ 539434 w 884"/>
              <a:gd name="T53" fmla="*/ 122557 h 526"/>
              <a:gd name="T54" fmla="*/ 821822 w 884"/>
              <a:gd name="T55" fmla="*/ 106912 h 526"/>
              <a:gd name="T56" fmla="*/ 995600 w 884"/>
              <a:gd name="T57" fmla="*/ 153849 h 526"/>
              <a:gd name="T58" fmla="*/ 1078868 w 884"/>
              <a:gd name="T59" fmla="*/ 200786 h 526"/>
              <a:gd name="T60" fmla="*/ 1100590 w 884"/>
              <a:gd name="T61" fmla="*/ 200786 h 526"/>
              <a:gd name="T62" fmla="*/ 1100590 w 884"/>
              <a:gd name="T63" fmla="*/ 200786 h 526"/>
              <a:gd name="T64" fmla="*/ 1122312 w 884"/>
              <a:gd name="T65" fmla="*/ 200786 h 526"/>
              <a:gd name="T66" fmla="*/ 1230923 w 884"/>
              <a:gd name="T67" fmla="*/ 138203 h 526"/>
              <a:gd name="T68" fmla="*/ 1382978 w 884"/>
              <a:gd name="T69" fmla="*/ 106912 h 526"/>
              <a:gd name="T70" fmla="*/ 1469867 w 884"/>
              <a:gd name="T71" fmla="*/ 122557 h 526"/>
              <a:gd name="T72" fmla="*/ 1556756 w 884"/>
              <a:gd name="T73" fmla="*/ 138203 h 526"/>
              <a:gd name="T74" fmla="*/ 1578478 w 884"/>
              <a:gd name="T75" fmla="*/ 138203 h 526"/>
              <a:gd name="T76" fmla="*/ 1578478 w 884"/>
              <a:gd name="T77" fmla="*/ 122557 h 526"/>
              <a:gd name="T78" fmla="*/ 1795700 w 884"/>
              <a:gd name="T79" fmla="*/ 31291 h 526"/>
              <a:gd name="T80" fmla="*/ 2074467 w 884"/>
              <a:gd name="T81" fmla="*/ 0 h 526"/>
              <a:gd name="T82" fmla="*/ 2422022 w 884"/>
              <a:gd name="T83" fmla="*/ 62583 h 526"/>
              <a:gd name="T84" fmla="*/ 2613901 w 884"/>
              <a:gd name="T85" fmla="*/ 200786 h 526"/>
              <a:gd name="T86" fmla="*/ 2635624 w 884"/>
              <a:gd name="T87" fmla="*/ 307697 h 526"/>
              <a:gd name="T88" fmla="*/ 2635624 w 884"/>
              <a:gd name="T89" fmla="*/ 323343 h 526"/>
              <a:gd name="T90" fmla="*/ 2657346 w 884"/>
              <a:gd name="T91" fmla="*/ 338989 h 526"/>
              <a:gd name="T92" fmla="*/ 2700790 w 884"/>
              <a:gd name="T93" fmla="*/ 338989 h 526"/>
              <a:gd name="T94" fmla="*/ 2874567 w 884"/>
              <a:gd name="T95" fmla="*/ 354634 h 526"/>
              <a:gd name="T96" fmla="*/ 3113511 w 884"/>
              <a:gd name="T97" fmla="*/ 445900 h 526"/>
              <a:gd name="T98" fmla="*/ 3200400 w 884"/>
              <a:gd name="T99" fmla="*/ 618002 h 526"/>
              <a:gd name="T100" fmla="*/ 3113511 w 884"/>
              <a:gd name="T101" fmla="*/ 771851 h 526"/>
              <a:gd name="T102" fmla="*/ 2874567 w 884"/>
              <a:gd name="T103" fmla="*/ 878763 h 52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884" h="526">
                <a:moveTo>
                  <a:pt x="794" y="337"/>
                </a:moveTo>
                <a:lnTo>
                  <a:pt x="800" y="349"/>
                </a:lnTo>
                <a:lnTo>
                  <a:pt x="806" y="361"/>
                </a:lnTo>
                <a:lnTo>
                  <a:pt x="812" y="373"/>
                </a:lnTo>
                <a:lnTo>
                  <a:pt x="812" y="390"/>
                </a:lnTo>
                <a:lnTo>
                  <a:pt x="800" y="426"/>
                </a:lnTo>
                <a:lnTo>
                  <a:pt x="776" y="461"/>
                </a:lnTo>
                <a:lnTo>
                  <a:pt x="740" y="485"/>
                </a:lnTo>
                <a:lnTo>
                  <a:pt x="693" y="503"/>
                </a:lnTo>
                <a:lnTo>
                  <a:pt x="639" y="509"/>
                </a:lnTo>
                <a:lnTo>
                  <a:pt x="609" y="503"/>
                </a:lnTo>
                <a:lnTo>
                  <a:pt x="579" y="503"/>
                </a:lnTo>
                <a:lnTo>
                  <a:pt x="555" y="497"/>
                </a:lnTo>
                <a:lnTo>
                  <a:pt x="531" y="485"/>
                </a:lnTo>
                <a:lnTo>
                  <a:pt x="519" y="503"/>
                </a:lnTo>
                <a:lnTo>
                  <a:pt x="501" y="515"/>
                </a:lnTo>
                <a:lnTo>
                  <a:pt x="484" y="521"/>
                </a:lnTo>
                <a:lnTo>
                  <a:pt x="460" y="526"/>
                </a:lnTo>
                <a:lnTo>
                  <a:pt x="442" y="521"/>
                </a:lnTo>
                <a:lnTo>
                  <a:pt x="418" y="515"/>
                </a:lnTo>
                <a:lnTo>
                  <a:pt x="406" y="503"/>
                </a:lnTo>
                <a:lnTo>
                  <a:pt x="394" y="485"/>
                </a:lnTo>
                <a:lnTo>
                  <a:pt x="376" y="491"/>
                </a:lnTo>
                <a:lnTo>
                  <a:pt x="352" y="497"/>
                </a:lnTo>
                <a:lnTo>
                  <a:pt x="334" y="497"/>
                </a:lnTo>
                <a:lnTo>
                  <a:pt x="310" y="503"/>
                </a:lnTo>
                <a:lnTo>
                  <a:pt x="263" y="497"/>
                </a:lnTo>
                <a:lnTo>
                  <a:pt x="221" y="485"/>
                </a:lnTo>
                <a:lnTo>
                  <a:pt x="185" y="467"/>
                </a:lnTo>
                <a:lnTo>
                  <a:pt x="161" y="444"/>
                </a:lnTo>
                <a:lnTo>
                  <a:pt x="143" y="414"/>
                </a:lnTo>
                <a:lnTo>
                  <a:pt x="137" y="414"/>
                </a:lnTo>
                <a:lnTo>
                  <a:pt x="131" y="414"/>
                </a:lnTo>
                <a:lnTo>
                  <a:pt x="90" y="408"/>
                </a:lnTo>
                <a:lnTo>
                  <a:pt x="54" y="390"/>
                </a:lnTo>
                <a:lnTo>
                  <a:pt x="24" y="373"/>
                </a:lnTo>
                <a:lnTo>
                  <a:pt x="6" y="343"/>
                </a:lnTo>
                <a:lnTo>
                  <a:pt x="0" y="308"/>
                </a:lnTo>
                <a:lnTo>
                  <a:pt x="6" y="272"/>
                </a:lnTo>
                <a:lnTo>
                  <a:pt x="30" y="242"/>
                </a:lnTo>
                <a:lnTo>
                  <a:pt x="60" y="219"/>
                </a:lnTo>
                <a:lnTo>
                  <a:pt x="101" y="201"/>
                </a:lnTo>
                <a:lnTo>
                  <a:pt x="107" y="201"/>
                </a:lnTo>
                <a:lnTo>
                  <a:pt x="95" y="189"/>
                </a:lnTo>
                <a:lnTo>
                  <a:pt x="84" y="177"/>
                </a:lnTo>
                <a:lnTo>
                  <a:pt x="78" y="160"/>
                </a:lnTo>
                <a:lnTo>
                  <a:pt x="78" y="142"/>
                </a:lnTo>
                <a:lnTo>
                  <a:pt x="84" y="100"/>
                </a:lnTo>
                <a:lnTo>
                  <a:pt x="113" y="71"/>
                </a:lnTo>
                <a:lnTo>
                  <a:pt x="149" y="47"/>
                </a:lnTo>
                <a:lnTo>
                  <a:pt x="197" y="35"/>
                </a:lnTo>
                <a:lnTo>
                  <a:pt x="227" y="41"/>
                </a:lnTo>
                <a:lnTo>
                  <a:pt x="251" y="47"/>
                </a:lnTo>
                <a:lnTo>
                  <a:pt x="275" y="59"/>
                </a:lnTo>
                <a:lnTo>
                  <a:pt x="293" y="77"/>
                </a:lnTo>
                <a:lnTo>
                  <a:pt x="298" y="77"/>
                </a:lnTo>
                <a:lnTo>
                  <a:pt x="304" y="77"/>
                </a:lnTo>
                <a:lnTo>
                  <a:pt x="310" y="77"/>
                </a:lnTo>
                <a:lnTo>
                  <a:pt x="322" y="59"/>
                </a:lnTo>
                <a:lnTo>
                  <a:pt x="340" y="53"/>
                </a:lnTo>
                <a:lnTo>
                  <a:pt x="358" y="47"/>
                </a:lnTo>
                <a:lnTo>
                  <a:pt x="382" y="41"/>
                </a:lnTo>
                <a:lnTo>
                  <a:pt x="394" y="41"/>
                </a:lnTo>
                <a:lnTo>
                  <a:pt x="406" y="47"/>
                </a:lnTo>
                <a:lnTo>
                  <a:pt x="418" y="53"/>
                </a:lnTo>
                <a:lnTo>
                  <a:pt x="430" y="53"/>
                </a:lnTo>
                <a:lnTo>
                  <a:pt x="436" y="53"/>
                </a:lnTo>
                <a:lnTo>
                  <a:pt x="436" y="47"/>
                </a:lnTo>
                <a:lnTo>
                  <a:pt x="466" y="29"/>
                </a:lnTo>
                <a:lnTo>
                  <a:pt x="496" y="12"/>
                </a:lnTo>
                <a:lnTo>
                  <a:pt x="531" y="6"/>
                </a:lnTo>
                <a:lnTo>
                  <a:pt x="573" y="0"/>
                </a:lnTo>
                <a:lnTo>
                  <a:pt x="621" y="6"/>
                </a:lnTo>
                <a:lnTo>
                  <a:pt x="669" y="24"/>
                </a:lnTo>
                <a:lnTo>
                  <a:pt x="699" y="47"/>
                </a:lnTo>
                <a:lnTo>
                  <a:pt x="722" y="77"/>
                </a:lnTo>
                <a:lnTo>
                  <a:pt x="728" y="112"/>
                </a:lnTo>
                <a:lnTo>
                  <a:pt x="728" y="118"/>
                </a:lnTo>
                <a:lnTo>
                  <a:pt x="728" y="124"/>
                </a:lnTo>
                <a:lnTo>
                  <a:pt x="728" y="130"/>
                </a:lnTo>
                <a:lnTo>
                  <a:pt x="734" y="130"/>
                </a:lnTo>
                <a:lnTo>
                  <a:pt x="740" y="130"/>
                </a:lnTo>
                <a:lnTo>
                  <a:pt x="746" y="130"/>
                </a:lnTo>
                <a:lnTo>
                  <a:pt x="794" y="136"/>
                </a:lnTo>
                <a:lnTo>
                  <a:pt x="830" y="148"/>
                </a:lnTo>
                <a:lnTo>
                  <a:pt x="860" y="171"/>
                </a:lnTo>
                <a:lnTo>
                  <a:pt x="878" y="201"/>
                </a:lnTo>
                <a:lnTo>
                  <a:pt x="884" y="237"/>
                </a:lnTo>
                <a:lnTo>
                  <a:pt x="878" y="272"/>
                </a:lnTo>
                <a:lnTo>
                  <a:pt x="860" y="296"/>
                </a:lnTo>
                <a:lnTo>
                  <a:pt x="830" y="319"/>
                </a:lnTo>
                <a:lnTo>
                  <a:pt x="794" y="337"/>
                </a:lnTo>
              </a:path>
            </a:pathLst>
          </a:cu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2" name="AutoShape 9"/>
          <p:cNvSpPr>
            <a:spLocks noChangeArrowheads="1"/>
          </p:cNvSpPr>
          <p:nvPr/>
        </p:nvSpPr>
        <p:spPr bwMode="auto">
          <a:xfrm>
            <a:off x="3116263" y="2166938"/>
            <a:ext cx="228600" cy="228600"/>
          </a:xfrm>
          <a:prstGeom prst="leftRightArrow">
            <a:avLst>
              <a:gd name="adj1" fmla="val 50000"/>
              <a:gd name="adj2" fmla="val 19907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latin typeface="Calibri" charset="0"/>
            </a:endParaRPr>
          </a:p>
        </p:txBody>
      </p:sp>
      <p:sp>
        <p:nvSpPr>
          <p:cNvPr id="20503" name="AutoShape 10"/>
          <p:cNvSpPr>
            <a:spLocks noChangeArrowheads="1"/>
          </p:cNvSpPr>
          <p:nvPr/>
        </p:nvSpPr>
        <p:spPr bwMode="auto">
          <a:xfrm>
            <a:off x="6737350" y="2274888"/>
            <a:ext cx="228600" cy="228600"/>
          </a:xfrm>
          <a:prstGeom prst="leftRightArrow">
            <a:avLst>
              <a:gd name="adj1" fmla="val 50000"/>
              <a:gd name="adj2" fmla="val 19907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latin typeface="Calibri" charset="0"/>
            </a:endParaRPr>
          </a:p>
        </p:txBody>
      </p:sp>
      <p:sp>
        <p:nvSpPr>
          <p:cNvPr id="20504" name="Text Box 11"/>
          <p:cNvSpPr txBox="1">
            <a:spLocks noChangeArrowheads="1"/>
          </p:cNvSpPr>
          <p:nvPr/>
        </p:nvSpPr>
        <p:spPr bwMode="auto">
          <a:xfrm>
            <a:off x="4602163" y="2138363"/>
            <a:ext cx="957262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Calibri" charset="0"/>
              </a:rPr>
              <a:t>Internet</a:t>
            </a:r>
          </a:p>
        </p:txBody>
      </p:sp>
      <p:sp>
        <p:nvSpPr>
          <p:cNvPr id="20505" name="Text Box 12"/>
          <p:cNvSpPr txBox="1">
            <a:spLocks noChangeArrowheads="1"/>
          </p:cNvSpPr>
          <p:nvPr/>
        </p:nvSpPr>
        <p:spPr bwMode="auto">
          <a:xfrm>
            <a:off x="708025" y="3454400"/>
            <a:ext cx="663575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Calibri" charset="0"/>
              </a:rPr>
              <a:t>User</a:t>
            </a:r>
          </a:p>
        </p:txBody>
      </p:sp>
      <p:sp>
        <p:nvSpPr>
          <p:cNvPr id="20506" name="Text Box 13"/>
          <p:cNvSpPr txBox="1">
            <a:spLocks noChangeArrowheads="1"/>
          </p:cNvSpPr>
          <p:nvPr/>
        </p:nvSpPr>
        <p:spPr bwMode="auto">
          <a:xfrm>
            <a:off x="2014538" y="3271838"/>
            <a:ext cx="1185862" cy="639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Calibri" charset="0"/>
              </a:rPr>
              <a:t>Local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Calibri" charset="0"/>
              </a:rPr>
              <a:t>Computer</a:t>
            </a:r>
          </a:p>
        </p:txBody>
      </p:sp>
      <p:sp>
        <p:nvSpPr>
          <p:cNvPr id="20507" name="Text Box 14"/>
          <p:cNvSpPr txBox="1">
            <a:spLocks noChangeArrowheads="1"/>
          </p:cNvSpPr>
          <p:nvPr/>
        </p:nvSpPr>
        <p:spPr bwMode="auto">
          <a:xfrm>
            <a:off x="4572000" y="3454400"/>
            <a:ext cx="1019175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Calibri" charset="0"/>
              </a:rPr>
              <a:t>Network</a:t>
            </a:r>
          </a:p>
        </p:txBody>
      </p:sp>
      <p:sp>
        <p:nvSpPr>
          <p:cNvPr id="20508" name="Text Box 15"/>
          <p:cNvSpPr txBox="1">
            <a:spLocks noChangeArrowheads="1"/>
          </p:cNvSpPr>
          <p:nvPr/>
        </p:nvSpPr>
        <p:spPr bwMode="auto">
          <a:xfrm>
            <a:off x="7146925" y="3454400"/>
            <a:ext cx="854075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Calibri" charset="0"/>
              </a:rPr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13537982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2253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Phishing Examples</a:t>
            </a:r>
          </a:p>
        </p:txBody>
      </p:sp>
      <p:sp>
        <p:nvSpPr>
          <p:cNvPr id="22545" name="Text Box 3"/>
          <p:cNvSpPr txBox="1">
            <a:spLocks noChangeArrowheads="1"/>
          </p:cNvSpPr>
          <p:nvPr/>
        </p:nvSpPr>
        <p:spPr bwMode="auto">
          <a:xfrm>
            <a:off x="914400" y="1660525"/>
            <a:ext cx="7315200" cy="405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Examples:</a:t>
            </a:r>
          </a:p>
          <a:p>
            <a:pPr marL="457200" lvl="1" indent="0"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“Dear Honorable Sir, I need to transfer 			$10,000,000,000 to your account”</a:t>
            </a:r>
          </a:p>
          <a:p>
            <a:pPr marL="914400" lvl="2" indent="0">
              <a:buClr>
                <a:srgbClr val="000000"/>
              </a:buClr>
              <a:buSzPct val="100000"/>
              <a:buFont typeface="Wingdings" charset="2"/>
              <a:buChar char="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Required to pay a “small” transfer fee</a:t>
            </a:r>
          </a:p>
          <a:p>
            <a:pPr marL="914400" lvl="2" indent="0">
              <a:buClr>
                <a:srgbClr val="000000"/>
              </a:buClr>
              <a:buSzPct val="100000"/>
              <a:buFont typeface="Wingdings" charset="2"/>
              <a:buChar char="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This actually works “Oregon Woman Loses $400,000 to Nigerian E-Mail Scam” AP, 11/18/08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 marL="457200" lvl="1" indent="0"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“You need to update your Paypal account …”</a:t>
            </a:r>
          </a:p>
          <a:p>
            <a:pPr marL="914400" lvl="2" indent="0">
              <a:buClr>
                <a:srgbClr val="000000"/>
              </a:buClr>
              <a:buSzPct val="100000"/>
              <a:buFont typeface="Wingdings" charset="2"/>
              <a:buChar char="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Directed to send personal information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</a:t>
            </a:r>
          </a:p>
          <a:p>
            <a:pPr marL="457200" lvl="1" indent="0"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Call computer support and masquerade as a technician</a:t>
            </a:r>
          </a:p>
          <a:p>
            <a:pPr marL="914400" lvl="2" indent="0">
              <a:buClr>
                <a:srgbClr val="000000"/>
              </a:buClr>
              <a:buSzPct val="100000"/>
              <a:buFont typeface="Wingdings" charset="2"/>
              <a:buChar char="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“Where is that TFTP server located again?”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09925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2457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Spoofing</a:t>
            </a: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708025" y="1828800"/>
            <a:ext cx="7826375" cy="3482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marL="339725" indent="-339725">
              <a:spcBef>
                <a:spcPts val="125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Making a fake version of something in order to trick a user</a:t>
            </a:r>
          </a:p>
          <a:p>
            <a:pPr marL="339725" indent="-339725">
              <a:spcBef>
                <a:spcPts val="125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Often used as part of a phishing scam</a:t>
            </a:r>
          </a:p>
          <a:p>
            <a:pPr marL="339725" indent="-339725">
              <a:spcBef>
                <a:spcPts val="125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Example: </a:t>
            </a:r>
          </a:p>
          <a:p>
            <a:pPr marL="796925" lvl="1" indent="-339725">
              <a:spcBef>
                <a:spcPts val="1250"/>
              </a:spcBef>
              <a:buClr>
                <a:srgbClr val="000000"/>
              </a:buClr>
              <a:buSzPct val="100000"/>
              <a:buFont typeface="Arial" charset="0"/>
              <a:buAutoNum type="arabicPeriod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You get an email saying something is wrong with your ebay account.</a:t>
            </a:r>
          </a:p>
          <a:p>
            <a:pPr marL="796925" lvl="1" indent="-339725">
              <a:spcBef>
                <a:spcPts val="1250"/>
              </a:spcBef>
              <a:buClr>
                <a:srgbClr val="000000"/>
              </a:buClr>
              <a:buSzPct val="100000"/>
              <a:buFont typeface="Arial" charset="0"/>
              <a:buAutoNum type="arabicPeriod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It provides a link to a website </a:t>
            </a:r>
            <a:r>
              <a:rPr lang="en-US" sz="2000">
                <a:solidFill>
                  <a:schemeClr val="tx2"/>
                </a:solidFill>
                <a:latin typeface="Arial" charset="0"/>
                <a:hlinkClick r:id="rId3"/>
              </a:rPr>
              <a:t>www.ebayaccounts.com</a:t>
            </a:r>
            <a:endParaRPr lang="en-US" sz="2000">
              <a:solidFill>
                <a:srgbClr val="000000"/>
              </a:solidFill>
              <a:latin typeface="Arial" charset="0"/>
              <a:hlinkClick r:id="rId3"/>
            </a:endParaRPr>
          </a:p>
          <a:p>
            <a:pPr marL="796925" lvl="1" indent="-339725">
              <a:spcBef>
                <a:spcPts val="1250"/>
              </a:spcBef>
              <a:buClr>
                <a:srgbClr val="000000"/>
              </a:buClr>
              <a:buSzPct val="100000"/>
              <a:buFont typeface="Arial" charset="0"/>
              <a:buAutoNum type="arabicPeriod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The website is fake but can look completely real</a:t>
            </a:r>
          </a:p>
          <a:p>
            <a:pPr marL="339725" indent="-339725">
              <a:spcBef>
                <a:spcPts val="125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Can be done with email addresses and calling trees </a:t>
            </a:r>
          </a:p>
        </p:txBody>
      </p:sp>
    </p:spTree>
    <p:extLst>
      <p:ext uri="{BB962C8B-B14F-4D97-AF65-F5344CB8AC3E}">
        <p14:creationId xmlns:p14="http://schemas.microsoft.com/office/powerpoint/2010/main" val="25016635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2662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Preventing Phishing</a:t>
            </a:r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457200" y="1646238"/>
            <a:ext cx="8305800" cy="155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marL="339725" indent="-339725"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Don’t trust anyone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or any information that you can’t verify</a:t>
            </a:r>
          </a:p>
          <a:p>
            <a: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 marL="796925" lvl="1" indent="-339725">
              <a:lnSpc>
                <a:spcPct val="140000"/>
              </a:lnSpc>
              <a:buClr>
                <a:srgbClr val="000000"/>
              </a:buClr>
              <a:buSzPct val="100000"/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Don’t give critical info to unverified websites/phone numbers</a:t>
            </a:r>
          </a:p>
          <a:p>
            <a:pPr marL="339725" indent="-339725">
              <a:lnSpc>
                <a:spcPct val="140000"/>
              </a:lnSpc>
              <a:buFont typeface="Wingdings" charset="2"/>
              <a:buChar char="Ø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2. 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Don’t accept anything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(i.e. programs) from unverified sources</a:t>
            </a: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457200" y="3657600"/>
            <a:ext cx="8339138" cy="198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marL="457200" indent="-457200"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This may be inconvenient</a:t>
            </a:r>
          </a:p>
          <a:p>
            <a:pPr marL="457200" indent="-45720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 marL="914400" lvl="1" indent="-457200">
              <a:lnSpc>
                <a:spcPct val="140000"/>
              </a:lnSpc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1. If Citibank calls, call them back at a known number</a:t>
            </a:r>
          </a:p>
          <a:p>
            <a:pPr marL="914400" lvl="1" indent="-457200">
              <a:lnSpc>
                <a:spcPct val="140000"/>
              </a:lnSpc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2. Can’t purchase online from unknown vendors</a:t>
            </a:r>
          </a:p>
          <a:p>
            <a:pPr marL="914400" lvl="1" indent="-457200">
              <a:lnSpc>
                <a:spcPct val="140000"/>
              </a:lnSpc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3. Be careful about freeware/shareware</a:t>
            </a:r>
          </a:p>
        </p:txBody>
      </p:sp>
    </p:spTree>
    <p:extLst>
      <p:ext uri="{BB962C8B-B14F-4D97-AF65-F5344CB8AC3E}">
        <p14:creationId xmlns:p14="http://schemas.microsoft.com/office/powerpoint/2010/main" val="984692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2867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Information Theft</a:t>
            </a:r>
          </a:p>
        </p:txBody>
      </p:sp>
      <p:sp>
        <p:nvSpPr>
          <p:cNvPr id="28678" name="AutoShape 1"/>
          <p:cNvSpPr>
            <a:spLocks noChangeArrowheads="1"/>
          </p:cNvSpPr>
          <p:nvPr/>
        </p:nvSpPr>
        <p:spPr bwMode="auto">
          <a:xfrm>
            <a:off x="1600200" y="1695450"/>
            <a:ext cx="7086600" cy="1828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latin typeface="Arial" charset="0"/>
            </a:endParaRP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1219200" y="4419600"/>
            <a:ext cx="7239000" cy="965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spcBef>
                <a:spcPts val="1125"/>
              </a:spcBef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Stealing data from a computer or the network</a:t>
            </a:r>
          </a:p>
          <a:p>
            <a:pPr>
              <a:spcBef>
                <a:spcPts val="1125"/>
              </a:spcBef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Targets local computer, server, and network</a:t>
            </a:r>
          </a:p>
        </p:txBody>
      </p:sp>
      <p:pic>
        <p:nvPicPr>
          <p:cNvPr id="2868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3388" y="2070100"/>
            <a:ext cx="11430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28681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4200" y="2070100"/>
            <a:ext cx="1143000" cy="989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28682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81813" y="1841500"/>
            <a:ext cx="1371600" cy="1600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8683" name="Freeform 8"/>
          <p:cNvSpPr>
            <a:spLocks noChangeArrowheads="1"/>
          </p:cNvSpPr>
          <p:nvPr/>
        </p:nvSpPr>
        <p:spPr bwMode="auto">
          <a:xfrm>
            <a:off x="3465513" y="1841500"/>
            <a:ext cx="3200400" cy="1371600"/>
          </a:xfrm>
          <a:custGeom>
            <a:avLst/>
            <a:gdLst>
              <a:gd name="T0" fmla="*/ 2896290 w 884"/>
              <a:gd name="T1" fmla="*/ 910054 h 526"/>
              <a:gd name="T2" fmla="*/ 2939734 w 884"/>
              <a:gd name="T3" fmla="*/ 972637 h 526"/>
              <a:gd name="T4" fmla="*/ 2896290 w 884"/>
              <a:gd name="T5" fmla="*/ 1110840 h 526"/>
              <a:gd name="T6" fmla="*/ 2679068 w 884"/>
              <a:gd name="T7" fmla="*/ 1264688 h 526"/>
              <a:gd name="T8" fmla="*/ 2313411 w 884"/>
              <a:gd name="T9" fmla="*/ 1327271 h 526"/>
              <a:gd name="T10" fmla="*/ 2096190 w 884"/>
              <a:gd name="T11" fmla="*/ 1311625 h 526"/>
              <a:gd name="T12" fmla="*/ 1922412 w 884"/>
              <a:gd name="T13" fmla="*/ 1264688 h 526"/>
              <a:gd name="T14" fmla="*/ 1813801 w 884"/>
              <a:gd name="T15" fmla="*/ 1342916 h 526"/>
              <a:gd name="T16" fmla="*/ 1665367 w 884"/>
              <a:gd name="T17" fmla="*/ 1371600 h 526"/>
              <a:gd name="T18" fmla="*/ 1513311 w 884"/>
              <a:gd name="T19" fmla="*/ 1342916 h 526"/>
              <a:gd name="T20" fmla="*/ 1426423 w 884"/>
              <a:gd name="T21" fmla="*/ 1264688 h 526"/>
              <a:gd name="T22" fmla="*/ 1274367 w 884"/>
              <a:gd name="T23" fmla="*/ 1295979 h 526"/>
              <a:gd name="T24" fmla="*/ 1122312 w 884"/>
              <a:gd name="T25" fmla="*/ 1311625 h 526"/>
              <a:gd name="T26" fmla="*/ 800100 w 884"/>
              <a:gd name="T27" fmla="*/ 1264688 h 526"/>
              <a:gd name="T28" fmla="*/ 582878 w 884"/>
              <a:gd name="T29" fmla="*/ 1157776 h 526"/>
              <a:gd name="T30" fmla="*/ 495990 w 884"/>
              <a:gd name="T31" fmla="*/ 1079548 h 526"/>
              <a:gd name="T32" fmla="*/ 495990 w 884"/>
              <a:gd name="T33" fmla="*/ 1079548 h 526"/>
              <a:gd name="T34" fmla="*/ 325833 w 884"/>
              <a:gd name="T35" fmla="*/ 1063903 h 526"/>
              <a:gd name="T36" fmla="*/ 86889 w 884"/>
              <a:gd name="T37" fmla="*/ 972637 h 526"/>
              <a:gd name="T38" fmla="*/ 0 w 884"/>
              <a:gd name="T39" fmla="*/ 803142 h 526"/>
              <a:gd name="T40" fmla="*/ 108611 w 884"/>
              <a:gd name="T41" fmla="*/ 631040 h 526"/>
              <a:gd name="T42" fmla="*/ 365657 w 884"/>
              <a:gd name="T43" fmla="*/ 524129 h 526"/>
              <a:gd name="T44" fmla="*/ 365657 w 884"/>
              <a:gd name="T45" fmla="*/ 524129 h 526"/>
              <a:gd name="T46" fmla="*/ 343934 w 884"/>
              <a:gd name="T47" fmla="*/ 492837 h 526"/>
              <a:gd name="T48" fmla="*/ 282388 w 884"/>
              <a:gd name="T49" fmla="*/ 417217 h 526"/>
              <a:gd name="T50" fmla="*/ 304110 w 884"/>
              <a:gd name="T51" fmla="*/ 260760 h 526"/>
              <a:gd name="T52" fmla="*/ 539434 w 884"/>
              <a:gd name="T53" fmla="*/ 122557 h 526"/>
              <a:gd name="T54" fmla="*/ 821822 w 884"/>
              <a:gd name="T55" fmla="*/ 106912 h 526"/>
              <a:gd name="T56" fmla="*/ 995600 w 884"/>
              <a:gd name="T57" fmla="*/ 153849 h 526"/>
              <a:gd name="T58" fmla="*/ 1078868 w 884"/>
              <a:gd name="T59" fmla="*/ 200786 h 526"/>
              <a:gd name="T60" fmla="*/ 1100590 w 884"/>
              <a:gd name="T61" fmla="*/ 200786 h 526"/>
              <a:gd name="T62" fmla="*/ 1100590 w 884"/>
              <a:gd name="T63" fmla="*/ 200786 h 526"/>
              <a:gd name="T64" fmla="*/ 1122312 w 884"/>
              <a:gd name="T65" fmla="*/ 200786 h 526"/>
              <a:gd name="T66" fmla="*/ 1230923 w 884"/>
              <a:gd name="T67" fmla="*/ 138203 h 526"/>
              <a:gd name="T68" fmla="*/ 1382978 w 884"/>
              <a:gd name="T69" fmla="*/ 106912 h 526"/>
              <a:gd name="T70" fmla="*/ 1469867 w 884"/>
              <a:gd name="T71" fmla="*/ 122557 h 526"/>
              <a:gd name="T72" fmla="*/ 1556756 w 884"/>
              <a:gd name="T73" fmla="*/ 138203 h 526"/>
              <a:gd name="T74" fmla="*/ 1578478 w 884"/>
              <a:gd name="T75" fmla="*/ 138203 h 526"/>
              <a:gd name="T76" fmla="*/ 1578478 w 884"/>
              <a:gd name="T77" fmla="*/ 122557 h 526"/>
              <a:gd name="T78" fmla="*/ 1795700 w 884"/>
              <a:gd name="T79" fmla="*/ 31291 h 526"/>
              <a:gd name="T80" fmla="*/ 2074467 w 884"/>
              <a:gd name="T81" fmla="*/ 0 h 526"/>
              <a:gd name="T82" fmla="*/ 2422022 w 884"/>
              <a:gd name="T83" fmla="*/ 62583 h 526"/>
              <a:gd name="T84" fmla="*/ 2613901 w 884"/>
              <a:gd name="T85" fmla="*/ 200786 h 526"/>
              <a:gd name="T86" fmla="*/ 2635624 w 884"/>
              <a:gd name="T87" fmla="*/ 307697 h 526"/>
              <a:gd name="T88" fmla="*/ 2635624 w 884"/>
              <a:gd name="T89" fmla="*/ 323343 h 526"/>
              <a:gd name="T90" fmla="*/ 2657346 w 884"/>
              <a:gd name="T91" fmla="*/ 338989 h 526"/>
              <a:gd name="T92" fmla="*/ 2700790 w 884"/>
              <a:gd name="T93" fmla="*/ 338989 h 526"/>
              <a:gd name="T94" fmla="*/ 2874567 w 884"/>
              <a:gd name="T95" fmla="*/ 354634 h 526"/>
              <a:gd name="T96" fmla="*/ 3113511 w 884"/>
              <a:gd name="T97" fmla="*/ 445900 h 526"/>
              <a:gd name="T98" fmla="*/ 3200400 w 884"/>
              <a:gd name="T99" fmla="*/ 618002 h 526"/>
              <a:gd name="T100" fmla="*/ 3113511 w 884"/>
              <a:gd name="T101" fmla="*/ 771851 h 526"/>
              <a:gd name="T102" fmla="*/ 2874567 w 884"/>
              <a:gd name="T103" fmla="*/ 878763 h 52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884" h="526">
                <a:moveTo>
                  <a:pt x="794" y="337"/>
                </a:moveTo>
                <a:lnTo>
                  <a:pt x="800" y="349"/>
                </a:lnTo>
                <a:lnTo>
                  <a:pt x="806" y="361"/>
                </a:lnTo>
                <a:lnTo>
                  <a:pt x="812" y="373"/>
                </a:lnTo>
                <a:lnTo>
                  <a:pt x="812" y="390"/>
                </a:lnTo>
                <a:lnTo>
                  <a:pt x="800" y="426"/>
                </a:lnTo>
                <a:lnTo>
                  <a:pt x="776" y="461"/>
                </a:lnTo>
                <a:lnTo>
                  <a:pt x="740" y="485"/>
                </a:lnTo>
                <a:lnTo>
                  <a:pt x="693" y="503"/>
                </a:lnTo>
                <a:lnTo>
                  <a:pt x="639" y="509"/>
                </a:lnTo>
                <a:lnTo>
                  <a:pt x="609" y="503"/>
                </a:lnTo>
                <a:lnTo>
                  <a:pt x="579" y="503"/>
                </a:lnTo>
                <a:lnTo>
                  <a:pt x="555" y="497"/>
                </a:lnTo>
                <a:lnTo>
                  <a:pt x="531" y="485"/>
                </a:lnTo>
                <a:lnTo>
                  <a:pt x="519" y="503"/>
                </a:lnTo>
                <a:lnTo>
                  <a:pt x="501" y="515"/>
                </a:lnTo>
                <a:lnTo>
                  <a:pt x="484" y="521"/>
                </a:lnTo>
                <a:lnTo>
                  <a:pt x="460" y="526"/>
                </a:lnTo>
                <a:lnTo>
                  <a:pt x="442" y="521"/>
                </a:lnTo>
                <a:lnTo>
                  <a:pt x="418" y="515"/>
                </a:lnTo>
                <a:lnTo>
                  <a:pt x="406" y="503"/>
                </a:lnTo>
                <a:lnTo>
                  <a:pt x="394" y="485"/>
                </a:lnTo>
                <a:lnTo>
                  <a:pt x="376" y="491"/>
                </a:lnTo>
                <a:lnTo>
                  <a:pt x="352" y="497"/>
                </a:lnTo>
                <a:lnTo>
                  <a:pt x="334" y="497"/>
                </a:lnTo>
                <a:lnTo>
                  <a:pt x="310" y="503"/>
                </a:lnTo>
                <a:lnTo>
                  <a:pt x="263" y="497"/>
                </a:lnTo>
                <a:lnTo>
                  <a:pt x="221" y="485"/>
                </a:lnTo>
                <a:lnTo>
                  <a:pt x="185" y="467"/>
                </a:lnTo>
                <a:lnTo>
                  <a:pt x="161" y="444"/>
                </a:lnTo>
                <a:lnTo>
                  <a:pt x="143" y="414"/>
                </a:lnTo>
                <a:lnTo>
                  <a:pt x="137" y="414"/>
                </a:lnTo>
                <a:lnTo>
                  <a:pt x="131" y="414"/>
                </a:lnTo>
                <a:lnTo>
                  <a:pt x="90" y="408"/>
                </a:lnTo>
                <a:lnTo>
                  <a:pt x="54" y="390"/>
                </a:lnTo>
                <a:lnTo>
                  <a:pt x="24" y="373"/>
                </a:lnTo>
                <a:lnTo>
                  <a:pt x="6" y="343"/>
                </a:lnTo>
                <a:lnTo>
                  <a:pt x="0" y="308"/>
                </a:lnTo>
                <a:lnTo>
                  <a:pt x="6" y="272"/>
                </a:lnTo>
                <a:lnTo>
                  <a:pt x="30" y="242"/>
                </a:lnTo>
                <a:lnTo>
                  <a:pt x="60" y="219"/>
                </a:lnTo>
                <a:lnTo>
                  <a:pt x="101" y="201"/>
                </a:lnTo>
                <a:lnTo>
                  <a:pt x="107" y="201"/>
                </a:lnTo>
                <a:lnTo>
                  <a:pt x="95" y="189"/>
                </a:lnTo>
                <a:lnTo>
                  <a:pt x="84" y="177"/>
                </a:lnTo>
                <a:lnTo>
                  <a:pt x="78" y="160"/>
                </a:lnTo>
                <a:lnTo>
                  <a:pt x="78" y="142"/>
                </a:lnTo>
                <a:lnTo>
                  <a:pt x="84" y="100"/>
                </a:lnTo>
                <a:lnTo>
                  <a:pt x="113" y="71"/>
                </a:lnTo>
                <a:lnTo>
                  <a:pt x="149" y="47"/>
                </a:lnTo>
                <a:lnTo>
                  <a:pt x="197" y="35"/>
                </a:lnTo>
                <a:lnTo>
                  <a:pt x="227" y="41"/>
                </a:lnTo>
                <a:lnTo>
                  <a:pt x="251" y="47"/>
                </a:lnTo>
                <a:lnTo>
                  <a:pt x="275" y="59"/>
                </a:lnTo>
                <a:lnTo>
                  <a:pt x="293" y="77"/>
                </a:lnTo>
                <a:lnTo>
                  <a:pt x="298" y="77"/>
                </a:lnTo>
                <a:lnTo>
                  <a:pt x="304" y="77"/>
                </a:lnTo>
                <a:lnTo>
                  <a:pt x="310" y="77"/>
                </a:lnTo>
                <a:lnTo>
                  <a:pt x="322" y="59"/>
                </a:lnTo>
                <a:lnTo>
                  <a:pt x="340" y="53"/>
                </a:lnTo>
                <a:lnTo>
                  <a:pt x="358" y="47"/>
                </a:lnTo>
                <a:lnTo>
                  <a:pt x="382" y="41"/>
                </a:lnTo>
                <a:lnTo>
                  <a:pt x="394" y="41"/>
                </a:lnTo>
                <a:lnTo>
                  <a:pt x="406" y="47"/>
                </a:lnTo>
                <a:lnTo>
                  <a:pt x="418" y="53"/>
                </a:lnTo>
                <a:lnTo>
                  <a:pt x="430" y="53"/>
                </a:lnTo>
                <a:lnTo>
                  <a:pt x="436" y="53"/>
                </a:lnTo>
                <a:lnTo>
                  <a:pt x="436" y="47"/>
                </a:lnTo>
                <a:lnTo>
                  <a:pt x="466" y="29"/>
                </a:lnTo>
                <a:lnTo>
                  <a:pt x="496" y="12"/>
                </a:lnTo>
                <a:lnTo>
                  <a:pt x="531" y="6"/>
                </a:lnTo>
                <a:lnTo>
                  <a:pt x="573" y="0"/>
                </a:lnTo>
                <a:lnTo>
                  <a:pt x="621" y="6"/>
                </a:lnTo>
                <a:lnTo>
                  <a:pt x="669" y="24"/>
                </a:lnTo>
                <a:lnTo>
                  <a:pt x="699" y="47"/>
                </a:lnTo>
                <a:lnTo>
                  <a:pt x="722" y="77"/>
                </a:lnTo>
                <a:lnTo>
                  <a:pt x="728" y="112"/>
                </a:lnTo>
                <a:lnTo>
                  <a:pt x="728" y="118"/>
                </a:lnTo>
                <a:lnTo>
                  <a:pt x="728" y="124"/>
                </a:lnTo>
                <a:lnTo>
                  <a:pt x="728" y="130"/>
                </a:lnTo>
                <a:lnTo>
                  <a:pt x="734" y="130"/>
                </a:lnTo>
                <a:lnTo>
                  <a:pt x="740" y="130"/>
                </a:lnTo>
                <a:lnTo>
                  <a:pt x="746" y="130"/>
                </a:lnTo>
                <a:lnTo>
                  <a:pt x="794" y="136"/>
                </a:lnTo>
                <a:lnTo>
                  <a:pt x="830" y="148"/>
                </a:lnTo>
                <a:lnTo>
                  <a:pt x="860" y="171"/>
                </a:lnTo>
                <a:lnTo>
                  <a:pt x="878" y="201"/>
                </a:lnTo>
                <a:lnTo>
                  <a:pt x="884" y="237"/>
                </a:lnTo>
                <a:lnTo>
                  <a:pt x="878" y="272"/>
                </a:lnTo>
                <a:lnTo>
                  <a:pt x="860" y="296"/>
                </a:lnTo>
                <a:lnTo>
                  <a:pt x="830" y="319"/>
                </a:lnTo>
                <a:lnTo>
                  <a:pt x="794" y="337"/>
                </a:lnTo>
              </a:path>
            </a:pathLst>
          </a:cu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4" name="AutoShape 9"/>
          <p:cNvSpPr>
            <a:spLocks noChangeArrowheads="1"/>
          </p:cNvSpPr>
          <p:nvPr/>
        </p:nvSpPr>
        <p:spPr bwMode="auto">
          <a:xfrm>
            <a:off x="3116263" y="2382838"/>
            <a:ext cx="228600" cy="228600"/>
          </a:xfrm>
          <a:prstGeom prst="leftRightArrow">
            <a:avLst>
              <a:gd name="adj1" fmla="val 50000"/>
              <a:gd name="adj2" fmla="val 19907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latin typeface="Arial" charset="0"/>
            </a:endParaRPr>
          </a:p>
        </p:txBody>
      </p:sp>
      <p:sp>
        <p:nvSpPr>
          <p:cNvPr id="28685" name="AutoShape 10"/>
          <p:cNvSpPr>
            <a:spLocks noChangeArrowheads="1"/>
          </p:cNvSpPr>
          <p:nvPr/>
        </p:nvSpPr>
        <p:spPr bwMode="auto">
          <a:xfrm>
            <a:off x="6737350" y="2490788"/>
            <a:ext cx="228600" cy="228600"/>
          </a:xfrm>
          <a:prstGeom prst="leftRightArrow">
            <a:avLst>
              <a:gd name="adj1" fmla="val 50000"/>
              <a:gd name="adj2" fmla="val 19907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latin typeface="Arial" charset="0"/>
            </a:endParaRPr>
          </a:p>
        </p:txBody>
      </p:sp>
      <p:sp>
        <p:nvSpPr>
          <p:cNvPr id="28686" name="Text Box 11"/>
          <p:cNvSpPr txBox="1">
            <a:spLocks noChangeArrowheads="1"/>
          </p:cNvSpPr>
          <p:nvPr/>
        </p:nvSpPr>
        <p:spPr bwMode="auto">
          <a:xfrm>
            <a:off x="4602163" y="2355850"/>
            <a:ext cx="957262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Internet</a:t>
            </a:r>
          </a:p>
        </p:txBody>
      </p:sp>
      <p:sp>
        <p:nvSpPr>
          <p:cNvPr id="28687" name="Text Box 12"/>
          <p:cNvSpPr txBox="1">
            <a:spLocks noChangeArrowheads="1"/>
          </p:cNvSpPr>
          <p:nvPr/>
        </p:nvSpPr>
        <p:spPr bwMode="auto">
          <a:xfrm>
            <a:off x="708025" y="3670300"/>
            <a:ext cx="663575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User</a:t>
            </a:r>
          </a:p>
        </p:txBody>
      </p:sp>
      <p:sp>
        <p:nvSpPr>
          <p:cNvPr id="28688" name="Text Box 13"/>
          <p:cNvSpPr txBox="1">
            <a:spLocks noChangeArrowheads="1"/>
          </p:cNvSpPr>
          <p:nvPr/>
        </p:nvSpPr>
        <p:spPr bwMode="auto">
          <a:xfrm>
            <a:off x="2014538" y="3487738"/>
            <a:ext cx="1185862" cy="639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Local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Computer</a:t>
            </a:r>
          </a:p>
        </p:txBody>
      </p:sp>
      <p:sp>
        <p:nvSpPr>
          <p:cNvPr id="28689" name="Text Box 14"/>
          <p:cNvSpPr txBox="1">
            <a:spLocks noChangeArrowheads="1"/>
          </p:cNvSpPr>
          <p:nvPr/>
        </p:nvSpPr>
        <p:spPr bwMode="auto">
          <a:xfrm>
            <a:off x="4572000" y="3670300"/>
            <a:ext cx="1019175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Network</a:t>
            </a:r>
          </a:p>
        </p:txBody>
      </p:sp>
      <p:sp>
        <p:nvSpPr>
          <p:cNvPr id="28690" name="Text Box 15"/>
          <p:cNvSpPr txBox="1">
            <a:spLocks noChangeArrowheads="1"/>
          </p:cNvSpPr>
          <p:nvPr/>
        </p:nvSpPr>
        <p:spPr bwMode="auto">
          <a:xfrm>
            <a:off x="7146925" y="3670300"/>
            <a:ext cx="854075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11769716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3072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Information Theft</a:t>
            </a:r>
          </a:p>
        </p:txBody>
      </p:sp>
      <p:sp>
        <p:nvSpPr>
          <p:cNvPr id="30737" name="Text Box 3"/>
          <p:cNvSpPr txBox="1">
            <a:spLocks noChangeArrowheads="1"/>
          </p:cNvSpPr>
          <p:nvPr/>
        </p:nvSpPr>
        <p:spPr bwMode="auto">
          <a:xfrm>
            <a:off x="914400" y="1676400"/>
            <a:ext cx="7467600" cy="3981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spcBef>
                <a:spcPts val="1125"/>
              </a:spcBef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Stealing data on your computer or on the network</a:t>
            </a:r>
          </a:p>
          <a:p>
            <a:pPr>
              <a:spcBef>
                <a:spcPts val="1125"/>
              </a:spcBef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00"/>
                </a:solidFill>
                <a:latin typeface="Arial" charset="0"/>
              </a:rPr>
              <a:t>Identity theft</a:t>
            </a:r>
            <a:r>
              <a:rPr lang="en-US" sz="1800">
                <a:solidFill>
                  <a:srgbClr val="000000"/>
                </a:solidFill>
                <a:latin typeface="Arial" charset="0"/>
              </a:rPr>
              <a:t> - Get social security #, home address, passwords, etc.</a:t>
            </a:r>
          </a:p>
          <a:p>
            <a:pPr marL="457200" lvl="1" indent="0">
              <a:spcBef>
                <a:spcPts val="1125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Credit cards, loans in your name</a:t>
            </a:r>
          </a:p>
          <a:p>
            <a:pPr marL="457200" lvl="1" indent="0">
              <a:spcBef>
                <a:spcPts val="1125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This happens to individuals</a:t>
            </a:r>
          </a:p>
          <a:p>
            <a:pPr>
              <a:spcBef>
                <a:spcPts val="1125"/>
              </a:spcBef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00"/>
                </a:solidFill>
                <a:latin typeface="Arial" charset="0"/>
              </a:rPr>
              <a:t>Corporate theft</a:t>
            </a:r>
            <a:r>
              <a:rPr lang="en-US" sz="1800">
                <a:solidFill>
                  <a:srgbClr val="000000"/>
                </a:solidFill>
                <a:latin typeface="Arial" charset="0"/>
              </a:rPr>
              <a:t> - Get information from organizations and steal their money</a:t>
            </a:r>
          </a:p>
          <a:p>
            <a:pPr marL="457200" lvl="1" indent="0">
              <a:spcBef>
                <a:spcPts val="1125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“Russian hackers stole Cape Cod Town’s money”</a:t>
            </a:r>
          </a:p>
          <a:p>
            <a:pPr>
              <a:spcBef>
                <a:spcPts val="112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	AP, 11/26/08</a:t>
            </a:r>
          </a:p>
          <a:p>
            <a:pPr marL="457200" lvl="1" indent="0">
              <a:spcBef>
                <a:spcPts val="1125"/>
              </a:spcBef>
              <a:buClr>
                <a:srgbClr val="000000"/>
              </a:buClr>
              <a:buSzPct val="100000"/>
              <a:buFont typeface="Calibri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Calibri" charset="0"/>
              </a:rPr>
              <a:t>“Hundreds of Stolen Data Dumps Found”</a:t>
            </a:r>
          </a:p>
          <a:p>
            <a:pPr>
              <a:spcBef>
                <a:spcPts val="112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Calibri" charset="0"/>
              </a:rPr>
              <a:t>	WashingtonPost.com, 12/22/08</a:t>
            </a:r>
          </a:p>
        </p:txBody>
      </p:sp>
    </p:spTree>
    <p:extLst>
      <p:ext uri="{BB962C8B-B14F-4D97-AF65-F5344CB8AC3E}">
        <p14:creationId xmlns:p14="http://schemas.microsoft.com/office/powerpoint/2010/main" val="19176218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3277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Other Information Theft</a:t>
            </a:r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1455738" y="1766888"/>
            <a:ext cx="6270625" cy="3719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Eavesdropping on Voice Over IP (VOIP) phone calls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</a:t>
            </a:r>
          </a:p>
          <a:p>
            <a:pPr marL="457200" lvl="1" indent="0"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VOIP data sent over the internet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Stalking/Cyberstalking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</a:t>
            </a:r>
          </a:p>
          <a:p>
            <a:pPr marL="457200" lvl="1" indent="0"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Find a home address, school, etc.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International Spying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</a:t>
            </a:r>
          </a:p>
          <a:p>
            <a:pPr marL="457200" lvl="1" indent="0"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“</a:t>
            </a:r>
            <a:r>
              <a:rPr lang="en-US" sz="1800">
                <a:solidFill>
                  <a:srgbClr val="000000"/>
                </a:solidFill>
                <a:latin typeface="Calibri" charset="0"/>
              </a:rPr>
              <a:t>China trying to crack U.S. computers, buy nukes”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Calibri" charset="0"/>
              </a:rPr>
              <a:t>		cnn.com, 3/3/08</a:t>
            </a:r>
          </a:p>
        </p:txBody>
      </p:sp>
    </p:spTree>
    <p:extLst>
      <p:ext uri="{BB962C8B-B14F-4D97-AF65-F5344CB8AC3E}">
        <p14:creationId xmlns:p14="http://schemas.microsoft.com/office/powerpoint/2010/main" val="17584646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3481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Preventing Information Theft</a:t>
            </a:r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1514475" y="1671638"/>
            <a:ext cx="6638925" cy="4195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Calibri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Use encryption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as much as possible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>
              <a:buClr>
                <a:srgbClr val="000000"/>
              </a:buClr>
              <a:buSzPct val="100000"/>
              <a:buFont typeface="Calibri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Encrypted Communications</a:t>
            </a:r>
            <a:endParaRPr lang="en-US">
              <a:solidFill>
                <a:srgbClr val="000000"/>
              </a:solidFill>
              <a:latin typeface="Arial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Website addresses starting with “https:” - automatic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Virtual Private Networks (VPN) – mostly automatic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Pretty Good Privacy (PGP) – manual interaction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>
              <a:buClr>
                <a:srgbClr val="000000"/>
              </a:buClr>
              <a:buSzPct val="100000"/>
              <a:buFont typeface="Calibri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Whole Disk Encryption</a:t>
            </a:r>
            <a:endParaRPr lang="en-US">
              <a:solidFill>
                <a:srgbClr val="000000"/>
              </a:solidFill>
              <a:latin typeface="Arial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Protects data on your computer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Slows down your machine significantly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>
              <a:buClr>
                <a:srgbClr val="000000"/>
              </a:buClr>
              <a:buSzPct val="100000"/>
              <a:buFont typeface="Calibri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Servers are out of your control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You can only complain/sue</a:t>
            </a:r>
          </a:p>
        </p:txBody>
      </p:sp>
    </p:spTree>
    <p:extLst>
      <p:ext uri="{BB962C8B-B14F-4D97-AF65-F5344CB8AC3E}">
        <p14:creationId xmlns:p14="http://schemas.microsoft.com/office/powerpoint/2010/main" val="11330481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0547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MCUSR</a:t>
            </a:r>
            <a:endParaRPr lang="en-US" dirty="0" smtClean="0"/>
          </a:p>
        </p:txBody>
      </p:sp>
      <p:sp>
        <p:nvSpPr>
          <p:cNvPr id="105476" name="TextBox 5"/>
          <p:cNvSpPr txBox="1">
            <a:spLocks noChangeArrowheads="1"/>
          </p:cNvSpPr>
          <p:nvPr/>
        </p:nvSpPr>
        <p:spPr bwMode="auto">
          <a:xfrm>
            <a:off x="1644650" y="3738563"/>
            <a:ext cx="584676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sv-SE" b="1" dirty="0">
                <a:solidFill>
                  <a:schemeClr val="tx1"/>
                </a:solidFill>
                <a:latin typeface="+mj-lt"/>
              </a:rPr>
              <a:t>Bit 4 – JTRF: </a:t>
            </a:r>
            <a:r>
              <a:rPr lang="sv-SE" dirty="0">
                <a:solidFill>
                  <a:schemeClr val="tx1"/>
                </a:solidFill>
                <a:latin typeface="+mj-lt"/>
              </a:rPr>
              <a:t>JTAG Reset </a:t>
            </a:r>
            <a:r>
              <a:rPr lang="sv-SE" dirty="0" smtClean="0">
                <a:solidFill>
                  <a:schemeClr val="tx1"/>
                </a:solidFill>
                <a:latin typeface="+mj-lt"/>
              </a:rPr>
              <a:t>Flag</a:t>
            </a:r>
            <a:endParaRPr lang="en-US" dirty="0">
              <a:solidFill>
                <a:schemeClr val="tx1"/>
              </a:solidFill>
              <a:latin typeface="+mj-lt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+mj-lt"/>
              </a:rPr>
              <a:t>Bit 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3 – WDRF: 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Watchdog Reset Flag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+mj-lt"/>
              </a:rPr>
              <a:t>Bit 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2 – BORF: 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Brown-out Reset Flag</a:t>
            </a:r>
          </a:p>
          <a:p>
            <a:r>
              <a:rPr lang="sv-SE" b="1" dirty="0" smtClean="0">
                <a:solidFill>
                  <a:schemeClr val="tx1"/>
                </a:solidFill>
                <a:latin typeface="+mj-lt"/>
              </a:rPr>
              <a:t>Bit </a:t>
            </a:r>
            <a:r>
              <a:rPr lang="sv-SE" b="1" dirty="0">
                <a:solidFill>
                  <a:schemeClr val="tx1"/>
                </a:solidFill>
                <a:latin typeface="+mj-lt"/>
              </a:rPr>
              <a:t>1 – EXTRF: </a:t>
            </a:r>
            <a:r>
              <a:rPr lang="sv-SE" dirty="0">
                <a:solidFill>
                  <a:schemeClr val="tx1"/>
                </a:solidFill>
                <a:latin typeface="+mj-lt"/>
              </a:rPr>
              <a:t>External Reset Flag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+mj-lt"/>
              </a:rPr>
              <a:t>Bit 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0 – PORF: 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Power-on Reset Flag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887" y="1893549"/>
            <a:ext cx="515302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644650" y="2775840"/>
            <a:ext cx="54895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 eaLnBrk="0" hangingPunct="0"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Indicates which reset has occurred</a:t>
            </a:r>
          </a:p>
          <a:p>
            <a:pPr marL="342900" indent="-342900" eaLnBrk="0" hangingPunct="0"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Must be cleared in Reset function</a:t>
            </a:r>
            <a:endParaRPr lang="en-US" dirty="0">
              <a:solidFill>
                <a:schemeClr val="tx1"/>
              </a:solidFill>
              <a:latin typeface="Arial" pitchFamily="-1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5330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3686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Denial of Service (DoS)</a:t>
            </a:r>
          </a:p>
        </p:txBody>
      </p:sp>
      <p:sp>
        <p:nvSpPr>
          <p:cNvPr id="36869" name="Text Box 3"/>
          <p:cNvSpPr txBox="1">
            <a:spLocks noChangeArrowheads="1"/>
          </p:cNvSpPr>
          <p:nvPr/>
        </p:nvSpPr>
        <p:spPr bwMode="auto">
          <a:xfrm>
            <a:off x="461963" y="4552950"/>
            <a:ext cx="8301037" cy="1552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Attempt to shut down a network-based service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Only happens to servers (unless your machine is a server)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	</a:t>
            </a:r>
          </a:p>
        </p:txBody>
      </p:sp>
      <p:sp>
        <p:nvSpPr>
          <p:cNvPr id="36870" name="AutoShape 4"/>
          <p:cNvSpPr>
            <a:spLocks noChangeArrowheads="1"/>
          </p:cNvSpPr>
          <p:nvPr/>
        </p:nvSpPr>
        <p:spPr bwMode="auto">
          <a:xfrm>
            <a:off x="6629400" y="1695450"/>
            <a:ext cx="1828800" cy="1828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latin typeface="Calibri" charset="0"/>
            </a:endParaRPr>
          </a:p>
        </p:txBody>
      </p:sp>
      <p:pic>
        <p:nvPicPr>
          <p:cNvPr id="3687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3388" y="2070100"/>
            <a:ext cx="11430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687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4200" y="2070100"/>
            <a:ext cx="1143000" cy="989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6873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81813" y="1841500"/>
            <a:ext cx="1371600" cy="1600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6874" name="Freeform 8"/>
          <p:cNvSpPr>
            <a:spLocks noChangeArrowheads="1"/>
          </p:cNvSpPr>
          <p:nvPr/>
        </p:nvSpPr>
        <p:spPr bwMode="auto">
          <a:xfrm>
            <a:off x="3394075" y="1841500"/>
            <a:ext cx="3200400" cy="1371600"/>
          </a:xfrm>
          <a:custGeom>
            <a:avLst/>
            <a:gdLst>
              <a:gd name="T0" fmla="*/ 2896290 w 884"/>
              <a:gd name="T1" fmla="*/ 910054 h 526"/>
              <a:gd name="T2" fmla="*/ 2939734 w 884"/>
              <a:gd name="T3" fmla="*/ 972637 h 526"/>
              <a:gd name="T4" fmla="*/ 2896290 w 884"/>
              <a:gd name="T5" fmla="*/ 1110840 h 526"/>
              <a:gd name="T6" fmla="*/ 2679068 w 884"/>
              <a:gd name="T7" fmla="*/ 1264688 h 526"/>
              <a:gd name="T8" fmla="*/ 2313411 w 884"/>
              <a:gd name="T9" fmla="*/ 1327271 h 526"/>
              <a:gd name="T10" fmla="*/ 2096190 w 884"/>
              <a:gd name="T11" fmla="*/ 1311625 h 526"/>
              <a:gd name="T12" fmla="*/ 1922412 w 884"/>
              <a:gd name="T13" fmla="*/ 1264688 h 526"/>
              <a:gd name="T14" fmla="*/ 1813801 w 884"/>
              <a:gd name="T15" fmla="*/ 1342916 h 526"/>
              <a:gd name="T16" fmla="*/ 1665367 w 884"/>
              <a:gd name="T17" fmla="*/ 1371600 h 526"/>
              <a:gd name="T18" fmla="*/ 1513311 w 884"/>
              <a:gd name="T19" fmla="*/ 1342916 h 526"/>
              <a:gd name="T20" fmla="*/ 1426423 w 884"/>
              <a:gd name="T21" fmla="*/ 1264688 h 526"/>
              <a:gd name="T22" fmla="*/ 1274367 w 884"/>
              <a:gd name="T23" fmla="*/ 1295979 h 526"/>
              <a:gd name="T24" fmla="*/ 1122312 w 884"/>
              <a:gd name="T25" fmla="*/ 1311625 h 526"/>
              <a:gd name="T26" fmla="*/ 800100 w 884"/>
              <a:gd name="T27" fmla="*/ 1264688 h 526"/>
              <a:gd name="T28" fmla="*/ 582878 w 884"/>
              <a:gd name="T29" fmla="*/ 1157776 h 526"/>
              <a:gd name="T30" fmla="*/ 495990 w 884"/>
              <a:gd name="T31" fmla="*/ 1079548 h 526"/>
              <a:gd name="T32" fmla="*/ 495990 w 884"/>
              <a:gd name="T33" fmla="*/ 1079548 h 526"/>
              <a:gd name="T34" fmla="*/ 325833 w 884"/>
              <a:gd name="T35" fmla="*/ 1063903 h 526"/>
              <a:gd name="T36" fmla="*/ 86889 w 884"/>
              <a:gd name="T37" fmla="*/ 972637 h 526"/>
              <a:gd name="T38" fmla="*/ 0 w 884"/>
              <a:gd name="T39" fmla="*/ 803142 h 526"/>
              <a:gd name="T40" fmla="*/ 108611 w 884"/>
              <a:gd name="T41" fmla="*/ 631040 h 526"/>
              <a:gd name="T42" fmla="*/ 365657 w 884"/>
              <a:gd name="T43" fmla="*/ 524129 h 526"/>
              <a:gd name="T44" fmla="*/ 365657 w 884"/>
              <a:gd name="T45" fmla="*/ 524129 h 526"/>
              <a:gd name="T46" fmla="*/ 343934 w 884"/>
              <a:gd name="T47" fmla="*/ 492837 h 526"/>
              <a:gd name="T48" fmla="*/ 282388 w 884"/>
              <a:gd name="T49" fmla="*/ 417217 h 526"/>
              <a:gd name="T50" fmla="*/ 304110 w 884"/>
              <a:gd name="T51" fmla="*/ 260760 h 526"/>
              <a:gd name="T52" fmla="*/ 539434 w 884"/>
              <a:gd name="T53" fmla="*/ 122557 h 526"/>
              <a:gd name="T54" fmla="*/ 821822 w 884"/>
              <a:gd name="T55" fmla="*/ 106912 h 526"/>
              <a:gd name="T56" fmla="*/ 995600 w 884"/>
              <a:gd name="T57" fmla="*/ 153849 h 526"/>
              <a:gd name="T58" fmla="*/ 1078868 w 884"/>
              <a:gd name="T59" fmla="*/ 200786 h 526"/>
              <a:gd name="T60" fmla="*/ 1100590 w 884"/>
              <a:gd name="T61" fmla="*/ 200786 h 526"/>
              <a:gd name="T62" fmla="*/ 1100590 w 884"/>
              <a:gd name="T63" fmla="*/ 200786 h 526"/>
              <a:gd name="T64" fmla="*/ 1122312 w 884"/>
              <a:gd name="T65" fmla="*/ 200786 h 526"/>
              <a:gd name="T66" fmla="*/ 1230923 w 884"/>
              <a:gd name="T67" fmla="*/ 138203 h 526"/>
              <a:gd name="T68" fmla="*/ 1382978 w 884"/>
              <a:gd name="T69" fmla="*/ 106912 h 526"/>
              <a:gd name="T70" fmla="*/ 1469867 w 884"/>
              <a:gd name="T71" fmla="*/ 122557 h 526"/>
              <a:gd name="T72" fmla="*/ 1556756 w 884"/>
              <a:gd name="T73" fmla="*/ 138203 h 526"/>
              <a:gd name="T74" fmla="*/ 1578478 w 884"/>
              <a:gd name="T75" fmla="*/ 138203 h 526"/>
              <a:gd name="T76" fmla="*/ 1578478 w 884"/>
              <a:gd name="T77" fmla="*/ 122557 h 526"/>
              <a:gd name="T78" fmla="*/ 1795700 w 884"/>
              <a:gd name="T79" fmla="*/ 31291 h 526"/>
              <a:gd name="T80" fmla="*/ 2074467 w 884"/>
              <a:gd name="T81" fmla="*/ 0 h 526"/>
              <a:gd name="T82" fmla="*/ 2422022 w 884"/>
              <a:gd name="T83" fmla="*/ 62583 h 526"/>
              <a:gd name="T84" fmla="*/ 2613901 w 884"/>
              <a:gd name="T85" fmla="*/ 200786 h 526"/>
              <a:gd name="T86" fmla="*/ 2635624 w 884"/>
              <a:gd name="T87" fmla="*/ 307697 h 526"/>
              <a:gd name="T88" fmla="*/ 2635624 w 884"/>
              <a:gd name="T89" fmla="*/ 323343 h 526"/>
              <a:gd name="T90" fmla="*/ 2657346 w 884"/>
              <a:gd name="T91" fmla="*/ 338989 h 526"/>
              <a:gd name="T92" fmla="*/ 2700790 w 884"/>
              <a:gd name="T93" fmla="*/ 338989 h 526"/>
              <a:gd name="T94" fmla="*/ 2874567 w 884"/>
              <a:gd name="T95" fmla="*/ 354634 h 526"/>
              <a:gd name="T96" fmla="*/ 3113511 w 884"/>
              <a:gd name="T97" fmla="*/ 445900 h 526"/>
              <a:gd name="T98" fmla="*/ 3200400 w 884"/>
              <a:gd name="T99" fmla="*/ 618002 h 526"/>
              <a:gd name="T100" fmla="*/ 3113511 w 884"/>
              <a:gd name="T101" fmla="*/ 771851 h 526"/>
              <a:gd name="T102" fmla="*/ 2874567 w 884"/>
              <a:gd name="T103" fmla="*/ 878763 h 52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884" h="526">
                <a:moveTo>
                  <a:pt x="794" y="337"/>
                </a:moveTo>
                <a:lnTo>
                  <a:pt x="800" y="349"/>
                </a:lnTo>
                <a:lnTo>
                  <a:pt x="806" y="361"/>
                </a:lnTo>
                <a:lnTo>
                  <a:pt x="812" y="373"/>
                </a:lnTo>
                <a:lnTo>
                  <a:pt x="812" y="390"/>
                </a:lnTo>
                <a:lnTo>
                  <a:pt x="800" y="426"/>
                </a:lnTo>
                <a:lnTo>
                  <a:pt x="776" y="461"/>
                </a:lnTo>
                <a:lnTo>
                  <a:pt x="740" y="485"/>
                </a:lnTo>
                <a:lnTo>
                  <a:pt x="693" y="503"/>
                </a:lnTo>
                <a:lnTo>
                  <a:pt x="639" y="509"/>
                </a:lnTo>
                <a:lnTo>
                  <a:pt x="609" y="503"/>
                </a:lnTo>
                <a:lnTo>
                  <a:pt x="579" y="503"/>
                </a:lnTo>
                <a:lnTo>
                  <a:pt x="555" y="497"/>
                </a:lnTo>
                <a:lnTo>
                  <a:pt x="531" y="485"/>
                </a:lnTo>
                <a:lnTo>
                  <a:pt x="519" y="503"/>
                </a:lnTo>
                <a:lnTo>
                  <a:pt x="501" y="515"/>
                </a:lnTo>
                <a:lnTo>
                  <a:pt x="484" y="521"/>
                </a:lnTo>
                <a:lnTo>
                  <a:pt x="460" y="526"/>
                </a:lnTo>
                <a:lnTo>
                  <a:pt x="442" y="521"/>
                </a:lnTo>
                <a:lnTo>
                  <a:pt x="418" y="515"/>
                </a:lnTo>
                <a:lnTo>
                  <a:pt x="406" y="503"/>
                </a:lnTo>
                <a:lnTo>
                  <a:pt x="394" y="485"/>
                </a:lnTo>
                <a:lnTo>
                  <a:pt x="376" y="491"/>
                </a:lnTo>
                <a:lnTo>
                  <a:pt x="352" y="497"/>
                </a:lnTo>
                <a:lnTo>
                  <a:pt x="334" y="497"/>
                </a:lnTo>
                <a:lnTo>
                  <a:pt x="310" y="503"/>
                </a:lnTo>
                <a:lnTo>
                  <a:pt x="263" y="497"/>
                </a:lnTo>
                <a:lnTo>
                  <a:pt x="221" y="485"/>
                </a:lnTo>
                <a:lnTo>
                  <a:pt x="185" y="467"/>
                </a:lnTo>
                <a:lnTo>
                  <a:pt x="161" y="444"/>
                </a:lnTo>
                <a:lnTo>
                  <a:pt x="143" y="414"/>
                </a:lnTo>
                <a:lnTo>
                  <a:pt x="137" y="414"/>
                </a:lnTo>
                <a:lnTo>
                  <a:pt x="131" y="414"/>
                </a:lnTo>
                <a:lnTo>
                  <a:pt x="90" y="408"/>
                </a:lnTo>
                <a:lnTo>
                  <a:pt x="54" y="390"/>
                </a:lnTo>
                <a:lnTo>
                  <a:pt x="24" y="373"/>
                </a:lnTo>
                <a:lnTo>
                  <a:pt x="6" y="343"/>
                </a:lnTo>
                <a:lnTo>
                  <a:pt x="0" y="308"/>
                </a:lnTo>
                <a:lnTo>
                  <a:pt x="6" y="272"/>
                </a:lnTo>
                <a:lnTo>
                  <a:pt x="30" y="242"/>
                </a:lnTo>
                <a:lnTo>
                  <a:pt x="60" y="219"/>
                </a:lnTo>
                <a:lnTo>
                  <a:pt x="101" y="201"/>
                </a:lnTo>
                <a:lnTo>
                  <a:pt x="107" y="201"/>
                </a:lnTo>
                <a:lnTo>
                  <a:pt x="95" y="189"/>
                </a:lnTo>
                <a:lnTo>
                  <a:pt x="84" y="177"/>
                </a:lnTo>
                <a:lnTo>
                  <a:pt x="78" y="160"/>
                </a:lnTo>
                <a:lnTo>
                  <a:pt x="78" y="142"/>
                </a:lnTo>
                <a:lnTo>
                  <a:pt x="84" y="100"/>
                </a:lnTo>
                <a:lnTo>
                  <a:pt x="113" y="71"/>
                </a:lnTo>
                <a:lnTo>
                  <a:pt x="149" y="47"/>
                </a:lnTo>
                <a:lnTo>
                  <a:pt x="197" y="35"/>
                </a:lnTo>
                <a:lnTo>
                  <a:pt x="227" y="41"/>
                </a:lnTo>
                <a:lnTo>
                  <a:pt x="251" y="47"/>
                </a:lnTo>
                <a:lnTo>
                  <a:pt x="275" y="59"/>
                </a:lnTo>
                <a:lnTo>
                  <a:pt x="293" y="77"/>
                </a:lnTo>
                <a:lnTo>
                  <a:pt x="298" y="77"/>
                </a:lnTo>
                <a:lnTo>
                  <a:pt x="304" y="77"/>
                </a:lnTo>
                <a:lnTo>
                  <a:pt x="310" y="77"/>
                </a:lnTo>
                <a:lnTo>
                  <a:pt x="322" y="59"/>
                </a:lnTo>
                <a:lnTo>
                  <a:pt x="340" y="53"/>
                </a:lnTo>
                <a:lnTo>
                  <a:pt x="358" y="47"/>
                </a:lnTo>
                <a:lnTo>
                  <a:pt x="382" y="41"/>
                </a:lnTo>
                <a:lnTo>
                  <a:pt x="394" y="41"/>
                </a:lnTo>
                <a:lnTo>
                  <a:pt x="406" y="47"/>
                </a:lnTo>
                <a:lnTo>
                  <a:pt x="418" y="53"/>
                </a:lnTo>
                <a:lnTo>
                  <a:pt x="430" y="53"/>
                </a:lnTo>
                <a:lnTo>
                  <a:pt x="436" y="53"/>
                </a:lnTo>
                <a:lnTo>
                  <a:pt x="436" y="47"/>
                </a:lnTo>
                <a:lnTo>
                  <a:pt x="466" y="29"/>
                </a:lnTo>
                <a:lnTo>
                  <a:pt x="496" y="12"/>
                </a:lnTo>
                <a:lnTo>
                  <a:pt x="531" y="6"/>
                </a:lnTo>
                <a:lnTo>
                  <a:pt x="573" y="0"/>
                </a:lnTo>
                <a:lnTo>
                  <a:pt x="621" y="6"/>
                </a:lnTo>
                <a:lnTo>
                  <a:pt x="669" y="24"/>
                </a:lnTo>
                <a:lnTo>
                  <a:pt x="699" y="47"/>
                </a:lnTo>
                <a:lnTo>
                  <a:pt x="722" y="77"/>
                </a:lnTo>
                <a:lnTo>
                  <a:pt x="728" y="112"/>
                </a:lnTo>
                <a:lnTo>
                  <a:pt x="728" y="118"/>
                </a:lnTo>
                <a:lnTo>
                  <a:pt x="728" y="124"/>
                </a:lnTo>
                <a:lnTo>
                  <a:pt x="728" y="130"/>
                </a:lnTo>
                <a:lnTo>
                  <a:pt x="734" y="130"/>
                </a:lnTo>
                <a:lnTo>
                  <a:pt x="740" y="130"/>
                </a:lnTo>
                <a:lnTo>
                  <a:pt x="746" y="130"/>
                </a:lnTo>
                <a:lnTo>
                  <a:pt x="794" y="136"/>
                </a:lnTo>
                <a:lnTo>
                  <a:pt x="830" y="148"/>
                </a:lnTo>
                <a:lnTo>
                  <a:pt x="860" y="171"/>
                </a:lnTo>
                <a:lnTo>
                  <a:pt x="878" y="201"/>
                </a:lnTo>
                <a:lnTo>
                  <a:pt x="884" y="237"/>
                </a:lnTo>
                <a:lnTo>
                  <a:pt x="878" y="272"/>
                </a:lnTo>
                <a:lnTo>
                  <a:pt x="860" y="296"/>
                </a:lnTo>
                <a:lnTo>
                  <a:pt x="830" y="319"/>
                </a:lnTo>
                <a:lnTo>
                  <a:pt x="794" y="337"/>
                </a:lnTo>
              </a:path>
            </a:pathLst>
          </a:cu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AutoShape 9"/>
          <p:cNvSpPr>
            <a:spLocks noChangeArrowheads="1"/>
          </p:cNvSpPr>
          <p:nvPr/>
        </p:nvSpPr>
        <p:spPr bwMode="auto">
          <a:xfrm>
            <a:off x="3044825" y="2382838"/>
            <a:ext cx="228600" cy="228600"/>
          </a:xfrm>
          <a:prstGeom prst="leftRightArrow">
            <a:avLst>
              <a:gd name="adj1" fmla="val 50000"/>
              <a:gd name="adj2" fmla="val 19907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latin typeface="Calibri" charset="0"/>
            </a:endParaRPr>
          </a:p>
        </p:txBody>
      </p:sp>
      <p:sp>
        <p:nvSpPr>
          <p:cNvPr id="36876" name="AutoShape 10"/>
          <p:cNvSpPr>
            <a:spLocks noChangeArrowheads="1"/>
          </p:cNvSpPr>
          <p:nvPr/>
        </p:nvSpPr>
        <p:spPr bwMode="auto">
          <a:xfrm>
            <a:off x="6737350" y="2490788"/>
            <a:ext cx="228600" cy="228600"/>
          </a:xfrm>
          <a:prstGeom prst="leftRightArrow">
            <a:avLst>
              <a:gd name="adj1" fmla="val 50000"/>
              <a:gd name="adj2" fmla="val 19907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latin typeface="Calibri" charset="0"/>
            </a:endParaRPr>
          </a:p>
        </p:txBody>
      </p:sp>
      <p:sp>
        <p:nvSpPr>
          <p:cNvPr id="36877" name="Text Box 11"/>
          <p:cNvSpPr txBox="1">
            <a:spLocks noChangeArrowheads="1"/>
          </p:cNvSpPr>
          <p:nvPr/>
        </p:nvSpPr>
        <p:spPr bwMode="auto">
          <a:xfrm>
            <a:off x="4602163" y="2355850"/>
            <a:ext cx="957262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Calibri" charset="0"/>
              </a:rPr>
              <a:t>Internet</a:t>
            </a:r>
          </a:p>
        </p:txBody>
      </p:sp>
      <p:sp>
        <p:nvSpPr>
          <p:cNvPr id="36878" name="Text Box 12"/>
          <p:cNvSpPr txBox="1">
            <a:spLocks noChangeArrowheads="1"/>
          </p:cNvSpPr>
          <p:nvPr/>
        </p:nvSpPr>
        <p:spPr bwMode="auto">
          <a:xfrm>
            <a:off x="708025" y="3670300"/>
            <a:ext cx="663575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Calibri" charset="0"/>
              </a:rPr>
              <a:t>User</a:t>
            </a:r>
          </a:p>
        </p:txBody>
      </p:sp>
      <p:sp>
        <p:nvSpPr>
          <p:cNvPr id="36879" name="Text Box 13"/>
          <p:cNvSpPr txBox="1">
            <a:spLocks noChangeArrowheads="1"/>
          </p:cNvSpPr>
          <p:nvPr/>
        </p:nvSpPr>
        <p:spPr bwMode="auto">
          <a:xfrm>
            <a:off x="2016125" y="3489325"/>
            <a:ext cx="1185863" cy="639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Calibri" charset="0"/>
              </a:rPr>
              <a:t>Local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Calibri" charset="0"/>
              </a:rPr>
              <a:t>Computer</a:t>
            </a:r>
          </a:p>
        </p:txBody>
      </p:sp>
      <p:sp>
        <p:nvSpPr>
          <p:cNvPr id="36880" name="Text Box 14"/>
          <p:cNvSpPr txBox="1">
            <a:spLocks noChangeArrowheads="1"/>
          </p:cNvSpPr>
          <p:nvPr/>
        </p:nvSpPr>
        <p:spPr bwMode="auto">
          <a:xfrm>
            <a:off x="4572000" y="3670300"/>
            <a:ext cx="1019175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Calibri" charset="0"/>
              </a:rPr>
              <a:t>Network</a:t>
            </a:r>
          </a:p>
        </p:txBody>
      </p:sp>
      <p:sp>
        <p:nvSpPr>
          <p:cNvPr id="36881" name="Text Box 15"/>
          <p:cNvSpPr txBox="1">
            <a:spLocks noChangeArrowheads="1"/>
          </p:cNvSpPr>
          <p:nvPr/>
        </p:nvSpPr>
        <p:spPr bwMode="auto">
          <a:xfrm>
            <a:off x="7146925" y="3670300"/>
            <a:ext cx="854075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Calibri" charset="0"/>
              </a:rPr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19694624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3891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Typical DoS Attacks</a:t>
            </a:r>
          </a:p>
        </p:txBody>
      </p:sp>
      <p:sp>
        <p:nvSpPr>
          <p:cNvPr id="38929" name="Text Box 3"/>
          <p:cNvSpPr txBox="1">
            <a:spLocks noChangeArrowheads="1"/>
          </p:cNvSpPr>
          <p:nvPr/>
        </p:nvSpPr>
        <p:spPr bwMode="auto">
          <a:xfrm>
            <a:off x="990600" y="1528763"/>
            <a:ext cx="6962775" cy="420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 marL="457200" lvl="1" indent="0">
              <a:lnSpc>
                <a:spcPct val="120000"/>
              </a:lnSpc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May be applied to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any server</a:t>
            </a:r>
            <a:endParaRPr lang="en-US">
              <a:solidFill>
                <a:srgbClr val="000000"/>
              </a:solidFill>
              <a:latin typeface="Arial" charset="0"/>
            </a:endParaRPr>
          </a:p>
          <a:p>
            <a:pPr marL="914400" lvl="2" indent="0">
              <a:lnSpc>
                <a:spcPct val="120000"/>
              </a:lnSpc>
              <a:buClr>
                <a:srgbClr val="000000"/>
              </a:buClr>
              <a:buSzPct val="100000"/>
              <a:buFont typeface="Calibri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Webserver, bank, course registration, etc.</a:t>
            </a:r>
          </a:p>
          <a:p>
            <a:pPr marL="457200" lvl="1" indent="0">
              <a:lnSpc>
                <a:spcPct val="120000"/>
              </a:lnSpc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Might be a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protest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of some kind</a:t>
            </a:r>
          </a:p>
          <a:p>
            <a:pPr>
              <a:lnSpc>
                <a:spcPct val="12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“Estonia recovers from massive denial-of-service attack”</a:t>
            </a:r>
          </a:p>
          <a:p>
            <a:pPr>
              <a:lnSpc>
                <a:spcPct val="12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	IDG News Service , 05/17/2007 </a:t>
            </a:r>
          </a:p>
          <a:p>
            <a:pPr marL="457200" lvl="1" indent="0">
              <a:lnSpc>
                <a:spcPct val="120000"/>
              </a:lnSpc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Might be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tactical warfare</a:t>
            </a: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12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“Before the Gunfire, Cyberattacks ” </a:t>
            </a:r>
          </a:p>
          <a:p>
            <a:pPr>
              <a:lnSpc>
                <a:spcPct val="12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	8/12/08</a:t>
            </a:r>
          </a:p>
          <a:p>
            <a:pPr marL="914400" lvl="2" indent="0">
              <a:lnSpc>
                <a:spcPct val="120000"/>
              </a:lnSpc>
              <a:buClr>
                <a:srgbClr val="000000"/>
              </a:buClr>
              <a:buSzPct val="100000"/>
              <a:buFont typeface="Calibri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Site of Georgia’s president taken offline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18812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4096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Execution of DoS Attacks</a:t>
            </a: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914400" y="1860550"/>
            <a:ext cx="7848600" cy="4616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buClr>
                <a:srgbClr val="000000"/>
              </a:buClr>
              <a:buSzPct val="100000"/>
              <a:buFont typeface="Calibri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Calibri" charset="0"/>
              </a:rPr>
              <a:t>Simply deluge a server with requests</a:t>
            </a:r>
          </a:p>
          <a:p>
            <a:pPr>
              <a:lnSpc>
                <a:spcPct val="8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solidFill>
                <a:srgbClr val="000000"/>
              </a:solidFill>
              <a:latin typeface="Calibri" charset="0"/>
            </a:endParaRPr>
          </a:p>
          <a:p>
            <a:pPr>
              <a:lnSpc>
                <a:spcPct val="8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Calibri" charset="0"/>
              </a:rPr>
              <a:t>	- Requires many machines to do this</a:t>
            </a:r>
          </a:p>
          <a:p>
            <a:pPr>
              <a:lnSpc>
                <a:spcPct val="8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solidFill>
                <a:srgbClr val="000000"/>
              </a:solidFill>
              <a:latin typeface="Calibri" charset="0"/>
            </a:endParaRPr>
          </a:p>
          <a:p>
            <a:pPr>
              <a:lnSpc>
                <a:spcPct val="80000"/>
              </a:lnSpc>
              <a:buClr>
                <a:srgbClr val="000000"/>
              </a:buClr>
              <a:buSzPct val="100000"/>
              <a:buFont typeface="Calibri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Calibri" charset="0"/>
              </a:rPr>
              <a:t>Exploit a bug in the server software</a:t>
            </a:r>
          </a:p>
          <a:p>
            <a:pPr>
              <a:lnSpc>
                <a:spcPct val="8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solidFill>
                <a:srgbClr val="000000"/>
              </a:solidFill>
              <a:latin typeface="Calibri" charset="0"/>
            </a:endParaRPr>
          </a:p>
          <a:p>
            <a:pPr>
              <a:lnSpc>
                <a:spcPct val="8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Calibri" charset="0"/>
              </a:rPr>
              <a:t>	- Software always has many bugs</a:t>
            </a:r>
          </a:p>
          <a:p>
            <a:pPr>
              <a:lnSpc>
                <a:spcPct val="8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solidFill>
                <a:srgbClr val="000000"/>
              </a:solidFill>
              <a:latin typeface="Calibri" charset="0"/>
            </a:endParaRPr>
          </a:p>
          <a:p>
            <a:pPr>
              <a:lnSpc>
                <a:spcPct val="8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Calibri" charset="0"/>
              </a:rPr>
              <a:t>	- Can be exploited if it can be triggered remotely</a:t>
            </a:r>
          </a:p>
          <a:p>
            <a:pPr>
              <a:lnSpc>
                <a:spcPct val="8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solidFill>
                <a:srgbClr val="000000"/>
              </a:solidFill>
              <a:latin typeface="Calibri" charset="0"/>
            </a:endParaRPr>
          </a:p>
          <a:p>
            <a:pPr>
              <a:lnSpc>
                <a:spcPct val="8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Calibri" charset="0"/>
              </a:rPr>
              <a:t>	- Ex. VOIP phone crashes when if a call is ended at the wrong time</a:t>
            </a:r>
          </a:p>
          <a:p>
            <a:pPr>
              <a:lnSpc>
                <a:spcPct val="8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Calibri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071729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4301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Preventing DoS Attacks</a:t>
            </a:r>
          </a:p>
        </p:txBody>
      </p:sp>
      <p:sp>
        <p:nvSpPr>
          <p:cNvPr id="43013" name="Text Box 3"/>
          <p:cNvSpPr txBox="1">
            <a:spLocks noChangeArrowheads="1"/>
          </p:cNvSpPr>
          <p:nvPr/>
        </p:nvSpPr>
        <p:spPr bwMode="auto">
          <a:xfrm>
            <a:off x="1225550" y="1865313"/>
            <a:ext cx="6851650" cy="4078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Calibri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Calibri" charset="0"/>
              </a:rPr>
              <a:t>Not much a user can do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Calibri" charset="0"/>
              </a:rPr>
              <a:t>	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Calibri" charset="0"/>
              </a:rPr>
              <a:t>	- This is a server problem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solidFill>
                <a:srgbClr val="000000"/>
              </a:solidFill>
              <a:latin typeface="Calibri" charset="0"/>
            </a:endParaRPr>
          </a:p>
          <a:p>
            <a:pPr>
              <a:buClr>
                <a:srgbClr val="000000"/>
              </a:buClr>
              <a:buSzPct val="100000"/>
              <a:buFont typeface="Calibri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Calibri" charset="0"/>
              </a:rPr>
              <a:t>Servers use </a:t>
            </a:r>
            <a:r>
              <a:rPr lang="en-US" b="1">
                <a:solidFill>
                  <a:srgbClr val="000000"/>
                </a:solidFill>
                <a:latin typeface="Calibri" charset="0"/>
              </a:rPr>
              <a:t>network-based intrusion detection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Calibri" charset="0"/>
              </a:rPr>
              <a:t>	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Calibri" charset="0"/>
              </a:rPr>
              <a:t>	- Check network activity for suspicious patterns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solidFill>
                <a:srgbClr val="000000"/>
              </a:solidFill>
              <a:latin typeface="Calibri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Calibri" charset="0"/>
              </a:rPr>
              <a:t>	- Block suspicious traffic</a:t>
            </a:r>
          </a:p>
        </p:txBody>
      </p:sp>
    </p:spTree>
    <p:extLst>
      <p:ext uri="{BB962C8B-B14F-4D97-AF65-F5344CB8AC3E}">
        <p14:creationId xmlns:p14="http://schemas.microsoft.com/office/powerpoint/2010/main" val="25640620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4505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Causing Physical Events</a:t>
            </a:r>
          </a:p>
        </p:txBody>
      </p:sp>
      <p:sp>
        <p:nvSpPr>
          <p:cNvPr id="45061" name="AutoShape 3"/>
          <p:cNvSpPr>
            <a:spLocks noChangeArrowheads="1"/>
          </p:cNvSpPr>
          <p:nvPr/>
        </p:nvSpPr>
        <p:spPr bwMode="auto">
          <a:xfrm>
            <a:off x="6629400" y="1528763"/>
            <a:ext cx="1828800" cy="1828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latin typeface="Calibri" charset="0"/>
            </a:endParaRPr>
          </a:p>
        </p:txBody>
      </p:sp>
      <p:pic>
        <p:nvPicPr>
          <p:cNvPr id="4506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3388" y="1903413"/>
            <a:ext cx="11430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4506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4200" y="1903413"/>
            <a:ext cx="1143000" cy="989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4506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81813" y="1674813"/>
            <a:ext cx="1371600" cy="1600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45065" name="Freeform 7"/>
          <p:cNvSpPr>
            <a:spLocks noChangeArrowheads="1"/>
          </p:cNvSpPr>
          <p:nvPr/>
        </p:nvSpPr>
        <p:spPr bwMode="auto">
          <a:xfrm>
            <a:off x="3394075" y="1674813"/>
            <a:ext cx="3200400" cy="1371600"/>
          </a:xfrm>
          <a:custGeom>
            <a:avLst/>
            <a:gdLst>
              <a:gd name="T0" fmla="*/ 2896290 w 884"/>
              <a:gd name="T1" fmla="*/ 910054 h 526"/>
              <a:gd name="T2" fmla="*/ 2939734 w 884"/>
              <a:gd name="T3" fmla="*/ 972637 h 526"/>
              <a:gd name="T4" fmla="*/ 2896290 w 884"/>
              <a:gd name="T5" fmla="*/ 1110840 h 526"/>
              <a:gd name="T6" fmla="*/ 2679068 w 884"/>
              <a:gd name="T7" fmla="*/ 1264688 h 526"/>
              <a:gd name="T8" fmla="*/ 2313411 w 884"/>
              <a:gd name="T9" fmla="*/ 1327271 h 526"/>
              <a:gd name="T10" fmla="*/ 2096190 w 884"/>
              <a:gd name="T11" fmla="*/ 1311625 h 526"/>
              <a:gd name="T12" fmla="*/ 1922412 w 884"/>
              <a:gd name="T13" fmla="*/ 1264688 h 526"/>
              <a:gd name="T14" fmla="*/ 1813801 w 884"/>
              <a:gd name="T15" fmla="*/ 1342916 h 526"/>
              <a:gd name="T16" fmla="*/ 1665367 w 884"/>
              <a:gd name="T17" fmla="*/ 1371600 h 526"/>
              <a:gd name="T18" fmla="*/ 1513311 w 884"/>
              <a:gd name="T19" fmla="*/ 1342916 h 526"/>
              <a:gd name="T20" fmla="*/ 1426423 w 884"/>
              <a:gd name="T21" fmla="*/ 1264688 h 526"/>
              <a:gd name="T22" fmla="*/ 1274367 w 884"/>
              <a:gd name="T23" fmla="*/ 1295979 h 526"/>
              <a:gd name="T24" fmla="*/ 1122312 w 884"/>
              <a:gd name="T25" fmla="*/ 1311625 h 526"/>
              <a:gd name="T26" fmla="*/ 800100 w 884"/>
              <a:gd name="T27" fmla="*/ 1264688 h 526"/>
              <a:gd name="T28" fmla="*/ 582878 w 884"/>
              <a:gd name="T29" fmla="*/ 1157776 h 526"/>
              <a:gd name="T30" fmla="*/ 495990 w 884"/>
              <a:gd name="T31" fmla="*/ 1079548 h 526"/>
              <a:gd name="T32" fmla="*/ 495990 w 884"/>
              <a:gd name="T33" fmla="*/ 1079548 h 526"/>
              <a:gd name="T34" fmla="*/ 325833 w 884"/>
              <a:gd name="T35" fmla="*/ 1063903 h 526"/>
              <a:gd name="T36" fmla="*/ 86889 w 884"/>
              <a:gd name="T37" fmla="*/ 972637 h 526"/>
              <a:gd name="T38" fmla="*/ 0 w 884"/>
              <a:gd name="T39" fmla="*/ 803142 h 526"/>
              <a:gd name="T40" fmla="*/ 108611 w 884"/>
              <a:gd name="T41" fmla="*/ 631040 h 526"/>
              <a:gd name="T42" fmla="*/ 365657 w 884"/>
              <a:gd name="T43" fmla="*/ 524129 h 526"/>
              <a:gd name="T44" fmla="*/ 365657 w 884"/>
              <a:gd name="T45" fmla="*/ 524129 h 526"/>
              <a:gd name="T46" fmla="*/ 343934 w 884"/>
              <a:gd name="T47" fmla="*/ 492837 h 526"/>
              <a:gd name="T48" fmla="*/ 282388 w 884"/>
              <a:gd name="T49" fmla="*/ 417217 h 526"/>
              <a:gd name="T50" fmla="*/ 304110 w 884"/>
              <a:gd name="T51" fmla="*/ 260760 h 526"/>
              <a:gd name="T52" fmla="*/ 539434 w 884"/>
              <a:gd name="T53" fmla="*/ 122557 h 526"/>
              <a:gd name="T54" fmla="*/ 821822 w 884"/>
              <a:gd name="T55" fmla="*/ 106912 h 526"/>
              <a:gd name="T56" fmla="*/ 995600 w 884"/>
              <a:gd name="T57" fmla="*/ 153849 h 526"/>
              <a:gd name="T58" fmla="*/ 1078868 w 884"/>
              <a:gd name="T59" fmla="*/ 200786 h 526"/>
              <a:gd name="T60" fmla="*/ 1100590 w 884"/>
              <a:gd name="T61" fmla="*/ 200786 h 526"/>
              <a:gd name="T62" fmla="*/ 1100590 w 884"/>
              <a:gd name="T63" fmla="*/ 200786 h 526"/>
              <a:gd name="T64" fmla="*/ 1122312 w 884"/>
              <a:gd name="T65" fmla="*/ 200786 h 526"/>
              <a:gd name="T66" fmla="*/ 1230923 w 884"/>
              <a:gd name="T67" fmla="*/ 138203 h 526"/>
              <a:gd name="T68" fmla="*/ 1382978 w 884"/>
              <a:gd name="T69" fmla="*/ 106912 h 526"/>
              <a:gd name="T70" fmla="*/ 1469867 w 884"/>
              <a:gd name="T71" fmla="*/ 122557 h 526"/>
              <a:gd name="T72" fmla="*/ 1556756 w 884"/>
              <a:gd name="T73" fmla="*/ 138203 h 526"/>
              <a:gd name="T74" fmla="*/ 1578478 w 884"/>
              <a:gd name="T75" fmla="*/ 138203 h 526"/>
              <a:gd name="T76" fmla="*/ 1578478 w 884"/>
              <a:gd name="T77" fmla="*/ 122557 h 526"/>
              <a:gd name="T78" fmla="*/ 1795700 w 884"/>
              <a:gd name="T79" fmla="*/ 31291 h 526"/>
              <a:gd name="T80" fmla="*/ 2074467 w 884"/>
              <a:gd name="T81" fmla="*/ 0 h 526"/>
              <a:gd name="T82" fmla="*/ 2422022 w 884"/>
              <a:gd name="T83" fmla="*/ 62583 h 526"/>
              <a:gd name="T84" fmla="*/ 2613901 w 884"/>
              <a:gd name="T85" fmla="*/ 200786 h 526"/>
              <a:gd name="T86" fmla="*/ 2635624 w 884"/>
              <a:gd name="T87" fmla="*/ 307697 h 526"/>
              <a:gd name="T88" fmla="*/ 2635624 w 884"/>
              <a:gd name="T89" fmla="*/ 323343 h 526"/>
              <a:gd name="T90" fmla="*/ 2657346 w 884"/>
              <a:gd name="T91" fmla="*/ 338989 h 526"/>
              <a:gd name="T92" fmla="*/ 2700790 w 884"/>
              <a:gd name="T93" fmla="*/ 338989 h 526"/>
              <a:gd name="T94" fmla="*/ 2874567 w 884"/>
              <a:gd name="T95" fmla="*/ 354634 h 526"/>
              <a:gd name="T96" fmla="*/ 3113511 w 884"/>
              <a:gd name="T97" fmla="*/ 445900 h 526"/>
              <a:gd name="T98" fmla="*/ 3200400 w 884"/>
              <a:gd name="T99" fmla="*/ 618002 h 526"/>
              <a:gd name="T100" fmla="*/ 3113511 w 884"/>
              <a:gd name="T101" fmla="*/ 771851 h 526"/>
              <a:gd name="T102" fmla="*/ 2874567 w 884"/>
              <a:gd name="T103" fmla="*/ 878763 h 52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884" h="526">
                <a:moveTo>
                  <a:pt x="794" y="337"/>
                </a:moveTo>
                <a:lnTo>
                  <a:pt x="800" y="349"/>
                </a:lnTo>
                <a:lnTo>
                  <a:pt x="806" y="361"/>
                </a:lnTo>
                <a:lnTo>
                  <a:pt x="812" y="373"/>
                </a:lnTo>
                <a:lnTo>
                  <a:pt x="812" y="390"/>
                </a:lnTo>
                <a:lnTo>
                  <a:pt x="800" y="426"/>
                </a:lnTo>
                <a:lnTo>
                  <a:pt x="776" y="461"/>
                </a:lnTo>
                <a:lnTo>
                  <a:pt x="740" y="485"/>
                </a:lnTo>
                <a:lnTo>
                  <a:pt x="693" y="503"/>
                </a:lnTo>
                <a:lnTo>
                  <a:pt x="639" y="509"/>
                </a:lnTo>
                <a:lnTo>
                  <a:pt x="609" y="503"/>
                </a:lnTo>
                <a:lnTo>
                  <a:pt x="579" y="503"/>
                </a:lnTo>
                <a:lnTo>
                  <a:pt x="555" y="497"/>
                </a:lnTo>
                <a:lnTo>
                  <a:pt x="531" y="485"/>
                </a:lnTo>
                <a:lnTo>
                  <a:pt x="519" y="503"/>
                </a:lnTo>
                <a:lnTo>
                  <a:pt x="501" y="515"/>
                </a:lnTo>
                <a:lnTo>
                  <a:pt x="484" y="521"/>
                </a:lnTo>
                <a:lnTo>
                  <a:pt x="460" y="526"/>
                </a:lnTo>
                <a:lnTo>
                  <a:pt x="442" y="521"/>
                </a:lnTo>
                <a:lnTo>
                  <a:pt x="418" y="515"/>
                </a:lnTo>
                <a:lnTo>
                  <a:pt x="406" y="503"/>
                </a:lnTo>
                <a:lnTo>
                  <a:pt x="394" y="485"/>
                </a:lnTo>
                <a:lnTo>
                  <a:pt x="376" y="491"/>
                </a:lnTo>
                <a:lnTo>
                  <a:pt x="352" y="497"/>
                </a:lnTo>
                <a:lnTo>
                  <a:pt x="334" y="497"/>
                </a:lnTo>
                <a:lnTo>
                  <a:pt x="310" y="503"/>
                </a:lnTo>
                <a:lnTo>
                  <a:pt x="263" y="497"/>
                </a:lnTo>
                <a:lnTo>
                  <a:pt x="221" y="485"/>
                </a:lnTo>
                <a:lnTo>
                  <a:pt x="185" y="467"/>
                </a:lnTo>
                <a:lnTo>
                  <a:pt x="161" y="444"/>
                </a:lnTo>
                <a:lnTo>
                  <a:pt x="143" y="414"/>
                </a:lnTo>
                <a:lnTo>
                  <a:pt x="137" y="414"/>
                </a:lnTo>
                <a:lnTo>
                  <a:pt x="131" y="414"/>
                </a:lnTo>
                <a:lnTo>
                  <a:pt x="90" y="408"/>
                </a:lnTo>
                <a:lnTo>
                  <a:pt x="54" y="390"/>
                </a:lnTo>
                <a:lnTo>
                  <a:pt x="24" y="373"/>
                </a:lnTo>
                <a:lnTo>
                  <a:pt x="6" y="343"/>
                </a:lnTo>
                <a:lnTo>
                  <a:pt x="0" y="308"/>
                </a:lnTo>
                <a:lnTo>
                  <a:pt x="6" y="272"/>
                </a:lnTo>
                <a:lnTo>
                  <a:pt x="30" y="242"/>
                </a:lnTo>
                <a:lnTo>
                  <a:pt x="60" y="219"/>
                </a:lnTo>
                <a:lnTo>
                  <a:pt x="101" y="201"/>
                </a:lnTo>
                <a:lnTo>
                  <a:pt x="107" y="201"/>
                </a:lnTo>
                <a:lnTo>
                  <a:pt x="95" y="189"/>
                </a:lnTo>
                <a:lnTo>
                  <a:pt x="84" y="177"/>
                </a:lnTo>
                <a:lnTo>
                  <a:pt x="78" y="160"/>
                </a:lnTo>
                <a:lnTo>
                  <a:pt x="78" y="142"/>
                </a:lnTo>
                <a:lnTo>
                  <a:pt x="84" y="100"/>
                </a:lnTo>
                <a:lnTo>
                  <a:pt x="113" y="71"/>
                </a:lnTo>
                <a:lnTo>
                  <a:pt x="149" y="47"/>
                </a:lnTo>
                <a:lnTo>
                  <a:pt x="197" y="35"/>
                </a:lnTo>
                <a:lnTo>
                  <a:pt x="227" y="41"/>
                </a:lnTo>
                <a:lnTo>
                  <a:pt x="251" y="47"/>
                </a:lnTo>
                <a:lnTo>
                  <a:pt x="275" y="59"/>
                </a:lnTo>
                <a:lnTo>
                  <a:pt x="293" y="77"/>
                </a:lnTo>
                <a:lnTo>
                  <a:pt x="298" y="77"/>
                </a:lnTo>
                <a:lnTo>
                  <a:pt x="304" y="77"/>
                </a:lnTo>
                <a:lnTo>
                  <a:pt x="310" y="77"/>
                </a:lnTo>
                <a:lnTo>
                  <a:pt x="322" y="59"/>
                </a:lnTo>
                <a:lnTo>
                  <a:pt x="340" y="53"/>
                </a:lnTo>
                <a:lnTo>
                  <a:pt x="358" y="47"/>
                </a:lnTo>
                <a:lnTo>
                  <a:pt x="382" y="41"/>
                </a:lnTo>
                <a:lnTo>
                  <a:pt x="394" y="41"/>
                </a:lnTo>
                <a:lnTo>
                  <a:pt x="406" y="47"/>
                </a:lnTo>
                <a:lnTo>
                  <a:pt x="418" y="53"/>
                </a:lnTo>
                <a:lnTo>
                  <a:pt x="430" y="53"/>
                </a:lnTo>
                <a:lnTo>
                  <a:pt x="436" y="53"/>
                </a:lnTo>
                <a:lnTo>
                  <a:pt x="436" y="47"/>
                </a:lnTo>
                <a:lnTo>
                  <a:pt x="466" y="29"/>
                </a:lnTo>
                <a:lnTo>
                  <a:pt x="496" y="12"/>
                </a:lnTo>
                <a:lnTo>
                  <a:pt x="531" y="6"/>
                </a:lnTo>
                <a:lnTo>
                  <a:pt x="573" y="0"/>
                </a:lnTo>
                <a:lnTo>
                  <a:pt x="621" y="6"/>
                </a:lnTo>
                <a:lnTo>
                  <a:pt x="669" y="24"/>
                </a:lnTo>
                <a:lnTo>
                  <a:pt x="699" y="47"/>
                </a:lnTo>
                <a:lnTo>
                  <a:pt x="722" y="77"/>
                </a:lnTo>
                <a:lnTo>
                  <a:pt x="728" y="112"/>
                </a:lnTo>
                <a:lnTo>
                  <a:pt x="728" y="118"/>
                </a:lnTo>
                <a:lnTo>
                  <a:pt x="728" y="124"/>
                </a:lnTo>
                <a:lnTo>
                  <a:pt x="728" y="130"/>
                </a:lnTo>
                <a:lnTo>
                  <a:pt x="734" y="130"/>
                </a:lnTo>
                <a:lnTo>
                  <a:pt x="740" y="130"/>
                </a:lnTo>
                <a:lnTo>
                  <a:pt x="746" y="130"/>
                </a:lnTo>
                <a:lnTo>
                  <a:pt x="794" y="136"/>
                </a:lnTo>
                <a:lnTo>
                  <a:pt x="830" y="148"/>
                </a:lnTo>
                <a:lnTo>
                  <a:pt x="860" y="171"/>
                </a:lnTo>
                <a:lnTo>
                  <a:pt x="878" y="201"/>
                </a:lnTo>
                <a:lnTo>
                  <a:pt x="884" y="237"/>
                </a:lnTo>
                <a:lnTo>
                  <a:pt x="878" y="272"/>
                </a:lnTo>
                <a:lnTo>
                  <a:pt x="860" y="296"/>
                </a:lnTo>
                <a:lnTo>
                  <a:pt x="830" y="319"/>
                </a:lnTo>
                <a:lnTo>
                  <a:pt x="794" y="337"/>
                </a:lnTo>
              </a:path>
            </a:pathLst>
          </a:cu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6" name="AutoShape 8"/>
          <p:cNvSpPr>
            <a:spLocks noChangeArrowheads="1"/>
          </p:cNvSpPr>
          <p:nvPr/>
        </p:nvSpPr>
        <p:spPr bwMode="auto">
          <a:xfrm>
            <a:off x="3044825" y="2216150"/>
            <a:ext cx="228600" cy="228600"/>
          </a:xfrm>
          <a:prstGeom prst="leftRightArrow">
            <a:avLst>
              <a:gd name="adj1" fmla="val 50000"/>
              <a:gd name="adj2" fmla="val 19907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latin typeface="Calibri" charset="0"/>
            </a:endParaRPr>
          </a:p>
        </p:txBody>
      </p:sp>
      <p:sp>
        <p:nvSpPr>
          <p:cNvPr id="45067" name="AutoShape 9"/>
          <p:cNvSpPr>
            <a:spLocks noChangeArrowheads="1"/>
          </p:cNvSpPr>
          <p:nvPr/>
        </p:nvSpPr>
        <p:spPr bwMode="auto">
          <a:xfrm>
            <a:off x="6737350" y="2324100"/>
            <a:ext cx="228600" cy="228600"/>
          </a:xfrm>
          <a:prstGeom prst="leftRightArrow">
            <a:avLst>
              <a:gd name="adj1" fmla="val 50000"/>
              <a:gd name="adj2" fmla="val 19907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latin typeface="Calibri" charset="0"/>
            </a:endParaRPr>
          </a:p>
        </p:txBody>
      </p:sp>
      <p:sp>
        <p:nvSpPr>
          <p:cNvPr id="45068" name="Text Box 10"/>
          <p:cNvSpPr txBox="1">
            <a:spLocks noChangeArrowheads="1"/>
          </p:cNvSpPr>
          <p:nvPr/>
        </p:nvSpPr>
        <p:spPr bwMode="auto">
          <a:xfrm>
            <a:off x="4602163" y="2189163"/>
            <a:ext cx="957262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Calibri" charset="0"/>
              </a:rPr>
              <a:t>Internet</a:t>
            </a:r>
          </a:p>
        </p:txBody>
      </p:sp>
      <p:sp>
        <p:nvSpPr>
          <p:cNvPr id="45069" name="Text Box 11"/>
          <p:cNvSpPr txBox="1">
            <a:spLocks noChangeArrowheads="1"/>
          </p:cNvSpPr>
          <p:nvPr/>
        </p:nvSpPr>
        <p:spPr bwMode="auto">
          <a:xfrm>
            <a:off x="708025" y="3503613"/>
            <a:ext cx="663575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Calibri" charset="0"/>
              </a:rPr>
              <a:t>User</a:t>
            </a:r>
          </a:p>
        </p:txBody>
      </p:sp>
      <p:sp>
        <p:nvSpPr>
          <p:cNvPr id="45070" name="Text Box 12"/>
          <p:cNvSpPr txBox="1">
            <a:spLocks noChangeArrowheads="1"/>
          </p:cNvSpPr>
          <p:nvPr/>
        </p:nvSpPr>
        <p:spPr bwMode="auto">
          <a:xfrm>
            <a:off x="2016125" y="3322638"/>
            <a:ext cx="1185863" cy="639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Calibri" charset="0"/>
              </a:rPr>
              <a:t>Local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Calibri" charset="0"/>
              </a:rPr>
              <a:t>Computer</a:t>
            </a:r>
          </a:p>
        </p:txBody>
      </p:sp>
      <p:sp>
        <p:nvSpPr>
          <p:cNvPr id="45071" name="Text Box 13"/>
          <p:cNvSpPr txBox="1">
            <a:spLocks noChangeArrowheads="1"/>
          </p:cNvSpPr>
          <p:nvPr/>
        </p:nvSpPr>
        <p:spPr bwMode="auto">
          <a:xfrm>
            <a:off x="4572000" y="3503613"/>
            <a:ext cx="1019175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Calibri" charset="0"/>
              </a:rPr>
              <a:t>Network</a:t>
            </a:r>
          </a:p>
        </p:txBody>
      </p:sp>
      <p:sp>
        <p:nvSpPr>
          <p:cNvPr id="45072" name="Text Box 14"/>
          <p:cNvSpPr txBox="1">
            <a:spLocks noChangeArrowheads="1"/>
          </p:cNvSpPr>
          <p:nvPr/>
        </p:nvSpPr>
        <p:spPr bwMode="auto">
          <a:xfrm>
            <a:off x="7146925" y="3503613"/>
            <a:ext cx="854075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Calibri" charset="0"/>
              </a:rPr>
              <a:t>Server</a:t>
            </a:r>
          </a:p>
        </p:txBody>
      </p:sp>
      <p:sp>
        <p:nvSpPr>
          <p:cNvPr id="45073" name="Text Box 15"/>
          <p:cNvSpPr txBox="1">
            <a:spLocks noChangeArrowheads="1"/>
          </p:cNvSpPr>
          <p:nvPr/>
        </p:nvSpPr>
        <p:spPr bwMode="auto">
          <a:xfrm>
            <a:off x="914400" y="4495800"/>
            <a:ext cx="7772400" cy="1309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&gt; Attack a computer which controls physical devices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- Building heating/cooling control, power grid control, etc.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&gt; Server problem, but you may have a server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- Wifi printer, home automation, nannycam, etc.</a:t>
            </a:r>
          </a:p>
        </p:txBody>
      </p:sp>
    </p:spTree>
    <p:extLst>
      <p:ext uri="{BB962C8B-B14F-4D97-AF65-F5344CB8AC3E}">
        <p14:creationId xmlns:p14="http://schemas.microsoft.com/office/powerpoint/2010/main" val="36552825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4710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Cyber-Physical Attacks</a:t>
            </a:r>
          </a:p>
        </p:txBody>
      </p:sp>
      <p:sp>
        <p:nvSpPr>
          <p:cNvPr id="47123" name="Text Box 5"/>
          <p:cNvSpPr txBox="1">
            <a:spLocks noChangeArrowheads="1"/>
          </p:cNvSpPr>
          <p:nvPr/>
        </p:nvSpPr>
        <p:spPr bwMode="auto">
          <a:xfrm>
            <a:off x="442913" y="3581400"/>
            <a:ext cx="6181725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Vulnerabilities have been found in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wireless medical devices</a:t>
            </a: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7124" name="Text Box 6"/>
          <p:cNvSpPr txBox="1">
            <a:spLocks noChangeArrowheads="1"/>
          </p:cNvSpPr>
          <p:nvPr/>
        </p:nvSpPr>
        <p:spPr bwMode="auto">
          <a:xfrm>
            <a:off x="609600" y="4113213"/>
            <a:ext cx="6629400" cy="1063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Daniel Halperin, Thomas S. Heydt-Benjamin, Benjamin Ransford, et al. 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“Pacemakers and Implantable Cardiac Defibrillators: Software Radio Attacks and Zero-Power Defenses,”</a:t>
            </a:r>
            <a:r>
              <a:rPr lang="en-US" sz="1600">
                <a:solidFill>
                  <a:srgbClr val="000000"/>
                </a:solidFill>
                <a:latin typeface="Arial" charset="0"/>
              </a:rPr>
              <a:t> May 2008, www.secure-medicine.org/icd-study/icd-study.pdf</a:t>
            </a:r>
          </a:p>
        </p:txBody>
      </p:sp>
      <p:sp>
        <p:nvSpPr>
          <p:cNvPr id="47125" name="Text Box 7"/>
          <p:cNvSpPr txBox="1">
            <a:spLocks noChangeArrowheads="1"/>
          </p:cNvSpPr>
          <p:nvPr/>
        </p:nvSpPr>
        <p:spPr bwMode="auto">
          <a:xfrm>
            <a:off x="442913" y="1981200"/>
            <a:ext cx="5873750" cy="1187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Embedded Cyber-Physical Systems 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	- Special purpose computers with a simple interface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	- Directly interact with the physical world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	- Ex. Building control, wifi printer, cars, etc.</a:t>
            </a:r>
          </a:p>
        </p:txBody>
      </p:sp>
    </p:spTree>
    <p:extLst>
      <p:ext uri="{BB962C8B-B14F-4D97-AF65-F5344CB8AC3E}">
        <p14:creationId xmlns:p14="http://schemas.microsoft.com/office/powerpoint/2010/main" val="4046063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4915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304800"/>
            <a:ext cx="88392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Preventing Cyber-Physical Attacks</a:t>
            </a:r>
          </a:p>
        </p:txBody>
      </p:sp>
      <p:sp>
        <p:nvSpPr>
          <p:cNvPr id="49159" name="Text Box 3"/>
          <p:cNvSpPr txBox="1">
            <a:spLocks noChangeArrowheads="1"/>
          </p:cNvSpPr>
          <p:nvPr/>
        </p:nvSpPr>
        <p:spPr bwMode="auto">
          <a:xfrm>
            <a:off x="685800" y="1830388"/>
            <a:ext cx="8001000" cy="3579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User cannot do much, must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trust the manufacturer</a:t>
            </a:r>
            <a:endParaRPr lang="en-US">
              <a:solidFill>
                <a:srgbClr val="000000"/>
              </a:solidFill>
              <a:latin typeface="Arial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	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	- Users cannot generally modify embedded devices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Large-scale cyber-physical systems need to be well protected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	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	- Use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firewalls, anti-virus, network-based intrusion detection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, and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physical security measures</a:t>
            </a:r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7127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5120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Co-opting CPU Resouces</a:t>
            </a:r>
          </a:p>
        </p:txBody>
      </p:sp>
      <p:sp>
        <p:nvSpPr>
          <p:cNvPr id="51207" name="AutoShape 3"/>
          <p:cNvSpPr>
            <a:spLocks noChangeArrowheads="1"/>
          </p:cNvSpPr>
          <p:nvPr/>
        </p:nvSpPr>
        <p:spPr bwMode="auto">
          <a:xfrm>
            <a:off x="1600200" y="1695450"/>
            <a:ext cx="6858000" cy="1828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latin typeface="Calibri" charset="0"/>
            </a:endParaRPr>
          </a:p>
        </p:txBody>
      </p:sp>
      <p:pic>
        <p:nvPicPr>
          <p:cNvPr id="5120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3388" y="2070100"/>
            <a:ext cx="11430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120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4200" y="2070100"/>
            <a:ext cx="1143000" cy="989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121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81813" y="1841500"/>
            <a:ext cx="1371600" cy="1600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1211" name="Freeform 7"/>
          <p:cNvSpPr>
            <a:spLocks noChangeArrowheads="1"/>
          </p:cNvSpPr>
          <p:nvPr/>
        </p:nvSpPr>
        <p:spPr bwMode="auto">
          <a:xfrm>
            <a:off x="3394075" y="1841500"/>
            <a:ext cx="3200400" cy="1371600"/>
          </a:xfrm>
          <a:custGeom>
            <a:avLst/>
            <a:gdLst>
              <a:gd name="T0" fmla="*/ 2896290 w 884"/>
              <a:gd name="T1" fmla="*/ 910054 h 526"/>
              <a:gd name="T2" fmla="*/ 2939734 w 884"/>
              <a:gd name="T3" fmla="*/ 972637 h 526"/>
              <a:gd name="T4" fmla="*/ 2896290 w 884"/>
              <a:gd name="T5" fmla="*/ 1110840 h 526"/>
              <a:gd name="T6" fmla="*/ 2679068 w 884"/>
              <a:gd name="T7" fmla="*/ 1264688 h 526"/>
              <a:gd name="T8" fmla="*/ 2313411 w 884"/>
              <a:gd name="T9" fmla="*/ 1327271 h 526"/>
              <a:gd name="T10" fmla="*/ 2096190 w 884"/>
              <a:gd name="T11" fmla="*/ 1311625 h 526"/>
              <a:gd name="T12" fmla="*/ 1922412 w 884"/>
              <a:gd name="T13" fmla="*/ 1264688 h 526"/>
              <a:gd name="T14" fmla="*/ 1813801 w 884"/>
              <a:gd name="T15" fmla="*/ 1342916 h 526"/>
              <a:gd name="T16" fmla="*/ 1665367 w 884"/>
              <a:gd name="T17" fmla="*/ 1371600 h 526"/>
              <a:gd name="T18" fmla="*/ 1513311 w 884"/>
              <a:gd name="T19" fmla="*/ 1342916 h 526"/>
              <a:gd name="T20" fmla="*/ 1426423 w 884"/>
              <a:gd name="T21" fmla="*/ 1264688 h 526"/>
              <a:gd name="T22" fmla="*/ 1274367 w 884"/>
              <a:gd name="T23" fmla="*/ 1295979 h 526"/>
              <a:gd name="T24" fmla="*/ 1122312 w 884"/>
              <a:gd name="T25" fmla="*/ 1311625 h 526"/>
              <a:gd name="T26" fmla="*/ 800100 w 884"/>
              <a:gd name="T27" fmla="*/ 1264688 h 526"/>
              <a:gd name="T28" fmla="*/ 582878 w 884"/>
              <a:gd name="T29" fmla="*/ 1157776 h 526"/>
              <a:gd name="T30" fmla="*/ 495990 w 884"/>
              <a:gd name="T31" fmla="*/ 1079548 h 526"/>
              <a:gd name="T32" fmla="*/ 495990 w 884"/>
              <a:gd name="T33" fmla="*/ 1079548 h 526"/>
              <a:gd name="T34" fmla="*/ 325833 w 884"/>
              <a:gd name="T35" fmla="*/ 1063903 h 526"/>
              <a:gd name="T36" fmla="*/ 86889 w 884"/>
              <a:gd name="T37" fmla="*/ 972637 h 526"/>
              <a:gd name="T38" fmla="*/ 0 w 884"/>
              <a:gd name="T39" fmla="*/ 803142 h 526"/>
              <a:gd name="T40" fmla="*/ 108611 w 884"/>
              <a:gd name="T41" fmla="*/ 631040 h 526"/>
              <a:gd name="T42" fmla="*/ 365657 w 884"/>
              <a:gd name="T43" fmla="*/ 524129 h 526"/>
              <a:gd name="T44" fmla="*/ 365657 w 884"/>
              <a:gd name="T45" fmla="*/ 524129 h 526"/>
              <a:gd name="T46" fmla="*/ 343934 w 884"/>
              <a:gd name="T47" fmla="*/ 492837 h 526"/>
              <a:gd name="T48" fmla="*/ 282388 w 884"/>
              <a:gd name="T49" fmla="*/ 417217 h 526"/>
              <a:gd name="T50" fmla="*/ 304110 w 884"/>
              <a:gd name="T51" fmla="*/ 260760 h 526"/>
              <a:gd name="T52" fmla="*/ 539434 w 884"/>
              <a:gd name="T53" fmla="*/ 122557 h 526"/>
              <a:gd name="T54" fmla="*/ 821822 w 884"/>
              <a:gd name="T55" fmla="*/ 106912 h 526"/>
              <a:gd name="T56" fmla="*/ 995600 w 884"/>
              <a:gd name="T57" fmla="*/ 153849 h 526"/>
              <a:gd name="T58" fmla="*/ 1078868 w 884"/>
              <a:gd name="T59" fmla="*/ 200786 h 526"/>
              <a:gd name="T60" fmla="*/ 1100590 w 884"/>
              <a:gd name="T61" fmla="*/ 200786 h 526"/>
              <a:gd name="T62" fmla="*/ 1100590 w 884"/>
              <a:gd name="T63" fmla="*/ 200786 h 526"/>
              <a:gd name="T64" fmla="*/ 1122312 w 884"/>
              <a:gd name="T65" fmla="*/ 200786 h 526"/>
              <a:gd name="T66" fmla="*/ 1230923 w 884"/>
              <a:gd name="T67" fmla="*/ 138203 h 526"/>
              <a:gd name="T68" fmla="*/ 1382978 w 884"/>
              <a:gd name="T69" fmla="*/ 106912 h 526"/>
              <a:gd name="T70" fmla="*/ 1469867 w 884"/>
              <a:gd name="T71" fmla="*/ 122557 h 526"/>
              <a:gd name="T72" fmla="*/ 1556756 w 884"/>
              <a:gd name="T73" fmla="*/ 138203 h 526"/>
              <a:gd name="T74" fmla="*/ 1578478 w 884"/>
              <a:gd name="T75" fmla="*/ 138203 h 526"/>
              <a:gd name="T76" fmla="*/ 1578478 w 884"/>
              <a:gd name="T77" fmla="*/ 122557 h 526"/>
              <a:gd name="T78" fmla="*/ 1795700 w 884"/>
              <a:gd name="T79" fmla="*/ 31291 h 526"/>
              <a:gd name="T80" fmla="*/ 2074467 w 884"/>
              <a:gd name="T81" fmla="*/ 0 h 526"/>
              <a:gd name="T82" fmla="*/ 2422022 w 884"/>
              <a:gd name="T83" fmla="*/ 62583 h 526"/>
              <a:gd name="T84" fmla="*/ 2613901 w 884"/>
              <a:gd name="T85" fmla="*/ 200786 h 526"/>
              <a:gd name="T86" fmla="*/ 2635624 w 884"/>
              <a:gd name="T87" fmla="*/ 307697 h 526"/>
              <a:gd name="T88" fmla="*/ 2635624 w 884"/>
              <a:gd name="T89" fmla="*/ 323343 h 526"/>
              <a:gd name="T90" fmla="*/ 2657346 w 884"/>
              <a:gd name="T91" fmla="*/ 338989 h 526"/>
              <a:gd name="T92" fmla="*/ 2700790 w 884"/>
              <a:gd name="T93" fmla="*/ 338989 h 526"/>
              <a:gd name="T94" fmla="*/ 2874567 w 884"/>
              <a:gd name="T95" fmla="*/ 354634 h 526"/>
              <a:gd name="T96" fmla="*/ 3113511 w 884"/>
              <a:gd name="T97" fmla="*/ 445900 h 526"/>
              <a:gd name="T98" fmla="*/ 3200400 w 884"/>
              <a:gd name="T99" fmla="*/ 618002 h 526"/>
              <a:gd name="T100" fmla="*/ 3113511 w 884"/>
              <a:gd name="T101" fmla="*/ 771851 h 526"/>
              <a:gd name="T102" fmla="*/ 2874567 w 884"/>
              <a:gd name="T103" fmla="*/ 878763 h 52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884" h="526">
                <a:moveTo>
                  <a:pt x="794" y="337"/>
                </a:moveTo>
                <a:lnTo>
                  <a:pt x="800" y="349"/>
                </a:lnTo>
                <a:lnTo>
                  <a:pt x="806" y="361"/>
                </a:lnTo>
                <a:lnTo>
                  <a:pt x="812" y="373"/>
                </a:lnTo>
                <a:lnTo>
                  <a:pt x="812" y="390"/>
                </a:lnTo>
                <a:lnTo>
                  <a:pt x="800" y="426"/>
                </a:lnTo>
                <a:lnTo>
                  <a:pt x="776" y="461"/>
                </a:lnTo>
                <a:lnTo>
                  <a:pt x="740" y="485"/>
                </a:lnTo>
                <a:lnTo>
                  <a:pt x="693" y="503"/>
                </a:lnTo>
                <a:lnTo>
                  <a:pt x="639" y="509"/>
                </a:lnTo>
                <a:lnTo>
                  <a:pt x="609" y="503"/>
                </a:lnTo>
                <a:lnTo>
                  <a:pt x="579" y="503"/>
                </a:lnTo>
                <a:lnTo>
                  <a:pt x="555" y="497"/>
                </a:lnTo>
                <a:lnTo>
                  <a:pt x="531" y="485"/>
                </a:lnTo>
                <a:lnTo>
                  <a:pt x="519" y="503"/>
                </a:lnTo>
                <a:lnTo>
                  <a:pt x="501" y="515"/>
                </a:lnTo>
                <a:lnTo>
                  <a:pt x="484" y="521"/>
                </a:lnTo>
                <a:lnTo>
                  <a:pt x="460" y="526"/>
                </a:lnTo>
                <a:lnTo>
                  <a:pt x="442" y="521"/>
                </a:lnTo>
                <a:lnTo>
                  <a:pt x="418" y="515"/>
                </a:lnTo>
                <a:lnTo>
                  <a:pt x="406" y="503"/>
                </a:lnTo>
                <a:lnTo>
                  <a:pt x="394" y="485"/>
                </a:lnTo>
                <a:lnTo>
                  <a:pt x="376" y="491"/>
                </a:lnTo>
                <a:lnTo>
                  <a:pt x="352" y="497"/>
                </a:lnTo>
                <a:lnTo>
                  <a:pt x="334" y="497"/>
                </a:lnTo>
                <a:lnTo>
                  <a:pt x="310" y="503"/>
                </a:lnTo>
                <a:lnTo>
                  <a:pt x="263" y="497"/>
                </a:lnTo>
                <a:lnTo>
                  <a:pt x="221" y="485"/>
                </a:lnTo>
                <a:lnTo>
                  <a:pt x="185" y="467"/>
                </a:lnTo>
                <a:lnTo>
                  <a:pt x="161" y="444"/>
                </a:lnTo>
                <a:lnTo>
                  <a:pt x="143" y="414"/>
                </a:lnTo>
                <a:lnTo>
                  <a:pt x="137" y="414"/>
                </a:lnTo>
                <a:lnTo>
                  <a:pt x="131" y="414"/>
                </a:lnTo>
                <a:lnTo>
                  <a:pt x="90" y="408"/>
                </a:lnTo>
                <a:lnTo>
                  <a:pt x="54" y="390"/>
                </a:lnTo>
                <a:lnTo>
                  <a:pt x="24" y="373"/>
                </a:lnTo>
                <a:lnTo>
                  <a:pt x="6" y="343"/>
                </a:lnTo>
                <a:lnTo>
                  <a:pt x="0" y="308"/>
                </a:lnTo>
                <a:lnTo>
                  <a:pt x="6" y="272"/>
                </a:lnTo>
                <a:lnTo>
                  <a:pt x="30" y="242"/>
                </a:lnTo>
                <a:lnTo>
                  <a:pt x="60" y="219"/>
                </a:lnTo>
                <a:lnTo>
                  <a:pt x="101" y="201"/>
                </a:lnTo>
                <a:lnTo>
                  <a:pt x="107" y="201"/>
                </a:lnTo>
                <a:lnTo>
                  <a:pt x="95" y="189"/>
                </a:lnTo>
                <a:lnTo>
                  <a:pt x="84" y="177"/>
                </a:lnTo>
                <a:lnTo>
                  <a:pt x="78" y="160"/>
                </a:lnTo>
                <a:lnTo>
                  <a:pt x="78" y="142"/>
                </a:lnTo>
                <a:lnTo>
                  <a:pt x="84" y="100"/>
                </a:lnTo>
                <a:lnTo>
                  <a:pt x="113" y="71"/>
                </a:lnTo>
                <a:lnTo>
                  <a:pt x="149" y="47"/>
                </a:lnTo>
                <a:lnTo>
                  <a:pt x="197" y="35"/>
                </a:lnTo>
                <a:lnTo>
                  <a:pt x="227" y="41"/>
                </a:lnTo>
                <a:lnTo>
                  <a:pt x="251" y="47"/>
                </a:lnTo>
                <a:lnTo>
                  <a:pt x="275" y="59"/>
                </a:lnTo>
                <a:lnTo>
                  <a:pt x="293" y="77"/>
                </a:lnTo>
                <a:lnTo>
                  <a:pt x="298" y="77"/>
                </a:lnTo>
                <a:lnTo>
                  <a:pt x="304" y="77"/>
                </a:lnTo>
                <a:lnTo>
                  <a:pt x="310" y="77"/>
                </a:lnTo>
                <a:lnTo>
                  <a:pt x="322" y="59"/>
                </a:lnTo>
                <a:lnTo>
                  <a:pt x="340" y="53"/>
                </a:lnTo>
                <a:lnTo>
                  <a:pt x="358" y="47"/>
                </a:lnTo>
                <a:lnTo>
                  <a:pt x="382" y="41"/>
                </a:lnTo>
                <a:lnTo>
                  <a:pt x="394" y="41"/>
                </a:lnTo>
                <a:lnTo>
                  <a:pt x="406" y="47"/>
                </a:lnTo>
                <a:lnTo>
                  <a:pt x="418" y="53"/>
                </a:lnTo>
                <a:lnTo>
                  <a:pt x="430" y="53"/>
                </a:lnTo>
                <a:lnTo>
                  <a:pt x="436" y="53"/>
                </a:lnTo>
                <a:lnTo>
                  <a:pt x="436" y="47"/>
                </a:lnTo>
                <a:lnTo>
                  <a:pt x="466" y="29"/>
                </a:lnTo>
                <a:lnTo>
                  <a:pt x="496" y="12"/>
                </a:lnTo>
                <a:lnTo>
                  <a:pt x="531" y="6"/>
                </a:lnTo>
                <a:lnTo>
                  <a:pt x="573" y="0"/>
                </a:lnTo>
                <a:lnTo>
                  <a:pt x="621" y="6"/>
                </a:lnTo>
                <a:lnTo>
                  <a:pt x="669" y="24"/>
                </a:lnTo>
                <a:lnTo>
                  <a:pt x="699" y="47"/>
                </a:lnTo>
                <a:lnTo>
                  <a:pt x="722" y="77"/>
                </a:lnTo>
                <a:lnTo>
                  <a:pt x="728" y="112"/>
                </a:lnTo>
                <a:lnTo>
                  <a:pt x="728" y="118"/>
                </a:lnTo>
                <a:lnTo>
                  <a:pt x="728" y="124"/>
                </a:lnTo>
                <a:lnTo>
                  <a:pt x="728" y="130"/>
                </a:lnTo>
                <a:lnTo>
                  <a:pt x="734" y="130"/>
                </a:lnTo>
                <a:lnTo>
                  <a:pt x="740" y="130"/>
                </a:lnTo>
                <a:lnTo>
                  <a:pt x="746" y="130"/>
                </a:lnTo>
                <a:lnTo>
                  <a:pt x="794" y="136"/>
                </a:lnTo>
                <a:lnTo>
                  <a:pt x="830" y="148"/>
                </a:lnTo>
                <a:lnTo>
                  <a:pt x="860" y="171"/>
                </a:lnTo>
                <a:lnTo>
                  <a:pt x="878" y="201"/>
                </a:lnTo>
                <a:lnTo>
                  <a:pt x="884" y="237"/>
                </a:lnTo>
                <a:lnTo>
                  <a:pt x="878" y="272"/>
                </a:lnTo>
                <a:lnTo>
                  <a:pt x="860" y="296"/>
                </a:lnTo>
                <a:lnTo>
                  <a:pt x="830" y="319"/>
                </a:lnTo>
                <a:lnTo>
                  <a:pt x="794" y="337"/>
                </a:lnTo>
              </a:path>
            </a:pathLst>
          </a:cu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2" name="AutoShape 8"/>
          <p:cNvSpPr>
            <a:spLocks noChangeArrowheads="1"/>
          </p:cNvSpPr>
          <p:nvPr/>
        </p:nvSpPr>
        <p:spPr bwMode="auto">
          <a:xfrm>
            <a:off x="3044825" y="2382838"/>
            <a:ext cx="228600" cy="228600"/>
          </a:xfrm>
          <a:prstGeom prst="leftRightArrow">
            <a:avLst>
              <a:gd name="adj1" fmla="val 50000"/>
              <a:gd name="adj2" fmla="val 19907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latin typeface="Calibri" charset="0"/>
            </a:endParaRPr>
          </a:p>
        </p:txBody>
      </p:sp>
      <p:sp>
        <p:nvSpPr>
          <p:cNvPr id="51213" name="AutoShape 9"/>
          <p:cNvSpPr>
            <a:spLocks noChangeArrowheads="1"/>
          </p:cNvSpPr>
          <p:nvPr/>
        </p:nvSpPr>
        <p:spPr bwMode="auto">
          <a:xfrm>
            <a:off x="6737350" y="2490788"/>
            <a:ext cx="228600" cy="228600"/>
          </a:xfrm>
          <a:prstGeom prst="leftRightArrow">
            <a:avLst>
              <a:gd name="adj1" fmla="val 50000"/>
              <a:gd name="adj2" fmla="val 19907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latin typeface="Calibri" charset="0"/>
            </a:endParaRPr>
          </a:p>
        </p:txBody>
      </p:sp>
      <p:sp>
        <p:nvSpPr>
          <p:cNvPr id="51214" name="Text Box 10"/>
          <p:cNvSpPr txBox="1">
            <a:spLocks noChangeArrowheads="1"/>
          </p:cNvSpPr>
          <p:nvPr/>
        </p:nvSpPr>
        <p:spPr bwMode="auto">
          <a:xfrm>
            <a:off x="4602163" y="2355850"/>
            <a:ext cx="957262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Calibri" charset="0"/>
              </a:rPr>
              <a:t>Internet</a:t>
            </a:r>
          </a:p>
        </p:txBody>
      </p:sp>
      <p:sp>
        <p:nvSpPr>
          <p:cNvPr id="51215" name="Text Box 11"/>
          <p:cNvSpPr txBox="1">
            <a:spLocks noChangeArrowheads="1"/>
          </p:cNvSpPr>
          <p:nvPr/>
        </p:nvSpPr>
        <p:spPr bwMode="auto">
          <a:xfrm>
            <a:off x="708025" y="3670300"/>
            <a:ext cx="663575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Calibri" charset="0"/>
              </a:rPr>
              <a:t>User</a:t>
            </a:r>
          </a:p>
        </p:txBody>
      </p:sp>
      <p:sp>
        <p:nvSpPr>
          <p:cNvPr id="51216" name="Text Box 12"/>
          <p:cNvSpPr txBox="1">
            <a:spLocks noChangeArrowheads="1"/>
          </p:cNvSpPr>
          <p:nvPr/>
        </p:nvSpPr>
        <p:spPr bwMode="auto">
          <a:xfrm>
            <a:off x="2016125" y="3489325"/>
            <a:ext cx="1185863" cy="639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Calibri" charset="0"/>
              </a:rPr>
              <a:t>Local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Calibri" charset="0"/>
              </a:rPr>
              <a:t>Computer</a:t>
            </a:r>
          </a:p>
        </p:txBody>
      </p:sp>
      <p:sp>
        <p:nvSpPr>
          <p:cNvPr id="51217" name="Text Box 13"/>
          <p:cNvSpPr txBox="1">
            <a:spLocks noChangeArrowheads="1"/>
          </p:cNvSpPr>
          <p:nvPr/>
        </p:nvSpPr>
        <p:spPr bwMode="auto">
          <a:xfrm>
            <a:off x="4572000" y="3670300"/>
            <a:ext cx="1019175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Calibri" charset="0"/>
              </a:rPr>
              <a:t>Network</a:t>
            </a:r>
          </a:p>
        </p:txBody>
      </p:sp>
      <p:sp>
        <p:nvSpPr>
          <p:cNvPr id="51218" name="Text Box 14"/>
          <p:cNvSpPr txBox="1">
            <a:spLocks noChangeArrowheads="1"/>
          </p:cNvSpPr>
          <p:nvPr/>
        </p:nvSpPr>
        <p:spPr bwMode="auto">
          <a:xfrm>
            <a:off x="7146925" y="3670300"/>
            <a:ext cx="854075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Calibri" charset="0"/>
              </a:rPr>
              <a:t>Server</a:t>
            </a:r>
          </a:p>
        </p:txBody>
      </p:sp>
      <p:sp>
        <p:nvSpPr>
          <p:cNvPr id="51219" name="Text Box 15"/>
          <p:cNvSpPr txBox="1">
            <a:spLocks noChangeArrowheads="1"/>
          </p:cNvSpPr>
          <p:nvPr/>
        </p:nvSpPr>
        <p:spPr bwMode="auto">
          <a:xfrm>
            <a:off x="901700" y="4343400"/>
            <a:ext cx="7632700" cy="1600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Taking over a computer, forcing it to do your bidding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Can occur to any machine, but home machines are most vulnerable</a:t>
            </a:r>
          </a:p>
        </p:txBody>
      </p:sp>
    </p:spTree>
    <p:extLst>
      <p:ext uri="{BB962C8B-B14F-4D97-AF65-F5344CB8AC3E}">
        <p14:creationId xmlns:p14="http://schemas.microsoft.com/office/powerpoint/2010/main" val="30270932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5325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Malware</a:t>
            </a:r>
          </a:p>
        </p:txBody>
      </p:sp>
      <p:sp>
        <p:nvSpPr>
          <p:cNvPr id="53265" name="Text Box 3"/>
          <p:cNvSpPr txBox="1">
            <a:spLocks noChangeArrowheads="1"/>
          </p:cNvSpPr>
          <p:nvPr/>
        </p:nvSpPr>
        <p:spPr bwMode="auto">
          <a:xfrm>
            <a:off x="990600" y="1524000"/>
            <a:ext cx="7543800" cy="449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Complete takeover of a machine requires the ability to </a:t>
            </a:r>
            <a:r>
              <a:rPr lang="en-US" sz="2000" b="1">
                <a:solidFill>
                  <a:srgbClr val="000000"/>
                </a:solidFill>
                <a:latin typeface="Calibri" charset="0"/>
              </a:rPr>
              <a:t>execute arbitrary code</a:t>
            </a:r>
            <a:r>
              <a:rPr lang="en-US" sz="2000">
                <a:solidFill>
                  <a:srgbClr val="000000"/>
                </a:solidFill>
                <a:latin typeface="Calibri" charset="0"/>
              </a:rPr>
              <a:t> on that machine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00"/>
              </a:solidFill>
              <a:latin typeface="Calibri" charset="0"/>
            </a:endParaRPr>
          </a:p>
          <a:p>
            <a:pPr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Calibri" charset="0"/>
              </a:rPr>
              <a:t>Malware</a:t>
            </a:r>
            <a:r>
              <a:rPr lang="en-US" sz="2000">
                <a:solidFill>
                  <a:srgbClr val="000000"/>
                </a:solidFill>
                <a:latin typeface="Calibri" charset="0"/>
              </a:rPr>
              <a:t> – Generic term for malicious code that runs on a machine without permission 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00"/>
              </a:solidFill>
              <a:latin typeface="Calibri" charset="0"/>
            </a:endParaRPr>
          </a:p>
          <a:p>
            <a:pPr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Typical malware functions: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	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	- Steal critical data and send it back to a central repository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	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	- Make a machine unbootable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00"/>
              </a:solidFill>
              <a:latin typeface="Calibri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	- Force the machine to act as a </a:t>
            </a:r>
            <a:r>
              <a:rPr lang="en-US" sz="2000" b="1">
                <a:solidFill>
                  <a:srgbClr val="000000"/>
                </a:solidFill>
                <a:latin typeface="Calibri" charset="0"/>
              </a:rPr>
              <a:t>zombie</a:t>
            </a:r>
            <a:r>
              <a:rPr lang="en-US" sz="2000">
                <a:solidFill>
                  <a:srgbClr val="000000"/>
                </a:solidFill>
                <a:latin typeface="Calibri" charset="0"/>
              </a:rPr>
              <a:t> in a </a:t>
            </a:r>
            <a:r>
              <a:rPr lang="en-US" sz="2000" b="1">
                <a:solidFill>
                  <a:srgbClr val="000000"/>
                </a:solidFill>
                <a:latin typeface="Calibri" charset="0"/>
              </a:rPr>
              <a:t>botnet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Calibri" charset="0"/>
              </a:rPr>
              <a:t>		</a:t>
            </a:r>
            <a:r>
              <a:rPr lang="en-US" sz="2000">
                <a:solidFill>
                  <a:srgbClr val="000000"/>
                </a:solidFill>
                <a:latin typeface="Calibri" charset="0"/>
              </a:rPr>
              <a:t>&gt;</a:t>
            </a:r>
            <a:r>
              <a:rPr lang="en-US" sz="2000" b="1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000">
                <a:solidFill>
                  <a:srgbClr val="000000"/>
                </a:solidFill>
                <a:latin typeface="Calibri" charset="0"/>
              </a:rPr>
              <a:t>botnet is used to perform larger attacks, spam, etc.</a:t>
            </a:r>
          </a:p>
        </p:txBody>
      </p:sp>
    </p:spTree>
    <p:extLst>
      <p:ext uri="{BB962C8B-B14F-4D97-AF65-F5344CB8AC3E}">
        <p14:creationId xmlns:p14="http://schemas.microsoft.com/office/powerpoint/2010/main" val="39308816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5529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Basic Malware Functions</a:t>
            </a:r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973138" y="1879600"/>
            <a:ext cx="7332662" cy="337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 marL="339725" indent="-339725">
              <a:buClr>
                <a:srgbClr val="000000"/>
              </a:buClr>
              <a:buSzPct val="100000"/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Need to know this in order to understand defenses</a:t>
            </a:r>
          </a:p>
          <a:p>
            <a: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1. Gets into the memory of your computer</a:t>
            </a:r>
          </a:p>
          <a:p>
            <a: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2. Tricks your computer into executing it</a:t>
            </a:r>
          </a:p>
          <a:p>
            <a: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3. Hides itself</a:t>
            </a:r>
          </a:p>
          <a:p>
            <a: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4. Spreads itself to other machines</a:t>
            </a:r>
          </a:p>
        </p:txBody>
      </p:sp>
    </p:spTree>
    <p:extLst>
      <p:ext uri="{BB962C8B-B14F-4D97-AF65-F5344CB8AC3E}">
        <p14:creationId xmlns:p14="http://schemas.microsoft.com/office/powerpoint/2010/main" val="33700381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0752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Watchdog Timer</a:t>
            </a:r>
          </a:p>
        </p:txBody>
      </p:sp>
      <p:sp>
        <p:nvSpPr>
          <p:cNvPr id="107524" name="TextBox 5"/>
          <p:cNvSpPr txBox="1">
            <a:spLocks noChangeArrowheads="1"/>
          </p:cNvSpPr>
          <p:nvPr/>
        </p:nvSpPr>
        <p:spPr bwMode="auto">
          <a:xfrm>
            <a:off x="1254125" y="1728788"/>
            <a:ext cx="6991350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Special-purpose timer</a:t>
            </a:r>
          </a:p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Has its own, slower clock source</a:t>
            </a:r>
          </a:p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Can set prescalar but not start value</a:t>
            </a:r>
          </a:p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Time out from 16ms to 8s</a:t>
            </a:r>
          </a:p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</a:pP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Interrupt mode</a:t>
            </a:r>
            <a:endParaRPr lang="en-US">
              <a:solidFill>
                <a:schemeClr val="tx1"/>
              </a:solidFill>
              <a:latin typeface="Arial" pitchFamily="-128" charset="0"/>
            </a:endParaRPr>
          </a:p>
          <a:p>
            <a:pPr marL="800100" lvl="1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pitchFamily="-128" charset="0"/>
              <a:buChar char="•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Can wake device from low power mode</a:t>
            </a:r>
          </a:p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</a:pP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System Reset Mode</a:t>
            </a:r>
          </a:p>
          <a:p>
            <a:pPr marL="800100" lvl="1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pitchFamily="-128" charset="0"/>
              <a:buChar char="•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Resets ATmega when it expires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5734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Getting Into Your Computer</a:t>
            </a:r>
          </a:p>
        </p:txBody>
      </p:sp>
      <p:sp>
        <p:nvSpPr>
          <p:cNvPr id="57349" name="Text Box 3"/>
          <p:cNvSpPr txBox="1">
            <a:spLocks noChangeArrowheads="1"/>
          </p:cNvSpPr>
          <p:nvPr/>
        </p:nvSpPr>
        <p:spPr bwMode="auto">
          <a:xfrm>
            <a:off x="1066800" y="1752600"/>
            <a:ext cx="7292975" cy="3863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spcBef>
                <a:spcPts val="1500"/>
              </a:spcBef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User-driven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- User allows the malware in</a:t>
            </a:r>
          </a:p>
          <a:p>
            <a:pPr marL="457200" lvl="1" indent="0">
              <a:lnSpc>
                <a:spcPct val="8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Read your email</a:t>
            </a:r>
          </a:p>
          <a:p>
            <a:pPr marL="457200" lvl="1" indent="0">
              <a:lnSpc>
                <a:spcPct val="8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Click on an attachment</a:t>
            </a:r>
          </a:p>
          <a:p>
            <a:pPr marL="457200" lvl="1" indent="0">
              <a:lnSpc>
                <a:spcPct val="8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Click on a website link</a:t>
            </a:r>
          </a:p>
          <a:p>
            <a:pPr marL="457200" lvl="1" indent="0">
              <a:lnSpc>
                <a:spcPct val="8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File transfer (ftp)</a:t>
            </a:r>
          </a:p>
          <a:p>
            <a:pPr>
              <a:spcBef>
                <a:spcPts val="1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Background traffic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- Many programs communicate on the network in the background</a:t>
            </a:r>
          </a:p>
          <a:p>
            <a:pPr marL="457200" lvl="1" indent="0">
              <a:spcBef>
                <a:spcPts val="1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Email, skype, automatic updates, etc.</a:t>
            </a:r>
          </a:p>
        </p:txBody>
      </p:sp>
    </p:spTree>
    <p:extLst>
      <p:ext uri="{BB962C8B-B14F-4D97-AF65-F5344CB8AC3E}">
        <p14:creationId xmlns:p14="http://schemas.microsoft.com/office/powerpoint/2010/main" val="5936617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593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Executing on Your Machine</a:t>
            </a:r>
          </a:p>
        </p:txBody>
      </p:sp>
      <p:sp>
        <p:nvSpPr>
          <p:cNvPr id="59397" name="Text Box 3"/>
          <p:cNvSpPr txBox="1">
            <a:spLocks noChangeArrowheads="1"/>
          </p:cNvSpPr>
          <p:nvPr/>
        </p:nvSpPr>
        <p:spPr bwMode="auto">
          <a:xfrm>
            <a:off x="1598613" y="1584325"/>
            <a:ext cx="6080125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How can foreign programs run on my computer?</a:t>
            </a:r>
          </a:p>
        </p:txBody>
      </p:sp>
      <p:sp>
        <p:nvSpPr>
          <p:cNvPr id="59398" name="Text Box 4"/>
          <p:cNvSpPr txBox="1">
            <a:spLocks noChangeArrowheads="1"/>
          </p:cNvSpPr>
          <p:nvPr/>
        </p:nvSpPr>
        <p:spPr bwMode="auto">
          <a:xfrm>
            <a:off x="838200" y="2422525"/>
            <a:ext cx="7543800" cy="301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spcBef>
                <a:spcPts val="1250"/>
              </a:spcBef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User Gives Permission</a:t>
            </a:r>
          </a:p>
          <a:p>
            <a:pPr marL="457200" lvl="1" indent="0">
              <a:spcBef>
                <a:spcPts val="125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“Do you want to enable this macro?”</a:t>
            </a:r>
          </a:p>
          <a:p>
            <a:pPr marL="457200" lvl="1" indent="0">
              <a:spcBef>
                <a:spcPts val="125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Bad default settings, (ex. Automatically enable all macros)</a:t>
            </a:r>
          </a:p>
          <a:p>
            <a:pPr marL="457200" lvl="1" indent="0">
              <a:spcBef>
                <a:spcPts val="125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These vulnerabilities can be fixed fairly easily</a:t>
            </a:r>
          </a:p>
          <a:p>
            <a:pPr>
              <a:spcBef>
                <a:spcPts val="12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Software Vulnerability</a:t>
            </a:r>
          </a:p>
          <a:p>
            <a:pPr marL="457200" lvl="1" indent="0">
              <a:spcBef>
                <a:spcPts val="125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 networked application has a coding flaw which allows unauthorized code execution</a:t>
            </a:r>
          </a:p>
        </p:txBody>
      </p:sp>
    </p:spTree>
    <p:extLst>
      <p:ext uri="{BB962C8B-B14F-4D97-AF65-F5344CB8AC3E}">
        <p14:creationId xmlns:p14="http://schemas.microsoft.com/office/powerpoint/2010/main" val="18993750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6144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Rootkits</a:t>
            </a:r>
          </a:p>
        </p:txBody>
      </p:sp>
      <p:sp>
        <p:nvSpPr>
          <p:cNvPr id="61446" name="Text Box 3"/>
          <p:cNvSpPr txBox="1">
            <a:spLocks noChangeArrowheads="1"/>
          </p:cNvSpPr>
          <p:nvPr/>
        </p:nvSpPr>
        <p:spPr bwMode="auto">
          <a:xfrm>
            <a:off x="585788" y="1447800"/>
            <a:ext cx="8177212" cy="5273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 rootkit is a program that uses stealth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- Sneaks onto your machine without you knowing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- Hides itself on your machine so that is can’t be removed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Rootkits 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change components of the operating system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to hide their presence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Example of stealth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- A rootkit may attach itself to a good executable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- Detected by examining properties of the executable (i.e. size)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- Checking properties is a call to an OS program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- Rootkit may change the “check properties” program to print the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	original size 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Most malware is fundamentally a specialized rootkit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5376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6349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Malware Propagation/Spread</a:t>
            </a:r>
          </a:p>
        </p:txBody>
      </p:sp>
      <p:sp>
        <p:nvSpPr>
          <p:cNvPr id="63493" name="Text Box 3"/>
          <p:cNvSpPr txBox="1">
            <a:spLocks noChangeArrowheads="1"/>
          </p:cNvSpPr>
          <p:nvPr/>
        </p:nvSpPr>
        <p:spPr bwMode="auto">
          <a:xfrm>
            <a:off x="609600" y="1600200"/>
            <a:ext cx="8093075" cy="4664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Trojan Horse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- Malware which is part of another program which the 	user believes is safe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 marL="457200" lvl="1" indent="0"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Spread occurs when the user installs the “safe” program</a:t>
            </a:r>
          </a:p>
          <a:p>
            <a:pPr marL="457200" lvl="1" indent="0"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Social engineering may be involved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Virus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- Malware which is part of a larger program or file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 marL="457200" lvl="1" indent="0"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Ex. Macro in an .xls spreadsheet</a:t>
            </a:r>
          </a:p>
          <a:p>
            <a:pPr marL="457200" lvl="1" indent="0"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Self-replicates by inserting itself into new programs/files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Worm 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- Malware which is not attached to another program/file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 marL="457200" lvl="1" indent="0"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Self-replicates over the network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587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6553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Stopping Malware</a:t>
            </a:r>
          </a:p>
        </p:txBody>
      </p:sp>
      <p:sp>
        <p:nvSpPr>
          <p:cNvPr id="65541" name="Text Box 3"/>
          <p:cNvSpPr txBox="1">
            <a:spLocks noChangeArrowheads="1"/>
          </p:cNvSpPr>
          <p:nvPr/>
        </p:nvSpPr>
        <p:spPr bwMode="auto">
          <a:xfrm>
            <a:off x="914400" y="1900238"/>
            <a:ext cx="7793038" cy="3738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Keep you software updates current</a:t>
            </a:r>
          </a:p>
          <a:p>
            <a:pPr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Malware is often enabled by a bug in a networked application</a:t>
            </a:r>
          </a:p>
          <a:p>
            <a:pPr marL="741363" lvl="1" indent="-284163">
              <a:buClr>
                <a:srgbClr val="000000"/>
              </a:buClr>
              <a:buSzPct val="100000"/>
              <a:buFont typeface="Times New Roman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Internet Explorer, Skype phone, Adobe Acrobat, World of Warcraft, etc.</a:t>
            </a:r>
          </a:p>
          <a:p>
            <a:pPr marL="741363" lvl="1" indent="-284163">
              <a:buClr>
                <a:srgbClr val="000000"/>
              </a:buClr>
              <a:buSzPct val="100000"/>
              <a:buFont typeface="Times New Roman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Patches often fix known vulnerabilities</a:t>
            </a:r>
          </a:p>
        </p:txBody>
      </p:sp>
    </p:spTree>
    <p:extLst>
      <p:ext uri="{BB962C8B-B14F-4D97-AF65-F5344CB8AC3E}">
        <p14:creationId xmlns:p14="http://schemas.microsoft.com/office/powerpoint/2010/main" val="32147113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6758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Stopping Malware</a:t>
            </a:r>
          </a:p>
        </p:txBody>
      </p:sp>
      <p:sp>
        <p:nvSpPr>
          <p:cNvPr id="67589" name="Text Box 3"/>
          <p:cNvSpPr txBox="1">
            <a:spLocks noChangeArrowheads="1"/>
          </p:cNvSpPr>
          <p:nvPr/>
        </p:nvSpPr>
        <p:spPr bwMode="auto">
          <a:xfrm>
            <a:off x="990600" y="1708150"/>
            <a:ext cx="7286625" cy="3930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Use a </a:t>
            </a:r>
            <a:r>
              <a:rPr lang="en-US" sz="1800" b="1">
                <a:solidFill>
                  <a:srgbClr val="000000"/>
                </a:solidFill>
                <a:latin typeface="Arial" charset="0"/>
              </a:rPr>
              <a:t>firewall</a:t>
            </a:r>
            <a:r>
              <a:rPr lang="en-US" sz="1800">
                <a:solidFill>
                  <a:srgbClr val="000000"/>
                </a:solidFill>
                <a:latin typeface="Arial" charset="0"/>
              </a:rPr>
              <a:t> to stop malware from entering your machine initially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>
              <a:solidFill>
                <a:srgbClr val="000000"/>
              </a:solidFill>
              <a:latin typeface="Arial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	- Firewall blocks incoming/outgoing network traffic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	- Could block the traffic which delivers the malware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>
              <a:solidFill>
                <a:srgbClr val="000000"/>
              </a:solidFill>
              <a:latin typeface="Arial" charset="0"/>
            </a:endParaRPr>
          </a:p>
          <a:p>
            <a:pPr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Problem: Firewalls only look at the message header, not the content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	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	- Header contains message routing info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	- Malware may be contained in the content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>
              <a:solidFill>
                <a:srgbClr val="000000"/>
              </a:solidFill>
              <a:latin typeface="Arial" charset="0"/>
            </a:endParaRPr>
          </a:p>
          <a:p>
            <a:pPr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Problem: Firewalls are a blunt instrument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>
              <a:solidFill>
                <a:srgbClr val="000000"/>
              </a:solidFill>
              <a:latin typeface="Arial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	- Block all messages from a particular address or application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	- Easy to block too much or too little	</a:t>
            </a:r>
          </a:p>
        </p:txBody>
      </p:sp>
    </p:spTree>
    <p:extLst>
      <p:ext uri="{BB962C8B-B14F-4D97-AF65-F5344CB8AC3E}">
        <p14:creationId xmlns:p14="http://schemas.microsoft.com/office/powerpoint/2010/main" val="18827351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6963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Stopping Malware</a:t>
            </a:r>
          </a:p>
        </p:txBody>
      </p:sp>
      <p:sp>
        <p:nvSpPr>
          <p:cNvPr id="69637" name="Text Box 3"/>
          <p:cNvSpPr txBox="1">
            <a:spLocks noChangeArrowheads="1"/>
          </p:cNvSpPr>
          <p:nvPr/>
        </p:nvSpPr>
        <p:spPr bwMode="auto">
          <a:xfrm>
            <a:off x="465138" y="1676400"/>
            <a:ext cx="8374062" cy="3657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Use </a:t>
            </a:r>
            <a:r>
              <a:rPr lang="en-US" sz="2000" b="1">
                <a:solidFill>
                  <a:srgbClr val="000000"/>
                </a:solidFill>
                <a:latin typeface="Calibri" charset="0"/>
              </a:rPr>
              <a:t>anti-virus programs</a:t>
            </a:r>
            <a:r>
              <a:rPr lang="en-US" sz="2000">
                <a:solidFill>
                  <a:srgbClr val="000000"/>
                </a:solidFill>
                <a:latin typeface="Calibri" charset="0"/>
              </a:rPr>
              <a:t> to detect malware in your memory or on your disk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00"/>
              </a:solidFill>
              <a:latin typeface="Calibri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	- Anti-virus will scan all files for known malware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	- Will flag suspicious behavior to detect unknown malware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00"/>
              </a:solidFill>
              <a:latin typeface="Calibri" charset="0"/>
            </a:endParaRPr>
          </a:p>
          <a:p>
            <a:pPr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Problem: Scans may miss unknown malware</a:t>
            </a:r>
          </a:p>
          <a:p>
            <a:pPr marL="741363" lvl="1" indent="-284163">
              <a:buClr>
                <a:srgbClr val="000000"/>
              </a:buClr>
              <a:buSzPct val="100000"/>
              <a:buFont typeface="Times New Roman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Keep anti-virus signatures up-to-date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00"/>
              </a:solidFill>
              <a:latin typeface="Calibri" charset="0"/>
            </a:endParaRPr>
          </a:p>
          <a:p>
            <a:pPr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Problem: May produce annoying false alarms</a:t>
            </a:r>
          </a:p>
          <a:p>
            <a:pPr marL="741363" lvl="1" indent="-284163">
              <a:buClr>
                <a:srgbClr val="000000"/>
              </a:buClr>
              <a:buSzPct val="100000"/>
              <a:buFont typeface="Times New Roman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Behavior may look suspicious but be OK</a:t>
            </a:r>
          </a:p>
        </p:txBody>
      </p:sp>
    </p:spTree>
    <p:extLst>
      <p:ext uri="{BB962C8B-B14F-4D97-AF65-F5344CB8AC3E}">
        <p14:creationId xmlns:p14="http://schemas.microsoft.com/office/powerpoint/2010/main" val="8822040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7168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Embedded System Security</a:t>
            </a:r>
          </a:p>
        </p:txBody>
      </p:sp>
      <p:sp>
        <p:nvSpPr>
          <p:cNvPr id="71685" name="Rectangle 3"/>
          <p:cNvSpPr>
            <a:spLocks noChangeArrowheads="1"/>
          </p:cNvSpPr>
          <p:nvPr/>
        </p:nvSpPr>
        <p:spPr bwMode="auto">
          <a:xfrm>
            <a:off x="838200" y="1676400"/>
            <a:ext cx="7620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May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store important information</a:t>
            </a:r>
            <a:endParaRPr lang="en-US">
              <a:solidFill>
                <a:srgbClr val="000000"/>
              </a:solidFill>
              <a:latin typeface="Arial" charset="0"/>
            </a:endParaRPr>
          </a:p>
          <a:p>
            <a:pPr marL="669925" lvl="1" indent="-325438" defTabSz="914400">
              <a:spcBef>
                <a:spcPts val="700"/>
              </a:spcBef>
              <a:buClr>
                <a:srgbClr val="000000"/>
              </a:buClr>
              <a:buSzPct val="100000"/>
              <a:buFont typeface="Times New Roman" charset="0"/>
              <a:buChar char="–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Health information (medical devices)</a:t>
            </a:r>
          </a:p>
          <a:p>
            <a:pPr marL="669925" lvl="1" indent="-325438" defTabSz="914400">
              <a:spcBef>
                <a:spcPts val="700"/>
              </a:spcBef>
              <a:buClr>
                <a:srgbClr val="000000"/>
              </a:buClr>
              <a:buSzPct val="100000"/>
              <a:buFont typeface="Times New Roman" charset="0"/>
              <a:buChar char="–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Personal information (cell phones)</a:t>
            </a:r>
          </a:p>
          <a:p>
            <a:pPr marL="669925" lvl="1" indent="-325438" defTabSz="914400">
              <a:spcBef>
                <a:spcPts val="700"/>
              </a:spcBef>
              <a:buClr>
                <a:srgbClr val="000000"/>
              </a:buClr>
              <a:buSzPct val="100000"/>
              <a:buFont typeface="Times New Roman" charset="0"/>
              <a:buChar char="–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Copyrighted information (movies, music)</a:t>
            </a:r>
          </a:p>
          <a:p>
            <a:pPr marL="342900" indent="-342900" defTabSz="9144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May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control life-critical/cost-critical devices</a:t>
            </a:r>
            <a:endParaRPr lang="en-US">
              <a:solidFill>
                <a:srgbClr val="000000"/>
              </a:solidFill>
              <a:latin typeface="Arial" charset="0"/>
            </a:endParaRPr>
          </a:p>
          <a:p>
            <a:pPr marL="669925" lvl="1" indent="-325438" defTabSz="914400">
              <a:spcBef>
                <a:spcPts val="700"/>
              </a:spcBef>
              <a:buClr>
                <a:srgbClr val="000000"/>
              </a:buClr>
              <a:buSzPct val="100000"/>
              <a:buFont typeface="Times New Roman" charset="0"/>
              <a:buChar char="–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Human bodies (medical devices)</a:t>
            </a:r>
          </a:p>
          <a:p>
            <a:pPr marL="669925" lvl="1" indent="-325438" defTabSz="914400">
              <a:spcBef>
                <a:spcPts val="700"/>
              </a:spcBef>
              <a:buClr>
                <a:srgbClr val="000000"/>
              </a:buClr>
              <a:buSzPct val="100000"/>
              <a:buFont typeface="Times New Roman" charset="0"/>
              <a:buChar char="–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ATMs</a:t>
            </a:r>
          </a:p>
          <a:p>
            <a:pPr marL="669925" lvl="1" indent="-325438" defTabSz="914400">
              <a:spcBef>
                <a:spcPts val="700"/>
              </a:spcBef>
              <a:buClr>
                <a:srgbClr val="000000"/>
              </a:buClr>
              <a:buSzPct val="100000"/>
              <a:buFont typeface="Times New Roman" charset="0"/>
              <a:buChar char="–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Anti-lock braking systems</a:t>
            </a:r>
          </a:p>
        </p:txBody>
      </p:sp>
    </p:spTree>
    <p:extLst>
      <p:ext uri="{BB962C8B-B14F-4D97-AF65-F5344CB8AC3E}">
        <p14:creationId xmlns:p14="http://schemas.microsoft.com/office/powerpoint/2010/main" val="19778982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7373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Attack Goals</a:t>
            </a:r>
          </a:p>
        </p:txBody>
      </p:sp>
      <p:sp>
        <p:nvSpPr>
          <p:cNvPr id="73734" name="Rectangle 3"/>
          <p:cNvSpPr>
            <a:spLocks noChangeArrowheads="1"/>
          </p:cNvSpPr>
          <p:nvPr/>
        </p:nvSpPr>
        <p:spPr bwMode="auto">
          <a:xfrm>
            <a:off x="1219200" y="1752600"/>
            <a:ext cx="7467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>
              <a:lnSpc>
                <a:spcPct val="9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Char char="•"/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Steal information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from the device</a:t>
            </a:r>
          </a:p>
          <a:p>
            <a:pPr marL="669925" lvl="1" indent="-325438" defTabSz="91440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charset="0"/>
              <a:buChar char="–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Personal data, passwords, copyrighted data</a:t>
            </a:r>
          </a:p>
          <a:p>
            <a:pPr marL="342900" indent="-342900" defTabSz="914400">
              <a:lnSpc>
                <a:spcPct val="9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Char char="•"/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Denial of Service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(DoS)</a:t>
            </a:r>
          </a:p>
          <a:p>
            <a:pPr marL="669925" lvl="1" indent="-325438" defTabSz="91440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charset="0"/>
              <a:buChar char="–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Shut down your device (malicious or prank)</a:t>
            </a:r>
          </a:p>
          <a:p>
            <a:pPr marL="342900" indent="-342900" defTabSz="914400">
              <a:lnSpc>
                <a:spcPct val="9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Char char="•"/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Eavesdrop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on the device</a:t>
            </a:r>
          </a:p>
          <a:p>
            <a:pPr marL="669925" lvl="1" indent="-325438" defTabSz="91440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charset="0"/>
              <a:buChar char="–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Stealing communications</a:t>
            </a:r>
          </a:p>
          <a:p>
            <a:pPr marL="342900" indent="-342900" defTabSz="914400">
              <a:lnSpc>
                <a:spcPct val="9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Change the behavior</a:t>
            </a:r>
          </a:p>
          <a:p>
            <a:pPr marL="669925" lvl="1" indent="-325438" defTabSz="91440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charset="0"/>
              <a:buChar char="–"/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Jailbreaking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an iphone</a:t>
            </a:r>
          </a:p>
          <a:p>
            <a:pPr marL="669925" lvl="1" indent="-325438" defTabSz="91440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charset="0"/>
              <a:buChar char="–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Include in a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botnet</a:t>
            </a:r>
          </a:p>
        </p:txBody>
      </p:sp>
    </p:spTree>
    <p:extLst>
      <p:ext uri="{BB962C8B-B14F-4D97-AF65-F5344CB8AC3E}">
        <p14:creationId xmlns:p14="http://schemas.microsoft.com/office/powerpoint/2010/main" val="34223487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7577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How Are They Attacked?</a:t>
            </a:r>
          </a:p>
        </p:txBody>
      </p:sp>
      <p:sp>
        <p:nvSpPr>
          <p:cNvPr id="75780" name="Rectangle 3"/>
          <p:cNvSpPr>
            <a:spLocks noChangeArrowheads="1"/>
          </p:cNvSpPr>
          <p:nvPr/>
        </p:nvSpPr>
        <p:spPr bwMode="auto">
          <a:xfrm>
            <a:off x="838200" y="16414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Many embedded systems are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networked</a:t>
            </a:r>
            <a:endParaRPr lang="en-US">
              <a:solidFill>
                <a:srgbClr val="000000"/>
              </a:solidFill>
              <a:latin typeface="Arial" charset="0"/>
            </a:endParaRPr>
          </a:p>
          <a:p>
            <a:pPr marL="669925" lvl="1" indent="-325438" defTabSz="914400">
              <a:spcBef>
                <a:spcPts val="700"/>
              </a:spcBef>
              <a:buClr>
                <a:srgbClr val="000000"/>
              </a:buClr>
              <a:buSzPct val="100000"/>
              <a:buFont typeface="Times New Roman" charset="0"/>
              <a:buChar char="–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Wifi, ethernet, bluetooth, Irda, etc.</a:t>
            </a:r>
          </a:p>
          <a:p>
            <a:pPr marL="342900" indent="-342900" defTabSz="9144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Char char="•"/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Direct physical access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via I/O</a:t>
            </a:r>
          </a:p>
          <a:p>
            <a:pPr marL="669925" lvl="1" indent="-325438" defTabSz="914400">
              <a:spcBef>
                <a:spcPts val="700"/>
              </a:spcBef>
              <a:buClr>
                <a:srgbClr val="000000"/>
              </a:buClr>
              <a:buSzPct val="100000"/>
              <a:buFont typeface="Times New Roman" charset="0"/>
              <a:buChar char="–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USB</a:t>
            </a:r>
          </a:p>
          <a:p>
            <a:pPr marL="669925" lvl="1" indent="-325438" defTabSz="914400">
              <a:spcBef>
                <a:spcPts val="700"/>
              </a:spcBef>
              <a:buClr>
                <a:srgbClr val="000000"/>
              </a:buClr>
              <a:buSzPct val="100000"/>
              <a:buFont typeface="Times New Roman" charset="0"/>
              <a:buChar char="–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Memory cards (SD cards, etc.)</a:t>
            </a:r>
          </a:p>
          <a:p>
            <a:pPr marL="669925" lvl="1" indent="-325438" defTabSz="914400">
              <a:spcBef>
                <a:spcPts val="700"/>
              </a:spcBef>
              <a:buClr>
                <a:srgbClr val="000000"/>
              </a:buClr>
              <a:buSzPct val="100000"/>
              <a:buFont typeface="Times New Roman" charset="0"/>
              <a:buChar char="–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App. Specific protocols (VGA, “private” protocols)</a:t>
            </a:r>
          </a:p>
          <a:p>
            <a:pPr marL="342900" indent="-342900" defTabSz="9144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Char char="•"/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Device may be opened</a:t>
            </a:r>
            <a:endParaRPr lang="en-US">
              <a:solidFill>
                <a:srgbClr val="000000"/>
              </a:solidFill>
              <a:latin typeface="Arial" charset="0"/>
            </a:endParaRPr>
          </a:p>
          <a:p>
            <a:pPr marL="669925" lvl="1" indent="-325438" defTabSz="914400">
              <a:spcBef>
                <a:spcPts val="700"/>
              </a:spcBef>
              <a:buClr>
                <a:srgbClr val="000000"/>
              </a:buClr>
              <a:buSzPct val="100000"/>
              <a:buFont typeface="Times New Roman" charset="0"/>
              <a:buChar char="–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Inter-IC protocols (I2C, SPI, etc.)</a:t>
            </a:r>
          </a:p>
          <a:p>
            <a:pPr marL="669925" lvl="1" indent="-325438" defTabSz="914400">
              <a:spcBef>
                <a:spcPts val="700"/>
              </a:spcBef>
              <a:buClr>
                <a:srgbClr val="000000"/>
              </a:buClr>
              <a:buSzPct val="100000"/>
              <a:buFont typeface="Times New Roman" charset="0"/>
              <a:buChar char="–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IC-specific interfaces</a:t>
            </a:r>
          </a:p>
        </p:txBody>
      </p:sp>
    </p:spTree>
    <p:extLst>
      <p:ext uri="{BB962C8B-B14F-4D97-AF65-F5344CB8AC3E}">
        <p14:creationId xmlns:p14="http://schemas.microsoft.com/office/powerpoint/2010/main" val="14336577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0957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Watchdog Failsafe</a:t>
            </a:r>
          </a:p>
        </p:txBody>
      </p:sp>
      <p:sp>
        <p:nvSpPr>
          <p:cNvPr id="109572" name="TextBox 5"/>
          <p:cNvSpPr txBox="1">
            <a:spLocks noChangeArrowheads="1"/>
          </p:cNvSpPr>
          <p:nvPr/>
        </p:nvSpPr>
        <p:spPr bwMode="auto">
          <a:xfrm>
            <a:off x="1266825" y="1576388"/>
            <a:ext cx="6991350" cy="436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Embedded software can erroneously enter an </a:t>
            </a: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infinite loop</a:t>
            </a:r>
            <a:endParaRPr lang="en-US">
              <a:solidFill>
                <a:schemeClr val="tx1"/>
              </a:solidFill>
              <a:latin typeface="Arial" pitchFamily="-128" charset="0"/>
            </a:endParaRPr>
          </a:p>
          <a:p>
            <a:pPr marL="800100" lvl="1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pitchFamily="-128" charset="0"/>
              <a:buChar char="•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Waiting for an event that never happens</a:t>
            </a:r>
          </a:p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Watchdog expiration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 pulls the program out of an infinite loop</a:t>
            </a:r>
          </a:p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Watchdog must be </a:t>
            </a: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reset regularly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 in correct program</a:t>
            </a:r>
          </a:p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WDR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 instruction resets timer</a:t>
            </a:r>
          </a:p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Use </a:t>
            </a: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wdt_reset()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 macro in avr libc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7782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Methods of Attack, Remote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762000" y="1905000"/>
            <a:ext cx="8229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Remote attacks</a:t>
            </a:r>
          </a:p>
          <a:p>
            <a:pPr defTabSz="9144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Attacker does not need to be in close proximity to the device</a:t>
            </a:r>
          </a:p>
          <a:p>
            <a:pPr defTabSz="9144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Char char="•"/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Vast majority of attacks are remote</a:t>
            </a:r>
          </a:p>
          <a:p>
            <a:pPr defTabSz="9144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Remote attacks are launched via a network (internet)</a:t>
            </a:r>
          </a:p>
          <a:p>
            <a:pPr defTabSz="9144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Either wired (ethernet) or wireless (802.11?)</a:t>
            </a:r>
          </a:p>
          <a:p>
            <a:pPr defTabSz="9144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Bluetooth/IrDA possible, shorter range</a:t>
            </a:r>
          </a:p>
        </p:txBody>
      </p:sp>
    </p:spTree>
    <p:extLst>
      <p:ext uri="{BB962C8B-B14F-4D97-AF65-F5344CB8AC3E}">
        <p14:creationId xmlns:p14="http://schemas.microsoft.com/office/powerpoint/2010/main" val="23458628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7987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Methods of Attack, Remote</a:t>
            </a:r>
          </a:p>
        </p:txBody>
      </p:sp>
      <p:grpSp>
        <p:nvGrpSpPr>
          <p:cNvPr id="79877" name="Group 10"/>
          <p:cNvGrpSpPr>
            <a:grpSpLocks/>
          </p:cNvGrpSpPr>
          <p:nvPr/>
        </p:nvGrpSpPr>
        <p:grpSpPr bwMode="auto">
          <a:xfrm>
            <a:off x="611188" y="1412875"/>
            <a:ext cx="7705725" cy="2592388"/>
            <a:chOff x="179512" y="1555800"/>
            <a:chExt cx="7704856" cy="2593280"/>
          </a:xfrm>
        </p:grpSpPr>
        <p:sp>
          <p:nvSpPr>
            <p:cNvPr id="5" name="Rectangle 4"/>
            <p:cNvSpPr/>
            <p:nvPr/>
          </p:nvSpPr>
          <p:spPr>
            <a:xfrm>
              <a:off x="179512" y="1557389"/>
              <a:ext cx="4320688" cy="2591691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en-US" sz="1600"/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2916053" y="1700313"/>
              <a:ext cx="1368271" cy="2304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Network</a:t>
              </a:r>
            </a:p>
            <a:p>
              <a:pPr algn="ctr" defTabSz="914400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Apps.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547783" y="1700313"/>
              <a:ext cx="792073" cy="2304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OS</a:t>
              </a:r>
            </a:p>
          </p:txBody>
        </p:sp>
        <p:sp>
          <p:nvSpPr>
            <p:cNvPr id="2" name="Left-Right Arrow 3"/>
            <p:cNvSpPr/>
            <p:nvPr/>
          </p:nvSpPr>
          <p:spPr>
            <a:xfrm>
              <a:off x="4284324" y="2421286"/>
              <a:ext cx="2160343" cy="863897"/>
            </a:xfrm>
            <a:prstGeom prst="leftRight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Internet </a:t>
              </a:r>
              <a:r>
                <a:rPr lang="en-US" sz="1600" dirty="0" err="1">
                  <a:solidFill>
                    <a:schemeClr val="tx1"/>
                  </a:solidFill>
                </a:rPr>
                <a:t>Msgs</a:t>
              </a:r>
              <a:r>
                <a:rPr lang="en-US" sz="1600" dirty="0">
                  <a:solidFill>
                    <a:schemeClr val="tx1"/>
                  </a:solidFill>
                </a:rPr>
                <a:t>.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95388" y="1700313"/>
              <a:ext cx="792073" cy="23042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HW</a:t>
              </a:r>
            </a:p>
          </p:txBody>
        </p:sp>
        <p:cxnSp>
          <p:nvCxnSpPr>
            <p:cNvPr id="8" name="Straight Arrow Connector 7"/>
            <p:cNvCxnSpPr>
              <a:stCxn id="3" idx="1"/>
              <a:endCxn id="7" idx="3"/>
            </p:cNvCxnSpPr>
            <p:nvPr/>
          </p:nvCxnSpPr>
          <p:spPr>
            <a:xfrm flipH="1">
              <a:off x="2339855" y="2853234"/>
              <a:ext cx="576198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>
              <a:off x="1187460" y="2853234"/>
              <a:ext cx="36032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6444667" y="1555800"/>
              <a:ext cx="1439701" cy="2591691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r>
                <a:rPr lang="en-US" sz="2000" b="1" dirty="0">
                  <a:solidFill>
                    <a:schemeClr val="tx1"/>
                  </a:solidFill>
                </a:rPr>
                <a:t>Attacker</a:t>
              </a:r>
            </a:p>
          </p:txBody>
        </p:sp>
      </p:grpSp>
      <p:sp>
        <p:nvSpPr>
          <p:cNvPr id="79886" name="Rectangle 3"/>
          <p:cNvSpPr txBox="1">
            <a:spLocks noChangeArrowheads="1"/>
          </p:cNvSpPr>
          <p:nvPr/>
        </p:nvSpPr>
        <p:spPr bwMode="auto">
          <a:xfrm>
            <a:off x="533400" y="4267200"/>
            <a:ext cx="8229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Attacker manipulates the device using TCP/IP messages</a:t>
            </a:r>
          </a:p>
          <a:p>
            <a:pPr marL="342900" indent="-342900" defTabSz="9144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Bugs in </a:t>
            </a:r>
            <a:r>
              <a:rPr lang="en-US" b="1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Networked Applications </a:t>
            </a:r>
            <a:r>
              <a:rPr lang="en-US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allow messages to impact device behavior</a:t>
            </a:r>
          </a:p>
        </p:txBody>
      </p:sp>
    </p:spTree>
    <p:extLst>
      <p:ext uri="{BB962C8B-B14F-4D97-AF65-F5344CB8AC3E}">
        <p14:creationId xmlns:p14="http://schemas.microsoft.com/office/powerpoint/2010/main" val="30879684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192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Buffer Overflow Example</a:t>
            </a:r>
          </a:p>
        </p:txBody>
      </p:sp>
      <p:sp>
        <p:nvSpPr>
          <p:cNvPr id="81934" name="Rectangle 3"/>
          <p:cNvSpPr txBox="1">
            <a:spLocks noChangeArrowheads="1"/>
          </p:cNvSpPr>
          <p:nvPr/>
        </p:nvSpPr>
        <p:spPr bwMode="auto">
          <a:xfrm>
            <a:off x="801688" y="5019675"/>
            <a:ext cx="788511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User input copied into </a:t>
            </a:r>
            <a:r>
              <a:rPr lang="en-US" i="1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buff</a:t>
            </a:r>
            <a:r>
              <a:rPr lang="en-US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 without checking length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Could come from the network as well</a:t>
            </a:r>
          </a:p>
        </p:txBody>
      </p:sp>
      <p:sp>
        <p:nvSpPr>
          <p:cNvPr id="81935" name="Text Box 6"/>
          <p:cNvSpPr txBox="1">
            <a:spLocks noChangeArrowheads="1"/>
          </p:cNvSpPr>
          <p:nvPr/>
        </p:nvSpPr>
        <p:spPr bwMode="auto">
          <a:xfrm>
            <a:off x="1981200" y="1752600"/>
            <a:ext cx="4953000" cy="299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>
              <a:lnSpc>
                <a:spcPct val="50000"/>
              </a:lnSpc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int foo(int argc, char *argv[]) {</a:t>
            </a:r>
          </a:p>
          <a:p>
            <a:pPr defTabSz="914400">
              <a:lnSpc>
                <a:spcPct val="50000"/>
              </a:lnSpc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  int i = 0;</a:t>
            </a:r>
          </a:p>
          <a:p>
            <a:pPr defTabSz="914400">
              <a:lnSpc>
                <a:spcPct val="50000"/>
              </a:lnSpc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  char buff[128];</a:t>
            </a:r>
          </a:p>
          <a:p>
            <a:pPr defTabSz="914400">
              <a:lnSpc>
                <a:spcPct val="50000"/>
              </a:lnSpc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  char *arg1 = argv[1];</a:t>
            </a:r>
          </a:p>
          <a:p>
            <a:pPr defTabSz="914400">
              <a:lnSpc>
                <a:spcPct val="50000"/>
              </a:lnSpc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  while (arg1[I] != ‘\0’) {</a:t>
            </a:r>
          </a:p>
          <a:p>
            <a:pPr defTabSz="914400">
              <a:lnSpc>
                <a:spcPct val="50000"/>
              </a:lnSpc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     buff[I] = arg1[I];</a:t>
            </a:r>
          </a:p>
          <a:p>
            <a:pPr defTabSz="914400">
              <a:lnSpc>
                <a:spcPct val="50000"/>
              </a:lnSpc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     I++;</a:t>
            </a:r>
          </a:p>
          <a:p>
            <a:pPr defTabSz="914400">
              <a:lnSpc>
                <a:spcPct val="50000"/>
              </a:lnSpc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  }</a:t>
            </a:r>
          </a:p>
          <a:p>
            <a:pPr defTabSz="914400">
              <a:lnSpc>
                <a:spcPct val="50000"/>
              </a:lnSpc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  buff[I] = ‘\0’;</a:t>
            </a:r>
          </a:p>
          <a:p>
            <a:pPr defTabSz="914400">
              <a:lnSpc>
                <a:spcPct val="50000"/>
              </a:lnSpc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  printf(“buff = %s\n”, buff);</a:t>
            </a:r>
          </a:p>
          <a:p>
            <a:pPr defTabSz="914400">
              <a:lnSpc>
                <a:spcPct val="50000"/>
              </a:lnSpc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561441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397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Smashing the Stack</a:t>
            </a:r>
          </a:p>
        </p:txBody>
      </p:sp>
      <p:sp>
        <p:nvSpPr>
          <p:cNvPr id="83974" name="Rectangle 3"/>
          <p:cNvSpPr txBox="1">
            <a:spLocks noChangeArrowheads="1"/>
          </p:cNvSpPr>
          <p:nvPr/>
        </p:nvSpPr>
        <p:spPr bwMode="auto">
          <a:xfrm>
            <a:off x="533400" y="4343400"/>
            <a:ext cx="8229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>
              <a:buFontTx/>
              <a:buChar char="•"/>
            </a:pPr>
            <a:r>
              <a:rPr lang="en-US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Buffer overflow allows malicious code to be written onto the stack</a:t>
            </a:r>
          </a:p>
          <a:p>
            <a:pPr marL="342900" indent="-342900" defTabSz="914400">
              <a:buFontTx/>
              <a:buChar char="•"/>
            </a:pPr>
            <a:r>
              <a:rPr lang="en-US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Overflowing local var can corrupt the return address</a:t>
            </a:r>
          </a:p>
          <a:p>
            <a:pPr marL="342900" indent="-342900" defTabSz="914400">
              <a:buFontTx/>
              <a:buChar char="•"/>
            </a:pPr>
            <a:r>
              <a:rPr lang="en-US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Return address can point to malicious code</a:t>
            </a:r>
          </a:p>
        </p:txBody>
      </p:sp>
      <p:sp>
        <p:nvSpPr>
          <p:cNvPr id="83975" name="Text Box 10"/>
          <p:cNvSpPr txBox="1">
            <a:spLocks noChangeArrowheads="1"/>
          </p:cNvSpPr>
          <p:nvPr/>
        </p:nvSpPr>
        <p:spPr bwMode="auto">
          <a:xfrm>
            <a:off x="766763" y="2362200"/>
            <a:ext cx="1654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rPr>
              <a:t>Stack frame</a:t>
            </a:r>
          </a:p>
        </p:txBody>
      </p:sp>
      <p:sp>
        <p:nvSpPr>
          <p:cNvPr id="83976" name="Text Box 11"/>
          <p:cNvSpPr txBox="1">
            <a:spLocks noChangeArrowheads="1"/>
          </p:cNvSpPr>
          <p:nvPr/>
        </p:nvSpPr>
        <p:spPr bwMode="auto">
          <a:xfrm>
            <a:off x="4497388" y="2362200"/>
            <a:ext cx="862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US" sz="20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rPr>
              <a:t>Stack</a:t>
            </a:r>
          </a:p>
        </p:txBody>
      </p:sp>
      <p:grpSp>
        <p:nvGrpSpPr>
          <p:cNvPr id="83977" name="Group 12"/>
          <p:cNvGrpSpPr>
            <a:grpSpLocks/>
          </p:cNvGrpSpPr>
          <p:nvPr/>
        </p:nvGrpSpPr>
        <p:grpSpPr bwMode="auto">
          <a:xfrm>
            <a:off x="2595563" y="2133600"/>
            <a:ext cx="815975" cy="914400"/>
            <a:chOff x="384" y="2160"/>
            <a:chExt cx="514" cy="576"/>
          </a:xfrm>
        </p:grpSpPr>
        <p:sp>
          <p:nvSpPr>
            <p:cNvPr id="83978" name="Rectangle 13"/>
            <p:cNvSpPr>
              <a:spLocks noChangeArrowheads="1"/>
            </p:cNvSpPr>
            <p:nvPr/>
          </p:nvSpPr>
          <p:spPr bwMode="auto">
            <a:xfrm>
              <a:off x="384" y="2160"/>
              <a:ext cx="432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/>
              <a:endParaRPr lang="en-US" sz="20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3979" name="Text Box 14"/>
            <p:cNvSpPr txBox="1">
              <a:spLocks noChangeArrowheads="1"/>
            </p:cNvSpPr>
            <p:nvPr/>
          </p:nvSpPr>
          <p:spPr bwMode="auto">
            <a:xfrm>
              <a:off x="384" y="2160"/>
              <a:ext cx="51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rPr>
                <a:t>local</a:t>
              </a:r>
            </a:p>
          </p:txBody>
        </p:sp>
        <p:sp>
          <p:nvSpPr>
            <p:cNvPr id="83980" name="Text Box 15"/>
            <p:cNvSpPr txBox="1">
              <a:spLocks noChangeArrowheads="1"/>
            </p:cNvSpPr>
            <p:nvPr/>
          </p:nvSpPr>
          <p:spPr bwMode="auto">
            <a:xfrm>
              <a:off x="384" y="2352"/>
              <a:ext cx="51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rPr>
                <a:t>frame</a:t>
              </a:r>
            </a:p>
          </p:txBody>
        </p:sp>
        <p:sp>
          <p:nvSpPr>
            <p:cNvPr id="83981" name="Text Box 16"/>
            <p:cNvSpPr txBox="1">
              <a:spLocks noChangeArrowheads="1"/>
            </p:cNvSpPr>
            <p:nvPr/>
          </p:nvSpPr>
          <p:spPr bwMode="auto">
            <a:xfrm>
              <a:off x="384" y="2524"/>
              <a:ext cx="51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rPr>
                <a:t>return</a:t>
              </a:r>
            </a:p>
          </p:txBody>
        </p:sp>
        <p:sp>
          <p:nvSpPr>
            <p:cNvPr id="83982" name="Line 17"/>
            <p:cNvSpPr>
              <a:spLocks noChangeShapeType="1"/>
            </p:cNvSpPr>
            <p:nvPr/>
          </p:nvSpPr>
          <p:spPr bwMode="auto">
            <a:xfrm>
              <a:off x="384" y="235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983" name="Line 18"/>
            <p:cNvSpPr>
              <a:spLocks noChangeShapeType="1"/>
            </p:cNvSpPr>
            <p:nvPr/>
          </p:nvSpPr>
          <p:spPr bwMode="auto">
            <a:xfrm>
              <a:off x="384" y="254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3984" name="Group 19"/>
          <p:cNvGrpSpPr>
            <a:grpSpLocks/>
          </p:cNvGrpSpPr>
          <p:nvPr/>
        </p:nvGrpSpPr>
        <p:grpSpPr bwMode="auto">
          <a:xfrm>
            <a:off x="6292850" y="1490663"/>
            <a:ext cx="762000" cy="2438400"/>
            <a:chOff x="432" y="2160"/>
            <a:chExt cx="480" cy="1536"/>
          </a:xfrm>
        </p:grpSpPr>
        <p:sp>
          <p:nvSpPr>
            <p:cNvPr id="83985" name="Rectangle 20"/>
            <p:cNvSpPr>
              <a:spLocks noChangeArrowheads="1"/>
            </p:cNvSpPr>
            <p:nvPr/>
          </p:nvSpPr>
          <p:spPr bwMode="auto">
            <a:xfrm>
              <a:off x="432" y="2208"/>
              <a:ext cx="480" cy="14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/>
              <a:endParaRPr lang="en-US" sz="20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3986" name="Line 21"/>
            <p:cNvSpPr>
              <a:spLocks noChangeShapeType="1"/>
            </p:cNvSpPr>
            <p:nvPr/>
          </p:nvSpPr>
          <p:spPr bwMode="auto">
            <a:xfrm>
              <a:off x="432" y="2160"/>
              <a:ext cx="0" cy="15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987" name="Line 22"/>
            <p:cNvSpPr>
              <a:spLocks noChangeShapeType="1"/>
            </p:cNvSpPr>
            <p:nvPr/>
          </p:nvSpPr>
          <p:spPr bwMode="auto">
            <a:xfrm>
              <a:off x="912" y="2160"/>
              <a:ext cx="0" cy="15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988" name="Line 23"/>
            <p:cNvSpPr>
              <a:spLocks noChangeShapeType="1"/>
            </p:cNvSpPr>
            <p:nvPr/>
          </p:nvSpPr>
          <p:spPr bwMode="auto">
            <a:xfrm>
              <a:off x="432" y="3696"/>
              <a:ext cx="48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3989" name="Text Box 24"/>
          <p:cNvSpPr txBox="1">
            <a:spLocks noChangeArrowheads="1"/>
          </p:cNvSpPr>
          <p:nvPr/>
        </p:nvSpPr>
        <p:spPr bwMode="auto">
          <a:xfrm>
            <a:off x="5222875" y="1447800"/>
            <a:ext cx="996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US" sz="12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rPr>
              <a:t>low address</a:t>
            </a:r>
          </a:p>
        </p:txBody>
      </p:sp>
      <p:sp>
        <p:nvSpPr>
          <p:cNvPr id="83990" name="Text Box 25"/>
          <p:cNvSpPr txBox="1">
            <a:spLocks noChangeArrowheads="1"/>
          </p:cNvSpPr>
          <p:nvPr/>
        </p:nvSpPr>
        <p:spPr bwMode="auto">
          <a:xfrm>
            <a:off x="5149850" y="3730625"/>
            <a:ext cx="1057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US" sz="12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rPr>
              <a:t>high address</a:t>
            </a:r>
          </a:p>
        </p:txBody>
      </p:sp>
      <p:sp>
        <p:nvSpPr>
          <p:cNvPr id="83991" name="Text Box 26"/>
          <p:cNvSpPr txBox="1">
            <a:spLocks noChangeArrowheads="1"/>
          </p:cNvSpPr>
          <p:nvPr/>
        </p:nvSpPr>
        <p:spPr bwMode="auto">
          <a:xfrm>
            <a:off x="7131050" y="3336925"/>
            <a:ext cx="793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US" sz="2000" b="1">
                <a:solidFill>
                  <a:schemeClr val="tx2"/>
                </a:solidFill>
                <a:latin typeface="Courier" charset="0"/>
                <a:ea typeface="ＭＳ Ｐゴシック" charset="-128"/>
                <a:cs typeface="ＭＳ Ｐゴシック" charset="-128"/>
              </a:rPr>
              <a:t>main</a:t>
            </a:r>
          </a:p>
        </p:txBody>
      </p:sp>
      <p:sp>
        <p:nvSpPr>
          <p:cNvPr id="83992" name="Text Box 27"/>
          <p:cNvSpPr txBox="1">
            <a:spLocks noChangeArrowheads="1"/>
          </p:cNvSpPr>
          <p:nvPr/>
        </p:nvSpPr>
        <p:spPr bwMode="auto">
          <a:xfrm>
            <a:off x="7131050" y="2346325"/>
            <a:ext cx="641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US" sz="2000" b="1">
                <a:solidFill>
                  <a:schemeClr val="tx2"/>
                </a:solidFill>
                <a:latin typeface="Courier" charset="0"/>
                <a:ea typeface="ＭＳ Ｐゴシック" charset="-128"/>
                <a:cs typeface="ＭＳ Ｐゴシック" charset="-128"/>
              </a:rPr>
              <a:t>foo</a:t>
            </a:r>
          </a:p>
        </p:txBody>
      </p:sp>
      <p:grpSp>
        <p:nvGrpSpPr>
          <p:cNvPr id="83993" name="Group 28"/>
          <p:cNvGrpSpPr>
            <a:grpSpLocks/>
          </p:cNvGrpSpPr>
          <p:nvPr/>
        </p:nvGrpSpPr>
        <p:grpSpPr bwMode="auto">
          <a:xfrm>
            <a:off x="6315075" y="3014663"/>
            <a:ext cx="815975" cy="914400"/>
            <a:chOff x="384" y="2160"/>
            <a:chExt cx="514" cy="576"/>
          </a:xfrm>
        </p:grpSpPr>
        <p:sp>
          <p:nvSpPr>
            <p:cNvPr id="83994" name="Rectangle 29"/>
            <p:cNvSpPr>
              <a:spLocks noChangeArrowheads="1"/>
            </p:cNvSpPr>
            <p:nvPr/>
          </p:nvSpPr>
          <p:spPr bwMode="auto">
            <a:xfrm>
              <a:off x="384" y="2160"/>
              <a:ext cx="432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/>
              <a:endParaRPr lang="en-US" sz="20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3995" name="Text Box 30"/>
            <p:cNvSpPr txBox="1">
              <a:spLocks noChangeArrowheads="1"/>
            </p:cNvSpPr>
            <p:nvPr/>
          </p:nvSpPr>
          <p:spPr bwMode="auto">
            <a:xfrm>
              <a:off x="384" y="2160"/>
              <a:ext cx="51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rPr>
                <a:t>local</a:t>
              </a:r>
            </a:p>
          </p:txBody>
        </p:sp>
        <p:sp>
          <p:nvSpPr>
            <p:cNvPr id="83996" name="Text Box 31"/>
            <p:cNvSpPr txBox="1">
              <a:spLocks noChangeArrowheads="1"/>
            </p:cNvSpPr>
            <p:nvPr/>
          </p:nvSpPr>
          <p:spPr bwMode="auto">
            <a:xfrm>
              <a:off x="384" y="2352"/>
              <a:ext cx="51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rPr>
                <a:t>frame</a:t>
              </a:r>
            </a:p>
          </p:txBody>
        </p:sp>
        <p:sp>
          <p:nvSpPr>
            <p:cNvPr id="83997" name="Text Box 32"/>
            <p:cNvSpPr txBox="1">
              <a:spLocks noChangeArrowheads="1"/>
            </p:cNvSpPr>
            <p:nvPr/>
          </p:nvSpPr>
          <p:spPr bwMode="auto">
            <a:xfrm>
              <a:off x="384" y="2524"/>
              <a:ext cx="51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rPr>
                <a:t>return</a:t>
              </a:r>
            </a:p>
          </p:txBody>
        </p:sp>
        <p:sp>
          <p:nvSpPr>
            <p:cNvPr id="83998" name="Line 33"/>
            <p:cNvSpPr>
              <a:spLocks noChangeShapeType="1"/>
            </p:cNvSpPr>
            <p:nvPr/>
          </p:nvSpPr>
          <p:spPr bwMode="auto">
            <a:xfrm>
              <a:off x="384" y="235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999" name="Line 34"/>
            <p:cNvSpPr>
              <a:spLocks noChangeShapeType="1"/>
            </p:cNvSpPr>
            <p:nvPr/>
          </p:nvSpPr>
          <p:spPr bwMode="auto">
            <a:xfrm>
              <a:off x="384" y="254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4000" name="Group 35"/>
          <p:cNvGrpSpPr>
            <a:grpSpLocks/>
          </p:cNvGrpSpPr>
          <p:nvPr/>
        </p:nvGrpSpPr>
        <p:grpSpPr bwMode="auto">
          <a:xfrm>
            <a:off x="6315075" y="2100263"/>
            <a:ext cx="815975" cy="914400"/>
            <a:chOff x="384" y="2160"/>
            <a:chExt cx="514" cy="576"/>
          </a:xfrm>
        </p:grpSpPr>
        <p:sp>
          <p:nvSpPr>
            <p:cNvPr id="84001" name="Rectangle 36"/>
            <p:cNvSpPr>
              <a:spLocks noChangeArrowheads="1"/>
            </p:cNvSpPr>
            <p:nvPr/>
          </p:nvSpPr>
          <p:spPr bwMode="auto">
            <a:xfrm>
              <a:off x="384" y="2160"/>
              <a:ext cx="432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/>
              <a:endParaRPr lang="en-US" sz="20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002" name="Text Box 37"/>
            <p:cNvSpPr txBox="1">
              <a:spLocks noChangeArrowheads="1"/>
            </p:cNvSpPr>
            <p:nvPr/>
          </p:nvSpPr>
          <p:spPr bwMode="auto">
            <a:xfrm>
              <a:off x="384" y="2160"/>
              <a:ext cx="51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rPr>
                <a:t>local</a:t>
              </a:r>
            </a:p>
          </p:txBody>
        </p:sp>
        <p:sp>
          <p:nvSpPr>
            <p:cNvPr id="84003" name="Text Box 38"/>
            <p:cNvSpPr txBox="1">
              <a:spLocks noChangeArrowheads="1"/>
            </p:cNvSpPr>
            <p:nvPr/>
          </p:nvSpPr>
          <p:spPr bwMode="auto">
            <a:xfrm>
              <a:off x="384" y="2352"/>
              <a:ext cx="51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rPr>
                <a:t>frame</a:t>
              </a:r>
            </a:p>
          </p:txBody>
        </p:sp>
        <p:sp>
          <p:nvSpPr>
            <p:cNvPr id="84004" name="Text Box 39"/>
            <p:cNvSpPr txBox="1">
              <a:spLocks noChangeArrowheads="1"/>
            </p:cNvSpPr>
            <p:nvPr/>
          </p:nvSpPr>
          <p:spPr bwMode="auto">
            <a:xfrm>
              <a:off x="384" y="2524"/>
              <a:ext cx="51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rPr>
                <a:t>return</a:t>
              </a:r>
            </a:p>
          </p:txBody>
        </p:sp>
        <p:sp>
          <p:nvSpPr>
            <p:cNvPr id="84005" name="Line 40"/>
            <p:cNvSpPr>
              <a:spLocks noChangeShapeType="1"/>
            </p:cNvSpPr>
            <p:nvPr/>
          </p:nvSpPr>
          <p:spPr bwMode="auto">
            <a:xfrm>
              <a:off x="384" y="235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006" name="Line 41"/>
            <p:cNvSpPr>
              <a:spLocks noChangeShapeType="1"/>
            </p:cNvSpPr>
            <p:nvPr/>
          </p:nvSpPr>
          <p:spPr bwMode="auto">
            <a:xfrm>
              <a:off x="384" y="254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4007" name="Line 42"/>
          <p:cNvSpPr>
            <a:spLocks noChangeShapeType="1"/>
          </p:cNvSpPr>
          <p:nvPr/>
        </p:nvSpPr>
        <p:spPr bwMode="auto">
          <a:xfrm>
            <a:off x="6292850" y="3014663"/>
            <a:ext cx="762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008" name="Line 43"/>
          <p:cNvSpPr>
            <a:spLocks noChangeShapeType="1"/>
          </p:cNvSpPr>
          <p:nvPr/>
        </p:nvSpPr>
        <p:spPr bwMode="auto">
          <a:xfrm>
            <a:off x="6292850" y="2100263"/>
            <a:ext cx="762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6198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601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Defenses Against Remote Attacks</a:t>
            </a:r>
          </a:p>
        </p:txBody>
      </p:sp>
      <p:sp>
        <p:nvSpPr>
          <p:cNvPr id="86055" name="Rectangle 3"/>
          <p:cNvSpPr txBox="1">
            <a:spLocks noChangeArrowheads="1"/>
          </p:cNvSpPr>
          <p:nvPr/>
        </p:nvSpPr>
        <p:spPr bwMode="auto">
          <a:xfrm>
            <a:off x="609600" y="1654175"/>
            <a:ext cx="8229600" cy="415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Update software regularly</a:t>
            </a:r>
          </a:p>
          <a:p>
            <a:pPr marL="914400" lvl="1" indent="-4572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Ø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Updates are not common with embedded systems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Ø"/>
            </a:pPr>
            <a:r>
              <a:rPr lang="en-US" sz="2800" b="1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Network Intrustion Detection (NIDS)</a:t>
            </a:r>
            <a:endParaRPr lang="en-US" sz="28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  <a:p>
            <a:pPr marL="914400" lvl="1" indent="-4572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Ø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Maybe if deep packet inspection is used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 b="1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Anti-virus, Firewall, NIDS</a:t>
            </a:r>
            <a:endParaRPr lang="en-US" sz="28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  <a:p>
            <a:pPr marL="914400" lvl="1" indent="-4572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Ø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Embedded systems do not have sufficient computational power 	</a:t>
            </a:r>
          </a:p>
        </p:txBody>
      </p:sp>
    </p:spTree>
    <p:extLst>
      <p:ext uri="{BB962C8B-B14F-4D97-AF65-F5344CB8AC3E}">
        <p14:creationId xmlns:p14="http://schemas.microsoft.com/office/powerpoint/2010/main" val="20669469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1161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Watchdog Reset Logic</a:t>
            </a:r>
          </a:p>
        </p:txBody>
      </p:sp>
      <p:pic>
        <p:nvPicPr>
          <p:cNvPr id="111621" name="Picture 5"/>
          <p:cNvPicPr>
            <a:picLocks noChangeAspect="1" noChangeArrowheads="1"/>
          </p:cNvPicPr>
          <p:nvPr/>
        </p:nvPicPr>
        <p:blipFill>
          <a:blip r:embed="rId3"/>
          <a:srcRect l="16000"/>
          <a:stretch>
            <a:fillRect/>
          </a:stretch>
        </p:blipFill>
        <p:spPr bwMode="auto">
          <a:xfrm>
            <a:off x="193675" y="1397000"/>
            <a:ext cx="528002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1620" name="TextBox 5"/>
          <p:cNvSpPr txBox="1">
            <a:spLocks noChangeArrowheads="1"/>
          </p:cNvSpPr>
          <p:nvPr/>
        </p:nvSpPr>
        <p:spPr bwMode="auto">
          <a:xfrm>
            <a:off x="5581650" y="1843088"/>
            <a:ext cx="3727450" cy="294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WDE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 is Watchdog Enable</a:t>
            </a:r>
          </a:p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WDIE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 is Watchdog Interrupt Enable</a:t>
            </a:r>
          </a:p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WDIF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 is Watchdog Interrupt Flag</a:t>
            </a:r>
          </a:p>
        </p:txBody>
      </p:sp>
      <p:sp>
        <p:nvSpPr>
          <p:cNvPr id="111622" name="TextBox 5"/>
          <p:cNvSpPr txBox="1">
            <a:spLocks noChangeArrowheads="1"/>
          </p:cNvSpPr>
          <p:nvPr/>
        </p:nvSpPr>
        <p:spPr bwMode="auto">
          <a:xfrm>
            <a:off x="1085850" y="5284788"/>
            <a:ext cx="8058150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Resets cannot be enabled if interrupts are enabled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1571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Watchdog Register</a:t>
            </a:r>
          </a:p>
        </p:txBody>
      </p:sp>
      <p:sp>
        <p:nvSpPr>
          <p:cNvPr id="115717" name="TextBox 5"/>
          <p:cNvSpPr txBox="1">
            <a:spLocks noChangeArrowheads="1"/>
          </p:cNvSpPr>
          <p:nvPr/>
        </p:nvSpPr>
        <p:spPr bwMode="auto">
          <a:xfrm>
            <a:off x="1200150" y="2681288"/>
            <a:ext cx="6826250" cy="294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WDIF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 - Watchdog Interrupt Flag</a:t>
            </a:r>
          </a:p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WDIE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 - Watchdog Interrupt Enable</a:t>
            </a:r>
          </a:p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WDCE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 - Watchdog Change Enable </a:t>
            </a:r>
          </a:p>
          <a:p>
            <a:pPr marL="800100" lvl="1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Allows prescalar and WDE to be changed</a:t>
            </a:r>
          </a:p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WDE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 - Watchdog Enable</a:t>
            </a:r>
          </a:p>
          <a:p>
            <a:pPr marL="342900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WDP3:0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 - Watchdog Timer Prescalar</a:t>
            </a:r>
          </a:p>
        </p:txBody>
      </p:sp>
      <p:pic>
        <p:nvPicPr>
          <p:cNvPr id="11571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4950" y="1625600"/>
            <a:ext cx="5842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1776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err="1" smtClean="0"/>
              <a:t>ATmega</a:t>
            </a:r>
            <a:r>
              <a:rPr lang="en-US" dirty="0" smtClean="0"/>
              <a:t> Clock </a:t>
            </a:r>
            <a:r>
              <a:rPr lang="en-US" dirty="0" smtClean="0"/>
              <a:t>Distribution</a:t>
            </a:r>
            <a:endParaRPr lang="en-US" dirty="0" smtClean="0"/>
          </a:p>
        </p:txBody>
      </p:sp>
      <p:sp>
        <p:nvSpPr>
          <p:cNvPr id="117764" name="TextBox 5"/>
          <p:cNvSpPr txBox="1">
            <a:spLocks noChangeArrowheads="1"/>
          </p:cNvSpPr>
          <p:nvPr/>
        </p:nvSpPr>
        <p:spPr bwMode="auto">
          <a:xfrm>
            <a:off x="5845175" y="1847850"/>
            <a:ext cx="2898775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Several clocks and clock sources</a:t>
            </a:r>
          </a:p>
          <a:p>
            <a:pPr marL="342900" indent="-3429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Arial" pitchFamily="-128" charset="0"/>
              </a:rPr>
              <a:t>System Clock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-128" charset="0"/>
              </a:rPr>
              <a:t>Prescalar</a:t>
            </a:r>
            <a:r>
              <a:rPr lang="en-US" sz="2000" b="1" dirty="0" smtClean="0">
                <a:solidFill>
                  <a:schemeClr val="tx1"/>
                </a:solidFill>
                <a:latin typeface="Arial" pitchFamily="-12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slows clocks</a:t>
            </a:r>
          </a:p>
          <a:p>
            <a:pPr marL="342900" indent="-3429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Several options set by </a:t>
            </a:r>
            <a:r>
              <a:rPr lang="en-US" sz="2000" b="1" dirty="0" smtClean="0">
                <a:solidFill>
                  <a:schemeClr val="tx1"/>
                </a:solidFill>
                <a:latin typeface="Arial" pitchFamily="-128" charset="0"/>
              </a:rPr>
              <a:t>fuses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, not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-128" charset="0"/>
              </a:rPr>
              <a:t>regs</a:t>
            </a:r>
            <a:endParaRPr lang="en-US" sz="2000" dirty="0">
              <a:solidFill>
                <a:schemeClr val="tx1"/>
              </a:solidFill>
              <a:latin typeface="Arial" pitchFamily="-12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390650"/>
            <a:ext cx="5181600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47666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1776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ATmega Clock Generation</a:t>
            </a:r>
          </a:p>
        </p:txBody>
      </p:sp>
      <p:sp>
        <p:nvSpPr>
          <p:cNvPr id="117764" name="TextBox 5"/>
          <p:cNvSpPr txBox="1">
            <a:spLocks noChangeArrowheads="1"/>
          </p:cNvSpPr>
          <p:nvPr/>
        </p:nvSpPr>
        <p:spPr bwMode="auto">
          <a:xfrm>
            <a:off x="692150" y="2058988"/>
            <a:ext cx="8007350" cy="294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-128" charset="0"/>
              </a:rPr>
              <a:t>Several different clock are generated on chip</a:t>
            </a:r>
          </a:p>
          <a:p>
            <a:pPr marL="457200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Arial" pitchFamily="-128" charset="0"/>
              <a:buAutoNum type="arabicPeriod"/>
            </a:pP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Clk</a:t>
            </a:r>
            <a:r>
              <a:rPr lang="en-US" b="1" baseline="-25000">
                <a:solidFill>
                  <a:schemeClr val="tx1"/>
                </a:solidFill>
                <a:latin typeface="Arial" pitchFamily="-128" charset="0"/>
              </a:rPr>
              <a:t>asy</a:t>
            </a:r>
            <a:r>
              <a:rPr lang="en-US" baseline="-25000">
                <a:solidFill>
                  <a:schemeClr val="tx1"/>
                </a:solidFill>
                <a:latin typeface="Arial" pitchFamily="-128" charset="0"/>
              </a:rPr>
              <a:t> 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- Drives asynchronous timer (in sleep modes)</a:t>
            </a:r>
            <a:endParaRPr lang="en-US" baseline="-25000">
              <a:solidFill>
                <a:schemeClr val="tx1"/>
              </a:solidFill>
              <a:latin typeface="Arial" pitchFamily="-128" charset="0"/>
            </a:endParaRPr>
          </a:p>
          <a:p>
            <a:pPr marL="457200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Arial" pitchFamily="-128" charset="0"/>
              <a:buAutoNum type="arabicPeriod"/>
            </a:pP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Clk</a:t>
            </a:r>
            <a:r>
              <a:rPr lang="en-US" b="1" baseline="-25000">
                <a:solidFill>
                  <a:schemeClr val="tx1"/>
                </a:solidFill>
                <a:latin typeface="Arial" pitchFamily="-128" charset="0"/>
              </a:rPr>
              <a:t>I/O</a:t>
            </a:r>
            <a:r>
              <a:rPr lang="en-US" baseline="-25000">
                <a:solidFill>
                  <a:schemeClr val="tx1"/>
                </a:solidFill>
                <a:latin typeface="Arial" pitchFamily="-128" charset="0"/>
              </a:rPr>
              <a:t> 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-</a:t>
            </a:r>
            <a:r>
              <a:rPr lang="en-US" baseline="-25000">
                <a:solidFill>
                  <a:schemeClr val="tx1"/>
                </a:solidFill>
                <a:latin typeface="Arial" pitchFamily="-128" charset="0"/>
              </a:rPr>
              <a:t> 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Drives SPI, USART, I2C</a:t>
            </a:r>
            <a:endParaRPr lang="en-US" baseline="-25000">
              <a:solidFill>
                <a:schemeClr val="tx1"/>
              </a:solidFill>
              <a:latin typeface="Arial" pitchFamily="-128" charset="0"/>
            </a:endParaRPr>
          </a:p>
          <a:p>
            <a:pPr marL="457200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Arial" pitchFamily="-128" charset="0"/>
              <a:buAutoNum type="arabicPeriod"/>
            </a:pP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Clk</a:t>
            </a:r>
            <a:r>
              <a:rPr lang="en-US" b="1" baseline="-25000">
                <a:solidFill>
                  <a:schemeClr val="tx1"/>
                </a:solidFill>
                <a:latin typeface="Arial" pitchFamily="-128" charset="0"/>
              </a:rPr>
              <a:t>ADC</a:t>
            </a:r>
            <a:r>
              <a:rPr lang="en-US" baseline="-25000">
                <a:solidFill>
                  <a:schemeClr val="tx1"/>
                </a:solidFill>
                <a:latin typeface="Arial" pitchFamily="-128" charset="0"/>
              </a:rPr>
              <a:t> 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- Drives ADC</a:t>
            </a:r>
          </a:p>
          <a:p>
            <a:pPr marL="457200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Arial" pitchFamily="-128" charset="0"/>
              <a:buAutoNum type="arabicPeriod"/>
            </a:pP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Clk</a:t>
            </a:r>
            <a:r>
              <a:rPr lang="en-US" b="1" baseline="-25000">
                <a:solidFill>
                  <a:schemeClr val="tx1"/>
                </a:solidFill>
                <a:latin typeface="Arial" pitchFamily="-128" charset="0"/>
              </a:rPr>
              <a:t>CPU</a:t>
            </a:r>
            <a:r>
              <a:rPr lang="en-US" baseline="-25000">
                <a:solidFill>
                  <a:schemeClr val="tx1"/>
                </a:solidFill>
                <a:latin typeface="Arial" pitchFamily="-128" charset="0"/>
              </a:rPr>
              <a:t> 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-Drives main processor</a:t>
            </a:r>
          </a:p>
          <a:p>
            <a:pPr marL="457200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Arial" pitchFamily="-128" charset="0"/>
              <a:buAutoNum type="arabicPeriod"/>
            </a:pPr>
            <a:r>
              <a:rPr lang="en-US" b="1">
                <a:solidFill>
                  <a:schemeClr val="tx1"/>
                </a:solidFill>
                <a:latin typeface="Arial" pitchFamily="-128" charset="0"/>
              </a:rPr>
              <a:t>Clk</a:t>
            </a:r>
            <a:r>
              <a:rPr lang="en-US" b="1" baseline="-25000">
                <a:solidFill>
                  <a:schemeClr val="tx1"/>
                </a:solidFill>
                <a:latin typeface="Arial" pitchFamily="-128" charset="0"/>
              </a:rPr>
              <a:t>Flash</a:t>
            </a:r>
            <a:r>
              <a:rPr lang="en-US">
                <a:solidFill>
                  <a:schemeClr val="tx1"/>
                </a:solidFill>
                <a:latin typeface="Arial" pitchFamily="-128" charset="0"/>
              </a:rPr>
              <a:t> - Drives FLASH memory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4397</TotalTime>
  <Words>2393</Words>
  <Application>Microsoft Office PowerPoint</Application>
  <PresentationFormat>On-screen Show (4:3)</PresentationFormat>
  <Paragraphs>594</Paragraphs>
  <Slides>54</Slides>
  <Notes>54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ATmega System Reset</vt:lpstr>
      <vt:lpstr>Reset Sources</vt:lpstr>
      <vt:lpstr>MCUSR</vt:lpstr>
      <vt:lpstr>Watchdog Timer</vt:lpstr>
      <vt:lpstr>Watchdog Failsafe</vt:lpstr>
      <vt:lpstr>Watchdog Reset Logic</vt:lpstr>
      <vt:lpstr>Watchdog Register</vt:lpstr>
      <vt:lpstr>ATmega Clock Distribution</vt:lpstr>
      <vt:lpstr>ATmega Clock Generation</vt:lpstr>
      <vt:lpstr>Clock Prescalar</vt:lpstr>
      <vt:lpstr>ATmega Clock Sources</vt:lpstr>
      <vt:lpstr>Crystal Oscillators</vt:lpstr>
      <vt:lpstr>RC Oscillators</vt:lpstr>
      <vt:lpstr>Power Management</vt:lpstr>
      <vt:lpstr>Low Power Modes</vt:lpstr>
      <vt:lpstr>Sleep Mode Control Register</vt:lpstr>
      <vt:lpstr>Wakeup Sources</vt:lpstr>
      <vt:lpstr>Disabling Devices</vt:lpstr>
      <vt:lpstr>Security in Embedded Systems</vt:lpstr>
      <vt:lpstr>Common Attack Goals</vt:lpstr>
      <vt:lpstr>Points of Attack</vt:lpstr>
      <vt:lpstr>Confidence Scams: Phishing</vt:lpstr>
      <vt:lpstr>Phishing Examples</vt:lpstr>
      <vt:lpstr>Spoofing</vt:lpstr>
      <vt:lpstr>Preventing Phishing</vt:lpstr>
      <vt:lpstr>Information Theft</vt:lpstr>
      <vt:lpstr>Information Theft</vt:lpstr>
      <vt:lpstr>Other Information Theft</vt:lpstr>
      <vt:lpstr>Preventing Information Theft</vt:lpstr>
      <vt:lpstr>Denial of Service (DoS)</vt:lpstr>
      <vt:lpstr>Typical DoS Attacks</vt:lpstr>
      <vt:lpstr>Execution of DoS Attacks</vt:lpstr>
      <vt:lpstr>Preventing DoS Attacks</vt:lpstr>
      <vt:lpstr>Causing Physical Events</vt:lpstr>
      <vt:lpstr>Cyber-Physical Attacks</vt:lpstr>
      <vt:lpstr>Preventing Cyber-Physical Attacks</vt:lpstr>
      <vt:lpstr>Co-opting CPU Resouces</vt:lpstr>
      <vt:lpstr>Malware</vt:lpstr>
      <vt:lpstr>Basic Malware Functions</vt:lpstr>
      <vt:lpstr>Getting Into Your Computer</vt:lpstr>
      <vt:lpstr>Executing on Your Machine</vt:lpstr>
      <vt:lpstr>Rootkits</vt:lpstr>
      <vt:lpstr>Malware Propagation/Spread</vt:lpstr>
      <vt:lpstr>Stopping Malware</vt:lpstr>
      <vt:lpstr>Stopping Malware</vt:lpstr>
      <vt:lpstr>Stopping Malware</vt:lpstr>
      <vt:lpstr>Embedded System Security</vt:lpstr>
      <vt:lpstr>Attack Goals</vt:lpstr>
      <vt:lpstr>How Are They Attacked?</vt:lpstr>
      <vt:lpstr>Methods of Attack, Remote</vt:lpstr>
      <vt:lpstr>Methods of Attack, Remote</vt:lpstr>
      <vt:lpstr>Buffer Overflow Example</vt:lpstr>
      <vt:lpstr>Smashing the Stack</vt:lpstr>
      <vt:lpstr>Defenses Against Remote Attacks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1</dc:title>
  <dc:creator>Trial User</dc:creator>
  <cp:lastModifiedBy>Ian</cp:lastModifiedBy>
  <cp:revision>214</cp:revision>
  <cp:lastPrinted>2009-04-22T19:24:48Z</cp:lastPrinted>
  <dcterms:created xsi:type="dcterms:W3CDTF">2010-05-28T15:13:53Z</dcterms:created>
  <dcterms:modified xsi:type="dcterms:W3CDTF">2013-08-29T22:31:34Z</dcterms:modified>
</cp:coreProperties>
</file>