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6" r:id="rId15"/>
    <p:sldId id="305" r:id="rId16"/>
    <p:sldId id="332" r:id="rId17"/>
    <p:sldId id="333" r:id="rId18"/>
    <p:sldId id="334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MS Gothic" charset="0"/>
        <a:cs typeface="MS 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0929"/>
  </p:normalViewPr>
  <p:slideViewPr>
    <p:cSldViewPr>
      <p:cViewPr varScale="1">
        <p:scale>
          <a:sx n="103" d="100"/>
          <a:sy n="103" d="100"/>
        </p:scale>
        <p:origin x="-27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13321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7187" cy="1248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976786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890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0752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0957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1161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1025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30051" name="Rectangle 1026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911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443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4643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05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257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872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6077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462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628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5667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9318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6486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689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7101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7305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7510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669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7715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7920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8125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8329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952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8534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8739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894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endParaRPr lang="en-US"/>
          </a:p>
        </p:txBody>
      </p:sp>
      <p:sp>
        <p:nvSpPr>
          <p:cNvPr id="1894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>
              <a:latin typeface="Times New Roman" pitchFamily="5" charset="0"/>
              <a:ea typeface="ＭＳ Ｐゴシック" pitchFamily="5" charset="-128"/>
              <a:cs typeface="ＭＳ Ｐゴシック" pitchFamily="5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9728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993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0137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0342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/>
          </a:p>
        </p:txBody>
      </p:sp>
      <p:sp>
        <p:nvSpPr>
          <p:cNvPr id="10547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5288" cy="4103688"/>
          </a:xfrm>
          <a:noFill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DDE20-6315-49D3-BB2B-8FF3F43D33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FA2A24-C33E-49CE-88D4-5F4D689BAD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9875" y="220663"/>
            <a:ext cx="205422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663"/>
            <a:ext cx="601027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23CDCA-AE00-4465-9415-0F528B150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614A2-8A83-49FB-B73B-045C08146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6F0203-4B3C-442E-A081-E5CB252C4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5CF4B-6019-4326-9869-450EA55936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FD23A-B12A-4B9D-9B46-B4BF717E8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B84B8-BCFD-448C-9089-BCAB04CFA7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A403F-C820-4077-A035-478208DC0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2348B-127E-4301-8CAC-AE9333766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D28F7-6194-4E89-A18E-F895BCA251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0668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0663"/>
            <a:ext cx="7759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23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charset="0"/>
              <a:buNone/>
              <a:defRPr sz="1400">
                <a:solidFill>
                  <a:srgbClr val="000000"/>
                </a:solidFill>
              </a:defRPr>
            </a:lvl1pPr>
          </a:lstStyle>
          <a:p>
            <a:fld id="{7702CA74-B608-40B4-ACA5-92A59FA387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3048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609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MS Gothic" charset="-128"/>
              <a:cs typeface="+mn-cs"/>
            </a:endParaRPr>
          </a:p>
        </p:txBody>
      </p:sp>
      <p:sp>
        <p:nvSpPr>
          <p:cNvPr id="1034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6900" cy="451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806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Method of Attack, Physical Access</a:t>
            </a:r>
          </a:p>
        </p:txBody>
      </p:sp>
      <p:sp>
        <p:nvSpPr>
          <p:cNvPr id="88069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has </a:t>
            </a:r>
            <a:r>
              <a:rPr lang="en-US" sz="28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physical possession of the device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Many devices are small and portable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Assume that attacker has </a:t>
            </a:r>
            <a:r>
              <a:rPr lang="en-US" sz="28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only external access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Short access time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Lacks knowledge about internals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 through external interface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Normal user interface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USB, SD card interface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649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Hardware Trojans</a:t>
            </a:r>
          </a:p>
        </p:txBody>
      </p:sp>
      <p:sp>
        <p:nvSpPr>
          <p:cNvPr id="106501" name="Rectangle 3"/>
          <p:cNvSpPr txBox="1">
            <a:spLocks noChangeArrowheads="1"/>
          </p:cNvSpPr>
          <p:nvPr/>
        </p:nvSpPr>
        <p:spPr bwMode="auto">
          <a:xfrm>
            <a:off x="457200" y="38862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modifies IC design before fabrication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Spy at the design and/or fabrication site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IC includes altered functionality</a:t>
            </a:r>
          </a:p>
        </p:txBody>
      </p:sp>
      <p:grpSp>
        <p:nvGrpSpPr>
          <p:cNvPr id="106502" name="Group 12"/>
          <p:cNvGrpSpPr>
            <a:grpSpLocks/>
          </p:cNvGrpSpPr>
          <p:nvPr/>
        </p:nvGrpSpPr>
        <p:grpSpPr bwMode="auto">
          <a:xfrm>
            <a:off x="1600200" y="1752600"/>
            <a:ext cx="5715000" cy="1219200"/>
            <a:chOff x="1008" y="1056"/>
            <a:chExt cx="3600" cy="768"/>
          </a:xfrm>
        </p:grpSpPr>
        <p:sp>
          <p:nvSpPr>
            <p:cNvPr id="106503" name="Rectangle 5"/>
            <p:cNvSpPr>
              <a:spLocks noChangeArrowheads="1"/>
            </p:cNvSpPr>
            <p:nvPr/>
          </p:nvSpPr>
          <p:spPr bwMode="auto">
            <a:xfrm>
              <a:off x="1008" y="1056"/>
              <a:ext cx="1296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/>
              <a:r>
                <a:rPr lang="en-US" b="1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CPU</a:t>
              </a:r>
            </a:p>
          </p:txBody>
        </p:sp>
        <p:sp>
          <p:nvSpPr>
            <p:cNvPr id="106504" name="Rectangle 6"/>
            <p:cNvSpPr>
              <a:spLocks noChangeArrowheads="1"/>
            </p:cNvSpPr>
            <p:nvPr/>
          </p:nvSpPr>
          <p:spPr bwMode="auto">
            <a:xfrm>
              <a:off x="3264" y="1056"/>
              <a:ext cx="1344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/>
              <a:r>
                <a:rPr lang="en-US" b="1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ASIC</a:t>
              </a:r>
            </a:p>
          </p:txBody>
        </p:sp>
        <p:sp>
          <p:nvSpPr>
            <p:cNvPr id="106505" name="Line 7"/>
            <p:cNvSpPr>
              <a:spLocks noChangeShapeType="1"/>
            </p:cNvSpPr>
            <p:nvPr/>
          </p:nvSpPr>
          <p:spPr bwMode="auto">
            <a:xfrm>
              <a:off x="2304" y="1420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06" name="Rectangle 10"/>
            <p:cNvSpPr>
              <a:spLocks noChangeArrowheads="1"/>
            </p:cNvSpPr>
            <p:nvPr/>
          </p:nvSpPr>
          <p:spPr bwMode="auto">
            <a:xfrm>
              <a:off x="1632" y="1584"/>
              <a:ext cx="624" cy="19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/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Trojan</a:t>
              </a:r>
            </a:p>
          </p:txBody>
        </p:sp>
        <p:sp>
          <p:nvSpPr>
            <p:cNvPr id="106507" name="Rectangle 11"/>
            <p:cNvSpPr>
              <a:spLocks noChangeArrowheads="1"/>
            </p:cNvSpPr>
            <p:nvPr/>
          </p:nvSpPr>
          <p:spPr bwMode="auto">
            <a:xfrm>
              <a:off x="3936" y="1584"/>
              <a:ext cx="624" cy="19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/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Trojan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854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Side-Channel Attacks</a:t>
            </a:r>
          </a:p>
        </p:txBody>
      </p:sp>
      <p:sp>
        <p:nvSpPr>
          <p:cNvPr id="108555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Examine “</a:t>
            </a:r>
            <a:r>
              <a:rPr lang="en-US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information leakage</a:t>
            </a: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” via power and delay analysis</a:t>
            </a:r>
          </a:p>
        </p:txBody>
      </p:sp>
      <p:sp>
        <p:nvSpPr>
          <p:cNvPr id="108556" name="Rectangle 3"/>
          <p:cNvSpPr txBox="1">
            <a:spLocks noChangeArrowheads="1"/>
          </p:cNvSpPr>
          <p:nvPr/>
        </p:nvSpPr>
        <p:spPr bwMode="auto">
          <a:xfrm>
            <a:off x="381000" y="4191000"/>
            <a:ext cx="8229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If key[i] == 1 then power will be higher and delay will be longer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Requires precise knowledge of IC algorithm and implementation</a:t>
            </a:r>
          </a:p>
        </p:txBody>
      </p:sp>
      <p:sp>
        <p:nvSpPr>
          <p:cNvPr id="108557" name="Rectangle 3"/>
          <p:cNvSpPr txBox="1">
            <a:spLocks noChangeArrowheads="1"/>
          </p:cNvSpPr>
          <p:nvPr/>
        </p:nvSpPr>
        <p:spPr bwMode="auto">
          <a:xfrm>
            <a:off x="2438400" y="2590800"/>
            <a:ext cx="4724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if (key[I]) then {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. . . 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None/>
            </a:pPr>
            <a:r>
              <a:rPr lang="en-US" b="1">
                <a:solidFill>
                  <a:schemeClr val="tx1"/>
                </a:solidFill>
                <a:latin typeface="Courier New" charset="0"/>
                <a:ea typeface="ＭＳ Ｐゴシック" charset="-128"/>
                <a:cs typeface="ＭＳ Ｐゴシック" charset="-128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105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IP Watermarking</a:t>
            </a:r>
          </a:p>
        </p:txBody>
      </p:sp>
      <p:sp>
        <p:nvSpPr>
          <p:cNvPr id="110599" name="Rectangle 3"/>
          <p:cNvSpPr txBox="1">
            <a:spLocks noChangeArrowheads="1"/>
          </p:cNvSpPr>
          <p:nvPr/>
        </p:nvSpPr>
        <p:spPr bwMode="auto">
          <a:xfrm>
            <a:off x="381000" y="1676400"/>
            <a:ext cx="830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</a:t>
            </a:r>
            <a:r>
              <a:rPr lang="en-US" sz="28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steals IP </a:t>
            </a: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design and sells it as his own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Need to </a:t>
            </a:r>
            <a:r>
              <a:rPr lang="en-US" sz="2800" b="1" i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prove</a:t>
            </a: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 that a stolen design is actually stolen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Insert “markers” into the design which can be recognized later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Add extra logic that has no real function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Markers must not be apparent to the attacker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2902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/>
              <a:t>ATmega</a:t>
            </a:r>
            <a:r>
              <a:rPr lang="en-US" dirty="0" smtClean="0"/>
              <a:t> Assembly</a:t>
            </a:r>
            <a:endParaRPr lang="en-US" dirty="0" smtClean="0"/>
          </a:p>
        </p:txBody>
      </p:sp>
      <p:sp>
        <p:nvSpPr>
          <p:cNvPr id="129028" name="TextBox 3"/>
          <p:cNvSpPr txBox="1">
            <a:spLocks noChangeArrowheads="1"/>
          </p:cNvSpPr>
          <p:nvPr/>
        </p:nvSpPr>
        <p:spPr bwMode="auto">
          <a:xfrm>
            <a:off x="3276600" y="1514475"/>
            <a:ext cx="2317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</a:pPr>
            <a:r>
              <a:rPr lang="en-US" sz="2800" b="1">
                <a:solidFill>
                  <a:schemeClr val="tx1"/>
                </a:solidFill>
                <a:latin typeface="Courier New" pitchFamily="5" charset="0"/>
                <a:ea typeface="Courier New" pitchFamily="5" charset="0"/>
                <a:cs typeface="Courier New" pitchFamily="5" charset="0"/>
              </a:rPr>
              <a:t>a = b + c;</a:t>
            </a:r>
          </a:p>
        </p:txBody>
      </p:sp>
      <p:grpSp>
        <p:nvGrpSpPr>
          <p:cNvPr id="129029" name="Group 6"/>
          <p:cNvGrpSpPr>
            <a:grpSpLocks/>
          </p:cNvGrpSpPr>
          <p:nvPr/>
        </p:nvGrpSpPr>
        <p:grpSpPr bwMode="auto">
          <a:xfrm>
            <a:off x="1219200" y="2733675"/>
            <a:ext cx="6757988" cy="1433513"/>
            <a:chOff x="1230086" y="2970869"/>
            <a:chExt cx="6758755" cy="1432863"/>
          </a:xfrm>
        </p:grpSpPr>
        <p:sp>
          <p:nvSpPr>
            <p:cNvPr id="129030" name="TextBox 7"/>
            <p:cNvSpPr txBox="1">
              <a:spLocks noChangeArrowheads="1"/>
            </p:cNvSpPr>
            <p:nvPr/>
          </p:nvSpPr>
          <p:spPr bwMode="auto">
            <a:xfrm>
              <a:off x="1230086" y="2972456"/>
              <a:ext cx="3034057" cy="1431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5" charset="0"/>
                <a:buNone/>
              </a:pPr>
              <a:r>
                <a:rPr lang="en-US" sz="2200" b="1">
                  <a:solidFill>
                    <a:schemeClr val="tx1"/>
                  </a:solidFill>
                  <a:latin typeface="Courier New" pitchFamily="5" charset="0"/>
                  <a:ea typeface="Courier New" pitchFamily="5" charset="0"/>
                  <a:cs typeface="Courier New" pitchFamily="5" charset="0"/>
                </a:rPr>
                <a:t>lw $r1, ($s1)</a:t>
              </a:r>
            </a:p>
            <a:p>
              <a:pPr eaLnBrk="0" hangingPunct="0">
                <a:buClr>
                  <a:srgbClr val="000000"/>
                </a:buClr>
                <a:buSzPct val="100000"/>
                <a:buFont typeface="Times New Roman" pitchFamily="5" charset="0"/>
                <a:buNone/>
              </a:pPr>
              <a:r>
                <a:rPr lang="en-US" sz="2200" b="1">
                  <a:solidFill>
                    <a:schemeClr val="tx1"/>
                  </a:solidFill>
                  <a:latin typeface="Courier New" pitchFamily="5" charset="0"/>
                  <a:ea typeface="Courier New" pitchFamily="5" charset="0"/>
                  <a:cs typeface="Courier New" pitchFamily="5" charset="0"/>
                </a:rPr>
                <a:t>lw $r2, ($s2)</a:t>
              </a:r>
            </a:p>
            <a:p>
              <a:pPr eaLnBrk="0" hangingPunct="0">
                <a:buClr>
                  <a:srgbClr val="000000"/>
                </a:buClr>
                <a:buSzPct val="100000"/>
                <a:buFont typeface="Times New Roman" pitchFamily="5" charset="0"/>
                <a:buNone/>
              </a:pPr>
              <a:r>
                <a:rPr lang="en-US" sz="2200" b="1">
                  <a:solidFill>
                    <a:schemeClr val="tx1"/>
                  </a:solidFill>
                  <a:latin typeface="Courier New" pitchFamily="5" charset="0"/>
                  <a:ea typeface="Courier New" pitchFamily="5" charset="0"/>
                  <a:cs typeface="Courier New" pitchFamily="5" charset="0"/>
                </a:rPr>
                <a:t>add $r3, $r2, $r1</a:t>
              </a:r>
            </a:p>
            <a:p>
              <a:pPr eaLnBrk="0" hangingPunct="0">
                <a:buClr>
                  <a:srgbClr val="000000"/>
                </a:buClr>
                <a:buSzPct val="100000"/>
                <a:buFont typeface="Times New Roman" pitchFamily="5" charset="0"/>
                <a:buNone/>
              </a:pPr>
              <a:r>
                <a:rPr lang="en-US" sz="2200" b="1">
                  <a:solidFill>
                    <a:schemeClr val="tx1"/>
                  </a:solidFill>
                  <a:latin typeface="Courier New" pitchFamily="5" charset="0"/>
                  <a:ea typeface="Courier New" pitchFamily="5" charset="0"/>
                  <a:cs typeface="Courier New" pitchFamily="5" charset="0"/>
                </a:rPr>
                <a:t>sw $r3, ($s3)</a:t>
              </a:r>
            </a:p>
          </p:txBody>
        </p:sp>
        <p:sp>
          <p:nvSpPr>
            <p:cNvPr id="129031" name="Text Box 3"/>
            <p:cNvSpPr txBox="1">
              <a:spLocks noChangeArrowheads="1"/>
            </p:cNvSpPr>
            <p:nvPr/>
          </p:nvSpPr>
          <p:spPr bwMode="auto">
            <a:xfrm>
              <a:off x="5040519" y="2970869"/>
              <a:ext cx="2948322" cy="1431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110000"/>
                </a:lnSpc>
                <a:buClr>
                  <a:srgbClr val="000000"/>
                </a:buClr>
                <a:buSzPct val="100000"/>
                <a:buFont typeface="Times New Roman" pitchFamily="5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Load b from memory</a:t>
              </a:r>
            </a:p>
            <a:p>
              <a:pPr eaLnBrk="0" hangingPunct="0">
                <a:lnSpc>
                  <a:spcPct val="110000"/>
                </a:lnSpc>
                <a:buClr>
                  <a:srgbClr val="000000"/>
                </a:buClr>
                <a:buSzPct val="100000"/>
                <a:buFont typeface="Times New Roman" pitchFamily="5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Load c from memory</a:t>
              </a:r>
            </a:p>
            <a:p>
              <a:pPr eaLnBrk="0" hangingPunct="0">
                <a:lnSpc>
                  <a:spcPct val="110000"/>
                </a:lnSpc>
                <a:buClr>
                  <a:srgbClr val="000000"/>
                </a:buClr>
                <a:buSzPct val="100000"/>
                <a:buFont typeface="Times New Roman" pitchFamily="5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Add b and c</a:t>
              </a:r>
            </a:p>
            <a:p>
              <a:pPr eaLnBrk="0" hangingPunct="0">
                <a:lnSpc>
                  <a:spcPct val="110000"/>
                </a:lnSpc>
                <a:buClr>
                  <a:srgbClr val="000000"/>
                </a:buClr>
                <a:buSzPct val="100000"/>
                <a:buFont typeface="Times New Roman" pitchFamily="5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Store result a in memory</a:t>
              </a:r>
            </a:p>
          </p:txBody>
        </p:sp>
        <p:cxnSp>
          <p:nvCxnSpPr>
            <p:cNvPr id="129032" name="Straight Arrow Connector 9"/>
            <p:cNvCxnSpPr>
              <a:cxnSpLocks noChangeShapeType="1"/>
            </p:cNvCxnSpPr>
            <p:nvPr/>
          </p:nvCxnSpPr>
          <p:spPr bwMode="auto">
            <a:xfrm>
              <a:off x="3657600" y="3200400"/>
              <a:ext cx="1219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29033" name="Straight Arrow Connector 10"/>
            <p:cNvCxnSpPr>
              <a:cxnSpLocks noChangeShapeType="1"/>
            </p:cNvCxnSpPr>
            <p:nvPr/>
          </p:nvCxnSpPr>
          <p:spPr bwMode="auto">
            <a:xfrm>
              <a:off x="3657600" y="3505200"/>
              <a:ext cx="1219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29034" name="Straight Arrow Connector 11"/>
            <p:cNvCxnSpPr>
              <a:cxnSpLocks noChangeShapeType="1"/>
            </p:cNvCxnSpPr>
            <p:nvPr/>
          </p:nvCxnSpPr>
          <p:spPr bwMode="auto">
            <a:xfrm>
              <a:off x="3657600" y="4191000"/>
              <a:ext cx="1219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29035" name="Straight Arrow Connector 12"/>
            <p:cNvCxnSpPr>
              <a:cxnSpLocks noChangeShapeType="1"/>
            </p:cNvCxnSpPr>
            <p:nvPr/>
          </p:nvCxnSpPr>
          <p:spPr bwMode="auto">
            <a:xfrm>
              <a:off x="4419600" y="3886200"/>
              <a:ext cx="457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29036" name="Group 13"/>
          <p:cNvGrpSpPr>
            <a:grpSpLocks/>
          </p:cNvGrpSpPr>
          <p:nvPr/>
        </p:nvGrpSpPr>
        <p:grpSpPr bwMode="auto">
          <a:xfrm>
            <a:off x="1744663" y="5019675"/>
            <a:ext cx="6061075" cy="919163"/>
            <a:chOff x="1359879" y="4944346"/>
            <a:chExt cx="6061312" cy="918570"/>
          </a:xfrm>
        </p:grpSpPr>
        <p:grpSp>
          <p:nvGrpSpPr>
            <p:cNvPr id="129037" name="Group 14"/>
            <p:cNvGrpSpPr>
              <a:grpSpLocks/>
            </p:cNvGrpSpPr>
            <p:nvPr/>
          </p:nvGrpSpPr>
          <p:grpSpPr bwMode="auto">
            <a:xfrm>
              <a:off x="1359879" y="4944346"/>
              <a:ext cx="6061312" cy="488635"/>
              <a:chOff x="1359879" y="4944346"/>
              <a:chExt cx="6061312" cy="488635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1359879" y="4944346"/>
                <a:ext cx="6061312" cy="48863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charset="0"/>
                  <a:buNone/>
                  <a:defRPr/>
                </a:pPr>
                <a:r>
                  <a:rPr lang="en-US" sz="2600" dirty="0">
                    <a:solidFill>
                      <a:schemeClr val="tx1"/>
                    </a:solidFill>
                    <a:latin typeface="+mj-lt"/>
                    <a:ea typeface="+mn-ea"/>
                    <a:cs typeface="Arial" charset="0"/>
                  </a:rPr>
                  <a:t>10010001000000110000001000000001</a:t>
                </a:r>
              </a:p>
            </p:txBody>
          </p:sp>
          <p:sp>
            <p:nvSpPr>
              <p:cNvPr id="129039" name="Rectangle 20"/>
              <p:cNvSpPr>
                <a:spLocks noChangeArrowheads="1"/>
              </p:cNvSpPr>
              <p:nvPr/>
            </p:nvSpPr>
            <p:spPr bwMode="auto">
              <a:xfrm>
                <a:off x="1447800" y="5029199"/>
                <a:ext cx="1371600" cy="30480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pitchFamily="5" charset="0"/>
                  <a:buNone/>
                </a:pPr>
                <a:endParaRPr lang="en-US"/>
              </a:p>
            </p:txBody>
          </p:sp>
          <p:sp>
            <p:nvSpPr>
              <p:cNvPr id="129040" name="Rectangle 21"/>
              <p:cNvSpPr>
                <a:spLocks noChangeArrowheads="1"/>
              </p:cNvSpPr>
              <p:nvPr/>
            </p:nvSpPr>
            <p:spPr bwMode="auto">
              <a:xfrm>
                <a:off x="2819400" y="5029199"/>
                <a:ext cx="1348076" cy="30480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pitchFamily="5" charset="0"/>
                  <a:buNone/>
                </a:pPr>
                <a:endParaRPr lang="en-US"/>
              </a:p>
            </p:txBody>
          </p:sp>
          <p:sp>
            <p:nvSpPr>
              <p:cNvPr id="129041" name="Rectangle 22"/>
              <p:cNvSpPr>
                <a:spLocks noChangeArrowheads="1"/>
              </p:cNvSpPr>
              <p:nvPr/>
            </p:nvSpPr>
            <p:spPr bwMode="auto">
              <a:xfrm>
                <a:off x="4167476" y="5029199"/>
                <a:ext cx="1348076" cy="30480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pitchFamily="5" charset="0"/>
                  <a:buNone/>
                </a:pPr>
                <a:endParaRPr lang="en-US"/>
              </a:p>
            </p:txBody>
          </p:sp>
          <p:sp>
            <p:nvSpPr>
              <p:cNvPr id="129042" name="Rectangle 23"/>
              <p:cNvSpPr>
                <a:spLocks noChangeArrowheads="1"/>
              </p:cNvSpPr>
              <p:nvPr/>
            </p:nvSpPr>
            <p:spPr bwMode="auto">
              <a:xfrm>
                <a:off x="5515552" y="5029199"/>
                <a:ext cx="1348076" cy="30480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0" hangingPunct="0">
                  <a:buClr>
                    <a:srgbClr val="000000"/>
                  </a:buClr>
                  <a:buSzPct val="100000"/>
                  <a:buFont typeface="Times New Roman" pitchFamily="5" charset="0"/>
                  <a:buNone/>
                </a:pPr>
                <a:endParaRPr lang="en-US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783758" y="5406011"/>
              <a:ext cx="692177" cy="45690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dirty="0">
                  <a:solidFill>
                    <a:schemeClr val="tx1"/>
                  </a:solidFill>
                  <a:latin typeface="+mj-lt"/>
                  <a:ea typeface="+mn-ea"/>
                  <a:cs typeface="Arial" charset="0"/>
                </a:rPr>
                <a:t>add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44299" y="5406011"/>
              <a:ext cx="625499" cy="45690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dirty="0">
                  <a:solidFill>
                    <a:schemeClr val="tx1"/>
                  </a:solidFill>
                  <a:latin typeface="+mj-lt"/>
                  <a:ea typeface="+mn-ea"/>
                  <a:cs typeface="Arial" charset="0"/>
                </a:rPr>
                <a:t>$r3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61991" y="5406011"/>
              <a:ext cx="625499" cy="45690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dirty="0">
                  <a:solidFill>
                    <a:schemeClr val="tx1"/>
                  </a:solidFill>
                  <a:latin typeface="+mj-lt"/>
                  <a:ea typeface="+mn-ea"/>
                  <a:cs typeface="Arial" charset="0"/>
                </a:rPr>
                <a:t>$r2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95543" y="5406011"/>
              <a:ext cx="625499" cy="45690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US" dirty="0">
                  <a:solidFill>
                    <a:schemeClr val="tx1"/>
                  </a:solidFill>
                  <a:latin typeface="+mj-lt"/>
                  <a:ea typeface="+mn-ea"/>
                  <a:cs typeface="Arial" charset="0"/>
                </a:rPr>
                <a:t>$r1</a:t>
              </a:r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2351088" y="1976438"/>
            <a:ext cx="4267200" cy="52863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j-lt"/>
                <a:ea typeface="MS Gothic" charset="-128"/>
                <a:cs typeface="Arial" charset="0"/>
              </a:rPr>
              <a:t>Compiler</a:t>
            </a:r>
          </a:p>
        </p:txBody>
      </p:sp>
      <p:sp>
        <p:nvSpPr>
          <p:cNvPr id="26" name="Down Arrow 25"/>
          <p:cNvSpPr/>
          <p:nvPr/>
        </p:nvSpPr>
        <p:spPr bwMode="auto">
          <a:xfrm>
            <a:off x="2351088" y="4333875"/>
            <a:ext cx="4267200" cy="53022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j-lt"/>
                <a:ea typeface="+mn-ea"/>
                <a:cs typeface="Arial" charset="0"/>
              </a:rPr>
              <a:t>Assembler</a:t>
            </a:r>
            <a:endParaRPr lang="en-US" dirty="0">
              <a:solidFill>
                <a:schemeClr val="tx1"/>
              </a:solidFill>
              <a:latin typeface="+mj-lt"/>
              <a:ea typeface="MS Gothic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81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3926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Assembly Instructions</a:t>
            </a:r>
          </a:p>
        </p:txBody>
      </p:sp>
      <p:sp>
        <p:nvSpPr>
          <p:cNvPr id="139268" name="Text Box 2"/>
          <p:cNvSpPr txBox="1">
            <a:spLocks noChangeArrowheads="1"/>
          </p:cNvSpPr>
          <p:nvPr/>
        </p:nvSpPr>
        <p:spPr bwMode="auto">
          <a:xfrm>
            <a:off x="762000" y="1905000"/>
            <a:ext cx="7772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Assembly instructions are a readable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mnemonic for machine instructions</a:t>
            </a:r>
            <a:endParaRPr lang="en-US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One-to-one mapping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from assembly instructions to machine instructions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Except macros</a:t>
            </a:r>
          </a:p>
        </p:txBody>
      </p:sp>
      <p:grpSp>
        <p:nvGrpSpPr>
          <p:cNvPr id="139275" name="Group 11"/>
          <p:cNvGrpSpPr>
            <a:grpSpLocks/>
          </p:cNvGrpSpPr>
          <p:nvPr/>
        </p:nvGrpSpPr>
        <p:grpSpPr bwMode="auto">
          <a:xfrm>
            <a:off x="1371600" y="4651375"/>
            <a:ext cx="6477000" cy="530225"/>
            <a:chOff x="720" y="2832"/>
            <a:chExt cx="4080" cy="334"/>
          </a:xfrm>
        </p:grpSpPr>
        <p:sp>
          <p:nvSpPr>
            <p:cNvPr id="139272" name="Text Box 2"/>
            <p:cNvSpPr txBox="1">
              <a:spLocks noChangeArrowheads="1"/>
            </p:cNvSpPr>
            <p:nvPr/>
          </p:nvSpPr>
          <p:spPr bwMode="auto">
            <a:xfrm>
              <a:off x="720" y="2832"/>
              <a:ext cx="139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120000"/>
                </a:lnSpc>
                <a:buClr>
                  <a:srgbClr val="000000"/>
                </a:buClr>
                <a:buSzPct val="100000"/>
                <a:buFont typeface="Wingdings" pitchFamily="5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b="1">
                  <a:solidFill>
                    <a:srgbClr val="000000"/>
                  </a:solidFill>
                  <a:latin typeface="Courier New" pitchFamily="5" charset="0"/>
                </a:rPr>
                <a:t>ADD </a:t>
              </a:r>
              <a:r>
                <a:rPr lang="en-US" b="1">
                  <a:solidFill>
                    <a:srgbClr val="FF0000"/>
                  </a:solidFill>
                  <a:latin typeface="Courier New" pitchFamily="5" charset="0"/>
                </a:rPr>
                <a:t>R0</a:t>
              </a:r>
              <a:r>
                <a:rPr lang="en-US" b="1">
                  <a:solidFill>
                    <a:srgbClr val="000000"/>
                  </a:solidFill>
                  <a:latin typeface="Courier New" pitchFamily="5" charset="0"/>
                </a:rPr>
                <a:t>, </a:t>
              </a:r>
              <a:r>
                <a:rPr lang="en-US" b="1">
                  <a:solidFill>
                    <a:schemeClr val="accent2"/>
                  </a:solidFill>
                  <a:latin typeface="Courier New" pitchFamily="5" charset="0"/>
                </a:rPr>
                <a:t>R1</a:t>
              </a:r>
              <a:endParaRPr lang="en-US" b="1">
                <a:solidFill>
                  <a:srgbClr val="000000"/>
                </a:solidFill>
                <a:latin typeface="Courier New" pitchFamily="5" charset="0"/>
              </a:endParaRPr>
            </a:p>
          </p:txBody>
        </p:sp>
        <p:sp>
          <p:nvSpPr>
            <p:cNvPr id="139273" name="Text Box 2"/>
            <p:cNvSpPr txBox="1">
              <a:spLocks noChangeArrowheads="1"/>
            </p:cNvSpPr>
            <p:nvPr/>
          </p:nvSpPr>
          <p:spPr bwMode="auto">
            <a:xfrm>
              <a:off x="2880" y="2832"/>
              <a:ext cx="1920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120000"/>
                </a:lnSpc>
                <a:buClr>
                  <a:srgbClr val="000000"/>
                </a:buClr>
                <a:buSzPct val="100000"/>
                <a:buFont typeface="Wingdings" pitchFamily="5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b="1">
                  <a:solidFill>
                    <a:srgbClr val="000000"/>
                  </a:solidFill>
                  <a:latin typeface="Arial" pitchFamily="5" charset="0"/>
                </a:rPr>
                <a:t>000011</a:t>
              </a:r>
              <a:r>
                <a:rPr lang="en-US" b="1">
                  <a:solidFill>
                    <a:schemeClr val="accent2"/>
                  </a:solidFill>
                  <a:latin typeface="Arial" pitchFamily="5" charset="0"/>
                </a:rPr>
                <a:t>0</a:t>
              </a:r>
              <a:r>
                <a:rPr lang="en-US" b="1">
                  <a:solidFill>
                    <a:srgbClr val="FF0000"/>
                  </a:solidFill>
                  <a:latin typeface="Arial" pitchFamily="5" charset="0"/>
                </a:rPr>
                <a:t>00000</a:t>
              </a:r>
              <a:r>
                <a:rPr lang="en-US" b="1">
                  <a:solidFill>
                    <a:schemeClr val="accent2"/>
                  </a:solidFill>
                  <a:latin typeface="Arial" pitchFamily="5" charset="0"/>
                </a:rPr>
                <a:t>0001</a:t>
              </a:r>
              <a:endParaRPr lang="en-US" b="1">
                <a:solidFill>
                  <a:srgbClr val="000000"/>
                </a:solidFill>
                <a:latin typeface="Arial" pitchFamily="5" charset="0"/>
              </a:endParaRPr>
            </a:p>
          </p:txBody>
        </p:sp>
        <p:sp>
          <p:nvSpPr>
            <p:cNvPr id="139274" name="AutoShape 10"/>
            <p:cNvSpPr>
              <a:spLocks noChangeArrowheads="1"/>
            </p:cNvSpPr>
            <p:nvPr/>
          </p:nvSpPr>
          <p:spPr bwMode="auto">
            <a:xfrm>
              <a:off x="2016" y="2928"/>
              <a:ext cx="864" cy="96"/>
            </a:xfrm>
            <a:prstGeom prst="rightArrow">
              <a:avLst>
                <a:gd name="adj1" fmla="val 50000"/>
                <a:gd name="adj2" fmla="val 2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8970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/>
              <a:t>ATmega</a:t>
            </a:r>
            <a:r>
              <a:rPr lang="en-US" dirty="0" smtClean="0"/>
              <a:t> Instruction </a:t>
            </a:r>
            <a:r>
              <a:rPr lang="en-US" dirty="0" smtClean="0"/>
              <a:t>Formats</a:t>
            </a:r>
            <a:endParaRPr lang="en-US" dirty="0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600200" y="4005064"/>
            <a:ext cx="6096000" cy="1867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16-bit machine instructions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6-bit </a:t>
            </a:r>
            <a:r>
              <a:rPr lang="en-US" dirty="0" err="1">
                <a:solidFill>
                  <a:srgbClr val="000000"/>
                </a:solidFill>
                <a:latin typeface="Arial" pitchFamily="5" charset="0"/>
              </a:rPr>
              <a:t>opcode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2 5-bit 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register arguments (32 registers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Arial" pitchFamily="5" charset="0"/>
              </a:rPr>
              <a:t>Direct Register Addressing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mode used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3352800" y="1911598"/>
            <a:ext cx="27432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ADD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instruction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Rd &lt;- Rd + Rr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987824" y="3096780"/>
            <a:ext cx="3108176" cy="404228"/>
            <a:chOff x="2987824" y="3149100"/>
            <a:chExt cx="3108176" cy="404228"/>
          </a:xfrm>
        </p:grpSpPr>
        <p:sp>
          <p:nvSpPr>
            <p:cNvPr id="16" name="TextBox 15"/>
            <p:cNvSpPr txBox="1"/>
            <p:nvPr/>
          </p:nvSpPr>
          <p:spPr>
            <a:xfrm>
              <a:off x="2987824" y="3149100"/>
              <a:ext cx="310553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  <a:latin typeface="+mj-lt"/>
                </a:rPr>
                <a:t>OOOO11RDDDDDRRRR</a:t>
              </a:r>
              <a:endParaRPr lang="en-US" sz="2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139952" y="3149100"/>
              <a:ext cx="216024" cy="400110"/>
            </a:xfrm>
            <a:prstGeom prst="rect">
              <a:avLst/>
            </a:prstGeom>
            <a:solidFill>
              <a:srgbClr val="00B8FF">
                <a:alpha val="2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292080" y="3153218"/>
              <a:ext cx="803920" cy="400110"/>
            </a:xfrm>
            <a:prstGeom prst="rect">
              <a:avLst/>
            </a:prstGeom>
            <a:solidFill>
              <a:srgbClr val="00B8FF">
                <a:alpha val="24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355976" y="3153218"/>
              <a:ext cx="936104" cy="395992"/>
            </a:xfrm>
            <a:prstGeom prst="rect">
              <a:avLst/>
            </a:prstGeom>
            <a:solidFill>
              <a:srgbClr val="FF0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34454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Instruction Format, 1 register</a:t>
            </a:r>
            <a:endParaRPr lang="en-US" dirty="0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600200" y="4005064"/>
            <a:ext cx="6860232" cy="142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4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-bit </a:t>
            </a:r>
            <a:r>
              <a:rPr lang="en-US" dirty="0" err="1">
                <a:solidFill>
                  <a:srgbClr val="000000"/>
                </a:solidFill>
                <a:latin typeface="Arial" pitchFamily="5" charset="0"/>
              </a:rPr>
              <a:t>opcode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 4-bit 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register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argument (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only 16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registers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8-bit constant</a:t>
            </a:r>
            <a:endParaRPr lang="en-US" dirty="0" smtClean="0">
              <a:solidFill>
                <a:srgbClr val="000000"/>
              </a:solidFill>
              <a:latin typeface="Arial" pitchFamily="5" charset="0"/>
            </a:endParaRP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1691680" y="2016041"/>
            <a:ext cx="5611688" cy="980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Arial" pitchFamily="5" charset="0"/>
              </a:rPr>
              <a:t>ANDI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 instruction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  <a:p>
            <a:pPr algn="ctr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Rd &lt;- Rd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&amp;&amp; K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3848" y="3068960"/>
            <a:ext cx="283321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0111KKKKDDDDKKKK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497524" y="3073078"/>
            <a:ext cx="748816" cy="395992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51920" y="3068960"/>
            <a:ext cx="645604" cy="395992"/>
          </a:xfrm>
          <a:prstGeom prst="rect">
            <a:avLst/>
          </a:prstGeom>
          <a:solidFill>
            <a:srgbClr val="00B8FF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246339" y="3065050"/>
            <a:ext cx="790719" cy="395992"/>
          </a:xfrm>
          <a:prstGeom prst="rect">
            <a:avLst/>
          </a:prstGeom>
          <a:solidFill>
            <a:srgbClr val="00B8FF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47172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Instruction Format, 1 register</a:t>
            </a:r>
            <a:endParaRPr lang="en-US" dirty="0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55776" y="3933056"/>
            <a:ext cx="4123928" cy="980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11-bit </a:t>
            </a:r>
            <a:r>
              <a:rPr lang="en-US" dirty="0" err="1">
                <a:solidFill>
                  <a:srgbClr val="000000"/>
                </a:solidFill>
                <a:latin typeface="Arial" pitchFamily="5" charset="0"/>
              </a:rPr>
              <a:t>opcode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 5-bit 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register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argument</a:t>
            </a: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1691680" y="2016041"/>
            <a:ext cx="5611688" cy="980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Arial" pitchFamily="5" charset="0"/>
              </a:rPr>
              <a:t>ASR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 (arithmetic shift right) instruction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  <a:p>
            <a:pPr algn="ctr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Rd &lt;- Rd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&gt;&gt; 1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03848" y="3068960"/>
            <a:ext cx="2683748" cy="400110"/>
            <a:chOff x="2987824" y="3149100"/>
            <a:chExt cx="2683748" cy="400110"/>
          </a:xfrm>
        </p:grpSpPr>
        <p:sp>
          <p:nvSpPr>
            <p:cNvPr id="3" name="TextBox 2"/>
            <p:cNvSpPr txBox="1"/>
            <p:nvPr/>
          </p:nvSpPr>
          <p:spPr>
            <a:xfrm>
              <a:off x="2987824" y="3149100"/>
              <a:ext cx="268374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  <a:latin typeface="+mj-lt"/>
                </a:rPr>
                <a:t>1001010DDDDD0101</a:t>
              </a:r>
              <a:endParaRPr lang="en-US" sz="2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4067944" y="3153218"/>
              <a:ext cx="962372" cy="395992"/>
            </a:xfrm>
            <a:prstGeom prst="rect">
              <a:avLst/>
            </a:prstGeom>
            <a:solidFill>
              <a:srgbClr val="FF0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4542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Instruction Format, Branch</a:t>
            </a:r>
            <a:endParaRPr lang="en-US" dirty="0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15616" y="3861048"/>
            <a:ext cx="7416824" cy="1867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Assumes that comparison (sub) already performed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9-bit </a:t>
            </a:r>
            <a:r>
              <a:rPr lang="en-US" dirty="0" err="1" smtClean="0">
                <a:solidFill>
                  <a:srgbClr val="000000"/>
                </a:solidFill>
                <a:latin typeface="Arial" pitchFamily="5" charset="0"/>
              </a:rPr>
              <a:t>opcode</a:t>
            </a:r>
            <a:endParaRPr lang="en-US" dirty="0" smtClean="0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11 constant, </a:t>
            </a:r>
            <a:r>
              <a:rPr lang="en-US" b="1" dirty="0" smtClean="0">
                <a:solidFill>
                  <a:srgbClr val="000000"/>
                </a:solidFill>
                <a:latin typeface="Arial" pitchFamily="5" charset="0"/>
              </a:rPr>
              <a:t>PC offset addressing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Branch distance is limited</a:t>
            </a:r>
            <a:endParaRPr lang="en-US" dirty="0" smtClean="0">
              <a:solidFill>
                <a:srgbClr val="000000"/>
              </a:solidFill>
              <a:latin typeface="Arial" pitchFamily="5" charset="0"/>
            </a:endParaRP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1691680" y="2016041"/>
            <a:ext cx="5611688" cy="980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Arial" pitchFamily="5" charset="0"/>
              </a:rPr>
              <a:t>BREQ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 (branch if equal) instruction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  <a:p>
            <a:pPr algn="ctr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Z == 1 then PC &lt;- PC + K + 1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03848" y="3068960"/>
            <a:ext cx="2612190" cy="400110"/>
            <a:chOff x="2987824" y="3149100"/>
            <a:chExt cx="2612190" cy="400110"/>
          </a:xfrm>
        </p:grpSpPr>
        <p:sp>
          <p:nvSpPr>
            <p:cNvPr id="3" name="TextBox 2"/>
            <p:cNvSpPr txBox="1"/>
            <p:nvPr/>
          </p:nvSpPr>
          <p:spPr>
            <a:xfrm>
              <a:off x="2987824" y="3149100"/>
              <a:ext cx="261219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  <a:latin typeface="+mj-lt"/>
                </a:rPr>
                <a:t>111100KKKKKKK001</a:t>
              </a:r>
              <a:endParaRPr lang="en-US" sz="2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3923928" y="3153218"/>
              <a:ext cx="1152128" cy="395992"/>
            </a:xfrm>
            <a:prstGeom prst="rect">
              <a:avLst/>
            </a:prstGeom>
            <a:solidFill>
              <a:srgbClr val="FF00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8148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4131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Assembly Code Structure</a:t>
            </a:r>
          </a:p>
        </p:txBody>
      </p:sp>
      <p:sp>
        <p:nvSpPr>
          <p:cNvPr id="141316" name="Text Box 2"/>
          <p:cNvSpPr txBox="1">
            <a:spLocks noChangeArrowheads="1"/>
          </p:cNvSpPr>
          <p:nvPr/>
        </p:nvSpPr>
        <p:spPr bwMode="auto">
          <a:xfrm>
            <a:off x="457200" y="1828800"/>
            <a:ext cx="84582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chemeClr val="tx1"/>
                </a:solidFill>
                <a:latin typeface="Helvetica" pitchFamily="5" charset="0"/>
              </a:rPr>
              <a:t>An input line may take one of the four following forms:</a:t>
            </a:r>
          </a:p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chemeClr val="tx1"/>
                </a:solidFill>
                <a:latin typeface="Courier New" pitchFamily="5" charset="0"/>
              </a:rPr>
              <a:t>1. </a:t>
            </a:r>
            <a:r>
              <a:rPr lang="en-US" b="1">
                <a:solidFill>
                  <a:schemeClr val="tx1"/>
                </a:solidFill>
                <a:latin typeface="Courier New" pitchFamily="5" charset="0"/>
              </a:rPr>
              <a:t>[label:] directive [operands] [Comment]</a:t>
            </a:r>
          </a:p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chemeClr val="tx1"/>
                </a:solidFill>
                <a:latin typeface="Courier New" pitchFamily="5" charset="0"/>
              </a:rPr>
              <a:t>2. </a:t>
            </a:r>
            <a:r>
              <a:rPr lang="en-US" b="1">
                <a:solidFill>
                  <a:schemeClr val="tx1"/>
                </a:solidFill>
                <a:latin typeface="Courier New" pitchFamily="5" charset="0"/>
              </a:rPr>
              <a:t>[label:] instruction [operands] [Comment]</a:t>
            </a:r>
          </a:p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chemeClr val="tx1"/>
                </a:solidFill>
                <a:latin typeface="Courier New" pitchFamily="5" charset="0"/>
              </a:rPr>
              <a:t>3. </a:t>
            </a:r>
            <a:r>
              <a:rPr lang="en-US" b="1">
                <a:solidFill>
                  <a:schemeClr val="tx1"/>
                </a:solidFill>
                <a:latin typeface="Courier New" pitchFamily="5" charset="0"/>
              </a:rPr>
              <a:t>Comment</a:t>
            </a:r>
          </a:p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chemeClr val="tx1"/>
                </a:solidFill>
                <a:latin typeface="Courier New" pitchFamily="5" charset="0"/>
              </a:rPr>
              <a:t>4. </a:t>
            </a:r>
            <a:r>
              <a:rPr lang="en-US" b="1">
                <a:solidFill>
                  <a:schemeClr val="tx1"/>
                </a:solidFill>
                <a:latin typeface="Courier New" pitchFamily="5" charset="0"/>
              </a:rPr>
              <a:t>Empty line</a:t>
            </a:r>
          </a:p>
        </p:txBody>
      </p:sp>
      <p:sp>
        <p:nvSpPr>
          <p:cNvPr id="141321" name="Text Box 2"/>
          <p:cNvSpPr txBox="1">
            <a:spLocks noChangeArrowheads="1"/>
          </p:cNvSpPr>
          <p:nvPr/>
        </p:nvSpPr>
        <p:spPr bwMode="auto">
          <a:xfrm>
            <a:off x="1752600" y="4648200"/>
            <a:ext cx="54864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Label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is an alias for a line of code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Used for jumps/branches</a:t>
            </a:r>
          </a:p>
        </p:txBody>
      </p:sp>
    </p:spTree>
    <p:extLst>
      <p:ext uri="{BB962C8B-B14F-4D97-AF65-F5344CB8AC3E}">
        <p14:creationId xmlns:p14="http://schemas.microsoft.com/office/powerpoint/2010/main" val="429858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9011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Physical Access Attacks</a:t>
            </a:r>
          </a:p>
        </p:txBody>
      </p:sp>
      <p:sp>
        <p:nvSpPr>
          <p:cNvPr id="90118" name="Rectangle 3"/>
          <p:cNvSpPr txBox="1">
            <a:spLocks noChangeArrowheads="1"/>
          </p:cNvSpPr>
          <p:nvPr/>
        </p:nvSpPr>
        <p:spPr bwMode="auto">
          <a:xfrm>
            <a:off x="609600" y="1430338"/>
            <a:ext cx="8229600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can do what user can do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Read numbers from a phone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Examine digital pictures, etc.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USB/SD card allows large, fast data theft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USB may be “bootable”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Device may automatically run code on USB key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can </a:t>
            </a:r>
            <a:r>
              <a:rPr lang="en-US" sz="2800" b="1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rewrite Flash memory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Install arbitrary malware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4336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Example Assembly Program</a:t>
            </a:r>
          </a:p>
        </p:txBody>
      </p:sp>
      <p:sp>
        <p:nvSpPr>
          <p:cNvPr id="143364" name="Text Box 2"/>
          <p:cNvSpPr txBox="1">
            <a:spLocks noChangeArrowheads="1"/>
          </p:cNvSpPr>
          <p:nvPr/>
        </p:nvSpPr>
        <p:spPr bwMode="auto">
          <a:xfrm>
            <a:off x="685800" y="2130425"/>
            <a:ext cx="80772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label: .EQU var1=100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Set var1 to 100 (Directive)</a:t>
            </a:r>
          </a:p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.EQU var2=200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Set var2 to 200</a:t>
            </a:r>
          </a:p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test: 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rjmp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test    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Infinite loop (Instruction)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3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; Pure comment line</a:t>
            </a:r>
          </a:p>
        </p:txBody>
      </p:sp>
      <p:sp>
        <p:nvSpPr>
          <p:cNvPr id="143365" name="Text Box 2"/>
          <p:cNvSpPr txBox="1">
            <a:spLocks noChangeArrowheads="1"/>
          </p:cNvSpPr>
          <p:nvPr/>
        </p:nvSpPr>
        <p:spPr bwMode="auto">
          <a:xfrm>
            <a:off x="1752600" y="4419600"/>
            <a:ext cx="56388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.EQU 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assigns a string to a constant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Semicolon (;) sets off comments</a:t>
            </a:r>
          </a:p>
        </p:txBody>
      </p:sp>
    </p:spTree>
    <p:extLst>
      <p:ext uri="{BB962C8B-B14F-4D97-AF65-F5344CB8AC3E}">
        <p14:creationId xmlns:p14="http://schemas.microsoft.com/office/powerpoint/2010/main" val="1485146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454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Some Arithmetic Operations</a:t>
            </a:r>
          </a:p>
        </p:txBody>
      </p:sp>
      <p:sp>
        <p:nvSpPr>
          <p:cNvPr id="145413" name="Text Box 2"/>
          <p:cNvSpPr txBox="1">
            <a:spLocks noChangeArrowheads="1"/>
          </p:cNvSpPr>
          <p:nvPr/>
        </p:nvSpPr>
        <p:spPr bwMode="auto">
          <a:xfrm>
            <a:off x="533400" y="4724400"/>
            <a:ext cx="80772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Some instructions take immediate (constant) arguments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Some instructions use carry from previous operations</a:t>
            </a:r>
          </a:p>
        </p:txBody>
      </p:sp>
      <p:pic>
        <p:nvPicPr>
          <p:cNvPr id="1454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81200"/>
            <a:ext cx="784860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040495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4745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Some Logical Operations</a:t>
            </a:r>
          </a:p>
        </p:txBody>
      </p:sp>
      <p:sp>
        <p:nvSpPr>
          <p:cNvPr id="147460" name="Text Box 2"/>
          <p:cNvSpPr txBox="1">
            <a:spLocks noChangeArrowheads="1"/>
          </p:cNvSpPr>
          <p:nvPr/>
        </p:nvSpPr>
        <p:spPr bwMode="auto">
          <a:xfrm>
            <a:off x="1371600" y="4648200"/>
            <a:ext cx="64770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Logical operations are bitwise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Some instructions take only one argument</a:t>
            </a:r>
          </a:p>
        </p:txBody>
      </p:sp>
      <p:pic>
        <p:nvPicPr>
          <p:cNvPr id="14746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828800"/>
            <a:ext cx="7391400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41997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4950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Accessing Registers/Memory</a:t>
            </a:r>
          </a:p>
        </p:txBody>
      </p:sp>
      <p:sp>
        <p:nvSpPr>
          <p:cNvPr id="149508" name="Text Box 2"/>
          <p:cNvSpPr txBox="1">
            <a:spLocks noChangeArrowheads="1"/>
          </p:cNvSpPr>
          <p:nvPr/>
        </p:nvSpPr>
        <p:spPr bwMode="auto">
          <a:xfrm>
            <a:off x="990600" y="4495800"/>
            <a:ext cx="76200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All registers are memory mapped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Special instructions are used to access non-register memory</a:t>
            </a:r>
          </a:p>
        </p:txBody>
      </p:sp>
      <p:pic>
        <p:nvPicPr>
          <p:cNvPr id="14951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752600"/>
            <a:ext cx="40005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34068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5155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General Purpose Registers</a:t>
            </a:r>
          </a:p>
        </p:txBody>
      </p:sp>
      <p:sp>
        <p:nvSpPr>
          <p:cNvPr id="151556" name="Text Box 2"/>
          <p:cNvSpPr txBox="1">
            <a:spLocks noChangeArrowheads="1"/>
          </p:cNvSpPr>
          <p:nvPr/>
        </p:nvSpPr>
        <p:spPr bwMode="auto">
          <a:xfrm>
            <a:off x="609600" y="1676400"/>
            <a:ext cx="8077200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General-purpose registers are written using: 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LDI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- Load Immediate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           LDI R16, 0xFF	R16 &lt;- 0xFF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MOV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- Copy Register 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           MOV R0, R1 	R0 &lt;- R1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SBR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- Set Bits in Register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           SBR R0, 0xFF	R0 &lt;- R0 | 0xFF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CBR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- Clear Bits in Register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   		     CBR R0, 0xAA 	R0 &lt;- R0 &amp; (0xFF - 0xAA)</a:t>
            </a:r>
          </a:p>
        </p:txBody>
      </p:sp>
    </p:spTree>
    <p:extLst>
      <p:ext uri="{BB962C8B-B14F-4D97-AF65-F5344CB8AC3E}">
        <p14:creationId xmlns:p14="http://schemas.microsoft.com/office/powerpoint/2010/main" val="417129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5769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LDI Instruction</a:t>
            </a:r>
          </a:p>
        </p:txBody>
      </p:sp>
      <p:sp>
        <p:nvSpPr>
          <p:cNvPr id="157700" name="Text Box 2"/>
          <p:cNvSpPr txBox="1">
            <a:spLocks noChangeArrowheads="1"/>
          </p:cNvSpPr>
          <p:nvPr/>
        </p:nvSpPr>
        <p:spPr bwMode="auto">
          <a:xfrm>
            <a:off x="1447800" y="3355975"/>
            <a:ext cx="6477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LDI Rd, K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8-bits for the immediate, K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4-bits for the register, Rd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Can only access 16 registers (R16 - R31)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SBR and CBR have the same limitation</a:t>
            </a:r>
          </a:p>
        </p:txBody>
      </p:sp>
      <p:pic>
        <p:nvPicPr>
          <p:cNvPr id="1577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828800"/>
            <a:ext cx="53340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19729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5974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MOV Instruction</a:t>
            </a:r>
          </a:p>
        </p:txBody>
      </p:sp>
      <p:pic>
        <p:nvPicPr>
          <p:cNvPr id="15975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133600"/>
            <a:ext cx="5334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9752" name="Text Box 2"/>
          <p:cNvSpPr txBox="1">
            <a:spLocks noChangeArrowheads="1"/>
          </p:cNvSpPr>
          <p:nvPr/>
        </p:nvSpPr>
        <p:spPr bwMode="auto">
          <a:xfrm>
            <a:off x="990600" y="3810000"/>
            <a:ext cx="73152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MOV Rd, Rr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5-bits for each register, can access all registers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Can move from high regs to low regs</a:t>
            </a:r>
          </a:p>
        </p:txBody>
      </p:sp>
    </p:spTree>
    <p:extLst>
      <p:ext uri="{BB962C8B-B14F-4D97-AF65-F5344CB8AC3E}">
        <p14:creationId xmlns:p14="http://schemas.microsoft.com/office/powerpoint/2010/main" val="3416690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5360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I/O Registers</a:t>
            </a:r>
          </a:p>
        </p:txBody>
      </p:sp>
      <p:sp>
        <p:nvSpPr>
          <p:cNvPr id="153604" name="Text Box 2"/>
          <p:cNvSpPr txBox="1">
            <a:spLocks noChangeArrowheads="1"/>
          </p:cNvSpPr>
          <p:nvPr/>
        </p:nvSpPr>
        <p:spPr bwMode="auto">
          <a:xfrm>
            <a:off x="609600" y="1676400"/>
            <a:ext cx="8077200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I/O registers are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written/read 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using: 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00"/>
                </a:solidFill>
                <a:latin typeface="Arial" pitchFamily="5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- In Port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          IN R0, PORTB	 	R0 &lt;-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PINB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00"/>
                </a:solidFill>
                <a:latin typeface="Arial" pitchFamily="5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- Out Port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          OUT R0,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PORT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B 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	PORTB &lt;- R0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00"/>
                </a:solidFill>
                <a:latin typeface="Arial" pitchFamily="5" charset="0"/>
              </a:rPr>
              <a:t>SBI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- Set Bit in I/O Register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          SBI PORTB, 3	PORTB &lt;- PORTB | 1&lt;&lt;3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00"/>
                </a:solidFill>
                <a:latin typeface="Arial" pitchFamily="5" charset="0"/>
              </a:rPr>
              <a:t>CBI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- Clear Bits in I/O Register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  		     CBI PORTB, 3 	PORTB &lt;- PORTB &amp; !(1&lt;&lt;3)</a:t>
            </a:r>
          </a:p>
        </p:txBody>
      </p:sp>
    </p:spTree>
    <p:extLst>
      <p:ext uri="{BB962C8B-B14F-4D97-AF65-F5344CB8AC3E}">
        <p14:creationId xmlns:p14="http://schemas.microsoft.com/office/powerpoint/2010/main" val="179730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617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SBI Instruction</a:t>
            </a:r>
          </a:p>
        </p:txBody>
      </p:sp>
      <p:sp>
        <p:nvSpPr>
          <p:cNvPr id="161796" name="Text Box 2"/>
          <p:cNvSpPr txBox="1">
            <a:spLocks noChangeArrowheads="1"/>
          </p:cNvSpPr>
          <p:nvPr/>
        </p:nvSpPr>
        <p:spPr bwMode="auto">
          <a:xfrm>
            <a:off x="1295400" y="4267200"/>
            <a:ext cx="67056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SBI A, b</a:t>
            </a:r>
            <a:endParaRPr lang="en-US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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5 bits specify register, 3 bits specify bit to set </a:t>
            </a:r>
          </a:p>
        </p:txBody>
      </p:sp>
      <p:pic>
        <p:nvPicPr>
          <p:cNvPr id="16179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373313"/>
            <a:ext cx="5791200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73047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5565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Addressing SRAM (Ext. I/O)</a:t>
            </a:r>
          </a:p>
        </p:txBody>
      </p:sp>
      <p:sp>
        <p:nvSpPr>
          <p:cNvPr id="155652" name="Text Box 2"/>
          <p:cNvSpPr txBox="1">
            <a:spLocks noChangeArrowheads="1"/>
          </p:cNvSpPr>
          <p:nvPr/>
        </p:nvSpPr>
        <p:spPr bwMode="auto">
          <a:xfrm>
            <a:off x="1066800" y="2057400"/>
            <a:ext cx="7467600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Instructions are 16-bits long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SRAM addresses are 16-bits long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Address cannot fit in the instruction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Memory addresses are stored in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special-purpose registers</a:t>
            </a:r>
            <a:endParaRPr lang="en-US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X, Y, and Z registers are each 2 bytes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LD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,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ST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instructions are used to access SRAM </a:t>
            </a:r>
          </a:p>
        </p:txBody>
      </p:sp>
    </p:spTree>
    <p:extLst>
      <p:ext uri="{BB962C8B-B14F-4D97-AF65-F5344CB8AC3E}">
        <p14:creationId xmlns:p14="http://schemas.microsoft.com/office/powerpoint/2010/main" val="705639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9216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Defenses Against Physical Attacks</a:t>
            </a:r>
          </a:p>
        </p:txBody>
      </p:sp>
      <p:sp>
        <p:nvSpPr>
          <p:cNvPr id="92165" name="Rectangle 3"/>
          <p:cNvSpPr txBox="1">
            <a:spLocks noChangeArrowheads="1"/>
          </p:cNvSpPr>
          <p:nvPr/>
        </p:nvSpPr>
        <p:spPr bwMode="auto">
          <a:xfrm>
            <a:off x="838200" y="1730375"/>
            <a:ext cx="8229600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Do not lose physical control of your device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Enable password protection on the device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Can be inconvenient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6384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Data Indirect Addressing</a:t>
            </a:r>
          </a:p>
        </p:txBody>
      </p:sp>
      <p:sp>
        <p:nvSpPr>
          <p:cNvPr id="163844" name="Text Box 2"/>
          <p:cNvSpPr txBox="1">
            <a:spLocks noChangeArrowheads="1"/>
          </p:cNvSpPr>
          <p:nvPr/>
        </p:nvSpPr>
        <p:spPr bwMode="auto">
          <a:xfrm>
            <a:off x="5181600" y="2133600"/>
            <a:ext cx="38100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LDI XH HIGH(0x01A8)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LDI XL HIGH(0x01A8)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LD R0, X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ST X, R0</a:t>
            </a:r>
          </a:p>
        </p:txBody>
      </p:sp>
      <p:pic>
        <p:nvPicPr>
          <p:cNvPr id="16384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752600"/>
            <a:ext cx="47244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46" name="Text Box 2"/>
          <p:cNvSpPr txBox="1">
            <a:spLocks noChangeArrowheads="1"/>
          </p:cNvSpPr>
          <p:nvPr/>
        </p:nvSpPr>
        <p:spPr bwMode="auto">
          <a:xfrm>
            <a:off x="838200" y="4594225"/>
            <a:ext cx="76962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Registers X, Y, and Z can be used to address SRAM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XH (YH, ZH)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and XL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(YL, ZL)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are low and high bytes</a:t>
            </a:r>
          </a:p>
        </p:txBody>
      </p:sp>
    </p:spTree>
    <p:extLst>
      <p:ext uri="{BB962C8B-B14F-4D97-AF65-F5344CB8AC3E}">
        <p14:creationId xmlns:p14="http://schemas.microsoft.com/office/powerpoint/2010/main" val="24393699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679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Branching</a:t>
            </a:r>
          </a:p>
        </p:txBody>
      </p:sp>
      <p:sp>
        <p:nvSpPr>
          <p:cNvPr id="167942" name="Text Box 2"/>
          <p:cNvSpPr txBox="1">
            <a:spLocks noChangeArrowheads="1"/>
          </p:cNvSpPr>
          <p:nvPr/>
        </p:nvSpPr>
        <p:spPr bwMode="auto">
          <a:xfrm>
            <a:off x="838200" y="1676400"/>
            <a:ext cx="7696200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PC typically advances by 2 after each instruction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Instructions are 2 bytes long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Branching changes the PC counter to a new location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Unconditional Branches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always occur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Conditional Branches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occur only if a condition is true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Needed to implement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conditional control flow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(if, then) and loops (while, for, etc.)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Labels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are used to name branch destination</a:t>
            </a:r>
          </a:p>
        </p:txBody>
      </p:sp>
    </p:spTree>
    <p:extLst>
      <p:ext uri="{BB962C8B-B14F-4D97-AF65-F5344CB8AC3E}">
        <p14:creationId xmlns:p14="http://schemas.microsoft.com/office/powerpoint/2010/main" val="1667483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6998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Unconditional Branching</a:t>
            </a:r>
          </a:p>
        </p:txBody>
      </p:sp>
      <p:sp>
        <p:nvSpPr>
          <p:cNvPr id="169988" name="Text Box 2"/>
          <p:cNvSpPr txBox="1">
            <a:spLocks noChangeArrowheads="1"/>
          </p:cNvSpPr>
          <p:nvPr/>
        </p:nvSpPr>
        <p:spPr bwMode="auto">
          <a:xfrm>
            <a:off x="1143000" y="3810000"/>
            <a:ext cx="72390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00"/>
                </a:solidFill>
                <a:latin typeface="Arial" pitchFamily="5" charset="0"/>
              </a:rPr>
              <a:t>JMP k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32-bit instruction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Need 22-bits to address 4M memory space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Assembler substitutes label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with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address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</p:txBody>
      </p:sp>
      <p:pic>
        <p:nvPicPr>
          <p:cNvPr id="1699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6288" y="1914525"/>
            <a:ext cx="4887912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1057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7203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Relative Jump (RJMP)</a:t>
            </a:r>
          </a:p>
        </p:txBody>
      </p:sp>
      <p:sp>
        <p:nvSpPr>
          <p:cNvPr id="172036" name="Text Box 2"/>
          <p:cNvSpPr txBox="1">
            <a:spLocks noChangeArrowheads="1"/>
          </p:cNvSpPr>
          <p:nvPr/>
        </p:nvSpPr>
        <p:spPr bwMode="auto">
          <a:xfrm>
            <a:off x="609600" y="3048000"/>
            <a:ext cx="82296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00"/>
                </a:solidFill>
                <a:latin typeface="Arial" pitchFamily="5" charset="0"/>
              </a:rPr>
              <a:t>RJMP k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Only 16-bit instruction, address is 12 bits long (4K range)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0000"/>
                </a:solidFill>
                <a:latin typeface="Arial" pitchFamily="5" charset="0"/>
              </a:rPr>
              <a:t>PC relative addressing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used</a:t>
            </a:r>
          </a:p>
          <a:p>
            <a:pPr marL="800100" lvl="1" indent="-342900"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Destination is PC +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k + 1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Restricted to </a:t>
            </a:r>
            <a:r>
              <a:rPr lang="en-US" b="1" dirty="0">
                <a:solidFill>
                  <a:srgbClr val="000000"/>
                </a:solidFill>
                <a:latin typeface="Arial" pitchFamily="5" charset="0"/>
              </a:rPr>
              <a:t>close jumps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 (+/- 2K)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Not usually a problem (especially on small processors)</a:t>
            </a:r>
          </a:p>
        </p:txBody>
      </p:sp>
      <p:pic>
        <p:nvPicPr>
          <p:cNvPr id="1720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828800"/>
            <a:ext cx="52578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231042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7408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Conditional Branches</a:t>
            </a:r>
          </a:p>
        </p:txBody>
      </p:sp>
      <p:sp>
        <p:nvSpPr>
          <p:cNvPr id="174084" name="Text Box 2"/>
          <p:cNvSpPr txBox="1">
            <a:spLocks noChangeArrowheads="1"/>
          </p:cNvSpPr>
          <p:nvPr/>
        </p:nvSpPr>
        <p:spPr bwMode="auto">
          <a:xfrm>
            <a:off x="838200" y="1524000"/>
            <a:ext cx="74676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Branch occurs is appropriate condition is satisfied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Conditions depend on results of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previous arithmetic operations</a:t>
            </a:r>
            <a:endParaRPr lang="en-US">
              <a:solidFill>
                <a:srgbClr val="000000"/>
              </a:solidFill>
              <a:latin typeface="Arial" pitchFamily="5" charset="0"/>
            </a:endParaRPr>
          </a:p>
        </p:txBody>
      </p:sp>
      <p:sp>
        <p:nvSpPr>
          <p:cNvPr id="174086" name="Text Box 2"/>
          <p:cNvSpPr txBox="1">
            <a:spLocks noChangeArrowheads="1"/>
          </p:cNvSpPr>
          <p:nvPr/>
        </p:nvSpPr>
        <p:spPr bwMode="auto">
          <a:xfrm>
            <a:off x="2590800" y="2895600"/>
            <a:ext cx="3581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ADD R0, R1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BRVS dest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.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.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dest:	ADD R2, R3</a:t>
            </a:r>
          </a:p>
        </p:txBody>
      </p:sp>
      <p:sp>
        <p:nvSpPr>
          <p:cNvPr id="174087" name="Text Box 2"/>
          <p:cNvSpPr txBox="1">
            <a:spLocks noChangeArrowheads="1"/>
          </p:cNvSpPr>
          <p:nvPr/>
        </p:nvSpPr>
        <p:spPr bwMode="auto">
          <a:xfrm>
            <a:off x="762000" y="4953000"/>
            <a:ext cx="78486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BRVS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is Branch is Overflow is Set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Branch occurs if previous addition resulted in overflow</a:t>
            </a:r>
          </a:p>
        </p:txBody>
      </p:sp>
    </p:spTree>
    <p:extLst>
      <p:ext uri="{BB962C8B-B14F-4D97-AF65-F5344CB8AC3E}">
        <p14:creationId xmlns:p14="http://schemas.microsoft.com/office/powerpoint/2010/main" val="221078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658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Status Register (SREG)</a:t>
            </a:r>
          </a:p>
        </p:txBody>
      </p:sp>
      <p:grpSp>
        <p:nvGrpSpPr>
          <p:cNvPr id="165900" name="Group 12"/>
          <p:cNvGrpSpPr>
            <a:grpSpLocks/>
          </p:cNvGrpSpPr>
          <p:nvPr/>
        </p:nvGrpSpPr>
        <p:grpSpPr bwMode="auto">
          <a:xfrm>
            <a:off x="990600" y="2670175"/>
            <a:ext cx="7239000" cy="3273425"/>
            <a:chOff x="624" y="1104"/>
            <a:chExt cx="4560" cy="2062"/>
          </a:xfrm>
        </p:grpSpPr>
        <p:pic>
          <p:nvPicPr>
            <p:cNvPr id="165895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" y="1104"/>
              <a:ext cx="456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5896" name="Rectangle 8"/>
            <p:cNvSpPr>
              <a:spLocks noChangeArrowheads="1"/>
            </p:cNvSpPr>
            <p:nvPr/>
          </p:nvSpPr>
          <p:spPr bwMode="auto">
            <a:xfrm>
              <a:off x="1056" y="1728"/>
              <a:ext cx="3696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20000"/>
                </a:lnSpc>
                <a:buFont typeface="Wingdings" pitchFamily="5" charset="2"/>
                <a:buChar char="Ø"/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Bit 5 – </a:t>
              </a:r>
              <a:r>
                <a:rPr lang="en-US" sz="2000" b="1">
                  <a:solidFill>
                    <a:srgbClr val="000000"/>
                  </a:solidFill>
                  <a:latin typeface="Arial" pitchFamily="5" charset="0"/>
                </a:rPr>
                <a:t>H: Half Carry Flag</a:t>
              </a:r>
              <a:endParaRPr lang="en-US" sz="2000">
                <a:solidFill>
                  <a:srgbClr val="000000"/>
                </a:solidFill>
                <a:latin typeface="Arial" pitchFamily="5" charset="0"/>
              </a:endParaRPr>
            </a:p>
            <a:p>
              <a:pPr>
                <a:lnSpc>
                  <a:spcPct val="120000"/>
                </a:lnSpc>
                <a:buFont typeface="Wingdings" pitchFamily="5" charset="2"/>
                <a:buChar char="Ø"/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Bit 4 – </a:t>
              </a:r>
              <a:r>
                <a:rPr lang="en-US" sz="2000" b="1">
                  <a:solidFill>
                    <a:srgbClr val="000000"/>
                  </a:solidFill>
                  <a:latin typeface="Arial" pitchFamily="5" charset="0"/>
                </a:rPr>
                <a:t>S: Sign Bit, S = N </a:t>
              </a:r>
              <a:r>
                <a:rPr lang="en-US" sz="2000" b="1">
                  <a:solidFill>
                    <a:srgbClr val="000000"/>
                  </a:solidFill>
                  <a:latin typeface="Arial" pitchFamily="5" charset="0"/>
                  <a:ea typeface="ヒラギノ角ゴ Pro W3" pitchFamily="5" charset="-128"/>
                  <a:cs typeface="ヒラギノ角ゴ Pro W3" pitchFamily="5" charset="-128"/>
                </a:rPr>
                <a:t>⊕</a:t>
              </a:r>
              <a:r>
                <a:rPr lang="en-US" sz="2000" b="1">
                  <a:solidFill>
                    <a:srgbClr val="000000"/>
                  </a:solidFill>
                  <a:latin typeface="Arial" pitchFamily="5" charset="0"/>
                </a:rPr>
                <a:t> V</a:t>
              </a:r>
            </a:p>
            <a:p>
              <a:pPr>
                <a:lnSpc>
                  <a:spcPct val="120000"/>
                </a:lnSpc>
                <a:buFont typeface="Wingdings" pitchFamily="5" charset="2"/>
                <a:buChar char="Ø"/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Bit 3 – </a:t>
              </a:r>
              <a:r>
                <a:rPr lang="en-US" sz="2000" b="1">
                  <a:solidFill>
                    <a:srgbClr val="000000"/>
                  </a:solidFill>
                  <a:latin typeface="Arial" pitchFamily="5" charset="0"/>
                </a:rPr>
                <a:t>V: Two’s Complement Overflow Flag</a:t>
              </a:r>
            </a:p>
            <a:p>
              <a:pPr>
                <a:lnSpc>
                  <a:spcPct val="120000"/>
                </a:lnSpc>
                <a:buFont typeface="Wingdings" pitchFamily="5" charset="2"/>
                <a:buChar char="Ø"/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Bit 2 – </a:t>
              </a:r>
              <a:r>
                <a:rPr lang="en-US" sz="2000" b="1">
                  <a:solidFill>
                    <a:srgbClr val="000000"/>
                  </a:solidFill>
                  <a:latin typeface="Arial" pitchFamily="5" charset="0"/>
                </a:rPr>
                <a:t>N: Negative Flag</a:t>
              </a:r>
            </a:p>
            <a:p>
              <a:pPr>
                <a:lnSpc>
                  <a:spcPct val="120000"/>
                </a:lnSpc>
                <a:buFont typeface="Wingdings" pitchFamily="5" charset="2"/>
                <a:buChar char="Ø"/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Bit 1 – </a:t>
              </a:r>
              <a:r>
                <a:rPr lang="en-US" sz="2000" b="1">
                  <a:solidFill>
                    <a:srgbClr val="000000"/>
                  </a:solidFill>
                  <a:latin typeface="Arial" pitchFamily="5" charset="0"/>
                </a:rPr>
                <a:t>Z: Zero Flag</a:t>
              </a:r>
            </a:p>
            <a:p>
              <a:pPr>
                <a:lnSpc>
                  <a:spcPct val="120000"/>
                </a:lnSpc>
                <a:buFont typeface="Wingdings" pitchFamily="5" charset="2"/>
                <a:buChar char="Ø"/>
              </a:pPr>
              <a:r>
                <a:rPr lang="en-US" sz="2000">
                  <a:solidFill>
                    <a:srgbClr val="000000"/>
                  </a:solidFill>
                  <a:latin typeface="Arial" pitchFamily="5" charset="0"/>
                </a:rPr>
                <a:t>Bit 0 – </a:t>
              </a:r>
              <a:r>
                <a:rPr lang="en-US" sz="2000" b="1">
                  <a:solidFill>
                    <a:srgbClr val="000000"/>
                  </a:solidFill>
                  <a:latin typeface="Arial" pitchFamily="5" charset="0"/>
                </a:rPr>
                <a:t>C: Carry Flag</a:t>
              </a:r>
            </a:p>
          </p:txBody>
        </p:sp>
      </p:grpSp>
      <p:sp>
        <p:nvSpPr>
          <p:cNvPr id="165899" name="Text Box 2"/>
          <p:cNvSpPr txBox="1">
            <a:spLocks noChangeArrowheads="1"/>
          </p:cNvSpPr>
          <p:nvPr/>
        </p:nvSpPr>
        <p:spPr bwMode="auto">
          <a:xfrm>
            <a:off x="1066800" y="1546225"/>
            <a:ext cx="71628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SREG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contains information about the results of arithmetic/logic operations</a:t>
            </a:r>
          </a:p>
        </p:txBody>
      </p:sp>
    </p:spTree>
    <p:extLst>
      <p:ext uri="{BB962C8B-B14F-4D97-AF65-F5344CB8AC3E}">
        <p14:creationId xmlns:p14="http://schemas.microsoft.com/office/powerpoint/2010/main" val="2444189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7613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Conditional Branch Instructions</a:t>
            </a:r>
          </a:p>
        </p:txBody>
      </p:sp>
      <p:sp>
        <p:nvSpPr>
          <p:cNvPr id="176135" name="Text Box 2"/>
          <p:cNvSpPr txBox="1">
            <a:spLocks noChangeArrowheads="1"/>
          </p:cNvSpPr>
          <p:nvPr/>
        </p:nvSpPr>
        <p:spPr bwMode="auto">
          <a:xfrm>
            <a:off x="5029200" y="2506663"/>
            <a:ext cx="3733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Arial" pitchFamily="5" charset="0"/>
              </a:rPr>
              <a:t>Test</a:t>
            </a:r>
            <a:r>
              <a:rPr lang="en-US" sz="2000">
                <a:solidFill>
                  <a:srgbClr val="000000"/>
                </a:solidFill>
                <a:latin typeface="Arial" pitchFamily="5" charset="0"/>
              </a:rPr>
              <a:t> indicates the relationship between operands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Arial" pitchFamily="5" charset="0"/>
              </a:rPr>
              <a:t>Boolean</a:t>
            </a:r>
            <a:r>
              <a:rPr lang="en-US" sz="2000">
                <a:solidFill>
                  <a:srgbClr val="000000"/>
                </a:solidFill>
                <a:latin typeface="Arial" pitchFamily="5" charset="0"/>
              </a:rPr>
              <a:t> shows values in </a:t>
            </a:r>
            <a:r>
              <a:rPr lang="en-US" sz="2000" b="1">
                <a:solidFill>
                  <a:srgbClr val="000000"/>
                </a:solidFill>
                <a:latin typeface="Arial" pitchFamily="5" charset="0"/>
              </a:rPr>
              <a:t>SREG</a:t>
            </a:r>
            <a:endParaRPr lang="en-US" sz="2000">
              <a:solidFill>
                <a:srgbClr val="000000"/>
              </a:solidFill>
              <a:latin typeface="Arial" pitchFamily="5" charset="0"/>
            </a:endParaRPr>
          </a:p>
        </p:txBody>
      </p:sp>
      <p:pic>
        <p:nvPicPr>
          <p:cNvPr id="17613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062163"/>
            <a:ext cx="41148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013806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7817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Branch Conditions</a:t>
            </a:r>
          </a:p>
        </p:txBody>
      </p:sp>
      <p:sp>
        <p:nvSpPr>
          <p:cNvPr id="178180" name="Text Box 2"/>
          <p:cNvSpPr txBox="1">
            <a:spLocks noChangeArrowheads="1"/>
          </p:cNvSpPr>
          <p:nvPr/>
        </p:nvSpPr>
        <p:spPr bwMode="auto">
          <a:xfrm>
            <a:off x="685800" y="1600200"/>
            <a:ext cx="8153400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SREG must be set before conditional branch instruction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C code example: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if x &lt; y then x++; else y++;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Assume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x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is in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R0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and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y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is in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R1</a:t>
            </a:r>
            <a:endParaRPr lang="en-US">
              <a:solidFill>
                <a:srgbClr val="000000"/>
              </a:solidFill>
              <a:latin typeface="Arial" pitchFamily="5" charset="0"/>
            </a:endParaRPr>
          </a:p>
        </p:txBody>
      </p:sp>
      <p:sp>
        <p:nvSpPr>
          <p:cNvPr id="178182" name="Text Box 2"/>
          <p:cNvSpPr txBox="1">
            <a:spLocks noChangeArrowheads="1"/>
          </p:cNvSpPr>
          <p:nvPr/>
        </p:nvSpPr>
        <p:spPr bwMode="auto">
          <a:xfrm>
            <a:off x="990600" y="3352800"/>
            <a:ext cx="2971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CP R0, R1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BRLT then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else:	INC R1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RJMP done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then:	INC R0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done:	…	</a:t>
            </a:r>
          </a:p>
        </p:txBody>
      </p:sp>
      <p:sp>
        <p:nvSpPr>
          <p:cNvPr id="178183" name="Text Box 2"/>
          <p:cNvSpPr txBox="1">
            <a:spLocks noChangeArrowheads="1"/>
          </p:cNvSpPr>
          <p:nvPr/>
        </p:nvSpPr>
        <p:spPr bwMode="auto">
          <a:xfrm>
            <a:off x="4191000" y="3665538"/>
            <a:ext cx="4572000" cy="151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Compare operation,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CP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, used to set SREG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Does not affect other regs</a:t>
            </a:r>
          </a:p>
        </p:txBody>
      </p:sp>
    </p:spTree>
    <p:extLst>
      <p:ext uri="{BB962C8B-B14F-4D97-AF65-F5344CB8AC3E}">
        <p14:creationId xmlns:p14="http://schemas.microsoft.com/office/powerpoint/2010/main" val="720071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8022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Skip Instructions</a:t>
            </a:r>
          </a:p>
        </p:txBody>
      </p:sp>
      <p:sp>
        <p:nvSpPr>
          <p:cNvPr id="180228" name="Text Box 2"/>
          <p:cNvSpPr txBox="1">
            <a:spLocks noChangeArrowheads="1"/>
          </p:cNvSpPr>
          <p:nvPr/>
        </p:nvSpPr>
        <p:spPr bwMode="auto">
          <a:xfrm>
            <a:off x="685800" y="1600200"/>
            <a:ext cx="8153400" cy="20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“Skip” instructions skip the next instruction if a condition is satisfied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Can be used as a mini conditional branch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Arial" pitchFamily="5" charset="0"/>
              </a:rPr>
              <a:t>SBRC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itchFamily="5" charset="0"/>
              </a:rPr>
              <a:t>- Skip if bit in register is </a:t>
            </a:r>
            <a:r>
              <a:rPr lang="en-US" dirty="0" smtClean="0">
                <a:solidFill>
                  <a:srgbClr val="000000"/>
                </a:solidFill>
                <a:latin typeface="Arial" pitchFamily="5" charset="0"/>
              </a:rPr>
              <a:t>cleared (0)</a:t>
            </a:r>
            <a:endParaRPr lang="en-US" dirty="0">
              <a:solidFill>
                <a:srgbClr val="000000"/>
              </a:solidFill>
              <a:latin typeface="Arial" pitchFamily="5" charset="0"/>
            </a:endParaRPr>
          </a:p>
        </p:txBody>
      </p:sp>
      <p:sp>
        <p:nvSpPr>
          <p:cNvPr id="180229" name="Text Box 2"/>
          <p:cNvSpPr txBox="1">
            <a:spLocks noChangeArrowheads="1"/>
          </p:cNvSpPr>
          <p:nvPr/>
        </p:nvSpPr>
        <p:spPr bwMode="auto">
          <a:xfrm>
            <a:off x="3581400" y="3886200"/>
            <a:ext cx="23622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SBRS R0, 0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INC R0</a:t>
            </a:r>
          </a:p>
        </p:txBody>
      </p:sp>
      <p:sp>
        <p:nvSpPr>
          <p:cNvPr id="180231" name="Text Box 2"/>
          <p:cNvSpPr txBox="1">
            <a:spLocks noChangeArrowheads="1"/>
          </p:cNvSpPr>
          <p:nvPr/>
        </p:nvSpPr>
        <p:spPr bwMode="auto">
          <a:xfrm>
            <a:off x="1676400" y="5029200"/>
            <a:ext cx="58674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Rounds R0 up to nearest even number</a:t>
            </a:r>
          </a:p>
        </p:txBody>
      </p:sp>
    </p:spTree>
    <p:extLst>
      <p:ext uri="{BB962C8B-B14F-4D97-AF65-F5344CB8AC3E}">
        <p14:creationId xmlns:p14="http://schemas.microsoft.com/office/powerpoint/2010/main" val="2033533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8227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Subroutines</a:t>
            </a:r>
          </a:p>
        </p:txBody>
      </p:sp>
      <p:sp>
        <p:nvSpPr>
          <p:cNvPr id="182276" name="Text Box 2"/>
          <p:cNvSpPr txBox="1">
            <a:spLocks noChangeArrowheads="1"/>
          </p:cNvSpPr>
          <p:nvPr/>
        </p:nvSpPr>
        <p:spPr bwMode="auto">
          <a:xfrm>
            <a:off x="1219200" y="1673225"/>
            <a:ext cx="693420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RCALL k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calls a subroutine starting at label k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PC + 1 is pushed onto the stack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RET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returns from a subroutine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PC is popped off of the stack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No other calling procedures are followed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Registers are not pushed/popped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Arguments are not pushed/popped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No local vars allocated on stack</a:t>
            </a:r>
          </a:p>
        </p:txBody>
      </p:sp>
    </p:spTree>
    <p:extLst>
      <p:ext uri="{BB962C8B-B14F-4D97-AF65-F5344CB8AC3E}">
        <p14:creationId xmlns:p14="http://schemas.microsoft.com/office/powerpoint/2010/main" val="327405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942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Intrusive Physical Attacks</a:t>
            </a:r>
          </a:p>
        </p:txBody>
      </p:sp>
      <p:sp>
        <p:nvSpPr>
          <p:cNvPr id="94213" name="Rectangle 3"/>
          <p:cNvSpPr txBox="1">
            <a:spLocks noChangeArrowheads="1"/>
          </p:cNvSpPr>
          <p:nvPr/>
        </p:nvSpPr>
        <p:spPr bwMode="auto">
          <a:xfrm>
            <a:off x="457200" y="1806575"/>
            <a:ext cx="8229600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gains extended physical access to the device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knows about the design of the device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opens the device and accesses internal signals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Requires unusual sophistication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Normal users do not need to worry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8432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Using the Stack</a:t>
            </a:r>
          </a:p>
        </p:txBody>
      </p:sp>
      <p:sp>
        <p:nvSpPr>
          <p:cNvPr id="184324" name="Text Box 2"/>
          <p:cNvSpPr txBox="1">
            <a:spLocks noChangeArrowheads="1"/>
          </p:cNvSpPr>
          <p:nvPr/>
        </p:nvSpPr>
        <p:spPr bwMode="auto">
          <a:xfrm>
            <a:off x="838200" y="1524000"/>
            <a:ext cx="75438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PUSH Rd 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places contents of Rd on the stack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Decrements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stack pointer (SP)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POP Rd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places contents of stack in Rd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Increments (SP)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SP must be initialized to top of SRAM, </a:t>
            </a: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RAMEND</a:t>
            </a:r>
            <a:endParaRPr lang="en-US">
              <a:solidFill>
                <a:srgbClr val="000000"/>
              </a:solidFill>
              <a:latin typeface="Arial" pitchFamily="5" charset="0"/>
            </a:endParaRPr>
          </a:p>
        </p:txBody>
      </p:sp>
      <p:sp>
        <p:nvSpPr>
          <p:cNvPr id="184325" name="Text Box 2"/>
          <p:cNvSpPr txBox="1">
            <a:spLocks noChangeArrowheads="1"/>
          </p:cNvSpPr>
          <p:nvPr/>
        </p:nvSpPr>
        <p:spPr bwMode="auto">
          <a:xfrm>
            <a:off x="2590800" y="4114800"/>
            <a:ext cx="40386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LDI R0, LOW(RAMEND)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OUT SPL, R0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LDI R0, HIGH(RAMEND)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OUT SPH, R0</a:t>
            </a:r>
          </a:p>
        </p:txBody>
      </p:sp>
    </p:spTree>
    <p:extLst>
      <p:ext uri="{BB962C8B-B14F-4D97-AF65-F5344CB8AC3E}">
        <p14:creationId xmlns:p14="http://schemas.microsoft.com/office/powerpoint/2010/main" val="109135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863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Assembler Directives</a:t>
            </a:r>
          </a:p>
        </p:txBody>
      </p:sp>
      <p:sp>
        <p:nvSpPr>
          <p:cNvPr id="186372" name="Text Box 2"/>
          <p:cNvSpPr txBox="1">
            <a:spLocks noChangeArrowheads="1"/>
          </p:cNvSpPr>
          <p:nvPr/>
        </p:nvSpPr>
        <p:spPr bwMode="auto">
          <a:xfrm>
            <a:off x="685800" y="1625600"/>
            <a:ext cx="8153400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Assembler directives give commands to the assembler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pitchFamily="5" charset="0"/>
              </a:rPr>
              <a:t>Do not generate machine code instructions</a:t>
            </a:r>
          </a:p>
        </p:txBody>
      </p:sp>
      <p:sp>
        <p:nvSpPr>
          <p:cNvPr id="186373" name="Text Box 2"/>
          <p:cNvSpPr txBox="1">
            <a:spLocks noChangeArrowheads="1"/>
          </p:cNvSpPr>
          <p:nvPr/>
        </p:nvSpPr>
        <p:spPr bwMode="auto">
          <a:xfrm>
            <a:off x="533400" y="2971800"/>
            <a:ext cx="4343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FF0000"/>
                </a:solidFill>
                <a:latin typeface="Courier New" pitchFamily="5" charset="0"/>
              </a:rPr>
              <a:t>.DSEG</a:t>
            </a:r>
            <a:endParaRPr lang="en-US" sz="2000" b="1">
              <a:solidFill>
                <a:srgbClr val="000000"/>
              </a:solidFill>
              <a:latin typeface="Courier New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var1:	</a:t>
            </a:r>
            <a:r>
              <a:rPr lang="en-US" sz="2000" b="1">
                <a:solidFill>
                  <a:srgbClr val="FF0000"/>
                </a:solidFill>
                <a:latin typeface="Courier New" pitchFamily="5" charset="0"/>
              </a:rPr>
              <a:t>.byte</a:t>
            </a: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 1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var2:	</a:t>
            </a:r>
            <a:r>
              <a:rPr lang="en-US" sz="2000" b="1">
                <a:solidFill>
                  <a:srgbClr val="FF0000"/>
                </a:solidFill>
                <a:latin typeface="Courier New" pitchFamily="5" charset="0"/>
              </a:rPr>
              <a:t>.byte</a:t>
            </a: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 2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FF0000"/>
                </a:solidFill>
                <a:latin typeface="Courier New" pitchFamily="5" charset="0"/>
              </a:rPr>
              <a:t>.CSEG</a:t>
            </a:r>
            <a:endParaRPr lang="en-US" sz="2000" b="1">
              <a:solidFill>
                <a:srgbClr val="000000"/>
              </a:solidFill>
              <a:latin typeface="Courier New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ldi XL, LOW(var1)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ldi XH, HIGH(var1)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Courier New" pitchFamily="5" charset="0"/>
              </a:rPr>
              <a:t>		ld R0, X</a:t>
            </a:r>
          </a:p>
        </p:txBody>
      </p:sp>
      <p:sp>
        <p:nvSpPr>
          <p:cNvPr id="186374" name="Text Box 2"/>
          <p:cNvSpPr txBox="1">
            <a:spLocks noChangeArrowheads="1"/>
          </p:cNvSpPr>
          <p:nvPr/>
        </p:nvSpPr>
        <p:spPr bwMode="auto">
          <a:xfrm>
            <a:off x="4648200" y="3200400"/>
            <a:ext cx="39624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Arial" pitchFamily="5" charset="0"/>
              </a:rPr>
              <a:t>.DSEG</a:t>
            </a:r>
            <a:r>
              <a:rPr lang="en-US" sz="2000">
                <a:solidFill>
                  <a:srgbClr val="000000"/>
                </a:solidFill>
                <a:latin typeface="Arial" pitchFamily="5" charset="0"/>
              </a:rPr>
              <a:t> declares data segment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pitchFamily="5" charset="0"/>
              </a:rPr>
              <a:t>Placed in SRAM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Arial" pitchFamily="5" charset="0"/>
              </a:rPr>
              <a:t>.CSEG</a:t>
            </a:r>
            <a:r>
              <a:rPr lang="en-US" sz="2000">
                <a:solidFill>
                  <a:srgbClr val="000000"/>
                </a:solidFill>
                <a:latin typeface="Arial" pitchFamily="5" charset="0"/>
              </a:rPr>
              <a:t> declares code segment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pitchFamily="5" charset="0"/>
              </a:rPr>
              <a:t>Placed in FLASH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0000"/>
                </a:solidFill>
                <a:latin typeface="Arial" pitchFamily="5" charset="0"/>
              </a:rPr>
              <a:t>.BYTE</a:t>
            </a:r>
            <a:r>
              <a:rPr lang="en-US" sz="2000">
                <a:solidFill>
                  <a:srgbClr val="000000"/>
                </a:solidFill>
                <a:latin typeface="Arial" pitchFamily="5" charset="0"/>
              </a:rPr>
              <a:t> allocates space</a:t>
            </a:r>
          </a:p>
          <a:p>
            <a:pPr marL="800100" lvl="1" indent="-342900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Times" pitchFamily="5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pitchFamily="5" charset="0"/>
              </a:rPr>
              <a:t>Only in data segment</a:t>
            </a:r>
          </a:p>
        </p:txBody>
      </p:sp>
    </p:spTree>
    <p:extLst>
      <p:ext uri="{BB962C8B-B14F-4D97-AF65-F5344CB8AC3E}">
        <p14:creationId xmlns:p14="http://schemas.microsoft.com/office/powerpoint/2010/main" val="4160904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8841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EEPROM Segment</a:t>
            </a:r>
          </a:p>
        </p:txBody>
      </p:sp>
      <p:sp>
        <p:nvSpPr>
          <p:cNvPr id="188421" name="Text Box 2"/>
          <p:cNvSpPr txBox="1">
            <a:spLocks noChangeArrowheads="1"/>
          </p:cNvSpPr>
          <p:nvPr/>
        </p:nvSpPr>
        <p:spPr bwMode="auto">
          <a:xfrm>
            <a:off x="2286000" y="1524000"/>
            <a:ext cx="4343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0000"/>
                </a:solidFill>
                <a:latin typeface="Courier New" pitchFamily="5" charset="0"/>
              </a:rPr>
              <a:t>.ESEG</a:t>
            </a:r>
            <a:endParaRPr lang="en-US" b="1">
              <a:solidFill>
                <a:srgbClr val="000000"/>
              </a:solidFill>
              <a:latin typeface="Courier New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	eeconsts:</a:t>
            </a:r>
            <a:r>
              <a:rPr lang="en-US" b="1">
                <a:solidFill>
                  <a:srgbClr val="FF0000"/>
                </a:solidFill>
                <a:latin typeface="Courier New" pitchFamily="5" charset="0"/>
              </a:rPr>
              <a:t>.db</a:t>
            </a: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 0xff, 0x11</a:t>
            </a: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FF0000"/>
                </a:solidFill>
                <a:latin typeface="Courier New" pitchFamily="5" charset="0"/>
              </a:rPr>
              <a:t>.CSEG</a:t>
            </a:r>
            <a:endParaRPr lang="en-US" b="1">
              <a:solidFill>
                <a:srgbClr val="000000"/>
              </a:solidFill>
              <a:latin typeface="Courier New" pitchFamily="5" charset="0"/>
            </a:endParaRPr>
          </a:p>
          <a:p>
            <a:pPr eaLnBrk="0" hangingPunct="0">
              <a:lnSpc>
                <a:spcPct val="120000"/>
              </a:lnSpc>
              <a:buClr>
                <a:srgbClr val="000000"/>
              </a:buClr>
              <a:buSzPct val="100000"/>
              <a:buFont typeface="Wingdings" pitchFamily="5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	fconsts:	</a:t>
            </a:r>
            <a:r>
              <a:rPr lang="en-US" b="1">
                <a:solidFill>
                  <a:srgbClr val="FF0000"/>
                </a:solidFill>
                <a:latin typeface="Courier New" pitchFamily="5" charset="0"/>
              </a:rPr>
              <a:t>.dw</a:t>
            </a:r>
            <a:r>
              <a:rPr lang="en-US" b="1">
                <a:solidFill>
                  <a:srgbClr val="000000"/>
                </a:solidFill>
                <a:latin typeface="Courier New" pitchFamily="5" charset="0"/>
              </a:rPr>
              <a:t> 0xffff</a:t>
            </a:r>
          </a:p>
        </p:txBody>
      </p:sp>
      <p:sp>
        <p:nvSpPr>
          <p:cNvPr id="188422" name="Text Box 2"/>
          <p:cNvSpPr txBox="1">
            <a:spLocks noChangeArrowheads="1"/>
          </p:cNvSpPr>
          <p:nvPr/>
        </p:nvSpPr>
        <p:spPr bwMode="auto">
          <a:xfrm>
            <a:off x="685800" y="3886200"/>
            <a:ext cx="76962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.ESEG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declares initialized data in EEPROM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.DB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 declares a data byte in program memory (CSEG) or EEPROM (ESEG)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00"/>
                </a:solidFill>
                <a:latin typeface="Arial" pitchFamily="5" charset="0"/>
              </a:rPr>
              <a:t>.DW </a:t>
            </a:r>
            <a:r>
              <a:rPr lang="en-US">
                <a:solidFill>
                  <a:srgbClr val="000000"/>
                </a:solidFill>
                <a:latin typeface="Arial" pitchFamily="5" charset="0"/>
              </a:rPr>
              <a:t>declares a word (16-bits) in CSEG or ESEG</a:t>
            </a:r>
          </a:p>
        </p:txBody>
      </p:sp>
    </p:spTree>
    <p:extLst>
      <p:ext uri="{BB962C8B-B14F-4D97-AF65-F5344CB8AC3E}">
        <p14:creationId xmlns:p14="http://schemas.microsoft.com/office/powerpoint/2010/main" val="324773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8841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Other Assembler Directives</a:t>
            </a:r>
          </a:p>
        </p:txBody>
      </p:sp>
      <p:sp>
        <p:nvSpPr>
          <p:cNvPr id="188422" name="Text Box 2"/>
          <p:cNvSpPr txBox="1">
            <a:spLocks noChangeArrowheads="1"/>
          </p:cNvSpPr>
          <p:nvPr/>
        </p:nvSpPr>
        <p:spPr bwMode="auto">
          <a:xfrm>
            <a:off x="1115616" y="1556792"/>
            <a:ext cx="7272808" cy="449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Arial" pitchFamily="5" charset="0"/>
              </a:rPr>
              <a:t>.DEF &lt;symbol&gt;=R&lt;n&gt;</a:t>
            </a: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 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Define a symbol to refer to a register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Ex. .DEF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5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=R9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Placement in file should precede first use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.UNDEF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5" charset="0"/>
              </a:rPr>
              <a:t>undefines</a:t>
            </a: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 the symbol</a:t>
            </a:r>
            <a:endParaRPr lang="en-US" sz="2000" dirty="0">
              <a:solidFill>
                <a:srgbClr val="000000"/>
              </a:solidFill>
              <a:latin typeface="Arial" pitchFamily="5" charset="0"/>
            </a:endParaRP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Arial" pitchFamily="5" charset="0"/>
              </a:rPr>
              <a:t>.EQU &lt;constant&gt;=&lt;expression&gt;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Define a constant to refer to a constant value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Ex. .EQU ZERO = 0</a:t>
            </a:r>
            <a:endParaRPr lang="en-US" sz="2000" dirty="0">
              <a:solidFill>
                <a:srgbClr val="000000"/>
              </a:solidFill>
              <a:latin typeface="Arial" pitchFamily="5" charset="0"/>
            </a:endParaRP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itchFamily="5" charset="0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onstant cannot be redefined or undefined</a:t>
            </a:r>
          </a:p>
          <a:p>
            <a:pPr eaLnBrk="0" hangingPunct="0">
              <a:lnSpc>
                <a:spcPct val="130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Arial" pitchFamily="5" charset="0"/>
              </a:rPr>
              <a:t>.SET &lt;variable&gt;=&lt;expression&gt;</a:t>
            </a:r>
          </a:p>
          <a:p>
            <a:pPr lvl="1" eaLnBrk="0" hangingPunct="0">
              <a:lnSpc>
                <a:spcPct val="130000"/>
              </a:lnSpc>
              <a:buClr>
                <a:srgbClr val="000000"/>
              </a:buClr>
              <a:buSzPct val="100000"/>
              <a:buFont typeface="Wingdings" pitchFamily="5" charset="2"/>
              <a:buChar char="Ø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Arial" pitchFamily="5" charset="0"/>
              </a:rPr>
              <a:t>Same as .EQU except variables can be changed later</a:t>
            </a:r>
            <a:endParaRPr lang="en-US" sz="2000" dirty="0">
              <a:solidFill>
                <a:srgbClr val="000000"/>
              </a:solidFill>
              <a:latin typeface="Arial" pitchFamily="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56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9625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Reading Internal Signals</a:t>
            </a:r>
          </a:p>
        </p:txBody>
      </p:sp>
      <p:sp>
        <p:nvSpPr>
          <p:cNvPr id="96261" name="Rectangle 3"/>
          <p:cNvSpPr txBox="1">
            <a:spLocks noChangeArrowheads="1"/>
          </p:cNvSpPr>
          <p:nvPr/>
        </p:nvSpPr>
        <p:spPr bwMode="auto">
          <a:xfrm>
            <a:off x="457200" y="4191000"/>
            <a:ext cx="82296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can view data transferred between ICs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Intellectual property (songs, videos, etc.)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Secret keys, etc.</a:t>
            </a:r>
          </a:p>
        </p:txBody>
      </p:sp>
      <p:sp>
        <p:nvSpPr>
          <p:cNvPr id="96262" name="Rectangle 5"/>
          <p:cNvSpPr>
            <a:spLocks noChangeArrowheads="1"/>
          </p:cNvSpPr>
          <p:nvPr/>
        </p:nvSpPr>
        <p:spPr bwMode="auto">
          <a:xfrm>
            <a:off x="2133600" y="1797050"/>
            <a:ext cx="15240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/>
            <a:r>
              <a:rPr lang="en-US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CPU</a:t>
            </a:r>
          </a:p>
        </p:txBody>
      </p:sp>
      <p:sp>
        <p:nvSpPr>
          <p:cNvPr id="96263" name="Rectangle 6"/>
          <p:cNvSpPr>
            <a:spLocks noChangeArrowheads="1"/>
          </p:cNvSpPr>
          <p:nvPr/>
        </p:nvSpPr>
        <p:spPr bwMode="auto">
          <a:xfrm>
            <a:off x="5181600" y="1797050"/>
            <a:ext cx="15240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/>
            <a:r>
              <a:rPr lang="en-US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RAM</a:t>
            </a:r>
          </a:p>
        </p:txBody>
      </p:sp>
      <p:sp>
        <p:nvSpPr>
          <p:cNvPr id="96264" name="Line 7"/>
          <p:cNvSpPr>
            <a:spLocks noChangeShapeType="1"/>
          </p:cNvSpPr>
          <p:nvPr/>
        </p:nvSpPr>
        <p:spPr bwMode="auto">
          <a:xfrm>
            <a:off x="3657600" y="240665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4419600" y="240665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3733800" y="3244850"/>
            <a:ext cx="1517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Logic Analyzer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9830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Reading Internal Signals, Defenses</a:t>
            </a:r>
          </a:p>
        </p:txBody>
      </p:sp>
      <p:sp>
        <p:nvSpPr>
          <p:cNvPr id="98314" name="Rectangle 3"/>
          <p:cNvSpPr txBox="1">
            <a:spLocks noChangeArrowheads="1"/>
          </p:cNvSpPr>
          <p:nvPr/>
        </p:nvSpPr>
        <p:spPr bwMode="auto">
          <a:xfrm>
            <a:off x="1066800" y="1676400"/>
            <a:ext cx="7239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Encrypt all data</a:t>
            </a: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 in transit between ICs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Expensive and time consuming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Make device </a:t>
            </a:r>
            <a:r>
              <a:rPr lang="en-US" sz="28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tamper-proof</a:t>
            </a:r>
            <a:endParaRPr lang="en-US" sz="2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Very expensive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Use internal board layers for routing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Layers can be sanded down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Epoxy over ICs to hide part numbers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Epoxy is removable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035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Reprogramming FLASH Memory</a:t>
            </a:r>
          </a:p>
        </p:txBody>
      </p:sp>
      <p:sp>
        <p:nvSpPr>
          <p:cNvPr id="100357" name="Rectangle 3"/>
          <p:cNvSpPr txBox="1">
            <a:spLocks noChangeArrowheads="1"/>
          </p:cNvSpPr>
          <p:nvPr/>
        </p:nvSpPr>
        <p:spPr bwMode="auto">
          <a:xfrm>
            <a:off x="457200" y="4321175"/>
            <a:ext cx="82296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can reprogram the entire device though its JTAG interface</a:t>
            </a:r>
          </a:p>
        </p:txBody>
      </p:sp>
      <p:grpSp>
        <p:nvGrpSpPr>
          <p:cNvPr id="100358" name="Group 14"/>
          <p:cNvGrpSpPr>
            <a:grpSpLocks/>
          </p:cNvGrpSpPr>
          <p:nvPr/>
        </p:nvGrpSpPr>
        <p:grpSpPr bwMode="auto">
          <a:xfrm>
            <a:off x="2743200" y="1981200"/>
            <a:ext cx="3863975" cy="1295400"/>
            <a:chOff x="576" y="1152"/>
            <a:chExt cx="2434" cy="816"/>
          </a:xfrm>
        </p:grpSpPr>
        <p:grpSp>
          <p:nvGrpSpPr>
            <p:cNvPr id="100359" name="Group 11"/>
            <p:cNvGrpSpPr>
              <a:grpSpLocks/>
            </p:cNvGrpSpPr>
            <p:nvPr/>
          </p:nvGrpSpPr>
          <p:grpSpPr bwMode="auto">
            <a:xfrm>
              <a:off x="576" y="1152"/>
              <a:ext cx="1632" cy="816"/>
              <a:chOff x="1344" y="1056"/>
              <a:chExt cx="1632" cy="816"/>
            </a:xfrm>
          </p:grpSpPr>
          <p:sp>
            <p:nvSpPr>
              <p:cNvPr id="100360" name="Rectangle 5"/>
              <p:cNvSpPr>
                <a:spLocks noChangeArrowheads="1"/>
              </p:cNvSpPr>
              <p:nvPr/>
            </p:nvSpPr>
            <p:spPr bwMode="auto">
              <a:xfrm>
                <a:off x="1344" y="1056"/>
                <a:ext cx="1632" cy="81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/>
                <a:r>
                  <a:rPr lang="en-US" b="1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ＭＳ Ｐゴシック" charset="-128"/>
                  </a:rPr>
                  <a:t>CPU</a:t>
                </a:r>
              </a:p>
            </p:txBody>
          </p:sp>
          <p:sp>
            <p:nvSpPr>
              <p:cNvPr id="100361" name="Rectangle 10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672" cy="240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defTabSz="914400"/>
                <a:r>
                  <a:rPr lang="en-US"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ＭＳ Ｐゴシック" charset="-128"/>
                  </a:rPr>
                  <a:t>Flash</a:t>
                </a:r>
              </a:p>
            </p:txBody>
          </p:sp>
        </p:grpSp>
        <p:sp>
          <p:nvSpPr>
            <p:cNvPr id="100362" name="Line 12"/>
            <p:cNvSpPr>
              <a:spLocks noChangeShapeType="1"/>
            </p:cNvSpPr>
            <p:nvPr/>
          </p:nvSpPr>
          <p:spPr bwMode="auto">
            <a:xfrm flipH="1">
              <a:off x="2208" y="177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63" name="Text Box 13"/>
            <p:cNvSpPr txBox="1">
              <a:spLocks noChangeArrowheads="1"/>
            </p:cNvSpPr>
            <p:nvPr/>
          </p:nvSpPr>
          <p:spPr bwMode="auto">
            <a:xfrm>
              <a:off x="2496" y="1680"/>
              <a:ext cx="5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ＭＳ Ｐゴシック" charset="-128"/>
                </a:rPr>
                <a:t>JTAG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240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Reprogramming FLASH Defenses</a:t>
            </a:r>
          </a:p>
        </p:txBody>
      </p:sp>
      <p:sp>
        <p:nvSpPr>
          <p:cNvPr id="102411" name="Rectangle 3"/>
          <p:cNvSpPr txBox="1">
            <a:spLocks noChangeArrowheads="1"/>
          </p:cNvSpPr>
          <p:nvPr/>
        </p:nvSpPr>
        <p:spPr bwMode="auto">
          <a:xfrm>
            <a:off x="1371600" y="2057400"/>
            <a:ext cx="8077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Make flash unprogrammable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Blow an internal fuse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Updates become impossible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Require secret key to access JTAG</a:t>
            </a:r>
          </a:p>
          <a:p>
            <a:pPr marL="914400" lvl="1" indent="-4572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Ø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Costly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extLst/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10445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839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>
                <a:solidFill>
                  <a:schemeClr val="tx1"/>
                </a:solidFill>
              </a:rPr>
              <a:t>“Super” Intrusive Attacks</a:t>
            </a:r>
          </a:p>
        </p:txBody>
      </p:sp>
      <p:sp>
        <p:nvSpPr>
          <p:cNvPr id="104453" name="Rectangle 3"/>
          <p:cNvSpPr txBox="1">
            <a:spLocks noChangeArrowheads="1"/>
          </p:cNvSpPr>
          <p:nvPr/>
        </p:nvSpPr>
        <p:spPr bwMode="auto">
          <a:xfrm>
            <a:off x="533400" y="2035175"/>
            <a:ext cx="8229600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Attacker gains access to the design of the ICs inside the device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Requires time, knowledge, and access</a:t>
            </a:r>
          </a:p>
          <a:p>
            <a:pPr marL="342900" indent="-342900" defTabSz="9144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lang="en-US" sz="28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Only large organizations could launch this type of attack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1983</Words>
  <Application>Microsoft Office PowerPoint</Application>
  <PresentationFormat>On-screen Show (4:3)</PresentationFormat>
  <Paragraphs>405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Method of Attack, Physical Access</vt:lpstr>
      <vt:lpstr>Physical Access Attacks</vt:lpstr>
      <vt:lpstr>Defenses Against Physical Attacks</vt:lpstr>
      <vt:lpstr>Intrusive Physical Attacks</vt:lpstr>
      <vt:lpstr>Reading Internal Signals</vt:lpstr>
      <vt:lpstr>Reading Internal Signals, Defenses</vt:lpstr>
      <vt:lpstr>Reprogramming FLASH Memory</vt:lpstr>
      <vt:lpstr>Reprogramming FLASH Defenses</vt:lpstr>
      <vt:lpstr>“Super” Intrusive Attacks</vt:lpstr>
      <vt:lpstr>Hardware Trojans</vt:lpstr>
      <vt:lpstr>Side-Channel Attacks</vt:lpstr>
      <vt:lpstr>IP Watermarking</vt:lpstr>
      <vt:lpstr>ATmega Assembly</vt:lpstr>
      <vt:lpstr>Assembly Instructions</vt:lpstr>
      <vt:lpstr>ATmega Instruction Formats</vt:lpstr>
      <vt:lpstr>Instruction Format, 1 register</vt:lpstr>
      <vt:lpstr>Instruction Format, 1 register</vt:lpstr>
      <vt:lpstr>Instruction Format, Branch</vt:lpstr>
      <vt:lpstr>Assembly Code Structure</vt:lpstr>
      <vt:lpstr>Example Assembly Program</vt:lpstr>
      <vt:lpstr>Some Arithmetic Operations</vt:lpstr>
      <vt:lpstr>Some Logical Operations</vt:lpstr>
      <vt:lpstr>Accessing Registers/Memory</vt:lpstr>
      <vt:lpstr>General Purpose Registers</vt:lpstr>
      <vt:lpstr>LDI Instruction</vt:lpstr>
      <vt:lpstr>MOV Instruction</vt:lpstr>
      <vt:lpstr>I/O Registers</vt:lpstr>
      <vt:lpstr>SBI Instruction</vt:lpstr>
      <vt:lpstr>Addressing SRAM (Ext. I/O)</vt:lpstr>
      <vt:lpstr>Data Indirect Addressing</vt:lpstr>
      <vt:lpstr>Branching</vt:lpstr>
      <vt:lpstr>Unconditional Branching</vt:lpstr>
      <vt:lpstr>Relative Jump (RJMP)</vt:lpstr>
      <vt:lpstr>Conditional Branches</vt:lpstr>
      <vt:lpstr>Status Register (SREG)</vt:lpstr>
      <vt:lpstr>Conditional Branch Instructions</vt:lpstr>
      <vt:lpstr>Branch Conditions</vt:lpstr>
      <vt:lpstr>Skip Instructions</vt:lpstr>
      <vt:lpstr>Subroutines</vt:lpstr>
      <vt:lpstr>Using the Stack</vt:lpstr>
      <vt:lpstr>Assembler Directives</vt:lpstr>
      <vt:lpstr>EEPROM Segment</vt:lpstr>
      <vt:lpstr>Other Assembler Directives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</dc:title>
  <dc:creator>Trial User</dc:creator>
  <cp:lastModifiedBy>Ian</cp:lastModifiedBy>
  <cp:revision>132</cp:revision>
  <cp:lastPrinted>2009-04-22T19:24:48Z</cp:lastPrinted>
  <dcterms:created xsi:type="dcterms:W3CDTF">2010-05-28T15:13:53Z</dcterms:created>
  <dcterms:modified xsi:type="dcterms:W3CDTF">2013-09-05T17:29:10Z</dcterms:modified>
</cp:coreProperties>
</file>