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83" r:id="rId4"/>
    <p:sldId id="258" r:id="rId5"/>
    <p:sldId id="259" r:id="rId6"/>
    <p:sldId id="284" r:id="rId7"/>
    <p:sldId id="260" r:id="rId8"/>
    <p:sldId id="261" r:id="rId9"/>
    <p:sldId id="262" r:id="rId10"/>
    <p:sldId id="263" r:id="rId11"/>
    <p:sldId id="264" r:id="rId12"/>
    <p:sldId id="270" r:id="rId13"/>
    <p:sldId id="271" r:id="rId14"/>
    <p:sldId id="265" r:id="rId15"/>
    <p:sldId id="266" r:id="rId16"/>
    <p:sldId id="267" r:id="rId17"/>
    <p:sldId id="268" r:id="rId18"/>
    <p:sldId id="269" r:id="rId19"/>
    <p:sldId id="282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MS Gothic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8C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0929"/>
  </p:normalViewPr>
  <p:slideViewPr>
    <p:cSldViewPr>
      <p:cViewPr>
        <p:scale>
          <a:sx n="100" d="100"/>
          <a:sy n="100" d="100"/>
        </p:scale>
        <p:origin x="-360" y="-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13321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7187" cy="1248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7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3700" cy="4102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65642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87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5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7350" cy="4095750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7350" cy="4095750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7350" cy="4095750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7350" cy="4095750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7350" cy="4095750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67350" cy="4095750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3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1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79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27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5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3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1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019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7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5" name="Placeholder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67350" cy="40957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5288" cy="4103688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A34-1BF3-4FBB-BC35-C306FF21A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C12E6-3307-4D94-9FFE-8D087A342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9875" y="220663"/>
            <a:ext cx="205422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663"/>
            <a:ext cx="601027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E3AA1-8749-4335-B297-4B4CA0775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3C19-89F8-4972-B2A2-BC8A4755A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8D9DE-41D6-4B4F-ACF7-5FFE5370D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604963"/>
            <a:ext cx="4032250" cy="4513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DEC5-14B7-4D09-B44B-30468A769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7FEC8-51E8-4DCB-A5E4-877CC87D7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99F52-2C84-43E4-9213-F2D0049CA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4D9B-DD0A-4115-892F-4B6281042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CC22D-8A9D-4BC6-A09B-E026F71B8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6A957-205D-48CA-A50B-CF0D37B8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1066800"/>
          </a:xfrm>
          <a:prstGeom prst="rect">
            <a:avLst/>
          </a:prstGeom>
          <a:solidFill>
            <a:srgbClr val="CDDFFF"/>
          </a:solidFill>
          <a:ln w="9360">
            <a:solidFill>
              <a:srgbClr val="CDDFFF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0663"/>
            <a:ext cx="7759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892300" cy="444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charset="0"/>
              <a:buNone/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C0DA6ED9-EAF4-46E8-9999-4FE83EAB9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0" y="3048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716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6096000"/>
            <a:ext cx="9144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>
              <a:ea typeface="MS Gothic" charset="-128"/>
              <a:cs typeface="+mn-cs"/>
            </a:endParaRPr>
          </a:p>
        </p:txBody>
      </p:sp>
      <p:sp>
        <p:nvSpPr>
          <p:cNvPr id="103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6900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  <a:cs typeface="MS Gothic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Advanced RISC Machine (ARM)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84213" y="1722438"/>
            <a:ext cx="7920037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ARM designs and licenses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16/32-bit processor cores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ARM does not sell integrated circuits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ARM licenses their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intellectual property (IP)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Hard core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– complete layout is provided</a:t>
            </a:r>
          </a:p>
          <a:p>
            <a:pPr marL="800100" lvl="1" indent="-342900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Inflexible, no modifications are possible</a:t>
            </a:r>
          </a:p>
          <a:p>
            <a:pPr marL="800100" lvl="1" indent="-342900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less work for licensee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Soft core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– synthesizable Verilog code</a:t>
            </a:r>
          </a:p>
          <a:p>
            <a:pPr marL="800100" lvl="1" indent="-342900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Optimizations can be performed</a:t>
            </a:r>
          </a:p>
          <a:p>
            <a:pPr marL="800100" lvl="1" indent="-342900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Synthesis must be performed by licensee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86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Instruction Sets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16013" y="1635125"/>
            <a:ext cx="7356475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5000"/>
              </a:lnSpc>
              <a:buFont typeface="Wingdings" charset="2"/>
              <a:buChar char="Ø"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ARM Instruction Set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Standard 32-bit instructions</a:t>
            </a:r>
          </a:p>
          <a:p>
            <a:pPr>
              <a:lnSpc>
                <a:spcPct val="125000"/>
              </a:lnSpc>
              <a:buFont typeface="Wingdings" charset="2"/>
              <a:buChar char="Ø"/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</a:rPr>
              <a:t>Thumb Instruction Set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16-bit instructions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Less robust, better code density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Dynamically switch between ARM and Thumb mode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T bit in CPSR</a:t>
            </a:r>
          </a:p>
          <a:p>
            <a:pPr>
              <a:lnSpc>
                <a:spcPct val="125000"/>
              </a:lnSpc>
              <a:buFont typeface="Wingdings" charset="2"/>
              <a:buChar char="Ø"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Thumb-2 Instruction Set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16-bit and 32-bit instructions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No switch between ARM/Thumb needed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Thumb vs. ARM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49325" y="1524000"/>
            <a:ext cx="73564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5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Thumb instructions access only a subset of general-purpose registers</a:t>
            </a:r>
          </a:p>
          <a:p>
            <a:pPr marL="800100" lvl="1" indent="-342900">
              <a:lnSpc>
                <a:spcPct val="125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R0 – R7, only 3 bits needed</a:t>
            </a:r>
          </a:p>
          <a:p>
            <a:pPr>
              <a:lnSpc>
                <a:spcPct val="125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Branches are short range</a:t>
            </a:r>
          </a:p>
          <a:p>
            <a:pPr marL="800100" lvl="1" indent="-342900">
              <a:lnSpc>
                <a:spcPct val="125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Conditional branches offset is only 8-bits long</a:t>
            </a:r>
          </a:p>
          <a:p>
            <a:pPr>
              <a:lnSpc>
                <a:spcPct val="125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Instructions have fewer argument options</a:t>
            </a:r>
          </a:p>
          <a:p>
            <a:pPr marL="800100" lvl="1" indent="-342900">
              <a:lnSpc>
                <a:spcPct val="125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ADDS $r1, $r1, $r0</a:t>
            </a:r>
          </a:p>
          <a:p>
            <a:pPr marL="800100" lvl="1" indent="-342900">
              <a:lnSpc>
                <a:spcPct val="125000"/>
              </a:lnSpc>
              <a:buFont typeface="Arial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ADD $r1, $r0</a:t>
            </a:r>
          </a:p>
          <a:p>
            <a:pPr>
              <a:lnSpc>
                <a:spcPct val="125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No shift option on arithmetic instructions</a:t>
            </a:r>
          </a:p>
          <a:p>
            <a:pPr>
              <a:lnSpc>
                <a:spcPct val="125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Generally, more Thumb is more RISC than CISC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ARM Instruction Set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69925" y="1736725"/>
            <a:ext cx="7864475" cy="374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An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instruction set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is the set of all machine instructions supported by the architecture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Load-Store Architecture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738188" lvl="1" indent="-280988" eaLnBrk="0" hangingPunct="0"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Data processing occurs in registers</a:t>
            </a:r>
          </a:p>
          <a:p>
            <a:pPr marL="738188" lvl="1" indent="-280988" eaLnBrk="0" hangingPunct="0"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Load and store instructions move data between memory and registers</a:t>
            </a:r>
          </a:p>
          <a:p>
            <a:pPr marL="738188" lvl="1" indent="-280988" eaLnBrk="0" hangingPunct="0"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[]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indicate an address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Ex. 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LDR r0, [r1]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moves data into r0 from memory at address in r1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      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STR r0, [r1]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moves data from r0 into memory at address in r1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Data Processing Instructions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584200" y="1936750"/>
            <a:ext cx="8213725" cy="344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Move Instructions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MOV r0, r1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moves the contents of r1 into r0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MOV r0, #3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moves the number 3 into r0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Shift Instructions – inputs to operations can be shifted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MOV r0, r1, LSL #2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moves (r1 &lt;&lt; 2) into r0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MOV r0, r1, ASR #2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moves (r1 &gt;&gt; 2) into r0, sign extend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eaLnBrk="0" hangingPunc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Arithmetic Instructions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ADD r3, r4, r5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places (r4 + r5) in r3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Condition Flags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457200" y="1828800"/>
            <a:ext cx="8229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Current Program Status Register (CPSR)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contains the status of comparison instructions and some arithmetic instructions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 – negative, Z – zero, C – unsigned carry, V – overflow, Q - saturation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Flags are set as a result of a comparison instruction or an arithmetic instruction with an 'S' suffix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Ex. 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CMP r0, r1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sets status bits as a result of (r0 – r1)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	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ADDS r0, r1, r2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r0 = r1 + r2 and status bits set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	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ADD r0, r1, r2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– r0 = r1 + r2 but no status bits set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Conditional Execution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798513" y="1576388"/>
            <a:ext cx="765968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All ARM instructions can be executed conditionally based on the CPSR register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Appropriate condition suffix needs to be added to the instruction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NE – not equal, EQ – equal, CC – less than (unsigned), LT less than (signed)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Ex. </a:t>
            </a: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CMP r0, r1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	ADDNE r3, r4, r5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charset="0"/>
              </a:rPr>
              <a:t>	BCC test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ADDNE is executed if r0 not equal to r1</a:t>
            </a:r>
          </a:p>
          <a:p>
            <a:pPr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BCC is executed if r0 is less than r1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5017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Benefits of Conditional Exec.</a:t>
            </a: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5410200" y="1676400"/>
            <a:ext cx="3581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Greatest Common Divisor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algorithm, between r0 and r1</a:t>
            </a:r>
          </a:p>
          <a:p>
            <a:pPr>
              <a:lnSpc>
                <a:spcPct val="120000"/>
              </a:lnSpc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Subtract smaller from larger until they are equal</a:t>
            </a:r>
          </a:p>
          <a:p>
            <a:pPr>
              <a:lnSpc>
                <a:spcPct val="120000"/>
              </a:lnSpc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Explicit branch instructions are not needed (as often)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81200"/>
            <a:ext cx="45720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0182" name="Text Box 2"/>
          <p:cNvSpPr txBox="1">
            <a:spLocks noChangeArrowheads="1"/>
          </p:cNvSpPr>
          <p:nvPr/>
        </p:nvSpPr>
        <p:spPr bwMode="auto">
          <a:xfrm>
            <a:off x="1524000" y="1524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ctr">
              <a:buFont typeface="Wingdings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GCD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246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Higher Code Density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370013" y="1519238"/>
            <a:ext cx="6859587" cy="427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“Normal” Assembler</a:t>
            </a:r>
          </a:p>
          <a:p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gcd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: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cmp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r0, r1 ;reached the end?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beq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stop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blt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less ;if r0 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&lt;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r1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	sub r0, r0, r1 ;subtract r1 from r0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bal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gcd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less: 	sub r1, r1, r0 ;subtract r0 from r1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bal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gcd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stop:</a:t>
            </a:r>
          </a:p>
          <a:p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ARM Conditional Assembler</a:t>
            </a:r>
          </a:p>
          <a:p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gcd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: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cmp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r0, r1 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; compare r0 and r1</a:t>
            </a: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subgt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r0, r0, r1 ;subtract r1 from r0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sublt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r1, r1, r0 ;else subtract r0 from r1</a:t>
            </a:r>
          </a:p>
          <a:p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	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bne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gcd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;reached the end?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45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Endianess in ARM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838200" y="1600200"/>
            <a:ext cx="7772400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The ARM can be set up to access its data in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either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little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or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big endian format.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Little endian:</a:t>
            </a:r>
            <a:endParaRPr lang="en-US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110000"/>
              </a:lnSpc>
              <a:buFont typeface="Times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Least significant byte of a word is stored in 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bits 0-7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of an addressed word.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Big endian:</a:t>
            </a:r>
          </a:p>
          <a:p>
            <a:pPr lvl="1">
              <a:lnSpc>
                <a:spcPct val="110000"/>
              </a:lnSpc>
              <a:buFont typeface="Times" charset="0"/>
              <a:buChar char="•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Least significant byte of a word is stored in 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bits 24-31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of an addressed word.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This has no real relevance unless data is stored as words and then accessed in smaller sized quantities (halfwords or bytes).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6451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Efficient Coding</a:t>
            </a:r>
            <a:endParaRPr lang="en-US" dirty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83568" y="1931244"/>
            <a:ext cx="7992888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Important to be efficient in programming</a:t>
            </a:r>
          </a:p>
          <a:p>
            <a:pPr lvl="1"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RAM, FLASH, performance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Efficient C coding may require an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understanding of the compiler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Compiler can erase your efficiencies for you</a:t>
            </a:r>
          </a:p>
          <a:p>
            <a:pPr>
              <a:lnSpc>
                <a:spcPct val="120000"/>
              </a:lnSpc>
              <a:buFont typeface="Wingdings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In the worst case, you can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modify/write the assembly by hand</a:t>
            </a:r>
            <a:endParaRPr lang="en-US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7242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ARM-based Processors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303338" y="4537075"/>
            <a:ext cx="669766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ARM provides the processor core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Licensee designs the remainder of the system</a:t>
            </a:r>
          </a:p>
        </p:txBody>
      </p:sp>
      <p:grpSp>
        <p:nvGrpSpPr>
          <p:cNvPr id="16388" name="Group 21"/>
          <p:cNvGrpSpPr>
            <a:grpSpLocks/>
          </p:cNvGrpSpPr>
          <p:nvPr/>
        </p:nvGrpSpPr>
        <p:grpSpPr bwMode="auto">
          <a:xfrm>
            <a:off x="2655888" y="1989138"/>
            <a:ext cx="3976687" cy="2016125"/>
            <a:chOff x="1683296" y="1700808"/>
            <a:chExt cx="3977208" cy="2016224"/>
          </a:xfrm>
        </p:grpSpPr>
        <p:sp>
          <p:nvSpPr>
            <p:cNvPr id="2" name="Rectangle 1"/>
            <p:cNvSpPr/>
            <p:nvPr/>
          </p:nvSpPr>
          <p:spPr bwMode="auto">
            <a:xfrm>
              <a:off x="1691234" y="2996272"/>
              <a:ext cx="1224123" cy="7207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ea typeface="MS Gothic" charset="-128"/>
                </a:rPr>
                <a:t>Peripherals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059838" y="2996272"/>
              <a:ext cx="1224123" cy="7207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ea typeface="MS Gothic" charset="-128"/>
                </a:rPr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436382" y="2996272"/>
              <a:ext cx="1224122" cy="7207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r>
                <a:rPr lang="en-US" sz="1800" dirty="0">
                  <a:solidFill>
                    <a:schemeClr val="tx1"/>
                  </a:solidFill>
                  <a:ea typeface="MS Gothic" charset="-128"/>
                </a:rPr>
                <a:t>I/O</a:t>
              </a:r>
            </a:p>
          </p:txBody>
        </p:sp>
        <p:sp>
          <p:nvSpPr>
            <p:cNvPr id="16392" name="Rectangle 7"/>
            <p:cNvSpPr>
              <a:spLocks noChangeArrowheads="1"/>
            </p:cNvSpPr>
            <p:nvPr/>
          </p:nvSpPr>
          <p:spPr bwMode="auto">
            <a:xfrm>
              <a:off x="2699792" y="1700808"/>
              <a:ext cx="1872208" cy="720080"/>
            </a:xfrm>
            <a:prstGeom prst="rect">
              <a:avLst/>
            </a:prstGeom>
            <a:solidFill>
              <a:srgbClr val="FEC8C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r>
                <a:rPr lang="en-US" sz="1800">
                  <a:solidFill>
                    <a:schemeClr val="tx1"/>
                  </a:solidFill>
                </a:rPr>
                <a:t>ARM Processor Core</a:t>
              </a:r>
            </a:p>
          </p:txBody>
        </p:sp>
        <p:sp>
          <p:nvSpPr>
            <p:cNvPr id="16393" name="Left-Right Arrow 2"/>
            <p:cNvSpPr>
              <a:spLocks noChangeArrowheads="1"/>
            </p:cNvSpPr>
            <p:nvPr/>
          </p:nvSpPr>
          <p:spPr bwMode="auto">
            <a:xfrm>
              <a:off x="1683296" y="2492896"/>
              <a:ext cx="3968824" cy="432048"/>
            </a:xfrm>
            <a:prstGeom prst="leftRightArrow">
              <a:avLst>
                <a:gd name="adj1" fmla="val 50000"/>
                <a:gd name="adj2" fmla="val 50013"/>
              </a:avLst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charset="0"/>
                <a:buNone/>
              </a:pPr>
              <a:r>
                <a:rPr lang="en-US" sz="1600">
                  <a:solidFill>
                    <a:schemeClr val="tx1"/>
                  </a:solidFill>
                </a:rPr>
                <a:t>Internal Bus</a:t>
              </a:r>
            </a:p>
          </p:txBody>
        </p:sp>
        <p:cxnSp>
          <p:nvCxnSpPr>
            <p:cNvPr id="16394" name="Straight Arrow Connector 14"/>
            <p:cNvCxnSpPr>
              <a:cxnSpLocks noChangeShapeType="1"/>
              <a:stCxn id="2" idx="0"/>
            </p:cNvCxnSpPr>
            <p:nvPr/>
          </p:nvCxnSpPr>
          <p:spPr bwMode="auto">
            <a:xfrm flipV="1">
              <a:off x="2303748" y="2852936"/>
              <a:ext cx="0" cy="1440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</p:cxnSp>
        <p:cxnSp>
          <p:nvCxnSpPr>
            <p:cNvPr id="16395" name="Straight Arrow Connector 23"/>
            <p:cNvCxnSpPr>
              <a:cxnSpLocks noChangeShapeType="1"/>
            </p:cNvCxnSpPr>
            <p:nvPr/>
          </p:nvCxnSpPr>
          <p:spPr bwMode="auto">
            <a:xfrm flipV="1">
              <a:off x="3680123" y="2852936"/>
              <a:ext cx="0" cy="1440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</p:cxnSp>
        <p:cxnSp>
          <p:nvCxnSpPr>
            <p:cNvPr id="16396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3648881" y="2431182"/>
              <a:ext cx="0" cy="1440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</p:cxnSp>
        <p:cxnSp>
          <p:nvCxnSpPr>
            <p:cNvPr id="16397" name="Straight Arrow Connector 25"/>
            <p:cNvCxnSpPr>
              <a:cxnSpLocks noChangeShapeType="1"/>
            </p:cNvCxnSpPr>
            <p:nvPr/>
          </p:nvCxnSpPr>
          <p:spPr bwMode="auto">
            <a:xfrm flipV="1">
              <a:off x="5076056" y="2848942"/>
              <a:ext cx="0" cy="1440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sm" len="sm"/>
              <a:tailEnd type="triangle" w="sm" len="sm"/>
            </a:ln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Adding Contents of an Array</a:t>
            </a:r>
            <a:endParaRPr lang="en-US" dirty="0"/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692150" y="2564904"/>
            <a:ext cx="3761264" cy="231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 checksum_v1 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 *data) {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	char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 sum=0;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	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</a:rPr>
              <a:t>	for 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=0;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&lt;64; </a:t>
            </a:r>
            <a:r>
              <a:rPr lang="en-US" sz="1600" b="1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++) {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		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</a:rPr>
              <a:t>	sum 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+= 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</a:rPr>
              <a:t>data[</a:t>
            </a:r>
            <a:r>
              <a:rPr lang="en-US" sz="1600" b="1" dirty="0" err="1" smtClean="0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</a:rPr>
              <a:t>];</a:t>
            </a:r>
            <a:endParaRPr lang="en-US" sz="1600" b="1" dirty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</a:rPr>
              <a:t>	}</a:t>
            </a:r>
            <a:endParaRPr lang="en-US" sz="1600" b="1" dirty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charset="0"/>
              </a:rPr>
              <a:t>	return </a:t>
            </a: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sum;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973138" y="1584325"/>
            <a:ext cx="7413625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Program computes the sum of the first 64 elts in the data array</a:t>
            </a:r>
          </a:p>
          <a:p>
            <a:pPr eaLnBrk="0" hangingPunc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Variable i is declared as a char to save space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746625" y="2963863"/>
            <a:ext cx="3940175" cy="1165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1250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 always less than 8 bits long</a:t>
            </a:r>
          </a:p>
          <a:p>
            <a:pPr eaLnBrk="0" hangingPunct="0">
              <a:spcBef>
                <a:spcPts val="1250"/>
              </a:spcBef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May use less register space and/or stack space 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751013" y="4876800"/>
            <a:ext cx="5507037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 as a char does </a:t>
            </a:r>
            <a:r>
              <a:rPr lang="en-US" sz="2000" b="1">
                <a:solidFill>
                  <a:srgbClr val="000000"/>
                </a:solidFill>
                <a:latin typeface="Arial" charset="0"/>
              </a:rPr>
              <a:t>NOT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save any space</a:t>
            </a:r>
          </a:p>
          <a:p>
            <a:pPr eaLnBrk="0" hangingPunct="0"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All stack entries and registers are 32 bits long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Loops, Fixed Iterations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619672" y="2297113"/>
            <a:ext cx="5758606" cy="2556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checksum_v1:</a:t>
            </a: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	MOV r2, #0				; sum = 0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MOV r1, #0				;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 = 0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checksum_v1_loop:</a:t>
            </a: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LDRSH r3, [r0], 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#4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	; r3 = *(data++)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ADD r1, r1, #1			; r1 = i+1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CMP r1, #0x40			; compare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, 64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ADD r2, r3, r2			; sum += r3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BCC checksum_v1_loop	; if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&lt;64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goto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 loop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MOV pc, r14				; return sum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911350" y="1514475"/>
            <a:ext cx="5175250" cy="70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 lot of time is spent in loops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Loops are a common target for optimization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231900" y="4992688"/>
            <a:ext cx="6516688" cy="1004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3 instructions implement loop: add, compare, branch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Replace them with: subtract/compare, branch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Result of the subtract can be used to set condition flags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Condensing a Loop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958850" y="1660525"/>
            <a:ext cx="7307263" cy="405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Current loop counts up from 0 to 64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 is compared to 64 to check for loop termination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Optimized loop can count down from 64 to 0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 does not need to be explicitly compared to 0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Add the 'S' suffix to the subtract so is sets condition flags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Ex.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SUBS r1, r1, #1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charset="0"/>
              </a:rPr>
              <a:t>		BNE loop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BNE checks Zero flag in CPSR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No need for a compare instruction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Loops, Counting Down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403648" y="1828800"/>
            <a:ext cx="6220270" cy="2556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c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hecksum:</a:t>
            </a: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MOV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r2, r0				; r2 = data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MOV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r0, #0				; sum = 0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MOV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r1, #0x40			;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 = 64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err="1" smtClean="0">
                <a:solidFill>
                  <a:srgbClr val="000000"/>
                </a:solidFill>
                <a:latin typeface="Courier New" charset="0"/>
              </a:rPr>
              <a:t>checksum_loop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:</a:t>
            </a:r>
            <a:endParaRPr lang="en-US" sz="1600" dirty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LDR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r3, [r2], #4		; r3 = *(data++)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SUBS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r1, r1, #1			;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-- and set flags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ADD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r0, r3, r0			; sum += r3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BCC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checksum_loop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	; if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!=0 </a:t>
            </a:r>
            <a:r>
              <a:rPr lang="en-US" sz="1600" dirty="0" err="1">
                <a:solidFill>
                  <a:srgbClr val="000000"/>
                </a:solidFill>
                <a:latin typeface="Courier New" charset="0"/>
              </a:rPr>
              <a:t>goto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 loop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Courier New" charset="0"/>
              </a:rPr>
              <a:t>	MOV </a:t>
            </a:r>
            <a:r>
              <a:rPr lang="en-US" sz="1600" dirty="0">
                <a:solidFill>
                  <a:srgbClr val="000000"/>
                </a:solidFill>
                <a:latin typeface="Courier New" charset="0"/>
              </a:rPr>
              <a:t>pc, r14				; return sum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243013" y="4800600"/>
            <a:ext cx="6713537" cy="70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One comparison instruction removed from inside the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loop</a:t>
            </a:r>
          </a:p>
          <a:p>
            <a:pPr lvl="1"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25% less work in loop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Possible because ARM always compares to 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Loop Unrolling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38213" y="2057400"/>
            <a:ext cx="7645400" cy="32438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Loop overhead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is the performance cost of implementing the loop</a:t>
            </a:r>
          </a:p>
          <a:p>
            <a:pPr marL="741363" lvl="1" indent="-284163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Ex. </a:t>
            </a:r>
            <a:r>
              <a:rPr lang="en-US" sz="2000" dirty="0">
                <a:solidFill>
                  <a:srgbClr val="000000"/>
                </a:solidFill>
                <a:latin typeface="Courier New" charset="0"/>
              </a:rPr>
              <a:t>SUBS, BCC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For ARM, overhead is 4 clock cycles </a:t>
            </a:r>
          </a:p>
          <a:p>
            <a:pPr marL="741363" lvl="1" indent="-284163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SUBS = 1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clk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, BCC = 3 </a:t>
            </a:r>
            <a:r>
              <a:rPr lang="en-US" sz="2000" dirty="0" err="1">
                <a:solidFill>
                  <a:srgbClr val="000000"/>
                </a:solidFill>
                <a:latin typeface="Arial" charset="0"/>
              </a:rPr>
              <a:t>clks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Overhead can be avoided by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unrolling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the loop</a:t>
            </a:r>
          </a:p>
          <a:p>
            <a:pPr marL="741363" lvl="1" indent="-284163"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Repeating the loop body many times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Fixed iteration loops, unrolling can reduce overhead to 0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Variable iteration loops, overhead is greatly reduced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Unrolling, Fixed Iterations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649413" y="1757363"/>
            <a:ext cx="6156325" cy="3514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checksum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	MOV r2, r0				; r2 = data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	MOV r0, #0				; sum = 0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	MOV r1, #0x40			; i = 32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checksum_loop</a:t>
            </a:r>
          </a:p>
          <a:p>
            <a:pPr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  <a:ea typeface="Arial Unicode MS" charset="0"/>
                <a:cs typeface="Arial Unicode MS" charset="0"/>
              </a:rPr>
              <a:t>	SUBS r1, r1, #1			; i-- and set flags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	LDR r3, [r2], #4		; r3 = *(data++)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	ADD r0, r3, r0			; sum += r3</a:t>
            </a:r>
          </a:p>
          <a:p>
            <a:pPr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  <a:ea typeface="Arial Unicode MS" charset="0"/>
                <a:cs typeface="Arial Unicode MS" charset="0"/>
              </a:rPr>
              <a:t>	LDR r3, [r2], #4		; r3 = *(data++)</a:t>
            </a:r>
          </a:p>
          <a:p>
            <a:pPr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  <a:ea typeface="Arial Unicode MS" charset="0"/>
                <a:cs typeface="Arial Unicode MS" charset="0"/>
              </a:rPr>
              <a:t>	ADD r0, r3, r0			; sum += r3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	BCC checksum_loop		; if i!=0 goto loop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>
                <a:solidFill>
                  <a:srgbClr val="000000"/>
                </a:solidFill>
                <a:latin typeface="Courier New" charset="0"/>
              </a:rPr>
              <a:t>	MOV pc, r14				; return sum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>
              <a:solidFill>
                <a:srgbClr val="000000"/>
              </a:solidFill>
              <a:latin typeface="Courier New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625600" y="5064125"/>
            <a:ext cx="5640388" cy="70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Only 32 iterations needed, loop body duplicated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Loop overhead cut in half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Unrolling Side Effects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263650" y="2057400"/>
            <a:ext cx="6276975" cy="2224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Advantages: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Reduces loop overhead, improves performance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Disadvantages: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Increases code size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Displaces lines from the instruction cache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Degraded cache performance may offset gains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Register Allocation</a:t>
            </a: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104900" y="2057400"/>
            <a:ext cx="6988175" cy="344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Compiler must choose registers to hold all data used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i, data[i], sum, etc.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If number of vars &gt; number of registers, stack must be used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very slow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Try to keep number of local variables small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approximately 12 available registers in ARM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- 16 total registers but some may be used (SP, PC, etc.)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Function Calls, Arguments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449263" y="1633538"/>
            <a:ext cx="8466137" cy="161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ARM passes the first 4 arguments through r0, r1, r2, and r3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Stack is only used if 5 or more arguments are used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Keep number of arguments &lt;= 4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Arguments can be merged into structures which are passed by reference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457200" y="3314700"/>
            <a:ext cx="2371725" cy="1458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typedef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 charset="0"/>
              </a:rPr>
              <a:t>struct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{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 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  float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x;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   float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y;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   float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z;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} Point;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3370263" y="3284538"/>
            <a:ext cx="5248275" cy="227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float distance (point *a, point *b) {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   float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t1, t2;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00"/>
              </a:solidFill>
              <a:latin typeface="Courier New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   t1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= (a-&gt;x – b-&gt;x)^2;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   t2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=(a-&gt;y – b-&gt;y)^2;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   return(</a:t>
            </a:r>
            <a:r>
              <a:rPr lang="en-US" sz="1800" b="1" dirty="0" err="1" smtClean="0">
                <a:solidFill>
                  <a:srgbClr val="000000"/>
                </a:solidFill>
                <a:latin typeface="Courier New" charset="0"/>
              </a:rPr>
              <a:t>sqrt</a:t>
            </a:r>
            <a:r>
              <a:rPr lang="en-US" sz="1800" b="1" dirty="0" smtClean="0">
                <a:solidFill>
                  <a:srgbClr val="000000"/>
                </a:solidFill>
                <a:latin typeface="Courier New" charset="0"/>
              </a:rPr>
              <a:t>(t1 </a:t>
            </a: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+ t2));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}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charset="0"/>
              </a:rPr>
              <a:t> 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1836738" y="5449888"/>
            <a:ext cx="4637087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Pass two pointers rather than six floats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_____ _______ __  </a:t>
            </a:r>
          </a:p>
          <a:p>
            <a:pPr>
              <a:defRPr/>
            </a:pPr>
            <a:r>
              <a:rPr lang="en-US"/>
              <a:t> ________  __     _____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Preserving Registers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685800" y="1792288"/>
            <a:ext cx="7772400" cy="314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Caller must preserve registers that the callee might corrupt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Registers are preserved by writing them to memory and reading them back later</a:t>
            </a: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	Example: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Function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foo()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calls function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bar()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Both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foo()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bar()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use r4 and r5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Before the call,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foo()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writes registers to memory (STR)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After the call,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foo()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reads memory back (LDR)</a:t>
            </a:r>
          </a:p>
          <a:p>
            <a:pPr marL="741363" lvl="1" indent="-284163" eaLnBrk="0" hangingPunct="0">
              <a:buClr>
                <a:srgbClr val="000000"/>
              </a:buClr>
              <a:buSzPct val="100000"/>
              <a:buFont typeface="Times New Roman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722313" y="4500563"/>
            <a:ext cx="7543800" cy="1309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If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foo()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bar()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are in different .c files, compiler will preserve all corruptible registers</a:t>
            </a:r>
          </a:p>
          <a:p>
            <a:pPr eaLnBrk="0" hangingPunct="0">
              <a:buClr>
                <a:srgbClr val="000000"/>
              </a:buClr>
              <a:buSzPct val="45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If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foo()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000">
                <a:solidFill>
                  <a:srgbClr val="000000"/>
                </a:solidFill>
                <a:latin typeface="Courier New" charset="0"/>
              </a:rPr>
              <a:t>bar()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are in the same file, compiler will only save corrupted registers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TI </a:t>
            </a:r>
            <a:r>
              <a:rPr lang="en-US" dirty="0" err="1" smtClean="0"/>
              <a:t>Stellaris</a:t>
            </a:r>
            <a:r>
              <a:rPr lang="en-US" dirty="0" smtClean="0"/>
              <a:t> LM3S6965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76995" y="4221088"/>
            <a:ext cx="4439021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Nested Vector Interrupt Controller (NVIC)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Memory Protection Unit (MPU)</a:t>
            </a:r>
          </a:p>
          <a:p>
            <a:pPr eaLnBrk="0" hangingPunct="0">
              <a:lnSpc>
                <a:spcPct val="12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Other components are outside core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20" y="1772816"/>
            <a:ext cx="29718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79823"/>
            <a:ext cx="35147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8318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Booting a System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44451" y="1933477"/>
            <a:ext cx="7415981" cy="350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Starting the OS (if there is one) or the application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Different for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embedded vs. standard computers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In a simple system there may be very little to do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Just jump to the application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Having a boot process creates some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uniformity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 to the system state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Code must exist in ROM (or flash, EEPROM)</a:t>
            </a:r>
          </a:p>
        </p:txBody>
      </p:sp>
    </p:spTree>
    <p:extLst>
      <p:ext uri="{BB962C8B-B14F-4D97-AF65-F5344CB8AC3E}">
        <p14:creationId xmlns:p14="http://schemas.microsoft.com/office/powerpoint/2010/main" val="18916048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Bootloader</a:t>
            </a:r>
            <a:r>
              <a:rPr lang="en-US" dirty="0" smtClean="0"/>
              <a:t>, Embedded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55576" y="1556792"/>
            <a:ext cx="8064896" cy="3954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Small program, first thing executed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Main function is to allow the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flash to be reprogrammed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Not the HW method (i.e. JTAG)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Enables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firmware updates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Must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interact with data interfaces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to receive flash data (USB,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ethernet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, etc.)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Starts execution of application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May also copy application to SRAM</a:t>
            </a:r>
          </a:p>
        </p:txBody>
      </p:sp>
    </p:spTree>
    <p:extLst>
      <p:ext uri="{BB962C8B-B14F-4D97-AF65-F5344CB8AC3E}">
        <p14:creationId xmlns:p14="http://schemas.microsoft.com/office/powerpoint/2010/main" val="2444045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Bootloader</a:t>
            </a:r>
            <a:r>
              <a:rPr lang="en-US" dirty="0" smtClean="0"/>
              <a:t> Requirements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04491" y="1628800"/>
            <a:ext cx="7415981" cy="4104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Ability to switch operating mode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Writing flash may not be possible in user mode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Access communication interfaces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Parse an executable format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S-Records, COFF, Intel, etc.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Read/Write flash and EEPROM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Compute a checksum of the application</a:t>
            </a:r>
          </a:p>
          <a:p>
            <a:pPr marL="342900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Code security (if available)</a:t>
            </a:r>
          </a:p>
        </p:txBody>
      </p:sp>
    </p:spTree>
    <p:extLst>
      <p:ext uri="{BB962C8B-B14F-4D97-AF65-F5344CB8AC3E}">
        <p14:creationId xmlns:p14="http://schemas.microsoft.com/office/powerpoint/2010/main" val="2811404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Typical Control Flow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04491" y="4377438"/>
            <a:ext cx="7415981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Start by checking for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entrance</a:t>
            </a:r>
          </a:p>
          <a:p>
            <a:pPr lvl="1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May be connected to an input pin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Initialize system, service commands, start application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Use jump/branch to enter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during application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318506" y="1700808"/>
            <a:ext cx="6565862" cy="2592288"/>
            <a:chOff x="742442" y="2132856"/>
            <a:chExt cx="6565862" cy="2592288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971600" y="3284984"/>
              <a:ext cx="6336704" cy="144016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  <a:ea typeface="MS Gothic" charset="-128"/>
              </a:endParaRPr>
            </a:p>
          </p:txBody>
        </p:sp>
        <p:sp>
          <p:nvSpPr>
            <p:cNvPr id="2" name="Diamond 1"/>
            <p:cNvSpPr/>
            <p:nvPr/>
          </p:nvSpPr>
          <p:spPr bwMode="auto">
            <a:xfrm>
              <a:off x="742442" y="2132856"/>
              <a:ext cx="2019250" cy="720080"/>
            </a:xfrm>
            <a:prstGeom prst="diamond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Enter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Bootloader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?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1115616" y="3717032"/>
              <a:ext cx="1296144" cy="5760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Initialize</a:t>
              </a:r>
            </a:p>
          </p:txBody>
        </p:sp>
        <p:sp>
          <p:nvSpPr>
            <p:cNvPr id="7" name="Diamond 6"/>
            <p:cNvSpPr/>
            <p:nvPr/>
          </p:nvSpPr>
          <p:spPr bwMode="auto">
            <a:xfrm>
              <a:off x="3275856" y="3645024"/>
              <a:ext cx="1911660" cy="720080"/>
            </a:xfrm>
            <a:prstGeom prst="diamon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Command Received?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868144" y="3717032"/>
              <a:ext cx="1296144" cy="5760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Execute Command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583614" y="2204864"/>
              <a:ext cx="1296144" cy="57606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S Gothic" charset="-128"/>
                </a:rPr>
                <a:t>Execute Application</a:t>
              </a:r>
            </a:p>
          </p:txBody>
        </p:sp>
        <p:cxnSp>
          <p:nvCxnSpPr>
            <p:cNvPr id="6" name="Straight Arrow Connector 5"/>
            <p:cNvCxnSpPr>
              <a:stCxn id="2" idx="2"/>
              <a:endCxn id="3" idx="0"/>
            </p:cNvCxnSpPr>
            <p:nvPr/>
          </p:nvCxnSpPr>
          <p:spPr bwMode="auto">
            <a:xfrm>
              <a:off x="1752067" y="2852936"/>
              <a:ext cx="11621" cy="8640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Arrow Connector 10"/>
            <p:cNvCxnSpPr>
              <a:stCxn id="2" idx="3"/>
              <a:endCxn id="9" idx="1"/>
            </p:cNvCxnSpPr>
            <p:nvPr/>
          </p:nvCxnSpPr>
          <p:spPr bwMode="auto">
            <a:xfrm>
              <a:off x="2761692" y="2492896"/>
              <a:ext cx="82192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>
              <a:stCxn id="3" idx="3"/>
              <a:endCxn id="7" idx="1"/>
            </p:cNvCxnSpPr>
            <p:nvPr/>
          </p:nvCxnSpPr>
          <p:spPr bwMode="auto">
            <a:xfrm>
              <a:off x="2411760" y="4005064"/>
              <a:ext cx="864096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Arrow Connector 14"/>
            <p:cNvCxnSpPr>
              <a:stCxn id="7" idx="0"/>
              <a:endCxn id="9" idx="2"/>
            </p:cNvCxnSpPr>
            <p:nvPr/>
          </p:nvCxnSpPr>
          <p:spPr bwMode="auto">
            <a:xfrm flipV="1">
              <a:off x="4231686" y="2780928"/>
              <a:ext cx="0" cy="8640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>
              <a:stCxn id="7" idx="3"/>
              <a:endCxn id="8" idx="1"/>
            </p:cNvCxnSpPr>
            <p:nvPr/>
          </p:nvCxnSpPr>
          <p:spPr bwMode="auto">
            <a:xfrm>
              <a:off x="5187516" y="4005064"/>
              <a:ext cx="68062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Elbow Connector 18"/>
            <p:cNvCxnSpPr>
              <a:stCxn id="8" idx="2"/>
              <a:endCxn id="7" idx="2"/>
            </p:cNvCxnSpPr>
            <p:nvPr/>
          </p:nvCxnSpPr>
          <p:spPr bwMode="auto">
            <a:xfrm rot="5400000">
              <a:off x="5337947" y="3186835"/>
              <a:ext cx="72008" cy="2284530"/>
            </a:xfrm>
            <a:prstGeom prst="bentConnector3">
              <a:avLst>
                <a:gd name="adj1" fmla="val 417465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>
              <a:off x="2411760" y="2780928"/>
              <a:ext cx="1171854" cy="93610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" name="TextBox 21"/>
            <p:cNvSpPr txBox="1"/>
            <p:nvPr/>
          </p:nvSpPr>
          <p:spPr>
            <a:xfrm>
              <a:off x="1548438" y="2863627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+mj-lt"/>
                </a:rPr>
                <a:t>Y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50739" y="3728065"/>
              <a:ext cx="2872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+mj-lt"/>
                </a:rPr>
                <a:t>Y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02413" y="2215897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N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36412" y="3368025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  <a:latin typeface="+mj-lt"/>
                </a:rPr>
                <a:t>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662934" y="2780928"/>
              <a:ext cx="5597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  <a:latin typeface="+mj-lt"/>
                </a:rPr>
                <a:t>Jump</a:t>
              </a:r>
              <a:endParaRPr lang="en-US" sz="1200" dirty="0">
                <a:solidFill>
                  <a:schemeClr val="tx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1066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Initialization, Commands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71600" y="1709074"/>
            <a:ext cx="7488831" cy="388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Initialize a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minimum subset of peripherals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needed to perform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tasks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System clocks, ISRs, communications</a:t>
            </a:r>
          </a:p>
          <a:p>
            <a:pPr algn="ctr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Self-contained vs. Command-based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Self-contained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takes no commands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i.e. Booting from an SD card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Command-based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receives commands from outside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PC-based application, or networked app.</a:t>
            </a:r>
          </a:p>
        </p:txBody>
      </p:sp>
    </p:spTree>
    <p:extLst>
      <p:ext uri="{BB962C8B-B14F-4D97-AF65-F5344CB8AC3E}">
        <p14:creationId xmlns:p14="http://schemas.microsoft.com/office/powerpoint/2010/main" val="17065309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Standard Commands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71600" y="1628800"/>
            <a:ext cx="7488831" cy="157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Arial" charset="0"/>
              </a:rPr>
              <a:t>Minimum set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Erase Flash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Write Flash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Restart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– Soft reset, enter application code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71600" y="3284984"/>
            <a:ext cx="7488831" cy="231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C00000"/>
                </a:solidFill>
                <a:latin typeface="Arial" charset="0"/>
              </a:rPr>
              <a:t>Common set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Unlock Flash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– enter security key to get write access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Lock Flash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Erase/Read/Write EEPROM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Read Flash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– Verify that the image is correct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Image Checksum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– Compute checksum of application</a:t>
            </a:r>
          </a:p>
        </p:txBody>
      </p:sp>
    </p:spTree>
    <p:extLst>
      <p:ext uri="{BB962C8B-B14F-4D97-AF65-F5344CB8AC3E}">
        <p14:creationId xmlns:p14="http://schemas.microsoft.com/office/powerpoint/2010/main" val="1167013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Memory Partitioning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71601" y="1700808"/>
            <a:ext cx="7488831" cy="397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Flash must be partitioned into at least 2 sections, </a:t>
            </a:r>
            <a:r>
              <a:rPr lang="en-US" sz="2000" b="1" dirty="0" err="1" smtClean="0">
                <a:solidFill>
                  <a:srgbClr val="C00000"/>
                </a:solidFill>
                <a:latin typeface="Arial" charset="0"/>
              </a:rPr>
              <a:t>bootloader</a:t>
            </a:r>
            <a:r>
              <a:rPr lang="en-US" sz="2000" b="1" dirty="0" smtClean="0">
                <a:solidFill>
                  <a:srgbClr val="C00000"/>
                </a:solidFill>
                <a:latin typeface="Arial" charset="0"/>
              </a:rPr>
              <a:t> section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000" b="1" dirty="0" smtClean="0">
                <a:solidFill>
                  <a:srgbClr val="C00000"/>
                </a:solidFill>
                <a:latin typeface="Arial" charset="0"/>
              </a:rPr>
              <a:t>application section</a:t>
            </a:r>
          </a:p>
          <a:p>
            <a:pPr lvl="1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Partitioning features often built into the processor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must be aware of the </a:t>
            </a:r>
            <a:r>
              <a:rPr lang="en-US" sz="2000" b="1" dirty="0" smtClean="0">
                <a:solidFill>
                  <a:srgbClr val="C00000"/>
                </a:solidFill>
                <a:latin typeface="Arial" charset="0"/>
              </a:rPr>
              <a:t>flash memory map</a:t>
            </a:r>
          </a:p>
          <a:p>
            <a:pPr lvl="1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Must know where application should be loaded</a:t>
            </a:r>
          </a:p>
          <a:p>
            <a:pPr lvl="1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Must know where </a:t>
            </a:r>
            <a:r>
              <a:rPr lang="en-US" sz="1800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 is for firmware updates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Know the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properties of the flash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memory</a:t>
            </a:r>
          </a:p>
          <a:p>
            <a:pPr lvl="1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Smallest erasable chunk size (4kB)</a:t>
            </a:r>
          </a:p>
          <a:p>
            <a:pPr lvl="1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Smallest writable chunk size (8 bytes)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Flash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write protection 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may be provided</a:t>
            </a:r>
          </a:p>
          <a:p>
            <a:pPr lvl="1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No accidental (or intentional) overwrite</a:t>
            </a:r>
          </a:p>
        </p:txBody>
      </p:sp>
    </p:spTree>
    <p:extLst>
      <p:ext uri="{BB962C8B-B14F-4D97-AF65-F5344CB8AC3E}">
        <p14:creationId xmlns:p14="http://schemas.microsoft.com/office/powerpoint/2010/main" val="3602234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ATmega</a:t>
            </a:r>
            <a:r>
              <a:rPr lang="en-US" dirty="0" smtClean="0"/>
              <a:t> </a:t>
            </a:r>
            <a:r>
              <a:rPr lang="en-US" dirty="0" err="1" smtClean="0"/>
              <a:t>Bootloader</a:t>
            </a:r>
            <a:r>
              <a:rPr lang="en-US" dirty="0" smtClean="0"/>
              <a:t> Support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11560" y="1572244"/>
            <a:ext cx="8172400" cy="420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Read-While-Write Self Programming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– Can read one section of flash while writing to another section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Ex. Read the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code while writing the application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can write entire flash, including the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Region of flash is dedicated to the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Bootloader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section of memory can be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resized with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the BOOTSZ fuses</a:t>
            </a:r>
            <a:endParaRPr lang="en-US" b="1" dirty="0" smtClean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Lock bits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used to protect flash memory</a:t>
            </a:r>
          </a:p>
        </p:txBody>
      </p:sp>
    </p:spTree>
    <p:extLst>
      <p:ext uri="{BB962C8B-B14F-4D97-AF65-F5344CB8AC3E}">
        <p14:creationId xmlns:p14="http://schemas.microsoft.com/office/powerpoint/2010/main" val="12497994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Flash Sections</a:t>
            </a:r>
            <a:endParaRPr 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64096" y="1711923"/>
            <a:ext cx="7956376" cy="1501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Application Section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-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Application code goes here 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Boot Loader Section (BLS)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– </a:t>
            </a:r>
            <a:r>
              <a:rPr lang="en-US" dirty="0" err="1" smtClean="0">
                <a:solidFill>
                  <a:schemeClr val="tx1"/>
                </a:solidFill>
                <a:latin typeface="Arial" charset="0"/>
              </a:rPr>
              <a:t>Bootloader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goes here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Relative sizes defined by fuses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BOOTSZ1, 0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092655"/>
              </p:ext>
            </p:extLst>
          </p:nvPr>
        </p:nvGraphicFramePr>
        <p:xfrm>
          <a:off x="1763688" y="3645024"/>
          <a:ext cx="568863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96144"/>
                <a:gridCol w="1152128"/>
                <a:gridCol w="1584176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BOOTSZ1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BOOTSZ0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Application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+mj-lt"/>
                        </a:rPr>
                        <a:t>Bootloader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0x0000-0x7DFF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0x7E00-0x7FFF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0x0000-0x7BFF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0x7C00-0x7FFF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0x0000-0x77FF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0x7800-0x7FFF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0x0000-0x6FFF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0x7000-0x7FFF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51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Accessing Flash</a:t>
            </a:r>
            <a:endParaRPr 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80120" y="1889560"/>
            <a:ext cx="7380312" cy="290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LPM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–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Load Program Memory (read)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SPM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 –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Store Program Memory (write)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SPM instruction only works if issued from the Boot Loader Section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Application cannot write to flash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Access allowed depends on the protection used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01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ARM Processor Families</a:t>
            </a:r>
          </a:p>
        </p:txBody>
      </p:sp>
      <p:grpSp>
        <p:nvGrpSpPr>
          <p:cNvPr id="18435" name="Group 4"/>
          <p:cNvGrpSpPr>
            <a:grpSpLocks/>
          </p:cNvGrpSpPr>
          <p:nvPr/>
        </p:nvGrpSpPr>
        <p:grpSpPr bwMode="auto">
          <a:xfrm>
            <a:off x="395288" y="1968500"/>
            <a:ext cx="5629275" cy="3616325"/>
            <a:chOff x="506438" y="1776413"/>
            <a:chExt cx="5629275" cy="3616525"/>
          </a:xfrm>
        </p:grpSpPr>
        <p:pic>
          <p:nvPicPr>
            <p:cNvPr id="1843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6438" y="1776413"/>
              <a:ext cx="5629275" cy="3305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Text Box 2"/>
            <p:cNvSpPr txBox="1">
              <a:spLocks noChangeArrowheads="1"/>
            </p:cNvSpPr>
            <p:nvPr/>
          </p:nvSpPr>
          <p:spPr bwMode="auto">
            <a:xfrm>
              <a:off x="3714776" y="5081771"/>
              <a:ext cx="2152650" cy="311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120000"/>
                </a:lnSpc>
                <a:buClr>
                  <a:srgbClr val="000000"/>
                </a:buClr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ARM marketing material</a:t>
              </a:r>
            </a:p>
          </p:txBody>
        </p:sp>
      </p:grp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6300788" y="2466975"/>
            <a:ext cx="27082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5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“Classic”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= old</a:t>
            </a:r>
          </a:p>
          <a:p>
            <a:pPr eaLnBrk="0" hangingPunct="0">
              <a:lnSpc>
                <a:spcPct val="15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“Embedded”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= low end</a:t>
            </a:r>
          </a:p>
          <a:p>
            <a:pPr eaLnBrk="0" hangingPunct="0">
              <a:lnSpc>
                <a:spcPct val="15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“Application”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= high end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Flash Memory </a:t>
            </a:r>
            <a:r>
              <a:rPr lang="en-US" dirty="0"/>
              <a:t>P</a:t>
            </a:r>
            <a:r>
              <a:rPr lang="en-US" dirty="0" smtClean="0"/>
              <a:t>rotection</a:t>
            </a:r>
            <a:endParaRPr 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64096" y="1628800"/>
            <a:ext cx="7956376" cy="980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Boot Lock Bits (BLB) 0, 1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determine protection for application section and BLS, respectively.</a:t>
            </a:r>
            <a:endParaRPr lang="en-US" dirty="0" smtClean="0">
              <a:solidFill>
                <a:schemeClr val="tx1"/>
              </a:solidFill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570741"/>
              </p:ext>
            </p:extLst>
          </p:nvPr>
        </p:nvGraphicFramePr>
        <p:xfrm>
          <a:off x="1691680" y="3068960"/>
          <a:ext cx="6096000" cy="239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088"/>
                <a:gridCol w="792088"/>
                <a:gridCol w="45118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BLB02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BLB01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Protection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No restrictions for SPM/LPM</a:t>
                      </a:r>
                      <a:r>
                        <a:rPr lang="en-US" baseline="0" dirty="0" smtClean="0">
                          <a:latin typeface="+mj-lt"/>
                        </a:rPr>
                        <a:t> accessing application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SPM cannot write to application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SPM cannot write to application and LPM from BLS cannot read application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0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LPM from</a:t>
                      </a:r>
                      <a:r>
                        <a:rPr lang="en-US" baseline="0" dirty="0" smtClean="0">
                          <a:latin typeface="+mj-lt"/>
                        </a:rPr>
                        <a:t> BLS cannot read application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311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Read-While-Write</a:t>
            </a:r>
            <a:endParaRPr 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5576" y="1689708"/>
            <a:ext cx="7956376" cy="408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Flash is divided into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Read-While-Write (RWW) 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and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No-Read-While-Write (NRWW)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Not the same as BLS vs. Application sections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When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erasing or writing a page located inside the RWW section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, the NRWW section can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be read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during the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operation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When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erasing or writing a page located inside the NRWW section,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the CPU is halted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during the 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entire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operation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Bootloader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is always in the NRWW section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83180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Booting a PC</a:t>
            </a:r>
            <a:endParaRPr 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5576" y="1916832"/>
            <a:ext cx="7956376" cy="320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More complicated and more standardized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Must start an </a:t>
            </a: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operating system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, may give a choice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Execution starts with the 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Basic </a:t>
            </a:r>
            <a:r>
              <a:rPr lang="en-US" b="1" dirty="0" err="1" smtClean="0">
                <a:solidFill>
                  <a:srgbClr val="C00000"/>
                </a:solidFill>
                <a:latin typeface="Arial" charset="0"/>
              </a:rPr>
              <a:t>Input/Output</a:t>
            </a:r>
            <a:r>
              <a:rPr lang="en-US" b="1" dirty="0" smtClean="0">
                <a:solidFill>
                  <a:srgbClr val="C00000"/>
                </a:solidFill>
                <a:latin typeface="Arial" charset="0"/>
              </a:rPr>
              <a:t> System (BIOS)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Like a complicated version of the </a:t>
            </a: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bootloader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for an embedded system</a:t>
            </a:r>
          </a:p>
          <a:p>
            <a:pPr eaLnBrk="0" hangingPunct="0">
              <a:lnSpc>
                <a:spcPct val="120000"/>
              </a:lnSpc>
              <a:spcAft>
                <a:spcPts val="3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err="1" smtClean="0">
                <a:solidFill>
                  <a:schemeClr val="tx1"/>
                </a:solidFill>
                <a:latin typeface="Arial" charset="0"/>
              </a:rPr>
              <a:t>Bootloader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is invoked by the BIOS</a:t>
            </a:r>
          </a:p>
        </p:txBody>
      </p:sp>
    </p:spTree>
    <p:extLst>
      <p:ext uri="{BB962C8B-B14F-4D97-AF65-F5344CB8AC3E}">
        <p14:creationId xmlns:p14="http://schemas.microsoft.com/office/powerpoint/2010/main" val="2453878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Tasks of the BIOS</a:t>
            </a:r>
            <a:endParaRPr 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27584" y="1613473"/>
            <a:ext cx="7956376" cy="41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Power-on self-test (</a:t>
            </a:r>
            <a:r>
              <a:rPr lang="en-US" sz="2200" b="1" dirty="0" smtClean="0">
                <a:solidFill>
                  <a:schemeClr val="tx1"/>
                </a:solidFill>
                <a:latin typeface="Arial" charset="0"/>
              </a:rPr>
              <a:t>POST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Detect and execute video card’s BIOS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Detect and execute other device’s BIOS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Display start-up screen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Memory test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Set memory/drive parameters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Configure Plug and Play Devices: </a:t>
            </a:r>
            <a:r>
              <a:rPr lang="en-US" sz="2200" dirty="0" err="1" smtClean="0">
                <a:solidFill>
                  <a:schemeClr val="tx1"/>
                </a:solidFill>
                <a:latin typeface="Arial" charset="0"/>
              </a:rPr>
              <a:t>PCIe</a:t>
            </a: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, USB, SATA, SPI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Assign resources (DMA channels and IRQs)</a:t>
            </a:r>
          </a:p>
          <a:p>
            <a:pPr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Arial" charset="0"/>
              </a:rPr>
              <a:t>Identify boot device, load </a:t>
            </a:r>
            <a:r>
              <a:rPr lang="en-US" sz="2200" b="1" dirty="0" smtClean="0">
                <a:solidFill>
                  <a:schemeClr val="tx1"/>
                </a:solidFill>
                <a:latin typeface="Arial" charset="0"/>
              </a:rPr>
              <a:t>Master Boot Record (MBR)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 smtClean="0">
                <a:solidFill>
                  <a:schemeClr val="tx1"/>
                </a:solidFill>
                <a:latin typeface="Arial" charset="0"/>
              </a:rPr>
              <a:t>Bootloader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is in MBR</a:t>
            </a:r>
          </a:p>
        </p:txBody>
      </p:sp>
    </p:spTree>
    <p:extLst>
      <p:ext uri="{BB962C8B-B14F-4D97-AF65-F5344CB8AC3E}">
        <p14:creationId xmlns:p14="http://schemas.microsoft.com/office/powerpoint/2010/main" val="2733593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Bootloader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 smtClean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27584" y="1844824"/>
            <a:ext cx="7956376" cy="369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GRUB</a:t>
            </a: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 (Grand Unified Boot Loader)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MBR contains GRUB Stage 1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Search through partition table for </a:t>
            </a: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Volume Boot Record 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for the current partition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GRUB Stage 2 in VBR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GRUB Stage 2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Present user with choice of OS to load</a:t>
            </a:r>
          </a:p>
          <a:p>
            <a:pPr marL="800100" lvl="1" indent="-342900" eaLnBrk="0" hangingPunct="0">
              <a:lnSpc>
                <a:spcPct val="120000"/>
              </a:lnSpc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Load selected kernel and run kernel</a:t>
            </a:r>
          </a:p>
        </p:txBody>
      </p:sp>
    </p:spTree>
    <p:extLst>
      <p:ext uri="{BB962C8B-B14F-4D97-AF65-F5344CB8AC3E}">
        <p14:creationId xmlns:p14="http://schemas.microsoft.com/office/powerpoint/2010/main" val="606158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ARM Processor Families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619250" y="1484313"/>
            <a:ext cx="6408738" cy="484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Cortex-M Series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Low-cost, embedded applications</a:t>
            </a:r>
          </a:p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Cortex-R Series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Designed for real-time embedded apps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Faster than Cortex M</a:t>
            </a:r>
          </a:p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Cortex-A Series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Highest performance, made for an OS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Designed for user-facing applications</a:t>
            </a:r>
          </a:p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SecureCore Series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Security functionality, not clearly specified</a:t>
            </a:r>
          </a:p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FPGA Core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Cortex-M1 mapped to FPGAs</a:t>
            </a:r>
          </a:p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Slides created by: </a:t>
            </a:r>
          </a:p>
          <a:p>
            <a:pPr>
              <a:defRPr/>
            </a:pPr>
            <a:r>
              <a:rPr lang="en-US"/>
              <a:t>Professor Ian G. Harris</a:t>
            </a:r>
          </a:p>
        </p:txBody>
      </p:sp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Some Optional ARM Features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187624" y="1551706"/>
            <a:ext cx="6840760" cy="442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Memory Protection Unit (MPU)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Provides protected access to physical memory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Important to support multiple processes</a:t>
            </a:r>
          </a:p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Nested Vector Interrupt Controller (NVIC)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Supports interrupt nesting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Prioritized interrupts</a:t>
            </a:r>
          </a:p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err="1" smtClean="0">
                <a:solidFill>
                  <a:srgbClr val="000000"/>
                </a:solidFill>
                <a:latin typeface="Arial" charset="0"/>
              </a:rPr>
              <a:t>Jazelle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 Direct </a:t>
            </a:r>
            <a:r>
              <a:rPr lang="en-US" b="1" dirty="0" err="1" smtClean="0">
                <a:solidFill>
                  <a:srgbClr val="000000"/>
                </a:solidFill>
                <a:latin typeface="Arial" charset="0"/>
              </a:rPr>
              <a:t>Bytecode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 Execution (DBX)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Java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bytecode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executed directly on processor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Effectively, a new instruction set</a:t>
            </a:r>
          </a:p>
          <a:p>
            <a:pPr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</a:rPr>
              <a:t>On-chip Debug Support</a:t>
            </a: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CoreSight</a:t>
            </a: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 System Trace </a:t>
            </a:r>
            <a:r>
              <a:rPr lang="en-US" sz="2000" dirty="0" err="1" smtClean="0">
                <a:solidFill>
                  <a:srgbClr val="000000"/>
                </a:solidFill>
                <a:latin typeface="Arial" charset="0"/>
              </a:rPr>
              <a:t>Macrocells</a:t>
            </a:r>
            <a:endParaRPr 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800100" lvl="1" indent="-342900" eaLnBrk="0" hangingPunct="0">
              <a:lnSpc>
                <a:spcPct val="110000"/>
              </a:lnSpc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Debugging information extracted on-the-fly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4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Exceptions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684213" y="1690688"/>
            <a:ext cx="80772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Exceptions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 in ARM are similar to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interrupts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Exception handlers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must be defined for each exception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When exception occurs,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processor mode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is changed appropriately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Each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processor mode has registers </a:t>
            </a:r>
            <a:r>
              <a:rPr lang="en-US">
                <a:solidFill>
                  <a:srgbClr val="000000"/>
                </a:solidFill>
                <a:latin typeface="Arial" charset="0"/>
              </a:rPr>
              <a:t>which are accessed only in that mode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Low-level security feature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Processor Modes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598488" y="1557338"/>
            <a:ext cx="8077200" cy="420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Six operating modes: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•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User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(unprivileged mode under which most tasks run)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•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FIQ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(entered when a high priority (fast) interrupt is raised)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•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IRQ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(entered when a low priority (normal) interrupt is raised)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•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Supervisor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(entered on reset and when a Software Interrupt instruction is executed)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•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Abort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(used to handle memory access violations)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•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Undef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(used to handle undefined instructions)</a:t>
            </a:r>
          </a:p>
          <a:p>
            <a:pPr>
              <a:lnSpc>
                <a:spcPct val="110000"/>
              </a:lnSpc>
            </a:pP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>
                <a:solidFill>
                  <a:srgbClr val="000000"/>
                </a:solidFill>
                <a:latin typeface="Arial" charset="0"/>
              </a:rPr>
              <a:t>ARM Architecture Version 4 adds a seventh mode:</a:t>
            </a:r>
          </a:p>
          <a:p>
            <a:pPr>
              <a:lnSpc>
                <a:spcPct val="110000"/>
              </a:lnSpc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• </a:t>
            </a:r>
            <a:r>
              <a:rPr lang="en-US" sz="2000" b="1" i="1">
                <a:solidFill>
                  <a:srgbClr val="000000"/>
                </a:solidFill>
                <a:latin typeface="Arial" charset="0"/>
              </a:rPr>
              <a:t>System</a:t>
            </a:r>
            <a:r>
              <a:rPr lang="en-US" sz="2000" i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(privileged mode using the same registers as user mode)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 txBox="1">
            <a:spLocks noGrp="1"/>
          </p:cNvSpPr>
          <p:nvPr/>
        </p:nvSpPr>
        <p:spPr bwMode="auto">
          <a:xfrm>
            <a:off x="3124200" y="6248400"/>
            <a:ext cx="2882900" cy="444500"/>
          </a:xfrm>
          <a:prstGeom prst="rect">
            <a:avLst/>
          </a:prstGeom>
          <a:noFill/>
          <a:extLst/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Slides created by: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000">
                <a:solidFill>
                  <a:srgbClr val="000000"/>
                </a:solidFill>
                <a:latin typeface="+mj-lt"/>
                <a:ea typeface="MS Gothic" charset="-128"/>
                <a:cs typeface="Arial Unicode MS" charset="0"/>
              </a:rPr>
              <a:t>Professor Ian G. Harris</a:t>
            </a:r>
          </a:p>
        </p:txBody>
      </p:sp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Registers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742950" y="1484313"/>
            <a:ext cx="80772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5000"/>
              </a:lnSpc>
              <a:buFont typeface="Wingdings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General-Purpose Registers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R0 – R7 are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unbanked registers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, same in all modes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R8 – R14 are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banked registers</a:t>
            </a:r>
            <a:r>
              <a:rPr lang="en-US" sz="2000" dirty="0">
                <a:solidFill>
                  <a:srgbClr val="000000"/>
                </a:solidFill>
                <a:latin typeface="Arial" charset="0"/>
              </a:rPr>
              <a:t>, different for each mode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R13 is normally the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Stack Pointer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R14 is the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Link Register</a:t>
            </a:r>
          </a:p>
          <a:p>
            <a:pPr marL="1257300" lvl="2" indent="-342900">
              <a:lnSpc>
                <a:spcPct val="125000"/>
              </a:lnSpc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Return address of a subroutine call is here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R15 is the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Program Counter (PC)</a:t>
            </a:r>
          </a:p>
          <a:p>
            <a:pPr>
              <a:lnSpc>
                <a:spcPct val="125000"/>
              </a:lnSpc>
              <a:buFont typeface="Wingdings" charset="2"/>
              <a:buChar char="Ø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Program Status Registers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Current Program Status Register (CPSR)</a:t>
            </a:r>
          </a:p>
          <a:p>
            <a:pPr marL="800100" lvl="1" indent="-342900">
              <a:lnSpc>
                <a:spcPct val="125000"/>
              </a:lnSpc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Saved Program Status Register (SPSR) 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– holds value of CPSR before exception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5527</TotalTime>
  <Words>2659</Words>
  <Application>Microsoft Office PowerPoint</Application>
  <PresentationFormat>On-screen Show (4:3)</PresentationFormat>
  <Paragraphs>574</Paragraphs>
  <Slides>44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Advanced RISC Machine (ARM)</vt:lpstr>
      <vt:lpstr>ARM-based Processors</vt:lpstr>
      <vt:lpstr>TI Stellaris LM3S6965</vt:lpstr>
      <vt:lpstr>ARM Processor Families</vt:lpstr>
      <vt:lpstr>ARM Processor Families</vt:lpstr>
      <vt:lpstr>Some Optional ARM Features</vt:lpstr>
      <vt:lpstr>Exceptions</vt:lpstr>
      <vt:lpstr>Processor Modes</vt:lpstr>
      <vt:lpstr>Registers</vt:lpstr>
      <vt:lpstr>Instruction Sets</vt:lpstr>
      <vt:lpstr>Thumb vs. ARM</vt:lpstr>
      <vt:lpstr>ARM Instruction Set</vt:lpstr>
      <vt:lpstr>Data Processing Instructions</vt:lpstr>
      <vt:lpstr>Condition Flags</vt:lpstr>
      <vt:lpstr>Conditional Execution</vt:lpstr>
      <vt:lpstr>Benefits of Conditional Exec.</vt:lpstr>
      <vt:lpstr>Higher Code Density</vt:lpstr>
      <vt:lpstr>Endianess in ARM</vt:lpstr>
      <vt:lpstr>Efficient Coding</vt:lpstr>
      <vt:lpstr>Adding Contents of an Array</vt:lpstr>
      <vt:lpstr>Loops, Fixed Iterations</vt:lpstr>
      <vt:lpstr>Condensing a Loop</vt:lpstr>
      <vt:lpstr>Loops, Counting Down</vt:lpstr>
      <vt:lpstr>Loop Unrolling</vt:lpstr>
      <vt:lpstr>Unrolling, Fixed Iterations</vt:lpstr>
      <vt:lpstr>Unrolling Side Effects</vt:lpstr>
      <vt:lpstr>Register Allocation</vt:lpstr>
      <vt:lpstr>Function Calls, Arguments</vt:lpstr>
      <vt:lpstr>Preserving Registers</vt:lpstr>
      <vt:lpstr>Booting a System</vt:lpstr>
      <vt:lpstr>Bootloader, Embedded</vt:lpstr>
      <vt:lpstr>Bootloader Requirements</vt:lpstr>
      <vt:lpstr>Typical Control Flow</vt:lpstr>
      <vt:lpstr>Initialization, Commands</vt:lpstr>
      <vt:lpstr>Standard Commands</vt:lpstr>
      <vt:lpstr>Memory Partitioning</vt:lpstr>
      <vt:lpstr>ATmega Bootloader Support</vt:lpstr>
      <vt:lpstr>Flash Sections</vt:lpstr>
      <vt:lpstr>Accessing Flash</vt:lpstr>
      <vt:lpstr>Flash Memory Protection</vt:lpstr>
      <vt:lpstr>Read-While-Write</vt:lpstr>
      <vt:lpstr>Booting a PC</vt:lpstr>
      <vt:lpstr>Tasks of the BIOS</vt:lpstr>
      <vt:lpstr>Bootloader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1</dc:title>
  <dc:creator>Trial User</dc:creator>
  <cp:lastModifiedBy>Ian</cp:lastModifiedBy>
  <cp:revision>210</cp:revision>
  <cp:lastPrinted>2009-04-22T19:24:48Z</cp:lastPrinted>
  <dcterms:created xsi:type="dcterms:W3CDTF">2010-05-28T15:13:53Z</dcterms:created>
  <dcterms:modified xsi:type="dcterms:W3CDTF">2013-09-12T19:01:09Z</dcterms:modified>
</cp:coreProperties>
</file>