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283" r:id="rId4"/>
    <p:sldId id="258" r:id="rId5"/>
    <p:sldId id="259" r:id="rId6"/>
    <p:sldId id="284" r:id="rId7"/>
    <p:sldId id="260" r:id="rId8"/>
    <p:sldId id="261" r:id="rId9"/>
    <p:sldId id="262" r:id="rId10"/>
    <p:sldId id="263" r:id="rId11"/>
    <p:sldId id="264" r:id="rId12"/>
    <p:sldId id="270" r:id="rId13"/>
    <p:sldId id="271" r:id="rId14"/>
    <p:sldId id="265" r:id="rId15"/>
    <p:sldId id="266" r:id="rId16"/>
    <p:sldId id="267" r:id="rId17"/>
    <p:sldId id="268" r:id="rId18"/>
    <p:sldId id="269" r:id="rId19"/>
    <p:sldId id="282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MS Gothic" charset="0"/>
        <a:cs typeface="MS Gothic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MS Gothic" charset="0"/>
        <a:cs typeface="MS Gothic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MS Gothic" charset="0"/>
        <a:cs typeface="MS Gothic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MS Gothic" charset="0"/>
        <a:cs typeface="MS Gothic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MS Gothic" charset="0"/>
        <a:cs typeface="MS Gothic" charset="0"/>
      </a:defRPr>
    </a:lvl5pPr>
    <a:lvl6pPr marL="2286000" algn="l" defTabSz="457200" rtl="0" eaLnBrk="1" latinLnBrk="0" hangingPunct="1">
      <a:defRPr sz="2400" kern="1200">
        <a:solidFill>
          <a:schemeClr val="bg1"/>
        </a:solidFill>
        <a:latin typeface="Times New Roman" charset="0"/>
        <a:ea typeface="MS Gothic" charset="0"/>
        <a:cs typeface="MS Gothic" charset="0"/>
      </a:defRPr>
    </a:lvl6pPr>
    <a:lvl7pPr marL="2743200" algn="l" defTabSz="457200" rtl="0" eaLnBrk="1" latinLnBrk="0" hangingPunct="1">
      <a:defRPr sz="2400" kern="1200">
        <a:solidFill>
          <a:schemeClr val="bg1"/>
        </a:solidFill>
        <a:latin typeface="Times New Roman" charset="0"/>
        <a:ea typeface="MS Gothic" charset="0"/>
        <a:cs typeface="MS Gothic" charset="0"/>
      </a:defRPr>
    </a:lvl7pPr>
    <a:lvl8pPr marL="3200400" algn="l" defTabSz="457200" rtl="0" eaLnBrk="1" latinLnBrk="0" hangingPunct="1">
      <a:defRPr sz="2400" kern="1200">
        <a:solidFill>
          <a:schemeClr val="bg1"/>
        </a:solidFill>
        <a:latin typeface="Times New Roman" charset="0"/>
        <a:ea typeface="MS Gothic" charset="0"/>
        <a:cs typeface="MS Gothic" charset="0"/>
      </a:defRPr>
    </a:lvl8pPr>
    <a:lvl9pPr marL="3657600" algn="l" defTabSz="457200" rtl="0" eaLnBrk="1" latinLnBrk="0" hangingPunct="1">
      <a:defRPr sz="2400" kern="1200">
        <a:solidFill>
          <a:schemeClr val="bg1"/>
        </a:solidFill>
        <a:latin typeface="Times New Roman" charset="0"/>
        <a:ea typeface="MS Gothic" charset="0"/>
        <a:cs typeface="MS Gothic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8C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08" autoAdjust="0"/>
    <p:restoredTop sz="90929"/>
  </p:normalViewPr>
  <p:slideViewPr>
    <p:cSldViewPr>
      <p:cViewPr>
        <p:scale>
          <a:sx n="100" d="100"/>
          <a:sy n="100" d="100"/>
        </p:scale>
        <p:origin x="-360" y="-16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4" y="-8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ea typeface="MS Gothic" charset="-128"/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ea typeface="MS Gothic" charset="-128"/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ea typeface="MS Gothic" charset="-128"/>
              <a:cs typeface="+mn-cs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ea typeface="MS Gothic" charset="-128"/>
              <a:cs typeface="+mn-cs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ea typeface="MS Gothic" charset="-128"/>
              <a:cs typeface="+mn-cs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ea typeface="MS Gothic" charset="-128"/>
              <a:cs typeface="+mn-cs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ea typeface="MS Gothic" charset="-128"/>
              <a:cs typeface="+mn-cs"/>
            </a:endParaRPr>
          </a:p>
        </p:txBody>
      </p:sp>
      <p:sp>
        <p:nvSpPr>
          <p:cNvPr id="13321" name="Rectangle 8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87187" cy="12480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2057" name="Rectangle 9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3700" cy="41021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4656428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ＭＳ Ｐゴシック" charset="-128"/>
      </a:defRPr>
    </a:lvl1pPr>
    <a:lvl2pPr marL="37931725" indent="-37474525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587" name="Placeholder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7350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35" name="Placeholder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7350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67350" cy="4095750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67350" cy="4095750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67350" cy="4095750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67350" cy="4095750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67350" cy="4095750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67350" cy="4095750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83" name="Placeholder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7350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31" name="Placeholder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7350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79" name="Placeholder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7350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27" name="Placeholder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7350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75" name="Placeholder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7350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23" name="Placeholder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7350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971" name="Placeholder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7350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019" name="Placeholder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7350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67" name="Placeholder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7350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2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15" name="Placeholder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7350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</a:pPr>
            <a:endParaRPr lang="en-US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5288" cy="4103688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AFA34-1BF3-4FBB-BC35-C306FF21AC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C12E6-3307-4D94-9FFE-8D087A342E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20663"/>
            <a:ext cx="205422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0663"/>
            <a:ext cx="601027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E3AA1-8749-4335-B297-4B4CA0775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03C19-89F8-4972-B2A2-BC8A4755A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8D9DE-41D6-4B4F-ACF7-5FFE5370D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2250" cy="4513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4963"/>
            <a:ext cx="4032250" cy="4513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6DEC5-14B7-4D09-B44B-30468A769F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7FEC8-51E8-4DCB-A5E4-877CC87D7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99F52-2C84-43E4-9213-F2D0049CA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34D9B-DD0A-4115-892F-4B6281042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CC22D-8A9D-4BC6-A09B-E026F71B8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6A957-205D-48CA-A50B-CF0D37B8B9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6096000"/>
            <a:ext cx="9144000" cy="762000"/>
          </a:xfrm>
          <a:prstGeom prst="rect">
            <a:avLst/>
          </a:prstGeom>
          <a:solidFill>
            <a:srgbClr val="CDDFFF"/>
          </a:solidFill>
          <a:ln w="9360">
            <a:solidFill>
              <a:srgbClr val="CDDFFF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ea typeface="MS Gothic" charset="-128"/>
              <a:cs typeface="+mn-cs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1066800"/>
          </a:xfrm>
          <a:prstGeom prst="rect">
            <a:avLst/>
          </a:prstGeom>
          <a:solidFill>
            <a:srgbClr val="CDDFFF"/>
          </a:solidFill>
          <a:ln w="9360">
            <a:solidFill>
              <a:srgbClr val="CDDFFF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ea typeface="MS Gothic" charset="-128"/>
              <a:cs typeface="+mn-cs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0663"/>
            <a:ext cx="77597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82900" cy="444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defRPr>
            </a:lvl1pPr>
          </a:lstStyle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8290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defRPr>
            </a:lvl1pPr>
          </a:lstStyle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92300" cy="444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>
                <a:srgbClr val="000000"/>
              </a:buClr>
              <a:buSzPct val="100000"/>
              <a:buFont typeface="Times New Roman" charset="0"/>
              <a:buNone/>
              <a:defRPr sz="14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C0DA6ED9-EAF4-46E8-9999-4FE83EAB93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0" y="304800"/>
            <a:ext cx="91440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ea typeface="MS Gothic" charset="-128"/>
              <a:cs typeface="+mn-cs"/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0" y="1371600"/>
            <a:ext cx="91440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ea typeface="MS Gothic" charset="-128"/>
              <a:cs typeface="+mn-cs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0" y="6096000"/>
            <a:ext cx="91440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ea typeface="MS Gothic" charset="-128"/>
              <a:cs typeface="+mn-cs"/>
            </a:endParaRPr>
          </a:p>
        </p:txBody>
      </p:sp>
      <p:sp>
        <p:nvSpPr>
          <p:cNvPr id="103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16900" cy="451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+mj-lt"/>
          <a:ea typeface="+mj-ea"/>
          <a:cs typeface="MS 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Arial" charset="0"/>
          <a:ea typeface="MS Gothic" charset="-128"/>
          <a:cs typeface="MS 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Arial" charset="0"/>
          <a:ea typeface="MS Gothic" charset="-128"/>
          <a:cs typeface="MS 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Arial" charset="0"/>
          <a:ea typeface="MS Gothic" charset="-128"/>
          <a:cs typeface="MS 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Arial" charset="0"/>
          <a:ea typeface="MS Gothic" charset="-128"/>
          <a:cs typeface="MS Gothic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Arial" charset="0"/>
          <a:ea typeface="MS Gothic" charset="-128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Arial" charset="0"/>
          <a:ea typeface="MS Gothic" charset="-128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Arial" charset="0"/>
          <a:ea typeface="MS Gothic" charset="-128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Arial" charset="0"/>
          <a:ea typeface="MS Gothic" charset="-128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MS Gothic" charset="0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MS Gothic" charset="0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MS Gothic" charset="0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MS Gothic" charset="0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MS Gothic" charset="0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mtClean="0"/>
              <a:t>Advanced RISC Machine (ARM)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684213" y="1722438"/>
            <a:ext cx="7920037" cy="403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ARM designs and licenses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16/32-bit processor cores</a:t>
            </a:r>
          </a:p>
          <a:p>
            <a:pPr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ARM does not sell integrated circuits</a:t>
            </a:r>
          </a:p>
          <a:p>
            <a:pPr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ARM licenses their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intellectual property (IP)</a:t>
            </a:r>
          </a:p>
          <a:p>
            <a:pPr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Hard core 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– complete layout is provided</a:t>
            </a:r>
          </a:p>
          <a:p>
            <a:pPr marL="800100" lvl="1" indent="-342900"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Inflexible, no modifications are possible</a:t>
            </a:r>
          </a:p>
          <a:p>
            <a:pPr marL="800100" lvl="1" indent="-342900"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less work for licensee</a:t>
            </a:r>
          </a:p>
          <a:p>
            <a:pPr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Soft core 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– synthesizable Verilog code</a:t>
            </a:r>
          </a:p>
          <a:p>
            <a:pPr marL="800100" lvl="1" indent="-342900"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Optimizations can be performed</a:t>
            </a:r>
          </a:p>
          <a:p>
            <a:pPr marL="800100" lvl="1" indent="-342900"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Synthesis must be performed by licensee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 txBox="1">
            <a:spLocks noGrp="1"/>
          </p:cNvSpPr>
          <p:nvPr/>
        </p:nvSpPr>
        <p:spPr bwMode="auto">
          <a:xfrm>
            <a:off x="3124200" y="6248400"/>
            <a:ext cx="2882900" cy="444500"/>
          </a:xfrm>
          <a:prstGeom prst="rect">
            <a:avLst/>
          </a:prstGeom>
          <a:noFill/>
          <a:extLst/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Slides created by: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Professor Ian G. Harris</a:t>
            </a:r>
          </a:p>
        </p:txBody>
      </p:sp>
      <p:sp>
        <p:nvSpPr>
          <p:cNvPr id="2867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mtClean="0"/>
              <a:t>Instruction Sets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1116013" y="1635125"/>
            <a:ext cx="7356475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25000"/>
              </a:lnSpc>
              <a:buFont typeface="Wingdings" charset="2"/>
              <a:buChar char="Ø"/>
              <a:defRPr/>
            </a:pPr>
            <a:r>
              <a:rPr lang="en-US" b="1" dirty="0">
                <a:solidFill>
                  <a:srgbClr val="000000"/>
                </a:solidFill>
                <a:latin typeface="Arial" charset="0"/>
              </a:rPr>
              <a:t>ARM Instruction Set</a:t>
            </a:r>
          </a:p>
          <a:p>
            <a:pPr marL="800100" lvl="1" indent="-342900">
              <a:lnSpc>
                <a:spcPct val="125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Standard 32-bit instructions</a:t>
            </a:r>
          </a:p>
          <a:p>
            <a:pPr>
              <a:lnSpc>
                <a:spcPct val="125000"/>
              </a:lnSpc>
              <a:buFont typeface="Wingdings" charset="2"/>
              <a:buChar char="Ø"/>
              <a:defRPr/>
            </a:pPr>
            <a:r>
              <a:rPr lang="en-US" b="1" dirty="0">
                <a:solidFill>
                  <a:srgbClr val="000000"/>
                </a:solidFill>
                <a:latin typeface="Arial" charset="0"/>
              </a:rPr>
              <a:t>Thumb Instruction Set</a:t>
            </a:r>
          </a:p>
          <a:p>
            <a:pPr marL="800100" lvl="1" indent="-342900">
              <a:lnSpc>
                <a:spcPct val="125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16-bit instructions</a:t>
            </a:r>
          </a:p>
          <a:p>
            <a:pPr marL="800100" lvl="1" indent="-342900">
              <a:lnSpc>
                <a:spcPct val="125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Less robust, better code density</a:t>
            </a:r>
          </a:p>
          <a:p>
            <a:pPr marL="800100" lvl="1" indent="-342900">
              <a:lnSpc>
                <a:spcPct val="125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Dynamically switch between ARM and Thumb mode</a:t>
            </a:r>
            <a:endParaRPr lang="en-US" sz="2000" dirty="0">
              <a:solidFill>
                <a:schemeClr val="tx1"/>
              </a:solidFill>
              <a:latin typeface="+mj-lt"/>
            </a:endParaRPr>
          </a:p>
          <a:p>
            <a:pPr marL="1257300" lvl="2" indent="-342900">
              <a:lnSpc>
                <a:spcPct val="125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+mj-lt"/>
              </a:rPr>
              <a:t>T bit in CPSR</a:t>
            </a:r>
          </a:p>
          <a:p>
            <a:pPr>
              <a:lnSpc>
                <a:spcPct val="125000"/>
              </a:lnSpc>
              <a:buFont typeface="Wingdings" charset="2"/>
              <a:buChar char="Ø"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Thumb-2 Instruction Set</a:t>
            </a:r>
          </a:p>
          <a:p>
            <a:pPr marL="800100" lvl="1" indent="-342900">
              <a:lnSpc>
                <a:spcPct val="125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+mj-lt"/>
              </a:rPr>
              <a:t>16-bit and 32-bit instructions</a:t>
            </a:r>
          </a:p>
          <a:p>
            <a:pPr marL="800100" lvl="1" indent="-342900">
              <a:lnSpc>
                <a:spcPct val="125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+mj-lt"/>
              </a:rPr>
              <a:t>No switch between ARM/Thumb needed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 txBox="1">
            <a:spLocks noGrp="1"/>
          </p:cNvSpPr>
          <p:nvPr/>
        </p:nvSpPr>
        <p:spPr bwMode="auto">
          <a:xfrm>
            <a:off x="3124200" y="6248400"/>
            <a:ext cx="2882900" cy="444500"/>
          </a:xfrm>
          <a:prstGeom prst="rect">
            <a:avLst/>
          </a:prstGeom>
          <a:noFill/>
          <a:extLst/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Slides created by: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Professor Ian G. Harris</a:t>
            </a:r>
          </a:p>
        </p:txBody>
      </p:sp>
      <p:sp>
        <p:nvSpPr>
          <p:cNvPr id="3072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mtClean="0"/>
              <a:t>Thumb vs. ARM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949325" y="1524000"/>
            <a:ext cx="7356475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25000"/>
              </a:lnSpc>
              <a:buFont typeface="Wingdings" charset="2"/>
              <a:buChar char="Ø"/>
            </a:pPr>
            <a:r>
              <a:rPr lang="en-US">
                <a:solidFill>
                  <a:srgbClr val="000000"/>
                </a:solidFill>
                <a:latin typeface="Arial" charset="0"/>
              </a:rPr>
              <a:t>Thumb instructions access only a subset of general-purpose registers</a:t>
            </a:r>
          </a:p>
          <a:p>
            <a:pPr marL="800100" lvl="1" indent="-342900">
              <a:lnSpc>
                <a:spcPct val="125000"/>
              </a:lnSpc>
              <a:buFont typeface="Arial" charset="0"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R0 – R7, only 3 bits needed</a:t>
            </a:r>
          </a:p>
          <a:p>
            <a:pPr>
              <a:lnSpc>
                <a:spcPct val="125000"/>
              </a:lnSpc>
              <a:buFont typeface="Wingdings" charset="2"/>
              <a:buChar char="Ø"/>
            </a:pPr>
            <a:r>
              <a:rPr lang="en-US">
                <a:solidFill>
                  <a:srgbClr val="000000"/>
                </a:solidFill>
                <a:latin typeface="Arial" charset="0"/>
              </a:rPr>
              <a:t>Branches are short range</a:t>
            </a:r>
          </a:p>
          <a:p>
            <a:pPr marL="800100" lvl="1" indent="-342900">
              <a:lnSpc>
                <a:spcPct val="125000"/>
              </a:lnSpc>
              <a:buFont typeface="Arial" charset="0"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Conditional branches offset is only 8-bits long</a:t>
            </a:r>
          </a:p>
          <a:p>
            <a:pPr>
              <a:lnSpc>
                <a:spcPct val="125000"/>
              </a:lnSpc>
              <a:buFont typeface="Wingdings" charset="2"/>
              <a:buChar char="Ø"/>
            </a:pPr>
            <a:r>
              <a:rPr lang="en-US">
                <a:solidFill>
                  <a:srgbClr val="000000"/>
                </a:solidFill>
                <a:latin typeface="Arial" charset="0"/>
              </a:rPr>
              <a:t>Instructions have fewer argument options</a:t>
            </a:r>
          </a:p>
          <a:p>
            <a:pPr marL="800100" lvl="1" indent="-342900">
              <a:lnSpc>
                <a:spcPct val="125000"/>
              </a:lnSpc>
              <a:buFont typeface="Arial" charset="0"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ADDS $r1, $r1, $r0</a:t>
            </a:r>
          </a:p>
          <a:p>
            <a:pPr marL="800100" lvl="1" indent="-342900">
              <a:lnSpc>
                <a:spcPct val="125000"/>
              </a:lnSpc>
              <a:buFont typeface="Arial" charset="0"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ADD $r1, $r0</a:t>
            </a:r>
          </a:p>
          <a:p>
            <a:pPr>
              <a:lnSpc>
                <a:spcPct val="125000"/>
              </a:lnSpc>
              <a:buFont typeface="Wingdings" charset="2"/>
              <a:buChar char="Ø"/>
            </a:pPr>
            <a:r>
              <a:rPr lang="en-US">
                <a:solidFill>
                  <a:srgbClr val="000000"/>
                </a:solidFill>
                <a:latin typeface="Arial" charset="0"/>
              </a:rPr>
              <a:t>No shift option on arithmetic instructions</a:t>
            </a:r>
          </a:p>
          <a:p>
            <a:pPr>
              <a:lnSpc>
                <a:spcPct val="125000"/>
              </a:lnSpc>
              <a:buFont typeface="Wingdings" charset="2"/>
              <a:buChar char="Ø"/>
            </a:pPr>
            <a:r>
              <a:rPr lang="en-US">
                <a:solidFill>
                  <a:srgbClr val="000000"/>
                </a:solidFill>
                <a:latin typeface="Arial" charset="0"/>
              </a:rPr>
              <a:t>Generally, more Thumb is more RISC than CISC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ARM Instruction Set</a:t>
            </a: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669925" y="1736725"/>
            <a:ext cx="7864475" cy="374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An </a:t>
            </a:r>
            <a:r>
              <a:rPr lang="en-US" sz="2000" b="1">
                <a:solidFill>
                  <a:srgbClr val="000000"/>
                </a:solidFill>
                <a:latin typeface="Arial" charset="0"/>
              </a:rPr>
              <a:t>instruction set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is the set of all machine instructions supported by the architecture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Load-Store Architecture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marL="738188" lvl="1" indent="-280988" eaLnBrk="0" hangingPunct="0">
              <a:buClr>
                <a:srgbClr val="000000"/>
              </a:buClr>
              <a:buSzPct val="100000"/>
              <a:buFont typeface="Times New Roman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Data processing occurs in registers</a:t>
            </a:r>
          </a:p>
          <a:p>
            <a:pPr marL="738188" lvl="1" indent="-280988" eaLnBrk="0" hangingPunct="0">
              <a:buClr>
                <a:srgbClr val="000000"/>
              </a:buClr>
              <a:buSzPct val="100000"/>
              <a:buFont typeface="Times New Roman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Load and store instructions move data between memory and registers</a:t>
            </a:r>
          </a:p>
          <a:p>
            <a:pPr marL="738188" lvl="1" indent="-280988" eaLnBrk="0" hangingPunct="0">
              <a:buClr>
                <a:srgbClr val="000000"/>
              </a:buClr>
              <a:buSzPct val="100000"/>
              <a:buFont typeface="Times New Roman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[]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indicate an address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Ex. </a:t>
            </a:r>
            <a:r>
              <a:rPr lang="en-US" sz="2000" b="1">
                <a:solidFill>
                  <a:srgbClr val="000000"/>
                </a:solidFill>
                <a:latin typeface="Courier New" charset="0"/>
              </a:rPr>
              <a:t>LDR r0, [r1]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moves data into r0 from memory at address in r1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      </a:t>
            </a:r>
            <a:r>
              <a:rPr lang="en-US" sz="2000" b="1">
                <a:solidFill>
                  <a:srgbClr val="000000"/>
                </a:solidFill>
                <a:latin typeface="Courier New" charset="0"/>
              </a:rPr>
              <a:t>STR r0, [r1]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moves data from r0 into memory at address in r1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Data Processing Instructions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584200" y="1936750"/>
            <a:ext cx="8213725" cy="344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Move Instructions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sz="2000" b="1">
                <a:solidFill>
                  <a:srgbClr val="000000"/>
                </a:solidFill>
                <a:latin typeface="Courier New" charset="0"/>
              </a:rPr>
              <a:t>MOV r0, r1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moves the contents of r1 into r0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sz="2000" b="1">
                <a:solidFill>
                  <a:srgbClr val="000000"/>
                </a:solidFill>
                <a:latin typeface="Courier New" charset="0"/>
              </a:rPr>
              <a:t>MOV r0, #3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moves the number 3 into r0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Shift Instructions – inputs to operations can be shifted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sz="2000" b="1">
                <a:solidFill>
                  <a:srgbClr val="000000"/>
                </a:solidFill>
                <a:latin typeface="Courier New" charset="0"/>
              </a:rPr>
              <a:t>MOV r0, r1, LSL #2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moves (r1 &lt;&lt; 2) into r0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sz="2000" b="1">
                <a:solidFill>
                  <a:srgbClr val="000000"/>
                </a:solidFill>
                <a:latin typeface="Courier New" charset="0"/>
              </a:rPr>
              <a:t>MOV r0, r1, ASR #2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moves (r1 &gt;&gt; 2) into r0, sign extend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</a:t>
            </a:r>
          </a:p>
          <a:p>
            <a:pPr eaLnBrk="0" hangingPunct="0"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Arithmetic Instructions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sz="2000" b="1">
                <a:solidFill>
                  <a:srgbClr val="000000"/>
                </a:solidFill>
                <a:latin typeface="Courier New" charset="0"/>
              </a:rPr>
              <a:t>ADD r3, r4, r5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places (r4 + r5) in r3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Condition Flags</a:t>
            </a:r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457200" y="1828800"/>
            <a:ext cx="822960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Current Program Status Register (CPSR)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contains the status of comparison instructions and some arithmetic instructions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N – negative, Z – zero, C – unsigned carry, V – overflow, Q - saturation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Flags are set as a result of a comparison instruction or an arithmetic instruction with an 'S' suffix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Ex. </a:t>
            </a:r>
            <a:r>
              <a:rPr lang="en-US" sz="2000" b="1">
                <a:solidFill>
                  <a:srgbClr val="000000"/>
                </a:solidFill>
                <a:latin typeface="Courier New" charset="0"/>
              </a:rPr>
              <a:t>CMP r0, r1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– sets status bits as a result of (r0 – r1)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	</a:t>
            </a:r>
            <a:r>
              <a:rPr lang="en-US" sz="2000" b="1">
                <a:solidFill>
                  <a:srgbClr val="000000"/>
                </a:solidFill>
                <a:latin typeface="Courier New" charset="0"/>
              </a:rPr>
              <a:t>ADDS r0, r1, r2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– r0 = r1 + r2 and status bits set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	</a:t>
            </a:r>
            <a:r>
              <a:rPr lang="en-US" sz="2000" b="1">
                <a:solidFill>
                  <a:srgbClr val="000000"/>
                </a:solidFill>
                <a:latin typeface="Courier New" charset="0"/>
              </a:rPr>
              <a:t>ADD r0, r1, r2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– r0 = r1 + r2 but no status bits set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Conditional Execution</a:t>
            </a:r>
          </a:p>
        </p:txBody>
      </p:sp>
      <p:sp>
        <p:nvSpPr>
          <p:cNvPr id="34819" name="Text Box 2"/>
          <p:cNvSpPr txBox="1">
            <a:spLocks noChangeArrowheads="1"/>
          </p:cNvSpPr>
          <p:nvPr/>
        </p:nvSpPr>
        <p:spPr bwMode="auto">
          <a:xfrm>
            <a:off x="798513" y="1576388"/>
            <a:ext cx="7659687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All ARM instructions can be executed conditionally based on the CPSR register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Appropriate condition suffix needs to be added to the instruction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NE – not equal, EQ – equal, CC – less than (unsigned), LT less than (signed)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Ex. </a:t>
            </a:r>
            <a:r>
              <a:rPr lang="en-US" sz="2000" b="1">
                <a:solidFill>
                  <a:srgbClr val="000000"/>
                </a:solidFill>
                <a:latin typeface="Courier New" charset="0"/>
              </a:rPr>
              <a:t>CMP r0, r1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000000"/>
                </a:solidFill>
                <a:latin typeface="Courier New" charset="0"/>
              </a:rPr>
              <a:t>	ADDNE r3, r4, r5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000000"/>
                </a:solidFill>
                <a:latin typeface="Courier New" charset="0"/>
              </a:rPr>
              <a:t>	BCC test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ADDNE is executed if r0 not equal to r1</a:t>
            </a:r>
          </a:p>
          <a:p>
            <a:pPr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BCC is executed if r0 is less than r1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 txBox="1">
            <a:spLocks noGrp="1"/>
          </p:cNvSpPr>
          <p:nvPr/>
        </p:nvSpPr>
        <p:spPr bwMode="auto">
          <a:xfrm>
            <a:off x="3124200" y="6248400"/>
            <a:ext cx="2882900" cy="444500"/>
          </a:xfrm>
          <a:prstGeom prst="rect">
            <a:avLst/>
          </a:prstGeom>
          <a:noFill/>
          <a:extLst/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Slides created by: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Professor Ian G. Harris</a:t>
            </a:r>
          </a:p>
        </p:txBody>
      </p:sp>
      <p:sp>
        <p:nvSpPr>
          <p:cNvPr id="5017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Benefits of Conditional Exec.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410200" y="1676400"/>
            <a:ext cx="3581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Greatest Common Divisor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algorithm, between r0 and r1</a:t>
            </a:r>
          </a:p>
          <a:p>
            <a:pPr>
              <a:lnSpc>
                <a:spcPct val="120000"/>
              </a:lnSpc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Subtract smaller from larger until they are equal</a:t>
            </a:r>
          </a:p>
          <a:p>
            <a:pPr>
              <a:lnSpc>
                <a:spcPct val="120000"/>
              </a:lnSpc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Explicit branch instructions are not needed (as often)</a:t>
            </a:r>
          </a:p>
        </p:txBody>
      </p:sp>
      <p:pic>
        <p:nvPicPr>
          <p:cNvPr id="5018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981200"/>
            <a:ext cx="4572000" cy="392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0182" name="Text Box 2"/>
          <p:cNvSpPr txBox="1">
            <a:spLocks noChangeArrowheads="1"/>
          </p:cNvSpPr>
          <p:nvPr/>
        </p:nvSpPr>
        <p:spPr bwMode="auto">
          <a:xfrm>
            <a:off x="1524000" y="15240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algn="ctr"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GCD Example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 txBox="1">
            <a:spLocks noGrp="1"/>
          </p:cNvSpPr>
          <p:nvPr/>
        </p:nvSpPr>
        <p:spPr bwMode="auto">
          <a:xfrm>
            <a:off x="3124200" y="6248400"/>
            <a:ext cx="2882900" cy="444500"/>
          </a:xfrm>
          <a:prstGeom prst="rect">
            <a:avLst/>
          </a:prstGeom>
          <a:noFill/>
          <a:extLst/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Slides created by: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Professor Ian G. Harris</a:t>
            </a:r>
          </a:p>
        </p:txBody>
      </p:sp>
      <p:sp>
        <p:nvSpPr>
          <p:cNvPr id="6246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Higher Code Density</a:t>
            </a:r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1370013" y="1519238"/>
            <a:ext cx="6859587" cy="427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Arial" charset="0"/>
              </a:rPr>
              <a:t>“Normal” Assembler</a:t>
            </a:r>
          </a:p>
          <a:p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gcd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:	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cmp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r0, r1 ;reached the end?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		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beq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stop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		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blt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less ;if r0 </a:t>
            </a:r>
            <a:r>
              <a:rPr lang="en-US" sz="1800" b="1" dirty="0" smtClean="0">
                <a:solidFill>
                  <a:srgbClr val="000000"/>
                </a:solidFill>
                <a:latin typeface="Courier New" charset="0"/>
              </a:rPr>
              <a:t>&lt; 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r1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		sub r0, r0, r1 ;subtract r1 from r0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		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bal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gcd</a:t>
            </a:r>
            <a:endParaRPr lang="en-US" sz="1800" b="1" dirty="0">
              <a:solidFill>
                <a:srgbClr val="000000"/>
              </a:solidFill>
              <a:latin typeface="Courier New" charset="0"/>
            </a:endParaRPr>
          </a:p>
          <a:p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less: 	sub r1, r1, r0 ;subtract r0 from r1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		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bal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gcd</a:t>
            </a:r>
            <a:endParaRPr lang="en-US" sz="1800" b="1" dirty="0">
              <a:solidFill>
                <a:srgbClr val="000000"/>
              </a:solidFill>
              <a:latin typeface="Courier New" charset="0"/>
            </a:endParaRPr>
          </a:p>
          <a:p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stop:</a:t>
            </a:r>
          </a:p>
          <a:p>
            <a:endParaRPr lang="en-US" sz="1800" b="1" dirty="0">
              <a:solidFill>
                <a:srgbClr val="000000"/>
              </a:solidFill>
              <a:latin typeface="Courier New" charset="0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Arial" charset="0"/>
              </a:rPr>
              <a:t>ARM Conditional Assembler</a:t>
            </a:r>
          </a:p>
          <a:p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gcd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:	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cmp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r0, r1 </a:t>
            </a:r>
            <a:r>
              <a:rPr lang="en-US" sz="1800" b="1" dirty="0" smtClean="0">
                <a:solidFill>
                  <a:srgbClr val="000000"/>
                </a:solidFill>
                <a:latin typeface="Courier New" charset="0"/>
              </a:rPr>
              <a:t>; compare r0 and r1</a:t>
            </a:r>
            <a:endParaRPr lang="en-US" sz="1800" b="1" dirty="0">
              <a:solidFill>
                <a:srgbClr val="000000"/>
              </a:solidFill>
              <a:latin typeface="Courier New" charset="0"/>
            </a:endParaRPr>
          </a:p>
          <a:p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		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subgt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r0, r0, r1 ;subtract r1 from r0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		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sublt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r1, r1, r0 ;else subtract r0 from r1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		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bne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gcd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;reached the end?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 txBox="1">
            <a:spLocks noGrp="1"/>
          </p:cNvSpPr>
          <p:nvPr/>
        </p:nvSpPr>
        <p:spPr bwMode="auto">
          <a:xfrm>
            <a:off x="3124200" y="6248400"/>
            <a:ext cx="2882900" cy="444500"/>
          </a:xfrm>
          <a:prstGeom prst="rect">
            <a:avLst/>
          </a:prstGeom>
          <a:noFill/>
          <a:extLst/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Slides created by: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Professor Ian G. Harris</a:t>
            </a:r>
          </a:p>
        </p:txBody>
      </p:sp>
      <p:sp>
        <p:nvSpPr>
          <p:cNvPr id="6451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Endianess in ARM</a:t>
            </a: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838200" y="1600200"/>
            <a:ext cx="7772400" cy="424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10000"/>
              </a:lnSpc>
              <a:buFont typeface="Wingdings" charset="2"/>
              <a:buChar char="Ø"/>
            </a:pPr>
            <a:r>
              <a:rPr lang="en-US">
                <a:solidFill>
                  <a:srgbClr val="000000"/>
                </a:solidFill>
                <a:latin typeface="Arial" charset="0"/>
              </a:rPr>
              <a:t>The ARM can be set up to access its data in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either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little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or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big endian format.</a:t>
            </a:r>
          </a:p>
          <a:p>
            <a:pPr>
              <a:lnSpc>
                <a:spcPct val="110000"/>
              </a:lnSpc>
              <a:buFont typeface="Wingdings" charset="2"/>
              <a:buChar char="Ø"/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Little endian:</a:t>
            </a:r>
            <a:endParaRPr lang="en-US">
              <a:solidFill>
                <a:srgbClr val="000000"/>
              </a:solidFill>
              <a:latin typeface="Arial" charset="0"/>
            </a:endParaRPr>
          </a:p>
          <a:p>
            <a:pPr lvl="1">
              <a:lnSpc>
                <a:spcPct val="110000"/>
              </a:lnSpc>
              <a:buFont typeface="Times" charset="0"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Least significant byte of a word is stored in </a:t>
            </a:r>
            <a:r>
              <a:rPr lang="en-US" sz="2000" i="1">
                <a:solidFill>
                  <a:srgbClr val="000000"/>
                </a:solidFill>
                <a:latin typeface="Arial" charset="0"/>
              </a:rPr>
              <a:t>bits 0-7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of an addressed word.</a:t>
            </a:r>
          </a:p>
          <a:p>
            <a:pPr>
              <a:lnSpc>
                <a:spcPct val="110000"/>
              </a:lnSpc>
              <a:buFont typeface="Wingdings" charset="2"/>
              <a:buChar char="Ø"/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Big endian:</a:t>
            </a:r>
          </a:p>
          <a:p>
            <a:pPr lvl="1">
              <a:lnSpc>
                <a:spcPct val="110000"/>
              </a:lnSpc>
              <a:buFont typeface="Times" charset="0"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Least significant byte of a word is stored in </a:t>
            </a:r>
            <a:r>
              <a:rPr lang="en-US" sz="2000" i="1">
                <a:solidFill>
                  <a:srgbClr val="000000"/>
                </a:solidFill>
                <a:latin typeface="Arial" charset="0"/>
              </a:rPr>
              <a:t>bits 24-31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of an addressed word.</a:t>
            </a:r>
          </a:p>
          <a:p>
            <a:pPr>
              <a:lnSpc>
                <a:spcPct val="110000"/>
              </a:lnSpc>
              <a:buFont typeface="Wingdings" charset="2"/>
              <a:buChar char="Ø"/>
            </a:pPr>
            <a:r>
              <a:rPr lang="en-US">
                <a:solidFill>
                  <a:srgbClr val="000000"/>
                </a:solidFill>
                <a:latin typeface="Arial" charset="0"/>
              </a:rPr>
              <a:t>This has no real relevance unless data is stored as words and then accessed in smaller sized quantities (halfwords or bytes).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 txBox="1">
            <a:spLocks noGrp="1"/>
          </p:cNvSpPr>
          <p:nvPr/>
        </p:nvSpPr>
        <p:spPr bwMode="auto">
          <a:xfrm>
            <a:off x="3124200" y="6248400"/>
            <a:ext cx="2882900" cy="444500"/>
          </a:xfrm>
          <a:prstGeom prst="rect">
            <a:avLst/>
          </a:prstGeom>
          <a:noFill/>
          <a:extLst/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Slides created by: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Professor Ian G. Harris</a:t>
            </a:r>
          </a:p>
        </p:txBody>
      </p:sp>
      <p:sp>
        <p:nvSpPr>
          <p:cNvPr id="6451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Efficient Coding</a:t>
            </a:r>
            <a:endParaRPr lang="en-US" dirty="0"/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683568" y="1931244"/>
            <a:ext cx="7992888" cy="319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20000"/>
              </a:lnSpc>
              <a:buFont typeface="Wingdings" charset="2"/>
              <a:buChar char="Ø"/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Important to be efficient in programming</a:t>
            </a:r>
          </a:p>
          <a:p>
            <a:pPr lvl="1">
              <a:lnSpc>
                <a:spcPct val="120000"/>
              </a:lnSpc>
              <a:buFont typeface="Wingdings" charset="2"/>
              <a:buChar char="Ø"/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RAM, FLASH, performance</a:t>
            </a:r>
          </a:p>
          <a:p>
            <a:pPr>
              <a:lnSpc>
                <a:spcPct val="120000"/>
              </a:lnSpc>
              <a:buFont typeface="Wingdings" charset="2"/>
              <a:buChar char="Ø"/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Efficient C coding may require an </a:t>
            </a:r>
            <a:r>
              <a:rPr lang="en-US" b="1" dirty="0" smtClean="0">
                <a:solidFill>
                  <a:srgbClr val="000000"/>
                </a:solidFill>
                <a:latin typeface="Arial" charset="0"/>
              </a:rPr>
              <a:t>understanding of the compiler</a:t>
            </a:r>
          </a:p>
          <a:p>
            <a:pPr>
              <a:lnSpc>
                <a:spcPct val="120000"/>
              </a:lnSpc>
              <a:buFont typeface="Wingdings" charset="2"/>
              <a:buChar char="Ø"/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Compiler can erase your efficiencies for you</a:t>
            </a:r>
          </a:p>
          <a:p>
            <a:pPr>
              <a:lnSpc>
                <a:spcPct val="120000"/>
              </a:lnSpc>
              <a:buFont typeface="Wingdings" charset="2"/>
              <a:buChar char="Ø"/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In the worst case, you can </a:t>
            </a:r>
            <a:r>
              <a:rPr lang="en-US" b="1" dirty="0" smtClean="0">
                <a:solidFill>
                  <a:srgbClr val="000000"/>
                </a:solidFill>
                <a:latin typeface="Arial" charset="0"/>
              </a:rPr>
              <a:t>modify/write the assembly by hand</a:t>
            </a:r>
            <a:endParaRPr lang="en-US" b="1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7242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mtClean="0"/>
              <a:t>ARM-based Processors</a:t>
            </a: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1303338" y="4537075"/>
            <a:ext cx="6697662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ARM provides the processor core</a:t>
            </a:r>
          </a:p>
          <a:p>
            <a:pPr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000000"/>
                </a:solidFill>
                <a:latin typeface="Arial" charset="0"/>
              </a:rPr>
              <a:t>Licensee designs the remainder of the system</a:t>
            </a:r>
          </a:p>
        </p:txBody>
      </p:sp>
      <p:grpSp>
        <p:nvGrpSpPr>
          <p:cNvPr id="16388" name="Group 21"/>
          <p:cNvGrpSpPr>
            <a:grpSpLocks/>
          </p:cNvGrpSpPr>
          <p:nvPr/>
        </p:nvGrpSpPr>
        <p:grpSpPr bwMode="auto">
          <a:xfrm>
            <a:off x="2655888" y="1989138"/>
            <a:ext cx="3976687" cy="2016125"/>
            <a:chOff x="1683296" y="1700808"/>
            <a:chExt cx="3977208" cy="2016224"/>
          </a:xfrm>
        </p:grpSpPr>
        <p:sp>
          <p:nvSpPr>
            <p:cNvPr id="2" name="Rectangle 1"/>
            <p:cNvSpPr/>
            <p:nvPr/>
          </p:nvSpPr>
          <p:spPr bwMode="auto">
            <a:xfrm>
              <a:off x="1691234" y="2996272"/>
              <a:ext cx="1224123" cy="72076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US" sz="1800" dirty="0">
                  <a:solidFill>
                    <a:schemeClr val="tx1"/>
                  </a:solidFill>
                  <a:ea typeface="MS Gothic" charset="-128"/>
                </a:rPr>
                <a:t>Peripherals</a:t>
              </a: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059838" y="2996272"/>
              <a:ext cx="1224123" cy="72076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US" sz="1800" dirty="0">
                  <a:solidFill>
                    <a:schemeClr val="tx1"/>
                  </a:solidFill>
                  <a:ea typeface="MS Gothic" charset="-128"/>
                </a:rPr>
                <a:t>Memory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436382" y="2996272"/>
              <a:ext cx="1224122" cy="72076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US" sz="1800" dirty="0">
                  <a:solidFill>
                    <a:schemeClr val="tx1"/>
                  </a:solidFill>
                  <a:ea typeface="MS Gothic" charset="-128"/>
                </a:rPr>
                <a:t>I/O</a:t>
              </a:r>
            </a:p>
          </p:txBody>
        </p:sp>
        <p:sp>
          <p:nvSpPr>
            <p:cNvPr id="16392" name="Rectangle 7"/>
            <p:cNvSpPr>
              <a:spLocks noChangeArrowheads="1"/>
            </p:cNvSpPr>
            <p:nvPr/>
          </p:nvSpPr>
          <p:spPr bwMode="auto">
            <a:xfrm>
              <a:off x="2699792" y="1700808"/>
              <a:ext cx="1872208" cy="720080"/>
            </a:xfrm>
            <a:prstGeom prst="rect">
              <a:avLst/>
            </a:prstGeom>
            <a:solidFill>
              <a:srgbClr val="FEC8C8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r>
                <a:rPr lang="en-US" sz="1800">
                  <a:solidFill>
                    <a:schemeClr val="tx1"/>
                  </a:solidFill>
                </a:rPr>
                <a:t>ARM Processor Core</a:t>
              </a:r>
            </a:p>
          </p:txBody>
        </p:sp>
        <p:sp>
          <p:nvSpPr>
            <p:cNvPr id="16393" name="Left-Right Arrow 2"/>
            <p:cNvSpPr>
              <a:spLocks noChangeArrowheads="1"/>
            </p:cNvSpPr>
            <p:nvPr/>
          </p:nvSpPr>
          <p:spPr bwMode="auto">
            <a:xfrm>
              <a:off x="1683296" y="2492896"/>
              <a:ext cx="3968824" cy="432048"/>
            </a:xfrm>
            <a:prstGeom prst="leftRightArrow">
              <a:avLst>
                <a:gd name="adj1" fmla="val 50000"/>
                <a:gd name="adj2" fmla="val 50013"/>
              </a:avLst>
            </a:prstGeom>
            <a:solidFill>
              <a:srgbClr val="00B8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>
                <a:buClr>
                  <a:srgbClr val="000000"/>
                </a:buClr>
                <a:buSzPct val="100000"/>
                <a:buFont typeface="Times New Roman" charset="0"/>
                <a:buNone/>
              </a:pPr>
              <a:r>
                <a:rPr lang="en-US" sz="1600">
                  <a:solidFill>
                    <a:schemeClr val="tx1"/>
                  </a:solidFill>
                </a:rPr>
                <a:t>Internal Bus</a:t>
              </a:r>
            </a:p>
          </p:txBody>
        </p:sp>
        <p:cxnSp>
          <p:nvCxnSpPr>
            <p:cNvPr id="16394" name="Straight Arrow Connector 14"/>
            <p:cNvCxnSpPr>
              <a:cxnSpLocks noChangeShapeType="1"/>
              <a:stCxn id="2" idx="0"/>
            </p:cNvCxnSpPr>
            <p:nvPr/>
          </p:nvCxnSpPr>
          <p:spPr bwMode="auto">
            <a:xfrm flipV="1">
              <a:off x="2303748" y="2852936"/>
              <a:ext cx="0" cy="1440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triangle" w="sm" len="sm"/>
            </a:ln>
          </p:spPr>
        </p:cxnSp>
        <p:cxnSp>
          <p:nvCxnSpPr>
            <p:cNvPr id="16395" name="Straight Arrow Connector 23"/>
            <p:cNvCxnSpPr>
              <a:cxnSpLocks noChangeShapeType="1"/>
            </p:cNvCxnSpPr>
            <p:nvPr/>
          </p:nvCxnSpPr>
          <p:spPr bwMode="auto">
            <a:xfrm flipV="1">
              <a:off x="3680123" y="2852936"/>
              <a:ext cx="0" cy="1440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triangle" w="sm" len="sm"/>
            </a:ln>
          </p:spPr>
        </p:cxnSp>
        <p:cxnSp>
          <p:nvCxnSpPr>
            <p:cNvPr id="16396" name="Straight Arrow Connector 24"/>
            <p:cNvCxnSpPr>
              <a:cxnSpLocks noChangeShapeType="1"/>
            </p:cNvCxnSpPr>
            <p:nvPr/>
          </p:nvCxnSpPr>
          <p:spPr bwMode="auto">
            <a:xfrm flipV="1">
              <a:off x="3648881" y="2431182"/>
              <a:ext cx="0" cy="1440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triangle" w="sm" len="sm"/>
            </a:ln>
          </p:spPr>
        </p:cxnSp>
        <p:cxnSp>
          <p:nvCxnSpPr>
            <p:cNvPr id="16397" name="Straight Arrow Connector 25"/>
            <p:cNvCxnSpPr>
              <a:cxnSpLocks noChangeShapeType="1"/>
            </p:cNvCxnSpPr>
            <p:nvPr/>
          </p:nvCxnSpPr>
          <p:spPr bwMode="auto">
            <a:xfrm flipV="1">
              <a:off x="5076056" y="2848942"/>
              <a:ext cx="0" cy="1440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triangle" w="sm" len="sm"/>
            </a:ln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Adding Contents of an Array</a:t>
            </a:r>
            <a:endParaRPr lang="en-US" dirty="0"/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692150" y="2564904"/>
            <a:ext cx="3761264" cy="231050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charset="0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 checksum_v1 (</a:t>
            </a:r>
            <a:r>
              <a:rPr lang="en-US" sz="1600" b="1" dirty="0" err="1">
                <a:solidFill>
                  <a:srgbClr val="000000"/>
                </a:solidFill>
                <a:latin typeface="Courier New" charset="0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 *data) {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	char </a:t>
            </a:r>
            <a:r>
              <a:rPr lang="en-US" sz="1600" b="1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;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b="1" dirty="0" err="1">
                <a:solidFill>
                  <a:srgbClr val="000000"/>
                </a:solidFill>
                <a:latin typeface="Courier New" charset="0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 sum=0;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	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b="1" dirty="0" smtClean="0">
                <a:solidFill>
                  <a:srgbClr val="000000"/>
                </a:solidFill>
                <a:latin typeface="Courier New" charset="0"/>
              </a:rPr>
              <a:t>	for 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en-US" sz="1600" b="1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=0; </a:t>
            </a:r>
            <a:r>
              <a:rPr lang="en-US" sz="1600" b="1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&lt;64; </a:t>
            </a:r>
            <a:r>
              <a:rPr lang="en-US" sz="1600" b="1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++) {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		</a:t>
            </a:r>
            <a:r>
              <a:rPr lang="en-US" sz="1600" b="1" dirty="0" smtClean="0">
                <a:solidFill>
                  <a:srgbClr val="000000"/>
                </a:solidFill>
                <a:latin typeface="Courier New" charset="0"/>
              </a:rPr>
              <a:t>	sum 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+= </a:t>
            </a:r>
            <a:r>
              <a:rPr lang="en-US" sz="1600" b="1" dirty="0" smtClean="0">
                <a:solidFill>
                  <a:srgbClr val="000000"/>
                </a:solidFill>
                <a:latin typeface="Courier New" charset="0"/>
              </a:rPr>
              <a:t>data[</a:t>
            </a:r>
            <a:r>
              <a:rPr lang="en-US" sz="1600" b="1" dirty="0" err="1" smtClean="0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sz="1600" b="1" dirty="0" smtClean="0">
                <a:solidFill>
                  <a:srgbClr val="000000"/>
                </a:solidFill>
                <a:latin typeface="Courier New" charset="0"/>
              </a:rPr>
              <a:t>];</a:t>
            </a:r>
            <a:endParaRPr lang="en-US" sz="1600" b="1" dirty="0">
              <a:solidFill>
                <a:srgbClr val="000000"/>
              </a:solidFill>
              <a:latin typeface="Courier New" charset="0"/>
            </a:endParaRP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b="1" dirty="0" smtClean="0">
                <a:solidFill>
                  <a:srgbClr val="000000"/>
                </a:solidFill>
                <a:latin typeface="Courier New" charset="0"/>
              </a:rPr>
              <a:t>	}</a:t>
            </a:r>
            <a:endParaRPr lang="en-US" sz="1600" b="1" dirty="0">
              <a:solidFill>
                <a:srgbClr val="000000"/>
              </a:solidFill>
              <a:latin typeface="Courier New" charset="0"/>
            </a:endParaRP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b="1" dirty="0" smtClean="0">
                <a:solidFill>
                  <a:srgbClr val="000000"/>
                </a:solidFill>
                <a:latin typeface="Courier New" charset="0"/>
              </a:rPr>
              <a:t>	return </a:t>
            </a: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sum;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973138" y="1584325"/>
            <a:ext cx="7413625" cy="701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Program computes the sum of the first 64 elts in the data array</a:t>
            </a:r>
          </a:p>
          <a:p>
            <a:pPr eaLnBrk="0" hangingPunct="0"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Variable i is declared as a char to save space</a:t>
            </a: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4746625" y="2963863"/>
            <a:ext cx="3940175" cy="1165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ts val="1250"/>
              </a:spcBef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i always less than 8 bits long</a:t>
            </a:r>
          </a:p>
          <a:p>
            <a:pPr eaLnBrk="0" hangingPunct="0">
              <a:spcBef>
                <a:spcPts val="1250"/>
              </a:spcBef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May use less register space and/or stack space </a:t>
            </a: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1751013" y="4876800"/>
            <a:ext cx="5507037" cy="701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i as a char does </a:t>
            </a:r>
            <a:r>
              <a:rPr lang="en-US" sz="2000" b="1">
                <a:solidFill>
                  <a:srgbClr val="000000"/>
                </a:solidFill>
                <a:latin typeface="Arial" charset="0"/>
              </a:rPr>
              <a:t>NOT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save any space</a:t>
            </a:r>
          </a:p>
          <a:p>
            <a:pPr eaLnBrk="0" hangingPunct="0"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All stack entries and registers are 32 bits long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Loops, Fixed Iterations</a:t>
            </a:r>
          </a:p>
        </p:txBody>
      </p:sp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1619672" y="2297113"/>
            <a:ext cx="5758606" cy="255672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checksum_v1:</a:t>
            </a:r>
            <a:endParaRPr lang="en-US" sz="1600" dirty="0">
              <a:solidFill>
                <a:srgbClr val="000000"/>
              </a:solidFill>
              <a:latin typeface="Courier New" charset="0"/>
            </a:endParaRP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	MOV r2, #0				; sum = 0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MOV r1, #0				; </a:t>
            </a:r>
            <a:r>
              <a:rPr lang="en-US" sz="160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 = 0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checksum_v1_loop:</a:t>
            </a:r>
            <a:endParaRPr lang="en-US" sz="1600" dirty="0">
              <a:solidFill>
                <a:srgbClr val="000000"/>
              </a:solidFill>
              <a:latin typeface="Courier New" charset="0"/>
            </a:endParaRP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LDRSH r3, [r0], 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#4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	; r3 = *(data++)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ADD r1, r1, #1			; r1 = i+1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CMP r1, #0x40			; compare </a:t>
            </a:r>
            <a:r>
              <a:rPr lang="en-US" sz="160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, 64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ADD r2, r3, r2			; sum += r3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BCC checksum_v1_loop	; if </a:t>
            </a:r>
            <a:r>
              <a:rPr lang="en-US" sz="160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&lt;64 </a:t>
            </a:r>
            <a:r>
              <a:rPr lang="en-US" sz="1600" dirty="0" err="1">
                <a:solidFill>
                  <a:srgbClr val="000000"/>
                </a:solidFill>
                <a:latin typeface="Courier New" charset="0"/>
              </a:rPr>
              <a:t>goto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 loop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MOV pc, r14				; return sum</a:t>
            </a: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1911350" y="1514475"/>
            <a:ext cx="5175250" cy="70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 lot of time is spent in loops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Loops are a common target for optimization</a:t>
            </a: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1231900" y="4992688"/>
            <a:ext cx="6516688" cy="1004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3 instructions implement loop: add, compare, branch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Replace them with: subtract/compare, branch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Result of the subtract can be used to set condition flags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Condensing a Loop</a:t>
            </a:r>
          </a:p>
        </p:txBody>
      </p:sp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958850" y="1660525"/>
            <a:ext cx="7307263" cy="405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Current loop counts up from 0 to 64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i is compared to 64 to check for loop termination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Optimized loop can count down from 64 to 0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i does not need to be explicitly compared to 0</a:t>
            </a:r>
          </a:p>
          <a:p>
            <a:pPr marL="741363" lvl="1" indent="-284163" eaLnBrk="0" hangingPunct="0">
              <a:buClr>
                <a:srgbClr val="000000"/>
              </a:buClr>
              <a:buSzPct val="100000"/>
              <a:buFont typeface="Times New Roman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Add the 'S' suffix to the subtract so is sets condition flags</a:t>
            </a:r>
          </a:p>
          <a:p>
            <a:pPr marL="741363" lvl="1" indent="-284163" eaLnBrk="0" hangingPunct="0">
              <a:buClr>
                <a:srgbClr val="000000"/>
              </a:buClr>
              <a:buSzPct val="100000"/>
              <a:buFont typeface="Times New Roman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Ex. </a:t>
            </a:r>
            <a:r>
              <a:rPr lang="en-US" sz="2000">
                <a:solidFill>
                  <a:srgbClr val="000000"/>
                </a:solidFill>
                <a:latin typeface="Courier New" charset="0"/>
              </a:rPr>
              <a:t>SUBS r1, r1, #1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Courier New" charset="0"/>
              </a:rPr>
              <a:t>		BNE loop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BNE checks Zero flag in CPSR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No need for a compare instruction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Loops, Counting Down</a:t>
            </a: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1403648" y="1828800"/>
            <a:ext cx="6220270" cy="255672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c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hecksum:</a:t>
            </a:r>
            <a:endParaRPr lang="en-US" sz="1600" dirty="0">
              <a:solidFill>
                <a:srgbClr val="000000"/>
              </a:solidFill>
              <a:latin typeface="Courier New" charset="0"/>
            </a:endParaRP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	MOV 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r2, r0				; r2 = data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	MOV 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r0, #0				; sum = 0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	MOV 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r1, #0x40			; </a:t>
            </a:r>
            <a:r>
              <a:rPr lang="en-US" sz="160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 = 64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 err="1" smtClean="0">
                <a:solidFill>
                  <a:srgbClr val="000000"/>
                </a:solidFill>
                <a:latin typeface="Courier New" charset="0"/>
              </a:rPr>
              <a:t>checksum_loop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:</a:t>
            </a:r>
            <a:endParaRPr lang="en-US" sz="1600" dirty="0">
              <a:solidFill>
                <a:srgbClr val="000000"/>
              </a:solidFill>
              <a:latin typeface="Courier New" charset="0"/>
            </a:endParaRP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	LDR 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r3, [r2], #4		; r3 = *(data++)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	SUBS 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r1, r1, #1			; </a:t>
            </a:r>
            <a:r>
              <a:rPr lang="en-US" sz="160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-- and set flags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	ADD 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r0, r3, r0			; sum += r3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	BCC </a:t>
            </a:r>
            <a:r>
              <a:rPr lang="en-US" sz="1600" dirty="0" err="1">
                <a:solidFill>
                  <a:srgbClr val="000000"/>
                </a:solidFill>
                <a:latin typeface="Courier New" charset="0"/>
              </a:rPr>
              <a:t>checksum_loop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	; if </a:t>
            </a:r>
            <a:r>
              <a:rPr lang="en-US" sz="1600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!=0 </a:t>
            </a:r>
            <a:r>
              <a:rPr lang="en-US" sz="1600" dirty="0" err="1">
                <a:solidFill>
                  <a:srgbClr val="000000"/>
                </a:solidFill>
                <a:latin typeface="Courier New" charset="0"/>
              </a:rPr>
              <a:t>goto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 loop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</a:rPr>
              <a:t>	MOV 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pc, r14				; return sum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1243013" y="4800600"/>
            <a:ext cx="6713537" cy="70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One comparison instruction removed from inside the 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loop</a:t>
            </a:r>
          </a:p>
          <a:p>
            <a:pPr lvl="1"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25% less work in loop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Possible because ARM always compares to 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Loop Unrolling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938213" y="2057400"/>
            <a:ext cx="7645400" cy="324380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prstTxWarp prst="textNoShape">
              <a:avLst/>
            </a:prstTxWarp>
          </a:bodyPr>
          <a:lstStyle/>
          <a:p>
            <a:pPr eaLnBrk="0" hangingPunct="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 dirty="0">
                <a:solidFill>
                  <a:srgbClr val="000000"/>
                </a:solidFill>
                <a:latin typeface="Arial" charset="0"/>
              </a:rPr>
              <a:t>Loop overhead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is the performance cost of implementing the loop</a:t>
            </a:r>
          </a:p>
          <a:p>
            <a:pPr marL="741363" lvl="1" indent="-284163"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Times New Roman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Ex. </a:t>
            </a:r>
            <a:r>
              <a:rPr lang="en-US" sz="2000" dirty="0">
                <a:solidFill>
                  <a:srgbClr val="000000"/>
                </a:solidFill>
                <a:latin typeface="Courier New" charset="0"/>
              </a:rPr>
              <a:t>SUBS, BCC</a:t>
            </a:r>
          </a:p>
          <a:p>
            <a:pPr eaLnBrk="0" hangingPunct="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For ARM, overhead is 4 clock cycles </a:t>
            </a:r>
          </a:p>
          <a:p>
            <a:pPr marL="741363" lvl="1" indent="-284163"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Times New Roman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SUBS = 1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clk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, BCC = 3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clks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Overhead can be avoided by </a:t>
            </a:r>
            <a:r>
              <a:rPr lang="en-US" sz="2000" b="1" dirty="0">
                <a:solidFill>
                  <a:srgbClr val="000000"/>
                </a:solidFill>
                <a:latin typeface="Arial" charset="0"/>
              </a:rPr>
              <a:t>unrolling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the loop</a:t>
            </a:r>
          </a:p>
          <a:p>
            <a:pPr marL="741363" lvl="1" indent="-284163"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Times New Roman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Repeating the loop body many times</a:t>
            </a:r>
          </a:p>
          <a:p>
            <a:pPr eaLnBrk="0" hangingPunct="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Fixed iteration loops, unrolling can reduce overhead to 0</a:t>
            </a:r>
          </a:p>
          <a:p>
            <a:pPr eaLnBrk="0" hangingPunct="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Variable iteration loops, overhead is greatly reduced</a:t>
            </a:r>
          </a:p>
          <a:p>
            <a:pPr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Times New Roman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Unrolling, Fixed Iterations</a:t>
            </a:r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1649413" y="1757363"/>
            <a:ext cx="6156325" cy="351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>
                <a:solidFill>
                  <a:srgbClr val="000000"/>
                </a:solidFill>
                <a:latin typeface="Courier New" charset="0"/>
              </a:rPr>
              <a:t>checksum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>
                <a:solidFill>
                  <a:srgbClr val="000000"/>
                </a:solidFill>
                <a:latin typeface="Courier New" charset="0"/>
              </a:rPr>
              <a:t>	MOV r2, r0				; r2 = data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>
                <a:solidFill>
                  <a:srgbClr val="000000"/>
                </a:solidFill>
                <a:latin typeface="Courier New" charset="0"/>
              </a:rPr>
              <a:t>	MOV r0, #0				; sum = 0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>
                <a:solidFill>
                  <a:srgbClr val="000000"/>
                </a:solidFill>
                <a:latin typeface="Courier New" charset="0"/>
              </a:rPr>
              <a:t>	MOV r1, #0x40			; i = 32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>
                <a:solidFill>
                  <a:srgbClr val="000000"/>
                </a:solidFill>
                <a:latin typeface="Courier New" charset="0"/>
              </a:rPr>
              <a:t>checksum_loop</a:t>
            </a:r>
          </a:p>
          <a:p>
            <a:pPr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>
                <a:solidFill>
                  <a:srgbClr val="000000"/>
                </a:solidFill>
                <a:latin typeface="Courier New" charset="0"/>
                <a:ea typeface="Arial Unicode MS" charset="0"/>
                <a:cs typeface="Arial Unicode MS" charset="0"/>
              </a:rPr>
              <a:t>	SUBS r1, r1, #1			; i-- and set flags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>
                <a:solidFill>
                  <a:srgbClr val="000000"/>
                </a:solidFill>
                <a:latin typeface="Courier New" charset="0"/>
              </a:rPr>
              <a:t>	LDR r3, [r2], #4		; r3 = *(data++)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>
                <a:solidFill>
                  <a:srgbClr val="000000"/>
                </a:solidFill>
                <a:latin typeface="Courier New" charset="0"/>
              </a:rPr>
              <a:t>	ADD r0, r3, r0			; sum += r3</a:t>
            </a:r>
          </a:p>
          <a:p>
            <a:pPr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>
                <a:solidFill>
                  <a:srgbClr val="000000"/>
                </a:solidFill>
                <a:latin typeface="Courier New" charset="0"/>
                <a:ea typeface="Arial Unicode MS" charset="0"/>
                <a:cs typeface="Arial Unicode MS" charset="0"/>
              </a:rPr>
              <a:t>	LDR r3, [r2], #4		; r3 = *(data++)</a:t>
            </a:r>
          </a:p>
          <a:p>
            <a:pPr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>
                <a:solidFill>
                  <a:srgbClr val="000000"/>
                </a:solidFill>
                <a:latin typeface="Courier New" charset="0"/>
                <a:ea typeface="Arial Unicode MS" charset="0"/>
                <a:cs typeface="Arial Unicode MS" charset="0"/>
              </a:rPr>
              <a:t>	ADD r0, r3, r0			; sum += r3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>
                <a:solidFill>
                  <a:srgbClr val="000000"/>
                </a:solidFill>
                <a:latin typeface="Courier New" charset="0"/>
              </a:rPr>
              <a:t>	BCC checksum_loop		; if i!=0 goto loop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>
                <a:solidFill>
                  <a:srgbClr val="000000"/>
                </a:solidFill>
                <a:latin typeface="Courier New" charset="0"/>
              </a:rPr>
              <a:t>	MOV pc, r14				; return sum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600">
              <a:solidFill>
                <a:srgbClr val="000000"/>
              </a:solidFill>
              <a:latin typeface="Courier New" charset="0"/>
            </a:endParaRP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600">
              <a:solidFill>
                <a:srgbClr val="000000"/>
              </a:solidFill>
              <a:latin typeface="Courier New" charset="0"/>
            </a:endParaRPr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1625600" y="5064125"/>
            <a:ext cx="5640388" cy="70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Only 32 iterations needed, loop body duplicated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Loop overhead cut in half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Unrolling Side Effects</a:t>
            </a:r>
          </a:p>
        </p:txBody>
      </p:sp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1263650" y="2057400"/>
            <a:ext cx="6276975" cy="2224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Advantages:</a:t>
            </a:r>
          </a:p>
          <a:p>
            <a:pPr marL="741363" lvl="1" indent="-284163" eaLnBrk="0" hangingPunct="0">
              <a:buClr>
                <a:srgbClr val="000000"/>
              </a:buClr>
              <a:buSzPct val="100000"/>
              <a:buFont typeface="Times New Roman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Reduces loop overhead, improves performance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Disadvantages:</a:t>
            </a:r>
          </a:p>
          <a:p>
            <a:pPr marL="741363" lvl="1" indent="-284163" eaLnBrk="0" hangingPunct="0">
              <a:buClr>
                <a:srgbClr val="000000"/>
              </a:buClr>
              <a:buSzPct val="100000"/>
              <a:buFont typeface="Times New Roman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Increases code size</a:t>
            </a:r>
          </a:p>
          <a:p>
            <a:pPr marL="741363" lvl="1" indent="-284163" eaLnBrk="0" hangingPunct="0">
              <a:buClr>
                <a:srgbClr val="000000"/>
              </a:buClr>
              <a:buSzPct val="100000"/>
              <a:buFont typeface="Times New Roman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Displaces lines from the instruction cache</a:t>
            </a:r>
          </a:p>
          <a:p>
            <a:pPr marL="741363" lvl="1" indent="-284163" eaLnBrk="0" hangingPunct="0">
              <a:buClr>
                <a:srgbClr val="000000"/>
              </a:buClr>
              <a:buSzPct val="100000"/>
              <a:buFont typeface="Times New Roman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Degraded cache performance may offset gains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Register Allocation</a:t>
            </a: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1104900" y="2057400"/>
            <a:ext cx="6988175" cy="344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Compiler must choose registers to hold all data used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- i, data[i], sum, etc.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If number of vars &gt; number of registers, stack must be used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- very slow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Try to keep number of local variables small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- approximately 12 available registers in ARM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- 16 total registers but some may be used (SP, PC, etc.)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Function Calls, Arguments</a:t>
            </a:r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449263" y="1633538"/>
            <a:ext cx="8466137" cy="1614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ARM passes the first 4 arguments through r0, r1, r2, and r3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Stack is only used if 5 or more arguments are used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Keep number of arguments &lt;= 4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Arguments can be merged into structures which are passed by reference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457200" y="3314700"/>
            <a:ext cx="2371725" cy="1458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typedef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struct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{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	 </a:t>
            </a:r>
            <a:r>
              <a:rPr lang="en-US" sz="1800" b="1" dirty="0" smtClean="0">
                <a:solidFill>
                  <a:srgbClr val="000000"/>
                </a:solidFill>
                <a:latin typeface="Courier New" charset="0"/>
              </a:rPr>
              <a:t>  float 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x;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800" b="1" dirty="0" smtClean="0">
                <a:solidFill>
                  <a:srgbClr val="000000"/>
                </a:solidFill>
                <a:latin typeface="Courier New" charset="0"/>
              </a:rPr>
              <a:t>   float 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y;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800" b="1" dirty="0" smtClean="0">
                <a:solidFill>
                  <a:srgbClr val="000000"/>
                </a:solidFill>
                <a:latin typeface="Courier New" charset="0"/>
              </a:rPr>
              <a:t>   float 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z;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} Point;</a:t>
            </a:r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3370263" y="3284538"/>
            <a:ext cx="5248275" cy="2279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float distance (point *a, point *b) {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800" b="1" dirty="0" smtClean="0">
                <a:solidFill>
                  <a:srgbClr val="000000"/>
                </a:solidFill>
                <a:latin typeface="Courier New" charset="0"/>
              </a:rPr>
              <a:t>   float 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t1, t2;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1" dirty="0">
              <a:solidFill>
                <a:srgbClr val="000000"/>
              </a:solidFill>
              <a:latin typeface="Courier New" charset="0"/>
            </a:endParaRP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800" b="1" dirty="0" smtClean="0">
                <a:solidFill>
                  <a:srgbClr val="000000"/>
                </a:solidFill>
                <a:latin typeface="Courier New" charset="0"/>
              </a:rPr>
              <a:t>   t1 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= (a-&gt;x – b-&gt;x)^2;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800" b="1" dirty="0" smtClean="0">
                <a:solidFill>
                  <a:srgbClr val="000000"/>
                </a:solidFill>
                <a:latin typeface="Courier New" charset="0"/>
              </a:rPr>
              <a:t>   t2 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=(a-&gt;y – b-&gt;y)^2;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800" b="1" dirty="0" smtClean="0">
                <a:solidFill>
                  <a:srgbClr val="000000"/>
                </a:solidFill>
                <a:latin typeface="Courier New" charset="0"/>
              </a:rPr>
              <a:t>   return(</a:t>
            </a:r>
            <a:r>
              <a:rPr lang="en-US" sz="1800" b="1" dirty="0" err="1" smtClean="0">
                <a:solidFill>
                  <a:srgbClr val="000000"/>
                </a:solidFill>
                <a:latin typeface="Courier New" charset="0"/>
              </a:rPr>
              <a:t>sqrt</a:t>
            </a:r>
            <a:r>
              <a:rPr lang="en-US" sz="1800" b="1" dirty="0" smtClean="0">
                <a:solidFill>
                  <a:srgbClr val="000000"/>
                </a:solidFill>
                <a:latin typeface="Courier New" charset="0"/>
              </a:rPr>
              <a:t>(t1 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+ t2));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}</a:t>
            </a:r>
          </a:p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</a:t>
            </a:r>
          </a:p>
        </p:txBody>
      </p:sp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1836738" y="5449888"/>
            <a:ext cx="4637087" cy="395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Pass two pointers rather than six floats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_____ _______ __  </a:t>
            </a:r>
          </a:p>
          <a:p>
            <a:pPr>
              <a:defRPr/>
            </a:pPr>
            <a:r>
              <a:rPr lang="en-US"/>
              <a:t> ________  __     _____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Preserving Registers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685800" y="1792288"/>
            <a:ext cx="7772400" cy="3140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Caller must preserve registers that the callee might corrupt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Registers are preserved by writing them to memory and reading them back later</a:t>
            </a: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	Example:</a:t>
            </a:r>
          </a:p>
          <a:p>
            <a:pPr marL="741363" lvl="1" indent="-284163" eaLnBrk="0" hangingPunct="0">
              <a:buClr>
                <a:srgbClr val="000000"/>
              </a:buClr>
              <a:buSzPct val="100000"/>
              <a:buFont typeface="Times New Roman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Function </a:t>
            </a:r>
            <a:r>
              <a:rPr lang="en-US" sz="2000">
                <a:solidFill>
                  <a:srgbClr val="000000"/>
                </a:solidFill>
                <a:latin typeface="Courier New" charset="0"/>
              </a:rPr>
              <a:t>foo()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calls function </a:t>
            </a:r>
            <a:r>
              <a:rPr lang="en-US" sz="2000">
                <a:solidFill>
                  <a:srgbClr val="000000"/>
                </a:solidFill>
                <a:latin typeface="Courier New" charset="0"/>
              </a:rPr>
              <a:t>bar()</a:t>
            </a:r>
          </a:p>
          <a:p>
            <a:pPr marL="741363" lvl="1" indent="-284163" eaLnBrk="0" hangingPunct="0">
              <a:buClr>
                <a:srgbClr val="000000"/>
              </a:buClr>
              <a:buSzPct val="100000"/>
              <a:buFont typeface="Times New Roman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Both </a:t>
            </a:r>
            <a:r>
              <a:rPr lang="en-US" sz="2000">
                <a:solidFill>
                  <a:srgbClr val="000000"/>
                </a:solidFill>
                <a:latin typeface="Courier New" charset="0"/>
              </a:rPr>
              <a:t>foo()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and </a:t>
            </a:r>
            <a:r>
              <a:rPr lang="en-US" sz="2000">
                <a:solidFill>
                  <a:srgbClr val="000000"/>
                </a:solidFill>
                <a:latin typeface="Courier New" charset="0"/>
              </a:rPr>
              <a:t>bar()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use r4 and r5</a:t>
            </a:r>
          </a:p>
          <a:p>
            <a:pPr marL="741363" lvl="1" indent="-284163" eaLnBrk="0" hangingPunct="0">
              <a:buClr>
                <a:srgbClr val="000000"/>
              </a:buClr>
              <a:buSzPct val="100000"/>
              <a:buFont typeface="Times New Roman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Before the call, </a:t>
            </a:r>
            <a:r>
              <a:rPr lang="en-US" sz="2000">
                <a:solidFill>
                  <a:srgbClr val="000000"/>
                </a:solidFill>
                <a:latin typeface="Courier New" charset="0"/>
              </a:rPr>
              <a:t>foo()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writes registers to memory (STR)</a:t>
            </a:r>
          </a:p>
          <a:p>
            <a:pPr marL="741363" lvl="1" indent="-284163" eaLnBrk="0" hangingPunct="0">
              <a:buClr>
                <a:srgbClr val="000000"/>
              </a:buClr>
              <a:buSzPct val="100000"/>
              <a:buFont typeface="Times New Roman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After the call, </a:t>
            </a:r>
            <a:r>
              <a:rPr lang="en-US" sz="2000">
                <a:solidFill>
                  <a:srgbClr val="000000"/>
                </a:solidFill>
                <a:latin typeface="Courier New" charset="0"/>
              </a:rPr>
              <a:t>foo()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reads memory back (LDR)</a:t>
            </a:r>
          </a:p>
          <a:p>
            <a:pPr marL="741363" lvl="1" indent="-284163" eaLnBrk="0" hangingPunct="0">
              <a:buClr>
                <a:srgbClr val="000000"/>
              </a:buClr>
              <a:buSzPct val="100000"/>
              <a:buFont typeface="Times New Roman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722313" y="4500563"/>
            <a:ext cx="7543800" cy="1309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If </a:t>
            </a:r>
            <a:r>
              <a:rPr lang="en-US" sz="2000">
                <a:solidFill>
                  <a:srgbClr val="000000"/>
                </a:solidFill>
                <a:latin typeface="Courier New" charset="0"/>
              </a:rPr>
              <a:t>foo()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and </a:t>
            </a:r>
            <a:r>
              <a:rPr lang="en-US" sz="2000">
                <a:solidFill>
                  <a:srgbClr val="000000"/>
                </a:solidFill>
                <a:latin typeface="Courier New" charset="0"/>
              </a:rPr>
              <a:t>bar()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are in different .c files, compiler will preserve all corruptible registers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If </a:t>
            </a:r>
            <a:r>
              <a:rPr lang="en-US" sz="2000">
                <a:solidFill>
                  <a:srgbClr val="000000"/>
                </a:solidFill>
                <a:latin typeface="Courier New" charset="0"/>
              </a:rPr>
              <a:t>foo()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and </a:t>
            </a:r>
            <a:r>
              <a:rPr lang="en-US" sz="2000">
                <a:solidFill>
                  <a:srgbClr val="000000"/>
                </a:solidFill>
                <a:latin typeface="Courier New" charset="0"/>
              </a:rPr>
              <a:t>bar()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are in the same file, compiler will only save corrupted registers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TI </a:t>
            </a:r>
            <a:r>
              <a:rPr lang="en-US" dirty="0" err="1" smtClean="0"/>
              <a:t>Stellaris</a:t>
            </a:r>
            <a:r>
              <a:rPr lang="en-US" dirty="0" smtClean="0"/>
              <a:t> LM3S6965</a:t>
            </a: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276995" y="4221088"/>
            <a:ext cx="4439021" cy="1571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Nested Vector Interrupt Controller (NVIC)</a:t>
            </a:r>
          </a:p>
          <a:p>
            <a:pPr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Memory Protection Unit (MPU)</a:t>
            </a:r>
          </a:p>
          <a:p>
            <a:pPr eaLnBrk="0" hangingPunct="0">
              <a:lnSpc>
                <a:spcPct val="12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Other components are outside core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20" y="1772816"/>
            <a:ext cx="2971800" cy="216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879823"/>
            <a:ext cx="3514725" cy="378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38318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Booting a System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1044451" y="1933477"/>
            <a:ext cx="7415981" cy="3507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Starting the OS (if there is one) or the application</a:t>
            </a:r>
          </a:p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Different for </a:t>
            </a:r>
            <a:r>
              <a:rPr lang="en-US" b="1" dirty="0" smtClean="0">
                <a:solidFill>
                  <a:srgbClr val="C00000"/>
                </a:solidFill>
                <a:latin typeface="Arial" charset="0"/>
              </a:rPr>
              <a:t>embedded vs. standard computers</a:t>
            </a:r>
          </a:p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In a simple system there may be very little to do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Just jump to the application</a:t>
            </a:r>
          </a:p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Having a boot process creates some </a:t>
            </a:r>
            <a:r>
              <a:rPr lang="en-US" b="1" dirty="0" smtClean="0">
                <a:solidFill>
                  <a:srgbClr val="C00000"/>
                </a:solidFill>
                <a:latin typeface="Arial" charset="0"/>
              </a:rPr>
              <a:t>uniformity</a:t>
            </a:r>
            <a:r>
              <a:rPr lang="en-US" b="1" dirty="0" smtClean="0">
                <a:solidFill>
                  <a:srgbClr val="000000"/>
                </a:solidFill>
                <a:latin typeface="Arial" charset="0"/>
              </a:rPr>
              <a:t> to the system state</a:t>
            </a:r>
          </a:p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Code must exist in ROM (or flash, EEPROM)</a:t>
            </a:r>
          </a:p>
        </p:txBody>
      </p:sp>
    </p:spTree>
    <p:extLst>
      <p:ext uri="{BB962C8B-B14F-4D97-AF65-F5344CB8AC3E}">
        <p14:creationId xmlns:p14="http://schemas.microsoft.com/office/powerpoint/2010/main" val="18916048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err="1" smtClean="0"/>
              <a:t>Bootloader</a:t>
            </a:r>
            <a:r>
              <a:rPr lang="en-US" dirty="0" smtClean="0"/>
              <a:t>, Embedded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755576" y="1556792"/>
            <a:ext cx="8064896" cy="3954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Small program, first thing executed</a:t>
            </a:r>
          </a:p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Main function is to allow the </a:t>
            </a:r>
            <a:r>
              <a:rPr lang="en-US" b="1" dirty="0" smtClean="0">
                <a:solidFill>
                  <a:srgbClr val="C00000"/>
                </a:solidFill>
                <a:latin typeface="Arial" charset="0"/>
              </a:rPr>
              <a:t>flash to be reprogrammed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Not the HW method (i.e. JTAG)</a:t>
            </a:r>
          </a:p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Enables </a:t>
            </a:r>
            <a:r>
              <a:rPr lang="en-US" b="1" dirty="0" smtClean="0">
                <a:solidFill>
                  <a:srgbClr val="C00000"/>
                </a:solidFill>
                <a:latin typeface="Arial" charset="0"/>
              </a:rPr>
              <a:t>firmware updates</a:t>
            </a:r>
          </a:p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Must </a:t>
            </a:r>
            <a:r>
              <a:rPr lang="en-US" b="1" dirty="0" smtClean="0">
                <a:solidFill>
                  <a:srgbClr val="000000"/>
                </a:solidFill>
                <a:latin typeface="Arial" charset="0"/>
              </a:rPr>
              <a:t>interact with data interfaces </a:t>
            </a: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to receive flash data (USB, </a:t>
            </a:r>
            <a:r>
              <a:rPr lang="en-US" dirty="0" err="1" smtClean="0">
                <a:solidFill>
                  <a:srgbClr val="000000"/>
                </a:solidFill>
                <a:latin typeface="Arial" charset="0"/>
              </a:rPr>
              <a:t>ethernet</a:t>
            </a: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, etc.)</a:t>
            </a:r>
          </a:p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Starts execution of application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May also copy application to SRAM</a:t>
            </a:r>
          </a:p>
        </p:txBody>
      </p:sp>
    </p:spTree>
    <p:extLst>
      <p:ext uri="{BB962C8B-B14F-4D97-AF65-F5344CB8AC3E}">
        <p14:creationId xmlns:p14="http://schemas.microsoft.com/office/powerpoint/2010/main" val="24440457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err="1" smtClean="0"/>
              <a:t>Bootloader</a:t>
            </a:r>
            <a:r>
              <a:rPr lang="en-US" dirty="0" smtClean="0"/>
              <a:t> Requirements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1404491" y="1628800"/>
            <a:ext cx="7415981" cy="4104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Ability to switch operating mode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Writing flash may not be possible in user mode</a:t>
            </a:r>
          </a:p>
          <a:p>
            <a:pPr marL="342900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Access communication interfaces</a:t>
            </a:r>
          </a:p>
          <a:p>
            <a:pPr marL="342900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Parse an executable format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S-Records, COFF, Intel, etc.</a:t>
            </a:r>
          </a:p>
          <a:p>
            <a:pPr marL="342900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Read/Write flash and EEPROM</a:t>
            </a:r>
          </a:p>
          <a:p>
            <a:pPr marL="342900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Compute a checksum of the application</a:t>
            </a:r>
          </a:p>
          <a:p>
            <a:pPr marL="342900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Code security (if available)</a:t>
            </a:r>
          </a:p>
        </p:txBody>
      </p:sp>
    </p:spTree>
    <p:extLst>
      <p:ext uri="{BB962C8B-B14F-4D97-AF65-F5344CB8AC3E}">
        <p14:creationId xmlns:p14="http://schemas.microsoft.com/office/powerpoint/2010/main" val="28114043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Typical Control Flow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1404491" y="4377438"/>
            <a:ext cx="7415981" cy="1571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Start by checking for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bootloader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entrance</a:t>
            </a:r>
          </a:p>
          <a:p>
            <a:pPr lvl="1"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dirty="0" smtClean="0">
                <a:solidFill>
                  <a:srgbClr val="000000"/>
                </a:solidFill>
                <a:latin typeface="Arial" charset="0"/>
              </a:rPr>
              <a:t>May be connected to an input pin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Initialize system, service commands, start application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Use jump/branch to enter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bootloader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during application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1318506" y="1700808"/>
            <a:ext cx="6565862" cy="2592288"/>
            <a:chOff x="742442" y="2132856"/>
            <a:chExt cx="6565862" cy="2592288"/>
          </a:xfrm>
        </p:grpSpPr>
        <p:sp>
          <p:nvSpPr>
            <p:cNvPr id="23" name="Rounded Rectangle 22"/>
            <p:cNvSpPr/>
            <p:nvPr/>
          </p:nvSpPr>
          <p:spPr bwMode="auto">
            <a:xfrm>
              <a:off x="971600" y="3284984"/>
              <a:ext cx="6336704" cy="144016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ea typeface="MS Gothic" charset="-128"/>
              </a:endParaRPr>
            </a:p>
          </p:txBody>
        </p:sp>
        <p:sp>
          <p:nvSpPr>
            <p:cNvPr id="2" name="Diamond 1"/>
            <p:cNvSpPr/>
            <p:nvPr/>
          </p:nvSpPr>
          <p:spPr bwMode="auto">
            <a:xfrm>
              <a:off x="742442" y="2132856"/>
              <a:ext cx="2019250" cy="720080"/>
            </a:xfrm>
            <a:prstGeom prst="diamond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bg2"/>
              </a:outerShdw>
            </a:effectLst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MS Gothic" charset="-128"/>
                </a:rPr>
                <a:t>Enter </a:t>
              </a: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MS Gothic" charset="-128"/>
                </a:rPr>
                <a:t>Bootloader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MS Gothic" charset="-128"/>
                </a:rPr>
                <a:t>?</a:t>
              </a: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1115616" y="3717032"/>
              <a:ext cx="1296144" cy="57606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MS Gothic" charset="-128"/>
                </a:rPr>
                <a:t>Initialize</a:t>
              </a:r>
            </a:p>
          </p:txBody>
        </p:sp>
        <p:sp>
          <p:nvSpPr>
            <p:cNvPr id="7" name="Diamond 6"/>
            <p:cNvSpPr/>
            <p:nvPr/>
          </p:nvSpPr>
          <p:spPr bwMode="auto">
            <a:xfrm>
              <a:off x="3275856" y="3645024"/>
              <a:ext cx="1911660" cy="720080"/>
            </a:xfrm>
            <a:prstGeom prst="diamond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bg2"/>
              </a:outerShdw>
            </a:effectLst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MS Gothic" charset="-128"/>
                </a:rPr>
                <a:t>Command Received?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868144" y="3717032"/>
              <a:ext cx="1296144" cy="57606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MS Gothic" charset="-128"/>
                </a:rPr>
                <a:t>Execute Command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583614" y="2204864"/>
              <a:ext cx="1296144" cy="57606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MS Gothic" charset="-128"/>
                </a:rPr>
                <a:t>Execute Application</a:t>
              </a:r>
            </a:p>
          </p:txBody>
        </p:sp>
        <p:cxnSp>
          <p:nvCxnSpPr>
            <p:cNvPr id="6" name="Straight Arrow Connector 5"/>
            <p:cNvCxnSpPr>
              <a:stCxn id="2" idx="2"/>
              <a:endCxn id="3" idx="0"/>
            </p:cNvCxnSpPr>
            <p:nvPr/>
          </p:nvCxnSpPr>
          <p:spPr bwMode="auto">
            <a:xfrm>
              <a:off x="1752067" y="2852936"/>
              <a:ext cx="11621" cy="864096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Arrow Connector 10"/>
            <p:cNvCxnSpPr>
              <a:stCxn id="2" idx="3"/>
              <a:endCxn id="9" idx="1"/>
            </p:cNvCxnSpPr>
            <p:nvPr/>
          </p:nvCxnSpPr>
          <p:spPr bwMode="auto">
            <a:xfrm>
              <a:off x="2761692" y="2492896"/>
              <a:ext cx="821922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Straight Arrow Connector 12"/>
            <p:cNvCxnSpPr>
              <a:stCxn id="3" idx="3"/>
              <a:endCxn id="7" idx="1"/>
            </p:cNvCxnSpPr>
            <p:nvPr/>
          </p:nvCxnSpPr>
          <p:spPr bwMode="auto">
            <a:xfrm>
              <a:off x="2411760" y="4005064"/>
              <a:ext cx="864096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Arrow Connector 14"/>
            <p:cNvCxnSpPr>
              <a:stCxn id="7" idx="0"/>
              <a:endCxn id="9" idx="2"/>
            </p:cNvCxnSpPr>
            <p:nvPr/>
          </p:nvCxnSpPr>
          <p:spPr bwMode="auto">
            <a:xfrm flipV="1">
              <a:off x="4231686" y="2780928"/>
              <a:ext cx="0" cy="864096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Straight Arrow Connector 16"/>
            <p:cNvCxnSpPr>
              <a:stCxn id="7" idx="3"/>
              <a:endCxn id="8" idx="1"/>
            </p:cNvCxnSpPr>
            <p:nvPr/>
          </p:nvCxnSpPr>
          <p:spPr bwMode="auto">
            <a:xfrm>
              <a:off x="5187516" y="4005064"/>
              <a:ext cx="680628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Elbow Connector 18"/>
            <p:cNvCxnSpPr>
              <a:stCxn id="8" idx="2"/>
              <a:endCxn id="7" idx="2"/>
            </p:cNvCxnSpPr>
            <p:nvPr/>
          </p:nvCxnSpPr>
          <p:spPr bwMode="auto">
            <a:xfrm rot="5400000">
              <a:off x="5337947" y="3186835"/>
              <a:ext cx="72008" cy="2284530"/>
            </a:xfrm>
            <a:prstGeom prst="bentConnector3">
              <a:avLst>
                <a:gd name="adj1" fmla="val 417465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Arrow Connector 20"/>
            <p:cNvCxnSpPr/>
            <p:nvPr/>
          </p:nvCxnSpPr>
          <p:spPr bwMode="auto">
            <a:xfrm flipH="1">
              <a:off x="2411760" y="2780928"/>
              <a:ext cx="1171854" cy="936104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2" name="TextBox 21"/>
            <p:cNvSpPr txBox="1"/>
            <p:nvPr/>
          </p:nvSpPr>
          <p:spPr>
            <a:xfrm>
              <a:off x="1548438" y="2863627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tx1"/>
                  </a:solidFill>
                  <a:latin typeface="+mj-lt"/>
                </a:rPr>
                <a:t>Y</a:t>
              </a:r>
              <a:endParaRPr lang="en-US" sz="12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150739" y="3728065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tx1"/>
                  </a:solidFill>
                  <a:latin typeface="+mj-lt"/>
                </a:rPr>
                <a:t>Y</a:t>
              </a:r>
              <a:endParaRPr lang="en-US" sz="12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702413" y="2215897"/>
              <a:ext cx="2952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tx1"/>
                  </a:solidFill>
                  <a:latin typeface="+mj-lt"/>
                </a:rPr>
                <a:t>N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936412" y="3368025"/>
              <a:ext cx="2952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tx1"/>
                  </a:solidFill>
                  <a:latin typeface="+mj-lt"/>
                </a:rPr>
                <a:t>N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662934" y="2780928"/>
              <a:ext cx="55976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tx1"/>
                  </a:solidFill>
                  <a:latin typeface="+mj-lt"/>
                </a:rPr>
                <a:t>Jump</a:t>
              </a:r>
              <a:endParaRPr lang="en-US" sz="1200" dirty="0">
                <a:solidFill>
                  <a:schemeClr val="tx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61066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Initialization, Commands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971600" y="1709074"/>
            <a:ext cx="7488831" cy="3880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Initialize a </a:t>
            </a:r>
            <a:r>
              <a:rPr lang="en-US" b="1" dirty="0" smtClean="0">
                <a:solidFill>
                  <a:srgbClr val="000000"/>
                </a:solidFill>
                <a:latin typeface="Arial" charset="0"/>
              </a:rPr>
              <a:t>minimum subset of peripherals </a:t>
            </a: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needed to perform </a:t>
            </a:r>
            <a:r>
              <a:rPr lang="en-US" dirty="0" err="1" smtClean="0">
                <a:solidFill>
                  <a:srgbClr val="000000"/>
                </a:solidFill>
                <a:latin typeface="Arial" charset="0"/>
              </a:rPr>
              <a:t>bootloader</a:t>
            </a: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 tasks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System clocks, ISRs, communications</a:t>
            </a:r>
          </a:p>
          <a:p>
            <a:pPr algn="ctr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 smtClean="0">
                <a:solidFill>
                  <a:srgbClr val="C00000"/>
                </a:solidFill>
                <a:latin typeface="Arial" charset="0"/>
              </a:rPr>
              <a:t>Self-contained vs. Command-based</a:t>
            </a:r>
          </a:p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Arial" charset="0"/>
              </a:rPr>
              <a:t>Self-contained</a:t>
            </a: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charset="0"/>
              </a:rPr>
              <a:t>bootloader</a:t>
            </a: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 takes no commands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i.e. Booting from an SD card</a:t>
            </a:r>
          </a:p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Arial" charset="0"/>
              </a:rPr>
              <a:t>Command-based</a:t>
            </a: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 receives commands from outside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PC-based application, or networked app.</a:t>
            </a:r>
          </a:p>
        </p:txBody>
      </p:sp>
    </p:spTree>
    <p:extLst>
      <p:ext uri="{BB962C8B-B14F-4D97-AF65-F5344CB8AC3E}">
        <p14:creationId xmlns:p14="http://schemas.microsoft.com/office/powerpoint/2010/main" val="17065309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Standard Commands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971600" y="1628800"/>
            <a:ext cx="7488831" cy="1571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 dirty="0" smtClean="0">
                <a:solidFill>
                  <a:srgbClr val="C00000"/>
                </a:solidFill>
                <a:latin typeface="Arial" charset="0"/>
              </a:rPr>
              <a:t>Minimum set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rial" charset="0"/>
              </a:rPr>
              <a:t>Erase Flash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rial" charset="0"/>
              </a:rPr>
              <a:t>Write Flash</a:t>
            </a:r>
            <a:endParaRPr lang="en-US" sz="2000" b="1" dirty="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 dirty="0" smtClean="0">
                <a:solidFill>
                  <a:schemeClr val="tx1"/>
                </a:solidFill>
                <a:latin typeface="Arial" charset="0"/>
              </a:rPr>
              <a:t>Restart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– Soft reset, enter application code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971600" y="3284984"/>
            <a:ext cx="7488831" cy="2310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 dirty="0" smtClean="0">
                <a:solidFill>
                  <a:srgbClr val="C00000"/>
                </a:solidFill>
                <a:latin typeface="Arial" charset="0"/>
              </a:rPr>
              <a:t>Common set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rial" charset="0"/>
              </a:rPr>
              <a:t>Unlock Flash 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– enter security key to get write access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rial" charset="0"/>
              </a:rPr>
              <a:t>Lock Flash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rial" charset="0"/>
              </a:rPr>
              <a:t>Erase/Read/Write EEPROM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rial" charset="0"/>
              </a:rPr>
              <a:t>Read Flash 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– Verify that the image is correct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rial" charset="0"/>
              </a:rPr>
              <a:t>Image Checksum 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– Compute checksum of application</a:t>
            </a:r>
          </a:p>
        </p:txBody>
      </p:sp>
    </p:spTree>
    <p:extLst>
      <p:ext uri="{BB962C8B-B14F-4D97-AF65-F5344CB8AC3E}">
        <p14:creationId xmlns:p14="http://schemas.microsoft.com/office/powerpoint/2010/main" val="11670133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Memory Partitioning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971601" y="1700808"/>
            <a:ext cx="7488831" cy="3972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Flash must be partitioned into at least 2 sections, </a:t>
            </a:r>
            <a:r>
              <a:rPr lang="en-US" sz="2000" b="1" dirty="0" err="1" smtClean="0">
                <a:solidFill>
                  <a:srgbClr val="C00000"/>
                </a:solidFill>
                <a:latin typeface="Arial" charset="0"/>
              </a:rPr>
              <a:t>bootloader</a:t>
            </a:r>
            <a:r>
              <a:rPr lang="en-US" sz="2000" b="1" dirty="0" smtClean="0">
                <a:solidFill>
                  <a:srgbClr val="C00000"/>
                </a:solidFill>
                <a:latin typeface="Arial" charset="0"/>
              </a:rPr>
              <a:t> section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and </a:t>
            </a:r>
            <a:r>
              <a:rPr lang="en-US" sz="2000" b="1" dirty="0" smtClean="0">
                <a:solidFill>
                  <a:srgbClr val="C00000"/>
                </a:solidFill>
                <a:latin typeface="Arial" charset="0"/>
              </a:rPr>
              <a:t>application section</a:t>
            </a:r>
          </a:p>
          <a:p>
            <a:pPr lvl="1"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dirty="0" smtClean="0">
                <a:solidFill>
                  <a:srgbClr val="000000"/>
                </a:solidFill>
                <a:latin typeface="Arial" charset="0"/>
              </a:rPr>
              <a:t>Partitioning features often built into the processor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Bootloader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must be aware of the </a:t>
            </a:r>
            <a:r>
              <a:rPr lang="en-US" sz="2000" b="1" dirty="0" smtClean="0">
                <a:solidFill>
                  <a:srgbClr val="C00000"/>
                </a:solidFill>
                <a:latin typeface="Arial" charset="0"/>
              </a:rPr>
              <a:t>flash memory map</a:t>
            </a:r>
          </a:p>
          <a:p>
            <a:pPr lvl="1"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dirty="0" smtClean="0">
                <a:solidFill>
                  <a:srgbClr val="000000"/>
                </a:solidFill>
                <a:latin typeface="Arial" charset="0"/>
              </a:rPr>
              <a:t>Must know where application should be loaded</a:t>
            </a:r>
          </a:p>
          <a:p>
            <a:pPr lvl="1"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dirty="0" smtClean="0">
                <a:solidFill>
                  <a:srgbClr val="000000"/>
                </a:solidFill>
                <a:latin typeface="Arial" charset="0"/>
              </a:rPr>
              <a:t>Must know where </a:t>
            </a:r>
            <a:r>
              <a:rPr lang="en-US" sz="1800" dirty="0" err="1" smtClean="0">
                <a:solidFill>
                  <a:srgbClr val="000000"/>
                </a:solidFill>
                <a:latin typeface="Arial" charset="0"/>
              </a:rPr>
              <a:t>bootloader</a:t>
            </a:r>
            <a:r>
              <a:rPr lang="en-US" sz="1800" dirty="0" smtClean="0">
                <a:solidFill>
                  <a:srgbClr val="000000"/>
                </a:solidFill>
                <a:latin typeface="Arial" charset="0"/>
              </a:rPr>
              <a:t> is for firmware updates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Know the </a:t>
            </a:r>
            <a:r>
              <a:rPr lang="en-US" sz="2000" b="1" dirty="0" smtClean="0">
                <a:solidFill>
                  <a:srgbClr val="000000"/>
                </a:solidFill>
                <a:latin typeface="Arial" charset="0"/>
              </a:rPr>
              <a:t>properties of the flash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memory</a:t>
            </a:r>
          </a:p>
          <a:p>
            <a:pPr lvl="1"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dirty="0" smtClean="0">
                <a:solidFill>
                  <a:srgbClr val="000000"/>
                </a:solidFill>
                <a:latin typeface="Arial" charset="0"/>
              </a:rPr>
              <a:t>Smallest erasable chunk size (4kB)</a:t>
            </a:r>
          </a:p>
          <a:p>
            <a:pPr lvl="1"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dirty="0" smtClean="0">
                <a:solidFill>
                  <a:srgbClr val="000000"/>
                </a:solidFill>
                <a:latin typeface="Arial" charset="0"/>
              </a:rPr>
              <a:t>Smallest writable chunk size (8 bytes)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Flash </a:t>
            </a:r>
            <a:r>
              <a:rPr lang="en-US" sz="2000" b="1" dirty="0" smtClean="0">
                <a:solidFill>
                  <a:srgbClr val="000000"/>
                </a:solidFill>
                <a:latin typeface="Arial" charset="0"/>
              </a:rPr>
              <a:t>write protection 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may be provided</a:t>
            </a:r>
          </a:p>
          <a:p>
            <a:pPr lvl="1"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dirty="0" smtClean="0">
                <a:solidFill>
                  <a:srgbClr val="000000"/>
                </a:solidFill>
                <a:latin typeface="Arial" charset="0"/>
              </a:rPr>
              <a:t>No accidental (or intentional) overwrite</a:t>
            </a:r>
          </a:p>
        </p:txBody>
      </p:sp>
    </p:spTree>
    <p:extLst>
      <p:ext uri="{BB962C8B-B14F-4D97-AF65-F5344CB8AC3E}">
        <p14:creationId xmlns:p14="http://schemas.microsoft.com/office/powerpoint/2010/main" val="36022346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err="1" smtClean="0"/>
              <a:t>ATmega</a:t>
            </a:r>
            <a:r>
              <a:rPr lang="en-US" dirty="0" smtClean="0"/>
              <a:t> </a:t>
            </a:r>
            <a:r>
              <a:rPr lang="en-US" dirty="0" err="1" smtClean="0"/>
              <a:t>Bootloader</a:t>
            </a:r>
            <a:r>
              <a:rPr lang="en-US" dirty="0" smtClean="0"/>
              <a:t> Support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11560" y="1572244"/>
            <a:ext cx="8172400" cy="4201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 smtClean="0">
                <a:solidFill>
                  <a:srgbClr val="C00000"/>
                </a:solidFill>
                <a:latin typeface="Arial" charset="0"/>
              </a:rPr>
              <a:t>Read-While-Write Self Programming </a:t>
            </a: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– Can read one section of flash while writing to another section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Ex. Read the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Bootloader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code while writing the application</a:t>
            </a:r>
          </a:p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err="1" smtClean="0">
                <a:solidFill>
                  <a:srgbClr val="000000"/>
                </a:solidFill>
                <a:latin typeface="Arial" charset="0"/>
              </a:rPr>
              <a:t>Bootloader</a:t>
            </a: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 can write entire flash, including the </a:t>
            </a:r>
            <a:r>
              <a:rPr lang="en-US" dirty="0" err="1" smtClean="0">
                <a:solidFill>
                  <a:srgbClr val="000000"/>
                </a:solidFill>
                <a:latin typeface="Arial" charset="0"/>
              </a:rPr>
              <a:t>bootloader</a:t>
            </a:r>
            <a:endParaRPr lang="en-US" dirty="0" smtClean="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Region of flash is dedicated to the </a:t>
            </a:r>
            <a:r>
              <a:rPr lang="en-US" dirty="0" err="1" smtClean="0">
                <a:solidFill>
                  <a:srgbClr val="000000"/>
                </a:solidFill>
                <a:latin typeface="Arial" charset="0"/>
              </a:rPr>
              <a:t>bootloader</a:t>
            </a:r>
            <a:endParaRPr lang="en-US" dirty="0" smtClean="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err="1" smtClean="0">
                <a:solidFill>
                  <a:srgbClr val="000000"/>
                </a:solidFill>
                <a:latin typeface="Arial" charset="0"/>
              </a:rPr>
              <a:t>Bootloader</a:t>
            </a: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 section of memory can be </a:t>
            </a:r>
            <a:r>
              <a:rPr lang="en-US" b="1" dirty="0" smtClean="0">
                <a:solidFill>
                  <a:srgbClr val="000000"/>
                </a:solidFill>
                <a:latin typeface="Arial" charset="0"/>
              </a:rPr>
              <a:t>resized with </a:t>
            </a:r>
            <a:r>
              <a:rPr lang="en-US" b="1" dirty="0" smtClean="0">
                <a:solidFill>
                  <a:srgbClr val="000000"/>
                </a:solidFill>
                <a:latin typeface="Arial" charset="0"/>
              </a:rPr>
              <a:t>the BOOTSZ fuses</a:t>
            </a:r>
            <a:endParaRPr lang="en-US" b="1" dirty="0" smtClean="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Arial" charset="0"/>
              </a:rPr>
              <a:t>Lock bits </a:t>
            </a: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used to protect flash memory</a:t>
            </a:r>
          </a:p>
        </p:txBody>
      </p:sp>
    </p:spTree>
    <p:extLst>
      <p:ext uri="{BB962C8B-B14F-4D97-AF65-F5344CB8AC3E}">
        <p14:creationId xmlns:p14="http://schemas.microsoft.com/office/powerpoint/2010/main" val="12497994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Flash Sections</a:t>
            </a:r>
            <a:endParaRPr lang="en-US" dirty="0" smtClean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864096" y="1711923"/>
            <a:ext cx="7956376" cy="1501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 smtClean="0">
                <a:solidFill>
                  <a:srgbClr val="C00000"/>
                </a:solidFill>
                <a:latin typeface="Arial" charset="0"/>
              </a:rPr>
              <a:t>Application Section 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- 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Application code goes here </a:t>
            </a:r>
          </a:p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 smtClean="0">
                <a:solidFill>
                  <a:srgbClr val="C00000"/>
                </a:solidFill>
                <a:latin typeface="Arial" charset="0"/>
              </a:rPr>
              <a:t>Boot Loader Section (BLS)</a:t>
            </a:r>
            <a:r>
              <a:rPr lang="en-US" b="1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– </a:t>
            </a:r>
            <a:r>
              <a:rPr lang="en-US" dirty="0" err="1" smtClean="0">
                <a:solidFill>
                  <a:schemeClr val="tx1"/>
                </a:solidFill>
                <a:latin typeface="Arial" charset="0"/>
              </a:rPr>
              <a:t>Bootloader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 goes here</a:t>
            </a:r>
          </a:p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Relative sizes defined by fuses </a:t>
            </a:r>
            <a:r>
              <a:rPr lang="en-US" b="1" dirty="0" smtClean="0">
                <a:solidFill>
                  <a:schemeClr val="tx1"/>
                </a:solidFill>
                <a:latin typeface="Arial" charset="0"/>
              </a:rPr>
              <a:t>BOOTSZ1, 0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092655"/>
              </p:ext>
            </p:extLst>
          </p:nvPr>
        </p:nvGraphicFramePr>
        <p:xfrm>
          <a:off x="1763688" y="3645024"/>
          <a:ext cx="5688632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96144"/>
                <a:gridCol w="1152128"/>
                <a:gridCol w="1584176"/>
                <a:gridCol w="165618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BOOTSZ1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BOOTSZ0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Application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+mj-lt"/>
                        </a:rPr>
                        <a:t>Bootloader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1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1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0x0000-0x7DFF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0x7E00-0x7FFF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1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0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0x0000-0x7BFF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0x7C00-0x7FFF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0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1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0x0000-0x77FF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0x7800-0x7FFF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0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0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0x0000-0x6FFF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0x7000-0x7FFF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516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Accessing Flash</a:t>
            </a:r>
            <a:endParaRPr lang="en-US" dirty="0" smtClean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80120" y="1889560"/>
            <a:ext cx="7380312" cy="2907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 smtClean="0">
                <a:solidFill>
                  <a:srgbClr val="C00000"/>
                </a:solidFill>
                <a:latin typeface="Arial" charset="0"/>
              </a:rPr>
              <a:t>LPM</a:t>
            </a:r>
            <a:r>
              <a:rPr lang="en-US" b="1" dirty="0" smtClean="0">
                <a:solidFill>
                  <a:schemeClr val="tx1"/>
                </a:solidFill>
                <a:latin typeface="Arial" charset="0"/>
              </a:rPr>
              <a:t> – 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Load Program Memory (read)</a:t>
            </a:r>
          </a:p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 smtClean="0">
                <a:solidFill>
                  <a:srgbClr val="C00000"/>
                </a:solidFill>
                <a:latin typeface="Arial" charset="0"/>
              </a:rPr>
              <a:t>SPM</a:t>
            </a:r>
            <a:r>
              <a:rPr lang="en-US" b="1" dirty="0" smtClean="0">
                <a:solidFill>
                  <a:schemeClr val="tx1"/>
                </a:solidFill>
                <a:latin typeface="Arial" charset="0"/>
              </a:rPr>
              <a:t> – 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Store Program Memory (write)</a:t>
            </a:r>
          </a:p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SPM instruction only works if issued from the Boot Loader Section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Arial" charset="0"/>
              </a:rPr>
              <a:t>Application cannot write to flash</a:t>
            </a:r>
          </a:p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Access allowed depends on the protection used</a:t>
            </a:r>
            <a:endParaRPr lang="en-US" dirty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001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mtClean="0"/>
              <a:t>ARM Processor Families</a:t>
            </a:r>
          </a:p>
        </p:txBody>
      </p:sp>
      <p:grpSp>
        <p:nvGrpSpPr>
          <p:cNvPr id="18435" name="Group 4"/>
          <p:cNvGrpSpPr>
            <a:grpSpLocks/>
          </p:cNvGrpSpPr>
          <p:nvPr/>
        </p:nvGrpSpPr>
        <p:grpSpPr bwMode="auto">
          <a:xfrm>
            <a:off x="395288" y="1968500"/>
            <a:ext cx="5629275" cy="3616325"/>
            <a:chOff x="506438" y="1776413"/>
            <a:chExt cx="5629275" cy="3616525"/>
          </a:xfrm>
        </p:grpSpPr>
        <p:pic>
          <p:nvPicPr>
            <p:cNvPr id="18437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6438" y="1776413"/>
              <a:ext cx="5629275" cy="3305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38" name="Text Box 2"/>
            <p:cNvSpPr txBox="1">
              <a:spLocks noChangeArrowheads="1"/>
            </p:cNvSpPr>
            <p:nvPr/>
          </p:nvSpPr>
          <p:spPr bwMode="auto">
            <a:xfrm>
              <a:off x="3714776" y="5081771"/>
              <a:ext cx="2152650" cy="3111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eaLnBrk="0" hangingPunct="0">
                <a:lnSpc>
                  <a:spcPct val="120000"/>
                </a:lnSpc>
                <a:buClr>
                  <a:srgbClr val="000000"/>
                </a:buClr>
                <a:buSzPct val="100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200">
                  <a:solidFill>
                    <a:srgbClr val="000000"/>
                  </a:solidFill>
                  <a:latin typeface="Arial" charset="0"/>
                </a:rPr>
                <a:t>ARM marketing material</a:t>
              </a:r>
            </a:p>
          </p:txBody>
        </p:sp>
      </p:grp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6300788" y="2466975"/>
            <a:ext cx="270827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5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“Classic”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= old</a:t>
            </a:r>
          </a:p>
          <a:p>
            <a:pPr eaLnBrk="0" hangingPunct="0">
              <a:lnSpc>
                <a:spcPct val="15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“Embedded”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= low end</a:t>
            </a:r>
          </a:p>
          <a:p>
            <a:pPr eaLnBrk="0" hangingPunct="0">
              <a:lnSpc>
                <a:spcPct val="15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000000"/>
                </a:solidFill>
                <a:latin typeface="Arial" charset="0"/>
              </a:rPr>
              <a:t>“Application”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 = high end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Flash Memory </a:t>
            </a:r>
            <a:r>
              <a:rPr lang="en-US" dirty="0"/>
              <a:t>P</a:t>
            </a:r>
            <a:r>
              <a:rPr lang="en-US" dirty="0" smtClean="0"/>
              <a:t>rotection</a:t>
            </a:r>
            <a:endParaRPr lang="en-US" dirty="0" smtClean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864096" y="1628800"/>
            <a:ext cx="7956376" cy="980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 smtClean="0">
                <a:solidFill>
                  <a:schemeClr val="tx1"/>
                </a:solidFill>
                <a:latin typeface="Arial" charset="0"/>
              </a:rPr>
              <a:t>Boot Lock Bits (BLB) 0, 1 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determine protection for application section and BLS, respectively.</a:t>
            </a:r>
            <a:endParaRPr lang="en-US" dirty="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570741"/>
              </p:ext>
            </p:extLst>
          </p:nvPr>
        </p:nvGraphicFramePr>
        <p:xfrm>
          <a:off x="1691680" y="3068960"/>
          <a:ext cx="6096000" cy="2392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92088"/>
                <a:gridCol w="792088"/>
                <a:gridCol w="45118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BLB02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BLB01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Protection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1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1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No restrictions for SPM/LPM</a:t>
                      </a:r>
                      <a:r>
                        <a:rPr lang="en-US" baseline="0" dirty="0" smtClean="0">
                          <a:latin typeface="+mj-lt"/>
                        </a:rPr>
                        <a:t> accessing application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1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0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SPM cannot write to application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0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0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SPM cannot write to application and LPM from BLS cannot read application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0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1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LPM from</a:t>
                      </a:r>
                      <a:r>
                        <a:rPr lang="en-US" baseline="0" dirty="0" smtClean="0">
                          <a:latin typeface="+mj-lt"/>
                        </a:rPr>
                        <a:t> BLS cannot read application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311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Read-While-Write</a:t>
            </a:r>
            <a:endParaRPr lang="en-US" dirty="0" smtClean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755576" y="1689708"/>
            <a:ext cx="7956376" cy="4089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Flash is divided into </a:t>
            </a:r>
            <a:r>
              <a:rPr lang="en-US" b="1" dirty="0" smtClean="0">
                <a:solidFill>
                  <a:srgbClr val="C00000"/>
                </a:solidFill>
                <a:latin typeface="Arial" charset="0"/>
              </a:rPr>
              <a:t>Read-While-Write (RWW) 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and </a:t>
            </a:r>
            <a:r>
              <a:rPr lang="en-US" b="1" dirty="0" smtClean="0">
                <a:solidFill>
                  <a:srgbClr val="C00000"/>
                </a:solidFill>
                <a:latin typeface="Arial" charset="0"/>
              </a:rPr>
              <a:t>No-Read-While-Write (NRWW)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Arial" charset="0"/>
              </a:rPr>
              <a:t>Not the same as BLS vs. Application sections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When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erasing or writing a page located inside the RWW section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, the NRWW section can </a:t>
            </a:r>
            <a:r>
              <a:rPr lang="en-US" b="1" dirty="0" smtClean="0">
                <a:solidFill>
                  <a:schemeClr val="tx1"/>
                </a:solidFill>
                <a:latin typeface="+mj-lt"/>
              </a:rPr>
              <a:t>be read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during the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operation</a:t>
            </a:r>
            <a:endParaRPr lang="en-US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When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erasing or writing a page located inside the NRWW section, 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the CPU is halted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during the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entire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operation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  <a:latin typeface="+mj-lt"/>
              </a:rPr>
              <a:t>Bootloader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is always in the NRWW section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383180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Booting a PC</a:t>
            </a:r>
            <a:endParaRPr lang="en-US" dirty="0" smtClean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755576" y="1916832"/>
            <a:ext cx="7956376" cy="3203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More complicated and more standardized</a:t>
            </a:r>
          </a:p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Must start an </a:t>
            </a:r>
            <a:r>
              <a:rPr lang="en-US" b="1" dirty="0" smtClean="0">
                <a:solidFill>
                  <a:schemeClr val="tx1"/>
                </a:solidFill>
                <a:latin typeface="Arial" charset="0"/>
              </a:rPr>
              <a:t>operating system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, may give a choice</a:t>
            </a:r>
          </a:p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Execution starts with the </a:t>
            </a:r>
            <a:r>
              <a:rPr lang="en-US" b="1" dirty="0" smtClean="0">
                <a:solidFill>
                  <a:srgbClr val="C00000"/>
                </a:solidFill>
                <a:latin typeface="Arial" charset="0"/>
              </a:rPr>
              <a:t>Basic </a:t>
            </a:r>
            <a:r>
              <a:rPr lang="en-US" b="1" dirty="0" err="1" smtClean="0">
                <a:solidFill>
                  <a:srgbClr val="C00000"/>
                </a:solidFill>
                <a:latin typeface="Arial" charset="0"/>
              </a:rPr>
              <a:t>Input/Output</a:t>
            </a:r>
            <a:r>
              <a:rPr lang="en-US" b="1" dirty="0" smtClean="0">
                <a:solidFill>
                  <a:srgbClr val="C00000"/>
                </a:solidFill>
                <a:latin typeface="Arial" charset="0"/>
              </a:rPr>
              <a:t> System (BIOS)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Arial" charset="0"/>
              </a:rPr>
              <a:t>Like a complicated version of the </a:t>
            </a:r>
            <a:r>
              <a:rPr lang="en-US" sz="2000" dirty="0" err="1" smtClean="0">
                <a:solidFill>
                  <a:schemeClr val="tx1"/>
                </a:solidFill>
                <a:latin typeface="Arial" charset="0"/>
              </a:rPr>
              <a:t>bootloader</a:t>
            </a:r>
            <a:r>
              <a:rPr lang="en-US" sz="2000" dirty="0" smtClean="0">
                <a:solidFill>
                  <a:schemeClr val="tx1"/>
                </a:solidFill>
                <a:latin typeface="Arial" charset="0"/>
              </a:rPr>
              <a:t> for an embedded system</a:t>
            </a:r>
          </a:p>
          <a:p>
            <a:pPr eaLnBrk="0" hangingPunct="0">
              <a:lnSpc>
                <a:spcPct val="120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 err="1" smtClean="0">
                <a:solidFill>
                  <a:schemeClr val="tx1"/>
                </a:solidFill>
                <a:latin typeface="Arial" charset="0"/>
              </a:rPr>
              <a:t>Bootloader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 is invoked by the BIOS</a:t>
            </a:r>
          </a:p>
        </p:txBody>
      </p:sp>
    </p:spTree>
    <p:extLst>
      <p:ext uri="{BB962C8B-B14F-4D97-AF65-F5344CB8AC3E}">
        <p14:creationId xmlns:p14="http://schemas.microsoft.com/office/powerpoint/2010/main" val="24538783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Tasks of the BIOS</a:t>
            </a:r>
            <a:endParaRPr lang="en-US" dirty="0" smtClean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827584" y="1613473"/>
            <a:ext cx="7956376" cy="4119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200" dirty="0" smtClean="0">
                <a:solidFill>
                  <a:schemeClr val="tx1"/>
                </a:solidFill>
                <a:latin typeface="Arial" charset="0"/>
              </a:rPr>
              <a:t>Power-on self-test (</a:t>
            </a:r>
            <a:r>
              <a:rPr lang="en-US" sz="2200" b="1" dirty="0" smtClean="0">
                <a:solidFill>
                  <a:schemeClr val="tx1"/>
                </a:solidFill>
                <a:latin typeface="Arial" charset="0"/>
              </a:rPr>
              <a:t>POST</a:t>
            </a:r>
            <a:r>
              <a:rPr lang="en-US" sz="2200" dirty="0" smtClean="0">
                <a:solidFill>
                  <a:schemeClr val="tx1"/>
                </a:solidFill>
                <a:latin typeface="Arial" charset="0"/>
              </a:rPr>
              <a:t>)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200" dirty="0" smtClean="0">
                <a:solidFill>
                  <a:schemeClr val="tx1"/>
                </a:solidFill>
                <a:latin typeface="Arial" charset="0"/>
              </a:rPr>
              <a:t>Detect and execute video card’s BIOS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200" dirty="0" smtClean="0">
                <a:solidFill>
                  <a:schemeClr val="tx1"/>
                </a:solidFill>
                <a:latin typeface="Arial" charset="0"/>
              </a:rPr>
              <a:t>Detect and execute other device’s BIOS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200" dirty="0" smtClean="0">
                <a:solidFill>
                  <a:schemeClr val="tx1"/>
                </a:solidFill>
                <a:latin typeface="Arial" charset="0"/>
              </a:rPr>
              <a:t>Display start-up screen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200" dirty="0" smtClean="0">
                <a:solidFill>
                  <a:schemeClr val="tx1"/>
                </a:solidFill>
                <a:latin typeface="Arial" charset="0"/>
              </a:rPr>
              <a:t>Memory test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200" dirty="0" smtClean="0">
                <a:solidFill>
                  <a:schemeClr val="tx1"/>
                </a:solidFill>
                <a:latin typeface="Arial" charset="0"/>
              </a:rPr>
              <a:t>Set memory/drive parameters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200" dirty="0" smtClean="0">
                <a:solidFill>
                  <a:schemeClr val="tx1"/>
                </a:solidFill>
                <a:latin typeface="Arial" charset="0"/>
              </a:rPr>
              <a:t>Configure Plug and Play Devices: </a:t>
            </a:r>
            <a:r>
              <a:rPr lang="en-US" sz="2200" dirty="0" err="1" smtClean="0">
                <a:solidFill>
                  <a:schemeClr val="tx1"/>
                </a:solidFill>
                <a:latin typeface="Arial" charset="0"/>
              </a:rPr>
              <a:t>PCIe</a:t>
            </a:r>
            <a:r>
              <a:rPr lang="en-US" sz="2200" dirty="0" smtClean="0">
                <a:solidFill>
                  <a:schemeClr val="tx1"/>
                </a:solidFill>
                <a:latin typeface="Arial" charset="0"/>
              </a:rPr>
              <a:t>, USB, SATA, SPI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Arial" charset="0"/>
              </a:rPr>
              <a:t>Assign resources (DMA channels and IRQs)</a:t>
            </a:r>
          </a:p>
          <a:p>
            <a:pPr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200" dirty="0" smtClean="0">
                <a:solidFill>
                  <a:schemeClr val="tx1"/>
                </a:solidFill>
                <a:latin typeface="Arial" charset="0"/>
              </a:rPr>
              <a:t>Identify boot device, load </a:t>
            </a:r>
            <a:r>
              <a:rPr lang="en-US" sz="2200" b="1" dirty="0" smtClean="0">
                <a:solidFill>
                  <a:schemeClr val="tx1"/>
                </a:solidFill>
                <a:latin typeface="Arial" charset="0"/>
              </a:rPr>
              <a:t>Master Boot Record (MBR)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err="1" smtClean="0">
                <a:solidFill>
                  <a:schemeClr val="tx1"/>
                </a:solidFill>
                <a:latin typeface="Arial" charset="0"/>
              </a:rPr>
              <a:t>Bootloader</a:t>
            </a:r>
            <a:r>
              <a:rPr lang="en-US" sz="2000" dirty="0" smtClean="0">
                <a:solidFill>
                  <a:schemeClr val="tx1"/>
                </a:solidFill>
                <a:latin typeface="Arial" charset="0"/>
              </a:rPr>
              <a:t> is in MBR</a:t>
            </a:r>
          </a:p>
        </p:txBody>
      </p:sp>
    </p:spTree>
    <p:extLst>
      <p:ext uri="{BB962C8B-B14F-4D97-AF65-F5344CB8AC3E}">
        <p14:creationId xmlns:p14="http://schemas.microsoft.com/office/powerpoint/2010/main" val="27335939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err="1" smtClean="0"/>
              <a:t>Bootloader</a:t>
            </a:r>
            <a:r>
              <a:rPr lang="en-US" dirty="0"/>
              <a:t> </a:t>
            </a:r>
            <a:r>
              <a:rPr lang="en-US" dirty="0" smtClean="0"/>
              <a:t>Example</a:t>
            </a:r>
            <a:endParaRPr lang="en-US" dirty="0" smtClean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827584" y="1844824"/>
            <a:ext cx="7956376" cy="3698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 smtClean="0">
                <a:solidFill>
                  <a:schemeClr val="tx1"/>
                </a:solidFill>
                <a:latin typeface="Arial" charset="0"/>
              </a:rPr>
              <a:t>GRUB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 (Grand Unified Boot Loader)</a:t>
            </a:r>
          </a:p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MBR contains GRUB Stage 1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Arial" charset="0"/>
              </a:rPr>
              <a:t>Search through partition table for </a:t>
            </a:r>
            <a:r>
              <a:rPr lang="en-US" sz="2000" b="1" dirty="0" smtClean="0">
                <a:solidFill>
                  <a:schemeClr val="tx1"/>
                </a:solidFill>
                <a:latin typeface="Arial" charset="0"/>
              </a:rPr>
              <a:t>Volume Boot Record </a:t>
            </a:r>
            <a:r>
              <a:rPr lang="en-US" sz="2000" dirty="0" smtClean="0">
                <a:solidFill>
                  <a:schemeClr val="tx1"/>
                </a:solidFill>
                <a:latin typeface="Arial" charset="0"/>
              </a:rPr>
              <a:t>for the current partition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Arial" charset="0"/>
              </a:rPr>
              <a:t>GRUB Stage 2 in VBR</a:t>
            </a:r>
          </a:p>
          <a:p>
            <a:pPr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GRUB Stage 2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Arial" charset="0"/>
              </a:rPr>
              <a:t>Present user with choice of OS to load</a:t>
            </a:r>
          </a:p>
          <a:p>
            <a:pPr marL="800100" lvl="1" indent="-342900" eaLnBrk="0" hangingPunct="0">
              <a:lnSpc>
                <a:spcPct val="120000"/>
              </a:lnSpc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Arial" charset="0"/>
              </a:rPr>
              <a:t>Load selected kernel and run kernel</a:t>
            </a:r>
          </a:p>
        </p:txBody>
      </p:sp>
    </p:spTree>
    <p:extLst>
      <p:ext uri="{BB962C8B-B14F-4D97-AF65-F5344CB8AC3E}">
        <p14:creationId xmlns:p14="http://schemas.microsoft.com/office/powerpoint/2010/main" val="6061588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mtClean="0"/>
              <a:t>ARM Processor Families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1619250" y="1484313"/>
            <a:ext cx="6408738" cy="484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Cortex-M Series</a:t>
            </a:r>
          </a:p>
          <a:p>
            <a:pPr marL="800100" lvl="1" indent="-342900"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Low-cost, embedded applications</a:t>
            </a:r>
          </a:p>
          <a:p>
            <a:pPr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Cortex-R Series</a:t>
            </a:r>
          </a:p>
          <a:p>
            <a:pPr marL="800100" lvl="1" indent="-342900"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Designed for real-time embedded apps</a:t>
            </a:r>
          </a:p>
          <a:p>
            <a:pPr marL="800100" lvl="1" indent="-342900"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Faster than Cortex M</a:t>
            </a:r>
          </a:p>
          <a:p>
            <a:pPr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Cortex-A Series</a:t>
            </a:r>
          </a:p>
          <a:p>
            <a:pPr marL="800100" lvl="1" indent="-342900"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Highest performance, made for an OS</a:t>
            </a:r>
          </a:p>
          <a:p>
            <a:pPr marL="800100" lvl="1" indent="-342900"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Designed for user-facing applications</a:t>
            </a:r>
          </a:p>
          <a:p>
            <a:pPr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SecureCore Series</a:t>
            </a:r>
          </a:p>
          <a:p>
            <a:pPr marL="800100" lvl="1" indent="-342900"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Security functionality, not clearly specified</a:t>
            </a:r>
          </a:p>
          <a:p>
            <a:pPr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FPGA Core</a:t>
            </a:r>
          </a:p>
          <a:p>
            <a:pPr marL="800100" lvl="1" indent="-342900"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Cortex-M1 mapped to FPGAs</a:t>
            </a:r>
          </a:p>
          <a:p>
            <a:pPr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Slides created by: </a:t>
            </a:r>
          </a:p>
          <a:p>
            <a:pPr>
              <a:defRPr/>
            </a:pPr>
            <a:r>
              <a:rPr lang="en-US"/>
              <a:t>Professor Ian G. Harris</a:t>
            </a:r>
          </a:p>
        </p:txBody>
      </p:sp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Some Optional ARM Features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1187624" y="1551706"/>
            <a:ext cx="6840760" cy="4428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Arial" charset="0"/>
              </a:rPr>
              <a:t>Memory Protection Unit (MPU)</a:t>
            </a:r>
          </a:p>
          <a:p>
            <a:pPr marL="800100" lvl="1" indent="-342900"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Provides protected access to physical memory</a:t>
            </a:r>
          </a:p>
          <a:p>
            <a:pPr marL="800100" lvl="1" indent="-342900"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Important to support multiple processes</a:t>
            </a:r>
          </a:p>
          <a:p>
            <a:pPr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Arial" charset="0"/>
              </a:rPr>
              <a:t>Nested Vector Interrupt Controller (NVIC)</a:t>
            </a:r>
          </a:p>
          <a:p>
            <a:pPr marL="800100" lvl="1" indent="-342900"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Supports interrupt nesting</a:t>
            </a:r>
          </a:p>
          <a:p>
            <a:pPr marL="800100" lvl="1" indent="-342900"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Prioritized interrupts</a:t>
            </a:r>
          </a:p>
          <a:p>
            <a:pPr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 err="1" smtClean="0">
                <a:solidFill>
                  <a:srgbClr val="000000"/>
                </a:solidFill>
                <a:latin typeface="Arial" charset="0"/>
              </a:rPr>
              <a:t>Jazelle</a:t>
            </a:r>
            <a:r>
              <a:rPr lang="en-US" b="1" dirty="0" smtClean="0">
                <a:solidFill>
                  <a:srgbClr val="000000"/>
                </a:solidFill>
                <a:latin typeface="Arial" charset="0"/>
              </a:rPr>
              <a:t> Direct </a:t>
            </a:r>
            <a:r>
              <a:rPr lang="en-US" b="1" dirty="0" err="1" smtClean="0">
                <a:solidFill>
                  <a:srgbClr val="000000"/>
                </a:solidFill>
                <a:latin typeface="Arial" charset="0"/>
              </a:rPr>
              <a:t>Bytecode</a:t>
            </a:r>
            <a:r>
              <a:rPr lang="en-US" b="1" dirty="0" smtClean="0">
                <a:solidFill>
                  <a:srgbClr val="000000"/>
                </a:solidFill>
                <a:latin typeface="Arial" charset="0"/>
              </a:rPr>
              <a:t> Execution (DBX)</a:t>
            </a:r>
          </a:p>
          <a:p>
            <a:pPr marL="800100" lvl="1" indent="-342900"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Java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bytecode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executed directly on processor</a:t>
            </a:r>
          </a:p>
          <a:p>
            <a:pPr marL="800100" lvl="1" indent="-342900"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Effectively, a new instruction set</a:t>
            </a:r>
          </a:p>
          <a:p>
            <a:pPr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Arial" charset="0"/>
              </a:rPr>
              <a:t>On-chip Debug Support</a:t>
            </a:r>
          </a:p>
          <a:p>
            <a:pPr marL="800100" lvl="1" indent="-342900"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CoreSight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System Trace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Macrocells</a:t>
            </a:r>
            <a:endParaRPr lang="en-US" sz="2000" dirty="0" smtClean="0">
              <a:solidFill>
                <a:srgbClr val="000000"/>
              </a:solidFill>
              <a:latin typeface="Arial" charset="0"/>
            </a:endParaRPr>
          </a:p>
          <a:p>
            <a:pPr marL="800100" lvl="1" indent="-342900" eaLnBrk="0" hangingPunct="0">
              <a:lnSpc>
                <a:spcPct val="110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Debugging information extracted on-the-fly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47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 txBox="1">
            <a:spLocks noGrp="1"/>
          </p:cNvSpPr>
          <p:nvPr/>
        </p:nvSpPr>
        <p:spPr bwMode="auto">
          <a:xfrm>
            <a:off x="3124200" y="6248400"/>
            <a:ext cx="2882900" cy="444500"/>
          </a:xfrm>
          <a:prstGeom prst="rect">
            <a:avLst/>
          </a:prstGeom>
          <a:noFill/>
          <a:extLst/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Slides created by: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Professor Ian G. Harris</a:t>
            </a:r>
          </a:p>
        </p:txBody>
      </p:sp>
      <p:sp>
        <p:nvSpPr>
          <p:cNvPr id="2253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mtClean="0"/>
              <a:t>Exceptions</a:t>
            </a: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684213" y="1690688"/>
            <a:ext cx="8077200" cy="392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buFont typeface="Wingdings" charset="2"/>
              <a:buChar char="Ø"/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Exceptions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in ARM are similar to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interrupts</a:t>
            </a:r>
          </a:p>
          <a:p>
            <a:pPr>
              <a:lnSpc>
                <a:spcPct val="150000"/>
              </a:lnSpc>
              <a:buFont typeface="Wingdings" charset="2"/>
              <a:buChar char="Ø"/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Exception handlers 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must be defined for each exception</a:t>
            </a:r>
          </a:p>
          <a:p>
            <a:pPr>
              <a:lnSpc>
                <a:spcPct val="150000"/>
              </a:lnSpc>
              <a:buFont typeface="Wingdings" charset="2"/>
              <a:buChar char="Ø"/>
            </a:pPr>
            <a:r>
              <a:rPr lang="en-US">
                <a:solidFill>
                  <a:srgbClr val="000000"/>
                </a:solidFill>
                <a:latin typeface="Arial" charset="0"/>
              </a:rPr>
              <a:t>When exception occurs,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processor mode 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is changed appropriately</a:t>
            </a:r>
          </a:p>
          <a:p>
            <a:pPr>
              <a:lnSpc>
                <a:spcPct val="150000"/>
              </a:lnSpc>
              <a:buFont typeface="Wingdings" charset="2"/>
              <a:buChar char="Ø"/>
            </a:pPr>
            <a:r>
              <a:rPr lang="en-US">
                <a:solidFill>
                  <a:srgbClr val="000000"/>
                </a:solidFill>
                <a:latin typeface="Arial" charset="0"/>
              </a:rPr>
              <a:t>Each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processor mode has registers 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which are accessed only in that mode</a:t>
            </a:r>
          </a:p>
          <a:p>
            <a:pPr marL="800100" lvl="1" indent="-342900">
              <a:lnSpc>
                <a:spcPct val="150000"/>
              </a:lnSpc>
              <a:buFont typeface="Arial" charset="0"/>
              <a:buChar char="•"/>
            </a:pPr>
            <a:r>
              <a:rPr lang="en-US">
                <a:solidFill>
                  <a:srgbClr val="000000"/>
                </a:solidFill>
                <a:latin typeface="Arial" charset="0"/>
              </a:rPr>
              <a:t>Low-level security feature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 txBox="1">
            <a:spLocks noGrp="1"/>
          </p:cNvSpPr>
          <p:nvPr/>
        </p:nvSpPr>
        <p:spPr bwMode="auto">
          <a:xfrm>
            <a:off x="3124200" y="6248400"/>
            <a:ext cx="2882900" cy="444500"/>
          </a:xfrm>
          <a:prstGeom prst="rect">
            <a:avLst/>
          </a:prstGeom>
          <a:noFill/>
          <a:extLst/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Slides created by: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Professor Ian G. Harris</a:t>
            </a:r>
          </a:p>
        </p:txBody>
      </p:sp>
      <p:sp>
        <p:nvSpPr>
          <p:cNvPr id="2457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mtClean="0"/>
              <a:t>Processor Modes</a:t>
            </a:r>
          </a:p>
        </p:txBody>
      </p:sp>
      <p:sp>
        <p:nvSpPr>
          <p:cNvPr id="24579" name="Rectangle 5"/>
          <p:cNvSpPr>
            <a:spLocks noChangeArrowheads="1"/>
          </p:cNvSpPr>
          <p:nvPr/>
        </p:nvSpPr>
        <p:spPr bwMode="auto">
          <a:xfrm>
            <a:off x="598488" y="1557338"/>
            <a:ext cx="8077200" cy="420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buFont typeface="Wingdings" charset="2"/>
              <a:buChar char="Ø"/>
            </a:pPr>
            <a:r>
              <a:rPr lang="en-US">
                <a:solidFill>
                  <a:srgbClr val="000000"/>
                </a:solidFill>
                <a:latin typeface="Arial" charset="0"/>
              </a:rPr>
              <a:t>Six operating modes:</a:t>
            </a: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110000"/>
              </a:lnSpc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• </a:t>
            </a:r>
            <a:r>
              <a:rPr lang="en-US" sz="2000" b="1" i="1">
                <a:solidFill>
                  <a:srgbClr val="000000"/>
                </a:solidFill>
                <a:latin typeface="Arial" charset="0"/>
              </a:rPr>
              <a:t>User</a:t>
            </a:r>
            <a:r>
              <a:rPr lang="en-US" sz="2000" i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(unprivileged mode under which most tasks run)</a:t>
            </a:r>
          </a:p>
          <a:p>
            <a:pPr>
              <a:lnSpc>
                <a:spcPct val="110000"/>
              </a:lnSpc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• </a:t>
            </a:r>
            <a:r>
              <a:rPr lang="en-US" sz="2000" b="1" i="1">
                <a:solidFill>
                  <a:srgbClr val="000000"/>
                </a:solidFill>
                <a:latin typeface="Arial" charset="0"/>
              </a:rPr>
              <a:t>FIQ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(entered when a high priority (fast) interrupt is raised)</a:t>
            </a:r>
          </a:p>
          <a:p>
            <a:pPr>
              <a:lnSpc>
                <a:spcPct val="110000"/>
              </a:lnSpc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• </a:t>
            </a:r>
            <a:r>
              <a:rPr lang="en-US" sz="2000" b="1" i="1">
                <a:solidFill>
                  <a:srgbClr val="000000"/>
                </a:solidFill>
                <a:latin typeface="Arial" charset="0"/>
              </a:rPr>
              <a:t>IRQ</a:t>
            </a:r>
            <a:r>
              <a:rPr lang="en-US" sz="2000" i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(entered when a low priority (normal) interrupt is raised)</a:t>
            </a:r>
          </a:p>
          <a:p>
            <a:pPr>
              <a:lnSpc>
                <a:spcPct val="110000"/>
              </a:lnSpc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• </a:t>
            </a:r>
            <a:r>
              <a:rPr lang="en-US" sz="2000" b="1" i="1">
                <a:solidFill>
                  <a:srgbClr val="000000"/>
                </a:solidFill>
                <a:latin typeface="Arial" charset="0"/>
              </a:rPr>
              <a:t>Supervisor</a:t>
            </a:r>
            <a:r>
              <a:rPr lang="en-US" sz="2000" i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(entered on reset and when a Software Interrupt instruction is executed)</a:t>
            </a:r>
          </a:p>
          <a:p>
            <a:pPr>
              <a:lnSpc>
                <a:spcPct val="110000"/>
              </a:lnSpc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• </a:t>
            </a:r>
            <a:r>
              <a:rPr lang="en-US" sz="2000" b="1" i="1">
                <a:solidFill>
                  <a:srgbClr val="000000"/>
                </a:solidFill>
                <a:latin typeface="Arial" charset="0"/>
              </a:rPr>
              <a:t>Abort</a:t>
            </a:r>
            <a:r>
              <a:rPr lang="en-US" sz="2000" i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(used to handle memory access violations)</a:t>
            </a:r>
          </a:p>
          <a:p>
            <a:pPr>
              <a:lnSpc>
                <a:spcPct val="110000"/>
              </a:lnSpc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• </a:t>
            </a:r>
            <a:r>
              <a:rPr lang="en-US" sz="2000" b="1" i="1">
                <a:solidFill>
                  <a:srgbClr val="000000"/>
                </a:solidFill>
                <a:latin typeface="Arial" charset="0"/>
              </a:rPr>
              <a:t>Undef</a:t>
            </a:r>
            <a:r>
              <a:rPr lang="en-US" sz="2000" i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(used to handle undefined instructions)</a:t>
            </a:r>
          </a:p>
          <a:p>
            <a:pPr>
              <a:lnSpc>
                <a:spcPct val="110000"/>
              </a:lnSpc>
            </a:pPr>
            <a:endParaRPr lang="en-US" sz="200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150000"/>
              </a:lnSpc>
              <a:buFont typeface="Wingdings" charset="2"/>
              <a:buChar char="Ø"/>
            </a:pPr>
            <a:r>
              <a:rPr lang="en-US">
                <a:solidFill>
                  <a:srgbClr val="000000"/>
                </a:solidFill>
                <a:latin typeface="Arial" charset="0"/>
              </a:rPr>
              <a:t>ARM Architecture Version 4 adds a seventh mode:</a:t>
            </a:r>
          </a:p>
          <a:p>
            <a:pPr>
              <a:lnSpc>
                <a:spcPct val="110000"/>
              </a:lnSpc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• </a:t>
            </a:r>
            <a:r>
              <a:rPr lang="en-US" sz="2000" b="1" i="1">
                <a:solidFill>
                  <a:srgbClr val="000000"/>
                </a:solidFill>
                <a:latin typeface="Arial" charset="0"/>
              </a:rPr>
              <a:t>System</a:t>
            </a:r>
            <a:r>
              <a:rPr lang="en-US" sz="2000" i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(privileged mode using the same registers as user mode)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 txBox="1">
            <a:spLocks noGrp="1"/>
          </p:cNvSpPr>
          <p:nvPr/>
        </p:nvSpPr>
        <p:spPr bwMode="auto">
          <a:xfrm>
            <a:off x="3124200" y="6248400"/>
            <a:ext cx="2882900" cy="444500"/>
          </a:xfrm>
          <a:prstGeom prst="rect">
            <a:avLst/>
          </a:prstGeom>
          <a:noFill/>
          <a:extLst/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Slides created by: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000000"/>
                </a:solidFill>
                <a:latin typeface="+mj-lt"/>
                <a:ea typeface="MS Gothic" charset="-128"/>
                <a:cs typeface="Arial Unicode MS" charset="0"/>
              </a:rPr>
              <a:t>Professor Ian G. Harris</a:t>
            </a:r>
          </a:p>
        </p:txBody>
      </p:sp>
      <p:sp>
        <p:nvSpPr>
          <p:cNvPr id="2662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mtClean="0"/>
              <a:t>Registers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742950" y="1484313"/>
            <a:ext cx="8077200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25000"/>
              </a:lnSpc>
              <a:buFont typeface="Wingdings" charset="2"/>
              <a:buChar char="Ø"/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General-Purpose Registers</a:t>
            </a:r>
          </a:p>
          <a:p>
            <a:pPr marL="800100" lvl="1" indent="-342900">
              <a:lnSpc>
                <a:spcPct val="125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R0 – R7 are </a:t>
            </a:r>
            <a:r>
              <a:rPr lang="en-US" sz="2000" b="1" dirty="0">
                <a:solidFill>
                  <a:srgbClr val="000000"/>
                </a:solidFill>
                <a:latin typeface="Arial" charset="0"/>
              </a:rPr>
              <a:t>unbanked registers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, same in all modes</a:t>
            </a:r>
          </a:p>
          <a:p>
            <a:pPr marL="800100" lvl="1" indent="-342900">
              <a:lnSpc>
                <a:spcPct val="125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R8 – R14 are </a:t>
            </a:r>
            <a:r>
              <a:rPr lang="en-US" sz="2000" b="1" dirty="0">
                <a:solidFill>
                  <a:srgbClr val="000000"/>
                </a:solidFill>
                <a:latin typeface="Arial" charset="0"/>
              </a:rPr>
              <a:t>banked registers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, different for each mode</a:t>
            </a:r>
          </a:p>
          <a:p>
            <a:pPr marL="800100" lvl="1" indent="-342900">
              <a:lnSpc>
                <a:spcPct val="125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R13 is normally the </a:t>
            </a:r>
            <a:r>
              <a:rPr lang="en-US" sz="2000" b="1" dirty="0">
                <a:solidFill>
                  <a:srgbClr val="000000"/>
                </a:solidFill>
                <a:latin typeface="Arial" charset="0"/>
              </a:rPr>
              <a:t>Stack Pointer</a:t>
            </a:r>
          </a:p>
          <a:p>
            <a:pPr marL="800100" lvl="1" indent="-342900">
              <a:lnSpc>
                <a:spcPct val="125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R14 is the </a:t>
            </a:r>
            <a:r>
              <a:rPr lang="en-US" sz="2000" b="1" dirty="0">
                <a:solidFill>
                  <a:srgbClr val="000000"/>
                </a:solidFill>
                <a:latin typeface="Arial" charset="0"/>
              </a:rPr>
              <a:t>Link Register</a:t>
            </a:r>
          </a:p>
          <a:p>
            <a:pPr marL="1257300" lvl="2" indent="-342900">
              <a:lnSpc>
                <a:spcPct val="125000"/>
              </a:lnSpc>
              <a:buFont typeface="Wingdings" pitchFamily="2" charset="2"/>
              <a:buChar char="§"/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Return address of a subroutine call is here</a:t>
            </a:r>
          </a:p>
          <a:p>
            <a:pPr marL="800100" lvl="1" indent="-342900">
              <a:lnSpc>
                <a:spcPct val="125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R15 is the </a:t>
            </a:r>
            <a:r>
              <a:rPr lang="en-US" sz="2000" b="1" dirty="0">
                <a:solidFill>
                  <a:srgbClr val="000000"/>
                </a:solidFill>
                <a:latin typeface="Arial" charset="0"/>
              </a:rPr>
              <a:t>Program Counter (PC)</a:t>
            </a:r>
          </a:p>
          <a:p>
            <a:pPr>
              <a:lnSpc>
                <a:spcPct val="125000"/>
              </a:lnSpc>
              <a:buFont typeface="Wingdings" charset="2"/>
              <a:buChar char="Ø"/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Program Status Registers</a:t>
            </a:r>
          </a:p>
          <a:p>
            <a:pPr marL="800100" lvl="1" indent="-342900">
              <a:lnSpc>
                <a:spcPct val="125000"/>
              </a:lnSpc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Current Program Status Register (CPSR)</a:t>
            </a:r>
          </a:p>
          <a:p>
            <a:pPr marL="800100" lvl="1" indent="-342900">
              <a:lnSpc>
                <a:spcPct val="125000"/>
              </a:lnSpc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Saved Program Status Register (SPSR)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– holds value of CPSR before exception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5527</TotalTime>
  <Words>2659</Words>
  <Application>Microsoft Office PowerPoint</Application>
  <PresentationFormat>On-screen Show (4:3)</PresentationFormat>
  <Paragraphs>574</Paragraphs>
  <Slides>44</Slides>
  <Notes>44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Advanced RISC Machine (ARM)</vt:lpstr>
      <vt:lpstr>ARM-based Processors</vt:lpstr>
      <vt:lpstr>TI Stellaris LM3S6965</vt:lpstr>
      <vt:lpstr>ARM Processor Families</vt:lpstr>
      <vt:lpstr>ARM Processor Families</vt:lpstr>
      <vt:lpstr>Some Optional ARM Features</vt:lpstr>
      <vt:lpstr>Exceptions</vt:lpstr>
      <vt:lpstr>Processor Modes</vt:lpstr>
      <vt:lpstr>Registers</vt:lpstr>
      <vt:lpstr>Instruction Sets</vt:lpstr>
      <vt:lpstr>Thumb vs. ARM</vt:lpstr>
      <vt:lpstr>ARM Instruction Set</vt:lpstr>
      <vt:lpstr>Data Processing Instructions</vt:lpstr>
      <vt:lpstr>Condition Flags</vt:lpstr>
      <vt:lpstr>Conditional Execution</vt:lpstr>
      <vt:lpstr>Benefits of Conditional Exec.</vt:lpstr>
      <vt:lpstr>Higher Code Density</vt:lpstr>
      <vt:lpstr>Endianess in ARM</vt:lpstr>
      <vt:lpstr>Efficient Coding</vt:lpstr>
      <vt:lpstr>Adding Contents of an Array</vt:lpstr>
      <vt:lpstr>Loops, Fixed Iterations</vt:lpstr>
      <vt:lpstr>Condensing a Loop</vt:lpstr>
      <vt:lpstr>Loops, Counting Down</vt:lpstr>
      <vt:lpstr>Loop Unrolling</vt:lpstr>
      <vt:lpstr>Unrolling, Fixed Iterations</vt:lpstr>
      <vt:lpstr>Unrolling Side Effects</vt:lpstr>
      <vt:lpstr>Register Allocation</vt:lpstr>
      <vt:lpstr>Function Calls, Arguments</vt:lpstr>
      <vt:lpstr>Preserving Registers</vt:lpstr>
      <vt:lpstr>Booting a System</vt:lpstr>
      <vt:lpstr>Bootloader, Embedded</vt:lpstr>
      <vt:lpstr>Bootloader Requirements</vt:lpstr>
      <vt:lpstr>Typical Control Flow</vt:lpstr>
      <vt:lpstr>Initialization, Commands</vt:lpstr>
      <vt:lpstr>Standard Commands</vt:lpstr>
      <vt:lpstr>Memory Partitioning</vt:lpstr>
      <vt:lpstr>ATmega Bootloader Support</vt:lpstr>
      <vt:lpstr>Flash Sections</vt:lpstr>
      <vt:lpstr>Accessing Flash</vt:lpstr>
      <vt:lpstr>Flash Memory Protection</vt:lpstr>
      <vt:lpstr>Read-While-Write</vt:lpstr>
      <vt:lpstr>Booting a PC</vt:lpstr>
      <vt:lpstr>Tasks of the BIOS</vt:lpstr>
      <vt:lpstr>Bootloader 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1</dc:title>
  <dc:creator>Trial User</dc:creator>
  <cp:lastModifiedBy>Ian</cp:lastModifiedBy>
  <cp:revision>210</cp:revision>
  <cp:lastPrinted>2009-04-22T19:24:48Z</cp:lastPrinted>
  <dcterms:created xsi:type="dcterms:W3CDTF">2010-05-28T15:13:53Z</dcterms:created>
  <dcterms:modified xsi:type="dcterms:W3CDTF">2013-09-12T19:01:09Z</dcterms:modified>
</cp:coreProperties>
</file>