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5pPr>
    <a:lvl6pPr marL="2286000" algn="l" defTabSz="457200" rtl="0" eaLnBrk="1" latinLnBrk="0" hangingPunct="1"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6pPr>
    <a:lvl7pPr marL="2743200" algn="l" defTabSz="457200" rtl="0" eaLnBrk="1" latinLnBrk="0" hangingPunct="1"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7pPr>
    <a:lvl8pPr marL="3200400" algn="l" defTabSz="457200" rtl="0" eaLnBrk="1" latinLnBrk="0" hangingPunct="1"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8pPr>
    <a:lvl9pPr marL="3657600" algn="l" defTabSz="457200" rtl="0" eaLnBrk="1" latinLnBrk="0" hangingPunct="1">
      <a:defRPr sz="2000" kern="1200">
        <a:solidFill>
          <a:schemeClr val="bg1"/>
        </a:solidFill>
        <a:latin typeface="Times New Roman" pitchFamily="4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8C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0929"/>
  </p:normalViewPr>
  <p:slideViewPr>
    <p:cSldViewPr>
      <p:cViewPr>
        <p:scale>
          <a:sx n="100" d="100"/>
          <a:sy n="100" d="100"/>
        </p:scale>
        <p:origin x="-35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332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62024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4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4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4" charset="0"/>
              <a:buNone/>
            </a:pPr>
            <a:endParaRPr lang="en-US" sz="2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58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78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99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19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60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81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01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22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42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63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83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04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24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65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86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27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47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68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24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44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4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5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5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5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5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56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6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96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7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CEE8-EF06-4772-AFFB-EAB733ED9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C554E-6C66-45B6-A0C1-59114A906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20663"/>
            <a:ext cx="205422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027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0873-6462-4219-B512-749F97DAD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GH gen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361950" y="6368534"/>
            <a:ext cx="840105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91400" cy="1112838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514350"/>
            <a:ext cx="857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381000" y="304800"/>
            <a:ext cx="8382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81000" y="1600200"/>
            <a:ext cx="8382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19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02B-1D6C-4A7C-BA5D-6243ECB04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C020-7D78-4CE2-8BAB-BBA26E931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16DA-7297-437B-850A-10CBA81F4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DB74-0E21-4215-9783-9005490A4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5C99-362C-4176-8F0B-83CA4012C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57BC-BFB0-4F24-B232-A1D3BB6F5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7C66-23E4-41E3-BC75-32F6190A0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B1C4-DEDC-4860-B09A-FD9AA08F1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5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23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946BD88-3A82-4477-998A-E17B98D3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4000" b="1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4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ca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Operating Systems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85788" y="1676400"/>
            <a:ext cx="8372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Font typeface="Wingdings" pitchFamily="4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Allow the processor to perform several tasks at </a:t>
            </a:r>
            <a:r>
              <a:rPr lang="en-US" b="1" i="1">
                <a:solidFill>
                  <a:srgbClr val="000000"/>
                </a:solidFill>
                <a:latin typeface="Arial" pitchFamily="4" charset="0"/>
              </a:rPr>
              <a:t>virtually</a:t>
            </a:r>
            <a:r>
              <a:rPr lang="en-US">
                <a:solidFill>
                  <a:srgbClr val="000000"/>
                </a:solidFill>
                <a:latin typeface="Arial" pitchFamily="4" charset="0"/>
              </a:rPr>
              <a:t> the same time</a:t>
            </a:r>
            <a:br>
              <a:rPr lang="en-US">
                <a:solidFill>
                  <a:srgbClr val="000000"/>
                </a:solidFill>
                <a:latin typeface="Arial" pitchFamily="4" charset="0"/>
              </a:rPr>
            </a:br>
            <a:r>
              <a:rPr lang="en-US">
                <a:solidFill>
                  <a:srgbClr val="000000"/>
                </a:solidFill>
                <a:latin typeface="Arial" pitchFamily="4" charset="0"/>
              </a:rPr>
              <a:t>Ex. </a:t>
            </a:r>
            <a:r>
              <a:rPr lang="en-US" b="1">
                <a:solidFill>
                  <a:srgbClr val="000000"/>
                </a:solidFill>
                <a:latin typeface="Arial" pitchFamily="4" charset="0"/>
              </a:rPr>
              <a:t>Web Controlled Car with a camera</a:t>
            </a:r>
          </a:p>
          <a:p>
            <a:pPr marL="741363" lvl="1" indent="-284163">
              <a:buFont typeface="Times New Roman" pitchFamily="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Car is controlled via the internet</a:t>
            </a:r>
          </a:p>
          <a:p>
            <a:pPr marL="741363" lvl="1" indent="-284163">
              <a:buFont typeface="Times New Roman" pitchFamily="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Car has its own webserver (</a:t>
            </a:r>
            <a:r>
              <a:rPr lang="en-US">
                <a:solidFill>
                  <a:srgbClr val="CCCCFF"/>
                </a:solidFill>
                <a:latin typeface="Arial" pitchFamily="4" charset="0"/>
                <a:hlinkClick r:id="rId3"/>
              </a:rPr>
              <a:t>http://mycar/</a:t>
            </a:r>
            <a:r>
              <a:rPr lang="en-US">
                <a:solidFill>
                  <a:srgbClr val="000000"/>
                </a:solidFill>
                <a:latin typeface="Arial" pitchFamily="4" charset="0"/>
              </a:rPr>
              <a:t>)</a:t>
            </a:r>
          </a:p>
          <a:p>
            <a:pPr marL="741363" lvl="1" indent="-284163">
              <a:buFont typeface="Times New Roman" pitchFamily="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Web interface allows user to control car and see camera images</a:t>
            </a:r>
          </a:p>
          <a:p>
            <a:pPr marL="741363" lvl="1" indent="-284163">
              <a:buFont typeface="Times New Roman" pitchFamily="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Car also has “auto brake” feature to avoid collisions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800600" y="4006850"/>
            <a:ext cx="1828800" cy="1219200"/>
            <a:chOff x="3024" y="2524"/>
            <a:chExt cx="1152" cy="768"/>
          </a:xfrm>
        </p:grpSpPr>
        <p:sp>
          <p:nvSpPr>
            <p:cNvPr id="14344" name="AutoShape 5"/>
            <p:cNvSpPr>
              <a:spLocks noChangeArrowheads="1"/>
            </p:cNvSpPr>
            <p:nvPr/>
          </p:nvSpPr>
          <p:spPr bwMode="auto">
            <a:xfrm>
              <a:off x="3408" y="2524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Fwd</a:t>
              </a:r>
            </a:p>
          </p:txBody>
        </p:sp>
        <p:sp>
          <p:nvSpPr>
            <p:cNvPr id="14345" name="AutoShape 6"/>
            <p:cNvSpPr>
              <a:spLocks noChangeArrowheads="1"/>
            </p:cNvSpPr>
            <p:nvPr/>
          </p:nvSpPr>
          <p:spPr bwMode="auto">
            <a:xfrm>
              <a:off x="3408" y="3100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Back</a:t>
              </a:r>
            </a:p>
          </p:txBody>
        </p:sp>
        <p:sp>
          <p:nvSpPr>
            <p:cNvPr id="14346" name="AutoShape 7"/>
            <p:cNvSpPr>
              <a:spLocks noChangeArrowheads="1"/>
            </p:cNvSpPr>
            <p:nvPr/>
          </p:nvSpPr>
          <p:spPr bwMode="auto">
            <a:xfrm>
              <a:off x="3024" y="2812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Left</a:t>
              </a:r>
            </a:p>
          </p:txBody>
        </p:sp>
        <p:sp>
          <p:nvSpPr>
            <p:cNvPr id="14347" name="AutoShape 8"/>
            <p:cNvSpPr>
              <a:spLocks noChangeArrowheads="1"/>
            </p:cNvSpPr>
            <p:nvPr/>
          </p:nvSpPr>
          <p:spPr bwMode="auto">
            <a:xfrm>
              <a:off x="3792" y="2812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Right</a:t>
              </a:r>
            </a:p>
          </p:txBody>
        </p:sp>
      </p:grp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587750" y="5454650"/>
            <a:ext cx="200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Arial" pitchFamily="4" charset="0"/>
              </a:rPr>
              <a:t>Web interface view</a:t>
            </a:r>
          </a:p>
        </p:txBody>
      </p:sp>
      <p:sp>
        <p:nvSpPr>
          <p:cNvPr id="14342" name="AutoShape 11"/>
          <p:cNvSpPr>
            <a:spLocks noChangeArrowheads="1"/>
          </p:cNvSpPr>
          <p:nvPr/>
        </p:nvSpPr>
        <p:spPr bwMode="auto">
          <a:xfrm>
            <a:off x="2362200" y="3778250"/>
            <a:ext cx="4419600" cy="1676400"/>
          </a:xfrm>
          <a:prstGeom prst="roundRect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4343" name="Picture 2" descr="C:\Users\Ian\AppData\Local\Microsoft\Windows\Temporary Internet Files\Content.IE5\J01ADP2T\MC90006038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3981450"/>
            <a:ext cx="13684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Example Cyclic Executive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09600" y="1889125"/>
            <a:ext cx="82629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setup timer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c = 0;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while (1) {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suspend until timer expires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c++;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do tasks due every cycle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if (((c+0) % 2) == 0) do tasks due every 2nd cycle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if (((c+1) % 3) == 0) {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	do tasks due every 3rd cycle, with phase 1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}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	...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4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Cyclic Executive Properties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295400" y="1981200"/>
            <a:ext cx="73152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Can be used in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low-end embedded systems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8-bit processor, small memory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Peripheral access via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library functions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Statically linked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No dynamic linking overhead needed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Can be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implemented manually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Simple to code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Extremely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low performance 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68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Microkernel Architecture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838200" y="1828800"/>
            <a:ext cx="769620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More features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Dynamic scheduling</a:t>
            </a:r>
            <a:endParaRPr lang="en-US" sz="2400" dirty="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Dynamic process creation/deletion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Inter-process communication and synchronization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Memory protection 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Uses a </a:t>
            </a: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kernel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 process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Process which implements OS features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Many </a:t>
            </a: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scheduling options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 to support real-time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S</a:t>
            </a:r>
            <a:r>
              <a:rPr lang="en-US" sz="2400" b="1" dirty="0" smtClean="0">
                <a:solidFill>
                  <a:srgbClr val="000000"/>
                </a:solidFill>
                <a:latin typeface="Arial" pitchFamily="4" charset="0"/>
              </a:rPr>
              <a:t>impler </a:t>
            </a: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kernel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 than traditional 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Real-Time Scheduling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762000" y="1676400"/>
            <a:ext cx="7924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Given a set of processes, schedule them all to meet a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set of deadlines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Properties of processes: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Arrival Time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: Time when the process requests service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Execution Time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: Time required to complete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Processes may have additional scheduling constraints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Resource constraints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: Peripherals required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Dependency constraints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: May need data from other processes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Periodic vs. Aperiodic Tasks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685800" y="1703388"/>
            <a:ext cx="7924800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Periodic tasks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must be executed once every p time units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Every execution of a periodic task is a job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Aperiodic tasks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occur at unpredictable times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Sporadic tasks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have a minimum time between jobs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Periodic tasks are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easier to schedule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Can make strict timing guarantees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Aperiodic tasks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ruin timing guarantees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Preemptive vs. Non-preemptive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685800" y="1779588"/>
            <a:ext cx="7924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Non-preemptive 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schedulers allow a process to execute until it is done</a:t>
            </a:r>
            <a:endParaRPr lang="en-US" sz="2400" b="1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Each process must willingly give up the CPU or complete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Response time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for external events can be long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Preemptive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schedulers will interrupt a running process and start a new process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Supports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task prioritization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Helps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reduce response time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Increased context switching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Static vs. Dynamic Scheduling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924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Static scheduling 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determines a fixed schedule at design time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Timer is used to trigger context switches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Schedule for context switches is fixed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Cyclic Executive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OS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Very predictable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Dynamic changes cannot be accommodated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Dynamic scheduling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determines schedule at run-time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More difficult to predict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Changes can be handled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71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Scheduling Algorithms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239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Consider average scheduling performance</a:t>
            </a:r>
          </a:p>
          <a:p>
            <a:pPr eaLnBrk="0" hangingPunct="0">
              <a:lnSpc>
                <a:spcPct val="12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Try to meet timing deadlines, but no guarantees</a:t>
            </a: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828800" y="2819400"/>
            <a:ext cx="5943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pitchFamily="4" charset="0"/>
              <a:buAutoNum type="arabicPeriod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First Come First Serve Scheduling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pitchFamily="4" charset="0"/>
              <a:buAutoNum type="arabicPeriod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Shortest Job First Scheduling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pitchFamily="4" charset="0"/>
              <a:buAutoNum type="arabicPeriod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Priority Scheduling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pitchFamily="4" charset="0"/>
              <a:buAutoNum type="arabicPeriod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Round-Robin Scheduling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pitchFamily="4" charset="0"/>
              <a:buAutoNum type="arabicPeriod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Earliest Deadline First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pitchFamily="4" charset="0"/>
              <a:buAutoNum type="arabicPeriod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Rate Monotonic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491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First Come First Served (FCFS)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762000" y="1679575"/>
            <a:ext cx="419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Tasks arrive when they are ready for execution</a:t>
            </a:r>
          </a:p>
          <a:p>
            <a:pPr eaLnBrk="0" hangingPunct="0">
              <a:lnSpc>
                <a:spcPct val="12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Arrival order determine execution order</a:t>
            </a:r>
          </a:p>
          <a:p>
            <a:pPr eaLnBrk="0" hangingPunct="0">
              <a:lnSpc>
                <a:spcPct val="12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Non-preemptive</a:t>
            </a:r>
          </a:p>
        </p:txBody>
      </p:sp>
      <p:grpSp>
        <p:nvGrpSpPr>
          <p:cNvPr id="49156" name="Group 17"/>
          <p:cNvGrpSpPr>
            <a:grpSpLocks/>
          </p:cNvGrpSpPr>
          <p:nvPr/>
        </p:nvGrpSpPr>
        <p:grpSpPr bwMode="auto">
          <a:xfrm>
            <a:off x="838200" y="4267200"/>
            <a:ext cx="7620000" cy="1600200"/>
            <a:chOff x="528" y="2640"/>
            <a:chExt cx="4800" cy="1008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624" y="2640"/>
              <a:ext cx="283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P</a:t>
              </a:r>
              <a:r>
                <a:rPr lang="en-US" sz="2400" baseline="-25000">
                  <a:solidFill>
                    <a:schemeClr val="tx1"/>
                  </a:solidFill>
                  <a:latin typeface="Arial" pitchFamily="4" charset="0"/>
                </a:rPr>
                <a:t>1</a:t>
              </a:r>
              <a:endParaRPr lang="en-US" sz="2400">
                <a:solidFill>
                  <a:schemeClr val="tx1"/>
                </a:solidFill>
                <a:latin typeface="Arial" pitchFamily="4" charset="0"/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3456" y="2640"/>
              <a:ext cx="86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P</a:t>
              </a:r>
              <a:r>
                <a:rPr lang="en-US" sz="2400" baseline="-25000">
                  <a:solidFill>
                    <a:schemeClr val="tx1"/>
                  </a:solidFill>
                  <a:latin typeface="Arial" pitchFamily="4" charset="0"/>
                </a:rPr>
                <a:t>2</a:t>
              </a:r>
              <a:endParaRPr lang="en-US" sz="2400">
                <a:solidFill>
                  <a:schemeClr val="tx1"/>
                </a:solidFill>
                <a:latin typeface="Arial" pitchFamily="4" charset="0"/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4320" y="2640"/>
              <a:ext cx="86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P</a:t>
              </a:r>
              <a:r>
                <a:rPr lang="en-US" sz="2400" baseline="-25000">
                  <a:solidFill>
                    <a:schemeClr val="tx1"/>
                  </a:solidFill>
                  <a:latin typeface="Arial" pitchFamily="4" charset="0"/>
                </a:rPr>
                <a:t>3</a:t>
              </a:r>
              <a:endParaRPr lang="en-US" sz="2400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624" y="264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456" y="264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4320" y="264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5184" y="264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528" y="33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0</a:t>
              </a: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3312" y="33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24</a:t>
              </a:r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4176" y="33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27</a:t>
              </a:r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4992" y="33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Arial" pitchFamily="4" charset="0"/>
                </a:rPr>
                <a:t>30</a:t>
              </a:r>
            </a:p>
          </p:txBody>
        </p:sp>
      </p:grpSp>
      <p:sp>
        <p:nvSpPr>
          <p:cNvPr id="49157" name="Text Box 54"/>
          <p:cNvSpPr txBox="1">
            <a:spLocks noChangeArrowheads="1"/>
          </p:cNvSpPr>
          <p:nvPr/>
        </p:nvSpPr>
        <p:spPr bwMode="auto">
          <a:xfrm>
            <a:off x="5334000" y="2028825"/>
            <a:ext cx="3132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u="sng">
                <a:solidFill>
                  <a:schemeClr val="tx1"/>
                </a:solidFill>
                <a:latin typeface="Arial" pitchFamily="4" charset="0"/>
              </a:rPr>
              <a:t>Process  Exec. Time</a:t>
            </a:r>
            <a:endParaRPr lang="en-US" sz="2400">
              <a:solidFill>
                <a:schemeClr val="tx1"/>
              </a:solidFill>
              <a:latin typeface="Arial" pitchFamily="4" charset="0"/>
            </a:endParaRPr>
          </a:p>
          <a:p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P1	          24</a:t>
            </a:r>
          </a:p>
          <a:p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P2	          3</a:t>
            </a:r>
          </a:p>
          <a:p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P3	         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12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FCFS Average Waiting Time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55650" y="1773238"/>
            <a:ext cx="7772400" cy="3959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SzPct val="101000"/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+mj-lt"/>
              </a:rPr>
              <a:t>Average </a:t>
            </a:r>
            <a:r>
              <a:rPr lang="en-US" sz="2400" b="1" dirty="0" smtClean="0">
                <a:latin typeface="+mj-lt"/>
              </a:rPr>
              <a:t>waiting time </a:t>
            </a:r>
            <a:r>
              <a:rPr lang="en-US" sz="2400" dirty="0" smtClean="0">
                <a:latin typeface="+mj-lt"/>
              </a:rPr>
              <a:t>sensitive to arrival time.</a:t>
            </a:r>
          </a:p>
          <a:p>
            <a:pPr lvl="1">
              <a:buClrTx/>
              <a:buSzPct val="101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</a:rPr>
              <a:t>Arrival order </a:t>
            </a:r>
            <a:r>
              <a:rPr lang="en-US" sz="2000" b="1" dirty="0" smtClean="0">
                <a:latin typeface="+mj-lt"/>
              </a:rPr>
              <a:t>P1, P2, P3</a:t>
            </a:r>
          </a:p>
          <a:p>
            <a:pPr lvl="1">
              <a:buClrTx/>
              <a:buSzPct val="101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n-ea"/>
                <a:cs typeface="+mn-cs"/>
              </a:rPr>
              <a:t>Waiting time for P1=0; P2=24; P3=27</a:t>
            </a:r>
          </a:p>
          <a:p>
            <a:pPr lvl="1">
              <a:buClrTx/>
              <a:buSzPct val="101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n-ea"/>
                <a:cs typeface="+mn-cs"/>
              </a:rPr>
              <a:t>Average waiting time= (0+24+27)/3=17</a:t>
            </a:r>
          </a:p>
          <a:p>
            <a:pPr marL="344487" lvl="1" indent="0">
              <a:buClrTx/>
              <a:buSzPct val="101000"/>
              <a:buFont typeface="Wingdings" pitchFamily="2" charset="2"/>
              <a:buNone/>
              <a:defRPr/>
            </a:pPr>
            <a:endParaRPr lang="en-US" sz="2000" dirty="0" smtClean="0">
              <a:latin typeface="+mj-lt"/>
              <a:ea typeface="+mn-ea"/>
              <a:cs typeface="+mn-cs"/>
            </a:endParaRPr>
          </a:p>
          <a:p>
            <a:pPr lvl="1">
              <a:buClrTx/>
              <a:buSzPct val="101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+mn-ea"/>
                <a:cs typeface="+mn-cs"/>
              </a:rPr>
              <a:t>Arrival order </a:t>
            </a:r>
            <a:r>
              <a:rPr lang="en-US" sz="2000" b="1" dirty="0" smtClean="0">
                <a:latin typeface="+mj-lt"/>
                <a:ea typeface="+mn-ea"/>
                <a:cs typeface="+mn-cs"/>
              </a:rPr>
              <a:t>P2, P3, P1</a:t>
            </a:r>
          </a:p>
          <a:p>
            <a:pPr lvl="1">
              <a:buClrTx/>
              <a:buSzPct val="101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n-ea"/>
                <a:cs typeface="+mn-cs"/>
              </a:rPr>
              <a:t>Waiting time for P2=0; P3=3; P1=6</a:t>
            </a:r>
          </a:p>
          <a:p>
            <a:pPr lvl="1">
              <a:buClrTx/>
              <a:buSzPct val="101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ea typeface="+mn-ea"/>
                <a:cs typeface="+mn-cs"/>
              </a:rPr>
              <a:t>Average waiting time= (0+3+6)/3=3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Multiple Tasks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80930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pitchFamily="4" charset="2"/>
              <a:buChar char="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Assume that one microcontroller is being used</a:t>
            </a:r>
          </a:p>
          <a:p>
            <a:pPr marL="457200" indent="-457200">
              <a:buFont typeface="Wingdings" pitchFamily="4" charset="2"/>
              <a:buChar char="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At least four different tasks must be performed</a:t>
            </a:r>
          </a:p>
          <a:p>
            <a: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>
              <a:solidFill>
                <a:srgbClr val="000000"/>
              </a:solidFill>
              <a:latin typeface="Arial" pitchFamily="4" charset="0"/>
            </a:endParaRPr>
          </a:p>
          <a:p>
            <a:pPr marL="457200" indent="-457200">
              <a:lnSpc>
                <a:spcPct val="150000"/>
              </a:lnSpc>
              <a:buFont typeface="Arial" pitchFamily="4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>
                <a:solidFill>
                  <a:srgbClr val="000000"/>
                </a:solidFill>
                <a:latin typeface="Arial" pitchFamily="4" charset="0"/>
              </a:rPr>
              <a:t>Send video data</a:t>
            </a:r>
            <a:r>
              <a:rPr lang="en-US">
                <a:solidFill>
                  <a:srgbClr val="000000"/>
                </a:solidFill>
                <a:latin typeface="Arial" pitchFamily="4" charset="0"/>
              </a:rPr>
              <a:t> - This is continuous while a user is connected</a:t>
            </a:r>
          </a:p>
          <a:p>
            <a:pPr marL="457200" indent="-457200">
              <a:lnSpc>
                <a:spcPct val="150000"/>
              </a:lnSpc>
              <a:buFont typeface="Arial" pitchFamily="4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>
                <a:solidFill>
                  <a:srgbClr val="000000"/>
                </a:solidFill>
                <a:latin typeface="Arial" pitchFamily="4" charset="0"/>
              </a:rPr>
              <a:t>Service motion buttons</a:t>
            </a:r>
            <a:r>
              <a:rPr lang="en-US">
                <a:solidFill>
                  <a:srgbClr val="000000"/>
                </a:solidFill>
                <a:latin typeface="Arial" pitchFamily="4" charset="0"/>
              </a:rPr>
              <a:t> - Whenever button is pressed, may last seconds</a:t>
            </a:r>
          </a:p>
          <a:p>
            <a:pPr marL="457200" indent="-457200">
              <a:lnSpc>
                <a:spcPct val="150000"/>
              </a:lnSpc>
              <a:buFont typeface="Arial" pitchFamily="4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>
                <a:solidFill>
                  <a:srgbClr val="000000"/>
                </a:solidFill>
                <a:latin typeface="Arial" pitchFamily="4" charset="0"/>
              </a:rPr>
              <a:t>Detect obstacles</a:t>
            </a:r>
            <a:r>
              <a:rPr lang="en-US">
                <a:solidFill>
                  <a:srgbClr val="000000"/>
                </a:solidFill>
                <a:latin typeface="Arial" pitchFamily="4" charset="0"/>
              </a:rPr>
              <a:t> - This is continuous at all times</a:t>
            </a:r>
          </a:p>
          <a:p>
            <a:pPr marL="457200" indent="-457200">
              <a:lnSpc>
                <a:spcPct val="150000"/>
              </a:lnSpc>
              <a:buFont typeface="Arial" pitchFamily="4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>
                <a:solidFill>
                  <a:srgbClr val="000000"/>
                </a:solidFill>
                <a:latin typeface="Arial" pitchFamily="4" charset="0"/>
              </a:rPr>
              <a:t>Auto brake</a:t>
            </a:r>
            <a:r>
              <a:rPr lang="en-US">
                <a:solidFill>
                  <a:srgbClr val="000000"/>
                </a:solidFill>
                <a:latin typeface="Arial" pitchFamily="4" charset="0"/>
              </a:rPr>
              <a:t> - Whenever obstacle is detected, may last seconds</a:t>
            </a:r>
          </a:p>
          <a:p>
            <a:pPr marL="457200" indent="-457200">
              <a:lnSpc>
                <a:spcPct val="15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>
              <a:solidFill>
                <a:srgbClr val="000000"/>
              </a:solidFill>
              <a:latin typeface="Arial" pitchFamily="4" charset="0"/>
            </a:endParaRPr>
          </a:p>
          <a:p>
            <a:pPr marL="457200" indent="-457200">
              <a:buFont typeface="Wingdings" pitchFamily="4" charset="2"/>
              <a:buChar char="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Detect and Auto brake cannot occur together</a:t>
            </a:r>
          </a:p>
          <a:p>
            <a:pPr marL="457200" indent="-457200">
              <a:buFont typeface="Wingdings" pitchFamily="4" charset="2"/>
              <a:buChar char="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3 tasks may need to occur concurrently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Shortest Job First (SJF)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088" y="1628775"/>
            <a:ext cx="7772400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Each task is associated with an </a:t>
            </a:r>
            <a:r>
              <a:rPr lang="en-US" sz="2400" b="1" dirty="0" smtClean="0">
                <a:latin typeface="+mj-lt"/>
              </a:rPr>
              <a:t>execution time</a:t>
            </a:r>
          </a:p>
          <a:p>
            <a:pPr marL="695325" lvl="2" indent="-342900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Estimated by some method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hortest execution time task is executed, chosen from </a:t>
            </a:r>
            <a:r>
              <a:rPr lang="en-US" sz="2400" b="1" dirty="0" smtClean="0">
                <a:latin typeface="+mj-lt"/>
              </a:rPr>
              <a:t>waiting tasks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FCFS is used in a tie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SJF gives </a:t>
            </a:r>
            <a:r>
              <a:rPr lang="en-US" sz="2400" b="1" dirty="0" smtClean="0">
                <a:latin typeface="+mj-lt"/>
              </a:rPr>
              <a:t>minimum average waiting time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Assuming that execution time estimates are accurate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400" dirty="0" smtClean="0">
              <a:latin typeface="+mj-lt"/>
              <a:ea typeface="+mn-ea"/>
              <a:cs typeface="+mn-cs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400" dirty="0" smtClean="0">
              <a:latin typeface="+mj-lt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52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Shortest Job First Example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1850" y="16287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2400" u="sng" dirty="0">
                <a:solidFill>
                  <a:schemeClr val="tx1"/>
                </a:solidFill>
                <a:latin typeface="+mj-lt"/>
              </a:rPr>
              <a:t>Processes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US" sz="2400" u="sng" dirty="0">
                <a:solidFill>
                  <a:schemeClr val="tx1"/>
                </a:solidFill>
                <a:latin typeface="+mj-lt"/>
              </a:rPr>
              <a:t>Execution time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P1                6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P2                8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P3                7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P4                3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FCFS average waiting time: (0+6+14+21)/4=10.25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SJF   average waiting time: (3+16+9+0)/4=7 </a:t>
            </a:r>
          </a:p>
          <a:p>
            <a:pPr marL="1085850" lvl="1" indent="-34290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Assume they arrive at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almost same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time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73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SJF Preemptive v. Non-preemptive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25513" y="1773238"/>
            <a:ext cx="7391400" cy="3959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+mj-lt"/>
              </a:rPr>
              <a:t>SJF Non-preemptive</a:t>
            </a:r>
            <a:r>
              <a:rPr lang="en-US" sz="2400" dirty="0" smtClean="0">
                <a:latin typeface="+mj-lt"/>
              </a:rPr>
              <a:t> </a:t>
            </a:r>
          </a:p>
          <a:p>
            <a:pPr marL="784225" lvl="1" indent="-457200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Process cannot be preempted until it completes execution </a:t>
            </a: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Arrival order is important</a:t>
            </a:r>
            <a:endParaRPr lang="en-US" sz="2400" dirty="0">
              <a:latin typeface="+mj-lt"/>
            </a:endParaRPr>
          </a:p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b="1" dirty="0">
                <a:latin typeface="+mj-lt"/>
              </a:rPr>
              <a:t>Preemptive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Current p</a:t>
            </a:r>
            <a:r>
              <a:rPr lang="en-US" sz="2400" dirty="0" smtClean="0">
                <a:latin typeface="+mj-lt"/>
              </a:rPr>
              <a:t>rocess </a:t>
            </a:r>
            <a:r>
              <a:rPr lang="en-US" sz="2400" dirty="0" smtClean="0">
                <a:latin typeface="+mj-lt"/>
              </a:rPr>
              <a:t>can be preempted if new process has </a:t>
            </a:r>
            <a:r>
              <a:rPr lang="en-US" sz="2400" b="1" dirty="0" smtClean="0">
                <a:latin typeface="+mj-lt"/>
              </a:rPr>
              <a:t>less remaining execution </a:t>
            </a:r>
            <a:r>
              <a:rPr lang="en-US" sz="2400" b="1" dirty="0" smtClean="0">
                <a:latin typeface="+mj-lt"/>
              </a:rPr>
              <a:t>time</a:t>
            </a:r>
            <a:endParaRPr lang="en-US" sz="2400" dirty="0" smtClean="0">
              <a:latin typeface="+mj-lt"/>
            </a:endParaRP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Shortest-Remaining-Time-First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(SRTF)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93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Priority Scheduling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25513" y="1557338"/>
            <a:ext cx="7391400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FCFS ranks based on </a:t>
            </a:r>
            <a:r>
              <a:rPr lang="en-US" sz="2400" b="1" dirty="0" smtClean="0">
                <a:latin typeface="+mj-lt"/>
              </a:rPr>
              <a:t>arrival order</a:t>
            </a:r>
          </a:p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SJF ranks based on </a:t>
            </a:r>
            <a:r>
              <a:rPr lang="en-US" sz="2400" b="1" dirty="0" smtClean="0">
                <a:latin typeface="+mj-lt"/>
              </a:rPr>
              <a:t>execution time</a:t>
            </a:r>
          </a:p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Tasks with </a:t>
            </a:r>
            <a:r>
              <a:rPr lang="en-US" sz="2400" b="1" dirty="0" smtClean="0">
                <a:latin typeface="+mj-lt"/>
              </a:rPr>
              <a:t>real-time deadlines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may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be ignored</a:t>
            </a: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Late arrival, </a:t>
            </a:r>
            <a:r>
              <a:rPr lang="en-US" sz="2000" dirty="0" smtClean="0">
                <a:latin typeface="+mj-lt"/>
              </a:rPr>
              <a:t>medium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execution time</a:t>
            </a: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Ex. Audio sampling and processing</a:t>
            </a:r>
          </a:p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latin typeface="+mj-lt"/>
              </a:rPr>
              <a:t>A </a:t>
            </a:r>
            <a:r>
              <a:rPr lang="en-US" sz="2400" b="1" dirty="0">
                <a:latin typeface="+mj-lt"/>
              </a:rPr>
              <a:t>priority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</a:t>
            </a:r>
            <a:r>
              <a:rPr lang="en-US" sz="2400" dirty="0">
                <a:latin typeface="+mj-lt"/>
              </a:rPr>
              <a:t>associated with each process</a:t>
            </a:r>
          </a:p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latin typeface="+mj-lt"/>
              </a:rPr>
              <a:t>The CPU is allocated to the process with the highest priority</a:t>
            </a: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(</a:t>
            </a:r>
            <a:r>
              <a:rPr lang="en-US" sz="2000" dirty="0">
                <a:latin typeface="+mj-lt"/>
              </a:rPr>
              <a:t>smallest integer ≡ highest priority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>
              <a:latin typeface="+mj-lt"/>
            </a:endParaRPr>
          </a:p>
          <a:p>
            <a:pPr>
              <a:buClrTx/>
              <a:buSzPct val="100000"/>
              <a:buFont typeface="Wingdings" pitchFamily="2" charset="2"/>
              <a:buChar char="Ø"/>
              <a:defRPr/>
            </a:pPr>
            <a:r>
              <a:rPr lang="en-US" sz="2400" b="1" dirty="0">
                <a:latin typeface="+mj-lt"/>
              </a:rPr>
              <a:t>Sacrifices total waiting time </a:t>
            </a:r>
            <a:r>
              <a:rPr lang="en-US" sz="2400" dirty="0">
                <a:latin typeface="+mj-lt"/>
              </a:rPr>
              <a:t>to meet important timing </a:t>
            </a:r>
            <a:r>
              <a:rPr lang="en-US" sz="2400" dirty="0" smtClean="0">
                <a:latin typeface="+mj-lt"/>
              </a:rPr>
              <a:t>deadlines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14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Priority Scheduling Example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19672" y="1556792"/>
            <a:ext cx="5813425" cy="2849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2000" u="sng" dirty="0">
                <a:latin typeface="+mj-lt"/>
              </a:rPr>
              <a:t>Processes</a:t>
            </a:r>
            <a:r>
              <a:rPr lang="en-US" sz="2000" dirty="0">
                <a:latin typeface="+mj-lt"/>
              </a:rPr>
              <a:t>   </a:t>
            </a:r>
            <a:r>
              <a:rPr lang="en-US" sz="2000" u="sng" dirty="0" smtClean="0">
                <a:latin typeface="+mj-lt"/>
              </a:rPr>
              <a:t>Execution </a:t>
            </a:r>
            <a:r>
              <a:rPr lang="en-US" sz="2000" u="sng" dirty="0">
                <a:latin typeface="+mj-lt"/>
              </a:rPr>
              <a:t>time</a:t>
            </a:r>
            <a:r>
              <a:rPr lang="en-US" sz="2000" dirty="0">
                <a:latin typeface="+mj-lt"/>
              </a:rPr>
              <a:t>   </a:t>
            </a:r>
            <a:r>
              <a:rPr lang="en-US" sz="2000" u="sng" dirty="0">
                <a:latin typeface="+mj-lt"/>
              </a:rPr>
              <a:t>Priority</a:t>
            </a:r>
            <a:r>
              <a:rPr lang="en-US" sz="2000" dirty="0">
                <a:latin typeface="+mj-lt"/>
              </a:rPr>
              <a:t>   </a:t>
            </a:r>
            <a:r>
              <a:rPr lang="en-US" sz="2000" u="sng" dirty="0">
                <a:latin typeface="+mj-lt"/>
              </a:rPr>
              <a:t>Arrival time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+mj-lt"/>
              </a:rPr>
              <a:t>P1              10              </a:t>
            </a:r>
            <a:r>
              <a:rPr lang="en-US" sz="2400" dirty="0" smtClean="0">
                <a:latin typeface="+mj-lt"/>
              </a:rPr>
              <a:t>   3           </a:t>
            </a:r>
            <a:r>
              <a:rPr lang="en-US" sz="2400" dirty="0">
                <a:latin typeface="+mj-lt"/>
              </a:rPr>
              <a:t>0.0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+mj-lt"/>
              </a:rPr>
              <a:t>P2                1              </a:t>
            </a:r>
            <a:r>
              <a:rPr lang="en-US" sz="2400" dirty="0" smtClean="0">
                <a:latin typeface="+mj-lt"/>
              </a:rPr>
              <a:t>	 1           </a:t>
            </a:r>
            <a:r>
              <a:rPr lang="en-US" sz="2400" dirty="0">
                <a:latin typeface="+mj-lt"/>
              </a:rPr>
              <a:t>1.0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+mj-lt"/>
              </a:rPr>
              <a:t>P3                2              </a:t>
            </a:r>
            <a:r>
              <a:rPr lang="en-US" sz="2400" dirty="0" smtClean="0">
                <a:latin typeface="+mj-lt"/>
              </a:rPr>
              <a:t>   4           </a:t>
            </a:r>
            <a:r>
              <a:rPr lang="en-US" sz="2400" dirty="0">
                <a:latin typeface="+mj-lt"/>
              </a:rPr>
              <a:t>2.0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+mj-lt"/>
              </a:rPr>
              <a:t>P4                1              </a:t>
            </a:r>
            <a:r>
              <a:rPr lang="en-US" sz="2400" dirty="0" smtClean="0">
                <a:latin typeface="+mj-lt"/>
              </a:rPr>
              <a:t>   5           </a:t>
            </a:r>
            <a:r>
              <a:rPr lang="en-US" sz="2400" dirty="0">
                <a:latin typeface="+mj-lt"/>
              </a:rPr>
              <a:t>3.0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+mj-lt"/>
              </a:rPr>
              <a:t>P5                5              </a:t>
            </a:r>
            <a:r>
              <a:rPr lang="en-US" sz="2400" dirty="0" smtClean="0">
                <a:latin typeface="+mj-lt"/>
              </a:rPr>
              <a:t>   2           </a:t>
            </a:r>
            <a:r>
              <a:rPr lang="en-US" sz="2400" dirty="0">
                <a:latin typeface="+mj-lt"/>
              </a:rPr>
              <a:t>4.0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2988" y="4293096"/>
            <a:ext cx="71913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Arrival time order: P1, P2, P3, P4,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P5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Execution time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order: P2,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P4, P3, P5, P1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Priority order: P2, P5, P1, P3, P4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Scheduler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should complete tasks in priority order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34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Non-Preemptive, Priority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59025" y="1628775"/>
            <a:ext cx="4373563" cy="1655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1400" u="sng" dirty="0">
                <a:latin typeface="+mj-lt"/>
              </a:rPr>
              <a:t>Processes</a:t>
            </a:r>
            <a:r>
              <a:rPr lang="en-US" sz="1400" dirty="0">
                <a:latin typeface="+mj-lt"/>
              </a:rPr>
              <a:t>   </a:t>
            </a:r>
            <a:r>
              <a:rPr lang="en-US" sz="1400" u="sng" dirty="0" smtClean="0">
                <a:latin typeface="+mj-lt"/>
              </a:rPr>
              <a:t>Execution </a:t>
            </a:r>
            <a:r>
              <a:rPr lang="en-US" sz="1400" u="sng" dirty="0">
                <a:latin typeface="+mj-lt"/>
              </a:rPr>
              <a:t>time</a:t>
            </a:r>
            <a:r>
              <a:rPr lang="en-US" sz="1400" dirty="0">
                <a:latin typeface="+mj-lt"/>
              </a:rPr>
              <a:t>   </a:t>
            </a:r>
            <a:r>
              <a:rPr lang="en-US" sz="1400" u="sng" dirty="0">
                <a:latin typeface="+mj-lt"/>
              </a:rPr>
              <a:t>Priority</a:t>
            </a:r>
            <a:r>
              <a:rPr lang="en-US" sz="1400" dirty="0">
                <a:latin typeface="+mj-lt"/>
              </a:rPr>
              <a:t>   </a:t>
            </a:r>
            <a:r>
              <a:rPr lang="en-US" sz="1400" u="sng" dirty="0">
                <a:latin typeface="+mj-lt"/>
              </a:rPr>
              <a:t>Arrival time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P1              10              </a:t>
            </a:r>
            <a:r>
              <a:rPr lang="en-US" sz="1400" dirty="0" smtClean="0">
                <a:latin typeface="+mj-lt"/>
              </a:rPr>
              <a:t>   	3           	0.0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P2                1              </a:t>
            </a:r>
            <a:r>
              <a:rPr lang="en-US" sz="1400" dirty="0" smtClean="0">
                <a:latin typeface="+mj-lt"/>
              </a:rPr>
              <a:t>	 	1           	1.0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P3                2              </a:t>
            </a:r>
            <a:r>
              <a:rPr lang="en-US" sz="1400" dirty="0" smtClean="0">
                <a:latin typeface="+mj-lt"/>
              </a:rPr>
              <a:t>   	4           	2.0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P4                1              </a:t>
            </a:r>
            <a:r>
              <a:rPr lang="en-US" sz="1400" dirty="0" smtClean="0">
                <a:latin typeface="+mj-lt"/>
              </a:rPr>
              <a:t>   	5           	3.0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P5                5              </a:t>
            </a:r>
            <a:r>
              <a:rPr lang="en-US" sz="1400" dirty="0" smtClean="0">
                <a:latin typeface="+mj-lt"/>
              </a:rPr>
              <a:t>   	2           	4.0</a:t>
            </a:r>
            <a:endParaRPr lang="en-US" sz="1400" dirty="0">
              <a:latin typeface="+mj-lt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350" y="4724400"/>
            <a:ext cx="6237288" cy="822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All processes are waiting when P1 is done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Completion order is priority order, after P1</a:t>
            </a:r>
          </a:p>
        </p:txBody>
      </p:sp>
      <p:grpSp>
        <p:nvGrpSpPr>
          <p:cNvPr id="63493" name="Group 12"/>
          <p:cNvGrpSpPr>
            <a:grpSpLocks/>
          </p:cNvGrpSpPr>
          <p:nvPr/>
        </p:nvGrpSpPr>
        <p:grpSpPr bwMode="auto">
          <a:xfrm>
            <a:off x="1473200" y="3716338"/>
            <a:ext cx="5975350" cy="746125"/>
            <a:chOff x="814961" y="4365104"/>
            <a:chExt cx="5976234" cy="745087"/>
          </a:xfrm>
        </p:grpSpPr>
        <p:sp>
          <p:nvSpPr>
            <p:cNvPr id="7" name="Rectangle 6"/>
            <p:cNvSpPr/>
            <p:nvPr/>
          </p:nvSpPr>
          <p:spPr bwMode="auto">
            <a:xfrm>
              <a:off x="937217" y="4365104"/>
              <a:ext cx="3057977" cy="35986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95194" y="4365104"/>
              <a:ext cx="288968" cy="35986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84162" y="4365104"/>
              <a:ext cx="1440075" cy="35986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P5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19474" y="4365104"/>
              <a:ext cx="581111" cy="35986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P3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300585" y="4365104"/>
              <a:ext cx="287380" cy="35986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4961" y="4743988"/>
              <a:ext cx="311196" cy="3662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26895" y="4724965"/>
              <a:ext cx="409636" cy="3360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03160" y="4724965"/>
              <a:ext cx="409636" cy="3360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1007" y="4724965"/>
              <a:ext cx="409636" cy="3360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16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65601" y="4724965"/>
              <a:ext cx="409636" cy="3360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81559" y="4724965"/>
              <a:ext cx="409636" cy="3360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19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55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Preemptive Priority Scheduling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59025" y="1628775"/>
            <a:ext cx="4373563" cy="1655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1400" u="sng" dirty="0">
                <a:latin typeface="+mj-lt"/>
              </a:rPr>
              <a:t>Processes</a:t>
            </a:r>
            <a:r>
              <a:rPr lang="en-US" sz="1400" dirty="0">
                <a:latin typeface="+mj-lt"/>
              </a:rPr>
              <a:t>   </a:t>
            </a:r>
            <a:r>
              <a:rPr lang="en-US" sz="1400" u="sng" dirty="0" smtClean="0">
                <a:latin typeface="+mj-lt"/>
              </a:rPr>
              <a:t>Execution </a:t>
            </a:r>
            <a:r>
              <a:rPr lang="en-US" sz="1400" u="sng" dirty="0">
                <a:latin typeface="+mj-lt"/>
              </a:rPr>
              <a:t>time</a:t>
            </a:r>
            <a:r>
              <a:rPr lang="en-US" sz="1400" dirty="0">
                <a:latin typeface="+mj-lt"/>
              </a:rPr>
              <a:t>   </a:t>
            </a:r>
            <a:r>
              <a:rPr lang="en-US" sz="1400" u="sng" dirty="0">
                <a:latin typeface="+mj-lt"/>
              </a:rPr>
              <a:t>Priority</a:t>
            </a:r>
            <a:r>
              <a:rPr lang="en-US" sz="1400" dirty="0">
                <a:latin typeface="+mj-lt"/>
              </a:rPr>
              <a:t>   </a:t>
            </a:r>
            <a:r>
              <a:rPr lang="en-US" sz="1400" u="sng" dirty="0">
                <a:latin typeface="+mj-lt"/>
              </a:rPr>
              <a:t>Arrival time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P1              10              </a:t>
            </a:r>
            <a:r>
              <a:rPr lang="en-US" sz="1400" dirty="0" smtClean="0">
                <a:latin typeface="+mj-lt"/>
              </a:rPr>
              <a:t>   	3           	0.0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P2                1              </a:t>
            </a:r>
            <a:r>
              <a:rPr lang="en-US" sz="1400" dirty="0" smtClean="0">
                <a:latin typeface="+mj-lt"/>
              </a:rPr>
              <a:t>	 	1           	1.0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P3                2              </a:t>
            </a:r>
            <a:r>
              <a:rPr lang="en-US" sz="1400" dirty="0" smtClean="0">
                <a:latin typeface="+mj-lt"/>
              </a:rPr>
              <a:t>   	4           	2.0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P4                1              </a:t>
            </a:r>
            <a:r>
              <a:rPr lang="en-US" sz="1400" dirty="0" smtClean="0">
                <a:latin typeface="+mj-lt"/>
              </a:rPr>
              <a:t>   	5           	3.0</a:t>
            </a:r>
            <a:endParaRPr lang="en-US" sz="14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+mj-lt"/>
              </a:rPr>
              <a:t>P5                5              </a:t>
            </a:r>
            <a:r>
              <a:rPr lang="en-US" sz="1400" dirty="0" smtClean="0">
                <a:latin typeface="+mj-lt"/>
              </a:rPr>
              <a:t>   	2           	4.0</a:t>
            </a:r>
            <a:endParaRPr lang="en-US" sz="1400" dirty="0">
              <a:latin typeface="+mj-lt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350" y="4911725"/>
            <a:ext cx="599916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Completion order is exactly priority order</a:t>
            </a:r>
          </a:p>
        </p:txBody>
      </p:sp>
      <p:grpSp>
        <p:nvGrpSpPr>
          <p:cNvPr id="65541" name="Group 2"/>
          <p:cNvGrpSpPr>
            <a:grpSpLocks/>
          </p:cNvGrpSpPr>
          <p:nvPr/>
        </p:nvGrpSpPr>
        <p:grpSpPr bwMode="auto">
          <a:xfrm>
            <a:off x="1473200" y="3903663"/>
            <a:ext cx="5884863" cy="696912"/>
            <a:chOff x="1472911" y="3903439"/>
            <a:chExt cx="5884470" cy="697006"/>
          </a:xfrm>
        </p:grpSpPr>
        <p:sp>
          <p:nvSpPr>
            <p:cNvPr id="7" name="Rectangle 6"/>
            <p:cNvSpPr/>
            <p:nvPr/>
          </p:nvSpPr>
          <p:spPr bwMode="auto">
            <a:xfrm>
              <a:off x="1595141" y="3903439"/>
              <a:ext cx="312716" cy="3604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07857" y="3903439"/>
              <a:ext cx="287319" cy="3604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95176" y="3903439"/>
              <a:ext cx="580986" cy="3604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876400" y="3903439"/>
              <a:ext cx="287319" cy="3604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72911" y="4263850"/>
              <a:ext cx="296843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57188" y="4263850"/>
              <a:ext cx="296843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9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4291" y="4263850"/>
              <a:ext cx="409548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16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0515" y="4263850"/>
              <a:ext cx="409548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47833" y="4263850"/>
              <a:ext cx="409548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19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52292" y="4263850"/>
              <a:ext cx="296843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8660" y="4263850"/>
              <a:ext cx="296842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6947" y="4263850"/>
              <a:ext cx="296842" cy="3365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4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771399" y="3903439"/>
              <a:ext cx="1441354" cy="3604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P5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12753" y="3905026"/>
              <a:ext cx="2087424" cy="36041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300177" y="3903439"/>
              <a:ext cx="580986" cy="3604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latin typeface="+mj-lt"/>
                  <a:ea typeface="MS Gothic" charset="-128"/>
                </a:rPr>
                <a:t>P3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75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Priority Scheduling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2988" y="1962150"/>
            <a:ext cx="7234237" cy="3159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Starvation: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Low priority task may never complete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Higher priority tasks may always interrupt it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Solution: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Aging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Increase priority of task over time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Eventually the task is top priority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No hard guarantees on meeting deadline</a:t>
            </a:r>
          </a:p>
          <a:p>
            <a:pPr marL="108585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Best effort is made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96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 Quantum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844675"/>
            <a:ext cx="76962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Time Quantum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(q) is a the smallest length of schedulable time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Each scheduled task executes for only q time units at a time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New scheduling decision can be made every q time units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Changing time quantum size to trade between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context switching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vs.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max. wait time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16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Round Robin Scheduling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14082" y="1843906"/>
            <a:ext cx="42465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Time quantum = 20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Assume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all arrive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in first quantum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1628800"/>
            <a:ext cx="464653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1800" u="sng" dirty="0">
                <a:solidFill>
                  <a:schemeClr val="tx1"/>
                </a:solidFill>
                <a:latin typeface="+mj-lt"/>
              </a:rPr>
              <a:t>Processes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US" sz="1800" u="sng" dirty="0">
                <a:solidFill>
                  <a:schemeClr val="tx1"/>
                </a:solidFill>
                <a:latin typeface="+mj-lt"/>
              </a:rPr>
              <a:t>Exec. Time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u="sng" dirty="0" smtClean="0">
                <a:solidFill>
                  <a:schemeClr val="tx1"/>
                </a:solidFill>
                <a:latin typeface="+mj-lt"/>
              </a:rPr>
              <a:t>Exec. Quantum</a:t>
            </a:r>
            <a:endParaRPr lang="en-US" sz="1800" u="sng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P1                53				3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P2                17				1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P3                68				4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P4                24				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23938" y="5157788"/>
            <a:ext cx="5816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Final quantum not fully used by task</a:t>
            </a:r>
          </a:p>
        </p:txBody>
      </p:sp>
      <p:grpSp>
        <p:nvGrpSpPr>
          <p:cNvPr id="71686" name="Group 30"/>
          <p:cNvGrpSpPr>
            <a:grpSpLocks/>
          </p:cNvGrpSpPr>
          <p:nvPr/>
        </p:nvGrpSpPr>
        <p:grpSpPr bwMode="auto">
          <a:xfrm>
            <a:off x="539750" y="4076700"/>
            <a:ext cx="8183563" cy="841375"/>
            <a:chOff x="466234" y="4005064"/>
            <a:chExt cx="8183655" cy="841716"/>
          </a:xfrm>
        </p:grpSpPr>
        <p:sp>
          <p:nvSpPr>
            <p:cNvPr id="10" name="TextBox 9"/>
            <p:cNvSpPr txBox="1"/>
            <p:nvPr/>
          </p:nvSpPr>
          <p:spPr>
            <a:xfrm>
              <a:off x="466234" y="4508506"/>
              <a:ext cx="296866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17144" y="4508506"/>
              <a:ext cx="409580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37891" y="4508506"/>
              <a:ext cx="409580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37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72938" y="4508506"/>
              <a:ext cx="409580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57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9574" y="4508506"/>
              <a:ext cx="409580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77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46209" y="4508506"/>
              <a:ext cx="409580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97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51081" y="4508506"/>
              <a:ext cx="523881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117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0661" y="4508506"/>
              <a:ext cx="523881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121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21054" y="4510094"/>
              <a:ext cx="523881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134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57690" y="4510094"/>
              <a:ext cx="523881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154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26008" y="4510094"/>
              <a:ext cx="523881" cy="3366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162</a:t>
              </a:r>
            </a:p>
          </p:txBody>
        </p:sp>
        <p:grpSp>
          <p:nvGrpSpPr>
            <p:cNvPr id="71698" name="Group 10"/>
            <p:cNvGrpSpPr>
              <a:grpSpLocks/>
            </p:cNvGrpSpPr>
            <p:nvPr/>
          </p:nvGrpSpPr>
          <p:grpSpPr bwMode="auto">
            <a:xfrm>
              <a:off x="615474" y="4005064"/>
              <a:ext cx="7772950" cy="504056"/>
              <a:chOff x="107504" y="4077072"/>
              <a:chExt cx="7772950" cy="504056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107491" y="4077072"/>
                <a:ext cx="936635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P1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1044126" y="4077072"/>
                <a:ext cx="792172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P2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836298" y="4077072"/>
                <a:ext cx="935047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P3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771346" y="4077072"/>
                <a:ext cx="936635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P4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707981" y="4077072"/>
                <a:ext cx="935048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P1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643030" y="4077072"/>
                <a:ext cx="936635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P3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579665" y="4077072"/>
                <a:ext cx="277815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sz="1000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P4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857480" y="4077072"/>
                <a:ext cx="619132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P1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6476612" y="4077072"/>
                <a:ext cx="935048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7411661" y="4077072"/>
                <a:ext cx="468317" cy="50344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r>
                  <a:rPr lang="en-US" sz="1200" dirty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P3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Process/Task Support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27075" y="1628775"/>
            <a:ext cx="8093075" cy="40894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10000"/>
              </a:lnSpc>
              <a:buFont typeface="Wingdings" charset="2"/>
              <a:buChar char=""/>
              <a:defRPr/>
            </a:pPr>
            <a:r>
              <a:rPr lang="en-US" dirty="0" smtClean="0">
                <a:latin typeface="Arial" charset="0"/>
              </a:rPr>
              <a:t>Main job of an OS is to support the </a:t>
            </a:r>
            <a:r>
              <a:rPr lang="en-US" b="1" dirty="0" smtClean="0">
                <a:latin typeface="Arial" charset="0"/>
              </a:rPr>
              <a:t>Process (Task) Abstraction</a:t>
            </a:r>
          </a:p>
          <a:p>
            <a:pPr>
              <a:lnSpc>
                <a:spcPct val="110000"/>
              </a:lnSpc>
              <a:buFont typeface="Wingdings" charset="2"/>
              <a:buChar char=""/>
              <a:defRPr/>
            </a:pPr>
            <a:r>
              <a:rPr lang="en-US" dirty="0" smtClean="0">
                <a:latin typeface="Arial" charset="0"/>
              </a:rPr>
              <a:t>A </a:t>
            </a:r>
            <a:r>
              <a:rPr lang="en-US" b="1" dirty="0" smtClean="0">
                <a:latin typeface="Arial" charset="0"/>
              </a:rPr>
              <a:t>process</a:t>
            </a:r>
            <a:r>
              <a:rPr lang="en-US" dirty="0" smtClean="0">
                <a:latin typeface="Arial" charset="0"/>
              </a:rPr>
              <a:t> is an instantiation of a program</a:t>
            </a:r>
          </a:p>
          <a:p>
            <a:pPr marL="800100" lvl="1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Must have access to the CPU</a:t>
            </a:r>
          </a:p>
          <a:p>
            <a:pPr marL="800100" lvl="1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Must have access to </a:t>
            </a:r>
            <a:r>
              <a:rPr lang="en-US" dirty="0" smtClean="0">
                <a:latin typeface="Arial" charset="0"/>
              </a:rPr>
              <a:t>memory</a:t>
            </a:r>
            <a:endParaRPr lang="en-US" dirty="0" smtClean="0">
              <a:latin typeface="Arial" charset="0"/>
            </a:endParaRPr>
          </a:p>
          <a:p>
            <a:pPr marL="800100" lvl="1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Must have access to other resources</a:t>
            </a:r>
          </a:p>
          <a:p>
            <a:pPr marL="1257300" lvl="2" indent="-34290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charset="0"/>
              </a:rPr>
              <a:t>I/O, ADC, Timers, network, etc.</a:t>
            </a:r>
          </a:p>
          <a:p>
            <a:pPr marL="857250" indent="-857250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en-US" dirty="0" smtClean="0">
                <a:latin typeface="Arial" charset="0"/>
              </a:rPr>
              <a:t>OS must </a:t>
            </a:r>
            <a:r>
              <a:rPr lang="en-US" b="1" dirty="0" smtClean="0">
                <a:latin typeface="Arial" charset="0"/>
              </a:rPr>
              <a:t>manage resources</a:t>
            </a:r>
          </a:p>
          <a:p>
            <a:pPr marL="74295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Give processes fair access to the CPU</a:t>
            </a:r>
          </a:p>
          <a:p>
            <a:pPr marL="74295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Give processes access to resources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37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Earliest Deadline First (EDF)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27050" y="1811338"/>
            <a:ext cx="80772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45000"/>
              </a:spcBef>
              <a:buSzPct val="65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Attempts to meet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hard deadlines</a:t>
            </a: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SzPct val="65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Each task must have a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deadline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 time when it must be complete</a:t>
            </a: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SzPct val="65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Task with earliest deadline is scheduled first</a:t>
            </a:r>
          </a:p>
          <a:p>
            <a:pPr marL="342900" indent="-342900">
              <a:lnSpc>
                <a:spcPct val="90000"/>
              </a:lnSpc>
              <a:spcBef>
                <a:spcPct val="45000"/>
              </a:spcBef>
              <a:buSzPct val="65000"/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New task may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preempt running task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if it has an earlier deadline</a:t>
            </a:r>
          </a:p>
          <a:p>
            <a:pPr marL="822325" lvl="1" indent="-342900">
              <a:lnSpc>
                <a:spcPct val="90000"/>
              </a:lnSpc>
              <a:spcBef>
                <a:spcPct val="45000"/>
              </a:spcBef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Common to sort ready list and look at only first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elt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757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EDF Example</a:t>
            </a:r>
          </a:p>
        </p:txBody>
      </p:sp>
      <p:graphicFrame>
        <p:nvGraphicFramePr>
          <p:cNvPr id="75931" name="Group 155"/>
          <p:cNvGraphicFramePr>
            <a:graphicFrameLocks noGrp="1"/>
          </p:cNvGraphicFramePr>
          <p:nvPr/>
        </p:nvGraphicFramePr>
        <p:xfrm>
          <a:off x="2133600" y="1828800"/>
          <a:ext cx="4953000" cy="1752600"/>
        </p:xfrm>
        <a:graphic>
          <a:graphicData uri="http://schemas.openxmlformats.org/drawingml/2006/table">
            <a:tbl>
              <a:tblPr/>
              <a:tblGrid>
                <a:gridCol w="1238250"/>
                <a:gridCol w="971550"/>
                <a:gridCol w="1524000"/>
                <a:gridCol w="1219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Arrival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Exec.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Deadline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4" charset="0"/>
                          <a:ea typeface="MS Gothic" charset="0"/>
                          <a:cs typeface="MS Gothic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5930" name="Group 154"/>
          <p:cNvGrpSpPr>
            <a:grpSpLocks/>
          </p:cNvGrpSpPr>
          <p:nvPr/>
        </p:nvGrpSpPr>
        <p:grpSpPr bwMode="auto">
          <a:xfrm>
            <a:off x="381000" y="4114800"/>
            <a:ext cx="8458200" cy="1701800"/>
            <a:chOff x="240" y="2592"/>
            <a:chExt cx="5328" cy="1072"/>
          </a:xfrm>
        </p:grpSpPr>
        <p:sp>
          <p:nvSpPr>
            <p:cNvPr id="75913" name="Rectangle 137"/>
            <p:cNvSpPr>
              <a:spLocks noChangeArrowheads="1"/>
            </p:cNvSpPr>
            <p:nvPr/>
          </p:nvSpPr>
          <p:spPr bwMode="auto">
            <a:xfrm>
              <a:off x="528" y="2592"/>
              <a:ext cx="7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P1</a:t>
              </a:r>
            </a:p>
          </p:txBody>
        </p:sp>
        <p:sp>
          <p:nvSpPr>
            <p:cNvPr id="75914" name="Rectangle 138"/>
            <p:cNvSpPr>
              <a:spLocks noChangeArrowheads="1"/>
            </p:cNvSpPr>
            <p:nvPr/>
          </p:nvSpPr>
          <p:spPr bwMode="auto">
            <a:xfrm>
              <a:off x="1296" y="2592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P2</a:t>
              </a:r>
            </a:p>
          </p:txBody>
        </p:sp>
        <p:sp>
          <p:nvSpPr>
            <p:cNvPr id="75915" name="Rectangle 139"/>
            <p:cNvSpPr>
              <a:spLocks noChangeArrowheads="1"/>
            </p:cNvSpPr>
            <p:nvPr/>
          </p:nvSpPr>
          <p:spPr bwMode="auto">
            <a:xfrm>
              <a:off x="1872" y="2592"/>
              <a:ext cx="230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P3</a:t>
              </a:r>
            </a:p>
          </p:txBody>
        </p:sp>
        <p:sp>
          <p:nvSpPr>
            <p:cNvPr id="75916" name="Rectangle 140"/>
            <p:cNvSpPr>
              <a:spLocks noChangeArrowheads="1"/>
            </p:cNvSpPr>
            <p:nvPr/>
          </p:nvSpPr>
          <p:spPr bwMode="auto">
            <a:xfrm>
              <a:off x="4176" y="259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P1</a:t>
              </a:r>
            </a:p>
          </p:txBody>
        </p:sp>
        <p:sp>
          <p:nvSpPr>
            <p:cNvPr id="75917" name="Text Box 141"/>
            <p:cNvSpPr txBox="1">
              <a:spLocks noChangeArrowheads="1"/>
            </p:cNvSpPr>
            <p:nvPr/>
          </p:nvSpPr>
          <p:spPr bwMode="auto">
            <a:xfrm>
              <a:off x="432" y="288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0</a:t>
              </a:r>
            </a:p>
          </p:txBody>
        </p:sp>
        <p:sp>
          <p:nvSpPr>
            <p:cNvPr id="75918" name="Text Box 142"/>
            <p:cNvSpPr txBox="1">
              <a:spLocks noChangeArrowheads="1"/>
            </p:cNvSpPr>
            <p:nvPr/>
          </p:nvSpPr>
          <p:spPr bwMode="auto">
            <a:xfrm>
              <a:off x="1200" y="288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4</a:t>
              </a:r>
            </a:p>
          </p:txBody>
        </p:sp>
        <p:sp>
          <p:nvSpPr>
            <p:cNvPr id="75919" name="Text Box 143"/>
            <p:cNvSpPr txBox="1">
              <a:spLocks noChangeArrowheads="1"/>
            </p:cNvSpPr>
            <p:nvPr/>
          </p:nvSpPr>
          <p:spPr bwMode="auto">
            <a:xfrm>
              <a:off x="1776" y="288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7</a:t>
              </a:r>
            </a:p>
          </p:txBody>
        </p:sp>
        <p:sp>
          <p:nvSpPr>
            <p:cNvPr id="75920" name="Text Box 144"/>
            <p:cNvSpPr txBox="1">
              <a:spLocks noChangeArrowheads="1"/>
            </p:cNvSpPr>
            <p:nvPr/>
          </p:nvSpPr>
          <p:spPr bwMode="auto">
            <a:xfrm>
              <a:off x="4032" y="2889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17</a:t>
              </a:r>
            </a:p>
          </p:txBody>
        </p:sp>
        <p:sp>
          <p:nvSpPr>
            <p:cNvPr id="75921" name="Text Box 145"/>
            <p:cNvSpPr txBox="1">
              <a:spLocks noChangeArrowheads="1"/>
            </p:cNvSpPr>
            <p:nvPr/>
          </p:nvSpPr>
          <p:spPr bwMode="auto">
            <a:xfrm>
              <a:off x="5280" y="288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23</a:t>
              </a:r>
            </a:p>
          </p:txBody>
        </p:sp>
        <p:sp>
          <p:nvSpPr>
            <p:cNvPr id="75923" name="Text Box 147"/>
            <p:cNvSpPr txBox="1">
              <a:spLocks noChangeArrowheads="1"/>
            </p:cNvSpPr>
            <p:nvPr/>
          </p:nvSpPr>
          <p:spPr bwMode="auto">
            <a:xfrm>
              <a:off x="1056" y="3312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P2 </a:t>
              </a:r>
            </a:p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Arr.</a:t>
              </a:r>
            </a:p>
          </p:txBody>
        </p:sp>
        <p:sp>
          <p:nvSpPr>
            <p:cNvPr id="75925" name="Text Box 149"/>
            <p:cNvSpPr txBox="1">
              <a:spLocks noChangeArrowheads="1"/>
            </p:cNvSpPr>
            <p:nvPr/>
          </p:nvSpPr>
          <p:spPr bwMode="auto">
            <a:xfrm>
              <a:off x="1344" y="3312"/>
              <a:ext cx="38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P3 </a:t>
              </a:r>
            </a:p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Arr.</a:t>
              </a:r>
            </a:p>
          </p:txBody>
        </p:sp>
        <p:sp>
          <p:nvSpPr>
            <p:cNvPr id="75926" name="Text Box 150"/>
            <p:cNvSpPr txBox="1">
              <a:spLocks noChangeArrowheads="1"/>
            </p:cNvSpPr>
            <p:nvPr/>
          </p:nvSpPr>
          <p:spPr bwMode="auto">
            <a:xfrm>
              <a:off x="240" y="3317"/>
              <a:ext cx="576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P1 </a:t>
              </a:r>
            </a:p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pitchFamily="4" charset="0"/>
                </a:rPr>
                <a:t>arrival</a:t>
              </a:r>
            </a:p>
          </p:txBody>
        </p:sp>
        <p:sp>
          <p:nvSpPr>
            <p:cNvPr id="75927" name="Line 151"/>
            <p:cNvSpPr>
              <a:spLocks noChangeShapeType="1"/>
            </p:cNvSpPr>
            <p:nvPr/>
          </p:nvSpPr>
          <p:spPr bwMode="auto">
            <a:xfrm flipV="1">
              <a:off x="528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8" name="Line 152"/>
            <p:cNvSpPr>
              <a:spLocks noChangeShapeType="1"/>
            </p:cNvSpPr>
            <p:nvPr/>
          </p:nvSpPr>
          <p:spPr bwMode="auto">
            <a:xfrm flipV="1">
              <a:off x="1296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29" name="Line 153"/>
            <p:cNvSpPr>
              <a:spLocks noChangeShapeType="1"/>
            </p:cNvSpPr>
            <p:nvPr/>
          </p:nvSpPr>
          <p:spPr bwMode="auto">
            <a:xfrm flipV="1">
              <a:off x="1488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137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Periodic Scheduling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9812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SzPct val="100000"/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Assume that all tasks are periodic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Possible to make guarantees about scheduling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Assumptions:</a:t>
            </a:r>
          </a:p>
          <a:p>
            <a:pPr marL="37931725" lvl="1" indent="-37474525" eaLnBrk="0" hangingPunct="0">
              <a:buClr>
                <a:srgbClr val="000000"/>
              </a:buClr>
              <a:buSzPct val="100000"/>
              <a:buFont typeface="Times New Roman" pitchFamily="4" charset="0"/>
              <a:buNone/>
            </a:pP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p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be the period of task </a:t>
            </a: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T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,</a:t>
            </a:r>
          </a:p>
          <a:p>
            <a:pPr marL="37931725" lvl="1" indent="-37474525" eaLnBrk="0" hangingPunct="0">
              <a:buClr>
                <a:srgbClr val="000000"/>
              </a:buClr>
              <a:buSzPct val="100000"/>
              <a:buFont typeface="Times New Roman" pitchFamily="4" charset="0"/>
              <a:buNone/>
            </a:pP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c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be the execution time of </a:t>
            </a: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T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,</a:t>
            </a:r>
          </a:p>
          <a:p>
            <a:pPr marL="37931725" lvl="1" indent="-37474525" eaLnBrk="0" hangingPunct="0">
              <a:buClr>
                <a:srgbClr val="000000"/>
              </a:buClr>
              <a:buSzPct val="100000"/>
              <a:buFont typeface="Times New Roman" pitchFamily="4" charset="0"/>
              <a:buNone/>
            </a:pP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d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be the deadline interval</a:t>
            </a:r>
          </a:p>
          <a:p>
            <a:pPr marL="37931725" lvl="1" indent="-37474525" eaLnBrk="0" hangingPunct="0">
              <a:buClr>
                <a:srgbClr val="000000"/>
              </a:buClr>
              <a:buSzPct val="100000"/>
              <a:buFont typeface="Times New Roman" pitchFamily="4" charset="0"/>
              <a:buNone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    Time between arrival and required completion</a:t>
            </a:r>
          </a:p>
          <a:p>
            <a:pPr marL="37931725" lvl="1" indent="-37474525" eaLnBrk="0" hangingPunct="0">
              <a:buClr>
                <a:srgbClr val="000000"/>
              </a:buClr>
              <a:buSzPct val="100000"/>
              <a:buFont typeface="Times New Roman" pitchFamily="4" charset="0"/>
              <a:buNone/>
            </a:pP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l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be the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laxity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or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slack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, defined as</a:t>
            </a:r>
            <a:r>
              <a:rPr lang="de-DE" sz="2400">
                <a:solidFill>
                  <a:srgbClr val="000000"/>
                </a:solidFill>
                <a:latin typeface="Arial" pitchFamily="4" charset="0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l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 baseline="-25000">
                <a:solidFill>
                  <a:srgbClr val="000000"/>
                </a:solidFill>
                <a:latin typeface="Arial" pitchFamily="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= </a:t>
            </a: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d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r>
              <a:rPr lang="en-US" sz="2400" i="1">
                <a:solidFill>
                  <a:srgbClr val="000000"/>
                </a:solidFill>
                <a:latin typeface="Arial" pitchFamily="4" charset="0"/>
              </a:rPr>
              <a:t> - c</a:t>
            </a:r>
            <a:r>
              <a:rPr lang="en-US" sz="2400" i="1" baseline="-25000">
                <a:solidFill>
                  <a:srgbClr val="000000"/>
                </a:solidFill>
                <a:latin typeface="Arial" pitchFamily="4" charset="0"/>
              </a:rPr>
              <a:t>i</a:t>
            </a:r>
            <a:endParaRPr lang="en-US" sz="2400">
              <a:solidFill>
                <a:schemeClr val="tx1"/>
              </a:solidFill>
              <a:latin typeface="Arial" pitchFamily="4" charset="0"/>
            </a:endParaRPr>
          </a:p>
          <a:p>
            <a:pPr marL="37931725" lvl="1" indent="-37474525">
              <a:spcBef>
                <a:spcPct val="20000"/>
              </a:spcBef>
              <a:buSzPct val="100000"/>
              <a:buFont typeface="Wingdings" pitchFamily="4" charset="2"/>
              <a:buChar char="Ø"/>
            </a:pPr>
            <a:endParaRPr lang="en-US" sz="2400">
              <a:solidFill>
                <a:schemeClr val="tx1"/>
              </a:solidFill>
              <a:latin typeface="Arial" pitchFamily="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342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Accumulated Utilization</a:t>
            </a:r>
          </a:p>
        </p:txBody>
      </p:sp>
      <p:sp>
        <p:nvSpPr>
          <p:cNvPr id="103429" name="Rectangle 7"/>
          <p:cNvSpPr>
            <a:spLocks noChangeArrowheads="1"/>
          </p:cNvSpPr>
          <p:nvPr/>
        </p:nvSpPr>
        <p:spPr bwMode="auto">
          <a:xfrm>
            <a:off x="1066800" y="16764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Accumulated execution time divided by period </a:t>
            </a:r>
          </a:p>
        </p:txBody>
      </p:sp>
      <p:grpSp>
        <p:nvGrpSpPr>
          <p:cNvPr id="103438" name="Group 14"/>
          <p:cNvGrpSpPr>
            <a:grpSpLocks/>
          </p:cNvGrpSpPr>
          <p:nvPr/>
        </p:nvGrpSpPr>
        <p:grpSpPr bwMode="auto">
          <a:xfrm>
            <a:off x="533400" y="2438400"/>
            <a:ext cx="8001000" cy="2209800"/>
            <a:chOff x="96" y="1584"/>
            <a:chExt cx="5040" cy="139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3437" name="AutoShape 13"/>
            <p:cNvSpPr>
              <a:spLocks noChangeArrowheads="1"/>
            </p:cNvSpPr>
            <p:nvPr/>
          </p:nvSpPr>
          <p:spPr bwMode="auto">
            <a:xfrm>
              <a:off x="96" y="1584"/>
              <a:ext cx="5040" cy="139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0" name="Rectangle 3"/>
            <p:cNvSpPr>
              <a:spLocks noChangeArrowheads="1"/>
            </p:cNvSpPr>
            <p:nvPr/>
          </p:nvSpPr>
          <p:spPr bwMode="auto">
            <a:xfrm>
              <a:off x="581" y="1882"/>
              <a:ext cx="2491" cy="4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 defTabSz="914400" eaLnBrk="0" hangingPunct="0"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itchFamily="4" charset="0"/>
                <a:buNone/>
              </a:pPr>
              <a:r>
                <a:rPr lang="en-US" sz="2800">
                  <a:solidFill>
                    <a:srgbClr val="000000"/>
                  </a:solidFill>
                  <a:latin typeface="Arial" pitchFamily="4" charset="0"/>
                </a:rPr>
                <a:t>Accumulated utilization: </a:t>
              </a:r>
            </a:p>
          </p:txBody>
        </p:sp>
        <p:graphicFrame>
          <p:nvGraphicFramePr>
            <p:cNvPr id="103431" name="Object 7"/>
            <p:cNvGraphicFramePr>
              <a:graphicFrameLocks noChangeAspect="1"/>
            </p:cNvGraphicFramePr>
            <p:nvPr/>
          </p:nvGraphicFramePr>
          <p:xfrm>
            <a:off x="3360" y="1657"/>
            <a:ext cx="1152" cy="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66" name="Equation" r:id="rId4" imgW="647640" imgH="444240" progId="Equation.3">
                    <p:embed/>
                  </p:oleObj>
                </mc:Choice>
                <mc:Fallback>
                  <p:oleObj name="Equation" r:id="rId4" imgW="647640" imgH="4442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657"/>
                          <a:ext cx="1152" cy="791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33" name="Object 9"/>
            <p:cNvGraphicFramePr>
              <a:graphicFrameLocks noChangeAspect="1"/>
            </p:cNvGraphicFramePr>
            <p:nvPr/>
          </p:nvGraphicFramePr>
          <p:xfrm>
            <a:off x="3360" y="2448"/>
            <a:ext cx="81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67" name="Equation" r:id="rId6" imgW="419040" imgH="190440" progId="Equation.3">
                    <p:embed/>
                  </p:oleObj>
                </mc:Choice>
                <mc:Fallback>
                  <p:oleObj name="Equation" r:id="rId6" imgW="419040" imgH="1904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448"/>
                          <a:ext cx="816" cy="371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1524000" y="5008563"/>
            <a:ext cx="6324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Necessary condition for schedulability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m = number of processors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547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Rate Monotonic (RM) Scheduling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838200" y="1768475"/>
            <a:ext cx="7772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Periodic scheduling algorithm which guarantees to meet deadlines under certain conditions 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381000" y="2971800"/>
            <a:ext cx="79168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All tasks that have hard deadlines are periodic.</a:t>
            </a: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All tasks are independent.</a:t>
            </a: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 sz="2400" i="1">
                <a:solidFill>
                  <a:schemeClr val="tx1"/>
                </a:solidFill>
                <a:latin typeface="Arial" pitchFamily="4" charset="0"/>
              </a:rPr>
              <a:t>d</a:t>
            </a:r>
            <a:r>
              <a:rPr lang="en-US" sz="2400" i="1" baseline="-25000">
                <a:solidFill>
                  <a:schemeClr val="tx1"/>
                </a:solidFill>
                <a:latin typeface="Arial" pitchFamily="4" charset="0"/>
              </a:rPr>
              <a:t>i</a:t>
            </a:r>
            <a:r>
              <a:rPr lang="en-US" sz="2400" i="1">
                <a:solidFill>
                  <a:schemeClr val="tx1"/>
                </a:solidFill>
                <a:latin typeface="Arial" pitchFamily="4" charset="0"/>
              </a:rPr>
              <a:t>=p</a:t>
            </a:r>
            <a:r>
              <a:rPr lang="en-US" sz="2400" i="1" baseline="-25000">
                <a:solidFill>
                  <a:schemeClr val="tx1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, (deadline = period) for all tasks.</a:t>
            </a: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 sz="2400" i="1">
                <a:solidFill>
                  <a:schemeClr val="tx1"/>
                </a:solidFill>
                <a:latin typeface="Arial" pitchFamily="4" charset="0"/>
              </a:rPr>
              <a:t>c</a:t>
            </a:r>
            <a:r>
              <a:rPr lang="en-US" sz="2400" i="1" baseline="-25000">
                <a:solidFill>
                  <a:schemeClr val="tx1"/>
                </a:solidFill>
                <a:latin typeface="Arial" pitchFamily="4" charset="0"/>
              </a:rPr>
              <a:t>i</a:t>
            </a: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 (exec. time) is constant and is known for all tasks.</a:t>
            </a: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The time required for context switching is negligible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75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Schedulability Condition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04800" y="1857375"/>
            <a:ext cx="830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600">
                <a:solidFill>
                  <a:schemeClr val="tx1"/>
                </a:solidFill>
                <a:latin typeface="Arial" pitchFamily="4" charset="0"/>
              </a:rPr>
              <a:t>Single processor, </a:t>
            </a:r>
            <a:r>
              <a:rPr lang="en-US" sz="2600" i="1">
                <a:solidFill>
                  <a:schemeClr val="tx1"/>
                </a:solidFill>
                <a:latin typeface="Arial" pitchFamily="4" charset="0"/>
              </a:rPr>
              <a:t>n</a:t>
            </a:r>
            <a:r>
              <a:rPr lang="en-US" sz="2600">
                <a:solidFill>
                  <a:schemeClr val="tx1"/>
                </a:solidFill>
                <a:latin typeface="Arial" pitchFamily="4" charset="0"/>
              </a:rPr>
              <a:t> tasks, the following equation must hold for the accumulated utilization </a:t>
            </a:r>
            <a:r>
              <a:rPr lang="en-US" sz="2600" i="1">
                <a:solidFill>
                  <a:schemeClr val="tx1"/>
                </a:solidFill>
                <a:latin typeface="Arial" pitchFamily="4" charset="0"/>
              </a:rPr>
              <a:t>µ</a:t>
            </a:r>
            <a:r>
              <a:rPr lang="en-US" sz="2600">
                <a:solidFill>
                  <a:schemeClr val="tx1"/>
                </a:solidFill>
                <a:latin typeface="Arial" pitchFamily="4" charset="0"/>
              </a:rPr>
              <a:t>:</a:t>
            </a:r>
          </a:p>
        </p:txBody>
      </p: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2600325" y="3133725"/>
          <a:ext cx="2895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3" name="Equation" r:id="rId4" imgW="1396800" imgH="444240" progId="Equation.3">
                  <p:embed/>
                </p:oleObj>
              </mc:Choice>
              <mc:Fallback>
                <p:oleObj name="Equation" r:id="rId4" imgW="13968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133725"/>
                        <a:ext cx="2895600" cy="920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304800" y="4343400"/>
            <a:ext cx="83058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600">
                <a:solidFill>
                  <a:schemeClr val="tx1"/>
                </a:solidFill>
                <a:latin typeface="Arial" pitchFamily="4" charset="0"/>
              </a:rPr>
              <a:t>Deadlines can be met, but cannot achieve full utilization</a:t>
            </a: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600">
                <a:solidFill>
                  <a:schemeClr val="tx1"/>
                </a:solidFill>
                <a:latin typeface="Arial" pitchFamily="4" charset="0"/>
              </a:rPr>
              <a:t>Some slack is needed to guarantee schedulability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95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RM Scheduling Algorithm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219200" y="15240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400">
                <a:solidFill>
                  <a:schemeClr val="tx1"/>
                </a:solidFill>
                <a:latin typeface="Arial" pitchFamily="4" charset="0"/>
              </a:rPr>
              <a:t>RM scheduling is priority scheduling</a:t>
            </a:r>
          </a:p>
          <a:p>
            <a:pPr lvl="2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4" charset="0"/>
              </a:rPr>
              <a:t>Priorities are inversely proportional to deadline</a:t>
            </a:r>
          </a:p>
          <a:p>
            <a:pPr lvl="2" eaLnBrk="0" hangingPunct="0">
              <a:spcBef>
                <a:spcPct val="20000"/>
              </a:spcBef>
              <a:buClr>
                <a:schemeClr val="tx1"/>
              </a:buClr>
              <a:buFont typeface="Times" pitchFamily="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4" charset="0"/>
              </a:rPr>
              <a:t>Low period = high priority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04800" y="3276600"/>
            <a:ext cx="35052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4" charset="0"/>
              </a:rPr>
              <a:t>Schedulability is guaranteed, with assumptions</a:t>
            </a: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endParaRPr lang="en-US">
              <a:solidFill>
                <a:schemeClr val="tx1"/>
              </a:solidFill>
              <a:latin typeface="Arial" pitchFamily="4" charset="0"/>
            </a:endParaRPr>
          </a:p>
          <a:p>
            <a:pPr lvl="1"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4" charset="0"/>
              </a:rPr>
              <a:t>As number of tasks increase, utilization decreases</a:t>
            </a:r>
          </a:p>
        </p:txBody>
      </p:sp>
      <p:pic>
        <p:nvPicPr>
          <p:cNvPr id="109575" name="Picture 3"/>
          <p:cNvPicPr>
            <a:picLocks noChangeAspect="1" noChangeArrowheads="1"/>
          </p:cNvPicPr>
          <p:nvPr/>
        </p:nvPicPr>
        <p:blipFill>
          <a:blip r:embed="rId3"/>
          <a:srcRect l="14304" t="27686" r="25378" b="19687"/>
          <a:stretch>
            <a:fillRect/>
          </a:stretch>
        </p:blipFill>
        <p:spPr bwMode="auto">
          <a:xfrm>
            <a:off x="4157663" y="2819400"/>
            <a:ext cx="47053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95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RM Scheduling Example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9532" r="4153" b="30762"/>
          <a:stretch>
            <a:fillRect/>
          </a:stretch>
        </p:blipFill>
        <p:spPr bwMode="auto">
          <a:xfrm>
            <a:off x="228600" y="3140968"/>
            <a:ext cx="8610600" cy="272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3862" y="1484784"/>
            <a:ext cx="371609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1800" u="sng" dirty="0" smtClean="0">
                <a:solidFill>
                  <a:schemeClr val="tx1"/>
                </a:solidFill>
                <a:latin typeface="+mj-lt"/>
              </a:rPr>
              <a:t>Task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u="sng" dirty="0" smtClean="0">
                <a:solidFill>
                  <a:schemeClr val="tx1"/>
                </a:solidFill>
                <a:latin typeface="+mj-lt"/>
              </a:rPr>
              <a:t>Period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	</a:t>
            </a:r>
            <a:r>
              <a:rPr lang="en-US" sz="1800" u="sng" dirty="0" smtClean="0">
                <a:solidFill>
                  <a:schemeClr val="tx1"/>
                </a:solidFill>
                <a:latin typeface="+mj-lt"/>
              </a:rPr>
              <a:t>Exec.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u="sng" dirty="0" smtClean="0">
                <a:solidFill>
                  <a:schemeClr val="tx1"/>
                </a:solidFill>
                <a:latin typeface="+mj-lt"/>
              </a:rPr>
              <a:t>Arrival</a:t>
            </a:r>
            <a:endParaRPr lang="en-US" sz="1800" u="sng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1    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	0.5		0	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2    	6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2		1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5" charset="2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3        	6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1.75		3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195093" y="1916832"/>
            <a:ext cx="4921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T1 preempts T2 and T3.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T2 and T3 do not preempt each other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3777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1095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Communication/Synchronization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043608" y="1844824"/>
            <a:ext cx="7272808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4" charset="0"/>
              </a:rPr>
              <a:t>Processes need to communicate and </a:t>
            </a:r>
            <a:r>
              <a:rPr lang="en-US" sz="2400" b="1" dirty="0" smtClean="0">
                <a:solidFill>
                  <a:schemeClr val="tx1"/>
                </a:solidFill>
                <a:latin typeface="Arial" pitchFamily="4" charset="0"/>
              </a:rPr>
              <a:t>share data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4" charset="0"/>
              </a:rPr>
              <a:t>Many ways to accomplish communication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Shared memory, mailboxes, queue, etc.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buFont typeface="Wingdings" pitchFamily="4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4" charset="0"/>
              </a:rPr>
              <a:t>Problem: </a:t>
            </a:r>
            <a:r>
              <a:rPr lang="en-US" sz="2400" b="1" dirty="0" smtClean="0">
                <a:solidFill>
                  <a:schemeClr val="tx1"/>
                </a:solidFill>
                <a:latin typeface="Arial" pitchFamily="4" charset="0"/>
              </a:rPr>
              <a:t>When should data be shared?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Tasks are </a:t>
            </a:r>
            <a:r>
              <a:rPr lang="en-US" b="1" dirty="0" smtClean="0">
                <a:solidFill>
                  <a:schemeClr val="tx1"/>
                </a:solidFill>
                <a:latin typeface="Arial" pitchFamily="4" charset="0"/>
              </a:rPr>
              <a:t>not synchronized</a:t>
            </a:r>
            <a:endParaRPr lang="en-US" b="1" dirty="0">
              <a:solidFill>
                <a:schemeClr val="tx1"/>
              </a:solidFill>
              <a:latin typeface="Arial" pitchFamily="4" charset="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OS can switch tasks at any time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State of shared data may not be valid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Ex. P1: </a:t>
            </a:r>
            <a:r>
              <a:rPr lang="en-US" b="1" dirty="0" smtClean="0">
                <a:solidFill>
                  <a:schemeClr val="tx1"/>
                </a:solidFill>
                <a:latin typeface="Arial" pitchFamily="4" charset="0"/>
              </a:rPr>
              <a:t>x = 5</a:t>
            </a: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; P2: </a:t>
            </a:r>
            <a:r>
              <a:rPr lang="en-US" b="1" dirty="0" smtClean="0">
                <a:solidFill>
                  <a:schemeClr val="tx1"/>
                </a:solidFill>
                <a:latin typeface="Arial" pitchFamily="4" charset="0"/>
              </a:rPr>
              <a:t>if (x == 5) </a:t>
            </a:r>
            <a:r>
              <a:rPr lang="en-US" b="1" dirty="0" err="1" smtClean="0">
                <a:solidFill>
                  <a:schemeClr val="tx1"/>
                </a:solidFill>
                <a:latin typeface="Arial" pitchFamily="4" charset="0"/>
              </a:rPr>
              <a:t>printf</a:t>
            </a:r>
            <a:r>
              <a:rPr lang="en-US" b="1" dirty="0" smtClean="0">
                <a:solidFill>
                  <a:schemeClr val="tx1"/>
                </a:solidFill>
                <a:latin typeface="Arial" pitchFamily="4" charset="0"/>
              </a:rPr>
              <a:t> (“Hi”);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4" charset="0"/>
              </a:rPr>
              <a:t>Which line is executed first?</a:t>
            </a:r>
          </a:p>
        </p:txBody>
      </p:sp>
    </p:spTree>
    <p:extLst>
      <p:ext uri="{BB962C8B-B14F-4D97-AF65-F5344CB8AC3E}">
        <p14:creationId xmlns:p14="http://schemas.microsoft.com/office/powerpoint/2010/main" val="3441876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Atomic Updates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74688" y="1792288"/>
            <a:ext cx="78867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Tasks may need to share global data and resources</a:t>
            </a: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For some data, updates must be performed together to make sense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Ex. Our system samples the level of water in a tank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Courier New" pitchFamily="49" charset="0"/>
              </a:rPr>
              <a:t>tank_level</a:t>
            </a:r>
            <a:r>
              <a:rPr lang="en-US" sz="2000">
                <a:latin typeface="Arial" charset="0"/>
              </a:rPr>
              <a:t> is level of water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Courier New" pitchFamily="49" charset="0"/>
              </a:rPr>
              <a:t>time_updated</a:t>
            </a:r>
            <a:r>
              <a:rPr lang="en-US" sz="2000">
                <a:latin typeface="Arial" charset="0"/>
              </a:rPr>
              <a:t> is last update time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Courier New" pitchFamily="49" charset="0"/>
              </a:rPr>
              <a:t>tank_level = // Result of computation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Courier New" pitchFamily="49" charset="0"/>
              </a:rPr>
              <a:t>	time_updated = // Current time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These updates must occur together for the data to be consistent</a:t>
            </a: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Interrupt could see new </a:t>
            </a:r>
            <a:r>
              <a:rPr lang="en-US" sz="2000">
                <a:latin typeface="Courier New" pitchFamily="49" charset="0"/>
              </a:rPr>
              <a:t>tank_level</a:t>
            </a:r>
            <a:r>
              <a:rPr lang="en-US" sz="2000">
                <a:latin typeface="Arial" charset="0"/>
              </a:rPr>
              <a:t> with old </a:t>
            </a:r>
            <a:r>
              <a:rPr lang="en-US" sz="2000">
                <a:latin typeface="Courier New" pitchFamily="49" charset="0"/>
              </a:rPr>
              <a:t>time_updated </a:t>
            </a:r>
          </a:p>
        </p:txBody>
      </p:sp>
    </p:spTree>
    <p:extLst>
      <p:ext uri="{BB962C8B-B14F-4D97-AF65-F5344CB8AC3E}">
        <p14:creationId xmlns:p14="http://schemas.microsoft.com/office/powerpoint/2010/main" val="1183384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Controlled Resource Access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99592" y="1812925"/>
            <a:ext cx="7589465" cy="36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120000"/>
              </a:lnSpc>
              <a:buFont typeface="Wingdings" pitchFamily="4" charset="2"/>
              <a:buChar char="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OS </a:t>
            </a: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enforces rules 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on resource usage</a:t>
            </a:r>
          </a:p>
          <a:p>
            <a:pPr marL="800100" lvl="1" indent="-342900">
              <a:lnSpc>
                <a:spcPct val="120000"/>
              </a:lnSpc>
              <a:buFont typeface="Arial" pitchFamily="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“Can’t use CPU more than </a:t>
            </a:r>
            <a:r>
              <a:rPr lang="en-US" sz="2400" dirty="0" smtClean="0">
                <a:solidFill>
                  <a:srgbClr val="000000"/>
                </a:solidFill>
                <a:latin typeface="Arial" pitchFamily="4" charset="0"/>
              </a:rPr>
              <a:t>200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4" charset="0"/>
              </a:rPr>
              <a:t>msec</a:t>
            </a:r>
            <a:r>
              <a:rPr lang="en-US" sz="2400" dirty="0" smtClean="0">
                <a:solidFill>
                  <a:srgbClr val="000000"/>
                </a:solidFill>
                <a:latin typeface="Arial" pitchFamily="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at a time”</a:t>
            </a:r>
          </a:p>
          <a:p>
            <a:pPr marL="800100" lvl="1" indent="-342900">
              <a:lnSpc>
                <a:spcPct val="120000"/>
              </a:lnSpc>
              <a:buFont typeface="Arial" pitchFamily="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“Can’t use I/O pins without permission”</a:t>
            </a:r>
          </a:p>
          <a:p>
            <a:pPr marL="800100" lvl="1" indent="-342900">
              <a:lnSpc>
                <a:spcPct val="120000"/>
              </a:lnSpc>
              <a:buFont typeface="Arial" pitchFamily="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“Can’t use memory of other processes”</a:t>
            </a:r>
          </a:p>
          <a:p>
            <a:pPr marL="800100" lvl="1" indent="-342900">
              <a:lnSpc>
                <a:spcPct val="120000"/>
              </a:lnSpc>
              <a:buFont typeface="Arial" pitchFamily="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“High priority tasks get CPU first”</a:t>
            </a:r>
          </a:p>
          <a:p>
            <a:pPr marL="457200" indent="-457200">
              <a:lnSpc>
                <a:spcPct val="120000"/>
              </a:lnSpc>
              <a:buFont typeface="Wingdings" pitchFamily="4" charset="2"/>
              <a:buChar char="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Processes can be </a:t>
            </a: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written in isolation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, without considering sharing</a:t>
            </a:r>
          </a:p>
          <a:p>
            <a:pPr marL="800100" lvl="1" indent="-342900">
              <a:lnSpc>
                <a:spcPct val="120000"/>
              </a:lnSpc>
              <a:buFont typeface="Arial" pitchFamily="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Less work for the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Mutual Exclusion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36588" y="1998663"/>
            <a:ext cx="80010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While one task updates the shared variables, another task cannot read them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0413" y="3416300"/>
            <a:ext cx="25130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800">
                <a:latin typeface="Courier New" pitchFamily="49" charset="0"/>
              </a:rPr>
              <a:t>tank_level = ?;</a:t>
            </a:r>
          </a:p>
          <a:p>
            <a:r>
              <a:rPr lang="en-US" sz="1800">
                <a:latin typeface="Courier New" pitchFamily="49" charset="0"/>
              </a:rPr>
              <a:t>time_updated = ?;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371975" y="3429000"/>
            <a:ext cx="41576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800">
                <a:latin typeface="Courier New" pitchFamily="49" charset="0"/>
              </a:rPr>
              <a:t>printf (“%i %i”, tank_level, </a:t>
            </a:r>
          </a:p>
          <a:p>
            <a:r>
              <a:rPr lang="en-US" sz="1800">
                <a:latin typeface="Courier New" pitchFamily="49" charset="0"/>
              </a:rPr>
              <a:t>	time_updated);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43038" y="3021013"/>
            <a:ext cx="9144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Task 1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557838" y="3021013"/>
            <a:ext cx="9144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Task 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57313" y="4595813"/>
            <a:ext cx="60356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Two code segments should be </a:t>
            </a:r>
            <a:r>
              <a:rPr lang="en-US" sz="2000" b="1">
                <a:latin typeface="Arial" charset="0"/>
              </a:rPr>
              <a:t>mutually exclusive</a:t>
            </a: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If Task 2 is an interrupt, it must be disabled</a:t>
            </a:r>
          </a:p>
        </p:txBody>
      </p:sp>
    </p:spTree>
    <p:extLst>
      <p:ext uri="{BB962C8B-B14F-4D97-AF65-F5344CB8AC3E}">
        <p14:creationId xmlns:p14="http://schemas.microsoft.com/office/powerpoint/2010/main" val="979123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Semaphores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0246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A semaphore is a flag which indicates that execution is safe</a:t>
            </a: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May be implemented as a binary variable, 1 continue, 0 wait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2743200"/>
            <a:ext cx="7286625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TakeSemaphore()</a:t>
            </a:r>
            <a:r>
              <a:rPr lang="en-US" sz="2000">
                <a:latin typeface="Arial" charset="0"/>
              </a:rPr>
              <a:t>: </a:t>
            </a:r>
          </a:p>
          <a:p>
            <a:r>
              <a:rPr lang="en-US" sz="2000">
                <a:latin typeface="Arial" charset="0"/>
              </a:rPr>
              <a:t>If semaphore is available (1) then take it (set to 0) and continue</a:t>
            </a:r>
          </a:p>
          <a:p>
            <a:r>
              <a:rPr lang="en-US" sz="2000">
                <a:latin typeface="Arial" charset="0"/>
              </a:rPr>
              <a:t>If semaphore is note available (0) then block until it is available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 b="1">
                <a:latin typeface="Courier New" pitchFamily="49" charset="0"/>
              </a:rPr>
              <a:t>ReleaseSemaphore():</a:t>
            </a:r>
          </a:p>
          <a:p>
            <a:r>
              <a:rPr lang="en-US" sz="2000">
                <a:latin typeface="Arial" charset="0"/>
              </a:rPr>
              <a:t>Set semaphore to 1 so that another task can take it</a:t>
            </a:r>
          </a:p>
          <a:p>
            <a:endParaRPr lang="en-US" sz="2000"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50988" y="5054600"/>
            <a:ext cx="58102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Only one task can have a semaphore at one time</a:t>
            </a:r>
          </a:p>
        </p:txBody>
      </p:sp>
    </p:spTree>
    <p:extLst>
      <p:ext uri="{BB962C8B-B14F-4D97-AF65-F5344CB8AC3E}">
        <p14:creationId xmlns:p14="http://schemas.microsoft.com/office/powerpoint/2010/main" val="504860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Critical Regions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36600" y="2465388"/>
            <a:ext cx="2786063" cy="145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800">
                <a:latin typeface="Courier New" pitchFamily="49" charset="0"/>
              </a:rPr>
              <a:t>TakeSemaphore();</a:t>
            </a:r>
          </a:p>
          <a:p>
            <a:r>
              <a:rPr lang="en-US" sz="1800">
                <a:latin typeface="Courier New" pitchFamily="49" charset="0"/>
              </a:rPr>
              <a:t>tank_level = ?;</a:t>
            </a:r>
          </a:p>
          <a:p>
            <a:r>
              <a:rPr lang="en-US" sz="1800">
                <a:latin typeface="Courier New" pitchFamily="49" charset="0"/>
              </a:rPr>
              <a:t>time_updated = ?;</a:t>
            </a:r>
          </a:p>
          <a:p>
            <a:r>
              <a:rPr lang="en-US" sz="1800">
                <a:latin typeface="Courier New" pitchFamily="49" charset="0"/>
              </a:rPr>
              <a:t>ReleaseSemaphore();</a:t>
            </a:r>
          </a:p>
          <a:p>
            <a:endParaRPr lang="en-US" sz="1800">
              <a:latin typeface="Courier New" pitchFamily="49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421188" y="2465388"/>
            <a:ext cx="4157662" cy="145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800">
                <a:latin typeface="Courier New" pitchFamily="49" charset="0"/>
              </a:rPr>
              <a:t>TakeSemaphore();</a:t>
            </a:r>
          </a:p>
          <a:p>
            <a:r>
              <a:rPr lang="en-US" sz="1800">
                <a:latin typeface="Courier New" pitchFamily="49" charset="0"/>
              </a:rPr>
              <a:t>printf (“%i %i”, tank_level, </a:t>
            </a:r>
          </a:p>
          <a:p>
            <a:r>
              <a:rPr lang="en-US" sz="1800">
                <a:latin typeface="Courier New" pitchFamily="49" charset="0"/>
              </a:rPr>
              <a:t>	time_updated);</a:t>
            </a:r>
          </a:p>
          <a:p>
            <a:r>
              <a:rPr lang="en-US" sz="1800">
                <a:latin typeface="Courier New" pitchFamily="49" charset="0"/>
              </a:rPr>
              <a:t>ReleaseSemaphore();</a:t>
            </a:r>
          </a:p>
          <a:p>
            <a:endParaRPr lang="en-US" sz="1800">
              <a:latin typeface="Courier New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0813" y="2044700"/>
            <a:ext cx="9144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Task 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534025" y="2070100"/>
            <a:ext cx="9144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Task 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15975" y="4176713"/>
            <a:ext cx="7462838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Semaphores are used to protect critical regions</a:t>
            </a: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Two critical regions sharing a semaphore are mutually exclusive</a:t>
            </a: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Each critical region is </a:t>
            </a:r>
            <a:r>
              <a:rPr lang="en-US" sz="2000" b="1">
                <a:latin typeface="Arial" charset="0"/>
              </a:rPr>
              <a:t>atomic</a:t>
            </a:r>
            <a:r>
              <a:rPr lang="en-US" sz="2000">
                <a:latin typeface="Arial" charset="0"/>
              </a:rPr>
              <a:t>, cannot be separated</a:t>
            </a:r>
          </a:p>
          <a:p>
            <a:pPr>
              <a:buSzPct val="45000"/>
              <a:buFont typeface="Wingdings" charset="2"/>
              <a:buChar char=""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2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POSIX Threads (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7730148" cy="426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IEEE POSIX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1003.1c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Standard for a C language API for thread control</a:t>
            </a: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pthreads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a process share,</a:t>
            </a:r>
          </a:p>
          <a:p>
            <a:pPr marL="800100" lvl="1" indent="-342900">
              <a:buSzPct val="100000"/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Process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ID</a:t>
            </a:r>
          </a:p>
          <a:p>
            <a:pPr marL="800100" lvl="1" indent="-342900"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Heap </a:t>
            </a:r>
          </a:p>
          <a:p>
            <a:pPr marL="800100" lvl="1" indent="-342900"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File descriptors</a:t>
            </a:r>
          </a:p>
          <a:p>
            <a:pPr marL="800100" lvl="1" indent="-342900"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Shared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libraries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pthread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maintains its own,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Stack pointer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Registers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Scheduling properties (such as policy or priority)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Set of pending and blocked signals 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2648666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Thread-safeness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7730148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Ability to execute multiple threads concurrently without making shared data inconsistent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threadunsa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49" y="2514600"/>
            <a:ext cx="63436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28052" y="5559589"/>
            <a:ext cx="7730148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Don’t use library functions that aren’t thread-safe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2434338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Pthreads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1556792"/>
            <a:ext cx="7730148" cy="452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Four types of functions in the API</a:t>
            </a:r>
          </a:p>
          <a:p>
            <a:pPr>
              <a:spcAft>
                <a:spcPts val="600"/>
              </a:spcAft>
              <a:buSzPct val="100000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Thread management: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Routines that work directly on threads - creating, detaching, joining, etc.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Mutexes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Routines that deal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synchronization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Condition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variables: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Routines that address communications between threads that share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mutex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Synchronization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Routines that manage read/write locks and barriers.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threads.h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header file needs to be included in source file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pthread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compile it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4132508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Thread Management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7239000" cy="398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thread_create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Creates a new thread and makes it executable</a:t>
            </a:r>
          </a:p>
          <a:p>
            <a:pPr marL="800100" lvl="1" indent="-342900"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Arguments</a:t>
            </a:r>
          </a:p>
          <a:p>
            <a:pPr marL="1257300" lvl="2" indent="-342900">
              <a:spcAft>
                <a:spcPts val="600"/>
              </a:spcAft>
              <a:buSzPct val="100000"/>
              <a:buFont typeface="Arial" pitchFamily="34" charset="0"/>
              <a:buChar char="−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pthread_t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pointer to return result</a:t>
            </a:r>
          </a:p>
          <a:p>
            <a:pPr marL="1257300" lvl="2" indent="-342900">
              <a:spcAft>
                <a:spcPts val="600"/>
              </a:spcAft>
              <a:buSzPct val="100000"/>
              <a:buFont typeface="Arial" pitchFamily="34" charset="0"/>
              <a:buChar char="−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Initial attributes of the thread</a:t>
            </a:r>
          </a:p>
          <a:p>
            <a:pPr marL="1257300" lvl="2" indent="-342900">
              <a:spcAft>
                <a:spcPts val="600"/>
              </a:spcAft>
              <a:buSzPct val="100000"/>
              <a:buFont typeface="Arial" pitchFamily="34" charset="0"/>
              <a:buChar char="−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Start_routine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Code for the thread to run</a:t>
            </a:r>
          </a:p>
          <a:p>
            <a:pPr marL="1257300" lvl="2" indent="-342900">
              <a:spcAft>
                <a:spcPts val="600"/>
              </a:spcAft>
              <a:buSzPct val="100000"/>
              <a:buFont typeface="Arial" pitchFamily="34" charset="0"/>
              <a:buChar char="−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Argument for the code (void *)</a:t>
            </a: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thread_exit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Terminate a thread</a:t>
            </a:r>
          </a:p>
          <a:p>
            <a:pPr marL="800100" lvl="1" indent="-342900"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Does not close files on exit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3991474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Thread Management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5013176"/>
            <a:ext cx="7239000" cy="78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Creates a set of threads, all running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PrintHello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Takes an argument, the thread number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4580" y="1575951"/>
            <a:ext cx="8639908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[]) {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threads[NUM_THREADS];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long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for(t=0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t&lt;NUM_THREADS; t++){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("In main: creating thread %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t);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(&amp;threads[t], NULL,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PrintHello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(void *)t);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("ERROR; return code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%d\n",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exit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(-1);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}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2468595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Thread Management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4661848"/>
            <a:ext cx="7239000" cy="78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Code run by each thread</a:t>
            </a: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Prints its own ID number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2692" y="1988840"/>
            <a:ext cx="7801708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PrintHello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threadid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 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(long)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threadid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("Hello World! It's me, thread #%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!\n",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3006456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Joining Threads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14400" y="1734945"/>
            <a:ext cx="7239000" cy="39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Joining threads is a way of performing synchronization</a:t>
            </a:r>
          </a:p>
        </p:txBody>
      </p:sp>
      <p:pic>
        <p:nvPicPr>
          <p:cNvPr id="2050" name="Picture 2" descr="Joi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71913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4400" y="4931020"/>
            <a:ext cx="7239000" cy="78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Master blocks on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pthread_join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until worker exits</a:t>
            </a: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Worker must be made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joinable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 its attributes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3779383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Processes vs. Threads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14363" y="1905000"/>
            <a:ext cx="7920037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A process has its own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private memory space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Virtual memory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allows transparent memory partitioning 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Memory protection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is needed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Threads within a process </a:t>
            </a: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share the same memory space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Different program executions, same space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Lower switching 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Joining Example</a:t>
            </a:r>
            <a:endParaRPr 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5157192"/>
            <a:ext cx="8229600" cy="78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2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28" charset="0"/>
                <a:ea typeface="MS Gothic" charset="-128"/>
              </a:defRPr>
            </a:lvl9pPr>
          </a:lstStyle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thread_attr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_*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define attributes of the thread (make it joinable)</a:t>
            </a:r>
          </a:p>
          <a:p>
            <a:pPr marL="342900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thread_attr_destroy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frees the attribute structure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719967"/>
            <a:ext cx="8536850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(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 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aThread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*t=0;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*status; 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pthread_attr_init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pthread_attr_setdetachstate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PTHREAD_CREATE_JOINABLE);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(&amp;thread[t], &amp;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BusyWork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(void *)t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pthread_attr_destroy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 // Do something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(thread[t], &amp;status);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82900" cy="444500"/>
          </a:xfrm>
        </p:spPr>
        <p:txBody>
          <a:bodyPr/>
          <a:lstStyle/>
          <a:p>
            <a:r>
              <a:rPr lang="en-US" dirty="0"/>
              <a:t>Slides created by: </a:t>
            </a:r>
          </a:p>
          <a:p>
            <a:r>
              <a:rPr lang="en-US" dirty="0"/>
              <a:t>Professor Ian G. Harris</a:t>
            </a:r>
          </a:p>
        </p:txBody>
      </p:sp>
    </p:spTree>
    <p:extLst>
      <p:ext uri="{BB962C8B-B14F-4D97-AF65-F5344CB8AC3E}">
        <p14:creationId xmlns:p14="http://schemas.microsoft.com/office/powerpoint/2010/main" val="3023378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Context Switching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766763" y="1676400"/>
            <a:ext cx="792003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Context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of a task is the storage, inside the processor core, which describes the state of the execution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General-purpose registers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Progam counter, stack pointer, status word, etc.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Processes and threads have unique contexts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Includes virtual memory tables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Context switch</a:t>
            </a: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 is saving context of current task and loading context of new task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Time consuming (memory accesses)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OS must minimize these for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Programmer’s Perspective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600200" y="4648200"/>
            <a:ext cx="6553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Programmer accesses OS via library functions</a:t>
            </a:r>
            <a:endParaRPr lang="en-US" b="1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Malloc, printf, fopen, etc.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>
                <a:solidFill>
                  <a:srgbClr val="000000"/>
                </a:solidFill>
                <a:latin typeface="Arial" pitchFamily="4" charset="0"/>
              </a:rPr>
              <a:t>OS details are mostly hidden from the programmer</a:t>
            </a:r>
          </a:p>
        </p:txBody>
      </p:sp>
      <p:grpSp>
        <p:nvGrpSpPr>
          <p:cNvPr id="26628" name="Group 5"/>
          <p:cNvGrpSpPr>
            <a:grpSpLocks/>
          </p:cNvGrpSpPr>
          <p:nvPr/>
        </p:nvGrpSpPr>
        <p:grpSpPr bwMode="auto">
          <a:xfrm>
            <a:off x="1487488" y="2327275"/>
            <a:ext cx="2055812" cy="1217613"/>
            <a:chOff x="937" y="1610"/>
            <a:chExt cx="1295" cy="767"/>
          </a:xfrm>
        </p:grpSpPr>
        <p:sp>
          <p:nvSpPr>
            <p:cNvPr id="26639" name="Rectangle 6"/>
            <p:cNvSpPr>
              <a:spLocks noChangeArrowheads="1"/>
            </p:cNvSpPr>
            <p:nvPr/>
          </p:nvSpPr>
          <p:spPr bwMode="auto">
            <a:xfrm>
              <a:off x="937" y="2042"/>
              <a:ext cx="1296" cy="336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Microconrtoller</a:t>
              </a:r>
            </a:p>
          </p:txBody>
        </p:sp>
        <p:sp>
          <p:nvSpPr>
            <p:cNvPr id="26640" name="Rectangle 7"/>
            <p:cNvSpPr>
              <a:spLocks noChangeArrowheads="1"/>
            </p:cNvSpPr>
            <p:nvPr/>
          </p:nvSpPr>
          <p:spPr bwMode="auto">
            <a:xfrm>
              <a:off x="937" y="1610"/>
              <a:ext cx="1296" cy="336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Application</a:t>
              </a:r>
            </a:p>
          </p:txBody>
        </p:sp>
        <p:sp>
          <p:nvSpPr>
            <p:cNvPr id="26641" name="Line 8"/>
            <p:cNvSpPr>
              <a:spLocks noChangeShapeType="1"/>
            </p:cNvSpPr>
            <p:nvPr/>
          </p:nvSpPr>
          <p:spPr bwMode="auto">
            <a:xfrm>
              <a:off x="1561" y="1946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629" name="Group 9"/>
          <p:cNvGrpSpPr>
            <a:grpSpLocks/>
          </p:cNvGrpSpPr>
          <p:nvPr/>
        </p:nvGrpSpPr>
        <p:grpSpPr bwMode="auto">
          <a:xfrm>
            <a:off x="5029200" y="1600200"/>
            <a:ext cx="2208213" cy="2741613"/>
            <a:chOff x="3168" y="1152"/>
            <a:chExt cx="1391" cy="1727"/>
          </a:xfrm>
        </p:grpSpPr>
        <p:grpSp>
          <p:nvGrpSpPr>
            <p:cNvPr id="26630" name="Group 10"/>
            <p:cNvGrpSpPr>
              <a:grpSpLocks/>
            </p:cNvGrpSpPr>
            <p:nvPr/>
          </p:nvGrpSpPr>
          <p:grpSpPr bwMode="auto">
            <a:xfrm>
              <a:off x="3168" y="1584"/>
              <a:ext cx="1391" cy="863"/>
              <a:chOff x="3168" y="1584"/>
              <a:chExt cx="1391" cy="863"/>
            </a:xfrm>
          </p:grpSpPr>
          <p:sp>
            <p:nvSpPr>
              <p:cNvPr id="26636" name="Rectangle 11"/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1392" cy="864"/>
              </a:xfrm>
              <a:prstGeom prst="rect">
                <a:avLst/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7" name="Rectangle 12"/>
              <p:cNvSpPr>
                <a:spLocks noChangeArrowheads="1"/>
              </p:cNvSpPr>
              <p:nvPr/>
            </p:nvSpPr>
            <p:spPr bwMode="auto">
              <a:xfrm>
                <a:off x="3216" y="1632"/>
                <a:ext cx="1296" cy="336"/>
              </a:xfrm>
              <a:prstGeom prst="rect">
                <a:avLst/>
              </a:prstGeom>
              <a:solidFill>
                <a:srgbClr val="CC99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pitchFamily="4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>
                    <a:solidFill>
                      <a:srgbClr val="000000"/>
                    </a:solidFill>
                    <a:latin typeface="Arial" pitchFamily="4" charset="0"/>
                  </a:rPr>
                  <a:t>Library Functions</a:t>
                </a:r>
              </a:p>
            </p:txBody>
          </p:sp>
          <p:sp>
            <p:nvSpPr>
              <p:cNvPr id="26638" name="Rectangle 13"/>
              <p:cNvSpPr>
                <a:spLocks noChangeArrowheads="1"/>
              </p:cNvSpPr>
              <p:nvPr/>
            </p:nvSpPr>
            <p:spPr bwMode="auto">
              <a:xfrm>
                <a:off x="3216" y="2064"/>
                <a:ext cx="1296" cy="336"/>
              </a:xfrm>
              <a:prstGeom prst="rect">
                <a:avLst/>
              </a:prstGeom>
              <a:solidFill>
                <a:srgbClr val="CC99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  <a:buFont typeface="Times New Roman" pitchFamily="4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>
                    <a:solidFill>
                      <a:srgbClr val="000000"/>
                    </a:solidFill>
                    <a:latin typeface="Arial" pitchFamily="4" charset="0"/>
                  </a:rPr>
                  <a:t>System Calls</a:t>
                </a:r>
              </a:p>
            </p:txBody>
          </p:sp>
        </p:grpSp>
        <p:sp>
          <p:nvSpPr>
            <p:cNvPr id="26631" name="Rectangle 14"/>
            <p:cNvSpPr>
              <a:spLocks noChangeArrowheads="1"/>
            </p:cNvSpPr>
            <p:nvPr/>
          </p:nvSpPr>
          <p:spPr bwMode="auto">
            <a:xfrm>
              <a:off x="3216" y="1152"/>
              <a:ext cx="1296" cy="336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Application</a:t>
              </a:r>
            </a:p>
          </p:txBody>
        </p:sp>
        <p:sp>
          <p:nvSpPr>
            <p:cNvPr id="26632" name="Rectangle 15"/>
            <p:cNvSpPr>
              <a:spLocks noChangeArrowheads="1"/>
            </p:cNvSpPr>
            <p:nvPr/>
          </p:nvSpPr>
          <p:spPr bwMode="auto">
            <a:xfrm>
              <a:off x="3216" y="2544"/>
              <a:ext cx="1296" cy="336"/>
            </a:xfrm>
            <a:prstGeom prst="rect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Arial" pitchFamily="4" charset="0"/>
                </a:rPr>
                <a:t>Microconrtoller</a:t>
              </a:r>
            </a:p>
          </p:txBody>
        </p:sp>
        <p:sp>
          <p:nvSpPr>
            <p:cNvPr id="26633" name="Line 16"/>
            <p:cNvSpPr>
              <a:spLocks noChangeShapeType="1"/>
            </p:cNvSpPr>
            <p:nvPr/>
          </p:nvSpPr>
          <p:spPr bwMode="auto">
            <a:xfrm>
              <a:off x="3840" y="1488"/>
              <a:ext cx="1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4" name="Line 17"/>
            <p:cNvSpPr>
              <a:spLocks noChangeShapeType="1"/>
            </p:cNvSpPr>
            <p:nvPr/>
          </p:nvSpPr>
          <p:spPr bwMode="auto">
            <a:xfrm>
              <a:off x="3840" y="2400"/>
              <a:ext cx="1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5" name="Line 18"/>
            <p:cNvSpPr>
              <a:spLocks noChangeShapeType="1"/>
            </p:cNvSpPr>
            <p:nvPr/>
          </p:nvSpPr>
          <p:spPr bwMode="auto">
            <a:xfrm>
              <a:off x="3840" y="1968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Real-Time Operating Systems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1752600"/>
            <a:ext cx="731520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OS made to satisfy </a:t>
            </a: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real-time constraints</a:t>
            </a:r>
            <a:endParaRPr lang="en-US" sz="2400" dirty="0">
              <a:solidFill>
                <a:srgbClr val="000000"/>
              </a:solidFill>
              <a:latin typeface="Arial" pitchFamily="4" charset="0"/>
            </a:endParaRP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Small “footprint”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 to run on an embedded system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Low memory overhead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Low performance overhead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 dirty="0">
                <a:solidFill>
                  <a:srgbClr val="000000"/>
                </a:solidFill>
                <a:latin typeface="Arial" pitchFamily="4" charset="0"/>
              </a:rPr>
              <a:t>Predictable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 scheduling algorithm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Predictability is more important than speed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Arial" pitchFamily="4" charset="0"/>
              </a:rPr>
              <a:t>May not have 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“traditional” OS features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No GUI, no dynamic memory allocation, no </a:t>
            </a:r>
            <a:r>
              <a:rPr lang="en-US" sz="2400" dirty="0" err="1">
                <a:solidFill>
                  <a:srgbClr val="000000"/>
                </a:solidFill>
                <a:latin typeface="Arial" pitchFamily="4" charset="0"/>
              </a:rPr>
              <a:t>filesystem</a:t>
            </a:r>
            <a:r>
              <a:rPr lang="en-US" sz="2400" dirty="0">
                <a:solidFill>
                  <a:srgbClr val="000000"/>
                </a:solidFill>
                <a:latin typeface="Arial" pitchFamily="4" charset="0"/>
              </a:rPr>
              <a:t>, no dynamic scheduling,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Cyclic Executive RTOS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990600" y="1905000"/>
            <a:ext cx="73152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Minimal OS services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No memory protection (threads), etc.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Set of tasks is static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All tasks known at design time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No dynamic task creation</a:t>
            </a:r>
          </a:p>
          <a:p>
            <a:pPr eaLnBrk="0" hangingPunct="0">
              <a:lnSpc>
                <a:spcPct val="110000"/>
              </a:lnSpc>
              <a:buFont typeface="Wingdings" pitchFamily="4" charset="2"/>
              <a:buChar char="Ø"/>
            </a:pPr>
            <a:r>
              <a:rPr lang="en-US" sz="2400" b="1">
                <a:solidFill>
                  <a:srgbClr val="000000"/>
                </a:solidFill>
                <a:latin typeface="Arial" pitchFamily="4" charset="0"/>
              </a:rPr>
              <a:t>Task scheduling is static</a:t>
            </a:r>
            <a:endParaRPr lang="en-US" sz="2400">
              <a:solidFill>
                <a:srgbClr val="000000"/>
              </a:solidFill>
              <a:latin typeface="Arial" pitchFamily="4" charset="0"/>
            </a:endParaRP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Task ordering is predetermined (periodic tasks)</a:t>
            </a:r>
          </a:p>
          <a:p>
            <a:pPr lvl="1" eaLnBrk="0" hangingPunct="0">
              <a:lnSpc>
                <a:spcPct val="110000"/>
              </a:lnSpc>
              <a:buFont typeface="Times" pitchFamily="4" charset="0"/>
              <a:buChar char="•"/>
            </a:pPr>
            <a:r>
              <a:rPr lang="en-US" sz="2400">
                <a:solidFill>
                  <a:srgbClr val="000000"/>
                </a:solidFill>
                <a:latin typeface="Arial" pitchFamily="4" charset="0"/>
              </a:rPr>
              <a:t>Task switching triggered by timer interrupt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7512</TotalTime>
  <Words>2912</Words>
  <Application>Microsoft Office PowerPoint</Application>
  <PresentationFormat>On-screen Show (4:3)</PresentationFormat>
  <Paragraphs>630</Paragraphs>
  <Slides>50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Equation</vt:lpstr>
      <vt:lpstr>Operating Systems</vt:lpstr>
      <vt:lpstr>Multiple Tasks</vt:lpstr>
      <vt:lpstr>Process/Task Support</vt:lpstr>
      <vt:lpstr>Controlled Resource Access</vt:lpstr>
      <vt:lpstr>Processes vs. Threads</vt:lpstr>
      <vt:lpstr>Context Switching</vt:lpstr>
      <vt:lpstr>Programmer’s Perspective</vt:lpstr>
      <vt:lpstr>Real-Time Operating Systems</vt:lpstr>
      <vt:lpstr>Cyclic Executive RTOS</vt:lpstr>
      <vt:lpstr>Example Cyclic Executive</vt:lpstr>
      <vt:lpstr>Cyclic Executive Properties</vt:lpstr>
      <vt:lpstr>Microkernel Architecture</vt:lpstr>
      <vt:lpstr>Real-Time Scheduling</vt:lpstr>
      <vt:lpstr>Periodic vs. Aperiodic Tasks</vt:lpstr>
      <vt:lpstr>Preemptive vs. Non-preemptive</vt:lpstr>
      <vt:lpstr>Static vs. Dynamic Scheduling</vt:lpstr>
      <vt:lpstr>Scheduling Algorithms</vt:lpstr>
      <vt:lpstr>First Come First Served (FCFS)</vt:lpstr>
      <vt:lpstr>FCFS Average Waiting Time</vt:lpstr>
      <vt:lpstr>Shortest Job First (SJF)</vt:lpstr>
      <vt:lpstr>Shortest Job First Example</vt:lpstr>
      <vt:lpstr>SJF Preemptive v. Non-preemptive</vt:lpstr>
      <vt:lpstr>Priority Scheduling</vt:lpstr>
      <vt:lpstr>Priority Scheduling Example</vt:lpstr>
      <vt:lpstr>Non-Preemptive, Priority</vt:lpstr>
      <vt:lpstr>Preemptive Priority Scheduling</vt:lpstr>
      <vt:lpstr>Priority Scheduling Issues</vt:lpstr>
      <vt:lpstr>Time Quantum</vt:lpstr>
      <vt:lpstr>Round Robin Scheduling</vt:lpstr>
      <vt:lpstr>Earliest Deadline First (EDF)</vt:lpstr>
      <vt:lpstr>EDF Example</vt:lpstr>
      <vt:lpstr>Periodic Scheduling</vt:lpstr>
      <vt:lpstr>Accumulated Utilization</vt:lpstr>
      <vt:lpstr>Rate Monotonic (RM) Scheduling</vt:lpstr>
      <vt:lpstr>Schedulability Condition</vt:lpstr>
      <vt:lpstr>RM Scheduling Algorithm</vt:lpstr>
      <vt:lpstr>RM Scheduling Example</vt:lpstr>
      <vt:lpstr>Communication/Synchronization</vt:lpstr>
      <vt:lpstr>Atomic Updates</vt:lpstr>
      <vt:lpstr>Mutual Exclusion</vt:lpstr>
      <vt:lpstr>Semaphores</vt:lpstr>
      <vt:lpstr>Critical Regions</vt:lpstr>
      <vt:lpstr>POSIX Threads (Pthreads)</vt:lpstr>
      <vt:lpstr>Thread-safeness</vt:lpstr>
      <vt:lpstr>Pthreads API</vt:lpstr>
      <vt:lpstr>Thread Management</vt:lpstr>
      <vt:lpstr>Thread Management</vt:lpstr>
      <vt:lpstr>Thread Management</vt:lpstr>
      <vt:lpstr>Joining Threads</vt:lpstr>
      <vt:lpstr>Joining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266</cp:revision>
  <cp:lastPrinted>2009-04-22T19:24:48Z</cp:lastPrinted>
  <dcterms:created xsi:type="dcterms:W3CDTF">2010-05-28T15:13:53Z</dcterms:created>
  <dcterms:modified xsi:type="dcterms:W3CDTF">2013-09-19T20:48:20Z</dcterms:modified>
</cp:coreProperties>
</file>