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</p:sldIdLst>
  <p:sldSz cx="9144000" cy="6858000" type="screen4x3"/>
  <p:notesSz cx="6858000" cy="91440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Times New Roman" pitchFamily="4" charset="0"/>
        <a:ea typeface="MS Gothic" charset="0"/>
        <a:cs typeface="MS Gothic" charset="0"/>
      </a:defRPr>
    </a:lvl1pPr>
    <a:lvl2pPr marL="742950" indent="-285750" algn="l" defTabSz="457200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Times New Roman" pitchFamily="4" charset="0"/>
        <a:ea typeface="MS Gothic" charset="0"/>
        <a:cs typeface="MS Gothic" charset="0"/>
      </a:defRPr>
    </a:lvl2pPr>
    <a:lvl3pPr marL="1143000" indent="-228600" algn="l" defTabSz="457200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Times New Roman" pitchFamily="4" charset="0"/>
        <a:ea typeface="MS Gothic" charset="0"/>
        <a:cs typeface="MS Gothic" charset="0"/>
      </a:defRPr>
    </a:lvl3pPr>
    <a:lvl4pPr marL="1600200" indent="-228600" algn="l" defTabSz="457200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Times New Roman" pitchFamily="4" charset="0"/>
        <a:ea typeface="MS Gothic" charset="0"/>
        <a:cs typeface="MS Gothic" charset="0"/>
      </a:defRPr>
    </a:lvl4pPr>
    <a:lvl5pPr marL="2057400" indent="-228600" algn="l" defTabSz="457200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Times New Roman" pitchFamily="4" charset="0"/>
        <a:ea typeface="MS Gothic" charset="0"/>
        <a:cs typeface="MS Gothic" charset="0"/>
      </a:defRPr>
    </a:lvl5pPr>
    <a:lvl6pPr marL="2286000" algn="l" defTabSz="457200" rtl="0" eaLnBrk="1" latinLnBrk="0" hangingPunct="1">
      <a:defRPr sz="2000" kern="1200">
        <a:solidFill>
          <a:schemeClr val="bg1"/>
        </a:solidFill>
        <a:latin typeface="Times New Roman" pitchFamily="4" charset="0"/>
        <a:ea typeface="MS Gothic" charset="0"/>
        <a:cs typeface="MS Gothic" charset="0"/>
      </a:defRPr>
    </a:lvl6pPr>
    <a:lvl7pPr marL="2743200" algn="l" defTabSz="457200" rtl="0" eaLnBrk="1" latinLnBrk="0" hangingPunct="1">
      <a:defRPr sz="2000" kern="1200">
        <a:solidFill>
          <a:schemeClr val="bg1"/>
        </a:solidFill>
        <a:latin typeface="Times New Roman" pitchFamily="4" charset="0"/>
        <a:ea typeface="MS Gothic" charset="0"/>
        <a:cs typeface="MS Gothic" charset="0"/>
      </a:defRPr>
    </a:lvl7pPr>
    <a:lvl8pPr marL="3200400" algn="l" defTabSz="457200" rtl="0" eaLnBrk="1" latinLnBrk="0" hangingPunct="1">
      <a:defRPr sz="2000" kern="1200">
        <a:solidFill>
          <a:schemeClr val="bg1"/>
        </a:solidFill>
        <a:latin typeface="Times New Roman" pitchFamily="4" charset="0"/>
        <a:ea typeface="MS Gothic" charset="0"/>
        <a:cs typeface="MS Gothic" charset="0"/>
      </a:defRPr>
    </a:lvl8pPr>
    <a:lvl9pPr marL="3657600" algn="l" defTabSz="457200" rtl="0" eaLnBrk="1" latinLnBrk="0" hangingPunct="1">
      <a:defRPr sz="2000" kern="1200">
        <a:solidFill>
          <a:schemeClr val="bg1"/>
        </a:solidFill>
        <a:latin typeface="Times New Roman" pitchFamily="4" charset="0"/>
        <a:ea typeface="MS Gothic" charset="0"/>
        <a:cs typeface="MS Gothic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C8C8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08" autoAdjust="0"/>
    <p:restoredTop sz="90929"/>
  </p:normalViewPr>
  <p:slideViewPr>
    <p:cSldViewPr>
      <p:cViewPr>
        <p:scale>
          <a:sx n="100" d="100"/>
          <a:sy n="100" d="100"/>
        </p:scale>
        <p:origin x="-354" y="-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4" y="-8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 sz="2400">
              <a:latin typeface="Times New Roman" charset="0"/>
              <a:ea typeface="MS Gothic" charset="-128"/>
              <a:cs typeface="+mn-cs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 sz="2400">
              <a:latin typeface="Times New Roman" charset="0"/>
              <a:ea typeface="MS Gothic" charset="-128"/>
              <a:cs typeface="+mn-cs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 sz="2400">
              <a:latin typeface="Times New Roman" charset="0"/>
              <a:ea typeface="MS Gothic" charset="-128"/>
              <a:cs typeface="+mn-cs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 sz="2400">
              <a:latin typeface="Times New Roman" charset="0"/>
              <a:ea typeface="MS Gothic" charset="-128"/>
              <a:cs typeface="+mn-cs"/>
            </a:endParaRP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 sz="2400">
              <a:latin typeface="Times New Roman" charset="0"/>
              <a:ea typeface="MS Gothic" charset="-128"/>
              <a:cs typeface="+mn-cs"/>
            </a:endParaRPr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 sz="2400">
              <a:latin typeface="Times New Roman" charset="0"/>
              <a:ea typeface="MS Gothic" charset="-128"/>
              <a:cs typeface="+mn-cs"/>
            </a:endParaRPr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 sz="2400">
              <a:latin typeface="Times New Roman" charset="0"/>
              <a:ea typeface="MS Gothic" charset="-128"/>
              <a:cs typeface="+mn-cs"/>
            </a:endParaRPr>
          </a:p>
        </p:txBody>
      </p:sp>
      <p:sp>
        <p:nvSpPr>
          <p:cNvPr id="13321" name="Rectangle 8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87187" cy="12480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2057" name="Rectangle 9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3700" cy="41021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10620249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4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ＭＳ Ｐゴシック" charset="-128"/>
      </a:defRPr>
    </a:lvl1pPr>
    <a:lvl2pPr marL="37931725" indent="-37474525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4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4" charset="0"/>
              <a:buNone/>
            </a:pPr>
            <a:endParaRPr lang="en-US" sz="240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>
              <a:latin typeface="Times New Roman" pitchFamily="4" charset="0"/>
              <a:ea typeface="ＭＳ Ｐゴシック" pitchFamily="4" charset="-128"/>
              <a:cs typeface="ＭＳ Ｐゴシック" pitchFamily="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3379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2113" cy="41005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4" charset="0"/>
              <a:ea typeface="ＭＳ Ｐゴシック" pitchFamily="4" charset="-128"/>
              <a:cs typeface="ＭＳ Ｐゴシック" pitchFamily="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35843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2113" cy="41005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4" charset="0"/>
              <a:ea typeface="ＭＳ Ｐゴシック" pitchFamily="4" charset="-128"/>
              <a:cs typeface="ＭＳ Ｐゴシック" pitchFamily="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37891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2113" cy="41005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4" charset="0"/>
              <a:ea typeface="ＭＳ Ｐゴシック" pitchFamily="4" charset="-128"/>
              <a:cs typeface="ＭＳ Ｐゴシック" pitchFamily="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39939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2113" cy="41005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4" charset="0"/>
              <a:ea typeface="ＭＳ Ｐゴシック" pitchFamily="4" charset="-128"/>
              <a:cs typeface="ＭＳ Ｐゴシック" pitchFamily="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41987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2113" cy="41005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4" charset="0"/>
              <a:ea typeface="ＭＳ Ｐゴシック" pitchFamily="4" charset="-128"/>
              <a:cs typeface="ＭＳ Ｐゴシック" pitchFamily="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4403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2113" cy="41005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4" charset="0"/>
              <a:ea typeface="ＭＳ Ｐゴシック" pitchFamily="4" charset="-128"/>
              <a:cs typeface="ＭＳ Ｐゴシック" pitchFamily="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46083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2113" cy="41005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4" charset="0"/>
              <a:ea typeface="ＭＳ Ｐゴシック" pitchFamily="4" charset="-128"/>
              <a:cs typeface="ＭＳ Ｐゴシック" pitchFamily="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48131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2113" cy="41005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4" charset="0"/>
              <a:ea typeface="ＭＳ Ｐゴシック" pitchFamily="4" charset="-128"/>
              <a:cs typeface="ＭＳ Ｐゴシック" pitchFamily="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50179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2113" cy="41005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4" charset="0"/>
              <a:ea typeface="ＭＳ Ｐゴシック" pitchFamily="4" charset="-128"/>
              <a:cs typeface="ＭＳ Ｐゴシック" pitchFamily="4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52227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2113" cy="41005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4" charset="0"/>
              <a:ea typeface="ＭＳ Ｐゴシック" pitchFamily="4" charset="-128"/>
              <a:cs typeface="ＭＳ Ｐゴシック" pitchFamily="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2113" cy="4100513"/>
          </a:xfrm>
          <a:noFill/>
        </p:spPr>
        <p:txBody>
          <a:bodyPr wrap="none" anchor="ctr"/>
          <a:lstStyle/>
          <a:p>
            <a:endParaRPr lang="en-US">
              <a:latin typeface="Times New Roman" pitchFamily="4" charset="0"/>
              <a:ea typeface="ＭＳ Ｐゴシック" pitchFamily="4" charset="-128"/>
              <a:cs typeface="ＭＳ Ｐゴシック" pitchFamily="4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5427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2113" cy="41005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4" charset="0"/>
              <a:ea typeface="ＭＳ Ｐゴシック" pitchFamily="4" charset="-128"/>
              <a:cs typeface="ＭＳ Ｐゴシック" pitchFamily="4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56323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2113" cy="41005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4" charset="0"/>
              <a:ea typeface="ＭＳ Ｐゴシック" pitchFamily="4" charset="-128"/>
              <a:cs typeface="ＭＳ Ｐゴシック" pitchFamily="4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58371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2113" cy="41005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4" charset="0"/>
              <a:ea typeface="ＭＳ Ｐゴシック" pitchFamily="4" charset="-128"/>
              <a:cs typeface="ＭＳ Ｐゴシック" pitchFamily="4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60419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2113" cy="41005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4" charset="0"/>
              <a:ea typeface="ＭＳ Ｐゴシック" pitchFamily="4" charset="-128"/>
              <a:cs typeface="ＭＳ Ｐゴシック" pitchFamily="4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62467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2113" cy="41005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4" charset="0"/>
              <a:ea typeface="ＭＳ Ｐゴシック" pitchFamily="4" charset="-128"/>
              <a:cs typeface="ＭＳ Ｐゴシック" pitchFamily="4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6451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2113" cy="41005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4" charset="0"/>
              <a:ea typeface="ＭＳ Ｐゴシック" pitchFamily="4" charset="-128"/>
              <a:cs typeface="ＭＳ Ｐゴシック" pitchFamily="4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66563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2113" cy="41005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4" charset="0"/>
              <a:ea typeface="ＭＳ Ｐゴシック" pitchFamily="4" charset="-128"/>
              <a:cs typeface="ＭＳ Ｐゴシック" pitchFamily="4" charset="-128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68611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2113" cy="41005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4" charset="0"/>
              <a:ea typeface="ＭＳ Ｐゴシック" pitchFamily="4" charset="-128"/>
              <a:cs typeface="ＭＳ Ｐゴシック" pitchFamily="4" charset="-128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70659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2113" cy="41005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4" charset="0"/>
              <a:ea typeface="ＭＳ Ｐゴシック" pitchFamily="4" charset="-128"/>
              <a:cs typeface="ＭＳ Ｐゴシック" pitchFamily="4" charset="-128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72707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2113" cy="41005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4" charset="0"/>
              <a:ea typeface="ＭＳ Ｐゴシック" pitchFamily="4" charset="-128"/>
              <a:cs typeface="ＭＳ Ｐゴシック" pitchFamily="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2113" cy="4100513"/>
          </a:xfrm>
          <a:noFill/>
        </p:spPr>
        <p:txBody>
          <a:bodyPr wrap="none" anchor="ctr"/>
          <a:lstStyle/>
          <a:p>
            <a:endParaRPr lang="en-US">
              <a:latin typeface="Times New Roman" pitchFamily="4" charset="0"/>
              <a:ea typeface="ＭＳ Ｐゴシック" pitchFamily="4" charset="-128"/>
              <a:cs typeface="ＭＳ Ｐゴシック" pitchFamily="4" charset="-128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7475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2113" cy="41005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4" charset="0"/>
              <a:ea typeface="ＭＳ Ｐゴシック" pitchFamily="4" charset="-128"/>
              <a:cs typeface="ＭＳ Ｐゴシック" pitchFamily="4" charset="-128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76803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2113" cy="41005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4" charset="0"/>
              <a:ea typeface="ＭＳ Ｐゴシック" pitchFamily="4" charset="-128"/>
              <a:cs typeface="ＭＳ Ｐゴシック" pitchFamily="4" charset="-128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02403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2113" cy="41005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4" charset="0"/>
              <a:ea typeface="ＭＳ Ｐゴシック" pitchFamily="4" charset="-128"/>
              <a:cs typeface="ＭＳ Ｐゴシック" pitchFamily="4" charset="-128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04451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2113" cy="41005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4" charset="0"/>
              <a:ea typeface="ＭＳ Ｐゴシック" pitchFamily="4" charset="-128"/>
              <a:cs typeface="ＭＳ Ｐゴシック" pitchFamily="4" charset="-128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06499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2113" cy="41005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4" charset="0"/>
              <a:ea typeface="ＭＳ Ｐゴシック" pitchFamily="4" charset="-128"/>
              <a:cs typeface="ＭＳ Ｐゴシック" pitchFamily="4" charset="-128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08547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2113" cy="41005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4" charset="0"/>
              <a:ea typeface="ＭＳ Ｐゴシック" pitchFamily="4" charset="-128"/>
              <a:cs typeface="ＭＳ Ｐゴシック" pitchFamily="4" charset="-128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1059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2113" cy="41005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4" charset="0"/>
              <a:ea typeface="ＭＳ Ｐゴシック" pitchFamily="4" charset="-128"/>
              <a:cs typeface="ＭＳ Ｐゴシック" pitchFamily="4" charset="-128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1059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2113" cy="41005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4" charset="0"/>
              <a:ea typeface="ＭＳ Ｐゴシック" pitchFamily="4" charset="-128"/>
              <a:cs typeface="ＭＳ Ｐゴシック" pitchFamily="4" charset="-128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1059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2113" cy="41005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4" charset="0"/>
              <a:ea typeface="ＭＳ Ｐゴシック" pitchFamily="4" charset="-128"/>
              <a:cs typeface="ＭＳ Ｐゴシック" pitchFamily="4" charset="-128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2113" cy="41005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2113" cy="4100513"/>
          </a:xfrm>
          <a:noFill/>
        </p:spPr>
        <p:txBody>
          <a:bodyPr wrap="none" anchor="ctr"/>
          <a:lstStyle/>
          <a:p>
            <a:endParaRPr lang="en-US">
              <a:latin typeface="Times New Roman" pitchFamily="4" charset="0"/>
              <a:ea typeface="ＭＳ Ｐゴシック" pitchFamily="4" charset="-128"/>
              <a:cs typeface="ＭＳ Ｐゴシック" pitchFamily="4" charset="-128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2113" cy="41005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6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2113" cy="41005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2113" cy="41005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2113" cy="41005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2113" cy="41005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2113" cy="41005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2113" cy="41005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2113" cy="41005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2113" cy="41005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2113" cy="41005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2113" cy="4100513"/>
          </a:xfrm>
          <a:noFill/>
        </p:spPr>
        <p:txBody>
          <a:bodyPr wrap="none" anchor="ctr"/>
          <a:lstStyle/>
          <a:p>
            <a:endParaRPr lang="en-US">
              <a:latin typeface="Times New Roman" pitchFamily="4" charset="0"/>
              <a:ea typeface="ＭＳ Ｐゴシック" pitchFamily="4" charset="-128"/>
              <a:cs typeface="ＭＳ Ｐゴシック" pitchFamily="4" charset="-128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2113" cy="41005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25603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2113" cy="41005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4" charset="0"/>
              <a:ea typeface="ＭＳ Ｐゴシック" pitchFamily="4" charset="-128"/>
              <a:cs typeface="ＭＳ Ｐゴシック" pitchFamily="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27651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2113" cy="41005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4" charset="0"/>
              <a:ea typeface="ＭＳ Ｐゴシック" pitchFamily="4" charset="-128"/>
              <a:cs typeface="ＭＳ Ｐゴシック" pitchFamily="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29699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2113" cy="41005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4" charset="0"/>
              <a:ea typeface="ＭＳ Ｐゴシック" pitchFamily="4" charset="-128"/>
              <a:cs typeface="ＭＳ Ｐゴシック" pitchFamily="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31747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2113" cy="41005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4" charset="0"/>
              <a:ea typeface="ＭＳ Ｐゴシック" pitchFamily="4" charset="-128"/>
              <a:cs typeface="ＭＳ Ｐゴシック" pitchFamily="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_____ _______ __  </a:t>
            </a:r>
          </a:p>
          <a:p>
            <a:pPr>
              <a:defRPr/>
            </a:pPr>
            <a:r>
              <a:rPr lang="en-US"/>
              <a:t> ________  __     _____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4CEE8-EF06-4772-AFFB-EAB733ED97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_____ _______ __  </a:t>
            </a:r>
          </a:p>
          <a:p>
            <a:pPr>
              <a:defRPr/>
            </a:pPr>
            <a:r>
              <a:rPr lang="en-US"/>
              <a:t> ________  __     _____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C554E-6C66-45B6-A0C1-59114A9060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9875" y="220663"/>
            <a:ext cx="2054225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0663"/>
            <a:ext cx="6010275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_____ _______ __  </a:t>
            </a:r>
          </a:p>
          <a:p>
            <a:pPr>
              <a:defRPr/>
            </a:pPr>
            <a:r>
              <a:rPr lang="en-US"/>
              <a:t> ________  __     _____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D0873-6462-4219-B512-749F97DAD2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GH gener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361950" y="6368534"/>
            <a:ext cx="8401050" cy="184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391400" cy="1112838"/>
          </a:xfrm>
        </p:spPr>
        <p:txBody>
          <a:bodyPr/>
          <a:lstStyle>
            <a:lvl1pPr>
              <a:defRPr b="1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514350"/>
            <a:ext cx="85725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" name="Straight Connector 11"/>
          <p:cNvCxnSpPr/>
          <p:nvPr userDrawn="1"/>
        </p:nvCxnSpPr>
        <p:spPr>
          <a:xfrm>
            <a:off x="381000" y="304800"/>
            <a:ext cx="83820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381000" y="1600200"/>
            <a:ext cx="83820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0196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_____ _______ __  </a:t>
            </a:r>
          </a:p>
          <a:p>
            <a:pPr>
              <a:defRPr/>
            </a:pPr>
            <a:r>
              <a:rPr lang="en-US"/>
              <a:t> ________  __     _____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8102B-1D6C-4A7C-BA5D-6243ECB04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_____ _______ __  </a:t>
            </a:r>
          </a:p>
          <a:p>
            <a:pPr>
              <a:defRPr/>
            </a:pPr>
            <a:r>
              <a:rPr lang="en-US"/>
              <a:t> ________  __     _____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4C020-7D78-4CE2-8BAB-BBA26E931F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2250" cy="4513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1604963"/>
            <a:ext cx="4032250" cy="4513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_____ _______ __  </a:t>
            </a:r>
          </a:p>
          <a:p>
            <a:pPr>
              <a:defRPr/>
            </a:pPr>
            <a:r>
              <a:rPr lang="en-US"/>
              <a:t> ________  __     _____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F16DA-7297-437B-850A-10CBA81F41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_____ _______ __  </a:t>
            </a:r>
          </a:p>
          <a:p>
            <a:pPr>
              <a:defRPr/>
            </a:pPr>
            <a:r>
              <a:rPr lang="en-US"/>
              <a:t> ________  __     _____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DDB74-0E21-4215-9783-9005490A4E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_____ _______ __  </a:t>
            </a:r>
          </a:p>
          <a:p>
            <a:pPr>
              <a:defRPr/>
            </a:pPr>
            <a:r>
              <a:rPr lang="en-US"/>
              <a:t> ________  __     _____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55C99-362C-4176-8F0B-83CA4012CA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_____ _______ __  </a:t>
            </a:r>
          </a:p>
          <a:p>
            <a:pPr>
              <a:defRPr/>
            </a:pPr>
            <a:r>
              <a:rPr lang="en-US"/>
              <a:t> ________  __     _____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B57BC-BFB0-4F24-B232-A1D3BB6F58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_____ _______ __  </a:t>
            </a:r>
          </a:p>
          <a:p>
            <a:pPr>
              <a:defRPr/>
            </a:pPr>
            <a:r>
              <a:rPr lang="en-US"/>
              <a:t> ________  __     _____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C7C66-23E4-41E3-BC75-32F6190A09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_____ _______ __  </a:t>
            </a:r>
          </a:p>
          <a:p>
            <a:pPr>
              <a:defRPr/>
            </a:pPr>
            <a:r>
              <a:rPr lang="en-US"/>
              <a:t> ________  __     _____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2B1C4-DEDC-4860-B09A-FD9AA08F14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CDDFFF"/>
          </a:solidFill>
          <a:ln w="9360">
            <a:solidFill>
              <a:srgbClr val="CDDF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 sz="2400">
              <a:latin typeface="Times New Roman" charset="0"/>
              <a:ea typeface="MS Gothic" charset="-128"/>
              <a:cs typeface="+mn-cs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304800"/>
            <a:ext cx="9144000" cy="1066800"/>
          </a:xfrm>
          <a:prstGeom prst="rect">
            <a:avLst/>
          </a:prstGeom>
          <a:solidFill>
            <a:srgbClr val="CDDFFF"/>
          </a:solidFill>
          <a:ln w="9360">
            <a:solidFill>
              <a:srgbClr val="CDDF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 sz="2400">
              <a:latin typeface="Times New Roman" charset="0"/>
              <a:ea typeface="MS Gothic" charset="-128"/>
              <a:cs typeface="+mn-cs"/>
            </a:endParaRP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0663"/>
            <a:ext cx="77597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 _____ _______ __  </a:t>
            </a:r>
          </a:p>
          <a:p>
            <a:pPr>
              <a:defRPr/>
            </a:pPr>
            <a:r>
              <a:rPr lang="en-US"/>
              <a:t> ________  __     _____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892300" cy="4445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charset="0"/>
              <a:buNone/>
              <a:defRPr sz="1400">
                <a:solidFill>
                  <a:srgbClr val="000000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4946BD88-3A82-4477-998A-E17B98D367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0" y="304800"/>
            <a:ext cx="91440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 sz="2400">
              <a:latin typeface="Times New Roman" charset="0"/>
              <a:ea typeface="MS Gothic" charset="-128"/>
              <a:cs typeface="+mn-cs"/>
            </a:endParaRP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0" y="1371600"/>
            <a:ext cx="91440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 sz="2400">
              <a:latin typeface="Times New Roman" charset="0"/>
              <a:ea typeface="MS Gothic" charset="-128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0" y="6096000"/>
            <a:ext cx="91440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 sz="2400">
              <a:latin typeface="Times New Roman" charset="0"/>
              <a:ea typeface="MS Gothic" charset="-128"/>
              <a:cs typeface="+mn-cs"/>
            </a:endParaRPr>
          </a:p>
        </p:txBody>
      </p:sp>
      <p:sp>
        <p:nvSpPr>
          <p:cNvPr id="1035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16900" cy="451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sldNum="0"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4" charset="0"/>
        <a:defRPr sz="4000" b="1">
          <a:solidFill>
            <a:srgbClr val="000000"/>
          </a:solidFill>
          <a:latin typeface="+mj-lt"/>
          <a:ea typeface="+mj-ea"/>
          <a:cs typeface="MS Gothic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4" charset="0"/>
        <a:defRPr sz="4000" b="1">
          <a:solidFill>
            <a:srgbClr val="000000"/>
          </a:solidFill>
          <a:latin typeface="Arial" charset="0"/>
          <a:ea typeface="MS Gothic" charset="-128"/>
          <a:cs typeface="MS 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4" charset="0"/>
        <a:defRPr sz="4000" b="1">
          <a:solidFill>
            <a:srgbClr val="000000"/>
          </a:solidFill>
          <a:latin typeface="Arial" charset="0"/>
          <a:ea typeface="MS Gothic" charset="-128"/>
          <a:cs typeface="MS 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4" charset="0"/>
        <a:defRPr sz="4000" b="1">
          <a:solidFill>
            <a:srgbClr val="000000"/>
          </a:solidFill>
          <a:latin typeface="Arial" charset="0"/>
          <a:ea typeface="MS Gothic" charset="-128"/>
          <a:cs typeface="MS 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4" charset="0"/>
        <a:defRPr sz="4000" b="1">
          <a:solidFill>
            <a:srgbClr val="000000"/>
          </a:solidFill>
          <a:latin typeface="Arial" charset="0"/>
          <a:ea typeface="MS Gothic" charset="-128"/>
          <a:cs typeface="MS Gothic" charset="0"/>
        </a:defRPr>
      </a:lvl5pPr>
      <a:lvl6pPr marL="25146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 b="1">
          <a:solidFill>
            <a:srgbClr val="000000"/>
          </a:solidFill>
          <a:latin typeface="Arial" charset="0"/>
          <a:ea typeface="MS Gothic" charset="-128"/>
        </a:defRPr>
      </a:lvl6pPr>
      <a:lvl7pPr marL="29718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 b="1">
          <a:solidFill>
            <a:srgbClr val="000000"/>
          </a:solidFill>
          <a:latin typeface="Arial" charset="0"/>
          <a:ea typeface="MS Gothic" charset="-128"/>
        </a:defRPr>
      </a:lvl7pPr>
      <a:lvl8pPr marL="34290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 b="1">
          <a:solidFill>
            <a:srgbClr val="000000"/>
          </a:solidFill>
          <a:latin typeface="Arial" charset="0"/>
          <a:ea typeface="MS Gothic" charset="-128"/>
        </a:defRPr>
      </a:lvl8pPr>
      <a:lvl9pPr marL="38862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 b="1">
          <a:solidFill>
            <a:srgbClr val="000000"/>
          </a:solidFill>
          <a:latin typeface="Arial" charset="0"/>
          <a:ea typeface="MS Gothic" charset="-128"/>
        </a:defRPr>
      </a:lvl9pPr>
    </p:titleStyle>
    <p:bodyStyle>
      <a:lvl1pPr marL="342900" indent="-342900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4" charset="0"/>
        <a:defRPr sz="3200">
          <a:solidFill>
            <a:srgbClr val="000000"/>
          </a:solidFill>
          <a:latin typeface="+mn-lt"/>
          <a:ea typeface="+mn-ea"/>
          <a:cs typeface="MS Gothic" charset="0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4" charset="0"/>
        <a:defRPr sz="2800">
          <a:solidFill>
            <a:srgbClr val="000000"/>
          </a:solidFill>
          <a:latin typeface="+mn-lt"/>
          <a:ea typeface="+mn-ea"/>
          <a:cs typeface="MS Gothic" charset="0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4" charset="0"/>
        <a:defRPr sz="2400">
          <a:solidFill>
            <a:srgbClr val="000000"/>
          </a:solidFill>
          <a:latin typeface="+mn-lt"/>
          <a:ea typeface="+mn-ea"/>
          <a:cs typeface="MS Gothic" charset="0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4" charset="0"/>
        <a:defRPr sz="2000">
          <a:solidFill>
            <a:srgbClr val="000000"/>
          </a:solidFill>
          <a:latin typeface="+mn-lt"/>
          <a:ea typeface="+mn-ea"/>
          <a:cs typeface="MS Gothic" charset="0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4" charset="0"/>
        <a:defRPr sz="2000">
          <a:solidFill>
            <a:srgbClr val="000000"/>
          </a:solidFill>
          <a:latin typeface="+mn-lt"/>
          <a:ea typeface="+mn-ea"/>
          <a:cs typeface="MS Gothic" charset="0"/>
        </a:defRPr>
      </a:lvl5pPr>
      <a:lvl6pPr marL="25146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mycar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14338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Operating Systems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585788" y="1676400"/>
            <a:ext cx="8372475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>
              <a:buFont typeface="Wingdings" pitchFamily="4" charset="2"/>
              <a:buChar char="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4" charset="0"/>
              </a:rPr>
              <a:t>Allow the processor to perform several tasks at </a:t>
            </a:r>
            <a:r>
              <a:rPr lang="en-US" b="1" i="1">
                <a:solidFill>
                  <a:srgbClr val="000000"/>
                </a:solidFill>
                <a:latin typeface="Arial" pitchFamily="4" charset="0"/>
              </a:rPr>
              <a:t>virtually</a:t>
            </a:r>
            <a:r>
              <a:rPr lang="en-US">
                <a:solidFill>
                  <a:srgbClr val="000000"/>
                </a:solidFill>
                <a:latin typeface="Arial" pitchFamily="4" charset="0"/>
              </a:rPr>
              <a:t> the same time</a:t>
            </a:r>
            <a:br>
              <a:rPr lang="en-US">
                <a:solidFill>
                  <a:srgbClr val="000000"/>
                </a:solidFill>
                <a:latin typeface="Arial" pitchFamily="4" charset="0"/>
              </a:rPr>
            </a:br>
            <a:r>
              <a:rPr lang="en-US">
                <a:solidFill>
                  <a:srgbClr val="000000"/>
                </a:solidFill>
                <a:latin typeface="Arial" pitchFamily="4" charset="0"/>
              </a:rPr>
              <a:t>Ex. </a:t>
            </a:r>
            <a:r>
              <a:rPr lang="en-US" b="1">
                <a:solidFill>
                  <a:srgbClr val="000000"/>
                </a:solidFill>
                <a:latin typeface="Arial" pitchFamily="4" charset="0"/>
              </a:rPr>
              <a:t>Web Controlled Car with a camera</a:t>
            </a:r>
          </a:p>
          <a:p>
            <a:pPr marL="741363" lvl="1" indent="-284163">
              <a:buFont typeface="Times New Roman" pitchFamily="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4" charset="0"/>
              </a:rPr>
              <a:t>Car is controlled via the internet</a:t>
            </a:r>
          </a:p>
          <a:p>
            <a:pPr marL="741363" lvl="1" indent="-284163">
              <a:buFont typeface="Times New Roman" pitchFamily="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4" charset="0"/>
              </a:rPr>
              <a:t>Car has its own webserver (</a:t>
            </a:r>
            <a:r>
              <a:rPr lang="en-US">
                <a:solidFill>
                  <a:srgbClr val="CCCCFF"/>
                </a:solidFill>
                <a:latin typeface="Arial" pitchFamily="4" charset="0"/>
                <a:hlinkClick r:id="rId3"/>
              </a:rPr>
              <a:t>http://mycar/</a:t>
            </a:r>
            <a:r>
              <a:rPr lang="en-US">
                <a:solidFill>
                  <a:srgbClr val="000000"/>
                </a:solidFill>
                <a:latin typeface="Arial" pitchFamily="4" charset="0"/>
              </a:rPr>
              <a:t>)</a:t>
            </a:r>
          </a:p>
          <a:p>
            <a:pPr marL="741363" lvl="1" indent="-284163">
              <a:buFont typeface="Times New Roman" pitchFamily="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4" charset="0"/>
              </a:rPr>
              <a:t>Web interface allows user to control car and see camera images</a:t>
            </a:r>
          </a:p>
          <a:p>
            <a:pPr marL="741363" lvl="1" indent="-284163">
              <a:buFont typeface="Times New Roman" pitchFamily="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4" charset="0"/>
              </a:rPr>
              <a:t>Car also has “auto brake” feature to avoid collisions</a:t>
            </a:r>
          </a:p>
        </p:txBody>
      </p:sp>
      <p:grpSp>
        <p:nvGrpSpPr>
          <p:cNvPr id="14340" name="Group 4"/>
          <p:cNvGrpSpPr>
            <a:grpSpLocks/>
          </p:cNvGrpSpPr>
          <p:nvPr/>
        </p:nvGrpSpPr>
        <p:grpSpPr bwMode="auto">
          <a:xfrm>
            <a:off x="4800600" y="4006850"/>
            <a:ext cx="1828800" cy="1219200"/>
            <a:chOff x="3024" y="2524"/>
            <a:chExt cx="1152" cy="768"/>
          </a:xfrm>
        </p:grpSpPr>
        <p:sp>
          <p:nvSpPr>
            <p:cNvPr id="14344" name="AutoShape 5"/>
            <p:cNvSpPr>
              <a:spLocks noChangeArrowheads="1"/>
            </p:cNvSpPr>
            <p:nvPr/>
          </p:nvSpPr>
          <p:spPr bwMode="auto">
            <a:xfrm>
              <a:off x="3408" y="2524"/>
              <a:ext cx="384" cy="192"/>
            </a:xfrm>
            <a:prstGeom prst="roundRect">
              <a:avLst>
                <a:gd name="adj" fmla="val 16667"/>
              </a:avLst>
            </a:prstGeom>
            <a:solidFill>
              <a:srgbClr val="00B8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>
                  <a:solidFill>
                    <a:srgbClr val="000000"/>
                  </a:solidFill>
                  <a:latin typeface="Arial" pitchFamily="4" charset="0"/>
                </a:rPr>
                <a:t>Fwd</a:t>
              </a:r>
            </a:p>
          </p:txBody>
        </p:sp>
        <p:sp>
          <p:nvSpPr>
            <p:cNvPr id="14345" name="AutoShape 6"/>
            <p:cNvSpPr>
              <a:spLocks noChangeArrowheads="1"/>
            </p:cNvSpPr>
            <p:nvPr/>
          </p:nvSpPr>
          <p:spPr bwMode="auto">
            <a:xfrm>
              <a:off x="3408" y="3100"/>
              <a:ext cx="384" cy="192"/>
            </a:xfrm>
            <a:prstGeom prst="roundRect">
              <a:avLst>
                <a:gd name="adj" fmla="val 16667"/>
              </a:avLst>
            </a:prstGeom>
            <a:solidFill>
              <a:srgbClr val="00B8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>
                  <a:solidFill>
                    <a:srgbClr val="000000"/>
                  </a:solidFill>
                  <a:latin typeface="Arial" pitchFamily="4" charset="0"/>
                </a:rPr>
                <a:t>Back</a:t>
              </a:r>
            </a:p>
          </p:txBody>
        </p:sp>
        <p:sp>
          <p:nvSpPr>
            <p:cNvPr id="14346" name="AutoShape 7"/>
            <p:cNvSpPr>
              <a:spLocks noChangeArrowheads="1"/>
            </p:cNvSpPr>
            <p:nvPr/>
          </p:nvSpPr>
          <p:spPr bwMode="auto">
            <a:xfrm>
              <a:off x="3024" y="2812"/>
              <a:ext cx="384" cy="192"/>
            </a:xfrm>
            <a:prstGeom prst="roundRect">
              <a:avLst>
                <a:gd name="adj" fmla="val 16667"/>
              </a:avLst>
            </a:prstGeom>
            <a:solidFill>
              <a:srgbClr val="00B8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>
                  <a:solidFill>
                    <a:srgbClr val="000000"/>
                  </a:solidFill>
                  <a:latin typeface="Arial" pitchFamily="4" charset="0"/>
                </a:rPr>
                <a:t>Left</a:t>
              </a:r>
            </a:p>
          </p:txBody>
        </p:sp>
        <p:sp>
          <p:nvSpPr>
            <p:cNvPr id="14347" name="AutoShape 8"/>
            <p:cNvSpPr>
              <a:spLocks noChangeArrowheads="1"/>
            </p:cNvSpPr>
            <p:nvPr/>
          </p:nvSpPr>
          <p:spPr bwMode="auto">
            <a:xfrm>
              <a:off x="3792" y="2812"/>
              <a:ext cx="384" cy="192"/>
            </a:xfrm>
            <a:prstGeom prst="roundRect">
              <a:avLst>
                <a:gd name="adj" fmla="val 16667"/>
              </a:avLst>
            </a:prstGeom>
            <a:solidFill>
              <a:srgbClr val="00B8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>
                  <a:solidFill>
                    <a:srgbClr val="000000"/>
                  </a:solidFill>
                  <a:latin typeface="Arial" pitchFamily="4" charset="0"/>
                </a:rPr>
                <a:t>Right</a:t>
              </a:r>
            </a:p>
          </p:txBody>
        </p:sp>
      </p:grpSp>
      <p:sp>
        <p:nvSpPr>
          <p:cNvPr id="14341" name="Text Box 10"/>
          <p:cNvSpPr txBox="1">
            <a:spLocks noChangeArrowheads="1"/>
          </p:cNvSpPr>
          <p:nvPr/>
        </p:nvSpPr>
        <p:spPr bwMode="auto">
          <a:xfrm>
            <a:off x="3587750" y="5454650"/>
            <a:ext cx="20097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00"/>
                </a:solidFill>
                <a:latin typeface="Arial" pitchFamily="4" charset="0"/>
              </a:rPr>
              <a:t>Web interface view</a:t>
            </a:r>
          </a:p>
        </p:txBody>
      </p:sp>
      <p:sp>
        <p:nvSpPr>
          <p:cNvPr id="14342" name="AutoShape 11"/>
          <p:cNvSpPr>
            <a:spLocks noChangeArrowheads="1"/>
          </p:cNvSpPr>
          <p:nvPr/>
        </p:nvSpPr>
        <p:spPr bwMode="auto">
          <a:xfrm>
            <a:off x="2362200" y="3778250"/>
            <a:ext cx="4419600" cy="1676400"/>
          </a:xfrm>
          <a:prstGeom prst="roundRect">
            <a:avLst>
              <a:gd name="adj" fmla="val 16667"/>
            </a:avLst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400"/>
          </a:p>
        </p:txBody>
      </p:sp>
      <p:pic>
        <p:nvPicPr>
          <p:cNvPr id="14343" name="Picture 2" descr="C:\Users\Ian\AppData\Local\Microsoft\Windows\Temporary Internet Files\Content.IE5\J01ADP2T\MC900060388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71775" y="3981450"/>
            <a:ext cx="1368425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3277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Example Cyclic Executive</a:t>
            </a:r>
          </a:p>
        </p:txBody>
      </p:sp>
      <p:sp>
        <p:nvSpPr>
          <p:cNvPr id="32771" name="Rectangle 5"/>
          <p:cNvSpPr>
            <a:spLocks noChangeArrowheads="1"/>
          </p:cNvSpPr>
          <p:nvPr/>
        </p:nvSpPr>
        <p:spPr bwMode="auto">
          <a:xfrm>
            <a:off x="609600" y="1889125"/>
            <a:ext cx="8262938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Courier New" pitchFamily="4" charset="0"/>
              </a:rPr>
              <a:t>setup timer</a:t>
            </a:r>
          </a:p>
          <a:p>
            <a:r>
              <a:rPr lang="en-US" b="1">
                <a:solidFill>
                  <a:srgbClr val="000000"/>
                </a:solidFill>
                <a:latin typeface="Courier New" pitchFamily="4" charset="0"/>
              </a:rPr>
              <a:t>c = 0;</a:t>
            </a:r>
          </a:p>
          <a:p>
            <a:r>
              <a:rPr lang="en-US" b="1">
                <a:solidFill>
                  <a:srgbClr val="000000"/>
                </a:solidFill>
                <a:latin typeface="Courier New" pitchFamily="4" charset="0"/>
              </a:rPr>
              <a:t>while (1) {</a:t>
            </a:r>
          </a:p>
          <a:p>
            <a:r>
              <a:rPr lang="en-US" b="1">
                <a:solidFill>
                  <a:srgbClr val="000000"/>
                </a:solidFill>
                <a:latin typeface="Courier New" pitchFamily="4" charset="0"/>
              </a:rPr>
              <a:t>	suspend until timer expires</a:t>
            </a:r>
          </a:p>
          <a:p>
            <a:r>
              <a:rPr lang="en-US" b="1">
                <a:solidFill>
                  <a:srgbClr val="000000"/>
                </a:solidFill>
                <a:latin typeface="Courier New" pitchFamily="4" charset="0"/>
              </a:rPr>
              <a:t>	c++;</a:t>
            </a:r>
          </a:p>
          <a:p>
            <a:r>
              <a:rPr lang="en-US" b="1">
                <a:solidFill>
                  <a:srgbClr val="000000"/>
                </a:solidFill>
                <a:latin typeface="Courier New" pitchFamily="4" charset="0"/>
              </a:rPr>
              <a:t>	do tasks due every cycle</a:t>
            </a:r>
          </a:p>
          <a:p>
            <a:r>
              <a:rPr lang="en-US" b="1">
                <a:solidFill>
                  <a:srgbClr val="000000"/>
                </a:solidFill>
                <a:latin typeface="Courier New" pitchFamily="4" charset="0"/>
              </a:rPr>
              <a:t>	if (((c+0) % 2) == 0) do tasks due every 2nd cycle</a:t>
            </a:r>
          </a:p>
          <a:p>
            <a:r>
              <a:rPr lang="en-US" b="1">
                <a:solidFill>
                  <a:srgbClr val="000000"/>
                </a:solidFill>
                <a:latin typeface="Courier New" pitchFamily="4" charset="0"/>
              </a:rPr>
              <a:t>	if (((c+1) % 3) == 0) {</a:t>
            </a:r>
          </a:p>
          <a:p>
            <a:r>
              <a:rPr lang="en-US" b="1">
                <a:solidFill>
                  <a:srgbClr val="000000"/>
                </a:solidFill>
                <a:latin typeface="Courier New" pitchFamily="4" charset="0"/>
              </a:rPr>
              <a:t>		do tasks due every 3rd cycle, with phase 1</a:t>
            </a:r>
          </a:p>
          <a:p>
            <a:r>
              <a:rPr lang="en-US" b="1">
                <a:solidFill>
                  <a:srgbClr val="000000"/>
                </a:solidFill>
                <a:latin typeface="Courier New" pitchFamily="4" charset="0"/>
              </a:rPr>
              <a:t>	}</a:t>
            </a:r>
          </a:p>
          <a:p>
            <a:r>
              <a:rPr lang="en-US" b="1">
                <a:solidFill>
                  <a:srgbClr val="000000"/>
                </a:solidFill>
                <a:latin typeface="Courier New" pitchFamily="4" charset="0"/>
              </a:rPr>
              <a:t>	...</a:t>
            </a:r>
          </a:p>
          <a:p>
            <a:r>
              <a:rPr lang="en-US" b="1">
                <a:solidFill>
                  <a:srgbClr val="000000"/>
                </a:solidFill>
                <a:latin typeface="Courier New" pitchFamily="4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3481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Cyclic Executive Properties</a:t>
            </a:r>
          </a:p>
        </p:txBody>
      </p:sp>
      <p:sp>
        <p:nvSpPr>
          <p:cNvPr id="34819" name="Text Box 2"/>
          <p:cNvSpPr txBox="1">
            <a:spLocks noChangeArrowheads="1"/>
          </p:cNvSpPr>
          <p:nvPr/>
        </p:nvSpPr>
        <p:spPr bwMode="auto">
          <a:xfrm>
            <a:off x="1295400" y="1981200"/>
            <a:ext cx="7315200" cy="330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10000"/>
              </a:lnSpc>
              <a:buFont typeface="Wingdings" pitchFamily="4" charset="2"/>
              <a:buChar char="Ø"/>
            </a:pP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Can be used in </a:t>
            </a:r>
            <a:r>
              <a:rPr lang="en-US" sz="2400" b="1">
                <a:solidFill>
                  <a:srgbClr val="000000"/>
                </a:solidFill>
                <a:latin typeface="Arial" pitchFamily="4" charset="0"/>
              </a:rPr>
              <a:t>low-end embedded systems</a:t>
            </a:r>
            <a:endParaRPr lang="en-US" sz="2400">
              <a:solidFill>
                <a:srgbClr val="000000"/>
              </a:solidFill>
              <a:latin typeface="Arial" pitchFamily="4" charset="0"/>
            </a:endParaRPr>
          </a:p>
          <a:p>
            <a:pPr lvl="1" eaLnBrk="0" hangingPunct="0">
              <a:lnSpc>
                <a:spcPct val="110000"/>
              </a:lnSpc>
              <a:buFont typeface="Times" pitchFamily="4" charset="0"/>
              <a:buChar char="•"/>
            </a:pP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8-bit processor, small memory</a:t>
            </a:r>
          </a:p>
          <a:p>
            <a:pPr eaLnBrk="0" hangingPunct="0">
              <a:lnSpc>
                <a:spcPct val="110000"/>
              </a:lnSpc>
              <a:buFont typeface="Wingdings" pitchFamily="4" charset="2"/>
              <a:buChar char="Ø"/>
            </a:pP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Peripheral access via </a:t>
            </a:r>
            <a:r>
              <a:rPr lang="en-US" sz="2400" b="1">
                <a:solidFill>
                  <a:srgbClr val="000000"/>
                </a:solidFill>
                <a:latin typeface="Arial" pitchFamily="4" charset="0"/>
              </a:rPr>
              <a:t>library functions</a:t>
            </a:r>
            <a:endParaRPr lang="en-US" sz="2400">
              <a:solidFill>
                <a:srgbClr val="000000"/>
              </a:solidFill>
              <a:latin typeface="Arial" pitchFamily="4" charset="0"/>
            </a:endParaRPr>
          </a:p>
          <a:p>
            <a:pPr eaLnBrk="0" hangingPunct="0">
              <a:lnSpc>
                <a:spcPct val="110000"/>
              </a:lnSpc>
              <a:buFont typeface="Wingdings" pitchFamily="4" charset="2"/>
              <a:buChar char="Ø"/>
            </a:pPr>
            <a:r>
              <a:rPr lang="en-US" sz="2400" b="1">
                <a:solidFill>
                  <a:srgbClr val="000000"/>
                </a:solidFill>
                <a:latin typeface="Arial" pitchFamily="4" charset="0"/>
              </a:rPr>
              <a:t>Statically linked</a:t>
            </a:r>
            <a:endParaRPr lang="en-US" sz="2400">
              <a:solidFill>
                <a:srgbClr val="000000"/>
              </a:solidFill>
              <a:latin typeface="Arial" pitchFamily="4" charset="0"/>
            </a:endParaRPr>
          </a:p>
          <a:p>
            <a:pPr lvl="1" eaLnBrk="0" hangingPunct="0">
              <a:lnSpc>
                <a:spcPct val="110000"/>
              </a:lnSpc>
              <a:buFont typeface="Times" pitchFamily="4" charset="0"/>
              <a:buChar char="•"/>
            </a:pP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No dynamic linking overhead needed</a:t>
            </a:r>
          </a:p>
          <a:p>
            <a:pPr eaLnBrk="0" hangingPunct="0">
              <a:lnSpc>
                <a:spcPct val="110000"/>
              </a:lnSpc>
              <a:buFont typeface="Wingdings" pitchFamily="4" charset="2"/>
              <a:buChar char="Ø"/>
            </a:pP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Can be </a:t>
            </a:r>
            <a:r>
              <a:rPr lang="en-US" sz="2400" b="1">
                <a:solidFill>
                  <a:srgbClr val="000000"/>
                </a:solidFill>
                <a:latin typeface="Arial" pitchFamily="4" charset="0"/>
              </a:rPr>
              <a:t>implemented manually</a:t>
            </a:r>
          </a:p>
          <a:p>
            <a:pPr lvl="1" eaLnBrk="0" hangingPunct="0">
              <a:lnSpc>
                <a:spcPct val="110000"/>
              </a:lnSpc>
              <a:buFont typeface="Times" pitchFamily="4" charset="0"/>
              <a:buChar char="•"/>
            </a:pP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Simple to code</a:t>
            </a:r>
          </a:p>
          <a:p>
            <a:pPr eaLnBrk="0" hangingPunct="0">
              <a:lnSpc>
                <a:spcPct val="110000"/>
              </a:lnSpc>
              <a:buFont typeface="Wingdings" pitchFamily="4" charset="2"/>
              <a:buChar char="Ø"/>
            </a:pP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Extremely </a:t>
            </a:r>
            <a:r>
              <a:rPr lang="en-US" sz="2400" b="1">
                <a:solidFill>
                  <a:srgbClr val="000000"/>
                </a:solidFill>
                <a:latin typeface="Arial" pitchFamily="4" charset="0"/>
              </a:rPr>
              <a:t>low performance overhead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3686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Microkernel Architecture</a:t>
            </a:r>
          </a:p>
        </p:txBody>
      </p:sp>
      <p:sp>
        <p:nvSpPr>
          <p:cNvPr id="36867" name="Text Box 2"/>
          <p:cNvSpPr txBox="1">
            <a:spLocks noChangeArrowheads="1"/>
          </p:cNvSpPr>
          <p:nvPr/>
        </p:nvSpPr>
        <p:spPr bwMode="auto">
          <a:xfrm>
            <a:off x="838200" y="1828800"/>
            <a:ext cx="7696200" cy="370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10000"/>
              </a:lnSpc>
              <a:buFont typeface="Wingdings" pitchFamily="4" charset="2"/>
              <a:buChar char="Ø"/>
            </a:pPr>
            <a:r>
              <a:rPr lang="en-US" sz="2400" dirty="0">
                <a:solidFill>
                  <a:srgbClr val="000000"/>
                </a:solidFill>
                <a:latin typeface="Arial" pitchFamily="4" charset="0"/>
              </a:rPr>
              <a:t>More features</a:t>
            </a:r>
          </a:p>
          <a:p>
            <a:pPr lvl="1" eaLnBrk="0" hangingPunct="0">
              <a:lnSpc>
                <a:spcPct val="110000"/>
              </a:lnSpc>
              <a:buFont typeface="Times" pitchFamily="4" charset="0"/>
              <a:buChar char="•"/>
            </a:pPr>
            <a:r>
              <a:rPr lang="en-US" sz="2400" b="1" dirty="0">
                <a:solidFill>
                  <a:srgbClr val="000000"/>
                </a:solidFill>
                <a:latin typeface="Arial" pitchFamily="4" charset="0"/>
              </a:rPr>
              <a:t>Dynamic scheduling</a:t>
            </a:r>
            <a:endParaRPr lang="en-US" sz="2400" dirty="0">
              <a:solidFill>
                <a:srgbClr val="000000"/>
              </a:solidFill>
              <a:latin typeface="Arial" pitchFamily="4" charset="0"/>
            </a:endParaRPr>
          </a:p>
          <a:p>
            <a:pPr lvl="1" eaLnBrk="0" hangingPunct="0">
              <a:lnSpc>
                <a:spcPct val="110000"/>
              </a:lnSpc>
              <a:buFont typeface="Times" pitchFamily="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pitchFamily="4" charset="0"/>
              </a:rPr>
              <a:t>Dynamic process creation/deletion</a:t>
            </a:r>
          </a:p>
          <a:p>
            <a:pPr lvl="1" eaLnBrk="0" hangingPunct="0">
              <a:lnSpc>
                <a:spcPct val="110000"/>
              </a:lnSpc>
              <a:buFont typeface="Times" pitchFamily="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pitchFamily="4" charset="0"/>
              </a:rPr>
              <a:t>Inter-process communication and synchronization</a:t>
            </a:r>
          </a:p>
          <a:p>
            <a:pPr lvl="1" eaLnBrk="0" hangingPunct="0">
              <a:lnSpc>
                <a:spcPct val="110000"/>
              </a:lnSpc>
              <a:buFont typeface="Times" pitchFamily="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pitchFamily="4" charset="0"/>
              </a:rPr>
              <a:t>Memory protection </a:t>
            </a:r>
          </a:p>
          <a:p>
            <a:pPr eaLnBrk="0" hangingPunct="0">
              <a:lnSpc>
                <a:spcPct val="110000"/>
              </a:lnSpc>
              <a:buFont typeface="Wingdings" pitchFamily="4" charset="2"/>
              <a:buChar char="Ø"/>
            </a:pPr>
            <a:r>
              <a:rPr lang="en-US" sz="2400" dirty="0">
                <a:solidFill>
                  <a:srgbClr val="000000"/>
                </a:solidFill>
                <a:latin typeface="Arial" pitchFamily="4" charset="0"/>
              </a:rPr>
              <a:t>Uses a </a:t>
            </a:r>
            <a:r>
              <a:rPr lang="en-US" sz="2400" b="1" dirty="0">
                <a:solidFill>
                  <a:srgbClr val="000000"/>
                </a:solidFill>
                <a:latin typeface="Arial" pitchFamily="4" charset="0"/>
              </a:rPr>
              <a:t>kernel</a:t>
            </a:r>
            <a:r>
              <a:rPr lang="en-US" sz="2400" dirty="0">
                <a:solidFill>
                  <a:srgbClr val="000000"/>
                </a:solidFill>
                <a:latin typeface="Arial" pitchFamily="4" charset="0"/>
              </a:rPr>
              <a:t> process</a:t>
            </a:r>
          </a:p>
          <a:p>
            <a:pPr lvl="1" eaLnBrk="0" hangingPunct="0">
              <a:lnSpc>
                <a:spcPct val="110000"/>
              </a:lnSpc>
              <a:buFont typeface="Times" pitchFamily="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pitchFamily="4" charset="0"/>
              </a:rPr>
              <a:t>Process which implements OS features</a:t>
            </a:r>
          </a:p>
          <a:p>
            <a:pPr eaLnBrk="0" hangingPunct="0">
              <a:lnSpc>
                <a:spcPct val="110000"/>
              </a:lnSpc>
              <a:buFont typeface="Wingdings" pitchFamily="4" charset="2"/>
              <a:buChar char="Ø"/>
            </a:pPr>
            <a:r>
              <a:rPr lang="en-US" sz="2400" dirty="0">
                <a:solidFill>
                  <a:srgbClr val="000000"/>
                </a:solidFill>
                <a:latin typeface="Arial" pitchFamily="4" charset="0"/>
              </a:rPr>
              <a:t>Many </a:t>
            </a:r>
            <a:r>
              <a:rPr lang="en-US" sz="2400" b="1" dirty="0">
                <a:solidFill>
                  <a:srgbClr val="000000"/>
                </a:solidFill>
                <a:latin typeface="Arial" pitchFamily="4" charset="0"/>
              </a:rPr>
              <a:t>scheduling options</a:t>
            </a:r>
            <a:r>
              <a:rPr lang="en-US" sz="2400" dirty="0">
                <a:solidFill>
                  <a:srgbClr val="000000"/>
                </a:solidFill>
                <a:latin typeface="Arial" pitchFamily="4" charset="0"/>
              </a:rPr>
              <a:t> to support real-time</a:t>
            </a:r>
          </a:p>
          <a:p>
            <a:pPr eaLnBrk="0" hangingPunct="0">
              <a:lnSpc>
                <a:spcPct val="110000"/>
              </a:lnSpc>
              <a:buFont typeface="Wingdings" pitchFamily="4" charset="2"/>
              <a:buChar char="Ø"/>
            </a:pPr>
            <a:r>
              <a:rPr lang="en-US" sz="2400" b="1" dirty="0">
                <a:solidFill>
                  <a:srgbClr val="000000"/>
                </a:solidFill>
                <a:latin typeface="Arial" pitchFamily="4" charset="0"/>
              </a:rPr>
              <a:t>S</a:t>
            </a:r>
            <a:r>
              <a:rPr lang="en-US" sz="2400" b="1" dirty="0" smtClean="0">
                <a:solidFill>
                  <a:srgbClr val="000000"/>
                </a:solidFill>
                <a:latin typeface="Arial" pitchFamily="4" charset="0"/>
              </a:rPr>
              <a:t>impler </a:t>
            </a:r>
            <a:r>
              <a:rPr lang="en-US" sz="2400" b="1" dirty="0">
                <a:solidFill>
                  <a:srgbClr val="000000"/>
                </a:solidFill>
                <a:latin typeface="Arial" pitchFamily="4" charset="0"/>
              </a:rPr>
              <a:t>kernel</a:t>
            </a:r>
            <a:r>
              <a:rPr lang="en-US" sz="2400" dirty="0">
                <a:solidFill>
                  <a:srgbClr val="000000"/>
                </a:solidFill>
                <a:latin typeface="Arial" pitchFamily="4" charset="0"/>
              </a:rPr>
              <a:t> than traditional OS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3891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Real-Time Scheduling</a:t>
            </a:r>
          </a:p>
        </p:txBody>
      </p:sp>
      <p:sp>
        <p:nvSpPr>
          <p:cNvPr id="38915" name="Text Box 2"/>
          <p:cNvSpPr txBox="1">
            <a:spLocks noChangeArrowheads="1"/>
          </p:cNvSpPr>
          <p:nvPr/>
        </p:nvSpPr>
        <p:spPr bwMode="auto">
          <a:xfrm>
            <a:off x="762000" y="1676400"/>
            <a:ext cx="7924800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10000"/>
              </a:lnSpc>
              <a:buFont typeface="Wingdings" pitchFamily="4" charset="2"/>
              <a:buChar char="Ø"/>
            </a:pP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Given a set of processes, schedule them all to meet a </a:t>
            </a:r>
            <a:r>
              <a:rPr lang="en-US" sz="2400" b="1">
                <a:solidFill>
                  <a:srgbClr val="000000"/>
                </a:solidFill>
                <a:latin typeface="Arial" pitchFamily="4" charset="0"/>
              </a:rPr>
              <a:t>set of deadlines</a:t>
            </a:r>
            <a:endParaRPr lang="en-US" sz="2400">
              <a:solidFill>
                <a:srgbClr val="000000"/>
              </a:solidFill>
              <a:latin typeface="Arial" pitchFamily="4" charset="0"/>
            </a:endParaRPr>
          </a:p>
          <a:p>
            <a:pPr eaLnBrk="0" hangingPunct="0">
              <a:lnSpc>
                <a:spcPct val="110000"/>
              </a:lnSpc>
              <a:buFont typeface="Wingdings" pitchFamily="4" charset="2"/>
              <a:buChar char="Ø"/>
            </a:pP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Properties of processes:</a:t>
            </a:r>
          </a:p>
          <a:p>
            <a:pPr lvl="1" eaLnBrk="0" hangingPunct="0">
              <a:lnSpc>
                <a:spcPct val="110000"/>
              </a:lnSpc>
              <a:buFont typeface="Times" pitchFamily="4" charset="0"/>
              <a:buChar char="•"/>
            </a:pPr>
            <a:r>
              <a:rPr lang="en-US" sz="2400" b="1">
                <a:solidFill>
                  <a:srgbClr val="000000"/>
                </a:solidFill>
                <a:latin typeface="Arial" pitchFamily="4" charset="0"/>
              </a:rPr>
              <a:t>Arrival Time</a:t>
            </a: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: Time when the process requests service</a:t>
            </a:r>
          </a:p>
          <a:p>
            <a:pPr lvl="1" eaLnBrk="0" hangingPunct="0">
              <a:lnSpc>
                <a:spcPct val="110000"/>
              </a:lnSpc>
              <a:buFont typeface="Times" pitchFamily="4" charset="0"/>
              <a:buChar char="•"/>
            </a:pPr>
            <a:r>
              <a:rPr lang="en-US" sz="2400" b="1">
                <a:solidFill>
                  <a:srgbClr val="000000"/>
                </a:solidFill>
                <a:latin typeface="Arial" pitchFamily="4" charset="0"/>
              </a:rPr>
              <a:t>Execution Time</a:t>
            </a: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: Time required to complete</a:t>
            </a:r>
          </a:p>
          <a:p>
            <a:pPr eaLnBrk="0" hangingPunct="0">
              <a:lnSpc>
                <a:spcPct val="110000"/>
              </a:lnSpc>
              <a:buFont typeface="Wingdings" pitchFamily="4" charset="2"/>
              <a:buChar char="Ø"/>
            </a:pP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Processes may have additional scheduling constraints</a:t>
            </a:r>
          </a:p>
          <a:p>
            <a:pPr lvl="1" eaLnBrk="0" hangingPunct="0">
              <a:lnSpc>
                <a:spcPct val="110000"/>
              </a:lnSpc>
              <a:buFont typeface="Times" pitchFamily="4" charset="0"/>
              <a:buChar char="•"/>
            </a:pPr>
            <a:r>
              <a:rPr lang="en-US" sz="2400" b="1">
                <a:solidFill>
                  <a:srgbClr val="000000"/>
                </a:solidFill>
                <a:latin typeface="Arial" pitchFamily="4" charset="0"/>
              </a:rPr>
              <a:t>Resource constraints</a:t>
            </a: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: Peripherals required</a:t>
            </a:r>
          </a:p>
          <a:p>
            <a:pPr lvl="1" eaLnBrk="0" hangingPunct="0">
              <a:lnSpc>
                <a:spcPct val="110000"/>
              </a:lnSpc>
              <a:buFont typeface="Times" pitchFamily="4" charset="0"/>
              <a:buChar char="•"/>
            </a:pPr>
            <a:r>
              <a:rPr lang="en-US" sz="2400" b="1">
                <a:solidFill>
                  <a:srgbClr val="000000"/>
                </a:solidFill>
                <a:latin typeface="Arial" pitchFamily="4" charset="0"/>
              </a:rPr>
              <a:t>Dependency constraints</a:t>
            </a: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: May need data from other processes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4096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Periodic vs. Aperiodic Tasks</a:t>
            </a:r>
          </a:p>
        </p:txBody>
      </p:sp>
      <p:sp>
        <p:nvSpPr>
          <p:cNvPr id="40963" name="Text Box 2"/>
          <p:cNvSpPr txBox="1">
            <a:spLocks noChangeArrowheads="1"/>
          </p:cNvSpPr>
          <p:nvPr/>
        </p:nvSpPr>
        <p:spPr bwMode="auto">
          <a:xfrm>
            <a:off x="685800" y="1703388"/>
            <a:ext cx="7924800" cy="370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10000"/>
              </a:lnSpc>
              <a:buFont typeface="Wingdings" pitchFamily="4" charset="2"/>
              <a:buChar char="Ø"/>
            </a:pPr>
            <a:r>
              <a:rPr lang="en-US" sz="2400" b="1">
                <a:solidFill>
                  <a:srgbClr val="000000"/>
                </a:solidFill>
                <a:latin typeface="Arial" pitchFamily="4" charset="0"/>
              </a:rPr>
              <a:t>Periodic tasks</a:t>
            </a: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 must be executed once every p time units</a:t>
            </a:r>
          </a:p>
          <a:p>
            <a:pPr lvl="1" eaLnBrk="0" hangingPunct="0">
              <a:lnSpc>
                <a:spcPct val="110000"/>
              </a:lnSpc>
              <a:buFont typeface="Times" pitchFamily="4" charset="0"/>
              <a:buChar char="•"/>
            </a:pP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Every execution of a periodic task is a job</a:t>
            </a:r>
          </a:p>
          <a:p>
            <a:pPr eaLnBrk="0" hangingPunct="0">
              <a:lnSpc>
                <a:spcPct val="110000"/>
              </a:lnSpc>
              <a:buFont typeface="Wingdings" pitchFamily="4" charset="2"/>
              <a:buChar char="Ø"/>
            </a:pPr>
            <a:r>
              <a:rPr lang="en-US" sz="2400" b="1">
                <a:solidFill>
                  <a:srgbClr val="000000"/>
                </a:solidFill>
                <a:latin typeface="Arial" pitchFamily="4" charset="0"/>
              </a:rPr>
              <a:t>Aperiodic tasks</a:t>
            </a: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 occur at unpredictable times</a:t>
            </a:r>
          </a:p>
          <a:p>
            <a:pPr lvl="1" eaLnBrk="0" hangingPunct="0">
              <a:lnSpc>
                <a:spcPct val="110000"/>
              </a:lnSpc>
              <a:buFont typeface="Times" pitchFamily="4" charset="0"/>
              <a:buChar char="•"/>
            </a:pPr>
            <a:r>
              <a:rPr lang="en-US" sz="2400" b="1">
                <a:solidFill>
                  <a:srgbClr val="000000"/>
                </a:solidFill>
                <a:latin typeface="Arial" pitchFamily="4" charset="0"/>
              </a:rPr>
              <a:t>Sporadic tasks</a:t>
            </a: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 have a minimum time between jobs</a:t>
            </a:r>
          </a:p>
          <a:p>
            <a:pPr eaLnBrk="0" hangingPunct="0">
              <a:lnSpc>
                <a:spcPct val="110000"/>
              </a:lnSpc>
              <a:buFont typeface="Wingdings" pitchFamily="4" charset="2"/>
              <a:buChar char="Ø"/>
            </a:pP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Periodic tasks are </a:t>
            </a:r>
            <a:r>
              <a:rPr lang="en-US" sz="2400" b="1">
                <a:solidFill>
                  <a:srgbClr val="000000"/>
                </a:solidFill>
                <a:latin typeface="Arial" pitchFamily="4" charset="0"/>
              </a:rPr>
              <a:t>easier to schedule</a:t>
            </a:r>
            <a:endParaRPr lang="en-US" sz="2400">
              <a:solidFill>
                <a:srgbClr val="000000"/>
              </a:solidFill>
              <a:latin typeface="Arial" pitchFamily="4" charset="0"/>
            </a:endParaRPr>
          </a:p>
          <a:p>
            <a:pPr lvl="1" eaLnBrk="0" hangingPunct="0">
              <a:lnSpc>
                <a:spcPct val="110000"/>
              </a:lnSpc>
              <a:buFont typeface="Times" pitchFamily="4" charset="0"/>
              <a:buChar char="•"/>
            </a:pP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Can make strict timing guarantees</a:t>
            </a:r>
          </a:p>
          <a:p>
            <a:pPr eaLnBrk="0" hangingPunct="0">
              <a:lnSpc>
                <a:spcPct val="110000"/>
              </a:lnSpc>
              <a:buFont typeface="Wingdings" pitchFamily="4" charset="2"/>
              <a:buChar char="Ø"/>
            </a:pP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Aperiodic tasks </a:t>
            </a:r>
            <a:r>
              <a:rPr lang="en-US" sz="2400" b="1">
                <a:solidFill>
                  <a:srgbClr val="000000"/>
                </a:solidFill>
                <a:latin typeface="Arial" pitchFamily="4" charset="0"/>
              </a:rPr>
              <a:t>ruin timing guarantees</a:t>
            </a:r>
            <a:endParaRPr lang="en-US" sz="2400">
              <a:solidFill>
                <a:srgbClr val="000000"/>
              </a:solidFill>
              <a:latin typeface="Arial" pitchFamily="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4301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304800"/>
            <a:ext cx="8077200" cy="114300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Preemptive vs. Non-preemptive</a:t>
            </a:r>
          </a:p>
        </p:txBody>
      </p:sp>
      <p:sp>
        <p:nvSpPr>
          <p:cNvPr id="43011" name="Text Box 2"/>
          <p:cNvSpPr txBox="1">
            <a:spLocks noChangeArrowheads="1"/>
          </p:cNvSpPr>
          <p:nvPr/>
        </p:nvSpPr>
        <p:spPr bwMode="auto">
          <a:xfrm>
            <a:off x="685800" y="1779588"/>
            <a:ext cx="7924800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10000"/>
              </a:lnSpc>
              <a:buFont typeface="Wingdings" pitchFamily="4" charset="2"/>
              <a:buChar char="Ø"/>
            </a:pPr>
            <a:r>
              <a:rPr lang="en-US" sz="2400" b="1">
                <a:solidFill>
                  <a:srgbClr val="000000"/>
                </a:solidFill>
                <a:latin typeface="Arial" pitchFamily="4" charset="0"/>
              </a:rPr>
              <a:t>Non-preemptive </a:t>
            </a: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schedulers allow a process to execute until it is done</a:t>
            </a:r>
            <a:endParaRPr lang="en-US" sz="2400" b="1">
              <a:solidFill>
                <a:srgbClr val="000000"/>
              </a:solidFill>
              <a:latin typeface="Arial" pitchFamily="4" charset="0"/>
            </a:endParaRPr>
          </a:p>
          <a:p>
            <a:pPr lvl="1" eaLnBrk="0" hangingPunct="0">
              <a:lnSpc>
                <a:spcPct val="110000"/>
              </a:lnSpc>
              <a:buFont typeface="Times" pitchFamily="4" charset="0"/>
              <a:buChar char="•"/>
            </a:pP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Each process must willingly give up the CPU or complete</a:t>
            </a:r>
          </a:p>
          <a:p>
            <a:pPr lvl="1" eaLnBrk="0" hangingPunct="0">
              <a:lnSpc>
                <a:spcPct val="110000"/>
              </a:lnSpc>
              <a:buFont typeface="Times" pitchFamily="4" charset="0"/>
              <a:buChar char="•"/>
            </a:pPr>
            <a:r>
              <a:rPr lang="en-US" sz="2400" b="1">
                <a:solidFill>
                  <a:srgbClr val="000000"/>
                </a:solidFill>
                <a:latin typeface="Arial" pitchFamily="4" charset="0"/>
              </a:rPr>
              <a:t>Response time</a:t>
            </a: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 for external events can be long</a:t>
            </a:r>
          </a:p>
          <a:p>
            <a:pPr eaLnBrk="0" hangingPunct="0">
              <a:lnSpc>
                <a:spcPct val="110000"/>
              </a:lnSpc>
              <a:buFont typeface="Wingdings" pitchFamily="4" charset="2"/>
              <a:buChar char="Ø"/>
            </a:pPr>
            <a:r>
              <a:rPr lang="en-US" sz="2400" b="1">
                <a:solidFill>
                  <a:srgbClr val="000000"/>
                </a:solidFill>
                <a:latin typeface="Arial" pitchFamily="4" charset="0"/>
              </a:rPr>
              <a:t>Preemptive</a:t>
            </a: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 schedulers will interrupt a running process and start a new process</a:t>
            </a:r>
          </a:p>
          <a:p>
            <a:pPr lvl="1" eaLnBrk="0" hangingPunct="0">
              <a:lnSpc>
                <a:spcPct val="110000"/>
              </a:lnSpc>
              <a:buFont typeface="Times" pitchFamily="4" charset="0"/>
              <a:buChar char="•"/>
            </a:pP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Supports </a:t>
            </a:r>
            <a:r>
              <a:rPr lang="en-US" sz="2400" b="1">
                <a:solidFill>
                  <a:srgbClr val="000000"/>
                </a:solidFill>
                <a:latin typeface="Arial" pitchFamily="4" charset="0"/>
              </a:rPr>
              <a:t>task prioritization</a:t>
            </a:r>
          </a:p>
          <a:p>
            <a:pPr lvl="1" eaLnBrk="0" hangingPunct="0">
              <a:lnSpc>
                <a:spcPct val="110000"/>
              </a:lnSpc>
              <a:buFont typeface="Times" pitchFamily="4" charset="0"/>
              <a:buChar char="•"/>
            </a:pP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Helps </a:t>
            </a:r>
            <a:r>
              <a:rPr lang="en-US" sz="2400" b="1">
                <a:solidFill>
                  <a:srgbClr val="000000"/>
                </a:solidFill>
                <a:latin typeface="Arial" pitchFamily="4" charset="0"/>
              </a:rPr>
              <a:t>reduce response time</a:t>
            </a:r>
          </a:p>
          <a:p>
            <a:pPr lvl="1" eaLnBrk="0" hangingPunct="0">
              <a:lnSpc>
                <a:spcPct val="110000"/>
              </a:lnSpc>
              <a:buFont typeface="Times" pitchFamily="4" charset="0"/>
              <a:buChar char="•"/>
            </a:pP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Increased context switching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4505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304800"/>
            <a:ext cx="8077200" cy="114300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Static vs. Dynamic Scheduling</a:t>
            </a:r>
          </a:p>
        </p:txBody>
      </p:sp>
      <p:sp>
        <p:nvSpPr>
          <p:cNvPr id="45059" name="Text Box 2"/>
          <p:cNvSpPr txBox="1">
            <a:spLocks noChangeArrowheads="1"/>
          </p:cNvSpPr>
          <p:nvPr/>
        </p:nvSpPr>
        <p:spPr bwMode="auto">
          <a:xfrm>
            <a:off x="685800" y="1676400"/>
            <a:ext cx="7924800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10000"/>
              </a:lnSpc>
              <a:buFont typeface="Wingdings" pitchFamily="4" charset="2"/>
              <a:buChar char="Ø"/>
            </a:pPr>
            <a:r>
              <a:rPr lang="en-US" sz="2400" b="1">
                <a:solidFill>
                  <a:srgbClr val="000000"/>
                </a:solidFill>
                <a:latin typeface="Arial" pitchFamily="4" charset="0"/>
              </a:rPr>
              <a:t>Static scheduling </a:t>
            </a: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determines a fixed schedule at design time</a:t>
            </a:r>
          </a:p>
          <a:p>
            <a:pPr lvl="1" eaLnBrk="0" hangingPunct="0">
              <a:lnSpc>
                <a:spcPct val="110000"/>
              </a:lnSpc>
              <a:buFont typeface="Times" pitchFamily="4" charset="0"/>
              <a:buChar char="•"/>
            </a:pP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Timer is used to trigger context switches</a:t>
            </a:r>
          </a:p>
          <a:p>
            <a:pPr lvl="1" eaLnBrk="0" hangingPunct="0">
              <a:lnSpc>
                <a:spcPct val="110000"/>
              </a:lnSpc>
              <a:buFont typeface="Times" pitchFamily="4" charset="0"/>
              <a:buChar char="•"/>
            </a:pP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Schedule for context switches is fixed</a:t>
            </a:r>
          </a:p>
          <a:p>
            <a:pPr lvl="1" eaLnBrk="0" hangingPunct="0">
              <a:lnSpc>
                <a:spcPct val="110000"/>
              </a:lnSpc>
              <a:buFont typeface="Times" pitchFamily="4" charset="0"/>
              <a:buChar char="•"/>
            </a:pPr>
            <a:r>
              <a:rPr lang="en-US" sz="2400" b="1">
                <a:solidFill>
                  <a:srgbClr val="000000"/>
                </a:solidFill>
                <a:latin typeface="Arial" pitchFamily="4" charset="0"/>
              </a:rPr>
              <a:t>Cyclic Executive</a:t>
            </a: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 OS</a:t>
            </a:r>
          </a:p>
          <a:p>
            <a:pPr lvl="1" eaLnBrk="0" hangingPunct="0">
              <a:lnSpc>
                <a:spcPct val="110000"/>
              </a:lnSpc>
              <a:buFont typeface="Times" pitchFamily="4" charset="0"/>
              <a:buChar char="•"/>
            </a:pP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Very predictable</a:t>
            </a:r>
          </a:p>
          <a:p>
            <a:pPr lvl="1" eaLnBrk="0" hangingPunct="0">
              <a:lnSpc>
                <a:spcPct val="110000"/>
              </a:lnSpc>
              <a:buFont typeface="Times" pitchFamily="4" charset="0"/>
              <a:buChar char="•"/>
            </a:pP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Dynamic changes cannot be accommodated</a:t>
            </a:r>
          </a:p>
          <a:p>
            <a:pPr eaLnBrk="0" hangingPunct="0">
              <a:lnSpc>
                <a:spcPct val="110000"/>
              </a:lnSpc>
              <a:buFont typeface="Wingdings" pitchFamily="4" charset="2"/>
              <a:buChar char="Ø"/>
            </a:pPr>
            <a:r>
              <a:rPr lang="en-US" sz="2400" b="1">
                <a:solidFill>
                  <a:srgbClr val="000000"/>
                </a:solidFill>
                <a:latin typeface="Arial" pitchFamily="4" charset="0"/>
              </a:rPr>
              <a:t>Dynamic scheduling</a:t>
            </a: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 determines schedule at run-time</a:t>
            </a:r>
          </a:p>
          <a:p>
            <a:pPr lvl="1" eaLnBrk="0" hangingPunct="0">
              <a:lnSpc>
                <a:spcPct val="110000"/>
              </a:lnSpc>
              <a:buFont typeface="Times" pitchFamily="4" charset="0"/>
              <a:buChar char="•"/>
            </a:pP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More difficult to predict</a:t>
            </a:r>
          </a:p>
          <a:p>
            <a:pPr lvl="1" eaLnBrk="0" hangingPunct="0">
              <a:lnSpc>
                <a:spcPct val="110000"/>
              </a:lnSpc>
              <a:buFont typeface="Times" pitchFamily="4" charset="0"/>
              <a:buChar char="•"/>
            </a:pP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Changes can be handled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4710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304800"/>
            <a:ext cx="8077200" cy="114300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Scheduling Algorithms</a:t>
            </a:r>
          </a:p>
        </p:txBody>
      </p:sp>
      <p:sp>
        <p:nvSpPr>
          <p:cNvPr id="47107" name="Text Box 2"/>
          <p:cNvSpPr txBox="1">
            <a:spLocks noChangeArrowheads="1"/>
          </p:cNvSpPr>
          <p:nvPr/>
        </p:nvSpPr>
        <p:spPr bwMode="auto">
          <a:xfrm>
            <a:off x="1066800" y="1600200"/>
            <a:ext cx="7239000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20000"/>
              </a:lnSpc>
              <a:buFont typeface="Wingdings" pitchFamily="4" charset="2"/>
              <a:buChar char="Ø"/>
            </a:pP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Consider average scheduling performance</a:t>
            </a:r>
          </a:p>
          <a:p>
            <a:pPr eaLnBrk="0" hangingPunct="0">
              <a:lnSpc>
                <a:spcPct val="120000"/>
              </a:lnSpc>
              <a:buFont typeface="Wingdings" pitchFamily="4" charset="2"/>
              <a:buChar char="Ø"/>
            </a:pP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Try to meet timing deadlines, but no guarantees</a:t>
            </a:r>
          </a:p>
        </p:txBody>
      </p:sp>
      <p:sp>
        <p:nvSpPr>
          <p:cNvPr id="47108" name="Text Box 2"/>
          <p:cNvSpPr txBox="1">
            <a:spLocks noChangeArrowheads="1"/>
          </p:cNvSpPr>
          <p:nvPr/>
        </p:nvSpPr>
        <p:spPr bwMode="auto">
          <a:xfrm>
            <a:off x="1828800" y="2819400"/>
            <a:ext cx="59436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Arial" pitchFamily="4" charset="0"/>
              <a:buAutoNum type="arabicPeriod"/>
            </a:pPr>
            <a:r>
              <a:rPr lang="en-US" sz="2400">
                <a:solidFill>
                  <a:schemeClr val="tx1"/>
                </a:solidFill>
                <a:latin typeface="Arial" pitchFamily="4" charset="0"/>
                <a:ea typeface="ＭＳ Ｐゴシック" pitchFamily="4" charset="-128"/>
                <a:cs typeface="ＭＳ Ｐゴシック" pitchFamily="4" charset="-128"/>
              </a:rPr>
              <a:t>First Come First Serve Scheduling 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Arial" pitchFamily="4" charset="0"/>
              <a:buAutoNum type="arabicPeriod"/>
            </a:pPr>
            <a:r>
              <a:rPr lang="en-US" sz="2400">
                <a:solidFill>
                  <a:schemeClr val="tx1"/>
                </a:solidFill>
                <a:latin typeface="Arial" pitchFamily="4" charset="0"/>
                <a:ea typeface="ＭＳ Ｐゴシック" pitchFamily="4" charset="-128"/>
                <a:cs typeface="ＭＳ Ｐゴシック" pitchFamily="4" charset="-128"/>
              </a:rPr>
              <a:t>Shortest Job First Scheduling 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Arial" pitchFamily="4" charset="0"/>
              <a:buAutoNum type="arabicPeriod"/>
            </a:pPr>
            <a:r>
              <a:rPr lang="en-US" sz="2400">
                <a:solidFill>
                  <a:schemeClr val="tx1"/>
                </a:solidFill>
                <a:latin typeface="Arial" pitchFamily="4" charset="0"/>
                <a:ea typeface="ＭＳ Ｐゴシック" pitchFamily="4" charset="-128"/>
                <a:cs typeface="ＭＳ Ｐゴシック" pitchFamily="4" charset="-128"/>
              </a:rPr>
              <a:t>Priority Scheduling 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Arial" pitchFamily="4" charset="0"/>
              <a:buAutoNum type="arabicPeriod"/>
            </a:pPr>
            <a:r>
              <a:rPr lang="en-US" sz="2400">
                <a:solidFill>
                  <a:schemeClr val="tx1"/>
                </a:solidFill>
                <a:latin typeface="Arial" pitchFamily="4" charset="0"/>
                <a:ea typeface="ＭＳ Ｐゴシック" pitchFamily="4" charset="-128"/>
                <a:cs typeface="ＭＳ Ｐゴシック" pitchFamily="4" charset="-128"/>
              </a:rPr>
              <a:t>Round-Robin Scheduling 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Arial" pitchFamily="4" charset="0"/>
              <a:buAutoNum type="arabicPeriod"/>
            </a:pPr>
            <a:r>
              <a:rPr lang="en-US" sz="2400">
                <a:solidFill>
                  <a:schemeClr val="tx1"/>
                </a:solidFill>
                <a:latin typeface="Arial" pitchFamily="4" charset="0"/>
                <a:ea typeface="ＭＳ Ｐゴシック" pitchFamily="4" charset="-128"/>
                <a:cs typeface="ＭＳ Ｐゴシック" pitchFamily="4" charset="-128"/>
              </a:rPr>
              <a:t>Earliest Deadline First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Arial" pitchFamily="4" charset="0"/>
              <a:buAutoNum type="arabicPeriod"/>
            </a:pPr>
            <a:r>
              <a:rPr lang="en-US" sz="2400">
                <a:solidFill>
                  <a:schemeClr val="tx1"/>
                </a:solidFill>
                <a:latin typeface="Arial" pitchFamily="4" charset="0"/>
                <a:ea typeface="ＭＳ Ｐゴシック" pitchFamily="4" charset="-128"/>
                <a:cs typeface="ＭＳ Ｐゴシック" pitchFamily="4" charset="-128"/>
              </a:rPr>
              <a:t>Rate Monotonic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4915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304800"/>
            <a:ext cx="8077200" cy="114300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First Come First Served (FCFS)</a:t>
            </a:r>
          </a:p>
        </p:txBody>
      </p:sp>
      <p:sp>
        <p:nvSpPr>
          <p:cNvPr id="49155" name="Text Box 2"/>
          <p:cNvSpPr txBox="1">
            <a:spLocks noChangeArrowheads="1"/>
          </p:cNvSpPr>
          <p:nvPr/>
        </p:nvSpPr>
        <p:spPr bwMode="auto">
          <a:xfrm>
            <a:off x="762000" y="1679575"/>
            <a:ext cx="41910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20000"/>
              </a:lnSpc>
              <a:buFont typeface="Wingdings" pitchFamily="4" charset="2"/>
              <a:buChar char="Ø"/>
            </a:pP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Tasks arrive when they are ready for execution</a:t>
            </a:r>
          </a:p>
          <a:p>
            <a:pPr eaLnBrk="0" hangingPunct="0">
              <a:lnSpc>
                <a:spcPct val="120000"/>
              </a:lnSpc>
              <a:buFont typeface="Wingdings" pitchFamily="4" charset="2"/>
              <a:buChar char="Ø"/>
            </a:pP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Arrival order determine execution order</a:t>
            </a:r>
          </a:p>
          <a:p>
            <a:pPr eaLnBrk="0" hangingPunct="0">
              <a:lnSpc>
                <a:spcPct val="120000"/>
              </a:lnSpc>
              <a:buFont typeface="Wingdings" pitchFamily="4" charset="2"/>
              <a:buChar char="Ø"/>
            </a:pP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Non-preemptive</a:t>
            </a:r>
          </a:p>
        </p:txBody>
      </p:sp>
      <p:grpSp>
        <p:nvGrpSpPr>
          <p:cNvPr id="49156" name="Group 17"/>
          <p:cNvGrpSpPr>
            <a:grpSpLocks/>
          </p:cNvGrpSpPr>
          <p:nvPr/>
        </p:nvGrpSpPr>
        <p:grpSpPr bwMode="auto">
          <a:xfrm>
            <a:off x="838200" y="4267200"/>
            <a:ext cx="7620000" cy="1600200"/>
            <a:chOff x="528" y="2640"/>
            <a:chExt cx="4800" cy="1008"/>
          </a:xfrm>
        </p:grpSpPr>
        <p:sp>
          <p:nvSpPr>
            <p:cNvPr id="49158" name="Rectangle 6"/>
            <p:cNvSpPr>
              <a:spLocks noChangeArrowheads="1"/>
            </p:cNvSpPr>
            <p:nvPr/>
          </p:nvSpPr>
          <p:spPr bwMode="auto">
            <a:xfrm>
              <a:off x="624" y="2640"/>
              <a:ext cx="2832" cy="5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400">
                  <a:solidFill>
                    <a:schemeClr val="tx1"/>
                  </a:solidFill>
                  <a:latin typeface="Arial" pitchFamily="4" charset="0"/>
                </a:rPr>
                <a:t>P</a:t>
              </a:r>
              <a:r>
                <a:rPr lang="en-US" sz="2400" baseline="-25000">
                  <a:solidFill>
                    <a:schemeClr val="tx1"/>
                  </a:solidFill>
                  <a:latin typeface="Arial" pitchFamily="4" charset="0"/>
                </a:rPr>
                <a:t>1</a:t>
              </a:r>
              <a:endParaRPr lang="en-US" sz="2400">
                <a:solidFill>
                  <a:schemeClr val="tx1"/>
                </a:solidFill>
                <a:latin typeface="Arial" pitchFamily="4" charset="0"/>
              </a:endParaRPr>
            </a:p>
          </p:txBody>
        </p:sp>
        <p:sp>
          <p:nvSpPr>
            <p:cNvPr id="49159" name="Rectangle 7"/>
            <p:cNvSpPr>
              <a:spLocks noChangeArrowheads="1"/>
            </p:cNvSpPr>
            <p:nvPr/>
          </p:nvSpPr>
          <p:spPr bwMode="auto">
            <a:xfrm>
              <a:off x="3456" y="2640"/>
              <a:ext cx="864" cy="5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400">
                  <a:solidFill>
                    <a:schemeClr val="tx1"/>
                  </a:solidFill>
                  <a:latin typeface="Arial" pitchFamily="4" charset="0"/>
                </a:rPr>
                <a:t>P</a:t>
              </a:r>
              <a:r>
                <a:rPr lang="en-US" sz="2400" baseline="-25000">
                  <a:solidFill>
                    <a:schemeClr val="tx1"/>
                  </a:solidFill>
                  <a:latin typeface="Arial" pitchFamily="4" charset="0"/>
                </a:rPr>
                <a:t>2</a:t>
              </a:r>
              <a:endParaRPr lang="en-US" sz="2400">
                <a:solidFill>
                  <a:schemeClr val="tx1"/>
                </a:solidFill>
                <a:latin typeface="Arial" pitchFamily="4" charset="0"/>
              </a:endParaRPr>
            </a:p>
          </p:txBody>
        </p:sp>
        <p:sp>
          <p:nvSpPr>
            <p:cNvPr id="49160" name="Rectangle 8"/>
            <p:cNvSpPr>
              <a:spLocks noChangeArrowheads="1"/>
            </p:cNvSpPr>
            <p:nvPr/>
          </p:nvSpPr>
          <p:spPr bwMode="auto">
            <a:xfrm>
              <a:off x="4320" y="2640"/>
              <a:ext cx="864" cy="5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400">
                  <a:solidFill>
                    <a:schemeClr val="tx1"/>
                  </a:solidFill>
                  <a:latin typeface="Arial" pitchFamily="4" charset="0"/>
                </a:rPr>
                <a:t>P</a:t>
              </a:r>
              <a:r>
                <a:rPr lang="en-US" sz="2400" baseline="-25000">
                  <a:solidFill>
                    <a:schemeClr val="tx1"/>
                  </a:solidFill>
                  <a:latin typeface="Arial" pitchFamily="4" charset="0"/>
                </a:rPr>
                <a:t>3</a:t>
              </a:r>
              <a:endParaRPr lang="en-US" sz="2400"/>
            </a:p>
          </p:txBody>
        </p:sp>
        <p:sp>
          <p:nvSpPr>
            <p:cNvPr id="49161" name="Line 9"/>
            <p:cNvSpPr>
              <a:spLocks noChangeShapeType="1"/>
            </p:cNvSpPr>
            <p:nvPr/>
          </p:nvSpPr>
          <p:spPr bwMode="auto">
            <a:xfrm>
              <a:off x="624" y="2640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62" name="Line 10"/>
            <p:cNvSpPr>
              <a:spLocks noChangeShapeType="1"/>
            </p:cNvSpPr>
            <p:nvPr/>
          </p:nvSpPr>
          <p:spPr bwMode="auto">
            <a:xfrm>
              <a:off x="3456" y="2640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63" name="Line 11"/>
            <p:cNvSpPr>
              <a:spLocks noChangeShapeType="1"/>
            </p:cNvSpPr>
            <p:nvPr/>
          </p:nvSpPr>
          <p:spPr bwMode="auto">
            <a:xfrm>
              <a:off x="4320" y="2640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64" name="Line 12"/>
            <p:cNvSpPr>
              <a:spLocks noChangeShapeType="1"/>
            </p:cNvSpPr>
            <p:nvPr/>
          </p:nvSpPr>
          <p:spPr bwMode="auto">
            <a:xfrm>
              <a:off x="5184" y="2640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65" name="Text Box 13"/>
            <p:cNvSpPr txBox="1">
              <a:spLocks noChangeArrowheads="1"/>
            </p:cNvSpPr>
            <p:nvPr/>
          </p:nvSpPr>
          <p:spPr bwMode="auto">
            <a:xfrm>
              <a:off x="528" y="336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solidFill>
                    <a:schemeClr val="tx1"/>
                  </a:solidFill>
                  <a:latin typeface="Arial" pitchFamily="4" charset="0"/>
                </a:rPr>
                <a:t>0</a:t>
              </a:r>
            </a:p>
          </p:txBody>
        </p:sp>
        <p:sp>
          <p:nvSpPr>
            <p:cNvPr id="49166" name="Text Box 14"/>
            <p:cNvSpPr txBox="1">
              <a:spLocks noChangeArrowheads="1"/>
            </p:cNvSpPr>
            <p:nvPr/>
          </p:nvSpPr>
          <p:spPr bwMode="auto">
            <a:xfrm>
              <a:off x="3312" y="336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solidFill>
                    <a:schemeClr val="tx1"/>
                  </a:solidFill>
                  <a:latin typeface="Arial" pitchFamily="4" charset="0"/>
                </a:rPr>
                <a:t>24</a:t>
              </a:r>
            </a:p>
          </p:txBody>
        </p:sp>
        <p:sp>
          <p:nvSpPr>
            <p:cNvPr id="49167" name="Text Box 15"/>
            <p:cNvSpPr txBox="1">
              <a:spLocks noChangeArrowheads="1"/>
            </p:cNvSpPr>
            <p:nvPr/>
          </p:nvSpPr>
          <p:spPr bwMode="auto">
            <a:xfrm>
              <a:off x="4176" y="336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solidFill>
                    <a:schemeClr val="tx1"/>
                  </a:solidFill>
                  <a:latin typeface="Arial" pitchFamily="4" charset="0"/>
                </a:rPr>
                <a:t>27</a:t>
              </a:r>
            </a:p>
          </p:txBody>
        </p:sp>
        <p:sp>
          <p:nvSpPr>
            <p:cNvPr id="49168" name="Text Box 16"/>
            <p:cNvSpPr txBox="1">
              <a:spLocks noChangeArrowheads="1"/>
            </p:cNvSpPr>
            <p:nvPr/>
          </p:nvSpPr>
          <p:spPr bwMode="auto">
            <a:xfrm>
              <a:off x="4992" y="336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solidFill>
                    <a:schemeClr val="tx1"/>
                  </a:solidFill>
                  <a:latin typeface="Arial" pitchFamily="4" charset="0"/>
                </a:rPr>
                <a:t>30</a:t>
              </a:r>
            </a:p>
          </p:txBody>
        </p:sp>
      </p:grpSp>
      <p:sp>
        <p:nvSpPr>
          <p:cNvPr id="49157" name="Text Box 54"/>
          <p:cNvSpPr txBox="1">
            <a:spLocks noChangeArrowheads="1"/>
          </p:cNvSpPr>
          <p:nvPr/>
        </p:nvSpPr>
        <p:spPr bwMode="auto">
          <a:xfrm>
            <a:off x="5334000" y="2028825"/>
            <a:ext cx="313213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b="1" u="sng">
                <a:solidFill>
                  <a:schemeClr val="tx1"/>
                </a:solidFill>
                <a:latin typeface="Arial" pitchFamily="4" charset="0"/>
              </a:rPr>
              <a:t>Process  Exec. Time</a:t>
            </a:r>
            <a:endParaRPr lang="en-US" sz="2400">
              <a:solidFill>
                <a:schemeClr val="tx1"/>
              </a:solidFill>
              <a:latin typeface="Arial" pitchFamily="4" charset="0"/>
            </a:endParaRPr>
          </a:p>
          <a:p>
            <a:r>
              <a:rPr lang="en-US" sz="2400">
                <a:solidFill>
                  <a:schemeClr val="tx1"/>
                </a:solidFill>
                <a:latin typeface="Arial" pitchFamily="4" charset="0"/>
              </a:rPr>
              <a:t>P1	          24</a:t>
            </a:r>
          </a:p>
          <a:p>
            <a:r>
              <a:rPr lang="en-US" sz="2400">
                <a:solidFill>
                  <a:schemeClr val="tx1"/>
                </a:solidFill>
                <a:latin typeface="Arial" pitchFamily="4" charset="0"/>
              </a:rPr>
              <a:t>P2	          3</a:t>
            </a:r>
          </a:p>
          <a:p>
            <a:r>
              <a:rPr lang="en-US" sz="2400">
                <a:solidFill>
                  <a:schemeClr val="tx1"/>
                </a:solidFill>
                <a:latin typeface="Arial" pitchFamily="4" charset="0"/>
              </a:rPr>
              <a:t>P3	          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5120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304800"/>
            <a:ext cx="8077200" cy="114300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FCFS Average Waiting Time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755650" y="1773238"/>
            <a:ext cx="7772400" cy="3959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</a:defRPr>
            </a:lvl2pPr>
            <a:lvl3pPr marL="1022350" indent="-350838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</a:defRPr>
            </a:lvl3pPr>
            <a:lvl4pPr marL="1339850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</a:defRPr>
            </a:lvl4pPr>
            <a:lvl5pPr marL="16811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Tx/>
              <a:buSzPct val="101000"/>
              <a:buFont typeface="Wingdings" pitchFamily="2" charset="2"/>
              <a:buChar char="Ø"/>
              <a:defRPr/>
            </a:pPr>
            <a:r>
              <a:rPr lang="en-US" sz="2400" b="1" dirty="0" smtClean="0">
                <a:latin typeface="+mj-lt"/>
              </a:rPr>
              <a:t>Average </a:t>
            </a:r>
            <a:r>
              <a:rPr lang="en-US" sz="2400" b="1" dirty="0" smtClean="0">
                <a:latin typeface="+mj-lt"/>
              </a:rPr>
              <a:t>waiting time </a:t>
            </a:r>
            <a:r>
              <a:rPr lang="en-US" sz="2400" dirty="0" smtClean="0">
                <a:latin typeface="+mj-lt"/>
              </a:rPr>
              <a:t>sensitive to arrival time.</a:t>
            </a:r>
          </a:p>
          <a:p>
            <a:pPr lvl="1">
              <a:buClrTx/>
              <a:buSzPct val="101000"/>
              <a:buFont typeface="Wingdings" pitchFamily="2" charset="2"/>
              <a:buChar char="Ø"/>
              <a:defRPr/>
            </a:pPr>
            <a:r>
              <a:rPr lang="en-US" sz="2000" dirty="0" smtClean="0">
                <a:latin typeface="+mj-lt"/>
              </a:rPr>
              <a:t>Arrival order </a:t>
            </a:r>
            <a:r>
              <a:rPr lang="en-US" sz="2000" b="1" dirty="0" smtClean="0">
                <a:latin typeface="+mj-lt"/>
              </a:rPr>
              <a:t>P1, P2, P3</a:t>
            </a:r>
          </a:p>
          <a:p>
            <a:pPr lvl="1">
              <a:buClrTx/>
              <a:buSzPct val="101000"/>
              <a:buFont typeface="Arial" pitchFamily="34" charset="0"/>
              <a:buChar char="•"/>
              <a:defRPr/>
            </a:pPr>
            <a:r>
              <a:rPr lang="en-US" sz="2000" dirty="0" smtClean="0">
                <a:latin typeface="+mj-lt"/>
                <a:ea typeface="+mn-ea"/>
                <a:cs typeface="+mn-cs"/>
              </a:rPr>
              <a:t>Waiting time for P1=0; P2=24; P3=27</a:t>
            </a:r>
          </a:p>
          <a:p>
            <a:pPr lvl="1">
              <a:buClrTx/>
              <a:buSzPct val="101000"/>
              <a:buFont typeface="Arial" pitchFamily="34" charset="0"/>
              <a:buChar char="•"/>
              <a:defRPr/>
            </a:pPr>
            <a:r>
              <a:rPr lang="en-US" sz="2000" dirty="0" smtClean="0">
                <a:latin typeface="+mj-lt"/>
                <a:ea typeface="+mn-ea"/>
                <a:cs typeface="+mn-cs"/>
              </a:rPr>
              <a:t>Average waiting time= (0+24+27)/3=17</a:t>
            </a:r>
          </a:p>
          <a:p>
            <a:pPr marL="344487" lvl="1" indent="0">
              <a:buClrTx/>
              <a:buSzPct val="101000"/>
              <a:buFont typeface="Wingdings" pitchFamily="2" charset="2"/>
              <a:buNone/>
              <a:defRPr/>
            </a:pPr>
            <a:endParaRPr lang="en-US" sz="2000" dirty="0" smtClean="0">
              <a:latin typeface="+mj-lt"/>
              <a:ea typeface="+mn-ea"/>
              <a:cs typeface="+mn-cs"/>
            </a:endParaRPr>
          </a:p>
          <a:p>
            <a:pPr lvl="1">
              <a:buClrTx/>
              <a:buSzPct val="101000"/>
              <a:buFont typeface="Wingdings" pitchFamily="2" charset="2"/>
              <a:buChar char="Ø"/>
              <a:defRPr/>
            </a:pPr>
            <a:r>
              <a:rPr lang="en-US" sz="2000" dirty="0" smtClean="0">
                <a:latin typeface="+mj-lt"/>
                <a:ea typeface="+mn-ea"/>
                <a:cs typeface="+mn-cs"/>
              </a:rPr>
              <a:t>Arrival order </a:t>
            </a:r>
            <a:r>
              <a:rPr lang="en-US" sz="2000" b="1" dirty="0" smtClean="0">
                <a:latin typeface="+mj-lt"/>
                <a:ea typeface="+mn-ea"/>
                <a:cs typeface="+mn-cs"/>
              </a:rPr>
              <a:t>P2, P3, P1</a:t>
            </a:r>
          </a:p>
          <a:p>
            <a:pPr lvl="1">
              <a:buClrTx/>
              <a:buSzPct val="101000"/>
              <a:buFont typeface="Arial" pitchFamily="34" charset="0"/>
              <a:buChar char="•"/>
              <a:defRPr/>
            </a:pPr>
            <a:r>
              <a:rPr lang="en-US" sz="2000" dirty="0" smtClean="0">
                <a:latin typeface="+mj-lt"/>
                <a:ea typeface="+mn-ea"/>
                <a:cs typeface="+mn-cs"/>
              </a:rPr>
              <a:t>Waiting time for P2=0; P3=3; P1=6</a:t>
            </a:r>
          </a:p>
          <a:p>
            <a:pPr lvl="1">
              <a:buClrTx/>
              <a:buSzPct val="101000"/>
              <a:buFont typeface="Arial" pitchFamily="34" charset="0"/>
              <a:buChar char="•"/>
              <a:defRPr/>
            </a:pPr>
            <a:r>
              <a:rPr lang="en-US" sz="2000" dirty="0" smtClean="0">
                <a:latin typeface="+mj-lt"/>
                <a:ea typeface="+mn-ea"/>
                <a:cs typeface="+mn-cs"/>
              </a:rPr>
              <a:t>Average waiting time= (0+3+6)/3=3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16386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Multiple Tasks</a:t>
            </a:r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685800" y="1447800"/>
            <a:ext cx="8093075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marL="457200" indent="-457200">
              <a:buFont typeface="Wingdings" pitchFamily="4" charset="2"/>
              <a:buChar char="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>
                <a:solidFill>
                  <a:srgbClr val="000000"/>
                </a:solidFill>
                <a:latin typeface="Arial" pitchFamily="4" charset="0"/>
              </a:rPr>
              <a:t>Assume that one microcontroller is being used</a:t>
            </a:r>
          </a:p>
          <a:p>
            <a:pPr marL="457200" indent="-457200">
              <a:buFont typeface="Wingdings" pitchFamily="4" charset="2"/>
              <a:buChar char="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>
                <a:solidFill>
                  <a:srgbClr val="000000"/>
                </a:solidFill>
                <a:latin typeface="Arial" pitchFamily="4" charset="0"/>
              </a:rPr>
              <a:t>At least four different tasks must be performed</a:t>
            </a:r>
          </a:p>
          <a:p>
            <a:pPr marL="457200" indent="-4572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endParaRPr lang="en-US">
              <a:solidFill>
                <a:srgbClr val="000000"/>
              </a:solidFill>
              <a:latin typeface="Arial" pitchFamily="4" charset="0"/>
            </a:endParaRPr>
          </a:p>
          <a:p>
            <a:pPr marL="457200" indent="-457200">
              <a:lnSpc>
                <a:spcPct val="150000"/>
              </a:lnSpc>
              <a:buFont typeface="Arial" pitchFamily="4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b="1">
                <a:solidFill>
                  <a:srgbClr val="000000"/>
                </a:solidFill>
                <a:latin typeface="Arial" pitchFamily="4" charset="0"/>
              </a:rPr>
              <a:t>Send video data</a:t>
            </a:r>
            <a:r>
              <a:rPr lang="en-US">
                <a:solidFill>
                  <a:srgbClr val="000000"/>
                </a:solidFill>
                <a:latin typeface="Arial" pitchFamily="4" charset="0"/>
              </a:rPr>
              <a:t> - This is continuous while a user is connected</a:t>
            </a:r>
          </a:p>
          <a:p>
            <a:pPr marL="457200" indent="-457200">
              <a:lnSpc>
                <a:spcPct val="150000"/>
              </a:lnSpc>
              <a:buFont typeface="Arial" pitchFamily="4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b="1">
                <a:solidFill>
                  <a:srgbClr val="000000"/>
                </a:solidFill>
                <a:latin typeface="Arial" pitchFamily="4" charset="0"/>
              </a:rPr>
              <a:t>Service motion buttons</a:t>
            </a:r>
            <a:r>
              <a:rPr lang="en-US">
                <a:solidFill>
                  <a:srgbClr val="000000"/>
                </a:solidFill>
                <a:latin typeface="Arial" pitchFamily="4" charset="0"/>
              </a:rPr>
              <a:t> - Whenever button is pressed, may last seconds</a:t>
            </a:r>
          </a:p>
          <a:p>
            <a:pPr marL="457200" indent="-457200">
              <a:lnSpc>
                <a:spcPct val="150000"/>
              </a:lnSpc>
              <a:buFont typeface="Arial" pitchFamily="4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b="1">
                <a:solidFill>
                  <a:srgbClr val="000000"/>
                </a:solidFill>
                <a:latin typeface="Arial" pitchFamily="4" charset="0"/>
              </a:rPr>
              <a:t>Detect obstacles</a:t>
            </a:r>
            <a:r>
              <a:rPr lang="en-US">
                <a:solidFill>
                  <a:srgbClr val="000000"/>
                </a:solidFill>
                <a:latin typeface="Arial" pitchFamily="4" charset="0"/>
              </a:rPr>
              <a:t> - This is continuous at all times</a:t>
            </a:r>
          </a:p>
          <a:p>
            <a:pPr marL="457200" indent="-457200">
              <a:lnSpc>
                <a:spcPct val="150000"/>
              </a:lnSpc>
              <a:buFont typeface="Arial" pitchFamily="4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b="1">
                <a:solidFill>
                  <a:srgbClr val="000000"/>
                </a:solidFill>
                <a:latin typeface="Arial" pitchFamily="4" charset="0"/>
              </a:rPr>
              <a:t>Auto brake</a:t>
            </a:r>
            <a:r>
              <a:rPr lang="en-US">
                <a:solidFill>
                  <a:srgbClr val="000000"/>
                </a:solidFill>
                <a:latin typeface="Arial" pitchFamily="4" charset="0"/>
              </a:rPr>
              <a:t> - Whenever obstacle is detected, may last seconds</a:t>
            </a:r>
          </a:p>
          <a:p>
            <a:pPr marL="457200" indent="-457200">
              <a:lnSpc>
                <a:spcPct val="150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endParaRPr lang="en-US">
              <a:solidFill>
                <a:srgbClr val="000000"/>
              </a:solidFill>
              <a:latin typeface="Arial" pitchFamily="4" charset="0"/>
            </a:endParaRPr>
          </a:p>
          <a:p>
            <a:pPr marL="457200" indent="-457200">
              <a:buFont typeface="Wingdings" pitchFamily="4" charset="2"/>
              <a:buChar char="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>
                <a:solidFill>
                  <a:srgbClr val="000000"/>
                </a:solidFill>
                <a:latin typeface="Arial" pitchFamily="4" charset="0"/>
              </a:rPr>
              <a:t>Detect and Auto brake cannot occur together</a:t>
            </a:r>
          </a:p>
          <a:p>
            <a:pPr marL="457200" indent="-457200">
              <a:buFont typeface="Wingdings" pitchFamily="4" charset="2"/>
              <a:buChar char="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>
                <a:solidFill>
                  <a:srgbClr val="000000"/>
                </a:solidFill>
                <a:latin typeface="Arial" pitchFamily="4" charset="0"/>
              </a:rPr>
              <a:t>3 tasks may need to occur concurrently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5325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304800"/>
            <a:ext cx="8077200" cy="114300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Shortest Job First (SJF)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27088" y="1628775"/>
            <a:ext cx="7772400" cy="41894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</a:defRPr>
            </a:lvl2pPr>
            <a:lvl3pPr marL="1022350" indent="-350838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</a:defRPr>
            </a:lvl3pPr>
            <a:lvl4pPr marL="1339850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</a:defRPr>
            </a:lvl4pPr>
            <a:lvl5pPr marL="16811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50000"/>
              </a:lnSpc>
              <a:buClr>
                <a:schemeClr val="tx1"/>
              </a:buClr>
              <a:buSzPct val="100000"/>
              <a:buFont typeface="Wingdings" pitchFamily="2" charset="2"/>
              <a:buChar char="Ø"/>
              <a:defRPr/>
            </a:pPr>
            <a:r>
              <a:rPr lang="en-US" sz="2400" dirty="0" smtClean="0">
                <a:latin typeface="+mj-lt"/>
              </a:rPr>
              <a:t>Each task is associated with an </a:t>
            </a:r>
            <a:r>
              <a:rPr lang="en-US" sz="2400" b="1" dirty="0" smtClean="0">
                <a:latin typeface="+mj-lt"/>
              </a:rPr>
              <a:t>execution time</a:t>
            </a:r>
          </a:p>
          <a:p>
            <a:pPr marL="695325" lvl="2" indent="-342900">
              <a:lnSpc>
                <a:spcPct val="150000"/>
              </a:lnSpc>
              <a:buClr>
                <a:schemeClr val="tx1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j-lt"/>
                <a:ea typeface="+mn-ea"/>
                <a:cs typeface="+mn-cs"/>
              </a:rPr>
              <a:t>Estimated by some method</a:t>
            </a:r>
          </a:p>
          <a:p>
            <a:pPr>
              <a:lnSpc>
                <a:spcPct val="150000"/>
              </a:lnSpc>
              <a:buClr>
                <a:schemeClr val="tx1"/>
              </a:buClr>
              <a:buSzPct val="100000"/>
              <a:buFont typeface="Wingdings" pitchFamily="2" charset="2"/>
              <a:buChar char="Ø"/>
              <a:defRPr/>
            </a:pPr>
            <a:r>
              <a:rPr lang="en-US" sz="2400" dirty="0">
                <a:latin typeface="+mj-lt"/>
              </a:rPr>
              <a:t>S</a:t>
            </a:r>
            <a:r>
              <a:rPr lang="en-US" sz="2400" dirty="0" smtClean="0">
                <a:latin typeface="+mj-lt"/>
              </a:rPr>
              <a:t>hortest execution time task is executed, chosen from </a:t>
            </a:r>
            <a:r>
              <a:rPr lang="en-US" sz="2400" b="1" dirty="0" smtClean="0">
                <a:latin typeface="+mj-lt"/>
              </a:rPr>
              <a:t>waiting tasks</a:t>
            </a:r>
          </a:p>
          <a:p>
            <a:pPr>
              <a:lnSpc>
                <a:spcPct val="150000"/>
              </a:lnSpc>
              <a:buClr>
                <a:schemeClr val="tx1"/>
              </a:buClr>
              <a:buSzPct val="100000"/>
              <a:buFont typeface="Wingdings" pitchFamily="2" charset="2"/>
              <a:buChar char="Ø"/>
              <a:defRPr/>
            </a:pPr>
            <a:r>
              <a:rPr lang="en-US" sz="2400" dirty="0" smtClean="0">
                <a:latin typeface="+mj-lt"/>
              </a:rPr>
              <a:t>FCFS is used in a tie</a:t>
            </a:r>
          </a:p>
          <a:p>
            <a:pPr>
              <a:lnSpc>
                <a:spcPct val="150000"/>
              </a:lnSpc>
              <a:buClr>
                <a:schemeClr val="tx1"/>
              </a:buClr>
              <a:buSzPct val="100000"/>
              <a:buFont typeface="Wingdings" pitchFamily="2" charset="2"/>
              <a:buChar char="Ø"/>
              <a:defRPr/>
            </a:pPr>
            <a:r>
              <a:rPr lang="en-US" sz="2400" dirty="0" smtClean="0">
                <a:latin typeface="+mj-lt"/>
              </a:rPr>
              <a:t>SJF gives </a:t>
            </a:r>
            <a:r>
              <a:rPr lang="en-US" sz="2400" b="1" dirty="0" smtClean="0">
                <a:latin typeface="+mj-lt"/>
              </a:rPr>
              <a:t>minimum average waiting time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2000" dirty="0" smtClean="0">
                <a:latin typeface="+mj-lt"/>
              </a:rPr>
              <a:t>Assuming that execution time estimates are accurate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Ø"/>
              <a:defRPr/>
            </a:pPr>
            <a:endParaRPr lang="en-US" sz="2400" dirty="0" smtClean="0">
              <a:latin typeface="+mj-lt"/>
              <a:ea typeface="+mn-ea"/>
              <a:cs typeface="+mn-cs"/>
            </a:endParaRPr>
          </a:p>
          <a:p>
            <a:pPr lvl="1">
              <a:buClr>
                <a:schemeClr val="tx1"/>
              </a:buClr>
              <a:buFont typeface="Wingdings" pitchFamily="2" charset="2"/>
              <a:buChar char="Ø"/>
              <a:defRPr/>
            </a:pPr>
            <a:endParaRPr lang="en-US" sz="2400" dirty="0" smtClean="0">
              <a:latin typeface="+mj-lt"/>
              <a:ea typeface="+mn-ea"/>
              <a:cs typeface="+mn-cs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Ø"/>
              <a:defRPr/>
            </a:pPr>
            <a:endParaRPr lang="en-US" sz="2400" dirty="0"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5529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304800"/>
            <a:ext cx="8077200" cy="114300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Shortest Job First Example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31850" y="1628775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5" charset="2"/>
              <a:buNone/>
              <a:defRPr/>
            </a:pPr>
            <a:r>
              <a:rPr lang="en-US" sz="2400" u="sng" dirty="0">
                <a:solidFill>
                  <a:schemeClr val="tx1"/>
                </a:solidFill>
                <a:latin typeface="+mj-lt"/>
              </a:rPr>
              <a:t>Processes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   </a:t>
            </a:r>
            <a:r>
              <a:rPr lang="en-US" sz="2400" u="sng" dirty="0">
                <a:solidFill>
                  <a:schemeClr val="tx1"/>
                </a:solidFill>
                <a:latin typeface="+mj-lt"/>
              </a:rPr>
              <a:t>Execution time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5" charset="2"/>
              <a:buNone/>
              <a:defRPr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P1                6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5" charset="2"/>
              <a:buNone/>
              <a:defRPr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P2                8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5" charset="2"/>
              <a:buNone/>
              <a:defRPr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P3                7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5" charset="2"/>
              <a:buNone/>
              <a:defRPr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P4                3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5" charset="2"/>
              <a:buNone/>
              <a:defRPr/>
            </a:pPr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marL="342900" indent="-342900">
              <a:spcBef>
                <a:spcPct val="20000"/>
              </a:spcBef>
              <a:buSzPct val="100000"/>
              <a:buFont typeface="Wingdings" pitchFamily="2" charset="2"/>
              <a:buChar char="Ø"/>
              <a:defRPr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FCFS average waiting time: (0+6+14+21)/4=10.25</a:t>
            </a:r>
          </a:p>
          <a:p>
            <a:pPr marL="342900" indent="-342900">
              <a:spcBef>
                <a:spcPct val="20000"/>
              </a:spcBef>
              <a:buSzPct val="100000"/>
              <a:buFont typeface="Wingdings" pitchFamily="2" charset="2"/>
              <a:buChar char="Ø"/>
              <a:defRPr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SJF   average waiting time: (3+16+9+0)/4=7 </a:t>
            </a:r>
          </a:p>
          <a:p>
            <a:pPr marL="1085850" lvl="1" indent="-342900">
              <a:spcBef>
                <a:spcPct val="20000"/>
              </a:spcBef>
              <a:buSzPct val="100000"/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Assume they arrive at 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almost same 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time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5734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304800"/>
            <a:ext cx="8713788" cy="114300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SJF Preemptive v. Non-preemptive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925513" y="1773238"/>
            <a:ext cx="7391400" cy="3959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</a:defRPr>
            </a:lvl2pPr>
            <a:lvl3pPr marL="1022350" indent="-350838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</a:defRPr>
            </a:lvl3pPr>
            <a:lvl4pPr marL="1339850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</a:defRPr>
            </a:lvl4pPr>
            <a:lvl5pPr marL="16811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Tx/>
              <a:buSzPct val="100000"/>
              <a:buFont typeface="Wingdings" pitchFamily="2" charset="2"/>
              <a:buChar char="Ø"/>
              <a:defRPr/>
            </a:pPr>
            <a:r>
              <a:rPr lang="en-US" sz="2400" b="1" dirty="0" smtClean="0">
                <a:latin typeface="+mj-lt"/>
              </a:rPr>
              <a:t>SJF Non-preemptive</a:t>
            </a:r>
            <a:r>
              <a:rPr lang="en-US" sz="2400" dirty="0" smtClean="0">
                <a:latin typeface="+mj-lt"/>
              </a:rPr>
              <a:t> </a:t>
            </a:r>
          </a:p>
          <a:p>
            <a:pPr marL="784225" lvl="1" indent="-457200">
              <a:buClrTx/>
              <a:buSzPct val="100000"/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j-lt"/>
              </a:rPr>
              <a:t>Process cannot be preempted until it completes execution </a:t>
            </a:r>
          </a:p>
          <a:p>
            <a:pPr lvl="1">
              <a:buClrTx/>
              <a:buSzPct val="100000"/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j-lt"/>
              </a:rPr>
              <a:t>Arrival order is important</a:t>
            </a:r>
            <a:endParaRPr lang="en-US" sz="2400" dirty="0">
              <a:latin typeface="+mj-lt"/>
            </a:endParaRPr>
          </a:p>
          <a:p>
            <a:pPr>
              <a:buClrTx/>
              <a:buSzPct val="100000"/>
              <a:buFont typeface="Wingdings" pitchFamily="2" charset="2"/>
              <a:buChar char="Ø"/>
              <a:defRPr/>
            </a:pPr>
            <a:r>
              <a:rPr lang="en-US" sz="2400" b="1" dirty="0">
                <a:latin typeface="+mj-lt"/>
              </a:rPr>
              <a:t>Preemptive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</a:t>
            </a:r>
          </a:p>
          <a:p>
            <a:pPr lvl="1">
              <a:buClrTx/>
              <a:buSzPct val="100000"/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j-lt"/>
              </a:rPr>
              <a:t>Current p</a:t>
            </a:r>
            <a:r>
              <a:rPr lang="en-US" sz="2400" dirty="0" smtClean="0">
                <a:latin typeface="+mj-lt"/>
              </a:rPr>
              <a:t>rocess </a:t>
            </a:r>
            <a:r>
              <a:rPr lang="en-US" sz="2400" dirty="0" smtClean="0">
                <a:latin typeface="+mj-lt"/>
              </a:rPr>
              <a:t>can be preempted if new process has </a:t>
            </a:r>
            <a:r>
              <a:rPr lang="en-US" sz="2400" b="1" dirty="0" smtClean="0">
                <a:latin typeface="+mj-lt"/>
              </a:rPr>
              <a:t>less remaining execution </a:t>
            </a:r>
            <a:r>
              <a:rPr lang="en-US" sz="2400" b="1" dirty="0" smtClean="0">
                <a:latin typeface="+mj-lt"/>
              </a:rPr>
              <a:t>time</a:t>
            </a:r>
            <a:endParaRPr lang="en-US" sz="2400" dirty="0" smtClean="0">
              <a:latin typeface="+mj-lt"/>
            </a:endParaRPr>
          </a:p>
          <a:p>
            <a:pPr lvl="1">
              <a:buClrTx/>
              <a:buSzPct val="100000"/>
              <a:buFont typeface="Arial" pitchFamily="34" charset="0"/>
              <a:buChar char="•"/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Shortest-Remaining-Time-First</a:t>
            </a:r>
            <a:r>
              <a:rPr lang="en-US" sz="2400" dirty="0" smtClean="0">
                <a:solidFill>
                  <a:srgbClr val="FF0000"/>
                </a:solidFill>
                <a:latin typeface="+mj-lt"/>
              </a:rPr>
              <a:t> (SRTF)</a:t>
            </a:r>
            <a:endParaRPr lang="en-US" sz="2400" dirty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5939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304800"/>
            <a:ext cx="8713788" cy="114300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Priority Scheduling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925513" y="1557338"/>
            <a:ext cx="7391400" cy="44751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</a:defRPr>
            </a:lvl2pPr>
            <a:lvl3pPr marL="1022350" indent="-350838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</a:defRPr>
            </a:lvl3pPr>
            <a:lvl4pPr marL="1339850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</a:defRPr>
            </a:lvl4pPr>
            <a:lvl5pPr marL="16811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Tx/>
              <a:buSzPct val="100000"/>
              <a:buFont typeface="Wingdings" pitchFamily="2" charset="2"/>
              <a:buChar char="Ø"/>
              <a:defRPr/>
            </a:pPr>
            <a:r>
              <a:rPr lang="en-US" sz="2400" dirty="0" smtClean="0">
                <a:latin typeface="+mj-lt"/>
              </a:rPr>
              <a:t>FCFS ranks based on </a:t>
            </a:r>
            <a:r>
              <a:rPr lang="en-US" sz="2400" b="1" dirty="0" smtClean="0">
                <a:latin typeface="+mj-lt"/>
              </a:rPr>
              <a:t>arrival order</a:t>
            </a:r>
          </a:p>
          <a:p>
            <a:pPr>
              <a:buClrTx/>
              <a:buSzPct val="100000"/>
              <a:buFont typeface="Wingdings" pitchFamily="2" charset="2"/>
              <a:buChar char="Ø"/>
              <a:defRPr/>
            </a:pPr>
            <a:r>
              <a:rPr lang="en-US" sz="2400" dirty="0" smtClean="0">
                <a:latin typeface="+mj-lt"/>
              </a:rPr>
              <a:t>SJF ranks based on </a:t>
            </a:r>
            <a:r>
              <a:rPr lang="en-US" sz="2400" b="1" dirty="0" smtClean="0">
                <a:latin typeface="+mj-lt"/>
              </a:rPr>
              <a:t>execution time</a:t>
            </a:r>
          </a:p>
          <a:p>
            <a:pPr>
              <a:buClrTx/>
              <a:buSzPct val="100000"/>
              <a:buFont typeface="Wingdings" pitchFamily="2" charset="2"/>
              <a:buChar char="Ø"/>
              <a:defRPr/>
            </a:pPr>
            <a:r>
              <a:rPr lang="en-US" sz="2400" dirty="0" smtClean="0">
                <a:latin typeface="+mj-lt"/>
              </a:rPr>
              <a:t>Tasks with </a:t>
            </a:r>
            <a:r>
              <a:rPr lang="en-US" sz="2400" b="1" dirty="0" smtClean="0">
                <a:latin typeface="+mj-lt"/>
              </a:rPr>
              <a:t>real-time deadlines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may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be ignored</a:t>
            </a:r>
          </a:p>
          <a:p>
            <a:pPr lvl="1">
              <a:buClrTx/>
              <a:buSzPct val="100000"/>
              <a:buFont typeface="Arial" pitchFamily="34" charset="0"/>
              <a:buChar char="•"/>
              <a:defRPr/>
            </a:pPr>
            <a:r>
              <a:rPr lang="en-US" sz="2000" dirty="0" smtClean="0">
                <a:latin typeface="+mj-lt"/>
              </a:rPr>
              <a:t>Late arrival, </a:t>
            </a:r>
            <a:r>
              <a:rPr lang="en-US" sz="2000" dirty="0" smtClean="0">
                <a:latin typeface="+mj-lt"/>
              </a:rPr>
              <a:t>medium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execution time</a:t>
            </a:r>
          </a:p>
          <a:p>
            <a:pPr lvl="1">
              <a:buClrTx/>
              <a:buSzPct val="100000"/>
              <a:buFont typeface="Arial" pitchFamily="34" charset="0"/>
              <a:buChar char="•"/>
              <a:defRPr/>
            </a:pPr>
            <a:r>
              <a:rPr lang="en-US" sz="2000" dirty="0" smtClean="0">
                <a:latin typeface="+mj-lt"/>
              </a:rPr>
              <a:t>Ex. Audio sampling and processing</a:t>
            </a:r>
          </a:p>
          <a:p>
            <a:pPr>
              <a:buClrTx/>
              <a:buSzPct val="100000"/>
              <a:buFont typeface="Wingdings" pitchFamily="2" charset="2"/>
              <a:buChar char="Ø"/>
              <a:defRPr/>
            </a:pPr>
            <a:r>
              <a:rPr lang="en-US" sz="2400" dirty="0">
                <a:latin typeface="+mj-lt"/>
              </a:rPr>
              <a:t>A </a:t>
            </a:r>
            <a:r>
              <a:rPr lang="en-US" sz="2400" b="1" dirty="0">
                <a:latin typeface="+mj-lt"/>
              </a:rPr>
              <a:t>priority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is </a:t>
            </a:r>
            <a:r>
              <a:rPr lang="en-US" sz="2400" dirty="0">
                <a:latin typeface="+mj-lt"/>
              </a:rPr>
              <a:t>associated with each process</a:t>
            </a:r>
          </a:p>
          <a:p>
            <a:pPr>
              <a:buClrTx/>
              <a:buSzPct val="100000"/>
              <a:buFont typeface="Wingdings" pitchFamily="2" charset="2"/>
              <a:buChar char="Ø"/>
              <a:defRPr/>
            </a:pPr>
            <a:r>
              <a:rPr lang="en-US" sz="2400" dirty="0">
                <a:latin typeface="+mj-lt"/>
              </a:rPr>
              <a:t>The CPU is allocated to the process with the highest priority</a:t>
            </a:r>
          </a:p>
          <a:p>
            <a:pPr lvl="1">
              <a:buClrTx/>
              <a:buSzPct val="100000"/>
              <a:buFont typeface="Arial" pitchFamily="34" charset="0"/>
              <a:buChar char="•"/>
              <a:defRPr/>
            </a:pPr>
            <a:r>
              <a:rPr lang="en-US" sz="2000" dirty="0" smtClean="0">
                <a:latin typeface="+mj-lt"/>
              </a:rPr>
              <a:t>(</a:t>
            </a:r>
            <a:r>
              <a:rPr lang="en-US" sz="2000" dirty="0">
                <a:latin typeface="+mj-lt"/>
              </a:rPr>
              <a:t>smallest integer ≡ highest priority</a:t>
            </a:r>
            <a:r>
              <a:rPr lang="en-US" sz="2000" dirty="0" smtClean="0">
                <a:latin typeface="+mj-lt"/>
              </a:rPr>
              <a:t>)</a:t>
            </a:r>
            <a:endParaRPr lang="en-US" sz="2000" dirty="0">
              <a:latin typeface="+mj-lt"/>
            </a:endParaRPr>
          </a:p>
          <a:p>
            <a:pPr>
              <a:buClrTx/>
              <a:buSzPct val="100000"/>
              <a:buFont typeface="Wingdings" pitchFamily="2" charset="2"/>
              <a:buChar char="Ø"/>
              <a:defRPr/>
            </a:pPr>
            <a:r>
              <a:rPr lang="en-US" sz="2400" b="1" dirty="0">
                <a:latin typeface="+mj-lt"/>
              </a:rPr>
              <a:t>Sacrifices total waiting time </a:t>
            </a:r>
            <a:r>
              <a:rPr lang="en-US" sz="2400" dirty="0">
                <a:latin typeface="+mj-lt"/>
              </a:rPr>
              <a:t>to meet important timing </a:t>
            </a:r>
            <a:r>
              <a:rPr lang="en-US" sz="2400" dirty="0" smtClean="0">
                <a:latin typeface="+mj-lt"/>
              </a:rPr>
              <a:t>deadlines</a:t>
            </a:r>
            <a:endParaRPr lang="en-US" sz="2400" dirty="0"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6144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304800"/>
            <a:ext cx="8713788" cy="114300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Priority Scheduling Example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619672" y="1556792"/>
            <a:ext cx="5813425" cy="2849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</a:defRPr>
            </a:lvl2pPr>
            <a:lvl3pPr marL="1022350" indent="-350838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</a:defRPr>
            </a:lvl3pPr>
            <a:lvl4pPr marL="1339850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</a:defRPr>
            </a:lvl4pPr>
            <a:lvl5pPr marL="16811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None/>
              <a:defRPr/>
            </a:pPr>
            <a:r>
              <a:rPr lang="en-US" sz="2000" u="sng" dirty="0">
                <a:latin typeface="+mj-lt"/>
              </a:rPr>
              <a:t>Processes</a:t>
            </a:r>
            <a:r>
              <a:rPr lang="en-US" sz="2000" dirty="0">
                <a:latin typeface="+mj-lt"/>
              </a:rPr>
              <a:t>   </a:t>
            </a:r>
            <a:r>
              <a:rPr lang="en-US" sz="2000" u="sng" dirty="0" smtClean="0">
                <a:latin typeface="+mj-lt"/>
              </a:rPr>
              <a:t>Execution </a:t>
            </a:r>
            <a:r>
              <a:rPr lang="en-US" sz="2000" u="sng" dirty="0">
                <a:latin typeface="+mj-lt"/>
              </a:rPr>
              <a:t>time</a:t>
            </a:r>
            <a:r>
              <a:rPr lang="en-US" sz="2000" dirty="0">
                <a:latin typeface="+mj-lt"/>
              </a:rPr>
              <a:t>   </a:t>
            </a:r>
            <a:r>
              <a:rPr lang="en-US" sz="2000" u="sng" dirty="0">
                <a:latin typeface="+mj-lt"/>
              </a:rPr>
              <a:t>Priority</a:t>
            </a:r>
            <a:r>
              <a:rPr lang="en-US" sz="2000" dirty="0">
                <a:latin typeface="+mj-lt"/>
              </a:rPr>
              <a:t>   </a:t>
            </a:r>
            <a:r>
              <a:rPr lang="en-US" sz="2000" u="sng" dirty="0">
                <a:latin typeface="+mj-lt"/>
              </a:rPr>
              <a:t>Arrival time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dirty="0">
                <a:latin typeface="+mj-lt"/>
              </a:rPr>
              <a:t>P1              10              </a:t>
            </a:r>
            <a:r>
              <a:rPr lang="en-US" sz="2400" dirty="0" smtClean="0">
                <a:latin typeface="+mj-lt"/>
              </a:rPr>
              <a:t>   3           </a:t>
            </a:r>
            <a:r>
              <a:rPr lang="en-US" sz="2400" dirty="0">
                <a:latin typeface="+mj-lt"/>
              </a:rPr>
              <a:t>0.0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dirty="0">
                <a:latin typeface="+mj-lt"/>
              </a:rPr>
              <a:t>P2                1              </a:t>
            </a:r>
            <a:r>
              <a:rPr lang="en-US" sz="2400" dirty="0" smtClean="0">
                <a:latin typeface="+mj-lt"/>
              </a:rPr>
              <a:t>	 1           </a:t>
            </a:r>
            <a:r>
              <a:rPr lang="en-US" sz="2400" dirty="0">
                <a:latin typeface="+mj-lt"/>
              </a:rPr>
              <a:t>1.0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dirty="0">
                <a:latin typeface="+mj-lt"/>
              </a:rPr>
              <a:t>P3                2              </a:t>
            </a:r>
            <a:r>
              <a:rPr lang="en-US" sz="2400" dirty="0" smtClean="0">
                <a:latin typeface="+mj-lt"/>
              </a:rPr>
              <a:t>   4           </a:t>
            </a:r>
            <a:r>
              <a:rPr lang="en-US" sz="2400" dirty="0">
                <a:latin typeface="+mj-lt"/>
              </a:rPr>
              <a:t>2.0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dirty="0">
                <a:latin typeface="+mj-lt"/>
              </a:rPr>
              <a:t>P4                1              </a:t>
            </a:r>
            <a:r>
              <a:rPr lang="en-US" sz="2400" dirty="0" smtClean="0">
                <a:latin typeface="+mj-lt"/>
              </a:rPr>
              <a:t>   5           </a:t>
            </a:r>
            <a:r>
              <a:rPr lang="en-US" sz="2400" dirty="0">
                <a:latin typeface="+mj-lt"/>
              </a:rPr>
              <a:t>3.0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dirty="0">
                <a:latin typeface="+mj-lt"/>
              </a:rPr>
              <a:t>P5                5              </a:t>
            </a:r>
            <a:r>
              <a:rPr lang="en-US" sz="2400" dirty="0" smtClean="0">
                <a:latin typeface="+mj-lt"/>
              </a:rPr>
              <a:t>   2           </a:t>
            </a:r>
            <a:r>
              <a:rPr lang="en-US" sz="2400" dirty="0">
                <a:latin typeface="+mj-lt"/>
              </a:rPr>
              <a:t>4.0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42988" y="4293096"/>
            <a:ext cx="7191392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Arrival time order: P1, P2, P3, P4, 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P5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Execution time 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order: P2, 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P4, P3, P5, P1</a:t>
            </a:r>
            <a:endParaRPr lang="en-US" sz="2400" dirty="0" smtClean="0">
              <a:solidFill>
                <a:schemeClr val="tx1"/>
              </a:solidFill>
              <a:latin typeface="+mj-lt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Priority order: P2, P5, P1, P3, P4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Scheduler 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should complete tasks in priority order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6349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304800"/>
            <a:ext cx="8713788" cy="114300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Non-Preemptive, Priority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359025" y="1628775"/>
            <a:ext cx="4373563" cy="16557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</a:defRPr>
            </a:lvl2pPr>
            <a:lvl3pPr marL="1022350" indent="-350838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</a:defRPr>
            </a:lvl3pPr>
            <a:lvl4pPr marL="1339850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</a:defRPr>
            </a:lvl4pPr>
            <a:lvl5pPr marL="16811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None/>
              <a:defRPr/>
            </a:pPr>
            <a:r>
              <a:rPr lang="en-US" sz="1400" u="sng" dirty="0">
                <a:latin typeface="+mj-lt"/>
              </a:rPr>
              <a:t>Processes</a:t>
            </a:r>
            <a:r>
              <a:rPr lang="en-US" sz="1400" dirty="0">
                <a:latin typeface="+mj-lt"/>
              </a:rPr>
              <a:t>   </a:t>
            </a:r>
            <a:r>
              <a:rPr lang="en-US" sz="1400" u="sng" dirty="0" smtClean="0">
                <a:latin typeface="+mj-lt"/>
              </a:rPr>
              <a:t>Execution </a:t>
            </a:r>
            <a:r>
              <a:rPr lang="en-US" sz="1400" u="sng" dirty="0">
                <a:latin typeface="+mj-lt"/>
              </a:rPr>
              <a:t>time</a:t>
            </a:r>
            <a:r>
              <a:rPr lang="en-US" sz="1400" dirty="0">
                <a:latin typeface="+mj-lt"/>
              </a:rPr>
              <a:t>   </a:t>
            </a:r>
            <a:r>
              <a:rPr lang="en-US" sz="1400" u="sng" dirty="0">
                <a:latin typeface="+mj-lt"/>
              </a:rPr>
              <a:t>Priority</a:t>
            </a:r>
            <a:r>
              <a:rPr lang="en-US" sz="1400" dirty="0">
                <a:latin typeface="+mj-lt"/>
              </a:rPr>
              <a:t>   </a:t>
            </a:r>
            <a:r>
              <a:rPr lang="en-US" sz="1400" u="sng" dirty="0">
                <a:latin typeface="+mj-lt"/>
              </a:rPr>
              <a:t>Arrival time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1400" dirty="0">
                <a:latin typeface="+mj-lt"/>
              </a:rPr>
              <a:t>P1              10              </a:t>
            </a:r>
            <a:r>
              <a:rPr lang="en-US" sz="1400" dirty="0" smtClean="0">
                <a:latin typeface="+mj-lt"/>
              </a:rPr>
              <a:t>   	3           	0.0</a:t>
            </a:r>
            <a:endParaRPr lang="en-US" sz="1400" dirty="0">
              <a:latin typeface="+mj-lt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1400" dirty="0">
                <a:latin typeface="+mj-lt"/>
              </a:rPr>
              <a:t>P2                1              </a:t>
            </a:r>
            <a:r>
              <a:rPr lang="en-US" sz="1400" dirty="0" smtClean="0">
                <a:latin typeface="+mj-lt"/>
              </a:rPr>
              <a:t>	 	1           	1.0</a:t>
            </a:r>
            <a:endParaRPr lang="en-US" sz="1400" dirty="0">
              <a:latin typeface="+mj-lt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1400" dirty="0">
                <a:latin typeface="+mj-lt"/>
              </a:rPr>
              <a:t>P3                2              </a:t>
            </a:r>
            <a:r>
              <a:rPr lang="en-US" sz="1400" dirty="0" smtClean="0">
                <a:latin typeface="+mj-lt"/>
              </a:rPr>
              <a:t>   	4           	2.0</a:t>
            </a:r>
            <a:endParaRPr lang="en-US" sz="1400" dirty="0">
              <a:latin typeface="+mj-lt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1400" dirty="0">
                <a:latin typeface="+mj-lt"/>
              </a:rPr>
              <a:t>P4                1              </a:t>
            </a:r>
            <a:r>
              <a:rPr lang="en-US" sz="1400" dirty="0" smtClean="0">
                <a:latin typeface="+mj-lt"/>
              </a:rPr>
              <a:t>   	5           	3.0</a:t>
            </a:r>
            <a:endParaRPr lang="en-US" sz="1400" dirty="0">
              <a:latin typeface="+mj-lt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1400" dirty="0">
                <a:latin typeface="+mj-lt"/>
              </a:rPr>
              <a:t>P5                5              </a:t>
            </a:r>
            <a:r>
              <a:rPr lang="en-US" sz="1400" dirty="0" smtClean="0">
                <a:latin typeface="+mj-lt"/>
              </a:rPr>
              <a:t>   	2           	4.0</a:t>
            </a:r>
            <a:endParaRPr lang="en-US" sz="1400" dirty="0">
              <a:latin typeface="+mj-lt"/>
            </a:endParaRPr>
          </a:p>
          <a:p>
            <a:pPr marL="0" indent="0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400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03350" y="4724400"/>
            <a:ext cx="6237288" cy="8223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All processes are waiting when P1 is done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Completion order is priority order, after P1</a:t>
            </a:r>
          </a:p>
        </p:txBody>
      </p:sp>
      <p:grpSp>
        <p:nvGrpSpPr>
          <p:cNvPr id="63493" name="Group 12"/>
          <p:cNvGrpSpPr>
            <a:grpSpLocks/>
          </p:cNvGrpSpPr>
          <p:nvPr/>
        </p:nvGrpSpPr>
        <p:grpSpPr bwMode="auto">
          <a:xfrm>
            <a:off x="1473200" y="3716338"/>
            <a:ext cx="5975350" cy="746125"/>
            <a:chOff x="814961" y="4365104"/>
            <a:chExt cx="5976234" cy="745087"/>
          </a:xfrm>
        </p:grpSpPr>
        <p:sp>
          <p:nvSpPr>
            <p:cNvPr id="7" name="Rectangle 6"/>
            <p:cNvSpPr/>
            <p:nvPr/>
          </p:nvSpPr>
          <p:spPr bwMode="auto">
            <a:xfrm>
              <a:off x="937217" y="4365104"/>
              <a:ext cx="3057977" cy="359861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0" hangingPunct="0"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r>
                <a:rPr lang="en-US" sz="1800" dirty="0">
                  <a:solidFill>
                    <a:schemeClr val="tx1"/>
                  </a:solidFill>
                  <a:latin typeface="+mj-lt"/>
                  <a:ea typeface="MS Gothic" charset="-128"/>
                </a:rPr>
                <a:t>P1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3995194" y="4365104"/>
              <a:ext cx="288968" cy="359861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0" hangingPunct="0"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r>
                <a:rPr lang="en-US" sz="1050" dirty="0">
                  <a:solidFill>
                    <a:schemeClr val="tx1"/>
                  </a:solidFill>
                  <a:latin typeface="+mj-lt"/>
                  <a:ea typeface="MS Gothic" charset="-128"/>
                </a:rPr>
                <a:t>P2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284162" y="4365104"/>
              <a:ext cx="1440075" cy="359861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0" hangingPunct="0"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r>
                <a:rPr lang="en-US" sz="1800" dirty="0">
                  <a:solidFill>
                    <a:schemeClr val="tx1"/>
                  </a:solidFill>
                  <a:latin typeface="+mj-lt"/>
                  <a:ea typeface="MS Gothic" charset="-128"/>
                </a:rPr>
                <a:t>P5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5719474" y="4365104"/>
              <a:ext cx="581111" cy="359861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0" hangingPunct="0"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r>
                <a:rPr lang="en-US" sz="1800" dirty="0">
                  <a:solidFill>
                    <a:schemeClr val="tx1"/>
                  </a:solidFill>
                  <a:latin typeface="+mj-lt"/>
                  <a:ea typeface="MS Gothic" charset="-128"/>
                </a:rPr>
                <a:t>P3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6300585" y="4365104"/>
              <a:ext cx="287380" cy="359861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0" hangingPunct="0"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r>
                <a:rPr lang="en-US" sz="1050" dirty="0">
                  <a:solidFill>
                    <a:schemeClr val="tx1"/>
                  </a:solidFill>
                  <a:latin typeface="+mj-lt"/>
                  <a:ea typeface="MS Gothic" charset="-128"/>
                </a:rPr>
                <a:t>P4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14961" y="4743988"/>
              <a:ext cx="311196" cy="36620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800" dirty="0">
                  <a:solidFill>
                    <a:schemeClr val="tx1"/>
                  </a:solidFill>
                  <a:latin typeface="+mj-lt"/>
                </a:rPr>
                <a:t>0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826895" y="4724965"/>
              <a:ext cx="409636" cy="33608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latin typeface="+mj-lt"/>
                </a:rPr>
                <a:t>10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103160" y="4724965"/>
              <a:ext cx="409636" cy="33608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latin typeface="+mj-lt"/>
                </a:rPr>
                <a:t>11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521007" y="4724965"/>
              <a:ext cx="409636" cy="33608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latin typeface="+mj-lt"/>
                </a:rPr>
                <a:t>16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065601" y="4724965"/>
              <a:ext cx="409636" cy="33608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latin typeface="+mj-lt"/>
                </a:rPr>
                <a:t>18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381559" y="4724965"/>
              <a:ext cx="409636" cy="33608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latin typeface="+mj-lt"/>
                </a:rPr>
                <a:t>19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6553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304800"/>
            <a:ext cx="8713788" cy="114300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Preemptive Priority Scheduling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359025" y="1628775"/>
            <a:ext cx="4373563" cy="16557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</a:defRPr>
            </a:lvl2pPr>
            <a:lvl3pPr marL="1022350" indent="-350838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</a:defRPr>
            </a:lvl3pPr>
            <a:lvl4pPr marL="1339850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</a:defRPr>
            </a:lvl4pPr>
            <a:lvl5pPr marL="16811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None/>
              <a:defRPr/>
            </a:pPr>
            <a:r>
              <a:rPr lang="en-US" sz="1400" u="sng" dirty="0">
                <a:latin typeface="+mj-lt"/>
              </a:rPr>
              <a:t>Processes</a:t>
            </a:r>
            <a:r>
              <a:rPr lang="en-US" sz="1400" dirty="0">
                <a:latin typeface="+mj-lt"/>
              </a:rPr>
              <a:t>   </a:t>
            </a:r>
            <a:r>
              <a:rPr lang="en-US" sz="1400" u="sng" dirty="0" smtClean="0">
                <a:latin typeface="+mj-lt"/>
              </a:rPr>
              <a:t>Execution </a:t>
            </a:r>
            <a:r>
              <a:rPr lang="en-US" sz="1400" u="sng" dirty="0">
                <a:latin typeface="+mj-lt"/>
              </a:rPr>
              <a:t>time</a:t>
            </a:r>
            <a:r>
              <a:rPr lang="en-US" sz="1400" dirty="0">
                <a:latin typeface="+mj-lt"/>
              </a:rPr>
              <a:t>   </a:t>
            </a:r>
            <a:r>
              <a:rPr lang="en-US" sz="1400" u="sng" dirty="0">
                <a:latin typeface="+mj-lt"/>
              </a:rPr>
              <a:t>Priority</a:t>
            </a:r>
            <a:r>
              <a:rPr lang="en-US" sz="1400" dirty="0">
                <a:latin typeface="+mj-lt"/>
              </a:rPr>
              <a:t>   </a:t>
            </a:r>
            <a:r>
              <a:rPr lang="en-US" sz="1400" u="sng" dirty="0">
                <a:latin typeface="+mj-lt"/>
              </a:rPr>
              <a:t>Arrival time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1400" dirty="0">
                <a:latin typeface="+mj-lt"/>
              </a:rPr>
              <a:t>P1              10              </a:t>
            </a:r>
            <a:r>
              <a:rPr lang="en-US" sz="1400" dirty="0" smtClean="0">
                <a:latin typeface="+mj-lt"/>
              </a:rPr>
              <a:t>   	3           	0.0</a:t>
            </a:r>
            <a:endParaRPr lang="en-US" sz="1400" dirty="0">
              <a:latin typeface="+mj-lt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1400" dirty="0">
                <a:latin typeface="+mj-lt"/>
              </a:rPr>
              <a:t>P2                1              </a:t>
            </a:r>
            <a:r>
              <a:rPr lang="en-US" sz="1400" dirty="0" smtClean="0">
                <a:latin typeface="+mj-lt"/>
              </a:rPr>
              <a:t>	 	1           	1.0</a:t>
            </a:r>
            <a:endParaRPr lang="en-US" sz="1400" dirty="0">
              <a:latin typeface="+mj-lt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1400" dirty="0">
                <a:latin typeface="+mj-lt"/>
              </a:rPr>
              <a:t>P3                2              </a:t>
            </a:r>
            <a:r>
              <a:rPr lang="en-US" sz="1400" dirty="0" smtClean="0">
                <a:latin typeface="+mj-lt"/>
              </a:rPr>
              <a:t>   	4           	2.0</a:t>
            </a:r>
            <a:endParaRPr lang="en-US" sz="1400" dirty="0">
              <a:latin typeface="+mj-lt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1400" dirty="0">
                <a:latin typeface="+mj-lt"/>
              </a:rPr>
              <a:t>P4                1              </a:t>
            </a:r>
            <a:r>
              <a:rPr lang="en-US" sz="1400" dirty="0" smtClean="0">
                <a:latin typeface="+mj-lt"/>
              </a:rPr>
              <a:t>   	5           	3.0</a:t>
            </a:r>
            <a:endParaRPr lang="en-US" sz="1400" dirty="0">
              <a:latin typeface="+mj-lt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1400" dirty="0">
                <a:latin typeface="+mj-lt"/>
              </a:rPr>
              <a:t>P5                5              </a:t>
            </a:r>
            <a:r>
              <a:rPr lang="en-US" sz="1400" dirty="0" smtClean="0">
                <a:latin typeface="+mj-lt"/>
              </a:rPr>
              <a:t>   	2           	4.0</a:t>
            </a:r>
            <a:endParaRPr lang="en-US" sz="1400" dirty="0">
              <a:latin typeface="+mj-lt"/>
            </a:endParaRPr>
          </a:p>
          <a:p>
            <a:pPr marL="0" indent="0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400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03350" y="4911725"/>
            <a:ext cx="5999163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Completion order is exactly priority order</a:t>
            </a:r>
          </a:p>
        </p:txBody>
      </p:sp>
      <p:grpSp>
        <p:nvGrpSpPr>
          <p:cNvPr id="65541" name="Group 2"/>
          <p:cNvGrpSpPr>
            <a:grpSpLocks/>
          </p:cNvGrpSpPr>
          <p:nvPr/>
        </p:nvGrpSpPr>
        <p:grpSpPr bwMode="auto">
          <a:xfrm>
            <a:off x="1473200" y="3903663"/>
            <a:ext cx="5884863" cy="696912"/>
            <a:chOff x="1472911" y="3903439"/>
            <a:chExt cx="5884470" cy="697006"/>
          </a:xfrm>
        </p:grpSpPr>
        <p:sp>
          <p:nvSpPr>
            <p:cNvPr id="7" name="Rectangle 6"/>
            <p:cNvSpPr/>
            <p:nvPr/>
          </p:nvSpPr>
          <p:spPr bwMode="auto">
            <a:xfrm>
              <a:off x="1595141" y="3903439"/>
              <a:ext cx="312716" cy="360411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0" hangingPunct="0"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r>
                <a:rPr lang="en-US" sz="1050" dirty="0">
                  <a:solidFill>
                    <a:schemeClr val="tx1"/>
                  </a:solidFill>
                  <a:latin typeface="+mj-lt"/>
                  <a:ea typeface="MS Gothic" charset="-128"/>
                </a:rPr>
                <a:t>P1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1907857" y="3903439"/>
              <a:ext cx="287319" cy="360411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0" hangingPunct="0"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r>
                <a:rPr lang="en-US" sz="1050" dirty="0">
                  <a:solidFill>
                    <a:schemeClr val="tx1"/>
                  </a:solidFill>
                  <a:latin typeface="+mj-lt"/>
                  <a:ea typeface="MS Gothic" charset="-128"/>
                </a:rPr>
                <a:t>P2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195176" y="3903439"/>
              <a:ext cx="580986" cy="360411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0" hangingPunct="0"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r>
                <a:rPr lang="en-US" sz="1800" dirty="0">
                  <a:solidFill>
                    <a:schemeClr val="tx1"/>
                  </a:solidFill>
                  <a:latin typeface="+mj-lt"/>
                  <a:ea typeface="MS Gothic" charset="-128"/>
                </a:rPr>
                <a:t>P1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6876400" y="3903439"/>
              <a:ext cx="287319" cy="360411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0" hangingPunct="0"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r>
                <a:rPr lang="en-US" sz="1050" dirty="0">
                  <a:solidFill>
                    <a:schemeClr val="tx1"/>
                  </a:solidFill>
                  <a:latin typeface="+mj-lt"/>
                  <a:ea typeface="MS Gothic" charset="-128"/>
                </a:rPr>
                <a:t>P4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472911" y="4263850"/>
              <a:ext cx="296843" cy="33659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latin typeface="+mj-lt"/>
                </a:rPr>
                <a:t>0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057188" y="4263850"/>
              <a:ext cx="296843" cy="33659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latin typeface="+mj-lt"/>
                </a:rPr>
                <a:t>9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084291" y="4263850"/>
              <a:ext cx="409548" cy="33659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latin typeface="+mj-lt"/>
                </a:rPr>
                <a:t>16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660515" y="4263850"/>
              <a:ext cx="409548" cy="33659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latin typeface="+mj-lt"/>
                </a:rPr>
                <a:t>18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947833" y="4263850"/>
              <a:ext cx="409548" cy="33659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latin typeface="+mj-lt"/>
                </a:rPr>
                <a:t>19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752292" y="4263850"/>
              <a:ext cx="296843" cy="33659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latin typeface="+mj-lt"/>
                </a:rPr>
                <a:t>1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058660" y="4263850"/>
              <a:ext cx="296842" cy="33659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latin typeface="+mj-lt"/>
                </a:rPr>
                <a:t>2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626947" y="4263850"/>
              <a:ext cx="296842" cy="33659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latin typeface="+mj-lt"/>
                </a:rPr>
                <a:t>4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2771399" y="3903439"/>
              <a:ext cx="1441354" cy="360411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0" hangingPunct="0"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r>
                <a:rPr lang="en-US" sz="1800" dirty="0">
                  <a:solidFill>
                    <a:schemeClr val="tx1"/>
                  </a:solidFill>
                  <a:latin typeface="+mj-lt"/>
                  <a:ea typeface="MS Gothic" charset="-128"/>
                </a:rPr>
                <a:t>P5</a:t>
              </a: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4212753" y="3905026"/>
              <a:ext cx="2087424" cy="360412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0" hangingPunct="0"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r>
                <a:rPr lang="en-US" sz="1800" dirty="0">
                  <a:solidFill>
                    <a:schemeClr val="tx1"/>
                  </a:solidFill>
                  <a:latin typeface="+mj-lt"/>
                  <a:ea typeface="MS Gothic" charset="-128"/>
                </a:rPr>
                <a:t>P1</a:t>
              </a: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6300177" y="3903439"/>
              <a:ext cx="580986" cy="360411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0" hangingPunct="0"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r>
                <a:rPr lang="en-US" sz="1800" dirty="0">
                  <a:solidFill>
                    <a:schemeClr val="tx1"/>
                  </a:solidFill>
                  <a:latin typeface="+mj-lt"/>
                  <a:ea typeface="MS Gothic" charset="-128"/>
                </a:rPr>
                <a:t>P3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6758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304800"/>
            <a:ext cx="8713788" cy="114300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Priority Scheduling Issues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42988" y="1962150"/>
            <a:ext cx="7234237" cy="31591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342900" indent="-342900">
              <a:lnSpc>
                <a:spcPct val="120000"/>
              </a:lnSpc>
              <a:buFont typeface="Wingdings" pitchFamily="2" charset="2"/>
              <a:buChar char="Ø"/>
              <a:defRPr/>
            </a:pPr>
            <a:r>
              <a:rPr lang="en-US" sz="2400" b="1" dirty="0">
                <a:solidFill>
                  <a:schemeClr val="tx1"/>
                </a:solidFill>
                <a:latin typeface="+mj-lt"/>
              </a:rPr>
              <a:t>Starvation: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 Low priority task may never complete</a:t>
            </a:r>
          </a:p>
          <a:p>
            <a:pPr marL="800100" lvl="1" indent="-34290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Higher priority tasks may always interrupt it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  <a:defRPr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Solution: </a:t>
            </a:r>
            <a:r>
              <a:rPr lang="en-US" sz="2400" b="1" dirty="0">
                <a:solidFill>
                  <a:schemeClr val="tx1"/>
                </a:solidFill>
                <a:latin typeface="+mj-lt"/>
              </a:rPr>
              <a:t>Aging</a:t>
            </a:r>
          </a:p>
          <a:p>
            <a:pPr marL="800100" lvl="1" indent="-34290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Increase priority of task over time</a:t>
            </a:r>
          </a:p>
          <a:p>
            <a:pPr marL="800100" lvl="1" indent="-34290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Eventually the task is top priority</a:t>
            </a:r>
          </a:p>
          <a:p>
            <a:pPr marL="342900" indent="-342900">
              <a:lnSpc>
                <a:spcPct val="120000"/>
              </a:lnSpc>
              <a:buFont typeface="Wingdings" pitchFamily="2" charset="2"/>
              <a:buChar char="Ø"/>
              <a:defRPr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No hard guarantees on meeting deadline</a:t>
            </a:r>
          </a:p>
          <a:p>
            <a:pPr marL="1085850" lvl="1" indent="-34290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Best effort is made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6963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304800"/>
            <a:ext cx="8713788" cy="114300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Time Quantum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38200" y="1844675"/>
            <a:ext cx="7696200" cy="353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SzPct val="100000"/>
              <a:buFont typeface="Wingdings" pitchFamily="2" charset="2"/>
              <a:buChar char="Ø"/>
              <a:defRPr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A </a:t>
            </a:r>
            <a:r>
              <a:rPr lang="en-US" sz="2400" b="1" dirty="0">
                <a:solidFill>
                  <a:schemeClr val="tx1"/>
                </a:solidFill>
                <a:latin typeface="+mj-lt"/>
              </a:rPr>
              <a:t>Time Quantum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 (q) is a the smallest length of schedulable time</a:t>
            </a:r>
          </a:p>
          <a:p>
            <a:pPr marL="342900" indent="-342900">
              <a:spcBef>
                <a:spcPct val="20000"/>
              </a:spcBef>
              <a:buSzPct val="100000"/>
              <a:buFont typeface="Wingdings" pitchFamily="2" charset="2"/>
              <a:buChar char="Ø"/>
              <a:defRPr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Each scheduled task executes for only q time units at a time</a:t>
            </a:r>
          </a:p>
          <a:p>
            <a:pPr marL="342900" indent="-342900">
              <a:spcBef>
                <a:spcPct val="20000"/>
              </a:spcBef>
              <a:buSzPct val="100000"/>
              <a:buFont typeface="Wingdings" pitchFamily="2" charset="2"/>
              <a:buChar char="Ø"/>
              <a:defRPr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New scheduling decision can be made every q time units</a:t>
            </a:r>
          </a:p>
          <a:p>
            <a:pPr marL="342900" indent="-342900">
              <a:spcBef>
                <a:spcPct val="20000"/>
              </a:spcBef>
              <a:buSzPct val="100000"/>
              <a:buFont typeface="Wingdings" pitchFamily="2" charset="2"/>
              <a:buChar char="Ø"/>
              <a:defRPr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Changing time quantum size to trade between </a:t>
            </a:r>
            <a:r>
              <a:rPr lang="en-US" sz="2400" b="1" dirty="0">
                <a:solidFill>
                  <a:schemeClr val="tx1"/>
                </a:solidFill>
                <a:latin typeface="+mj-lt"/>
              </a:rPr>
              <a:t>context switching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 vs. </a:t>
            </a:r>
            <a:r>
              <a:rPr lang="en-US" sz="2400" b="1" dirty="0">
                <a:solidFill>
                  <a:schemeClr val="tx1"/>
                </a:solidFill>
                <a:latin typeface="+mj-lt"/>
              </a:rPr>
              <a:t>max. wait time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7168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304800"/>
            <a:ext cx="8713788" cy="114300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Round Robin Scheduling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114082" y="1843906"/>
            <a:ext cx="4246563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SzPct val="100000"/>
              <a:buFont typeface="Wingdings" pitchFamily="2" charset="2"/>
              <a:buChar char="Ø"/>
              <a:defRPr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Time quantum = 20</a:t>
            </a:r>
          </a:p>
          <a:p>
            <a:pPr marL="342900" indent="-342900">
              <a:spcBef>
                <a:spcPct val="20000"/>
              </a:spcBef>
              <a:buSzPct val="100000"/>
              <a:buFont typeface="Wingdings" pitchFamily="2" charset="2"/>
              <a:buChar char="Ø"/>
              <a:defRPr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Assume 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all arrive 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in first quantum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67544" y="1628800"/>
            <a:ext cx="4646538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5" charset="2"/>
              <a:buNone/>
              <a:defRPr/>
            </a:pPr>
            <a:r>
              <a:rPr lang="en-US" sz="1800" u="sng" dirty="0">
                <a:solidFill>
                  <a:schemeClr val="tx1"/>
                </a:solidFill>
                <a:latin typeface="+mj-lt"/>
              </a:rPr>
              <a:t>Processes</a:t>
            </a:r>
            <a:r>
              <a:rPr lang="en-US" sz="1800" dirty="0">
                <a:solidFill>
                  <a:schemeClr val="tx1"/>
                </a:solidFill>
                <a:latin typeface="+mj-lt"/>
              </a:rPr>
              <a:t>   </a:t>
            </a:r>
            <a:r>
              <a:rPr lang="en-US" sz="1800" u="sng" dirty="0">
                <a:solidFill>
                  <a:schemeClr val="tx1"/>
                </a:solidFill>
                <a:latin typeface="+mj-lt"/>
              </a:rPr>
              <a:t>Exec. Time</a:t>
            </a:r>
            <a:r>
              <a:rPr lang="en-US" sz="1800" dirty="0">
                <a:solidFill>
                  <a:schemeClr val="tx1"/>
                </a:solidFill>
                <a:latin typeface="+mj-lt"/>
              </a:rPr>
              <a:t>	</a:t>
            </a:r>
            <a:r>
              <a:rPr lang="en-US" sz="1800" u="sng" dirty="0" smtClean="0">
                <a:solidFill>
                  <a:schemeClr val="tx1"/>
                </a:solidFill>
                <a:latin typeface="+mj-lt"/>
              </a:rPr>
              <a:t>Exec. Quantum</a:t>
            </a:r>
            <a:endParaRPr lang="en-US" sz="1800" u="sng" dirty="0">
              <a:solidFill>
                <a:schemeClr val="tx1"/>
              </a:solidFill>
              <a:latin typeface="+mj-lt"/>
            </a:endParaRP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5" charset="2"/>
              <a:buNone/>
              <a:defRPr/>
            </a:pPr>
            <a:r>
              <a:rPr lang="en-US" dirty="0">
                <a:solidFill>
                  <a:schemeClr val="tx1"/>
                </a:solidFill>
                <a:latin typeface="+mj-lt"/>
              </a:rPr>
              <a:t>P1                53				3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5" charset="2"/>
              <a:buNone/>
              <a:defRPr/>
            </a:pPr>
            <a:r>
              <a:rPr lang="en-US" dirty="0">
                <a:solidFill>
                  <a:schemeClr val="tx1"/>
                </a:solidFill>
                <a:latin typeface="+mj-lt"/>
              </a:rPr>
              <a:t>P2                17				1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5" charset="2"/>
              <a:buNone/>
              <a:defRPr/>
            </a:pPr>
            <a:r>
              <a:rPr lang="en-US" dirty="0">
                <a:solidFill>
                  <a:schemeClr val="tx1"/>
                </a:solidFill>
                <a:latin typeface="+mj-lt"/>
              </a:rPr>
              <a:t>P3                68				4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5" charset="2"/>
              <a:buNone/>
              <a:defRPr/>
            </a:pPr>
            <a:r>
              <a:rPr lang="en-US" dirty="0">
                <a:solidFill>
                  <a:schemeClr val="tx1"/>
                </a:solidFill>
                <a:latin typeface="+mj-lt"/>
              </a:rPr>
              <a:t>P4                24				2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023938" y="5157788"/>
            <a:ext cx="5816600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SzPct val="100000"/>
              <a:buFont typeface="Wingdings" pitchFamily="2" charset="2"/>
              <a:buChar char="Ø"/>
              <a:defRPr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Final quantum not fully used by task</a:t>
            </a:r>
          </a:p>
        </p:txBody>
      </p:sp>
      <p:grpSp>
        <p:nvGrpSpPr>
          <p:cNvPr id="71686" name="Group 30"/>
          <p:cNvGrpSpPr>
            <a:grpSpLocks/>
          </p:cNvGrpSpPr>
          <p:nvPr/>
        </p:nvGrpSpPr>
        <p:grpSpPr bwMode="auto">
          <a:xfrm>
            <a:off x="539750" y="4076700"/>
            <a:ext cx="8183563" cy="841375"/>
            <a:chOff x="466234" y="4005064"/>
            <a:chExt cx="8183655" cy="841716"/>
          </a:xfrm>
        </p:grpSpPr>
        <p:sp>
          <p:nvSpPr>
            <p:cNvPr id="10" name="TextBox 9"/>
            <p:cNvSpPr txBox="1"/>
            <p:nvPr/>
          </p:nvSpPr>
          <p:spPr>
            <a:xfrm>
              <a:off x="466234" y="4508506"/>
              <a:ext cx="296866" cy="336686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latin typeface="+mj-lt"/>
                </a:rPr>
                <a:t>0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317144" y="4508506"/>
              <a:ext cx="409580" cy="336686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latin typeface="+mj-lt"/>
                </a:rPr>
                <a:t>20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137891" y="4508506"/>
              <a:ext cx="409580" cy="336686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latin typeface="+mj-lt"/>
                </a:rPr>
                <a:t>37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072938" y="4508506"/>
              <a:ext cx="409580" cy="336686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latin typeface="+mj-lt"/>
                </a:rPr>
                <a:t>57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009574" y="4508506"/>
              <a:ext cx="409580" cy="336686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latin typeface="+mj-lt"/>
                </a:rPr>
                <a:t>77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946209" y="4508506"/>
              <a:ext cx="409580" cy="336686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latin typeface="+mj-lt"/>
                </a:rPr>
                <a:t>97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751081" y="4508506"/>
              <a:ext cx="523881" cy="336686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latin typeface="+mj-lt"/>
                </a:rPr>
                <a:t>117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160661" y="4508506"/>
              <a:ext cx="523881" cy="336686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latin typeface="+mj-lt"/>
                </a:rPr>
                <a:t>121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721054" y="4510094"/>
              <a:ext cx="523881" cy="336686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latin typeface="+mj-lt"/>
                </a:rPr>
                <a:t>134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657690" y="4510094"/>
              <a:ext cx="523881" cy="336686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latin typeface="+mj-lt"/>
                </a:rPr>
                <a:t>154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126008" y="4510094"/>
              <a:ext cx="523881" cy="336686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latin typeface="+mj-lt"/>
                </a:rPr>
                <a:t>162</a:t>
              </a:r>
            </a:p>
          </p:txBody>
        </p:sp>
        <p:grpSp>
          <p:nvGrpSpPr>
            <p:cNvPr id="71698" name="Group 10"/>
            <p:cNvGrpSpPr>
              <a:grpSpLocks/>
            </p:cNvGrpSpPr>
            <p:nvPr/>
          </p:nvGrpSpPr>
          <p:grpSpPr bwMode="auto">
            <a:xfrm>
              <a:off x="615474" y="4005064"/>
              <a:ext cx="7772950" cy="504056"/>
              <a:chOff x="107504" y="4077072"/>
              <a:chExt cx="7772950" cy="504056"/>
            </a:xfrm>
          </p:grpSpPr>
          <p:sp>
            <p:nvSpPr>
              <p:cNvPr id="2" name="Rectangle 1"/>
              <p:cNvSpPr/>
              <p:nvPr/>
            </p:nvSpPr>
            <p:spPr bwMode="auto">
              <a:xfrm>
                <a:off x="107491" y="4077072"/>
                <a:ext cx="936635" cy="503442"/>
              </a:xfrm>
              <a:prstGeom prst="rect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 eaLnBrk="0" hangingPunct="0">
                  <a:buClr>
                    <a:srgbClr val="000000"/>
                  </a:buClr>
                  <a:buSzPct val="100000"/>
                  <a:buFont typeface="Times New Roman" charset="0"/>
                  <a:buNone/>
                  <a:defRPr/>
                </a:pPr>
                <a:r>
                  <a:rPr lang="en-US" dirty="0">
                    <a:solidFill>
                      <a:schemeClr val="tx1"/>
                    </a:solidFill>
                    <a:latin typeface="+mj-lt"/>
                    <a:ea typeface="MS Gothic" charset="-128"/>
                  </a:rPr>
                  <a:t>P1</a:t>
                </a:r>
              </a:p>
            </p:txBody>
          </p:sp>
          <p:sp>
            <p:nvSpPr>
              <p:cNvPr id="22" name="Rectangle 21"/>
              <p:cNvSpPr/>
              <p:nvPr/>
            </p:nvSpPr>
            <p:spPr bwMode="auto">
              <a:xfrm>
                <a:off x="1044126" y="4077072"/>
                <a:ext cx="792172" cy="503442"/>
              </a:xfrm>
              <a:prstGeom prst="rect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 eaLnBrk="0" hangingPunct="0">
                  <a:buClr>
                    <a:srgbClr val="000000"/>
                  </a:buClr>
                  <a:buSzPct val="100000"/>
                  <a:buFont typeface="Times New Roman" charset="0"/>
                  <a:buNone/>
                  <a:defRPr/>
                </a:pPr>
                <a:r>
                  <a:rPr lang="en-US" dirty="0">
                    <a:solidFill>
                      <a:schemeClr val="tx1"/>
                    </a:solidFill>
                    <a:latin typeface="+mj-lt"/>
                    <a:ea typeface="MS Gothic" charset="-128"/>
                  </a:rPr>
                  <a:t>P2</a:t>
                </a:r>
              </a:p>
            </p:txBody>
          </p:sp>
          <p:sp>
            <p:nvSpPr>
              <p:cNvPr id="23" name="Rectangle 22"/>
              <p:cNvSpPr/>
              <p:nvPr/>
            </p:nvSpPr>
            <p:spPr bwMode="auto">
              <a:xfrm>
                <a:off x="1836298" y="4077072"/>
                <a:ext cx="935047" cy="503442"/>
              </a:xfrm>
              <a:prstGeom prst="rect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 eaLnBrk="0" hangingPunct="0">
                  <a:buClr>
                    <a:srgbClr val="000000"/>
                  </a:buClr>
                  <a:buSzPct val="100000"/>
                  <a:buFont typeface="Times New Roman" charset="0"/>
                  <a:buNone/>
                  <a:defRPr/>
                </a:pPr>
                <a:r>
                  <a:rPr lang="en-US" dirty="0">
                    <a:solidFill>
                      <a:schemeClr val="tx1"/>
                    </a:solidFill>
                    <a:latin typeface="+mj-lt"/>
                    <a:ea typeface="MS Gothic" charset="-128"/>
                  </a:rPr>
                  <a:t>P3</a:t>
                </a:r>
              </a:p>
            </p:txBody>
          </p:sp>
          <p:sp>
            <p:nvSpPr>
              <p:cNvPr id="24" name="Rectangle 23"/>
              <p:cNvSpPr/>
              <p:nvPr/>
            </p:nvSpPr>
            <p:spPr bwMode="auto">
              <a:xfrm>
                <a:off x="2771346" y="4077072"/>
                <a:ext cx="936635" cy="503442"/>
              </a:xfrm>
              <a:prstGeom prst="rect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 eaLnBrk="0" hangingPunct="0">
                  <a:buClr>
                    <a:srgbClr val="000000"/>
                  </a:buClr>
                  <a:buSzPct val="100000"/>
                  <a:buFont typeface="Times New Roman" charset="0"/>
                  <a:buNone/>
                  <a:defRPr/>
                </a:pPr>
                <a:r>
                  <a:rPr lang="en-US" dirty="0">
                    <a:solidFill>
                      <a:schemeClr val="tx1"/>
                    </a:solidFill>
                    <a:latin typeface="+mj-lt"/>
                    <a:ea typeface="MS Gothic" charset="-128"/>
                  </a:rPr>
                  <a:t>P4</a:t>
                </a:r>
              </a:p>
            </p:txBody>
          </p:sp>
          <p:sp>
            <p:nvSpPr>
              <p:cNvPr id="25" name="Rectangle 24"/>
              <p:cNvSpPr/>
              <p:nvPr/>
            </p:nvSpPr>
            <p:spPr bwMode="auto">
              <a:xfrm>
                <a:off x="3707981" y="4077072"/>
                <a:ext cx="935048" cy="503442"/>
              </a:xfrm>
              <a:prstGeom prst="rect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 eaLnBrk="0" hangingPunct="0">
                  <a:buClr>
                    <a:srgbClr val="000000"/>
                  </a:buClr>
                  <a:buSzPct val="100000"/>
                  <a:buFont typeface="Times New Roman" charset="0"/>
                  <a:buNone/>
                  <a:defRPr/>
                </a:pPr>
                <a:r>
                  <a:rPr lang="en-US" dirty="0">
                    <a:solidFill>
                      <a:schemeClr val="tx1"/>
                    </a:solidFill>
                    <a:latin typeface="+mj-lt"/>
                    <a:ea typeface="MS Gothic" charset="-128"/>
                  </a:rPr>
                  <a:t>P1</a:t>
                </a:r>
              </a:p>
            </p:txBody>
          </p:sp>
          <p:sp>
            <p:nvSpPr>
              <p:cNvPr id="26" name="Rectangle 25"/>
              <p:cNvSpPr/>
              <p:nvPr/>
            </p:nvSpPr>
            <p:spPr bwMode="auto">
              <a:xfrm>
                <a:off x="4643030" y="4077072"/>
                <a:ext cx="936635" cy="503442"/>
              </a:xfrm>
              <a:prstGeom prst="rect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 eaLnBrk="0" hangingPunct="0">
                  <a:buClr>
                    <a:srgbClr val="000000"/>
                  </a:buClr>
                  <a:buSzPct val="100000"/>
                  <a:buFont typeface="Times New Roman" charset="0"/>
                  <a:buNone/>
                  <a:defRPr/>
                </a:pPr>
                <a:r>
                  <a:rPr lang="en-US" dirty="0">
                    <a:solidFill>
                      <a:schemeClr val="tx1"/>
                    </a:solidFill>
                    <a:latin typeface="+mj-lt"/>
                    <a:ea typeface="MS Gothic" charset="-128"/>
                  </a:rPr>
                  <a:t>P3</a:t>
                </a:r>
              </a:p>
            </p:txBody>
          </p:sp>
          <p:sp>
            <p:nvSpPr>
              <p:cNvPr id="27" name="Rectangle 26"/>
              <p:cNvSpPr/>
              <p:nvPr/>
            </p:nvSpPr>
            <p:spPr bwMode="auto">
              <a:xfrm>
                <a:off x="5579665" y="4077072"/>
                <a:ext cx="277815" cy="503442"/>
              </a:xfrm>
              <a:prstGeom prst="rect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 eaLnBrk="0" hangingPunct="0">
                  <a:buClr>
                    <a:srgbClr val="000000"/>
                  </a:buClr>
                  <a:buSzPct val="100000"/>
                  <a:buFont typeface="Times New Roman" charset="0"/>
                  <a:buNone/>
                  <a:defRPr/>
                </a:pPr>
                <a:r>
                  <a:rPr lang="en-US" sz="1000" dirty="0">
                    <a:solidFill>
                      <a:schemeClr val="tx1"/>
                    </a:solidFill>
                    <a:latin typeface="+mj-lt"/>
                    <a:ea typeface="MS Gothic" charset="-128"/>
                  </a:rPr>
                  <a:t>P4</a:t>
                </a:r>
              </a:p>
            </p:txBody>
          </p:sp>
          <p:sp>
            <p:nvSpPr>
              <p:cNvPr id="28" name="Rectangle 27"/>
              <p:cNvSpPr/>
              <p:nvPr/>
            </p:nvSpPr>
            <p:spPr bwMode="auto">
              <a:xfrm>
                <a:off x="5857480" y="4077072"/>
                <a:ext cx="619132" cy="503442"/>
              </a:xfrm>
              <a:prstGeom prst="rect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 eaLnBrk="0" hangingPunct="0">
                  <a:buClr>
                    <a:srgbClr val="000000"/>
                  </a:buClr>
                  <a:buSzPct val="100000"/>
                  <a:buFont typeface="Times New Roman" charset="0"/>
                  <a:buNone/>
                  <a:defRPr/>
                </a:pPr>
                <a:r>
                  <a:rPr lang="en-US" dirty="0">
                    <a:solidFill>
                      <a:schemeClr val="tx1"/>
                    </a:solidFill>
                    <a:latin typeface="+mj-lt"/>
                    <a:ea typeface="MS Gothic" charset="-128"/>
                  </a:rPr>
                  <a:t>P1</a:t>
                </a:r>
              </a:p>
            </p:txBody>
          </p:sp>
          <p:sp>
            <p:nvSpPr>
              <p:cNvPr id="29" name="Rectangle 28"/>
              <p:cNvSpPr/>
              <p:nvPr/>
            </p:nvSpPr>
            <p:spPr bwMode="auto">
              <a:xfrm>
                <a:off x="6476612" y="4077072"/>
                <a:ext cx="935048" cy="503442"/>
              </a:xfrm>
              <a:prstGeom prst="rect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 eaLnBrk="0" hangingPunct="0">
                  <a:buClr>
                    <a:srgbClr val="000000"/>
                  </a:buClr>
                  <a:buSzPct val="100000"/>
                  <a:buFont typeface="Times New Roman" charset="0"/>
                  <a:buNone/>
                  <a:defRPr/>
                </a:pPr>
                <a:r>
                  <a:rPr lang="en-US" dirty="0">
                    <a:solidFill>
                      <a:schemeClr val="tx1"/>
                    </a:solidFill>
                    <a:latin typeface="+mj-lt"/>
                    <a:ea typeface="MS Gothic" charset="-128"/>
                  </a:rPr>
                  <a:t>P3</a:t>
                </a:r>
              </a:p>
            </p:txBody>
          </p:sp>
          <p:sp>
            <p:nvSpPr>
              <p:cNvPr id="30" name="Rectangle 29"/>
              <p:cNvSpPr/>
              <p:nvPr/>
            </p:nvSpPr>
            <p:spPr bwMode="auto">
              <a:xfrm>
                <a:off x="7411661" y="4077072"/>
                <a:ext cx="468317" cy="503442"/>
              </a:xfrm>
              <a:prstGeom prst="rect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 eaLnBrk="0" hangingPunct="0">
                  <a:buClr>
                    <a:srgbClr val="000000"/>
                  </a:buClr>
                  <a:buSzPct val="100000"/>
                  <a:buFont typeface="Times New Roman" charset="0"/>
                  <a:buNone/>
                  <a:defRPr/>
                </a:pPr>
                <a:r>
                  <a:rPr lang="en-US" sz="1200" dirty="0">
                    <a:solidFill>
                      <a:schemeClr val="tx1"/>
                    </a:solidFill>
                    <a:latin typeface="+mj-lt"/>
                    <a:ea typeface="MS Gothic" charset="-128"/>
                  </a:rPr>
                  <a:t>P3</a:t>
                </a:r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1843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Process/Task Support</a:t>
            </a: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727075" y="1628775"/>
            <a:ext cx="8093075" cy="408945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90000" tIns="46800" rIns="90000" bIns="46800">
            <a:spAutoFit/>
          </a:bodyPr>
          <a:lstStyle>
            <a:lvl1pPr marL="457200" indent="-4572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lnSpc>
                <a:spcPct val="110000"/>
              </a:lnSpc>
              <a:buFont typeface="Wingdings" charset="2"/>
              <a:buChar char=""/>
              <a:defRPr/>
            </a:pPr>
            <a:r>
              <a:rPr lang="en-US" dirty="0" smtClean="0">
                <a:latin typeface="Arial" charset="0"/>
              </a:rPr>
              <a:t>Main job of an OS is to support the </a:t>
            </a:r>
            <a:r>
              <a:rPr lang="en-US" b="1" dirty="0" smtClean="0">
                <a:latin typeface="Arial" charset="0"/>
              </a:rPr>
              <a:t>Process (Task) Abstraction</a:t>
            </a:r>
          </a:p>
          <a:p>
            <a:pPr>
              <a:lnSpc>
                <a:spcPct val="110000"/>
              </a:lnSpc>
              <a:buFont typeface="Wingdings" charset="2"/>
              <a:buChar char=""/>
              <a:defRPr/>
            </a:pPr>
            <a:r>
              <a:rPr lang="en-US" dirty="0" smtClean="0">
                <a:latin typeface="Arial" charset="0"/>
              </a:rPr>
              <a:t>A </a:t>
            </a:r>
            <a:r>
              <a:rPr lang="en-US" b="1" dirty="0" smtClean="0">
                <a:latin typeface="Arial" charset="0"/>
              </a:rPr>
              <a:t>process</a:t>
            </a:r>
            <a:r>
              <a:rPr lang="en-US" dirty="0" smtClean="0">
                <a:latin typeface="Arial" charset="0"/>
              </a:rPr>
              <a:t> is an instantiation of a program</a:t>
            </a:r>
          </a:p>
          <a:p>
            <a:pPr marL="800100" lvl="1" indent="-342900">
              <a:lnSpc>
                <a:spcPct val="110000"/>
              </a:lnSpc>
              <a:buFont typeface="Arial" pitchFamily="34" charset="0"/>
              <a:buChar char="•"/>
              <a:defRPr/>
            </a:pPr>
            <a:r>
              <a:rPr lang="en-US" dirty="0" smtClean="0">
                <a:latin typeface="Arial" charset="0"/>
              </a:rPr>
              <a:t>Must have access to the CPU</a:t>
            </a:r>
          </a:p>
          <a:p>
            <a:pPr marL="800100" lvl="1" indent="-342900">
              <a:lnSpc>
                <a:spcPct val="110000"/>
              </a:lnSpc>
              <a:buFont typeface="Arial" pitchFamily="34" charset="0"/>
              <a:buChar char="•"/>
              <a:defRPr/>
            </a:pPr>
            <a:r>
              <a:rPr lang="en-US" dirty="0" smtClean="0">
                <a:latin typeface="Arial" charset="0"/>
              </a:rPr>
              <a:t>Must have access to </a:t>
            </a:r>
            <a:r>
              <a:rPr lang="en-US" dirty="0" smtClean="0">
                <a:latin typeface="Arial" charset="0"/>
              </a:rPr>
              <a:t>memory</a:t>
            </a:r>
            <a:endParaRPr lang="en-US" dirty="0" smtClean="0">
              <a:latin typeface="Arial" charset="0"/>
            </a:endParaRPr>
          </a:p>
          <a:p>
            <a:pPr marL="800100" lvl="1" indent="-342900">
              <a:lnSpc>
                <a:spcPct val="110000"/>
              </a:lnSpc>
              <a:buFont typeface="Arial" pitchFamily="34" charset="0"/>
              <a:buChar char="•"/>
              <a:defRPr/>
            </a:pPr>
            <a:r>
              <a:rPr lang="en-US" dirty="0" smtClean="0">
                <a:latin typeface="Arial" charset="0"/>
              </a:rPr>
              <a:t>Must have access to other resources</a:t>
            </a:r>
          </a:p>
          <a:p>
            <a:pPr marL="1257300" lvl="2" indent="-342900">
              <a:lnSpc>
                <a:spcPct val="110000"/>
              </a:lnSpc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Arial" charset="0"/>
              </a:rPr>
              <a:t>I/O, ADC, Timers, network, etc.</a:t>
            </a:r>
          </a:p>
          <a:p>
            <a:pPr marL="857250" indent="-857250">
              <a:lnSpc>
                <a:spcPct val="110000"/>
              </a:lnSpc>
              <a:buFont typeface="Wingdings" pitchFamily="2" charset="2"/>
              <a:buChar char="Ø"/>
              <a:defRPr/>
            </a:pPr>
            <a:r>
              <a:rPr lang="en-US" dirty="0" smtClean="0">
                <a:latin typeface="Arial" charset="0"/>
              </a:rPr>
              <a:t>OS must </a:t>
            </a:r>
            <a:r>
              <a:rPr lang="en-US" b="1" dirty="0" smtClean="0">
                <a:latin typeface="Arial" charset="0"/>
              </a:rPr>
              <a:t>manage resources</a:t>
            </a:r>
          </a:p>
          <a:p>
            <a:pPr marL="742950" lvl="2" indent="-342900"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Arial" charset="0"/>
              </a:rPr>
              <a:t>Give processes fair access to the CPU</a:t>
            </a:r>
          </a:p>
          <a:p>
            <a:pPr marL="742950" lvl="2" indent="-342900"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Arial" charset="0"/>
              </a:rPr>
              <a:t>Give processes access to resources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7373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304800"/>
            <a:ext cx="8713788" cy="114300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Earliest Deadline First (EDF)</a:t>
            </a:r>
          </a:p>
        </p:txBody>
      </p:sp>
      <p:sp>
        <p:nvSpPr>
          <p:cNvPr id="32" name="Rectangle 3"/>
          <p:cNvSpPr>
            <a:spLocks noChangeArrowheads="1"/>
          </p:cNvSpPr>
          <p:nvPr/>
        </p:nvSpPr>
        <p:spPr bwMode="auto">
          <a:xfrm>
            <a:off x="527050" y="1811338"/>
            <a:ext cx="8077200" cy="348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45000"/>
              </a:spcBef>
              <a:buSzPct val="65000"/>
              <a:buFont typeface="Wingdings" pitchFamily="2" charset="2"/>
              <a:buChar char="Ø"/>
              <a:defRPr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Attempts to meet </a:t>
            </a:r>
            <a:r>
              <a:rPr lang="en-US" sz="2400" b="1" dirty="0">
                <a:solidFill>
                  <a:schemeClr val="tx1"/>
                </a:solidFill>
                <a:latin typeface="+mj-lt"/>
              </a:rPr>
              <a:t>hard deadlines</a:t>
            </a:r>
          </a:p>
          <a:p>
            <a:pPr marL="342900" indent="-342900">
              <a:lnSpc>
                <a:spcPct val="90000"/>
              </a:lnSpc>
              <a:spcBef>
                <a:spcPct val="45000"/>
              </a:spcBef>
              <a:buSzPct val="65000"/>
              <a:buFont typeface="Wingdings" pitchFamily="2" charset="2"/>
              <a:buChar char="Ø"/>
              <a:defRPr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Each task must have a </a:t>
            </a:r>
            <a:r>
              <a:rPr lang="en-US" sz="2400" b="1" dirty="0">
                <a:solidFill>
                  <a:schemeClr val="tx1"/>
                </a:solidFill>
                <a:latin typeface="+mj-lt"/>
              </a:rPr>
              <a:t>deadline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, a time when it must be complete</a:t>
            </a:r>
          </a:p>
          <a:p>
            <a:pPr marL="342900" indent="-342900">
              <a:lnSpc>
                <a:spcPct val="90000"/>
              </a:lnSpc>
              <a:spcBef>
                <a:spcPct val="45000"/>
              </a:spcBef>
              <a:buSzPct val="65000"/>
              <a:buFont typeface="Wingdings" pitchFamily="2" charset="2"/>
              <a:buChar char="Ø"/>
              <a:defRPr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Task with earliest deadline is scheduled first</a:t>
            </a:r>
          </a:p>
          <a:p>
            <a:pPr marL="342900" indent="-342900">
              <a:lnSpc>
                <a:spcPct val="90000"/>
              </a:lnSpc>
              <a:spcBef>
                <a:spcPct val="45000"/>
              </a:spcBef>
              <a:buSzPct val="65000"/>
              <a:buFont typeface="Wingdings" pitchFamily="2" charset="2"/>
              <a:buChar char="Ø"/>
              <a:defRPr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New task may </a:t>
            </a:r>
            <a:r>
              <a:rPr lang="en-US" sz="2400" b="1" dirty="0">
                <a:solidFill>
                  <a:schemeClr val="tx1"/>
                </a:solidFill>
                <a:latin typeface="+mj-lt"/>
              </a:rPr>
              <a:t>preempt running task 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if it has an earlier deadline</a:t>
            </a:r>
          </a:p>
          <a:p>
            <a:pPr marL="822325" lvl="1" indent="-342900">
              <a:lnSpc>
                <a:spcPct val="90000"/>
              </a:lnSpc>
              <a:spcBef>
                <a:spcPct val="45000"/>
              </a:spcBef>
              <a:buSzPct val="60000"/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Common to sort ready list and look at only first </a:t>
            </a:r>
            <a:r>
              <a:rPr lang="en-US" sz="2400" dirty="0" err="1">
                <a:solidFill>
                  <a:schemeClr val="tx1"/>
                </a:solidFill>
                <a:latin typeface="+mj-lt"/>
              </a:rPr>
              <a:t>elt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7577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304800"/>
            <a:ext cx="8713788" cy="114300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EDF Example</a:t>
            </a:r>
          </a:p>
        </p:txBody>
      </p:sp>
      <p:graphicFrame>
        <p:nvGraphicFramePr>
          <p:cNvPr id="75931" name="Group 155"/>
          <p:cNvGraphicFramePr>
            <a:graphicFrameLocks noGrp="1"/>
          </p:cNvGraphicFramePr>
          <p:nvPr/>
        </p:nvGraphicFramePr>
        <p:xfrm>
          <a:off x="2133600" y="1828800"/>
          <a:ext cx="4953000" cy="1752600"/>
        </p:xfrm>
        <a:graphic>
          <a:graphicData uri="http://schemas.openxmlformats.org/drawingml/2006/table">
            <a:tbl>
              <a:tblPr/>
              <a:tblGrid>
                <a:gridCol w="1238250"/>
                <a:gridCol w="971550"/>
                <a:gridCol w="1524000"/>
                <a:gridCol w="12192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4" charset="0"/>
                        <a:buNone/>
                        <a:tabLst/>
                      </a:pPr>
                      <a:r>
                        <a:rPr kumimoji="0" lang="en-US" sz="1800" b="0" i="0" u="sng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4" charset="0"/>
                          <a:ea typeface="MS Gothic" charset="0"/>
                          <a:cs typeface="MS Gothic" charset="0"/>
                        </a:rPr>
                        <a:t>Process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4" charset="0"/>
                        <a:buNone/>
                        <a:tabLst/>
                      </a:pPr>
                      <a:r>
                        <a:rPr kumimoji="0" lang="en-US" sz="1800" b="0" i="0" u="sng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4" charset="0"/>
                          <a:ea typeface="MS Gothic" charset="0"/>
                          <a:cs typeface="MS Gothic" charset="0"/>
                        </a:rPr>
                        <a:t>Arrival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4" charset="0"/>
                        <a:buNone/>
                        <a:tabLst/>
                      </a:pPr>
                      <a:r>
                        <a:rPr kumimoji="0" lang="en-US" sz="1800" b="0" i="0" u="sng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4" charset="0"/>
                          <a:ea typeface="MS Gothic" charset="0"/>
                          <a:cs typeface="MS Gothic" charset="0"/>
                        </a:rPr>
                        <a:t>Exec. 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4" charset="0"/>
                        <a:buNone/>
                        <a:tabLst/>
                      </a:pPr>
                      <a:r>
                        <a:rPr kumimoji="0" lang="en-US" sz="1800" b="0" i="0" u="sng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4" charset="0"/>
                          <a:ea typeface="MS Gothic" charset="0"/>
                          <a:cs typeface="MS Gothic" charset="0"/>
                        </a:rPr>
                        <a:t>Deadline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4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4" charset="0"/>
                          <a:ea typeface="MS Gothic" charset="0"/>
                          <a:cs typeface="MS Gothic" charset="0"/>
                        </a:rPr>
                        <a:t>P1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4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4" charset="0"/>
                          <a:ea typeface="MS Gothic" charset="0"/>
                          <a:cs typeface="MS Gothic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4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4" charset="0"/>
                          <a:ea typeface="MS Gothic" charset="0"/>
                          <a:cs typeface="MS Gothic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4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4" charset="0"/>
                          <a:ea typeface="MS Gothic" charset="0"/>
                          <a:cs typeface="MS Gothic" charset="0"/>
                        </a:rPr>
                        <a:t>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4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4" charset="0"/>
                          <a:ea typeface="MS Gothic" charset="0"/>
                          <a:cs typeface="MS Gothic" charset="0"/>
                        </a:rPr>
                        <a:t>P2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4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4" charset="0"/>
                          <a:ea typeface="MS Gothic" charset="0"/>
                          <a:cs typeface="MS Gothic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4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4" charset="0"/>
                          <a:ea typeface="MS Gothic" charset="0"/>
                          <a:cs typeface="MS Gothic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4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4" charset="0"/>
                          <a:ea typeface="MS Gothic" charset="0"/>
                          <a:cs typeface="MS Gothic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4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4" charset="0"/>
                          <a:ea typeface="MS Gothic" charset="0"/>
                          <a:cs typeface="MS Gothic" charset="0"/>
                        </a:rPr>
                        <a:t>P3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4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4" charset="0"/>
                          <a:ea typeface="MS Gothic" charset="0"/>
                          <a:cs typeface="MS Gothic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4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4" charset="0"/>
                          <a:ea typeface="MS Gothic" charset="0"/>
                          <a:cs typeface="MS Gothic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4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4" charset="0"/>
                          <a:ea typeface="MS Gothic" charset="0"/>
                          <a:cs typeface="MS Gothic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75930" name="Group 154"/>
          <p:cNvGrpSpPr>
            <a:grpSpLocks/>
          </p:cNvGrpSpPr>
          <p:nvPr/>
        </p:nvGrpSpPr>
        <p:grpSpPr bwMode="auto">
          <a:xfrm>
            <a:off x="381000" y="4114800"/>
            <a:ext cx="8458200" cy="1701800"/>
            <a:chOff x="240" y="2592"/>
            <a:chExt cx="5328" cy="1072"/>
          </a:xfrm>
        </p:grpSpPr>
        <p:sp>
          <p:nvSpPr>
            <p:cNvPr id="75913" name="Rectangle 137"/>
            <p:cNvSpPr>
              <a:spLocks noChangeArrowheads="1"/>
            </p:cNvSpPr>
            <p:nvPr/>
          </p:nvSpPr>
          <p:spPr bwMode="auto">
            <a:xfrm>
              <a:off x="528" y="2592"/>
              <a:ext cx="76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chemeClr val="tx1"/>
                  </a:solidFill>
                  <a:latin typeface="Arial" pitchFamily="4" charset="0"/>
                </a:rPr>
                <a:t>P1</a:t>
              </a:r>
            </a:p>
          </p:txBody>
        </p:sp>
        <p:sp>
          <p:nvSpPr>
            <p:cNvPr id="75914" name="Rectangle 138"/>
            <p:cNvSpPr>
              <a:spLocks noChangeArrowheads="1"/>
            </p:cNvSpPr>
            <p:nvPr/>
          </p:nvSpPr>
          <p:spPr bwMode="auto">
            <a:xfrm>
              <a:off x="1296" y="2592"/>
              <a:ext cx="576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chemeClr val="tx1"/>
                  </a:solidFill>
                  <a:latin typeface="Arial" pitchFamily="4" charset="0"/>
                </a:rPr>
                <a:t>P2</a:t>
              </a:r>
            </a:p>
          </p:txBody>
        </p:sp>
        <p:sp>
          <p:nvSpPr>
            <p:cNvPr id="75915" name="Rectangle 139"/>
            <p:cNvSpPr>
              <a:spLocks noChangeArrowheads="1"/>
            </p:cNvSpPr>
            <p:nvPr/>
          </p:nvSpPr>
          <p:spPr bwMode="auto">
            <a:xfrm>
              <a:off x="1872" y="2592"/>
              <a:ext cx="2304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chemeClr val="tx1"/>
                  </a:solidFill>
                  <a:latin typeface="Arial" pitchFamily="4" charset="0"/>
                </a:rPr>
                <a:t>P3</a:t>
              </a:r>
            </a:p>
          </p:txBody>
        </p:sp>
        <p:sp>
          <p:nvSpPr>
            <p:cNvPr id="75916" name="Rectangle 140"/>
            <p:cNvSpPr>
              <a:spLocks noChangeArrowheads="1"/>
            </p:cNvSpPr>
            <p:nvPr/>
          </p:nvSpPr>
          <p:spPr bwMode="auto">
            <a:xfrm>
              <a:off x="4176" y="2592"/>
              <a:ext cx="124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chemeClr val="tx1"/>
                  </a:solidFill>
                  <a:latin typeface="Arial" pitchFamily="4" charset="0"/>
                </a:rPr>
                <a:t>P1</a:t>
              </a:r>
            </a:p>
          </p:txBody>
        </p:sp>
        <p:sp>
          <p:nvSpPr>
            <p:cNvPr id="75917" name="Text Box 141"/>
            <p:cNvSpPr txBox="1">
              <a:spLocks noChangeArrowheads="1"/>
            </p:cNvSpPr>
            <p:nvPr/>
          </p:nvSpPr>
          <p:spPr bwMode="auto">
            <a:xfrm>
              <a:off x="432" y="2880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chemeClr val="tx1"/>
                  </a:solidFill>
                  <a:latin typeface="Arial" pitchFamily="4" charset="0"/>
                </a:rPr>
                <a:t>0</a:t>
              </a:r>
            </a:p>
          </p:txBody>
        </p:sp>
        <p:sp>
          <p:nvSpPr>
            <p:cNvPr id="75918" name="Text Box 142"/>
            <p:cNvSpPr txBox="1">
              <a:spLocks noChangeArrowheads="1"/>
            </p:cNvSpPr>
            <p:nvPr/>
          </p:nvSpPr>
          <p:spPr bwMode="auto">
            <a:xfrm>
              <a:off x="1200" y="2880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chemeClr val="tx1"/>
                  </a:solidFill>
                  <a:latin typeface="Arial" pitchFamily="4" charset="0"/>
                </a:rPr>
                <a:t>4</a:t>
              </a:r>
            </a:p>
          </p:txBody>
        </p:sp>
        <p:sp>
          <p:nvSpPr>
            <p:cNvPr id="75919" name="Text Box 143"/>
            <p:cNvSpPr txBox="1">
              <a:spLocks noChangeArrowheads="1"/>
            </p:cNvSpPr>
            <p:nvPr/>
          </p:nvSpPr>
          <p:spPr bwMode="auto">
            <a:xfrm>
              <a:off x="1776" y="2880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chemeClr val="tx1"/>
                  </a:solidFill>
                  <a:latin typeface="Arial" pitchFamily="4" charset="0"/>
                </a:rPr>
                <a:t>7</a:t>
              </a:r>
            </a:p>
          </p:txBody>
        </p:sp>
        <p:sp>
          <p:nvSpPr>
            <p:cNvPr id="75920" name="Text Box 144"/>
            <p:cNvSpPr txBox="1">
              <a:spLocks noChangeArrowheads="1"/>
            </p:cNvSpPr>
            <p:nvPr/>
          </p:nvSpPr>
          <p:spPr bwMode="auto">
            <a:xfrm>
              <a:off x="4032" y="2889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chemeClr val="tx1"/>
                  </a:solidFill>
                  <a:latin typeface="Arial" pitchFamily="4" charset="0"/>
                </a:rPr>
                <a:t>17</a:t>
              </a:r>
            </a:p>
          </p:txBody>
        </p:sp>
        <p:sp>
          <p:nvSpPr>
            <p:cNvPr id="75921" name="Text Box 145"/>
            <p:cNvSpPr txBox="1">
              <a:spLocks noChangeArrowheads="1"/>
            </p:cNvSpPr>
            <p:nvPr/>
          </p:nvSpPr>
          <p:spPr bwMode="auto">
            <a:xfrm>
              <a:off x="5280" y="2880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chemeClr val="tx1"/>
                  </a:solidFill>
                  <a:latin typeface="Arial" pitchFamily="4" charset="0"/>
                </a:rPr>
                <a:t>23</a:t>
              </a:r>
            </a:p>
          </p:txBody>
        </p:sp>
        <p:sp>
          <p:nvSpPr>
            <p:cNvPr id="75923" name="Text Box 147"/>
            <p:cNvSpPr txBox="1">
              <a:spLocks noChangeArrowheads="1"/>
            </p:cNvSpPr>
            <p:nvPr/>
          </p:nvSpPr>
          <p:spPr bwMode="auto">
            <a:xfrm>
              <a:off x="1056" y="3312"/>
              <a:ext cx="336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40000"/>
                </a:lnSpc>
                <a:spcBef>
                  <a:spcPct val="50000"/>
                </a:spcBef>
              </a:pPr>
              <a:r>
                <a:rPr lang="en-US" sz="1800">
                  <a:solidFill>
                    <a:schemeClr val="tx1"/>
                  </a:solidFill>
                  <a:latin typeface="Arial" pitchFamily="4" charset="0"/>
                </a:rPr>
                <a:t>P2 </a:t>
              </a:r>
            </a:p>
            <a:p>
              <a:pPr algn="ctr">
                <a:lnSpc>
                  <a:spcPct val="40000"/>
                </a:lnSpc>
                <a:spcBef>
                  <a:spcPct val="50000"/>
                </a:spcBef>
              </a:pPr>
              <a:r>
                <a:rPr lang="en-US" sz="1800">
                  <a:solidFill>
                    <a:schemeClr val="tx1"/>
                  </a:solidFill>
                  <a:latin typeface="Arial" pitchFamily="4" charset="0"/>
                </a:rPr>
                <a:t>Arr.</a:t>
              </a:r>
            </a:p>
          </p:txBody>
        </p:sp>
        <p:sp>
          <p:nvSpPr>
            <p:cNvPr id="75925" name="Text Box 149"/>
            <p:cNvSpPr txBox="1">
              <a:spLocks noChangeArrowheads="1"/>
            </p:cNvSpPr>
            <p:nvPr/>
          </p:nvSpPr>
          <p:spPr bwMode="auto">
            <a:xfrm>
              <a:off x="1344" y="3312"/>
              <a:ext cx="384" cy="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40000"/>
                </a:lnSpc>
                <a:spcBef>
                  <a:spcPct val="50000"/>
                </a:spcBef>
              </a:pPr>
              <a:r>
                <a:rPr lang="en-US" sz="1800">
                  <a:solidFill>
                    <a:schemeClr val="tx1"/>
                  </a:solidFill>
                  <a:latin typeface="Arial" pitchFamily="4" charset="0"/>
                </a:rPr>
                <a:t>P3 </a:t>
              </a:r>
            </a:p>
            <a:p>
              <a:pPr algn="ctr">
                <a:lnSpc>
                  <a:spcPct val="40000"/>
                </a:lnSpc>
                <a:spcBef>
                  <a:spcPct val="50000"/>
                </a:spcBef>
              </a:pPr>
              <a:r>
                <a:rPr lang="en-US" sz="1800">
                  <a:solidFill>
                    <a:schemeClr val="tx1"/>
                  </a:solidFill>
                  <a:latin typeface="Arial" pitchFamily="4" charset="0"/>
                </a:rPr>
                <a:t>Arr.</a:t>
              </a:r>
            </a:p>
          </p:txBody>
        </p:sp>
        <p:sp>
          <p:nvSpPr>
            <p:cNvPr id="75926" name="Text Box 150"/>
            <p:cNvSpPr txBox="1">
              <a:spLocks noChangeArrowheads="1"/>
            </p:cNvSpPr>
            <p:nvPr/>
          </p:nvSpPr>
          <p:spPr bwMode="auto">
            <a:xfrm>
              <a:off x="240" y="3317"/>
              <a:ext cx="576" cy="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40000"/>
                </a:lnSpc>
                <a:spcBef>
                  <a:spcPct val="50000"/>
                </a:spcBef>
              </a:pPr>
              <a:r>
                <a:rPr lang="en-US" sz="1800">
                  <a:solidFill>
                    <a:schemeClr val="tx1"/>
                  </a:solidFill>
                  <a:latin typeface="Arial" pitchFamily="4" charset="0"/>
                </a:rPr>
                <a:t>P1 </a:t>
              </a:r>
            </a:p>
            <a:p>
              <a:pPr algn="ctr">
                <a:lnSpc>
                  <a:spcPct val="40000"/>
                </a:lnSpc>
                <a:spcBef>
                  <a:spcPct val="50000"/>
                </a:spcBef>
              </a:pPr>
              <a:r>
                <a:rPr lang="en-US" sz="1800">
                  <a:solidFill>
                    <a:schemeClr val="tx1"/>
                  </a:solidFill>
                  <a:latin typeface="Arial" pitchFamily="4" charset="0"/>
                </a:rPr>
                <a:t>arrival</a:t>
              </a:r>
            </a:p>
          </p:txBody>
        </p:sp>
        <p:sp>
          <p:nvSpPr>
            <p:cNvPr id="75927" name="Line 151"/>
            <p:cNvSpPr>
              <a:spLocks noChangeShapeType="1"/>
            </p:cNvSpPr>
            <p:nvPr/>
          </p:nvSpPr>
          <p:spPr bwMode="auto">
            <a:xfrm flipV="1">
              <a:off x="528" y="307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928" name="Line 152"/>
            <p:cNvSpPr>
              <a:spLocks noChangeShapeType="1"/>
            </p:cNvSpPr>
            <p:nvPr/>
          </p:nvSpPr>
          <p:spPr bwMode="auto">
            <a:xfrm flipV="1">
              <a:off x="1296" y="307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929" name="Line 153"/>
            <p:cNvSpPr>
              <a:spLocks noChangeShapeType="1"/>
            </p:cNvSpPr>
            <p:nvPr/>
          </p:nvSpPr>
          <p:spPr bwMode="auto">
            <a:xfrm flipV="1">
              <a:off x="1488" y="307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0137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304800"/>
            <a:ext cx="8713788" cy="114300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Periodic Scheduling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33400" y="1981200"/>
            <a:ext cx="81534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SzPct val="100000"/>
              <a:buFont typeface="Wingdings" pitchFamily="4" charset="2"/>
              <a:buChar char="Ø"/>
            </a:pPr>
            <a:r>
              <a:rPr lang="en-US" sz="2400">
                <a:solidFill>
                  <a:schemeClr val="tx1"/>
                </a:solidFill>
                <a:latin typeface="Arial" pitchFamily="4" charset="0"/>
              </a:rPr>
              <a:t>Assume that all tasks are periodic</a:t>
            </a:r>
          </a:p>
          <a:p>
            <a:pPr marL="342900" indent="-342900">
              <a:spcBef>
                <a:spcPct val="20000"/>
              </a:spcBef>
              <a:buSzPct val="100000"/>
              <a:buFont typeface="Wingdings" pitchFamily="4" charset="2"/>
              <a:buChar char="Ø"/>
            </a:pPr>
            <a:r>
              <a:rPr lang="en-US" sz="2400">
                <a:solidFill>
                  <a:schemeClr val="tx1"/>
                </a:solidFill>
                <a:latin typeface="Arial" pitchFamily="4" charset="0"/>
              </a:rPr>
              <a:t>Possible to make guarantees about scheduling</a:t>
            </a:r>
          </a:p>
          <a:p>
            <a:pPr marL="342900" indent="-342900">
              <a:spcBef>
                <a:spcPct val="20000"/>
              </a:spcBef>
              <a:buSzPct val="100000"/>
              <a:buFont typeface="Wingdings" pitchFamily="4" charset="2"/>
              <a:buChar char="Ø"/>
            </a:pPr>
            <a:r>
              <a:rPr lang="en-US" sz="2400">
                <a:solidFill>
                  <a:schemeClr val="tx1"/>
                </a:solidFill>
                <a:latin typeface="Arial" pitchFamily="4" charset="0"/>
              </a:rPr>
              <a:t>Assumptions:</a:t>
            </a:r>
          </a:p>
          <a:p>
            <a:pPr marL="37931725" lvl="1" indent="-37474525" eaLnBrk="0" hangingPunct="0">
              <a:buClr>
                <a:srgbClr val="000000"/>
              </a:buClr>
              <a:buSzPct val="100000"/>
              <a:buFont typeface="Times New Roman" pitchFamily="4" charset="0"/>
              <a:buNone/>
            </a:pPr>
            <a:r>
              <a:rPr lang="en-US" sz="2400" i="1">
                <a:solidFill>
                  <a:srgbClr val="000000"/>
                </a:solidFill>
                <a:latin typeface="Arial" pitchFamily="4" charset="0"/>
              </a:rPr>
              <a:t>p</a:t>
            </a:r>
            <a:r>
              <a:rPr lang="en-US" sz="2400" i="1" baseline="-25000">
                <a:solidFill>
                  <a:srgbClr val="000000"/>
                </a:solidFill>
                <a:latin typeface="Arial" pitchFamily="4" charset="0"/>
              </a:rPr>
              <a:t>i</a:t>
            </a: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 be the period of task </a:t>
            </a:r>
            <a:r>
              <a:rPr lang="en-US" sz="2400" i="1">
                <a:solidFill>
                  <a:srgbClr val="000000"/>
                </a:solidFill>
                <a:latin typeface="Arial" pitchFamily="4" charset="0"/>
              </a:rPr>
              <a:t>T</a:t>
            </a:r>
            <a:r>
              <a:rPr lang="en-US" sz="2400" i="1" baseline="-25000">
                <a:solidFill>
                  <a:srgbClr val="000000"/>
                </a:solidFill>
                <a:latin typeface="Arial" pitchFamily="4" charset="0"/>
              </a:rPr>
              <a:t>i</a:t>
            </a: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,</a:t>
            </a:r>
          </a:p>
          <a:p>
            <a:pPr marL="37931725" lvl="1" indent="-37474525" eaLnBrk="0" hangingPunct="0">
              <a:buClr>
                <a:srgbClr val="000000"/>
              </a:buClr>
              <a:buSzPct val="100000"/>
              <a:buFont typeface="Times New Roman" pitchFamily="4" charset="0"/>
              <a:buNone/>
            </a:pPr>
            <a:r>
              <a:rPr lang="en-US" sz="2400" i="1">
                <a:solidFill>
                  <a:srgbClr val="000000"/>
                </a:solidFill>
                <a:latin typeface="Arial" pitchFamily="4" charset="0"/>
              </a:rPr>
              <a:t>c</a:t>
            </a:r>
            <a:r>
              <a:rPr lang="en-US" sz="2400" i="1" baseline="-25000">
                <a:solidFill>
                  <a:srgbClr val="000000"/>
                </a:solidFill>
                <a:latin typeface="Arial" pitchFamily="4" charset="0"/>
              </a:rPr>
              <a:t>i</a:t>
            </a: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 be the execution time of </a:t>
            </a:r>
            <a:r>
              <a:rPr lang="en-US" sz="2400" i="1">
                <a:solidFill>
                  <a:srgbClr val="000000"/>
                </a:solidFill>
                <a:latin typeface="Arial" pitchFamily="4" charset="0"/>
              </a:rPr>
              <a:t>T</a:t>
            </a:r>
            <a:r>
              <a:rPr lang="en-US" sz="2400" i="1" baseline="-25000">
                <a:solidFill>
                  <a:srgbClr val="000000"/>
                </a:solidFill>
                <a:latin typeface="Arial" pitchFamily="4" charset="0"/>
              </a:rPr>
              <a:t>i</a:t>
            </a: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,</a:t>
            </a:r>
          </a:p>
          <a:p>
            <a:pPr marL="37931725" lvl="1" indent="-37474525" eaLnBrk="0" hangingPunct="0">
              <a:buClr>
                <a:srgbClr val="000000"/>
              </a:buClr>
              <a:buSzPct val="100000"/>
              <a:buFont typeface="Times New Roman" pitchFamily="4" charset="0"/>
              <a:buNone/>
            </a:pPr>
            <a:r>
              <a:rPr lang="en-US" sz="2400" i="1">
                <a:solidFill>
                  <a:srgbClr val="000000"/>
                </a:solidFill>
                <a:latin typeface="Arial" pitchFamily="4" charset="0"/>
              </a:rPr>
              <a:t>d</a:t>
            </a:r>
            <a:r>
              <a:rPr lang="en-US" sz="2400" i="1" baseline="-25000">
                <a:solidFill>
                  <a:srgbClr val="000000"/>
                </a:solidFill>
                <a:latin typeface="Arial" pitchFamily="4" charset="0"/>
              </a:rPr>
              <a:t>i</a:t>
            </a:r>
            <a:r>
              <a:rPr lang="en-US" sz="2400" i="1">
                <a:solidFill>
                  <a:srgbClr val="000000"/>
                </a:solidFill>
                <a:latin typeface="Arial" pitchFamily="4" charset="0"/>
              </a:rPr>
              <a:t> </a:t>
            </a: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be the deadline interval</a:t>
            </a:r>
          </a:p>
          <a:p>
            <a:pPr marL="37931725" lvl="1" indent="-37474525" eaLnBrk="0" hangingPunct="0">
              <a:buClr>
                <a:srgbClr val="000000"/>
              </a:buClr>
              <a:buSzPct val="100000"/>
              <a:buFont typeface="Times New Roman" pitchFamily="4" charset="0"/>
              <a:buNone/>
            </a:pP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     Time between arrival and required completion</a:t>
            </a:r>
          </a:p>
          <a:p>
            <a:pPr marL="37931725" lvl="1" indent="-37474525" eaLnBrk="0" hangingPunct="0">
              <a:buClr>
                <a:srgbClr val="000000"/>
              </a:buClr>
              <a:buSzPct val="100000"/>
              <a:buFont typeface="Times New Roman" pitchFamily="4" charset="0"/>
              <a:buNone/>
            </a:pPr>
            <a:r>
              <a:rPr lang="en-US" sz="2400" i="1">
                <a:solidFill>
                  <a:srgbClr val="000000"/>
                </a:solidFill>
                <a:latin typeface="Arial" pitchFamily="4" charset="0"/>
              </a:rPr>
              <a:t>l</a:t>
            </a:r>
            <a:r>
              <a:rPr lang="en-US" sz="2400" i="1" baseline="-25000">
                <a:solidFill>
                  <a:srgbClr val="000000"/>
                </a:solidFill>
                <a:latin typeface="Arial" pitchFamily="4" charset="0"/>
              </a:rPr>
              <a:t>i</a:t>
            </a: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 be the </a:t>
            </a:r>
            <a:r>
              <a:rPr lang="en-US" sz="2400" b="1">
                <a:solidFill>
                  <a:srgbClr val="000000"/>
                </a:solidFill>
                <a:latin typeface="Arial" pitchFamily="4" charset="0"/>
              </a:rPr>
              <a:t>laxity</a:t>
            </a: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 or </a:t>
            </a:r>
            <a:r>
              <a:rPr lang="en-US" sz="2400" b="1">
                <a:solidFill>
                  <a:srgbClr val="000000"/>
                </a:solidFill>
                <a:latin typeface="Arial" pitchFamily="4" charset="0"/>
              </a:rPr>
              <a:t>slack</a:t>
            </a: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, defined as</a:t>
            </a:r>
            <a:r>
              <a:rPr lang="de-DE" sz="2400">
                <a:solidFill>
                  <a:srgbClr val="000000"/>
                </a:solidFill>
                <a:latin typeface="Arial" pitchFamily="4" charset="0"/>
              </a:rPr>
              <a:t> </a:t>
            </a:r>
            <a:r>
              <a:rPr lang="en-US" sz="2400" i="1">
                <a:solidFill>
                  <a:srgbClr val="000000"/>
                </a:solidFill>
                <a:latin typeface="Arial" pitchFamily="4" charset="0"/>
              </a:rPr>
              <a:t>l</a:t>
            </a:r>
            <a:r>
              <a:rPr lang="en-US" sz="2400" i="1" baseline="-25000">
                <a:solidFill>
                  <a:srgbClr val="000000"/>
                </a:solidFill>
                <a:latin typeface="Arial" pitchFamily="4" charset="0"/>
              </a:rPr>
              <a:t>i</a:t>
            </a:r>
            <a:r>
              <a:rPr lang="en-US" sz="2400" baseline="-25000">
                <a:solidFill>
                  <a:srgbClr val="000000"/>
                </a:solidFill>
                <a:latin typeface="Arial" pitchFamily="4" charset="0"/>
              </a:rPr>
              <a:t> </a:t>
            </a: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= </a:t>
            </a:r>
            <a:r>
              <a:rPr lang="en-US" sz="2400" i="1">
                <a:solidFill>
                  <a:srgbClr val="000000"/>
                </a:solidFill>
                <a:latin typeface="Arial" pitchFamily="4" charset="0"/>
              </a:rPr>
              <a:t>d</a:t>
            </a:r>
            <a:r>
              <a:rPr lang="en-US" sz="2400" i="1" baseline="-25000">
                <a:solidFill>
                  <a:srgbClr val="000000"/>
                </a:solidFill>
                <a:latin typeface="Arial" pitchFamily="4" charset="0"/>
              </a:rPr>
              <a:t>i</a:t>
            </a:r>
            <a:r>
              <a:rPr lang="en-US" sz="2400" i="1">
                <a:solidFill>
                  <a:srgbClr val="000000"/>
                </a:solidFill>
                <a:latin typeface="Arial" pitchFamily="4" charset="0"/>
              </a:rPr>
              <a:t> - c</a:t>
            </a:r>
            <a:r>
              <a:rPr lang="en-US" sz="2400" i="1" baseline="-25000">
                <a:solidFill>
                  <a:srgbClr val="000000"/>
                </a:solidFill>
                <a:latin typeface="Arial" pitchFamily="4" charset="0"/>
              </a:rPr>
              <a:t>i</a:t>
            </a:r>
            <a:endParaRPr lang="en-US" sz="2400">
              <a:solidFill>
                <a:schemeClr val="tx1"/>
              </a:solidFill>
              <a:latin typeface="Arial" pitchFamily="4" charset="0"/>
            </a:endParaRPr>
          </a:p>
          <a:p>
            <a:pPr marL="37931725" lvl="1" indent="-37474525">
              <a:spcBef>
                <a:spcPct val="20000"/>
              </a:spcBef>
              <a:buSzPct val="100000"/>
              <a:buFont typeface="Wingdings" pitchFamily="4" charset="2"/>
              <a:buChar char="Ø"/>
            </a:pPr>
            <a:endParaRPr lang="en-US" sz="2400">
              <a:solidFill>
                <a:schemeClr val="tx1"/>
              </a:solidFill>
              <a:latin typeface="Arial" pitchFamily="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0342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304800"/>
            <a:ext cx="8713788" cy="114300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Accumulated Utilization</a:t>
            </a:r>
          </a:p>
        </p:txBody>
      </p:sp>
      <p:sp>
        <p:nvSpPr>
          <p:cNvPr id="103429" name="Rectangle 7"/>
          <p:cNvSpPr>
            <a:spLocks noChangeArrowheads="1"/>
          </p:cNvSpPr>
          <p:nvPr/>
        </p:nvSpPr>
        <p:spPr bwMode="auto">
          <a:xfrm>
            <a:off x="1066800" y="1676400"/>
            <a:ext cx="7696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>
              <a:spcBef>
                <a:spcPct val="20000"/>
              </a:spcBef>
              <a:buClr>
                <a:schemeClr val="tx1"/>
              </a:buClr>
              <a:buFont typeface="Wingdings" pitchFamily="4" charset="2"/>
              <a:buChar char="Ø"/>
            </a:pPr>
            <a:r>
              <a:rPr lang="en-US" sz="2400">
                <a:solidFill>
                  <a:schemeClr val="tx1"/>
                </a:solidFill>
                <a:latin typeface="Arial" pitchFamily="4" charset="0"/>
                <a:ea typeface="ＭＳ Ｐゴシック" pitchFamily="4" charset="-128"/>
                <a:cs typeface="ＭＳ Ｐゴシック" pitchFamily="4" charset="-128"/>
              </a:rPr>
              <a:t>Accumulated execution time divided by period </a:t>
            </a:r>
          </a:p>
        </p:txBody>
      </p:sp>
      <p:grpSp>
        <p:nvGrpSpPr>
          <p:cNvPr id="103438" name="Group 14"/>
          <p:cNvGrpSpPr>
            <a:grpSpLocks/>
          </p:cNvGrpSpPr>
          <p:nvPr/>
        </p:nvGrpSpPr>
        <p:grpSpPr bwMode="auto">
          <a:xfrm>
            <a:off x="533400" y="2438400"/>
            <a:ext cx="8001000" cy="2209800"/>
            <a:chOff x="96" y="1584"/>
            <a:chExt cx="5040" cy="1392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03437" name="AutoShape 13"/>
            <p:cNvSpPr>
              <a:spLocks noChangeArrowheads="1"/>
            </p:cNvSpPr>
            <p:nvPr/>
          </p:nvSpPr>
          <p:spPr bwMode="auto">
            <a:xfrm>
              <a:off x="96" y="1584"/>
              <a:ext cx="5040" cy="139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430" name="Rectangle 3"/>
            <p:cNvSpPr>
              <a:spLocks noChangeArrowheads="1"/>
            </p:cNvSpPr>
            <p:nvPr/>
          </p:nvSpPr>
          <p:spPr bwMode="auto">
            <a:xfrm>
              <a:off x="581" y="1882"/>
              <a:ext cx="2491" cy="42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342900" indent="-342900" defTabSz="914400" eaLnBrk="0" hangingPunct="0"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itchFamily="4" charset="0"/>
                <a:buNone/>
              </a:pPr>
              <a:r>
                <a:rPr lang="en-US" sz="2800">
                  <a:solidFill>
                    <a:srgbClr val="000000"/>
                  </a:solidFill>
                  <a:latin typeface="Arial" pitchFamily="4" charset="0"/>
                </a:rPr>
                <a:t>Accumulated utilization: </a:t>
              </a:r>
            </a:p>
          </p:txBody>
        </p:sp>
        <p:graphicFrame>
          <p:nvGraphicFramePr>
            <p:cNvPr id="103431" name="Object 7"/>
            <p:cNvGraphicFramePr>
              <a:graphicFrameLocks noChangeAspect="1"/>
            </p:cNvGraphicFramePr>
            <p:nvPr/>
          </p:nvGraphicFramePr>
          <p:xfrm>
            <a:off x="3360" y="1657"/>
            <a:ext cx="1152" cy="7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66" name="Equation" r:id="rId4" imgW="647640" imgH="444240" progId="Equation.3">
                    <p:embed/>
                  </p:oleObj>
                </mc:Choice>
                <mc:Fallback>
                  <p:oleObj name="Equation" r:id="rId4" imgW="647640" imgH="44424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60" y="1657"/>
                          <a:ext cx="1152" cy="791"/>
                        </a:xfrm>
                        <a:prstGeom prst="rect">
                          <a:avLst/>
                        </a:prstGeom>
                        <a:noFill/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433" name="Object 9"/>
            <p:cNvGraphicFramePr>
              <a:graphicFrameLocks noChangeAspect="1"/>
            </p:cNvGraphicFramePr>
            <p:nvPr/>
          </p:nvGraphicFramePr>
          <p:xfrm>
            <a:off x="3360" y="2448"/>
            <a:ext cx="816" cy="3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67" name="Equation" r:id="rId6" imgW="419040" imgH="190440" progId="Equation.3">
                    <p:embed/>
                  </p:oleObj>
                </mc:Choice>
                <mc:Fallback>
                  <p:oleObj name="Equation" r:id="rId6" imgW="419040" imgH="19044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60" y="2448"/>
                          <a:ext cx="816" cy="371"/>
                        </a:xfrm>
                        <a:prstGeom prst="rect">
                          <a:avLst/>
                        </a:prstGeom>
                        <a:noFill/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3436" name="Text Box 12"/>
          <p:cNvSpPr txBox="1">
            <a:spLocks noChangeArrowheads="1"/>
          </p:cNvSpPr>
          <p:nvPr/>
        </p:nvSpPr>
        <p:spPr bwMode="auto">
          <a:xfrm>
            <a:off x="1524000" y="5008563"/>
            <a:ext cx="6324600" cy="85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buFont typeface="Wingdings" pitchFamily="4" charset="2"/>
              <a:buChar char="Ø"/>
            </a:pPr>
            <a:r>
              <a:rPr lang="en-US" sz="2400">
                <a:solidFill>
                  <a:schemeClr val="tx1"/>
                </a:solidFill>
                <a:latin typeface="Arial" pitchFamily="4" charset="0"/>
                <a:ea typeface="ＭＳ Ｐゴシック" pitchFamily="4" charset="-128"/>
                <a:cs typeface="ＭＳ Ｐゴシック" pitchFamily="4" charset="-128"/>
              </a:rPr>
              <a:t>Necessary condition for schedulability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US" sz="2400">
                <a:solidFill>
                  <a:schemeClr val="tx1"/>
                </a:solidFill>
                <a:latin typeface="Arial" pitchFamily="4" charset="0"/>
                <a:ea typeface="ＭＳ Ｐゴシック" pitchFamily="4" charset="-128"/>
                <a:cs typeface="ＭＳ Ｐゴシック" pitchFamily="4" charset="-128"/>
              </a:rPr>
              <a:t>m = number of processors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0547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304800"/>
            <a:ext cx="8713788" cy="114300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Rate Monotonic (RM) Scheduling</a:t>
            </a:r>
          </a:p>
        </p:txBody>
      </p:sp>
      <p:sp>
        <p:nvSpPr>
          <p:cNvPr id="105482" name="Text Box 10"/>
          <p:cNvSpPr txBox="1">
            <a:spLocks noChangeArrowheads="1"/>
          </p:cNvSpPr>
          <p:nvPr/>
        </p:nvSpPr>
        <p:spPr bwMode="auto">
          <a:xfrm>
            <a:off x="838200" y="1768475"/>
            <a:ext cx="777240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  <a:buFont typeface="Wingdings" pitchFamily="4" charset="2"/>
              <a:buChar char="Ø"/>
            </a:pPr>
            <a:r>
              <a:rPr lang="en-US" sz="2400">
                <a:solidFill>
                  <a:schemeClr val="tx1"/>
                </a:solidFill>
                <a:latin typeface="Arial" pitchFamily="4" charset="0"/>
                <a:ea typeface="ＭＳ Ｐゴシック" pitchFamily="4" charset="-128"/>
                <a:cs typeface="ＭＳ Ｐゴシック" pitchFamily="4" charset="-128"/>
              </a:rPr>
              <a:t>Periodic scheduling algorithm which guarantees to meet deadlines under certain conditions </a:t>
            </a:r>
          </a:p>
        </p:txBody>
      </p:sp>
      <p:sp>
        <p:nvSpPr>
          <p:cNvPr id="105483" name="Text Box 11"/>
          <p:cNvSpPr txBox="1">
            <a:spLocks noChangeArrowheads="1"/>
          </p:cNvSpPr>
          <p:nvPr/>
        </p:nvSpPr>
        <p:spPr bwMode="auto">
          <a:xfrm>
            <a:off x="381000" y="2971800"/>
            <a:ext cx="7916863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lvl="1" eaLnBrk="0" hangingPunct="0">
              <a:spcBef>
                <a:spcPct val="20000"/>
              </a:spcBef>
              <a:buClr>
                <a:schemeClr val="tx1"/>
              </a:buClr>
              <a:buFont typeface="Times" pitchFamily="4" charset="0"/>
              <a:buChar char="•"/>
            </a:pPr>
            <a:r>
              <a:rPr lang="en-US" sz="2400">
                <a:solidFill>
                  <a:schemeClr val="tx1"/>
                </a:solidFill>
                <a:latin typeface="Arial" pitchFamily="4" charset="0"/>
              </a:rPr>
              <a:t>All tasks that have hard deadlines are periodic.</a:t>
            </a:r>
          </a:p>
          <a:p>
            <a:pPr lvl="1" eaLnBrk="0" hangingPunct="0">
              <a:spcBef>
                <a:spcPct val="20000"/>
              </a:spcBef>
              <a:buClr>
                <a:schemeClr val="tx1"/>
              </a:buClr>
              <a:buFont typeface="Times" pitchFamily="4" charset="0"/>
              <a:buChar char="•"/>
            </a:pPr>
            <a:r>
              <a:rPr lang="en-US" sz="2400">
                <a:solidFill>
                  <a:schemeClr val="tx1"/>
                </a:solidFill>
                <a:latin typeface="Arial" pitchFamily="4" charset="0"/>
              </a:rPr>
              <a:t>All tasks are independent.</a:t>
            </a:r>
          </a:p>
          <a:p>
            <a:pPr lvl="1" eaLnBrk="0" hangingPunct="0">
              <a:spcBef>
                <a:spcPct val="20000"/>
              </a:spcBef>
              <a:buClr>
                <a:schemeClr val="tx1"/>
              </a:buClr>
              <a:buFont typeface="Times" pitchFamily="4" charset="0"/>
              <a:buChar char="•"/>
            </a:pPr>
            <a:r>
              <a:rPr lang="en-US" sz="2400" i="1">
                <a:solidFill>
                  <a:schemeClr val="tx1"/>
                </a:solidFill>
                <a:latin typeface="Arial" pitchFamily="4" charset="0"/>
              </a:rPr>
              <a:t>d</a:t>
            </a:r>
            <a:r>
              <a:rPr lang="en-US" sz="2400" i="1" baseline="-25000">
                <a:solidFill>
                  <a:schemeClr val="tx1"/>
                </a:solidFill>
                <a:latin typeface="Arial" pitchFamily="4" charset="0"/>
              </a:rPr>
              <a:t>i</a:t>
            </a:r>
            <a:r>
              <a:rPr lang="en-US" sz="2400" i="1">
                <a:solidFill>
                  <a:schemeClr val="tx1"/>
                </a:solidFill>
                <a:latin typeface="Arial" pitchFamily="4" charset="0"/>
              </a:rPr>
              <a:t>=p</a:t>
            </a:r>
            <a:r>
              <a:rPr lang="en-US" sz="2400" i="1" baseline="-25000">
                <a:solidFill>
                  <a:schemeClr val="tx1"/>
                </a:solidFill>
                <a:latin typeface="Arial" pitchFamily="4" charset="0"/>
              </a:rPr>
              <a:t>i</a:t>
            </a:r>
            <a:r>
              <a:rPr lang="en-US" sz="2400">
                <a:solidFill>
                  <a:schemeClr val="tx1"/>
                </a:solidFill>
                <a:latin typeface="Arial" pitchFamily="4" charset="0"/>
              </a:rPr>
              <a:t>, (deadline = period) for all tasks.</a:t>
            </a:r>
          </a:p>
          <a:p>
            <a:pPr lvl="1" eaLnBrk="0" hangingPunct="0">
              <a:spcBef>
                <a:spcPct val="20000"/>
              </a:spcBef>
              <a:buClr>
                <a:schemeClr val="tx1"/>
              </a:buClr>
              <a:buFont typeface="Times" pitchFamily="4" charset="0"/>
              <a:buChar char="•"/>
            </a:pPr>
            <a:r>
              <a:rPr lang="en-US" sz="2400" i="1">
                <a:solidFill>
                  <a:schemeClr val="tx1"/>
                </a:solidFill>
                <a:latin typeface="Arial" pitchFamily="4" charset="0"/>
              </a:rPr>
              <a:t>c</a:t>
            </a:r>
            <a:r>
              <a:rPr lang="en-US" sz="2400" i="1" baseline="-25000">
                <a:solidFill>
                  <a:schemeClr val="tx1"/>
                </a:solidFill>
                <a:latin typeface="Arial" pitchFamily="4" charset="0"/>
              </a:rPr>
              <a:t>i</a:t>
            </a:r>
            <a:r>
              <a:rPr lang="en-US" sz="2400">
                <a:solidFill>
                  <a:schemeClr val="tx1"/>
                </a:solidFill>
                <a:latin typeface="Arial" pitchFamily="4" charset="0"/>
              </a:rPr>
              <a:t> (exec. time) is constant and is known for all tasks.</a:t>
            </a:r>
          </a:p>
          <a:p>
            <a:pPr lvl="1" eaLnBrk="0" hangingPunct="0">
              <a:spcBef>
                <a:spcPct val="20000"/>
              </a:spcBef>
              <a:buClr>
                <a:schemeClr val="tx1"/>
              </a:buClr>
              <a:buFont typeface="Times" pitchFamily="4" charset="0"/>
              <a:buChar char="•"/>
            </a:pPr>
            <a:r>
              <a:rPr lang="en-US" sz="2400">
                <a:solidFill>
                  <a:schemeClr val="tx1"/>
                </a:solidFill>
                <a:latin typeface="Arial" pitchFamily="4" charset="0"/>
              </a:rPr>
              <a:t>The time required for context switching is negligible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0752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304800"/>
            <a:ext cx="8713788" cy="114300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Schedulability Condition</a:t>
            </a:r>
          </a:p>
        </p:txBody>
      </p:sp>
      <p:sp>
        <p:nvSpPr>
          <p:cNvPr id="107524" name="Text Box 4"/>
          <p:cNvSpPr txBox="1">
            <a:spLocks noChangeArrowheads="1"/>
          </p:cNvSpPr>
          <p:nvPr/>
        </p:nvSpPr>
        <p:spPr bwMode="auto">
          <a:xfrm>
            <a:off x="304800" y="1857375"/>
            <a:ext cx="83058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lvl="1" eaLnBrk="0" hangingPunct="0">
              <a:spcBef>
                <a:spcPct val="20000"/>
              </a:spcBef>
              <a:buClr>
                <a:schemeClr val="tx1"/>
              </a:buClr>
              <a:buFont typeface="Wingdings" pitchFamily="4" charset="2"/>
              <a:buChar char="Ø"/>
            </a:pPr>
            <a:r>
              <a:rPr lang="en-US" sz="2600">
                <a:solidFill>
                  <a:schemeClr val="tx1"/>
                </a:solidFill>
                <a:latin typeface="Arial" pitchFamily="4" charset="0"/>
              </a:rPr>
              <a:t>Single processor, </a:t>
            </a:r>
            <a:r>
              <a:rPr lang="en-US" sz="2600" i="1">
                <a:solidFill>
                  <a:schemeClr val="tx1"/>
                </a:solidFill>
                <a:latin typeface="Arial" pitchFamily="4" charset="0"/>
              </a:rPr>
              <a:t>n</a:t>
            </a:r>
            <a:r>
              <a:rPr lang="en-US" sz="2600">
                <a:solidFill>
                  <a:schemeClr val="tx1"/>
                </a:solidFill>
                <a:latin typeface="Arial" pitchFamily="4" charset="0"/>
              </a:rPr>
              <a:t> tasks, the following equation must hold for the accumulated utilization </a:t>
            </a:r>
            <a:r>
              <a:rPr lang="en-US" sz="2600" i="1">
                <a:solidFill>
                  <a:schemeClr val="tx1"/>
                </a:solidFill>
                <a:latin typeface="Arial" pitchFamily="4" charset="0"/>
              </a:rPr>
              <a:t>µ</a:t>
            </a:r>
            <a:r>
              <a:rPr lang="en-US" sz="2600">
                <a:solidFill>
                  <a:schemeClr val="tx1"/>
                </a:solidFill>
                <a:latin typeface="Arial" pitchFamily="4" charset="0"/>
              </a:rPr>
              <a:t>:</a:t>
            </a:r>
          </a:p>
        </p:txBody>
      </p:sp>
      <p:graphicFrame>
        <p:nvGraphicFramePr>
          <p:cNvPr id="107526" name="Object 6"/>
          <p:cNvGraphicFramePr>
            <a:graphicFrameLocks noChangeAspect="1"/>
          </p:cNvGraphicFramePr>
          <p:nvPr/>
        </p:nvGraphicFramePr>
        <p:xfrm>
          <a:off x="2600325" y="3133725"/>
          <a:ext cx="2895600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43" name="Equation" r:id="rId4" imgW="1396800" imgH="444240" progId="Equation.3">
                  <p:embed/>
                </p:oleObj>
              </mc:Choice>
              <mc:Fallback>
                <p:oleObj name="Equation" r:id="rId4" imgW="1396800" imgH="4442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0325" y="3133725"/>
                        <a:ext cx="2895600" cy="92075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7527" name="Text Box 7"/>
          <p:cNvSpPr txBox="1">
            <a:spLocks noChangeArrowheads="1"/>
          </p:cNvSpPr>
          <p:nvPr/>
        </p:nvSpPr>
        <p:spPr bwMode="auto">
          <a:xfrm>
            <a:off x="304800" y="4343400"/>
            <a:ext cx="830580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lvl="1" eaLnBrk="0" hangingPunct="0">
              <a:spcBef>
                <a:spcPct val="20000"/>
              </a:spcBef>
              <a:buClr>
                <a:schemeClr val="tx1"/>
              </a:buClr>
              <a:buFont typeface="Wingdings" pitchFamily="4" charset="2"/>
              <a:buChar char="Ø"/>
            </a:pPr>
            <a:r>
              <a:rPr lang="en-US" sz="2600">
                <a:solidFill>
                  <a:schemeClr val="tx1"/>
                </a:solidFill>
                <a:latin typeface="Arial" pitchFamily="4" charset="0"/>
              </a:rPr>
              <a:t>Deadlines can be met, but cannot achieve full utilization</a:t>
            </a:r>
          </a:p>
          <a:p>
            <a:pPr lvl="1" eaLnBrk="0" hangingPunct="0">
              <a:spcBef>
                <a:spcPct val="20000"/>
              </a:spcBef>
              <a:buClr>
                <a:schemeClr val="tx1"/>
              </a:buClr>
              <a:buFont typeface="Wingdings" pitchFamily="4" charset="2"/>
              <a:buChar char="Ø"/>
            </a:pPr>
            <a:r>
              <a:rPr lang="en-US" sz="2600">
                <a:solidFill>
                  <a:schemeClr val="tx1"/>
                </a:solidFill>
                <a:latin typeface="Arial" pitchFamily="4" charset="0"/>
              </a:rPr>
              <a:t>Some slack is needed to guarantee schedulability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0957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304800"/>
            <a:ext cx="8713788" cy="114300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RM Scheduling Algorithm</a:t>
            </a:r>
          </a:p>
        </p:txBody>
      </p:sp>
      <p:sp>
        <p:nvSpPr>
          <p:cNvPr id="109572" name="Text Box 4"/>
          <p:cNvSpPr txBox="1">
            <a:spLocks noChangeArrowheads="1"/>
          </p:cNvSpPr>
          <p:nvPr/>
        </p:nvSpPr>
        <p:spPr bwMode="auto">
          <a:xfrm>
            <a:off x="1219200" y="1524000"/>
            <a:ext cx="7086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lvl="1" eaLnBrk="0" hangingPunct="0">
              <a:spcBef>
                <a:spcPct val="20000"/>
              </a:spcBef>
              <a:buClr>
                <a:schemeClr val="tx1"/>
              </a:buClr>
              <a:buFont typeface="Wingdings" pitchFamily="4" charset="2"/>
              <a:buChar char="Ø"/>
            </a:pPr>
            <a:r>
              <a:rPr lang="en-US" sz="2400">
                <a:solidFill>
                  <a:schemeClr val="tx1"/>
                </a:solidFill>
                <a:latin typeface="Arial" pitchFamily="4" charset="0"/>
              </a:rPr>
              <a:t>RM scheduling is priority scheduling</a:t>
            </a:r>
          </a:p>
          <a:p>
            <a:pPr lvl="2" eaLnBrk="0" hangingPunct="0">
              <a:spcBef>
                <a:spcPct val="20000"/>
              </a:spcBef>
              <a:buClr>
                <a:schemeClr val="tx1"/>
              </a:buClr>
              <a:buFont typeface="Times" pitchFamily="4" charset="0"/>
              <a:buChar char="•"/>
            </a:pPr>
            <a:r>
              <a:rPr lang="en-US">
                <a:solidFill>
                  <a:schemeClr val="tx1"/>
                </a:solidFill>
                <a:latin typeface="Arial" pitchFamily="4" charset="0"/>
              </a:rPr>
              <a:t>Priorities are inversely proportional to deadline</a:t>
            </a:r>
          </a:p>
          <a:p>
            <a:pPr lvl="2" eaLnBrk="0" hangingPunct="0">
              <a:spcBef>
                <a:spcPct val="20000"/>
              </a:spcBef>
              <a:buClr>
                <a:schemeClr val="tx1"/>
              </a:buClr>
              <a:buFont typeface="Times" pitchFamily="4" charset="0"/>
              <a:buChar char="•"/>
            </a:pPr>
            <a:r>
              <a:rPr lang="en-US">
                <a:solidFill>
                  <a:schemeClr val="tx1"/>
                </a:solidFill>
                <a:latin typeface="Arial" pitchFamily="4" charset="0"/>
              </a:rPr>
              <a:t>Low period = high priority</a:t>
            </a:r>
          </a:p>
        </p:txBody>
      </p:sp>
      <p:sp>
        <p:nvSpPr>
          <p:cNvPr id="109574" name="Text Box 6"/>
          <p:cNvSpPr txBox="1">
            <a:spLocks noChangeArrowheads="1"/>
          </p:cNvSpPr>
          <p:nvPr/>
        </p:nvSpPr>
        <p:spPr bwMode="auto">
          <a:xfrm>
            <a:off x="304800" y="3276600"/>
            <a:ext cx="3505200" cy="234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lvl="1" eaLnBrk="0" hangingPunct="0">
              <a:spcBef>
                <a:spcPct val="20000"/>
              </a:spcBef>
              <a:buClr>
                <a:schemeClr val="tx1"/>
              </a:buClr>
              <a:buFont typeface="Wingdings" pitchFamily="4" charset="2"/>
              <a:buChar char="Ø"/>
            </a:pPr>
            <a:r>
              <a:rPr lang="en-US">
                <a:solidFill>
                  <a:schemeClr val="tx1"/>
                </a:solidFill>
                <a:latin typeface="Arial" pitchFamily="4" charset="0"/>
              </a:rPr>
              <a:t>Schedulability is guaranteed, with assumptions</a:t>
            </a:r>
          </a:p>
          <a:p>
            <a:pPr lvl="1" eaLnBrk="0" hangingPunct="0">
              <a:spcBef>
                <a:spcPct val="20000"/>
              </a:spcBef>
              <a:buClr>
                <a:schemeClr val="tx1"/>
              </a:buClr>
              <a:buFont typeface="Wingdings" pitchFamily="4" charset="2"/>
              <a:buChar char="Ø"/>
            </a:pPr>
            <a:endParaRPr lang="en-US">
              <a:solidFill>
                <a:schemeClr val="tx1"/>
              </a:solidFill>
              <a:latin typeface="Arial" pitchFamily="4" charset="0"/>
            </a:endParaRPr>
          </a:p>
          <a:p>
            <a:pPr lvl="1" eaLnBrk="0" hangingPunct="0">
              <a:spcBef>
                <a:spcPct val="20000"/>
              </a:spcBef>
              <a:buClr>
                <a:schemeClr val="tx1"/>
              </a:buClr>
              <a:buFont typeface="Wingdings" pitchFamily="4" charset="2"/>
              <a:buChar char="Ø"/>
            </a:pPr>
            <a:r>
              <a:rPr lang="en-US">
                <a:solidFill>
                  <a:schemeClr val="tx1"/>
                </a:solidFill>
                <a:latin typeface="Arial" pitchFamily="4" charset="0"/>
              </a:rPr>
              <a:t>As number of tasks increase, utilization decreases</a:t>
            </a:r>
          </a:p>
        </p:txBody>
      </p:sp>
      <p:pic>
        <p:nvPicPr>
          <p:cNvPr id="109575" name="Picture 3"/>
          <p:cNvPicPr>
            <a:picLocks noChangeAspect="1" noChangeArrowheads="1"/>
          </p:cNvPicPr>
          <p:nvPr/>
        </p:nvPicPr>
        <p:blipFill>
          <a:blip r:embed="rId3"/>
          <a:srcRect l="14304" t="27686" r="25378" b="19687"/>
          <a:stretch>
            <a:fillRect/>
          </a:stretch>
        </p:blipFill>
        <p:spPr bwMode="auto">
          <a:xfrm>
            <a:off x="4157663" y="2819400"/>
            <a:ext cx="4705350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0957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304800"/>
            <a:ext cx="8713788" cy="114300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RM Scheduling Example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" t="29532" r="4153" b="30762"/>
          <a:stretch>
            <a:fillRect/>
          </a:stretch>
        </p:blipFill>
        <p:spPr bwMode="auto">
          <a:xfrm>
            <a:off x="228600" y="3140968"/>
            <a:ext cx="8610600" cy="2728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23862" y="1484784"/>
            <a:ext cx="3716090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5" charset="2"/>
              <a:buNone/>
              <a:defRPr/>
            </a:pPr>
            <a:r>
              <a:rPr lang="en-US" sz="1800" u="sng" dirty="0" smtClean="0">
                <a:solidFill>
                  <a:schemeClr val="tx1"/>
                </a:solidFill>
                <a:latin typeface="+mj-lt"/>
              </a:rPr>
              <a:t>Task</a:t>
            </a:r>
            <a:r>
              <a:rPr lang="en-US" sz="1800" dirty="0">
                <a:solidFill>
                  <a:schemeClr val="tx1"/>
                </a:solidFill>
                <a:latin typeface="+mj-lt"/>
              </a:rPr>
              <a:t>	</a:t>
            </a:r>
            <a:r>
              <a:rPr lang="en-US" sz="1800" u="sng" dirty="0" smtClean="0">
                <a:solidFill>
                  <a:schemeClr val="tx1"/>
                </a:solidFill>
                <a:latin typeface="+mj-lt"/>
              </a:rPr>
              <a:t>Period</a:t>
            </a:r>
            <a:r>
              <a:rPr lang="en-US" sz="1800" dirty="0" smtClean="0">
                <a:solidFill>
                  <a:schemeClr val="tx1"/>
                </a:solidFill>
                <a:latin typeface="+mj-lt"/>
              </a:rPr>
              <a:t> 	</a:t>
            </a:r>
            <a:r>
              <a:rPr lang="en-US" sz="1800" u="sng" dirty="0" smtClean="0">
                <a:solidFill>
                  <a:schemeClr val="tx1"/>
                </a:solidFill>
                <a:latin typeface="+mj-lt"/>
              </a:rPr>
              <a:t>Exec.</a:t>
            </a:r>
            <a:r>
              <a:rPr lang="en-US" sz="1800" dirty="0">
                <a:solidFill>
                  <a:schemeClr val="tx1"/>
                </a:solidFill>
                <a:latin typeface="+mj-lt"/>
              </a:rPr>
              <a:t>	</a:t>
            </a:r>
            <a:r>
              <a:rPr lang="en-US" sz="1800" u="sng" dirty="0" smtClean="0">
                <a:solidFill>
                  <a:schemeClr val="tx1"/>
                </a:solidFill>
                <a:latin typeface="+mj-lt"/>
              </a:rPr>
              <a:t>Arrival</a:t>
            </a:r>
            <a:endParaRPr lang="en-US" sz="1800" u="sng" dirty="0">
              <a:solidFill>
                <a:schemeClr val="tx1"/>
              </a:solidFill>
              <a:latin typeface="+mj-lt"/>
            </a:endParaRP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5" charset="2"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j-lt"/>
              </a:rPr>
              <a:t>T</a:t>
            </a:r>
            <a:r>
              <a:rPr lang="en-US" sz="1800" dirty="0" smtClean="0">
                <a:solidFill>
                  <a:schemeClr val="tx1"/>
                </a:solidFill>
                <a:latin typeface="+mj-lt"/>
              </a:rPr>
              <a:t>1       </a:t>
            </a:r>
            <a:r>
              <a:rPr lang="en-US" sz="1800" dirty="0">
                <a:solidFill>
                  <a:schemeClr val="tx1"/>
                </a:solidFill>
                <a:latin typeface="+mj-lt"/>
              </a:rPr>
              <a:t>	</a:t>
            </a:r>
            <a:r>
              <a:rPr lang="en-US" sz="1800" dirty="0" smtClean="0">
                <a:solidFill>
                  <a:schemeClr val="tx1"/>
                </a:solidFill>
                <a:latin typeface="+mj-lt"/>
              </a:rPr>
              <a:t>2</a:t>
            </a:r>
            <a:r>
              <a:rPr lang="en-US" sz="1800" dirty="0">
                <a:solidFill>
                  <a:schemeClr val="tx1"/>
                </a:solidFill>
                <a:latin typeface="+mj-lt"/>
              </a:rPr>
              <a:t>	</a:t>
            </a:r>
            <a:r>
              <a:rPr lang="en-US" sz="1800" dirty="0" smtClean="0">
                <a:solidFill>
                  <a:schemeClr val="tx1"/>
                </a:solidFill>
                <a:latin typeface="+mj-lt"/>
              </a:rPr>
              <a:t>	0.5		0	</a:t>
            </a:r>
            <a:endParaRPr lang="en-US" sz="1800" dirty="0">
              <a:solidFill>
                <a:schemeClr val="tx1"/>
              </a:solidFill>
              <a:latin typeface="+mj-lt"/>
            </a:endParaRP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5" charset="2"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j-lt"/>
              </a:rPr>
              <a:t>T</a:t>
            </a:r>
            <a:r>
              <a:rPr lang="en-US" sz="1800" dirty="0" smtClean="0">
                <a:solidFill>
                  <a:schemeClr val="tx1"/>
                </a:solidFill>
                <a:latin typeface="+mj-lt"/>
              </a:rPr>
              <a:t>2    	6</a:t>
            </a:r>
            <a:r>
              <a:rPr lang="en-US" sz="1800" dirty="0">
                <a:solidFill>
                  <a:schemeClr val="tx1"/>
                </a:solidFill>
                <a:latin typeface="+mj-lt"/>
              </a:rPr>
              <a:t>		</a:t>
            </a:r>
            <a:r>
              <a:rPr lang="en-US" sz="1800" dirty="0" smtClean="0">
                <a:solidFill>
                  <a:schemeClr val="tx1"/>
                </a:solidFill>
                <a:latin typeface="+mj-lt"/>
              </a:rPr>
              <a:t>2		1</a:t>
            </a:r>
            <a:endParaRPr lang="en-US" sz="1800" dirty="0">
              <a:solidFill>
                <a:schemeClr val="tx1"/>
              </a:solidFill>
              <a:latin typeface="+mj-lt"/>
            </a:endParaRP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5" charset="2"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j-lt"/>
              </a:rPr>
              <a:t>T</a:t>
            </a:r>
            <a:r>
              <a:rPr lang="en-US" sz="1800" dirty="0" smtClean="0">
                <a:solidFill>
                  <a:schemeClr val="tx1"/>
                </a:solidFill>
                <a:latin typeface="+mj-lt"/>
              </a:rPr>
              <a:t>3        	6</a:t>
            </a:r>
            <a:r>
              <a:rPr lang="en-US" sz="1800" dirty="0">
                <a:solidFill>
                  <a:schemeClr val="tx1"/>
                </a:solidFill>
                <a:latin typeface="+mj-lt"/>
              </a:rPr>
              <a:t>		</a:t>
            </a:r>
            <a:r>
              <a:rPr lang="en-US" sz="1800" dirty="0" smtClean="0">
                <a:solidFill>
                  <a:schemeClr val="tx1"/>
                </a:solidFill>
                <a:latin typeface="+mj-lt"/>
              </a:rPr>
              <a:t>1.75		3</a:t>
            </a:r>
            <a:endParaRPr lang="en-US" sz="1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4195093" y="1916832"/>
            <a:ext cx="492144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+mj-lt"/>
              </a:rPr>
              <a:t>T1 preempts T2 and T3.</a:t>
            </a:r>
          </a:p>
          <a:p>
            <a:pPr marL="342900" indent="-342900">
              <a:lnSpc>
                <a:spcPct val="120000"/>
              </a:lnSpc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+mj-lt"/>
              </a:rPr>
              <a:t>T2 and T3 do not preempt each other</a:t>
            </a:r>
            <a:r>
              <a:rPr lang="de-DE" dirty="0">
                <a:solidFill>
                  <a:schemeClr val="tx1"/>
                </a:solidFill>
                <a:latin typeface="+mj-lt"/>
              </a:rPr>
              <a:t>.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937775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0957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304800"/>
            <a:ext cx="8713788" cy="114300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Communication/Synchronization</a:t>
            </a:r>
          </a:p>
        </p:txBody>
      </p:sp>
      <p:sp>
        <p:nvSpPr>
          <p:cNvPr id="109572" name="Text Box 4"/>
          <p:cNvSpPr txBox="1">
            <a:spLocks noChangeArrowheads="1"/>
          </p:cNvSpPr>
          <p:nvPr/>
        </p:nvSpPr>
        <p:spPr bwMode="auto">
          <a:xfrm>
            <a:off x="1043608" y="1844824"/>
            <a:ext cx="7272808" cy="3637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tx1"/>
              </a:buClr>
              <a:buFont typeface="Wingdings" pitchFamily="4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Arial" pitchFamily="4" charset="0"/>
              </a:rPr>
              <a:t>Processes need to communicate and </a:t>
            </a:r>
            <a:r>
              <a:rPr lang="en-US" sz="2400" b="1" dirty="0" smtClean="0">
                <a:solidFill>
                  <a:schemeClr val="tx1"/>
                </a:solidFill>
                <a:latin typeface="Arial" pitchFamily="4" charset="0"/>
              </a:rPr>
              <a:t>share data</a:t>
            </a:r>
          </a:p>
          <a:p>
            <a:pPr eaLnBrk="0" hangingPunct="0">
              <a:spcBef>
                <a:spcPct val="20000"/>
              </a:spcBef>
              <a:buClr>
                <a:schemeClr val="tx1"/>
              </a:buClr>
              <a:buFont typeface="Wingdings" pitchFamily="4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Arial" pitchFamily="4" charset="0"/>
              </a:rPr>
              <a:t>Many ways to accomplish communication</a:t>
            </a:r>
          </a:p>
          <a:p>
            <a:pPr marL="800100" lvl="1" indent="-342900" eaLnBrk="0" hangingPunct="0">
              <a:spcBef>
                <a:spcPct val="2000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Arial" pitchFamily="4" charset="0"/>
              </a:rPr>
              <a:t>Shared memory, mailboxes, queue, etc.</a:t>
            </a:r>
          </a:p>
          <a:p>
            <a:pPr eaLnBrk="0" hangingPunct="0">
              <a:spcBef>
                <a:spcPct val="20000"/>
              </a:spcBef>
              <a:buClr>
                <a:schemeClr val="tx1"/>
              </a:buClr>
              <a:buFont typeface="Wingdings" pitchFamily="4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Arial" pitchFamily="4" charset="0"/>
              </a:rPr>
              <a:t>Problem: </a:t>
            </a:r>
            <a:r>
              <a:rPr lang="en-US" sz="2400" b="1" dirty="0" smtClean="0">
                <a:solidFill>
                  <a:schemeClr val="tx1"/>
                </a:solidFill>
                <a:latin typeface="Arial" pitchFamily="4" charset="0"/>
              </a:rPr>
              <a:t>When should data be shared?</a:t>
            </a:r>
          </a:p>
          <a:p>
            <a:pPr marL="800100" lvl="1" indent="-342900" eaLnBrk="0" hangingPunct="0">
              <a:spcBef>
                <a:spcPct val="2000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Arial" pitchFamily="4" charset="0"/>
              </a:rPr>
              <a:t>Tasks are </a:t>
            </a:r>
            <a:r>
              <a:rPr lang="en-US" b="1" dirty="0" smtClean="0">
                <a:solidFill>
                  <a:schemeClr val="tx1"/>
                </a:solidFill>
                <a:latin typeface="Arial" pitchFamily="4" charset="0"/>
              </a:rPr>
              <a:t>not synchronized</a:t>
            </a:r>
            <a:endParaRPr lang="en-US" b="1" dirty="0">
              <a:solidFill>
                <a:schemeClr val="tx1"/>
              </a:solidFill>
              <a:latin typeface="Arial" pitchFamily="4" charset="0"/>
            </a:endParaRPr>
          </a:p>
          <a:p>
            <a:pPr marL="800100" lvl="1" indent="-342900" eaLnBrk="0" hangingPunct="0">
              <a:spcBef>
                <a:spcPct val="2000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Arial" pitchFamily="4" charset="0"/>
              </a:rPr>
              <a:t>OS can switch tasks at any time</a:t>
            </a:r>
          </a:p>
          <a:p>
            <a:pPr marL="800100" lvl="1" indent="-342900" eaLnBrk="0" hangingPunct="0">
              <a:spcBef>
                <a:spcPct val="2000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Arial" pitchFamily="4" charset="0"/>
              </a:rPr>
              <a:t>State of shared data may not be valid</a:t>
            </a:r>
          </a:p>
          <a:p>
            <a:pPr marL="800100" lvl="1" indent="-342900" eaLnBrk="0" hangingPunct="0">
              <a:spcBef>
                <a:spcPct val="2000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Arial" pitchFamily="4" charset="0"/>
              </a:rPr>
              <a:t>Ex. P1: </a:t>
            </a:r>
            <a:r>
              <a:rPr lang="en-US" b="1" dirty="0" smtClean="0">
                <a:solidFill>
                  <a:schemeClr val="tx1"/>
                </a:solidFill>
                <a:latin typeface="Arial" pitchFamily="4" charset="0"/>
              </a:rPr>
              <a:t>x = 5</a:t>
            </a:r>
            <a:r>
              <a:rPr lang="en-US" dirty="0" smtClean="0">
                <a:solidFill>
                  <a:schemeClr val="tx1"/>
                </a:solidFill>
                <a:latin typeface="Arial" pitchFamily="4" charset="0"/>
              </a:rPr>
              <a:t>; P2: </a:t>
            </a:r>
            <a:r>
              <a:rPr lang="en-US" b="1" dirty="0" smtClean="0">
                <a:solidFill>
                  <a:schemeClr val="tx1"/>
                </a:solidFill>
                <a:latin typeface="Arial" pitchFamily="4" charset="0"/>
              </a:rPr>
              <a:t>if (x == 5) </a:t>
            </a:r>
            <a:r>
              <a:rPr lang="en-US" b="1" dirty="0" err="1" smtClean="0">
                <a:solidFill>
                  <a:schemeClr val="tx1"/>
                </a:solidFill>
                <a:latin typeface="Arial" pitchFamily="4" charset="0"/>
              </a:rPr>
              <a:t>printf</a:t>
            </a:r>
            <a:r>
              <a:rPr lang="en-US" b="1" dirty="0" smtClean="0">
                <a:solidFill>
                  <a:schemeClr val="tx1"/>
                </a:solidFill>
                <a:latin typeface="Arial" pitchFamily="4" charset="0"/>
              </a:rPr>
              <a:t> (“Hi”);</a:t>
            </a:r>
          </a:p>
          <a:p>
            <a:pPr marL="800100" lvl="1" indent="-342900" eaLnBrk="0" hangingPunct="0">
              <a:spcBef>
                <a:spcPct val="2000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Arial" pitchFamily="4" charset="0"/>
              </a:rPr>
              <a:t>Which line is executed first?</a:t>
            </a:r>
          </a:p>
        </p:txBody>
      </p:sp>
    </p:spTree>
    <p:extLst>
      <p:ext uri="{BB962C8B-B14F-4D97-AF65-F5344CB8AC3E}">
        <p14:creationId xmlns:p14="http://schemas.microsoft.com/office/powerpoint/2010/main" val="34418760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/>
              <a:t>Slides created by: </a:t>
            </a:r>
          </a:p>
          <a:p>
            <a:r>
              <a:rPr lang="en-US"/>
              <a:t>Professor Ian G. Harris</a:t>
            </a:r>
          </a:p>
        </p:txBody>
      </p:sp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ln/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Atomic Updates</a:t>
            </a: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674688" y="1792288"/>
            <a:ext cx="7886700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buSzPct val="45000"/>
              <a:buFont typeface="Wingdings" charset="2"/>
              <a:buChar char=""/>
            </a:pPr>
            <a:r>
              <a:rPr lang="en-US" sz="2000">
                <a:latin typeface="Arial" charset="0"/>
              </a:rPr>
              <a:t>Tasks may need to share global data and resources</a:t>
            </a:r>
          </a:p>
          <a:p>
            <a:pPr>
              <a:buSzPct val="45000"/>
              <a:buFont typeface="Wingdings" charset="2"/>
              <a:buChar char=""/>
            </a:pPr>
            <a:r>
              <a:rPr lang="en-US" sz="2000">
                <a:latin typeface="Arial" charset="0"/>
              </a:rPr>
              <a:t>For some data, updates must be performed together to make sense</a:t>
            </a:r>
          </a:p>
          <a:p>
            <a:pPr>
              <a:buClrTx/>
              <a:buSzTx/>
              <a:buFontTx/>
              <a:buNone/>
            </a:pPr>
            <a:endParaRPr lang="en-US" sz="2000">
              <a:latin typeface="Arial" charset="0"/>
            </a:endParaRPr>
          </a:p>
          <a:p>
            <a:pPr>
              <a:buClrTx/>
              <a:buSzTx/>
              <a:buFontTx/>
              <a:buNone/>
            </a:pPr>
            <a:r>
              <a:rPr lang="en-US" sz="2000">
                <a:latin typeface="Arial" charset="0"/>
              </a:rPr>
              <a:t>Ex. Our system samples the level of water in a tank</a:t>
            </a:r>
          </a:p>
          <a:p>
            <a:pPr>
              <a:buClrTx/>
              <a:buSzTx/>
              <a:buFontTx/>
              <a:buNone/>
            </a:pPr>
            <a:r>
              <a:rPr lang="en-US" sz="2000">
                <a:latin typeface="Arial" charset="0"/>
              </a:rPr>
              <a:t>	</a:t>
            </a:r>
            <a:r>
              <a:rPr lang="en-US" sz="2000">
                <a:latin typeface="Courier New" pitchFamily="49" charset="0"/>
              </a:rPr>
              <a:t>tank_level</a:t>
            </a:r>
            <a:r>
              <a:rPr lang="en-US" sz="2000">
                <a:latin typeface="Arial" charset="0"/>
              </a:rPr>
              <a:t> is level of water</a:t>
            </a:r>
          </a:p>
          <a:p>
            <a:pPr>
              <a:buClrTx/>
              <a:buSzTx/>
              <a:buFontTx/>
              <a:buNone/>
            </a:pPr>
            <a:r>
              <a:rPr lang="en-US" sz="2000">
                <a:latin typeface="Arial" charset="0"/>
              </a:rPr>
              <a:t>	</a:t>
            </a:r>
            <a:r>
              <a:rPr lang="en-US" sz="2000">
                <a:latin typeface="Courier New" pitchFamily="49" charset="0"/>
              </a:rPr>
              <a:t>time_updated</a:t>
            </a:r>
            <a:r>
              <a:rPr lang="en-US" sz="2000">
                <a:latin typeface="Arial" charset="0"/>
              </a:rPr>
              <a:t> is last update time</a:t>
            </a:r>
          </a:p>
          <a:p>
            <a:pPr>
              <a:buClrTx/>
              <a:buSzTx/>
              <a:buFontTx/>
              <a:buNone/>
            </a:pPr>
            <a:endParaRPr lang="en-US" sz="2000">
              <a:latin typeface="Arial" charset="0"/>
            </a:endParaRPr>
          </a:p>
          <a:p>
            <a:pPr>
              <a:buClrTx/>
              <a:buSzTx/>
              <a:buFontTx/>
              <a:buNone/>
            </a:pPr>
            <a:r>
              <a:rPr lang="en-US" sz="2000">
                <a:latin typeface="Arial" charset="0"/>
              </a:rPr>
              <a:t>	</a:t>
            </a:r>
            <a:r>
              <a:rPr lang="en-US" sz="2000">
                <a:latin typeface="Courier New" pitchFamily="49" charset="0"/>
              </a:rPr>
              <a:t>tank_level = // Result of computation</a:t>
            </a:r>
          </a:p>
          <a:p>
            <a:pPr>
              <a:buClrTx/>
              <a:buSzTx/>
              <a:buFontTx/>
              <a:buNone/>
            </a:pPr>
            <a:r>
              <a:rPr lang="en-US" sz="2000">
                <a:latin typeface="Courier New" pitchFamily="49" charset="0"/>
              </a:rPr>
              <a:t>	time_updated = // Current time</a:t>
            </a:r>
          </a:p>
          <a:p>
            <a:pPr>
              <a:buClrTx/>
              <a:buSzTx/>
              <a:buFontTx/>
              <a:buNone/>
            </a:pPr>
            <a:endParaRPr lang="en-US" sz="2000">
              <a:latin typeface="Arial" charset="0"/>
            </a:endParaRPr>
          </a:p>
          <a:p>
            <a:pPr>
              <a:buSzPct val="45000"/>
              <a:buFont typeface="Wingdings" charset="2"/>
              <a:buChar char=""/>
            </a:pPr>
            <a:r>
              <a:rPr lang="en-US" sz="2000">
                <a:latin typeface="Arial" charset="0"/>
              </a:rPr>
              <a:t>These updates must occur together for the data to be consistent</a:t>
            </a:r>
          </a:p>
          <a:p>
            <a:pPr>
              <a:buSzPct val="45000"/>
              <a:buFont typeface="Wingdings" charset="2"/>
              <a:buChar char=""/>
            </a:pPr>
            <a:r>
              <a:rPr lang="en-US" sz="2000">
                <a:latin typeface="Arial" charset="0"/>
              </a:rPr>
              <a:t>Interrupt could see new </a:t>
            </a:r>
            <a:r>
              <a:rPr lang="en-US" sz="2000">
                <a:latin typeface="Courier New" pitchFamily="49" charset="0"/>
              </a:rPr>
              <a:t>tank_level</a:t>
            </a:r>
            <a:r>
              <a:rPr lang="en-US" sz="2000">
                <a:latin typeface="Arial" charset="0"/>
              </a:rPr>
              <a:t> with old </a:t>
            </a:r>
            <a:r>
              <a:rPr lang="en-US" sz="2000">
                <a:latin typeface="Courier New" pitchFamily="49" charset="0"/>
              </a:rPr>
              <a:t>time_updated </a:t>
            </a:r>
          </a:p>
        </p:txBody>
      </p:sp>
    </p:spTree>
    <p:extLst>
      <p:ext uri="{BB962C8B-B14F-4D97-AF65-F5344CB8AC3E}">
        <p14:creationId xmlns:p14="http://schemas.microsoft.com/office/powerpoint/2010/main" val="11833844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20482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Controlled Resource Access</a:t>
            </a:r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899592" y="1812925"/>
            <a:ext cx="7589465" cy="364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prstTxWarp prst="textNoShape">
              <a:avLst/>
            </a:prstTxWarp>
            <a:spAutoFit/>
          </a:bodyPr>
          <a:lstStyle/>
          <a:p>
            <a:pPr marL="457200" indent="-457200">
              <a:lnSpc>
                <a:spcPct val="120000"/>
              </a:lnSpc>
              <a:buFont typeface="Wingdings" pitchFamily="4" charset="2"/>
              <a:buChar char="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2400" dirty="0">
                <a:solidFill>
                  <a:srgbClr val="000000"/>
                </a:solidFill>
                <a:latin typeface="Arial" pitchFamily="4" charset="0"/>
              </a:rPr>
              <a:t>OS </a:t>
            </a:r>
            <a:r>
              <a:rPr lang="en-US" sz="2400" b="1" dirty="0">
                <a:solidFill>
                  <a:srgbClr val="000000"/>
                </a:solidFill>
                <a:latin typeface="Arial" pitchFamily="4" charset="0"/>
              </a:rPr>
              <a:t>enforces rules </a:t>
            </a:r>
            <a:r>
              <a:rPr lang="en-US" sz="2400" dirty="0">
                <a:solidFill>
                  <a:srgbClr val="000000"/>
                </a:solidFill>
                <a:latin typeface="Arial" pitchFamily="4" charset="0"/>
              </a:rPr>
              <a:t>on resource usage</a:t>
            </a:r>
          </a:p>
          <a:p>
            <a:pPr marL="800100" lvl="1" indent="-342900">
              <a:lnSpc>
                <a:spcPct val="120000"/>
              </a:lnSpc>
              <a:buFont typeface="Arial" pitchFamily="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2400" dirty="0">
                <a:solidFill>
                  <a:srgbClr val="000000"/>
                </a:solidFill>
                <a:latin typeface="Arial" pitchFamily="4" charset="0"/>
              </a:rPr>
              <a:t>“Can’t use CPU more than </a:t>
            </a:r>
            <a:r>
              <a:rPr lang="en-US" sz="2400" dirty="0" smtClean="0">
                <a:solidFill>
                  <a:srgbClr val="000000"/>
                </a:solidFill>
                <a:latin typeface="Arial" pitchFamily="4" charset="0"/>
              </a:rPr>
              <a:t>200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4" charset="0"/>
              </a:rPr>
              <a:t>msec</a:t>
            </a:r>
            <a:r>
              <a:rPr lang="en-US" sz="2400" dirty="0" smtClean="0">
                <a:solidFill>
                  <a:srgbClr val="000000"/>
                </a:solidFill>
                <a:latin typeface="Arial" pitchFamily="4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Arial" pitchFamily="4" charset="0"/>
              </a:rPr>
              <a:t>at a time”</a:t>
            </a:r>
          </a:p>
          <a:p>
            <a:pPr marL="800100" lvl="1" indent="-342900">
              <a:lnSpc>
                <a:spcPct val="120000"/>
              </a:lnSpc>
              <a:buFont typeface="Arial" pitchFamily="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2400" dirty="0">
                <a:solidFill>
                  <a:srgbClr val="000000"/>
                </a:solidFill>
                <a:latin typeface="Arial" pitchFamily="4" charset="0"/>
              </a:rPr>
              <a:t>“Can’t use I/O pins without permission”</a:t>
            </a:r>
          </a:p>
          <a:p>
            <a:pPr marL="800100" lvl="1" indent="-342900">
              <a:lnSpc>
                <a:spcPct val="120000"/>
              </a:lnSpc>
              <a:buFont typeface="Arial" pitchFamily="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2400" dirty="0">
                <a:solidFill>
                  <a:srgbClr val="000000"/>
                </a:solidFill>
                <a:latin typeface="Arial" pitchFamily="4" charset="0"/>
              </a:rPr>
              <a:t>“Can’t use memory of other processes”</a:t>
            </a:r>
          </a:p>
          <a:p>
            <a:pPr marL="800100" lvl="1" indent="-342900">
              <a:lnSpc>
                <a:spcPct val="120000"/>
              </a:lnSpc>
              <a:buFont typeface="Arial" pitchFamily="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2400" dirty="0">
                <a:solidFill>
                  <a:srgbClr val="000000"/>
                </a:solidFill>
                <a:latin typeface="Arial" pitchFamily="4" charset="0"/>
              </a:rPr>
              <a:t>“High priority tasks get CPU first”</a:t>
            </a:r>
          </a:p>
          <a:p>
            <a:pPr marL="457200" indent="-457200">
              <a:lnSpc>
                <a:spcPct val="120000"/>
              </a:lnSpc>
              <a:buFont typeface="Wingdings" pitchFamily="4" charset="2"/>
              <a:buChar char="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2400" dirty="0">
                <a:solidFill>
                  <a:srgbClr val="000000"/>
                </a:solidFill>
                <a:latin typeface="Arial" pitchFamily="4" charset="0"/>
              </a:rPr>
              <a:t>Processes can be </a:t>
            </a:r>
            <a:r>
              <a:rPr lang="en-US" sz="2400" b="1" dirty="0">
                <a:solidFill>
                  <a:srgbClr val="000000"/>
                </a:solidFill>
                <a:latin typeface="Arial" pitchFamily="4" charset="0"/>
              </a:rPr>
              <a:t>written in isolation</a:t>
            </a:r>
            <a:r>
              <a:rPr lang="en-US" sz="2400" dirty="0">
                <a:solidFill>
                  <a:srgbClr val="000000"/>
                </a:solidFill>
                <a:latin typeface="Arial" pitchFamily="4" charset="0"/>
              </a:rPr>
              <a:t>, without considering sharing</a:t>
            </a:r>
          </a:p>
          <a:p>
            <a:pPr marL="800100" lvl="1" indent="-342900">
              <a:lnSpc>
                <a:spcPct val="120000"/>
              </a:lnSpc>
              <a:buFont typeface="Arial" pitchFamily="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2400" dirty="0">
                <a:solidFill>
                  <a:srgbClr val="000000"/>
                </a:solidFill>
                <a:latin typeface="Arial" pitchFamily="4" charset="0"/>
              </a:rPr>
              <a:t>Less work for the programmer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2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/>
              <a:t>Slides created by: </a:t>
            </a:r>
          </a:p>
          <a:p>
            <a:r>
              <a:rPr lang="en-US"/>
              <a:t>Professor Ian G. Harris</a:t>
            </a:r>
          </a:p>
        </p:txBody>
      </p:sp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ln/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Mutual Exclusion</a:t>
            </a: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636588" y="1998663"/>
            <a:ext cx="8001000" cy="70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buSzPct val="45000"/>
              <a:buFont typeface="Wingdings" charset="2"/>
              <a:buChar char=""/>
            </a:pPr>
            <a:r>
              <a:rPr lang="en-US" sz="2000">
                <a:latin typeface="Arial" charset="0"/>
              </a:rPr>
              <a:t>While one task updates the shared variables, another task cannot read them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760413" y="3416300"/>
            <a:ext cx="2513012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1800">
                <a:latin typeface="Courier New" pitchFamily="49" charset="0"/>
              </a:rPr>
              <a:t>tank_level = ?;</a:t>
            </a:r>
          </a:p>
          <a:p>
            <a:r>
              <a:rPr lang="en-US" sz="1800">
                <a:latin typeface="Courier New" pitchFamily="49" charset="0"/>
              </a:rPr>
              <a:t>time_updated = ?;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4371975" y="3429000"/>
            <a:ext cx="4157663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1800">
                <a:latin typeface="Courier New" pitchFamily="49" charset="0"/>
              </a:rPr>
              <a:t>printf (“%i %i”, tank_level, </a:t>
            </a:r>
          </a:p>
          <a:p>
            <a:r>
              <a:rPr lang="en-US" sz="1800">
                <a:latin typeface="Courier New" pitchFamily="49" charset="0"/>
              </a:rPr>
              <a:t>	time_updated);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443038" y="3021013"/>
            <a:ext cx="914400" cy="39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000">
                <a:latin typeface="Arial" charset="0"/>
              </a:rPr>
              <a:t>Task 1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5557838" y="3021013"/>
            <a:ext cx="914400" cy="39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000">
                <a:latin typeface="Arial" charset="0"/>
              </a:rPr>
              <a:t>Task 2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1357313" y="4595813"/>
            <a:ext cx="6035675" cy="70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buSzPct val="45000"/>
              <a:buFont typeface="Wingdings" charset="2"/>
              <a:buChar char=""/>
            </a:pPr>
            <a:r>
              <a:rPr lang="en-US" sz="2000">
                <a:latin typeface="Arial" charset="0"/>
              </a:rPr>
              <a:t>Two code segments should be </a:t>
            </a:r>
            <a:r>
              <a:rPr lang="en-US" sz="2000" b="1">
                <a:latin typeface="Arial" charset="0"/>
              </a:rPr>
              <a:t>mutually exclusive</a:t>
            </a:r>
          </a:p>
          <a:p>
            <a:pPr>
              <a:buSzPct val="45000"/>
              <a:buFont typeface="Wingdings" charset="2"/>
              <a:buChar char=""/>
            </a:pPr>
            <a:r>
              <a:rPr lang="en-US" sz="2000">
                <a:latin typeface="Arial" charset="0"/>
              </a:rPr>
              <a:t>If Task 2 is an interrupt, it must be disabled</a:t>
            </a:r>
          </a:p>
        </p:txBody>
      </p:sp>
    </p:spTree>
    <p:extLst>
      <p:ext uri="{BB962C8B-B14F-4D97-AF65-F5344CB8AC3E}">
        <p14:creationId xmlns:p14="http://schemas.microsoft.com/office/powerpoint/2010/main" val="9791231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/>
              <a:t>Slides created by: </a:t>
            </a:r>
          </a:p>
          <a:p>
            <a:r>
              <a:rPr lang="en-US"/>
              <a:t>Professor Ian G. Harris</a:t>
            </a:r>
          </a:p>
        </p:txBody>
      </p:sp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ln/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Semaphores</a:t>
            </a: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914400" y="1828800"/>
            <a:ext cx="7024688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buSzPct val="45000"/>
              <a:buFont typeface="Wingdings" charset="2"/>
              <a:buChar char=""/>
            </a:pPr>
            <a:r>
              <a:rPr lang="en-US" sz="2000">
                <a:latin typeface="Arial" charset="0"/>
              </a:rPr>
              <a:t>A semaphore is a flag which indicates that execution is safe</a:t>
            </a:r>
          </a:p>
          <a:p>
            <a:pPr>
              <a:buSzPct val="45000"/>
              <a:buFont typeface="Wingdings" charset="2"/>
              <a:buChar char=""/>
            </a:pPr>
            <a:r>
              <a:rPr lang="en-US" sz="2000">
                <a:latin typeface="Arial" charset="0"/>
              </a:rPr>
              <a:t>May be implemented as a binary variable, 1 continue, 0 wait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914400" y="2743200"/>
            <a:ext cx="7286625" cy="222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000" b="1">
                <a:latin typeface="Courier New" pitchFamily="49" charset="0"/>
              </a:rPr>
              <a:t>TakeSemaphore()</a:t>
            </a:r>
            <a:r>
              <a:rPr lang="en-US" sz="2000">
                <a:latin typeface="Arial" charset="0"/>
              </a:rPr>
              <a:t>: </a:t>
            </a:r>
          </a:p>
          <a:p>
            <a:r>
              <a:rPr lang="en-US" sz="2000">
                <a:latin typeface="Arial" charset="0"/>
              </a:rPr>
              <a:t>If semaphore is available (1) then take it (set to 0) and continue</a:t>
            </a:r>
          </a:p>
          <a:p>
            <a:r>
              <a:rPr lang="en-US" sz="2000">
                <a:latin typeface="Arial" charset="0"/>
              </a:rPr>
              <a:t>If semaphore is note available (0) then block until it is available</a:t>
            </a:r>
          </a:p>
          <a:p>
            <a:endParaRPr lang="en-US" sz="2000">
              <a:latin typeface="Arial" charset="0"/>
            </a:endParaRPr>
          </a:p>
          <a:p>
            <a:r>
              <a:rPr lang="en-US" sz="2000" b="1">
                <a:latin typeface="Courier New" pitchFamily="49" charset="0"/>
              </a:rPr>
              <a:t>ReleaseSemaphore():</a:t>
            </a:r>
          </a:p>
          <a:p>
            <a:r>
              <a:rPr lang="en-US" sz="2000">
                <a:latin typeface="Arial" charset="0"/>
              </a:rPr>
              <a:t>Set semaphore to 1 so that another task can take it</a:t>
            </a:r>
          </a:p>
          <a:p>
            <a:endParaRPr lang="en-US" sz="2000">
              <a:latin typeface="Arial" charset="0"/>
            </a:endParaRP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550988" y="5054600"/>
            <a:ext cx="5810250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buSzPct val="45000"/>
              <a:buFont typeface="Wingdings" charset="2"/>
              <a:buChar char=""/>
            </a:pPr>
            <a:r>
              <a:rPr lang="en-US" sz="2000">
                <a:latin typeface="Arial" charset="0"/>
              </a:rPr>
              <a:t>Only one task can have a semaphore at one time</a:t>
            </a:r>
          </a:p>
        </p:txBody>
      </p:sp>
    </p:spTree>
    <p:extLst>
      <p:ext uri="{BB962C8B-B14F-4D97-AF65-F5344CB8AC3E}">
        <p14:creationId xmlns:p14="http://schemas.microsoft.com/office/powerpoint/2010/main" val="5048606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2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 dirty="0"/>
              <a:t>Slides created by: </a:t>
            </a:r>
          </a:p>
          <a:p>
            <a:r>
              <a:rPr lang="en-US" dirty="0"/>
              <a:t>Professor Ian G. Harris</a:t>
            </a:r>
          </a:p>
        </p:txBody>
      </p:sp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ln/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Critical Regions</a:t>
            </a: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736600" y="2465388"/>
            <a:ext cx="2786063" cy="1458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1800">
                <a:latin typeface="Courier New" pitchFamily="49" charset="0"/>
              </a:rPr>
              <a:t>TakeSemaphore();</a:t>
            </a:r>
          </a:p>
          <a:p>
            <a:r>
              <a:rPr lang="en-US" sz="1800">
                <a:latin typeface="Courier New" pitchFamily="49" charset="0"/>
              </a:rPr>
              <a:t>tank_level = ?;</a:t>
            </a:r>
          </a:p>
          <a:p>
            <a:r>
              <a:rPr lang="en-US" sz="1800">
                <a:latin typeface="Courier New" pitchFamily="49" charset="0"/>
              </a:rPr>
              <a:t>time_updated = ?;</a:t>
            </a:r>
          </a:p>
          <a:p>
            <a:r>
              <a:rPr lang="en-US" sz="1800">
                <a:latin typeface="Courier New" pitchFamily="49" charset="0"/>
              </a:rPr>
              <a:t>ReleaseSemaphore();</a:t>
            </a:r>
          </a:p>
          <a:p>
            <a:endParaRPr lang="en-US" sz="1800">
              <a:latin typeface="Courier New" pitchFamily="49" charset="0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4421188" y="2465388"/>
            <a:ext cx="4157662" cy="1458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1800">
                <a:latin typeface="Courier New" pitchFamily="49" charset="0"/>
              </a:rPr>
              <a:t>TakeSemaphore();</a:t>
            </a:r>
          </a:p>
          <a:p>
            <a:r>
              <a:rPr lang="en-US" sz="1800">
                <a:latin typeface="Courier New" pitchFamily="49" charset="0"/>
              </a:rPr>
              <a:t>printf (“%i %i”, tank_level, </a:t>
            </a:r>
          </a:p>
          <a:p>
            <a:r>
              <a:rPr lang="en-US" sz="1800">
                <a:latin typeface="Courier New" pitchFamily="49" charset="0"/>
              </a:rPr>
              <a:t>	time_updated);</a:t>
            </a:r>
          </a:p>
          <a:p>
            <a:r>
              <a:rPr lang="en-US" sz="1800">
                <a:latin typeface="Courier New" pitchFamily="49" charset="0"/>
              </a:rPr>
              <a:t>ReleaseSemaphore();</a:t>
            </a:r>
          </a:p>
          <a:p>
            <a:endParaRPr lang="en-US" sz="1800">
              <a:latin typeface="Courier New" pitchFamily="49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420813" y="2044700"/>
            <a:ext cx="914400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000">
                <a:latin typeface="Arial" charset="0"/>
              </a:rPr>
              <a:t>Task 1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5534025" y="2070100"/>
            <a:ext cx="914400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000">
                <a:latin typeface="Arial" charset="0"/>
              </a:rPr>
              <a:t>Task 2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815975" y="4176713"/>
            <a:ext cx="7462838" cy="1309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buSzPct val="45000"/>
              <a:buFont typeface="Wingdings" charset="2"/>
              <a:buChar char=""/>
            </a:pPr>
            <a:r>
              <a:rPr lang="en-US" sz="2000">
                <a:latin typeface="Arial" charset="0"/>
              </a:rPr>
              <a:t>Semaphores are used to protect critical regions</a:t>
            </a:r>
          </a:p>
          <a:p>
            <a:pPr>
              <a:buSzPct val="45000"/>
              <a:buFont typeface="Wingdings" charset="2"/>
              <a:buChar char=""/>
            </a:pPr>
            <a:r>
              <a:rPr lang="en-US" sz="2000">
                <a:latin typeface="Arial" charset="0"/>
              </a:rPr>
              <a:t>Two critical regions sharing a semaphore are mutually exclusive</a:t>
            </a:r>
          </a:p>
          <a:p>
            <a:pPr>
              <a:buSzPct val="45000"/>
              <a:buFont typeface="Wingdings" charset="2"/>
              <a:buChar char=""/>
            </a:pPr>
            <a:r>
              <a:rPr lang="en-US" sz="2000">
                <a:latin typeface="Arial" charset="0"/>
              </a:rPr>
              <a:t>Each critical region is </a:t>
            </a:r>
            <a:r>
              <a:rPr lang="en-US" sz="2000" b="1">
                <a:latin typeface="Arial" charset="0"/>
              </a:rPr>
              <a:t>atomic</a:t>
            </a:r>
            <a:r>
              <a:rPr lang="en-US" sz="2000">
                <a:latin typeface="Arial" charset="0"/>
              </a:rPr>
              <a:t>, cannot be separated</a:t>
            </a:r>
          </a:p>
          <a:p>
            <a:pPr>
              <a:buSzPct val="45000"/>
              <a:buFont typeface="Wingdings" charset="2"/>
              <a:buChar char=""/>
            </a:pPr>
            <a:endParaRPr lang="en-US" sz="20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4429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POSIX Threads (</a:t>
            </a:r>
            <a:r>
              <a:rPr lang="en-US" dirty="0" err="1" smtClean="0"/>
              <a:t>Pthreads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685800" y="1752600"/>
            <a:ext cx="7730148" cy="4261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2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2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2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2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9pPr>
          </a:lstStyle>
          <a:p>
            <a:pPr marL="342900" indent="-342900"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en-US" b="1" dirty="0">
                <a:latin typeface="Arial" pitchFamily="34" charset="0"/>
                <a:cs typeface="Arial" pitchFamily="34" charset="0"/>
              </a:rPr>
              <a:t>IEEE POSIX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1003.1c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Standard for a C language API for thread control</a:t>
            </a:r>
          </a:p>
          <a:p>
            <a:pPr marL="342900" indent="-342900"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All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pthreads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in a process share,</a:t>
            </a:r>
          </a:p>
          <a:p>
            <a:pPr marL="800100" lvl="1" indent="-342900">
              <a:buSzPct val="100000"/>
              <a:buFont typeface="Wingdings" pitchFamily="2" charset="2"/>
              <a:buChar char="Ø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Process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ID</a:t>
            </a:r>
          </a:p>
          <a:p>
            <a:pPr marL="800100" lvl="1" indent="-342900">
              <a:buSzPct val="100000"/>
              <a:buFont typeface="Wingdings" pitchFamily="2" charset="2"/>
              <a:buChar char="Ø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Heap </a:t>
            </a:r>
          </a:p>
          <a:p>
            <a:pPr marL="800100" lvl="1" indent="-342900">
              <a:buSzPct val="100000"/>
              <a:buFont typeface="Wingdings" pitchFamily="2" charset="2"/>
              <a:buChar char="Ø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File descriptors</a:t>
            </a:r>
          </a:p>
          <a:p>
            <a:pPr marL="800100" lvl="1" indent="-342900">
              <a:buSzPct val="100000"/>
              <a:buFont typeface="Wingdings" pitchFamily="2" charset="2"/>
              <a:buChar char="Ø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Shared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libraries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Each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pthread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maintains its own,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Stack pointer 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Registers 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Scheduling properties (such as policy or priority) 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Set of pending and blocked signals 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idx="10"/>
          </p:nvPr>
        </p:nvSpPr>
        <p:spPr>
          <a:xfrm>
            <a:off x="3124200" y="6248400"/>
            <a:ext cx="2882900" cy="444500"/>
          </a:xfrm>
        </p:spPr>
        <p:txBody>
          <a:bodyPr/>
          <a:lstStyle/>
          <a:p>
            <a:r>
              <a:rPr lang="en-US" dirty="0"/>
              <a:t>Slides created by: </a:t>
            </a:r>
          </a:p>
          <a:p>
            <a:r>
              <a:rPr lang="en-US" dirty="0"/>
              <a:t>Professor Ian G. Harris</a:t>
            </a:r>
          </a:p>
        </p:txBody>
      </p:sp>
    </p:spTree>
    <p:extLst>
      <p:ext uri="{BB962C8B-B14F-4D97-AF65-F5344CB8AC3E}">
        <p14:creationId xmlns:p14="http://schemas.microsoft.com/office/powerpoint/2010/main" val="26486665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Thread-safeness</a:t>
            </a:r>
            <a:endParaRPr lang="en-US" dirty="0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685800" y="1752600"/>
            <a:ext cx="7730148" cy="829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2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2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2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2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9pPr>
          </a:lstStyle>
          <a:p>
            <a:pPr marL="342900" indent="-342900"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Ability to execute multiple threads concurrently without making shared data inconsistent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threadunsaf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9049" y="2514600"/>
            <a:ext cx="6343650" cy="3009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728052" y="5559589"/>
            <a:ext cx="7730148" cy="460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2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2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2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2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9pPr>
          </a:lstStyle>
          <a:p>
            <a:pPr marL="342900" indent="-342900"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Don’t use library functions that aren’t thread-safe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idx="10"/>
          </p:nvPr>
        </p:nvSpPr>
        <p:spPr>
          <a:xfrm>
            <a:off x="3124200" y="6248400"/>
            <a:ext cx="2882900" cy="444500"/>
          </a:xfrm>
        </p:spPr>
        <p:txBody>
          <a:bodyPr/>
          <a:lstStyle/>
          <a:p>
            <a:r>
              <a:rPr lang="en-US" dirty="0"/>
              <a:t>Slides created by: </a:t>
            </a:r>
          </a:p>
          <a:p>
            <a:r>
              <a:rPr lang="en-US" dirty="0"/>
              <a:t>Professor Ian G. Harris</a:t>
            </a:r>
          </a:p>
        </p:txBody>
      </p:sp>
    </p:spTree>
    <p:extLst>
      <p:ext uri="{BB962C8B-B14F-4D97-AF65-F5344CB8AC3E}">
        <p14:creationId xmlns:p14="http://schemas.microsoft.com/office/powerpoint/2010/main" val="24343383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err="1" smtClean="0"/>
              <a:t>Pthreads</a:t>
            </a:r>
            <a:r>
              <a:rPr lang="en-US" dirty="0" smtClean="0"/>
              <a:t> API</a:t>
            </a:r>
            <a:endParaRPr lang="en-US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762000" y="1556792"/>
            <a:ext cx="7730148" cy="4522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2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2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2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2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9pPr>
          </a:lstStyle>
          <a:p>
            <a:pPr marL="342900" indent="-342900"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Four types of functions in the API</a:t>
            </a:r>
          </a:p>
          <a:p>
            <a:pPr>
              <a:spcAft>
                <a:spcPts val="600"/>
              </a:spcAft>
              <a:buSzPct val="100000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Thread management: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Routines that work directly on threads - creating, detaching, joining, etc. 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000" b="1" dirty="0" err="1">
                <a:latin typeface="Arial" pitchFamily="34" charset="0"/>
                <a:cs typeface="Arial" pitchFamily="34" charset="0"/>
              </a:rPr>
              <a:t>Mutexes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: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Routines that deal with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synchronization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Condition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variables: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Routines that address communications between threads that share a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mutex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Synchronization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: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Routines that manage read/write locks and barriers.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threads.h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header file needs to be included in source file</a:t>
            </a:r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g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–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pthread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to compile it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idx="10"/>
          </p:nvPr>
        </p:nvSpPr>
        <p:spPr>
          <a:xfrm>
            <a:off x="3124200" y="6248400"/>
            <a:ext cx="2882900" cy="444500"/>
          </a:xfrm>
        </p:spPr>
        <p:txBody>
          <a:bodyPr/>
          <a:lstStyle/>
          <a:p>
            <a:r>
              <a:rPr lang="en-US" dirty="0"/>
              <a:t>Slides created by: </a:t>
            </a:r>
          </a:p>
          <a:p>
            <a:r>
              <a:rPr lang="en-US" dirty="0"/>
              <a:t>Professor Ian G. Harris</a:t>
            </a:r>
          </a:p>
        </p:txBody>
      </p:sp>
    </p:spTree>
    <p:extLst>
      <p:ext uri="{BB962C8B-B14F-4D97-AF65-F5344CB8AC3E}">
        <p14:creationId xmlns:p14="http://schemas.microsoft.com/office/powerpoint/2010/main" val="41325087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Thread Management</a:t>
            </a:r>
            <a:endParaRPr lang="en-US" dirty="0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066800" y="1752600"/>
            <a:ext cx="7239000" cy="3984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2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2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2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2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9pPr>
          </a:lstStyle>
          <a:p>
            <a:pPr marL="342900" indent="-342900"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thread_create</a:t>
            </a:r>
            <a:endParaRPr lang="en-US" b="1" dirty="0" smtClean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800100" lvl="1" indent="-342900">
              <a:spcAft>
                <a:spcPts val="600"/>
              </a:spcAft>
              <a:buSzPct val="100000"/>
              <a:buFont typeface="Wingdings" pitchFamily="2" charset="2"/>
              <a:buChar char="Ø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Creates a new thread and makes it executable</a:t>
            </a:r>
          </a:p>
          <a:p>
            <a:pPr marL="800100" lvl="1" indent="-342900">
              <a:spcAft>
                <a:spcPts val="600"/>
              </a:spcAft>
              <a:buSzPct val="100000"/>
              <a:buFont typeface="Wingdings" pitchFamily="2" charset="2"/>
              <a:buChar char="Ø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Arguments</a:t>
            </a:r>
          </a:p>
          <a:p>
            <a:pPr marL="1257300" lvl="2" indent="-342900">
              <a:spcAft>
                <a:spcPts val="600"/>
              </a:spcAft>
              <a:buSzPct val="100000"/>
              <a:buFont typeface="Arial" pitchFamily="34" charset="0"/>
              <a:buChar char="−"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Thread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pthread_t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pointer to return result</a:t>
            </a:r>
          </a:p>
          <a:p>
            <a:pPr marL="1257300" lvl="2" indent="-342900">
              <a:spcAft>
                <a:spcPts val="600"/>
              </a:spcAft>
              <a:buSzPct val="100000"/>
              <a:buFont typeface="Arial" pitchFamily="34" charset="0"/>
              <a:buChar char="−"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Attr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: Initial attributes of the thread</a:t>
            </a:r>
          </a:p>
          <a:p>
            <a:pPr marL="1257300" lvl="2" indent="-342900">
              <a:spcAft>
                <a:spcPts val="600"/>
              </a:spcAft>
              <a:buSzPct val="100000"/>
              <a:buFont typeface="Arial" pitchFamily="34" charset="0"/>
              <a:buChar char="−"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Start_routine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: Code for the thread to run</a:t>
            </a:r>
          </a:p>
          <a:p>
            <a:pPr marL="1257300" lvl="2" indent="-342900">
              <a:spcAft>
                <a:spcPts val="600"/>
              </a:spcAft>
              <a:buSzPct val="100000"/>
              <a:buFont typeface="Arial" pitchFamily="34" charset="0"/>
              <a:buChar char="−"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Arg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: Argument for the code (void *)</a:t>
            </a:r>
          </a:p>
          <a:p>
            <a:pPr marL="342900" indent="-342900"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thread_exit</a:t>
            </a:r>
            <a:endParaRPr lang="en-US" b="1" dirty="0" smtClean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800100" lvl="1" indent="-342900">
              <a:spcAft>
                <a:spcPts val="600"/>
              </a:spcAft>
              <a:buSzPct val="100000"/>
              <a:buFont typeface="Wingdings" pitchFamily="2" charset="2"/>
              <a:buChar char="Ø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Terminate a thread</a:t>
            </a:r>
          </a:p>
          <a:p>
            <a:pPr marL="800100" lvl="1" indent="-342900">
              <a:spcAft>
                <a:spcPts val="600"/>
              </a:spcAft>
              <a:buSzPct val="100000"/>
              <a:buFont typeface="Wingdings" pitchFamily="2" charset="2"/>
              <a:buChar char="Ø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Does not close files on exit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idx="10"/>
          </p:nvPr>
        </p:nvSpPr>
        <p:spPr>
          <a:xfrm>
            <a:off x="3124200" y="6248400"/>
            <a:ext cx="2882900" cy="444500"/>
          </a:xfrm>
        </p:spPr>
        <p:txBody>
          <a:bodyPr/>
          <a:lstStyle/>
          <a:p>
            <a:r>
              <a:rPr lang="en-US" dirty="0"/>
              <a:t>Slides created by: </a:t>
            </a:r>
          </a:p>
          <a:p>
            <a:r>
              <a:rPr lang="en-US" dirty="0"/>
              <a:t>Professor Ian G. Harris</a:t>
            </a:r>
          </a:p>
        </p:txBody>
      </p:sp>
    </p:spTree>
    <p:extLst>
      <p:ext uri="{BB962C8B-B14F-4D97-AF65-F5344CB8AC3E}">
        <p14:creationId xmlns:p14="http://schemas.microsoft.com/office/powerpoint/2010/main" val="39914740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Thread Management</a:t>
            </a:r>
            <a:endParaRPr lang="en-US" dirty="0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295400" y="5013176"/>
            <a:ext cx="7239000" cy="783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2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2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2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2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9pPr>
          </a:lstStyle>
          <a:p>
            <a:pPr marL="342900" indent="-342900"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Creates a set of threads, all running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PrintHello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Takes an argument, the thread number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24580" y="1575951"/>
            <a:ext cx="8639908" cy="32932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main (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char *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[]) { 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pthread_t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threads[NUM_THREADS]; 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rc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long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t; 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for(t=0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t&lt;NUM_THREADS; t++){ 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("In main: creating thread %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ld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\n", t); 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rc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pthread_create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(&amp;threads[t], NULL,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PrintHello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(void *)t); 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if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rc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){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("ERROR; return code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is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%d\n",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rc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 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exit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(-1); 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} 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 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pthread_exit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(NULL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 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idx="10"/>
          </p:nvPr>
        </p:nvSpPr>
        <p:spPr>
          <a:xfrm>
            <a:off x="3124200" y="6248400"/>
            <a:ext cx="2882900" cy="444500"/>
          </a:xfrm>
        </p:spPr>
        <p:txBody>
          <a:bodyPr/>
          <a:lstStyle/>
          <a:p>
            <a:r>
              <a:rPr lang="en-US" dirty="0"/>
              <a:t>Slides created by: </a:t>
            </a:r>
          </a:p>
          <a:p>
            <a:r>
              <a:rPr lang="en-US" dirty="0"/>
              <a:t>Professor Ian G. Harris</a:t>
            </a:r>
          </a:p>
        </p:txBody>
      </p:sp>
    </p:spTree>
    <p:extLst>
      <p:ext uri="{BB962C8B-B14F-4D97-AF65-F5344CB8AC3E}">
        <p14:creationId xmlns:p14="http://schemas.microsoft.com/office/powerpoint/2010/main" val="24685954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Thread Management</a:t>
            </a:r>
            <a:endParaRPr lang="en-US" dirty="0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066800" y="4661848"/>
            <a:ext cx="7239000" cy="783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2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2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2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2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9pPr>
          </a:lstStyle>
          <a:p>
            <a:pPr marL="342900" indent="-342900"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Code run by each thread</a:t>
            </a:r>
          </a:p>
          <a:p>
            <a:pPr marL="342900" indent="-342900"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Prints its own ID number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32692" y="1988840"/>
            <a:ext cx="7801708" cy="22467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void *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PrintHello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(void *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threadid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 </a:t>
            </a:r>
            <a:endParaRPr lang="en-US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long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tid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endParaRPr lang="en-US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tid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 (long)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threadid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endParaRPr lang="en-US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("Hello World! It's me, thread #%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ld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!\n",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tid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 </a:t>
            </a:r>
            <a:endParaRPr lang="en-US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pthread_exit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(NULL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 </a:t>
            </a:r>
            <a:endParaRPr lang="en-US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idx="10"/>
          </p:nvPr>
        </p:nvSpPr>
        <p:spPr>
          <a:xfrm>
            <a:off x="3124200" y="6248400"/>
            <a:ext cx="2882900" cy="444500"/>
          </a:xfrm>
        </p:spPr>
        <p:txBody>
          <a:bodyPr/>
          <a:lstStyle/>
          <a:p>
            <a:r>
              <a:rPr lang="en-US" dirty="0"/>
              <a:t>Slides created by: </a:t>
            </a:r>
          </a:p>
          <a:p>
            <a:r>
              <a:rPr lang="en-US" dirty="0"/>
              <a:t>Professor Ian G. Harris</a:t>
            </a:r>
          </a:p>
        </p:txBody>
      </p:sp>
    </p:spTree>
    <p:extLst>
      <p:ext uri="{BB962C8B-B14F-4D97-AF65-F5344CB8AC3E}">
        <p14:creationId xmlns:p14="http://schemas.microsoft.com/office/powerpoint/2010/main" val="30064568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Joining Threads</a:t>
            </a:r>
            <a:endParaRPr lang="en-US" dirty="0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914400" y="1734945"/>
            <a:ext cx="7239000" cy="398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2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2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2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2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9pPr>
          </a:lstStyle>
          <a:p>
            <a:pPr marL="342900" indent="-342900"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Joining threads is a way of performing synchronization</a:t>
            </a:r>
          </a:p>
        </p:txBody>
      </p:sp>
      <p:pic>
        <p:nvPicPr>
          <p:cNvPr id="2050" name="Picture 2" descr="Join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362200"/>
            <a:ext cx="7191375" cy="2457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914400" y="4931020"/>
            <a:ext cx="7239000" cy="783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2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2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2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2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9pPr>
          </a:lstStyle>
          <a:p>
            <a:pPr marL="342900" indent="-342900"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Master blocks on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pthread_join</a:t>
            </a: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until worker exits</a:t>
            </a:r>
          </a:p>
          <a:p>
            <a:pPr marL="342900" indent="-342900"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Worker must be made 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joinable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via its attributes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idx="10"/>
          </p:nvPr>
        </p:nvSpPr>
        <p:spPr>
          <a:xfrm>
            <a:off x="3124200" y="6248400"/>
            <a:ext cx="2882900" cy="444500"/>
          </a:xfrm>
        </p:spPr>
        <p:txBody>
          <a:bodyPr/>
          <a:lstStyle/>
          <a:p>
            <a:r>
              <a:rPr lang="en-US" dirty="0"/>
              <a:t>Slides created by: </a:t>
            </a:r>
          </a:p>
          <a:p>
            <a:r>
              <a:rPr lang="en-US" dirty="0"/>
              <a:t>Professor Ian G. Harris</a:t>
            </a:r>
          </a:p>
        </p:txBody>
      </p:sp>
    </p:spTree>
    <p:extLst>
      <p:ext uri="{BB962C8B-B14F-4D97-AF65-F5344CB8AC3E}">
        <p14:creationId xmlns:p14="http://schemas.microsoft.com/office/powerpoint/2010/main" val="37793830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22530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Processes vs. Threads</a:t>
            </a:r>
          </a:p>
        </p:txBody>
      </p:sp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614363" y="1905000"/>
            <a:ext cx="7920037" cy="330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10000"/>
              </a:lnSpc>
              <a:buFont typeface="Wingdings" pitchFamily="4" charset="2"/>
              <a:buChar char="Ø"/>
            </a:pP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A process has its own </a:t>
            </a:r>
            <a:r>
              <a:rPr lang="en-US" sz="2400" b="1">
                <a:solidFill>
                  <a:srgbClr val="000000"/>
                </a:solidFill>
                <a:latin typeface="Arial" pitchFamily="4" charset="0"/>
              </a:rPr>
              <a:t>private memory space</a:t>
            </a:r>
          </a:p>
          <a:p>
            <a:pPr lvl="1" eaLnBrk="0" hangingPunct="0">
              <a:lnSpc>
                <a:spcPct val="110000"/>
              </a:lnSpc>
              <a:buFont typeface="Times" pitchFamily="4" charset="0"/>
              <a:buChar char="•"/>
            </a:pPr>
            <a:r>
              <a:rPr lang="en-US" sz="2400" b="1">
                <a:solidFill>
                  <a:srgbClr val="000000"/>
                </a:solidFill>
                <a:latin typeface="Arial" pitchFamily="4" charset="0"/>
              </a:rPr>
              <a:t>Virtual memory</a:t>
            </a: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 allows transparent memory partitioning </a:t>
            </a:r>
          </a:p>
          <a:p>
            <a:pPr lvl="1" eaLnBrk="0" hangingPunct="0">
              <a:lnSpc>
                <a:spcPct val="110000"/>
              </a:lnSpc>
              <a:buFont typeface="Times" pitchFamily="4" charset="0"/>
              <a:buChar char="•"/>
            </a:pPr>
            <a:r>
              <a:rPr lang="en-US" sz="2400" b="1">
                <a:solidFill>
                  <a:srgbClr val="000000"/>
                </a:solidFill>
                <a:latin typeface="Arial" pitchFamily="4" charset="0"/>
              </a:rPr>
              <a:t>Memory protection</a:t>
            </a: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 is needed</a:t>
            </a:r>
          </a:p>
          <a:p>
            <a:pPr eaLnBrk="0" hangingPunct="0">
              <a:lnSpc>
                <a:spcPct val="110000"/>
              </a:lnSpc>
              <a:buFont typeface="Wingdings" pitchFamily="4" charset="2"/>
              <a:buChar char="Ø"/>
            </a:pP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Threads within a process </a:t>
            </a:r>
            <a:r>
              <a:rPr lang="en-US" sz="2400" b="1">
                <a:solidFill>
                  <a:srgbClr val="000000"/>
                </a:solidFill>
                <a:latin typeface="Arial" pitchFamily="4" charset="0"/>
              </a:rPr>
              <a:t>share the same memory space</a:t>
            </a:r>
            <a:endParaRPr lang="en-US" sz="2400">
              <a:solidFill>
                <a:srgbClr val="000000"/>
              </a:solidFill>
              <a:latin typeface="Arial" pitchFamily="4" charset="0"/>
            </a:endParaRPr>
          </a:p>
          <a:p>
            <a:pPr lvl="1" eaLnBrk="0" hangingPunct="0">
              <a:lnSpc>
                <a:spcPct val="110000"/>
              </a:lnSpc>
              <a:buFont typeface="Times" pitchFamily="4" charset="0"/>
              <a:buChar char="•"/>
            </a:pP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Different program executions, same space</a:t>
            </a:r>
          </a:p>
          <a:p>
            <a:pPr lvl="1" eaLnBrk="0" hangingPunct="0">
              <a:lnSpc>
                <a:spcPct val="110000"/>
              </a:lnSpc>
              <a:buFont typeface="Times" pitchFamily="4" charset="0"/>
              <a:buChar char="•"/>
            </a:pP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Lower switching overhead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Joining Example</a:t>
            </a:r>
            <a:endParaRPr lang="en-US" dirty="0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457200" y="5157192"/>
            <a:ext cx="8229600" cy="783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2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2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2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2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28" charset="0"/>
                <a:ea typeface="MS Gothic" charset="-128"/>
              </a:defRPr>
            </a:lvl9pPr>
          </a:lstStyle>
          <a:p>
            <a:pPr marL="342900" indent="-342900"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thread_attr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_*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define attributes of the thread (make it joinable)</a:t>
            </a:r>
          </a:p>
          <a:p>
            <a:pPr marL="342900" indent="-342900"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thread_attr_destroy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frees the attribute structure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3528" y="1719967"/>
            <a:ext cx="8536850" cy="32932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 (</a:t>
            </a:r>
            <a:r>
              <a:rPr lang="en-US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char *</a:t>
            </a:r>
            <a:r>
              <a:rPr lang="en-US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[]) { </a:t>
            </a:r>
            <a:endParaRPr lang="en-US" sz="1600" b="1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pthread_t</a:t>
            </a:r>
            <a:r>
              <a:rPr lang="en-US" sz="16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aThread</a:t>
            </a:r>
            <a:r>
              <a:rPr lang="en-US" sz="16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pthread_attr_t</a:t>
            </a:r>
            <a:r>
              <a:rPr lang="en-US" sz="16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attr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lang="en-US" sz="1600" b="1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</a:t>
            </a:r>
            <a:r>
              <a:rPr lang="en-US" sz="16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*t=0;</a:t>
            </a:r>
            <a:endParaRPr lang="en-US" sz="16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void 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*status; </a:t>
            </a:r>
            <a:endParaRPr lang="en-US" sz="1600" b="1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pthread_attr_init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attr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endParaRPr lang="en-US" sz="1600" b="1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pthread_attr_setdetachstate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sz="16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attr</a:t>
            </a:r>
            <a:r>
              <a:rPr lang="en-US" sz="16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PTHREAD_CREATE_JOINABLE);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endParaRPr lang="en-US" sz="1600" b="1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</a:t>
            </a:r>
            <a:r>
              <a:rPr lang="en-US" sz="16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pthread_create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(&amp;thread[t], &amp;</a:t>
            </a:r>
            <a:r>
              <a:rPr lang="en-US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attr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BusyWork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(void *)t</a:t>
            </a:r>
            <a:r>
              <a:rPr lang="en-US" sz="16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pthread_attr_destroy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attr</a:t>
            </a:r>
            <a:r>
              <a:rPr lang="en-US" sz="16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… // Do something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pthread_join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(thread[t], &amp;status);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idx="10"/>
          </p:nvPr>
        </p:nvSpPr>
        <p:spPr>
          <a:xfrm>
            <a:off x="3124200" y="6248400"/>
            <a:ext cx="2882900" cy="444500"/>
          </a:xfrm>
        </p:spPr>
        <p:txBody>
          <a:bodyPr/>
          <a:lstStyle/>
          <a:p>
            <a:r>
              <a:rPr lang="en-US" dirty="0"/>
              <a:t>Slides created by: </a:t>
            </a:r>
          </a:p>
          <a:p>
            <a:r>
              <a:rPr lang="en-US" dirty="0"/>
              <a:t>Professor Ian G. Harris</a:t>
            </a:r>
          </a:p>
        </p:txBody>
      </p:sp>
    </p:spTree>
    <p:extLst>
      <p:ext uri="{BB962C8B-B14F-4D97-AF65-F5344CB8AC3E}">
        <p14:creationId xmlns:p14="http://schemas.microsoft.com/office/powerpoint/2010/main" val="30233788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2457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Context Switching</a:t>
            </a:r>
          </a:p>
        </p:txBody>
      </p:sp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766763" y="1676400"/>
            <a:ext cx="7920037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10000"/>
              </a:lnSpc>
              <a:buFont typeface="Wingdings" pitchFamily="4" charset="2"/>
              <a:buChar char="Ø"/>
            </a:pPr>
            <a:r>
              <a:rPr lang="en-US" sz="2400" b="1">
                <a:solidFill>
                  <a:srgbClr val="000000"/>
                </a:solidFill>
                <a:latin typeface="Arial" pitchFamily="4" charset="0"/>
              </a:rPr>
              <a:t>Context</a:t>
            </a: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 of a task is the storage, inside the processor core, which describes the state of the execution</a:t>
            </a:r>
          </a:p>
          <a:p>
            <a:pPr lvl="1" eaLnBrk="0" hangingPunct="0">
              <a:lnSpc>
                <a:spcPct val="110000"/>
              </a:lnSpc>
              <a:buFont typeface="Times" pitchFamily="4" charset="0"/>
              <a:buChar char="•"/>
            </a:pP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General-purpose registers</a:t>
            </a:r>
          </a:p>
          <a:p>
            <a:pPr lvl="1" eaLnBrk="0" hangingPunct="0">
              <a:lnSpc>
                <a:spcPct val="110000"/>
              </a:lnSpc>
              <a:buFont typeface="Times" pitchFamily="4" charset="0"/>
              <a:buChar char="•"/>
            </a:pP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Progam counter, stack pointer, status word, etc.</a:t>
            </a:r>
          </a:p>
          <a:p>
            <a:pPr lvl="1" eaLnBrk="0" hangingPunct="0">
              <a:lnSpc>
                <a:spcPct val="110000"/>
              </a:lnSpc>
              <a:buFont typeface="Times" pitchFamily="4" charset="0"/>
              <a:buChar char="•"/>
            </a:pP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Processes and threads have unique contexts</a:t>
            </a:r>
          </a:p>
          <a:p>
            <a:pPr lvl="1" eaLnBrk="0" hangingPunct="0">
              <a:lnSpc>
                <a:spcPct val="110000"/>
              </a:lnSpc>
              <a:buFont typeface="Times" pitchFamily="4" charset="0"/>
              <a:buChar char="•"/>
            </a:pP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Includes virtual memory tables</a:t>
            </a:r>
          </a:p>
          <a:p>
            <a:pPr eaLnBrk="0" hangingPunct="0">
              <a:lnSpc>
                <a:spcPct val="110000"/>
              </a:lnSpc>
              <a:buFont typeface="Wingdings" pitchFamily="4" charset="2"/>
              <a:buChar char="Ø"/>
            </a:pPr>
            <a:r>
              <a:rPr lang="en-US" sz="2400" b="1">
                <a:solidFill>
                  <a:srgbClr val="000000"/>
                </a:solidFill>
                <a:latin typeface="Arial" pitchFamily="4" charset="0"/>
              </a:rPr>
              <a:t>Context switch</a:t>
            </a: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 is saving context of current task and loading context of new task</a:t>
            </a:r>
          </a:p>
          <a:p>
            <a:pPr lvl="1" eaLnBrk="0" hangingPunct="0">
              <a:lnSpc>
                <a:spcPct val="110000"/>
              </a:lnSpc>
              <a:buFont typeface="Times" pitchFamily="4" charset="0"/>
              <a:buChar char="•"/>
            </a:pP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Time consuming (memory accesses)</a:t>
            </a:r>
          </a:p>
          <a:p>
            <a:pPr lvl="1" eaLnBrk="0" hangingPunct="0">
              <a:lnSpc>
                <a:spcPct val="110000"/>
              </a:lnSpc>
              <a:buFont typeface="Times" pitchFamily="4" charset="0"/>
              <a:buChar char="•"/>
            </a:pP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OS must minimize these for performance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2662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Programmer’s Perspective</a:t>
            </a:r>
          </a:p>
        </p:txBody>
      </p:sp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1600200" y="4648200"/>
            <a:ext cx="65532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10000"/>
              </a:lnSpc>
              <a:buFont typeface="Wingdings" pitchFamily="4" charset="2"/>
              <a:buChar char="Ø"/>
            </a:pPr>
            <a:r>
              <a:rPr lang="en-US">
                <a:solidFill>
                  <a:srgbClr val="000000"/>
                </a:solidFill>
                <a:latin typeface="Arial" pitchFamily="4" charset="0"/>
              </a:rPr>
              <a:t>Programmer accesses OS via library functions</a:t>
            </a:r>
            <a:endParaRPr lang="en-US" b="1">
              <a:solidFill>
                <a:srgbClr val="000000"/>
              </a:solidFill>
              <a:latin typeface="Arial" pitchFamily="4" charset="0"/>
            </a:endParaRPr>
          </a:p>
          <a:p>
            <a:pPr lvl="1" eaLnBrk="0" hangingPunct="0">
              <a:lnSpc>
                <a:spcPct val="110000"/>
              </a:lnSpc>
              <a:buFont typeface="Times" pitchFamily="4" charset="0"/>
              <a:buChar char="•"/>
            </a:pPr>
            <a:r>
              <a:rPr lang="en-US">
                <a:solidFill>
                  <a:srgbClr val="000000"/>
                </a:solidFill>
                <a:latin typeface="Arial" pitchFamily="4" charset="0"/>
              </a:rPr>
              <a:t>Malloc, printf, fopen, etc.</a:t>
            </a:r>
          </a:p>
          <a:p>
            <a:pPr eaLnBrk="0" hangingPunct="0">
              <a:lnSpc>
                <a:spcPct val="110000"/>
              </a:lnSpc>
              <a:buFont typeface="Wingdings" pitchFamily="4" charset="2"/>
              <a:buChar char="Ø"/>
            </a:pPr>
            <a:r>
              <a:rPr lang="en-US">
                <a:solidFill>
                  <a:srgbClr val="000000"/>
                </a:solidFill>
                <a:latin typeface="Arial" pitchFamily="4" charset="0"/>
              </a:rPr>
              <a:t>OS details are mostly hidden from the programmer</a:t>
            </a:r>
          </a:p>
        </p:txBody>
      </p:sp>
      <p:grpSp>
        <p:nvGrpSpPr>
          <p:cNvPr id="26628" name="Group 5"/>
          <p:cNvGrpSpPr>
            <a:grpSpLocks/>
          </p:cNvGrpSpPr>
          <p:nvPr/>
        </p:nvGrpSpPr>
        <p:grpSpPr bwMode="auto">
          <a:xfrm>
            <a:off x="1487488" y="2327275"/>
            <a:ext cx="2055812" cy="1217613"/>
            <a:chOff x="937" y="1610"/>
            <a:chExt cx="1295" cy="767"/>
          </a:xfrm>
        </p:grpSpPr>
        <p:sp>
          <p:nvSpPr>
            <p:cNvPr id="26639" name="Rectangle 6"/>
            <p:cNvSpPr>
              <a:spLocks noChangeArrowheads="1"/>
            </p:cNvSpPr>
            <p:nvPr/>
          </p:nvSpPr>
          <p:spPr bwMode="auto">
            <a:xfrm>
              <a:off x="937" y="2042"/>
              <a:ext cx="1296" cy="336"/>
            </a:xfrm>
            <a:prstGeom prst="rect">
              <a:avLst/>
            </a:prstGeom>
            <a:solidFill>
              <a:srgbClr val="CC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>
              <a:prstTxWarp prst="textNoShape">
                <a:avLst/>
              </a:prstTxWarp>
            </a:bodyPr>
            <a:lstStyle/>
            <a:p>
              <a:pPr algn="ctr" eaLnBrk="0" hangingPunct="0">
                <a:buClr>
                  <a:srgbClr val="000000"/>
                </a:buClr>
                <a:buSzPct val="100000"/>
                <a:buFont typeface="Times New Roman" pitchFamily="4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>
                  <a:solidFill>
                    <a:srgbClr val="000000"/>
                  </a:solidFill>
                  <a:latin typeface="Arial" pitchFamily="4" charset="0"/>
                </a:rPr>
                <a:t>Microconrtoller</a:t>
              </a:r>
            </a:p>
          </p:txBody>
        </p:sp>
        <p:sp>
          <p:nvSpPr>
            <p:cNvPr id="26640" name="Rectangle 7"/>
            <p:cNvSpPr>
              <a:spLocks noChangeArrowheads="1"/>
            </p:cNvSpPr>
            <p:nvPr/>
          </p:nvSpPr>
          <p:spPr bwMode="auto">
            <a:xfrm>
              <a:off x="937" y="1610"/>
              <a:ext cx="1296" cy="336"/>
            </a:xfrm>
            <a:prstGeom prst="rect">
              <a:avLst/>
            </a:prstGeom>
            <a:solidFill>
              <a:srgbClr val="CC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>
              <a:prstTxWarp prst="textNoShape">
                <a:avLst/>
              </a:prstTxWarp>
            </a:bodyPr>
            <a:lstStyle/>
            <a:p>
              <a:pPr algn="ctr" eaLnBrk="0" hangingPunct="0">
                <a:buClr>
                  <a:srgbClr val="000000"/>
                </a:buClr>
                <a:buSzPct val="100000"/>
                <a:buFont typeface="Times New Roman" pitchFamily="4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>
                  <a:solidFill>
                    <a:srgbClr val="000000"/>
                  </a:solidFill>
                  <a:latin typeface="Arial" pitchFamily="4" charset="0"/>
                </a:rPr>
                <a:t>Application</a:t>
              </a:r>
            </a:p>
          </p:txBody>
        </p:sp>
        <p:sp>
          <p:nvSpPr>
            <p:cNvPr id="26641" name="Line 8"/>
            <p:cNvSpPr>
              <a:spLocks noChangeShapeType="1"/>
            </p:cNvSpPr>
            <p:nvPr/>
          </p:nvSpPr>
          <p:spPr bwMode="auto">
            <a:xfrm>
              <a:off x="1561" y="1946"/>
              <a:ext cx="1" cy="96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6629" name="Group 9"/>
          <p:cNvGrpSpPr>
            <a:grpSpLocks/>
          </p:cNvGrpSpPr>
          <p:nvPr/>
        </p:nvGrpSpPr>
        <p:grpSpPr bwMode="auto">
          <a:xfrm>
            <a:off x="5029200" y="1600200"/>
            <a:ext cx="2208213" cy="2741613"/>
            <a:chOff x="3168" y="1152"/>
            <a:chExt cx="1391" cy="1727"/>
          </a:xfrm>
        </p:grpSpPr>
        <p:grpSp>
          <p:nvGrpSpPr>
            <p:cNvPr id="26630" name="Group 10"/>
            <p:cNvGrpSpPr>
              <a:grpSpLocks/>
            </p:cNvGrpSpPr>
            <p:nvPr/>
          </p:nvGrpSpPr>
          <p:grpSpPr bwMode="auto">
            <a:xfrm>
              <a:off x="3168" y="1584"/>
              <a:ext cx="1391" cy="863"/>
              <a:chOff x="3168" y="1584"/>
              <a:chExt cx="1391" cy="863"/>
            </a:xfrm>
          </p:grpSpPr>
          <p:sp>
            <p:nvSpPr>
              <p:cNvPr id="26636" name="Rectangle 11"/>
              <p:cNvSpPr>
                <a:spLocks noChangeArrowheads="1"/>
              </p:cNvSpPr>
              <p:nvPr/>
            </p:nvSpPr>
            <p:spPr bwMode="auto">
              <a:xfrm>
                <a:off x="3168" y="1584"/>
                <a:ext cx="1392" cy="864"/>
              </a:xfrm>
              <a:prstGeom prst="rect">
                <a:avLst/>
              </a:prstGeom>
              <a:solidFill>
                <a:srgbClr val="00B8FF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37" name="Rectangle 12"/>
              <p:cNvSpPr>
                <a:spLocks noChangeArrowheads="1"/>
              </p:cNvSpPr>
              <p:nvPr/>
            </p:nvSpPr>
            <p:spPr bwMode="auto">
              <a:xfrm>
                <a:off x="3216" y="1632"/>
                <a:ext cx="1296" cy="336"/>
              </a:xfrm>
              <a:prstGeom prst="rect">
                <a:avLst/>
              </a:prstGeom>
              <a:solidFill>
                <a:srgbClr val="CC99FF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lIns="90000" tIns="46800" rIns="90000" bIns="46800" anchor="ctr">
                <a:prstTxWarp prst="textNoShape">
                  <a:avLst/>
                </a:prstTxWarp>
              </a:bodyPr>
              <a:lstStyle/>
              <a:p>
                <a:pPr algn="ctr" eaLnBrk="0" hangingPunct="0">
                  <a:buClr>
                    <a:srgbClr val="000000"/>
                  </a:buClr>
                  <a:buSzPct val="100000"/>
                  <a:buFont typeface="Times New Roman" pitchFamily="4" charset="0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>
                    <a:solidFill>
                      <a:srgbClr val="000000"/>
                    </a:solidFill>
                    <a:latin typeface="Arial" pitchFamily="4" charset="0"/>
                  </a:rPr>
                  <a:t>Library Functions</a:t>
                </a:r>
              </a:p>
            </p:txBody>
          </p:sp>
          <p:sp>
            <p:nvSpPr>
              <p:cNvPr id="26638" name="Rectangle 13"/>
              <p:cNvSpPr>
                <a:spLocks noChangeArrowheads="1"/>
              </p:cNvSpPr>
              <p:nvPr/>
            </p:nvSpPr>
            <p:spPr bwMode="auto">
              <a:xfrm>
                <a:off x="3216" y="2064"/>
                <a:ext cx="1296" cy="336"/>
              </a:xfrm>
              <a:prstGeom prst="rect">
                <a:avLst/>
              </a:prstGeom>
              <a:solidFill>
                <a:srgbClr val="CC99FF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lIns="90000" tIns="46800" rIns="90000" bIns="46800" anchor="ctr">
                <a:prstTxWarp prst="textNoShape">
                  <a:avLst/>
                </a:prstTxWarp>
              </a:bodyPr>
              <a:lstStyle/>
              <a:p>
                <a:pPr algn="ctr" eaLnBrk="0" hangingPunct="0">
                  <a:buClr>
                    <a:srgbClr val="000000"/>
                  </a:buClr>
                  <a:buSzPct val="100000"/>
                  <a:buFont typeface="Times New Roman" pitchFamily="4" charset="0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>
                    <a:solidFill>
                      <a:srgbClr val="000000"/>
                    </a:solidFill>
                    <a:latin typeface="Arial" pitchFamily="4" charset="0"/>
                  </a:rPr>
                  <a:t>System Calls</a:t>
                </a:r>
              </a:p>
            </p:txBody>
          </p:sp>
        </p:grpSp>
        <p:sp>
          <p:nvSpPr>
            <p:cNvPr id="26631" name="Rectangle 14"/>
            <p:cNvSpPr>
              <a:spLocks noChangeArrowheads="1"/>
            </p:cNvSpPr>
            <p:nvPr/>
          </p:nvSpPr>
          <p:spPr bwMode="auto">
            <a:xfrm>
              <a:off x="3216" y="1152"/>
              <a:ext cx="1296" cy="336"/>
            </a:xfrm>
            <a:prstGeom prst="rect">
              <a:avLst/>
            </a:prstGeom>
            <a:solidFill>
              <a:srgbClr val="CC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>
              <a:prstTxWarp prst="textNoShape">
                <a:avLst/>
              </a:prstTxWarp>
            </a:bodyPr>
            <a:lstStyle/>
            <a:p>
              <a:pPr algn="ctr" eaLnBrk="0" hangingPunct="0">
                <a:buClr>
                  <a:srgbClr val="000000"/>
                </a:buClr>
                <a:buSzPct val="100000"/>
                <a:buFont typeface="Times New Roman" pitchFamily="4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>
                  <a:solidFill>
                    <a:srgbClr val="000000"/>
                  </a:solidFill>
                  <a:latin typeface="Arial" pitchFamily="4" charset="0"/>
                </a:rPr>
                <a:t>Application</a:t>
              </a:r>
            </a:p>
          </p:txBody>
        </p:sp>
        <p:sp>
          <p:nvSpPr>
            <p:cNvPr id="26632" name="Rectangle 15"/>
            <p:cNvSpPr>
              <a:spLocks noChangeArrowheads="1"/>
            </p:cNvSpPr>
            <p:nvPr/>
          </p:nvSpPr>
          <p:spPr bwMode="auto">
            <a:xfrm>
              <a:off x="3216" y="2544"/>
              <a:ext cx="1296" cy="336"/>
            </a:xfrm>
            <a:prstGeom prst="rect">
              <a:avLst/>
            </a:prstGeom>
            <a:solidFill>
              <a:srgbClr val="CC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>
              <a:prstTxWarp prst="textNoShape">
                <a:avLst/>
              </a:prstTxWarp>
            </a:bodyPr>
            <a:lstStyle/>
            <a:p>
              <a:pPr algn="ctr" eaLnBrk="0" hangingPunct="0">
                <a:buClr>
                  <a:srgbClr val="000000"/>
                </a:buClr>
                <a:buSzPct val="100000"/>
                <a:buFont typeface="Times New Roman" pitchFamily="4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>
                  <a:solidFill>
                    <a:srgbClr val="000000"/>
                  </a:solidFill>
                  <a:latin typeface="Arial" pitchFamily="4" charset="0"/>
                </a:rPr>
                <a:t>Microconrtoller</a:t>
              </a:r>
            </a:p>
          </p:txBody>
        </p:sp>
        <p:sp>
          <p:nvSpPr>
            <p:cNvPr id="26633" name="Line 16"/>
            <p:cNvSpPr>
              <a:spLocks noChangeShapeType="1"/>
            </p:cNvSpPr>
            <p:nvPr/>
          </p:nvSpPr>
          <p:spPr bwMode="auto">
            <a:xfrm>
              <a:off x="3840" y="1488"/>
              <a:ext cx="1" cy="144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34" name="Line 17"/>
            <p:cNvSpPr>
              <a:spLocks noChangeShapeType="1"/>
            </p:cNvSpPr>
            <p:nvPr/>
          </p:nvSpPr>
          <p:spPr bwMode="auto">
            <a:xfrm>
              <a:off x="3840" y="2400"/>
              <a:ext cx="1" cy="144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35" name="Line 18"/>
            <p:cNvSpPr>
              <a:spLocks noChangeShapeType="1"/>
            </p:cNvSpPr>
            <p:nvPr/>
          </p:nvSpPr>
          <p:spPr bwMode="auto">
            <a:xfrm>
              <a:off x="3840" y="1968"/>
              <a:ext cx="1" cy="96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2867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Real-Time Operating Systems</a:t>
            </a:r>
          </a:p>
        </p:txBody>
      </p:sp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1143000" y="1752600"/>
            <a:ext cx="7315200" cy="370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10000"/>
              </a:lnSpc>
              <a:buFont typeface="Wingdings" pitchFamily="4" charset="2"/>
              <a:buChar char="Ø"/>
            </a:pPr>
            <a:r>
              <a:rPr lang="en-US" sz="2400" dirty="0">
                <a:solidFill>
                  <a:srgbClr val="000000"/>
                </a:solidFill>
                <a:latin typeface="Arial" pitchFamily="4" charset="0"/>
              </a:rPr>
              <a:t>OS made to satisfy </a:t>
            </a:r>
            <a:r>
              <a:rPr lang="en-US" sz="2400" b="1" dirty="0">
                <a:solidFill>
                  <a:srgbClr val="000000"/>
                </a:solidFill>
                <a:latin typeface="Arial" pitchFamily="4" charset="0"/>
              </a:rPr>
              <a:t>real-time constraints</a:t>
            </a:r>
            <a:endParaRPr lang="en-US" sz="2400" dirty="0">
              <a:solidFill>
                <a:srgbClr val="000000"/>
              </a:solidFill>
              <a:latin typeface="Arial" pitchFamily="4" charset="0"/>
            </a:endParaRPr>
          </a:p>
          <a:p>
            <a:pPr eaLnBrk="0" hangingPunct="0">
              <a:lnSpc>
                <a:spcPct val="110000"/>
              </a:lnSpc>
              <a:buFont typeface="Wingdings" pitchFamily="4" charset="2"/>
              <a:buChar char="Ø"/>
            </a:pPr>
            <a:r>
              <a:rPr lang="en-US" sz="2400" b="1" dirty="0">
                <a:solidFill>
                  <a:srgbClr val="000000"/>
                </a:solidFill>
                <a:latin typeface="Arial" pitchFamily="4" charset="0"/>
              </a:rPr>
              <a:t>Small “footprint”</a:t>
            </a:r>
            <a:r>
              <a:rPr lang="en-US" sz="2400" dirty="0">
                <a:solidFill>
                  <a:srgbClr val="000000"/>
                </a:solidFill>
                <a:latin typeface="Arial" pitchFamily="4" charset="0"/>
              </a:rPr>
              <a:t> to run on an embedded system</a:t>
            </a:r>
          </a:p>
          <a:p>
            <a:pPr lvl="1" eaLnBrk="0" hangingPunct="0">
              <a:lnSpc>
                <a:spcPct val="110000"/>
              </a:lnSpc>
              <a:buFont typeface="Times" pitchFamily="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pitchFamily="4" charset="0"/>
              </a:rPr>
              <a:t>Low memory overhead</a:t>
            </a:r>
          </a:p>
          <a:p>
            <a:pPr lvl="1" eaLnBrk="0" hangingPunct="0">
              <a:lnSpc>
                <a:spcPct val="110000"/>
              </a:lnSpc>
              <a:buFont typeface="Times" pitchFamily="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pitchFamily="4" charset="0"/>
              </a:rPr>
              <a:t>Low performance overhead</a:t>
            </a:r>
          </a:p>
          <a:p>
            <a:pPr eaLnBrk="0" hangingPunct="0">
              <a:lnSpc>
                <a:spcPct val="110000"/>
              </a:lnSpc>
              <a:buFont typeface="Wingdings" pitchFamily="4" charset="2"/>
              <a:buChar char="Ø"/>
            </a:pPr>
            <a:r>
              <a:rPr lang="en-US" sz="2400" b="1" dirty="0">
                <a:solidFill>
                  <a:srgbClr val="000000"/>
                </a:solidFill>
                <a:latin typeface="Arial" pitchFamily="4" charset="0"/>
              </a:rPr>
              <a:t>Predictable</a:t>
            </a:r>
            <a:r>
              <a:rPr lang="en-US" sz="2400" dirty="0">
                <a:solidFill>
                  <a:srgbClr val="000000"/>
                </a:solidFill>
                <a:latin typeface="Arial" pitchFamily="4" charset="0"/>
              </a:rPr>
              <a:t> scheduling algorithm</a:t>
            </a:r>
          </a:p>
          <a:p>
            <a:pPr lvl="1" eaLnBrk="0" hangingPunct="0">
              <a:lnSpc>
                <a:spcPct val="110000"/>
              </a:lnSpc>
              <a:buFont typeface="Times" pitchFamily="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pitchFamily="4" charset="0"/>
              </a:rPr>
              <a:t>Predictability is more important than speed</a:t>
            </a:r>
          </a:p>
          <a:p>
            <a:pPr eaLnBrk="0" hangingPunct="0">
              <a:lnSpc>
                <a:spcPct val="110000"/>
              </a:lnSpc>
              <a:buFont typeface="Wingdings" pitchFamily="4" charset="2"/>
              <a:buChar char="Ø"/>
            </a:pPr>
            <a:r>
              <a:rPr lang="en-US" sz="2400" dirty="0" smtClean="0">
                <a:solidFill>
                  <a:srgbClr val="000000"/>
                </a:solidFill>
                <a:latin typeface="Arial" pitchFamily="4" charset="0"/>
              </a:rPr>
              <a:t>May not have </a:t>
            </a:r>
            <a:r>
              <a:rPr lang="en-US" sz="2400" dirty="0">
                <a:solidFill>
                  <a:srgbClr val="000000"/>
                </a:solidFill>
                <a:latin typeface="Arial" pitchFamily="4" charset="0"/>
              </a:rPr>
              <a:t>“traditional” OS features</a:t>
            </a:r>
          </a:p>
          <a:p>
            <a:pPr lvl="1" eaLnBrk="0" hangingPunct="0">
              <a:lnSpc>
                <a:spcPct val="110000"/>
              </a:lnSpc>
              <a:buFont typeface="Times" pitchFamily="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pitchFamily="4" charset="0"/>
              </a:rPr>
              <a:t>No GUI, no dynamic memory allocation, no </a:t>
            </a:r>
            <a:r>
              <a:rPr lang="en-US" sz="2400" dirty="0" err="1">
                <a:solidFill>
                  <a:srgbClr val="000000"/>
                </a:solidFill>
                <a:latin typeface="Arial" pitchFamily="4" charset="0"/>
              </a:rPr>
              <a:t>filesystem</a:t>
            </a:r>
            <a:r>
              <a:rPr lang="en-US" sz="2400" dirty="0">
                <a:solidFill>
                  <a:srgbClr val="000000"/>
                </a:solidFill>
                <a:latin typeface="Arial" pitchFamily="4" charset="0"/>
              </a:rPr>
              <a:t>, no dynamic scheduling, etc.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3072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Cyclic Executive RTOS</a:t>
            </a:r>
          </a:p>
        </p:txBody>
      </p:sp>
      <p:sp>
        <p:nvSpPr>
          <p:cNvPr id="30723" name="Text Box 2"/>
          <p:cNvSpPr txBox="1">
            <a:spLocks noChangeArrowheads="1"/>
          </p:cNvSpPr>
          <p:nvPr/>
        </p:nvSpPr>
        <p:spPr bwMode="auto">
          <a:xfrm>
            <a:off x="990600" y="1905000"/>
            <a:ext cx="7315200" cy="330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10000"/>
              </a:lnSpc>
              <a:buFont typeface="Wingdings" pitchFamily="4" charset="2"/>
              <a:buChar char="Ø"/>
            </a:pP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Minimal OS services</a:t>
            </a:r>
          </a:p>
          <a:p>
            <a:pPr lvl="1" eaLnBrk="0" hangingPunct="0">
              <a:lnSpc>
                <a:spcPct val="110000"/>
              </a:lnSpc>
              <a:buFont typeface="Times" pitchFamily="4" charset="0"/>
              <a:buChar char="•"/>
            </a:pP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No memory protection (threads), etc.</a:t>
            </a:r>
          </a:p>
          <a:p>
            <a:pPr eaLnBrk="0" hangingPunct="0">
              <a:lnSpc>
                <a:spcPct val="110000"/>
              </a:lnSpc>
              <a:buFont typeface="Wingdings" pitchFamily="4" charset="2"/>
              <a:buChar char="Ø"/>
            </a:pP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Set of tasks is static</a:t>
            </a:r>
          </a:p>
          <a:p>
            <a:pPr lvl="1" eaLnBrk="0" hangingPunct="0">
              <a:lnSpc>
                <a:spcPct val="110000"/>
              </a:lnSpc>
              <a:buFont typeface="Times" pitchFamily="4" charset="0"/>
              <a:buChar char="•"/>
            </a:pPr>
            <a:r>
              <a:rPr lang="en-US" sz="2400" b="1">
                <a:solidFill>
                  <a:srgbClr val="000000"/>
                </a:solidFill>
                <a:latin typeface="Arial" pitchFamily="4" charset="0"/>
              </a:rPr>
              <a:t>All tasks known at design time</a:t>
            </a:r>
            <a:endParaRPr lang="en-US" sz="2400">
              <a:solidFill>
                <a:srgbClr val="000000"/>
              </a:solidFill>
              <a:latin typeface="Arial" pitchFamily="4" charset="0"/>
            </a:endParaRPr>
          </a:p>
          <a:p>
            <a:pPr lvl="1" eaLnBrk="0" hangingPunct="0">
              <a:lnSpc>
                <a:spcPct val="110000"/>
              </a:lnSpc>
              <a:buFont typeface="Times" pitchFamily="4" charset="0"/>
              <a:buChar char="•"/>
            </a:pP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No dynamic task creation</a:t>
            </a:r>
          </a:p>
          <a:p>
            <a:pPr eaLnBrk="0" hangingPunct="0">
              <a:lnSpc>
                <a:spcPct val="110000"/>
              </a:lnSpc>
              <a:buFont typeface="Wingdings" pitchFamily="4" charset="2"/>
              <a:buChar char="Ø"/>
            </a:pPr>
            <a:r>
              <a:rPr lang="en-US" sz="2400" b="1">
                <a:solidFill>
                  <a:srgbClr val="000000"/>
                </a:solidFill>
                <a:latin typeface="Arial" pitchFamily="4" charset="0"/>
              </a:rPr>
              <a:t>Task scheduling is static</a:t>
            </a:r>
            <a:endParaRPr lang="en-US" sz="2400">
              <a:solidFill>
                <a:srgbClr val="000000"/>
              </a:solidFill>
              <a:latin typeface="Arial" pitchFamily="4" charset="0"/>
            </a:endParaRPr>
          </a:p>
          <a:p>
            <a:pPr lvl="1" eaLnBrk="0" hangingPunct="0">
              <a:lnSpc>
                <a:spcPct val="110000"/>
              </a:lnSpc>
              <a:buFont typeface="Times" pitchFamily="4" charset="0"/>
              <a:buChar char="•"/>
            </a:pP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Task ordering is predetermined (periodic tasks)</a:t>
            </a:r>
          </a:p>
          <a:p>
            <a:pPr lvl="1" eaLnBrk="0" hangingPunct="0">
              <a:lnSpc>
                <a:spcPct val="110000"/>
              </a:lnSpc>
              <a:buFont typeface="Times" pitchFamily="4" charset="0"/>
              <a:buChar char="•"/>
            </a:pPr>
            <a:r>
              <a:rPr lang="en-US" sz="2400">
                <a:solidFill>
                  <a:srgbClr val="000000"/>
                </a:solidFill>
                <a:latin typeface="Arial" pitchFamily="4" charset="0"/>
              </a:rPr>
              <a:t>Task switching triggered by timer interrupt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7512</TotalTime>
  <Words>2912</Words>
  <Application>Microsoft Office PowerPoint</Application>
  <PresentationFormat>On-screen Show (4:3)</PresentationFormat>
  <Paragraphs>630</Paragraphs>
  <Slides>50</Slides>
  <Notes>50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2" baseType="lpstr">
      <vt:lpstr>Office Theme</vt:lpstr>
      <vt:lpstr>Equation</vt:lpstr>
      <vt:lpstr>Operating Systems</vt:lpstr>
      <vt:lpstr>Multiple Tasks</vt:lpstr>
      <vt:lpstr>Process/Task Support</vt:lpstr>
      <vt:lpstr>Controlled Resource Access</vt:lpstr>
      <vt:lpstr>Processes vs. Threads</vt:lpstr>
      <vt:lpstr>Context Switching</vt:lpstr>
      <vt:lpstr>Programmer’s Perspective</vt:lpstr>
      <vt:lpstr>Real-Time Operating Systems</vt:lpstr>
      <vt:lpstr>Cyclic Executive RTOS</vt:lpstr>
      <vt:lpstr>Example Cyclic Executive</vt:lpstr>
      <vt:lpstr>Cyclic Executive Properties</vt:lpstr>
      <vt:lpstr>Microkernel Architecture</vt:lpstr>
      <vt:lpstr>Real-Time Scheduling</vt:lpstr>
      <vt:lpstr>Periodic vs. Aperiodic Tasks</vt:lpstr>
      <vt:lpstr>Preemptive vs. Non-preemptive</vt:lpstr>
      <vt:lpstr>Static vs. Dynamic Scheduling</vt:lpstr>
      <vt:lpstr>Scheduling Algorithms</vt:lpstr>
      <vt:lpstr>First Come First Served (FCFS)</vt:lpstr>
      <vt:lpstr>FCFS Average Waiting Time</vt:lpstr>
      <vt:lpstr>Shortest Job First (SJF)</vt:lpstr>
      <vt:lpstr>Shortest Job First Example</vt:lpstr>
      <vt:lpstr>SJF Preemptive v. Non-preemptive</vt:lpstr>
      <vt:lpstr>Priority Scheduling</vt:lpstr>
      <vt:lpstr>Priority Scheduling Example</vt:lpstr>
      <vt:lpstr>Non-Preemptive, Priority</vt:lpstr>
      <vt:lpstr>Preemptive Priority Scheduling</vt:lpstr>
      <vt:lpstr>Priority Scheduling Issues</vt:lpstr>
      <vt:lpstr>Time Quantum</vt:lpstr>
      <vt:lpstr>Round Robin Scheduling</vt:lpstr>
      <vt:lpstr>Earliest Deadline First (EDF)</vt:lpstr>
      <vt:lpstr>EDF Example</vt:lpstr>
      <vt:lpstr>Periodic Scheduling</vt:lpstr>
      <vt:lpstr>Accumulated Utilization</vt:lpstr>
      <vt:lpstr>Rate Monotonic (RM) Scheduling</vt:lpstr>
      <vt:lpstr>Schedulability Condition</vt:lpstr>
      <vt:lpstr>RM Scheduling Algorithm</vt:lpstr>
      <vt:lpstr>RM Scheduling Example</vt:lpstr>
      <vt:lpstr>Communication/Synchronization</vt:lpstr>
      <vt:lpstr>Atomic Updates</vt:lpstr>
      <vt:lpstr>Mutual Exclusion</vt:lpstr>
      <vt:lpstr>Semaphores</vt:lpstr>
      <vt:lpstr>Critical Regions</vt:lpstr>
      <vt:lpstr>POSIX Threads (Pthreads)</vt:lpstr>
      <vt:lpstr>Thread-safeness</vt:lpstr>
      <vt:lpstr>Pthreads API</vt:lpstr>
      <vt:lpstr>Thread Management</vt:lpstr>
      <vt:lpstr>Thread Management</vt:lpstr>
      <vt:lpstr>Thread Management</vt:lpstr>
      <vt:lpstr>Joining Threads</vt:lpstr>
      <vt:lpstr>Joining Example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1</dc:title>
  <dc:creator>Trial User</dc:creator>
  <cp:lastModifiedBy>Ian</cp:lastModifiedBy>
  <cp:revision>266</cp:revision>
  <cp:lastPrinted>2009-04-22T19:24:48Z</cp:lastPrinted>
  <dcterms:created xsi:type="dcterms:W3CDTF">2010-05-28T15:13:53Z</dcterms:created>
  <dcterms:modified xsi:type="dcterms:W3CDTF">2013-09-19T20:48:20Z</dcterms:modified>
</cp:coreProperties>
</file>