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1"/>
  </p:notesMasterIdLst>
  <p:sldIdLst>
    <p:sldId id="259" r:id="rId2"/>
    <p:sldId id="260" r:id="rId3"/>
    <p:sldId id="279" r:id="rId4"/>
    <p:sldId id="261" r:id="rId5"/>
    <p:sldId id="294" r:id="rId6"/>
    <p:sldId id="303" r:id="rId7"/>
    <p:sldId id="296" r:id="rId8"/>
    <p:sldId id="295" r:id="rId9"/>
    <p:sldId id="299" r:id="rId10"/>
    <p:sldId id="304" r:id="rId11"/>
    <p:sldId id="305" r:id="rId12"/>
    <p:sldId id="302" r:id="rId13"/>
    <p:sldId id="281" r:id="rId14"/>
    <p:sldId id="297" r:id="rId15"/>
    <p:sldId id="283" r:id="rId16"/>
    <p:sldId id="284" r:id="rId17"/>
    <p:sldId id="268" r:id="rId18"/>
    <p:sldId id="287" r:id="rId19"/>
    <p:sldId id="289" r:id="rId20"/>
    <p:sldId id="290" r:id="rId21"/>
    <p:sldId id="291" r:id="rId22"/>
    <p:sldId id="293" r:id="rId23"/>
    <p:sldId id="292" r:id="rId24"/>
    <p:sldId id="309" r:id="rId25"/>
    <p:sldId id="278" r:id="rId26"/>
    <p:sldId id="288" r:id="rId27"/>
    <p:sldId id="306" r:id="rId28"/>
    <p:sldId id="307" r:id="rId29"/>
    <p:sldId id="308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6600"/>
    <a:srgbClr val="7030A0"/>
    <a:srgbClr val="3399FF"/>
    <a:srgbClr val="784A8C"/>
    <a:srgbClr val="5700D6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32" autoAdjust="0"/>
    <p:restoredTop sz="94660"/>
  </p:normalViewPr>
  <p:slideViewPr>
    <p:cSldViewPr>
      <p:cViewPr varScale="1">
        <p:scale>
          <a:sx n="65" d="100"/>
          <a:sy n="65" d="100"/>
        </p:scale>
        <p:origin x="-128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25" d="100"/>
        <a:sy n="12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Relationship Id="rId8" Type="http://schemas.openxmlformats.org/officeDocument/2006/relationships/slide" Target="slides/slide7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High Attenders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F</c:v>
                </c:pt>
              </c:strCache>
            </c:strRef>
          </c:cat>
          <c:val>
            <c:numRef>
              <c:f>Sheet1!$B$2:$B$6</c:f>
              <c:numCache>
                <c:formatCode>0.00</c:formatCode>
                <c:ptCount val="5"/>
                <c:pt idx="0">
                  <c:v>42.59259260000001</c:v>
                </c:pt>
                <c:pt idx="1">
                  <c:v>26.851851850000003</c:v>
                </c:pt>
                <c:pt idx="2">
                  <c:v>23.148148147000001</c:v>
                </c:pt>
                <c:pt idx="3">
                  <c:v>5.5555555559999981</c:v>
                </c:pt>
                <c:pt idx="4">
                  <c:v>1.8518518519999998</c:v>
                </c:pt>
              </c:numCache>
            </c:numRef>
          </c:val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Low Attenders</c:v>
                </c:pt>
              </c:strCache>
            </c:strRef>
          </c:tx>
          <c:spPr>
            <a:solidFill>
              <a:srgbClr val="C00000"/>
            </a:solidFill>
          </c:spPr>
          <c:invertIfNegative val="0"/>
          <c:cat>
            <c:strRef>
              <c:f>Sheet1!$A$2:$A$6</c:f>
              <c:strCache>
                <c:ptCount val="5"/>
                <c:pt idx="0">
                  <c:v>A</c:v>
                </c:pt>
                <c:pt idx="1">
                  <c:v>B</c:v>
                </c:pt>
                <c:pt idx="2">
                  <c:v>C</c:v>
                </c:pt>
                <c:pt idx="3">
                  <c:v>D</c:v>
                </c:pt>
                <c:pt idx="4">
                  <c:v>F</c:v>
                </c:pt>
              </c:strCache>
            </c:strRef>
          </c:cat>
          <c:val>
            <c:numRef>
              <c:f>Sheet1!$C$2:$C$6</c:f>
              <c:numCache>
                <c:formatCode>0.00</c:formatCode>
                <c:ptCount val="5"/>
                <c:pt idx="0">
                  <c:v>21.090909094000001</c:v>
                </c:pt>
                <c:pt idx="1">
                  <c:v>25.818181822000003</c:v>
                </c:pt>
                <c:pt idx="2">
                  <c:v>24.727272725000006</c:v>
                </c:pt>
                <c:pt idx="3">
                  <c:v>14.181818181999999</c:v>
                </c:pt>
                <c:pt idx="4">
                  <c:v>14.181818179999997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53001728"/>
        <c:axId val="52671552"/>
      </c:barChart>
      <c:catAx>
        <c:axId val="53001728"/>
        <c:scaling>
          <c:orientation val="minMax"/>
        </c:scaling>
        <c:delete val="0"/>
        <c:axPos val="b"/>
        <c:majorTickMark val="out"/>
        <c:minorTickMark val="none"/>
        <c:tickLblPos val="nextTo"/>
        <c:crossAx val="52671552"/>
        <c:crosses val="autoZero"/>
        <c:auto val="1"/>
        <c:lblAlgn val="ctr"/>
        <c:lblOffset val="100"/>
        <c:noMultiLvlLbl val="0"/>
      </c:catAx>
      <c:valAx>
        <c:axId val="52671552"/>
        <c:scaling>
          <c:orientation val="minMax"/>
        </c:scaling>
        <c:delete val="0"/>
        <c:axPos val="l"/>
        <c:majorGridlines/>
        <c:title>
          <c:tx>
            <c:rich>
              <a:bodyPr rot="0" vert="horz"/>
              <a:lstStyle/>
              <a:p>
                <a:pPr>
                  <a:defRPr/>
                </a:pPr>
                <a:r>
                  <a:rPr lang="en-US" dirty="0" smtClean="0"/>
                  <a:t>Percent</a:t>
                </a:r>
              </a:p>
              <a:p>
                <a:pPr>
                  <a:defRPr/>
                </a:pPr>
                <a:r>
                  <a:rPr lang="en-US" dirty="0" smtClean="0"/>
                  <a:t>of population</a:t>
                </a:r>
              </a:p>
              <a:p>
                <a:pPr>
                  <a:defRPr/>
                </a:pPr>
                <a:r>
                  <a:rPr lang="en-US" dirty="0" smtClean="0"/>
                  <a:t>with each</a:t>
                </a:r>
              </a:p>
              <a:p>
                <a:pPr>
                  <a:defRPr/>
                </a:pPr>
                <a:r>
                  <a:rPr lang="en-US" dirty="0" smtClean="0"/>
                  <a:t>letter</a:t>
                </a:r>
              </a:p>
              <a:p>
                <a:pPr>
                  <a:defRPr/>
                </a:pPr>
                <a:r>
                  <a:rPr lang="en-US" dirty="0" smtClean="0"/>
                  <a:t>grade </a:t>
                </a:r>
              </a:p>
            </c:rich>
          </c:tx>
          <c:layout>
            <c:manualLayout>
              <c:xMode val="edge"/>
              <c:yMode val="edge"/>
              <c:x val="0"/>
              <c:y val="1.4313255946099481E-3"/>
            </c:manualLayout>
          </c:layout>
          <c:overlay val="0"/>
        </c:title>
        <c:numFmt formatCode="0.00" sourceLinked="1"/>
        <c:majorTickMark val="out"/>
        <c:minorTickMark val="none"/>
        <c:tickLblPos val="nextTo"/>
        <c:crossAx val="5300172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75417595206259636"/>
          <c:y val="3.0927835051546396E-2"/>
          <c:w val="0.23144257911157334"/>
          <c:h val="0.14306802500202945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6A6D91-FFE5-483C-B2D7-17210E2AA638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471331-1A1A-46E2-88E3-8017CE4A5CB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8415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948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7339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32607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624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18735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55330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269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70651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9555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9252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5BADFE-C0EB-47D5-9EE7-F77A9C82E7EB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53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15BADFE-C0EB-47D5-9EE7-F77A9C82E7EB}" type="datetimeFigureOut">
              <a:rPr lang="en-US" smtClean="0"/>
              <a:pPr/>
              <a:t>3/28/2016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0747E-D283-4086-93A4-4766BDB076F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520298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support@zyante.com" TargetMode="External"/><Relationship Id="rId2" Type="http://schemas.openxmlformats.org/officeDocument/2006/relationships/hyperlink" Target="mailto:support@zyBooks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irani@ics.uci.edu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219200"/>
            <a:ext cx="7467600" cy="3889375"/>
          </a:xfrm>
        </p:spPr>
        <p:txBody>
          <a:bodyPr>
            <a:normAutofit fontScale="90000"/>
          </a:bodyPr>
          <a:lstStyle/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ICS 6D</a:t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Discrete Math</a:t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for </a:t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Computer Science</a:t>
            </a:r>
            <a:b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</a:br>
            <a:r>
              <a:rPr lang="en-US" dirty="0">
                <a:latin typeface="Arial Rounded MT Bold" panose="020F0704030504030204" pitchFamily="34" charset="0"/>
              </a:rPr>
              <a:t/>
            </a:r>
            <a:br>
              <a:rPr lang="en-US" dirty="0">
                <a:latin typeface="Arial Rounded MT Bold" panose="020F0704030504030204" pitchFamily="34" charset="0"/>
              </a:rPr>
            </a:br>
            <a:r>
              <a:rPr lang="en-US" dirty="0" smtClean="0">
                <a:latin typeface="Arial Rounded MT Bold" panose="020F0704030504030204" pitchFamily="34" charset="0"/>
              </a:rPr>
              <a:t>Spring 2016</a:t>
            </a:r>
            <a:endParaRPr lang="en-US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57128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Homework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181600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Homework must be in </a:t>
            </a:r>
            <a:r>
              <a:rPr lang="en-US" sz="3600" dirty="0" err="1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dropbox</a:t>
            </a:r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on the </a:t>
            </a:r>
            <a:r>
              <a:rPr lang="en-US" sz="36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first floor of DBH</a:t>
            </a:r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by 3:00PM</a:t>
            </a: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No late homework accepted.</a:t>
            </a:r>
            <a:endParaRPr lang="en-US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>
                <a:solidFill>
                  <a:srgbClr val="336600"/>
                </a:solidFill>
                <a:latin typeface="Arial Rounded MT Bold" panose="020F0704030504030204" pitchFamily="34" charset="0"/>
              </a:rPr>
              <a:t>Solutions posted right after they are turned in.</a:t>
            </a:r>
          </a:p>
          <a:p>
            <a:pPr marL="457200" lvl="1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Pick up graded homework from the reader who graded them (will be </a:t>
            </a:r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posted on Piazza)</a:t>
            </a:r>
          </a:p>
          <a:p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Scores </a:t>
            </a:r>
            <a:r>
              <a:rPr lang="en-US" sz="3600" dirty="0">
                <a:solidFill>
                  <a:srgbClr val="7030A0"/>
                </a:solidFill>
                <a:latin typeface="Arial Rounded MT Bold" panose="020F0704030504030204" pitchFamily="34" charset="0"/>
              </a:rPr>
              <a:t>posted on </a:t>
            </a:r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EEE </a:t>
            </a:r>
            <a:r>
              <a:rPr lang="en-US" sz="3600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(HW and Tests)</a:t>
            </a:r>
            <a:endParaRPr lang="en-US" sz="3600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Homework </a:t>
            </a:r>
            <a:r>
              <a:rPr lang="en-US" dirty="0" err="1" smtClean="0">
                <a:latin typeface="Arial Rounded MT Bold" panose="020F0704030504030204" pitchFamily="34" charset="0"/>
              </a:rPr>
              <a:t>Dropboxes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382000" cy="5181600"/>
          </a:xfrm>
        </p:spPr>
        <p:txBody>
          <a:bodyPr>
            <a:normAutofit/>
          </a:bodyPr>
          <a:lstStyle/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First floor of Bren Hall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Go in front entrance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Go through lobby 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Past restrooms on the right</a:t>
            </a:r>
          </a:p>
          <a:p>
            <a:pPr lvl="1"/>
            <a:r>
              <a:rPr lang="en-US" dirty="0" err="1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Dropboxes</a:t>
            </a:r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 are around the corned to the left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Wooden cabinets with locks: one will be </a:t>
            </a:r>
            <a:r>
              <a:rPr lang="en-US" dirty="0" err="1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labelled</a:t>
            </a:r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 “</a:t>
            </a:r>
            <a:r>
              <a:rPr lang="en-US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ICS </a:t>
            </a:r>
            <a:r>
              <a:rPr lang="en-US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6D”</a:t>
            </a:r>
            <a:endParaRPr lang="en-US" dirty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0630" y="192497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Schedule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2819401" y="1664256"/>
            <a:ext cx="1705860" cy="1764744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Topic A</a:t>
            </a:r>
          </a:p>
          <a:p>
            <a:pPr algn="ctr"/>
            <a:r>
              <a:rPr lang="en-US" b="1" dirty="0" smtClean="0"/>
              <a:t>In lecture:</a:t>
            </a:r>
          </a:p>
          <a:p>
            <a:pPr algn="ctr"/>
            <a:r>
              <a:rPr lang="en-US" b="1" dirty="0" smtClean="0">
                <a:solidFill>
                  <a:srgbClr val="7030A0"/>
                </a:solidFill>
              </a:rPr>
              <a:t>Reading and Participation Activities for Topic A are due. </a:t>
            </a:r>
            <a:endParaRPr lang="en-US" b="1" dirty="0">
              <a:solidFill>
                <a:srgbClr val="7030A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4659576" y="1692925"/>
            <a:ext cx="76200" cy="634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3526715" y="1323593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068875" y="1301692"/>
            <a:ext cx="618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Wed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34200" y="1294704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1091498" y="2724771"/>
            <a:ext cx="1339557" cy="1200329"/>
          </a:xfrm>
          <a:prstGeom prst="rect">
            <a:avLst/>
          </a:prstGeom>
          <a:noFill/>
          <a:ln>
            <a:solidFill>
              <a:schemeClr val="accent6">
                <a:lumMod val="5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HW on topics ABC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dirty="0" smtClean="0"/>
              <a:t>posted on Monday</a:t>
            </a:r>
            <a:endParaRPr lang="en-US" dirty="0"/>
          </a:p>
        </p:txBody>
      </p:sp>
      <p:cxnSp>
        <p:nvCxnSpPr>
          <p:cNvPr id="20" name="Straight Arrow Connector 19"/>
          <p:cNvCxnSpPr/>
          <p:nvPr/>
        </p:nvCxnSpPr>
        <p:spPr>
          <a:xfrm flipV="1">
            <a:off x="2431055" y="2667000"/>
            <a:ext cx="373690" cy="355569"/>
          </a:xfrm>
          <a:prstGeom prst="straightConnector1">
            <a:avLst/>
          </a:prstGeom>
          <a:ln w="25400">
            <a:solidFill>
              <a:schemeClr val="accent6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1154376" y="1819637"/>
            <a:ext cx="1509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Week x:</a:t>
            </a:r>
            <a:endParaRPr lang="en-US" sz="3200" dirty="0"/>
          </a:p>
        </p:txBody>
      </p:sp>
      <p:sp>
        <p:nvSpPr>
          <p:cNvPr id="22" name="Rectangle 21"/>
          <p:cNvSpPr/>
          <p:nvPr/>
        </p:nvSpPr>
        <p:spPr>
          <a:xfrm>
            <a:off x="2807016" y="4137888"/>
            <a:ext cx="1705861" cy="223064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rgbClr val="7030A0"/>
              </a:solidFill>
            </a:endParaRPr>
          </a:p>
        </p:txBody>
      </p:sp>
      <p:cxnSp>
        <p:nvCxnSpPr>
          <p:cNvPr id="23" name="Straight Connector 22"/>
          <p:cNvCxnSpPr/>
          <p:nvPr/>
        </p:nvCxnSpPr>
        <p:spPr>
          <a:xfrm>
            <a:off x="4665276" y="4920734"/>
            <a:ext cx="76200" cy="634817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Rectangle 23"/>
          <p:cNvSpPr/>
          <p:nvPr/>
        </p:nvSpPr>
        <p:spPr>
          <a:xfrm>
            <a:off x="4512877" y="4137888"/>
            <a:ext cx="1705859" cy="223064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7030A0"/>
                </a:solidFill>
              </a:rPr>
              <a:t>Written homework</a:t>
            </a:r>
          </a:p>
          <a:p>
            <a:pPr algn="ctr"/>
            <a:r>
              <a:rPr lang="en-US" b="1" dirty="0" smtClean="0"/>
              <a:t>and </a:t>
            </a:r>
            <a:r>
              <a:rPr lang="en-US" b="1" dirty="0" smtClean="0">
                <a:solidFill>
                  <a:srgbClr val="7030A0"/>
                </a:solidFill>
              </a:rPr>
              <a:t>Challenge </a:t>
            </a:r>
            <a:r>
              <a:rPr lang="en-US" b="1" dirty="0" err="1" smtClean="0">
                <a:solidFill>
                  <a:srgbClr val="7030A0"/>
                </a:solidFill>
              </a:rPr>
              <a:t>Activites</a:t>
            </a:r>
            <a:r>
              <a:rPr lang="en-US" b="1" dirty="0" smtClean="0">
                <a:solidFill>
                  <a:srgbClr val="7030A0"/>
                </a:solidFill>
              </a:rPr>
              <a:t> </a:t>
            </a:r>
            <a:r>
              <a:rPr lang="en-US" b="1" dirty="0" smtClean="0"/>
              <a:t>from </a:t>
            </a:r>
            <a:r>
              <a:rPr lang="en-US" b="1" dirty="0" err="1" smtClean="0"/>
              <a:t>zyBook</a:t>
            </a:r>
            <a:r>
              <a:rPr lang="en-US" b="1" dirty="0" smtClean="0"/>
              <a:t> on topics</a:t>
            </a:r>
            <a:endParaRPr lang="en-US" b="1" dirty="0"/>
          </a:p>
          <a:p>
            <a:pPr algn="ctr"/>
            <a:r>
              <a:rPr lang="en-US" b="1" dirty="0" smtClean="0"/>
              <a:t>ABC </a:t>
            </a:r>
            <a:r>
              <a:rPr lang="en-US" b="1" dirty="0"/>
              <a:t>due </a:t>
            </a:r>
            <a:r>
              <a:rPr lang="en-US" b="1" dirty="0" smtClean="0"/>
              <a:t>by 3:00PM</a:t>
            </a:r>
            <a:endParaRPr lang="en-US" b="1" dirty="0"/>
          </a:p>
        </p:txBody>
      </p:sp>
      <p:sp>
        <p:nvSpPr>
          <p:cNvPr id="25" name="Rectangle 24"/>
          <p:cNvSpPr/>
          <p:nvPr/>
        </p:nvSpPr>
        <p:spPr>
          <a:xfrm>
            <a:off x="6218738" y="4137888"/>
            <a:ext cx="1705858" cy="2230646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 </a:t>
            </a:r>
            <a:endParaRPr lang="en-US" sz="1400" b="1" dirty="0"/>
          </a:p>
        </p:txBody>
      </p:sp>
      <p:sp>
        <p:nvSpPr>
          <p:cNvPr id="26" name="TextBox 25"/>
          <p:cNvSpPr txBox="1"/>
          <p:nvPr/>
        </p:nvSpPr>
        <p:spPr>
          <a:xfrm>
            <a:off x="3359585" y="3768556"/>
            <a:ext cx="62549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Mon</a:t>
            </a:r>
            <a:endParaRPr lang="en-US" dirty="0"/>
          </a:p>
        </p:txBody>
      </p:sp>
      <p:sp>
        <p:nvSpPr>
          <p:cNvPr id="27" name="TextBox 26"/>
          <p:cNvSpPr txBox="1"/>
          <p:nvPr/>
        </p:nvSpPr>
        <p:spPr>
          <a:xfrm>
            <a:off x="5056492" y="3740434"/>
            <a:ext cx="6186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Wed</a:t>
            </a:r>
            <a:endParaRPr lang="en-US" dirty="0"/>
          </a:p>
        </p:txBody>
      </p:sp>
      <p:sp>
        <p:nvSpPr>
          <p:cNvPr id="28" name="TextBox 27"/>
          <p:cNvSpPr txBox="1"/>
          <p:nvPr/>
        </p:nvSpPr>
        <p:spPr>
          <a:xfrm>
            <a:off x="6872295" y="3736330"/>
            <a:ext cx="4235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Fri</a:t>
            </a:r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761926" y="4800600"/>
            <a:ext cx="19233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dirty="0" smtClean="0"/>
              <a:t>Week x+1:</a:t>
            </a:r>
            <a:endParaRPr lang="en-US" sz="3200" dirty="0"/>
          </a:p>
        </p:txBody>
      </p:sp>
      <p:sp>
        <p:nvSpPr>
          <p:cNvPr id="29" name="Rectangle 28"/>
          <p:cNvSpPr/>
          <p:nvPr/>
        </p:nvSpPr>
        <p:spPr>
          <a:xfrm>
            <a:off x="4525261" y="1664146"/>
            <a:ext cx="1705860" cy="1764744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Topic B</a:t>
            </a:r>
          </a:p>
          <a:p>
            <a:pPr algn="ctr"/>
            <a:r>
              <a:rPr lang="en-US" b="1" dirty="0" smtClean="0"/>
              <a:t>In lecture:</a:t>
            </a:r>
          </a:p>
          <a:p>
            <a:pPr algn="ctr"/>
            <a:r>
              <a:rPr lang="en-US" b="1" dirty="0" smtClean="0">
                <a:solidFill>
                  <a:srgbClr val="7030A0"/>
                </a:solidFill>
              </a:rPr>
              <a:t>Reading and Participation Activities for Topic B are due. </a:t>
            </a:r>
            <a:endParaRPr lang="en-US" b="1" dirty="0">
              <a:solidFill>
                <a:srgbClr val="7030A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6231121" y="1664036"/>
            <a:ext cx="1705860" cy="1764744"/>
          </a:xfrm>
          <a:prstGeom prst="rect">
            <a:avLst/>
          </a:prstGeom>
          <a:ln>
            <a:solidFill>
              <a:schemeClr val="accent6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/>
              <a:t>Topic C</a:t>
            </a:r>
          </a:p>
          <a:p>
            <a:pPr algn="ctr"/>
            <a:r>
              <a:rPr lang="en-US" b="1" dirty="0" smtClean="0"/>
              <a:t>In lecture:</a:t>
            </a:r>
          </a:p>
          <a:p>
            <a:pPr algn="ctr"/>
            <a:r>
              <a:rPr lang="en-US" b="1" dirty="0" smtClean="0">
                <a:solidFill>
                  <a:srgbClr val="7030A0"/>
                </a:solidFill>
              </a:rPr>
              <a:t>Reading and Participation Activities for Topic C are due. </a:t>
            </a:r>
            <a:endParaRPr lang="en-US" b="1" dirty="0">
              <a:solidFill>
                <a:srgbClr val="7030A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2439263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Course Grades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Homework: </a:t>
            </a:r>
            <a:r>
              <a:rPr lang="en-US" sz="36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(total of 8 out of 9) </a:t>
            </a:r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5%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Reading: 4%</a:t>
            </a: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3 Tests </a:t>
            </a:r>
            <a:r>
              <a:rPr lang="en-US" sz="36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(all mandatory) </a:t>
            </a:r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60%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Final Exam: 30%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Completing Course Evaluation: 1%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(Anonymous)</a:t>
            </a:r>
          </a:p>
        </p:txBody>
      </p:sp>
    </p:spTree>
    <p:extLst>
      <p:ext uri="{BB962C8B-B14F-4D97-AF65-F5344CB8AC3E}">
        <p14:creationId xmlns:p14="http://schemas.microsoft.com/office/powerpoint/2010/main" val="324226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Course Grades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Homework: </a:t>
            </a:r>
            <a:r>
              <a:rPr lang="en-US" sz="36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(total of 8 out of 9) </a:t>
            </a:r>
            <a:r>
              <a:rPr lang="en-US" sz="36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5%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Reading: </a:t>
            </a:r>
            <a:r>
              <a:rPr lang="en-US" sz="36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4%</a:t>
            </a: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3 Tests </a:t>
            </a:r>
            <a:r>
              <a:rPr lang="en-US" sz="36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(all mandatory) </a:t>
            </a:r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60%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Final Exam: 30%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Completing Course Evaluation: 1%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(Anonymous)</a:t>
            </a:r>
          </a:p>
        </p:txBody>
      </p:sp>
    </p:spTree>
    <p:extLst>
      <p:ext uri="{BB962C8B-B14F-4D97-AF65-F5344CB8AC3E}">
        <p14:creationId xmlns:p14="http://schemas.microsoft.com/office/powerpoint/2010/main" val="3242261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3 Tests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Three tests (all on Mondays):</a:t>
            </a:r>
          </a:p>
          <a:p>
            <a:endParaRPr lang="en-US" sz="3000" dirty="0" smtClean="0">
              <a:solidFill>
                <a:schemeClr val="accent6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sz="29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April 25 (week 5)</a:t>
            </a:r>
          </a:p>
          <a:p>
            <a:pPr lvl="1"/>
            <a:r>
              <a:rPr lang="en-US" sz="29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May 9   (week 7)</a:t>
            </a:r>
          </a:p>
          <a:p>
            <a:pPr lvl="1"/>
            <a:r>
              <a:rPr lang="en-US" sz="29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May 23 (week 9)</a:t>
            </a:r>
          </a:p>
          <a:p>
            <a:pPr lvl="1"/>
            <a:endParaRPr lang="en-US" sz="2600" dirty="0" smtClean="0">
              <a:solidFill>
                <a:schemeClr val="accent6">
                  <a:lumMod val="50000"/>
                </a:schemeClr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Given during regular lecture time.</a:t>
            </a:r>
          </a:p>
          <a:p>
            <a:pPr marL="457200" lvl="1" indent="0">
              <a:buNone/>
            </a:pPr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Material covered is posted on class web page for each test.</a:t>
            </a:r>
          </a:p>
          <a:p>
            <a:pPr lvl="1"/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Test format is short answer or multiple choice.</a:t>
            </a:r>
          </a:p>
          <a:p>
            <a:pPr lvl="1"/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Corrected tests with be distributed via Rapid Returns.</a:t>
            </a:r>
          </a:p>
        </p:txBody>
      </p:sp>
    </p:spTree>
    <p:extLst>
      <p:ext uri="{BB962C8B-B14F-4D97-AF65-F5344CB8AC3E}">
        <p14:creationId xmlns:p14="http://schemas.microsoft.com/office/powerpoint/2010/main" val="4100607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3 Tests and Final Exam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All three tests and the final exam are mandatory.</a:t>
            </a:r>
          </a:p>
          <a:p>
            <a:endParaRPr lang="en-US" sz="3600" dirty="0">
              <a:solidFill>
                <a:srgbClr val="784A8C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There are only two ways to miss a test and not get a 0: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Preapproved absence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Not a work commitment or family vacation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You must send me an </a:t>
            </a:r>
            <a:r>
              <a:rPr lang="en-US" b="1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email</a:t>
            </a:r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 at least one week in advance – or as soon as you are aware of the problem.</a:t>
            </a:r>
          </a:p>
          <a:p>
            <a:pPr lvl="2">
              <a:buNone/>
            </a:pPr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Unforeseeable emergency – documented</a:t>
            </a:r>
          </a:p>
          <a:p>
            <a:pPr lvl="2"/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e.g., medical</a:t>
            </a:r>
          </a:p>
          <a:p>
            <a:pPr lvl="2">
              <a:buNone/>
            </a:pPr>
            <a:endParaRPr lang="en-US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In either case, I will ask you to come see me in person so we can discuss your reason and a plan for your score</a:t>
            </a:r>
          </a:p>
          <a:p>
            <a:pPr lvl="2"/>
            <a:r>
              <a:rPr lang="en-US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There will be no make up tests.</a:t>
            </a:r>
          </a:p>
        </p:txBody>
      </p:sp>
    </p:spTree>
    <p:extLst>
      <p:ext uri="{BB962C8B-B14F-4D97-AF65-F5344CB8AC3E}">
        <p14:creationId xmlns:p14="http://schemas.microsoft.com/office/powerpoint/2010/main" val="3098602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Questions on Grading?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After each test or HW score is posted  the person who graded it will post a note on Piazza</a:t>
            </a:r>
          </a:p>
          <a:p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Questions on grading should first go to the person who graded it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Office hours preferred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By appointment as needed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Come see me about unresolved grading questions.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654712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Board notes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After each lecture, I will post the contents of the board generated from lecture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Purpose: </a:t>
            </a:r>
            <a:r>
              <a:rPr lang="en-US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reduce</a:t>
            </a:r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 the amount of writing you need to do in class (not eliminate the need to take notes).</a:t>
            </a:r>
          </a:p>
          <a:p>
            <a:pPr lvl="1"/>
            <a:endParaRPr lang="en-US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Posted board notes are </a:t>
            </a:r>
            <a:r>
              <a:rPr lang="en-US" sz="36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NOT</a:t>
            </a:r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a complete record of what happened in class</a:t>
            </a: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You are responsible for whatever is said in lecture.</a:t>
            </a:r>
          </a:p>
          <a:p>
            <a:pPr marL="0" indent="0">
              <a:buNone/>
            </a:pPr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If you can not read anything written during lecture, </a:t>
            </a:r>
            <a:r>
              <a:rPr lang="en-US" sz="3600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please ask</a:t>
            </a:r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!</a:t>
            </a:r>
          </a:p>
          <a:p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70068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Board notes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pic>
        <p:nvPicPr>
          <p:cNvPr id="4" name="Picture 3" descr="DSCN1280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447800" y="1371600"/>
            <a:ext cx="6629400" cy="4972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4872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Course Instructors 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Instructor: </a:t>
            </a:r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Prof. Sandy </a:t>
            </a:r>
            <a:r>
              <a:rPr lang="en-US" dirty="0" err="1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Irani</a:t>
            </a:r>
            <a:endParaRPr lang="en-US" dirty="0" smtClean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endParaRPr lang="en-US" dirty="0" smtClean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r>
              <a:rPr lang="en-US" dirty="0" smtClean="0">
                <a:latin typeface="Arial Rounded MT Bold" panose="020F0704030504030204" pitchFamily="34" charset="0"/>
              </a:rPr>
              <a:t>Teaching Assistants:</a:t>
            </a:r>
          </a:p>
          <a:p>
            <a:pPr lvl="1"/>
            <a:r>
              <a:rPr lang="en-US" dirty="0" err="1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Siddharth</a:t>
            </a:r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 Gupta</a:t>
            </a:r>
          </a:p>
          <a:p>
            <a:pPr lvl="1"/>
            <a:r>
              <a:rPr lang="en-US" dirty="0" err="1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Nayanika</a:t>
            </a:r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Upadhyay</a:t>
            </a:r>
            <a:endParaRPr lang="en-US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pPr lvl="1"/>
            <a:endParaRPr lang="en-US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Arial Rounded MT Bold" panose="020F0704030504030204" pitchFamily="34" charset="0"/>
              </a:rPr>
              <a:t>Readers</a:t>
            </a:r>
            <a:endParaRPr lang="en-US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err="1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Tanmay</a:t>
            </a:r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Khema</a:t>
            </a:r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Zahra </a:t>
            </a:r>
            <a:r>
              <a:rPr lang="en-US" dirty="0" err="1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Montazeri</a:t>
            </a:r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err="1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Siripen</a:t>
            </a:r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err="1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Pongpaichet</a:t>
            </a:r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err="1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Bojun</a:t>
            </a:r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Wang</a:t>
            </a:r>
            <a:endParaRPr lang="en-US" dirty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94399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Piazza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800600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Online forum/”wiki”</a:t>
            </a: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All questions related to course content should be posted on Piazza </a:t>
            </a:r>
            <a:r>
              <a:rPr lang="en-US" dirty="0" smtClean="0">
                <a:solidFill>
                  <a:srgbClr val="CC3300"/>
                </a:solidFill>
                <a:latin typeface="Arial Rounded MT Bold" panose="020F0704030504030204" pitchFamily="34" charset="0"/>
              </a:rPr>
              <a:t>(not asked by email)</a:t>
            </a:r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.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Students can post anonymously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Collectively written/edited student solution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Instructor can mark “good question”/”good solution”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Instructors can add their own solution.</a:t>
            </a:r>
          </a:p>
          <a:p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The TAs and I will each check Piazza at least once a day.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522691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Piazza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800600"/>
          </a:xfrm>
        </p:spPr>
        <p:txBody>
          <a:bodyPr>
            <a:normAutofit fontScale="77500" lnSpcReduction="20000"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Post general administrative questions on Piazza</a:t>
            </a:r>
          </a:p>
          <a:p>
            <a:pPr lvl="1"/>
            <a:endParaRPr lang="en-US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>
                <a:solidFill>
                  <a:srgbClr val="336600"/>
                </a:solidFill>
                <a:latin typeface="Arial Rounded MT Bold" panose="020F0704030504030204" pitchFamily="34" charset="0"/>
              </a:rPr>
              <a:t>e.g., What does quiz 1 cover?</a:t>
            </a:r>
          </a:p>
          <a:p>
            <a:pPr marL="457200" lvl="1" indent="0">
              <a:buNone/>
            </a:pPr>
            <a:endParaRPr lang="en-US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Routine announcements will be posted on Piazza</a:t>
            </a:r>
          </a:p>
          <a:p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Time sensitive announcements will generate an email to the class.</a:t>
            </a:r>
          </a:p>
          <a:p>
            <a:pPr marL="0" indent="0">
              <a:buNone/>
            </a:pPr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Check Piazza at least twice per week.</a:t>
            </a:r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99190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Piazza Questions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800600"/>
          </a:xfrm>
        </p:spPr>
        <p:txBody>
          <a:bodyPr>
            <a:normAutofit fontScale="70000" lnSpcReduction="20000"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Questions/comments can be posted anonymously to Piazza, but they are only anonymous to other students. 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Instructors see the identity of any individual who posts on Piazza</a:t>
            </a:r>
          </a:p>
          <a:p>
            <a:pPr lvl="1">
              <a:buNone/>
            </a:pPr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Before posting an administrative question to Piazza: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Check the course web page or Piazza  announcements for an answer</a:t>
            </a:r>
          </a:p>
          <a:p>
            <a:pPr lvl="1"/>
            <a:endParaRPr lang="en-US" b="1" dirty="0" smtClean="0"/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Before posting a question to Piazza about </a:t>
            </a:r>
            <a:r>
              <a:rPr lang="en-US" sz="360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course content:</a:t>
            </a: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Check the text for an explanation</a:t>
            </a:r>
          </a:p>
        </p:txBody>
      </p:sp>
    </p:spTree>
    <p:extLst>
      <p:ext uri="{BB962C8B-B14F-4D97-AF65-F5344CB8AC3E}">
        <p14:creationId xmlns:p14="http://schemas.microsoft.com/office/powerpoint/2010/main" val="2948102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Questions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80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The best way to get questions answered:</a:t>
            </a: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Discussion section</a:t>
            </a:r>
          </a:p>
          <a:p>
            <a:pPr lvl="1"/>
            <a:endParaRPr lang="en-US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My office hours</a:t>
            </a:r>
          </a:p>
          <a:p>
            <a:pPr lvl="1"/>
            <a:endParaRPr lang="en-US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TA office hours</a:t>
            </a:r>
            <a:endParaRPr lang="en-US" sz="3600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8811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Office Hours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382000" cy="4800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Highly under-utilized resource</a:t>
            </a:r>
          </a:p>
          <a:p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If space is limited, priority given to students asking questions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OK to sit an listen to answers asked by other </a:t>
            </a:r>
            <a:r>
              <a:rPr lang="en-US" dirty="0" err="1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stidents</a:t>
            </a:r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 if there is room.</a:t>
            </a:r>
          </a:p>
          <a:p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Office hours are not “study hall”.</a:t>
            </a: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410591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Academic Honesty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800600"/>
          </a:xfrm>
        </p:spPr>
        <p:txBody>
          <a:bodyPr>
            <a:normAutofit fontScale="92500"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It’s important!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Read the school policy.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Write up your homework solutions on your own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Keep your eyes on your own test/quiz.</a:t>
            </a: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56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Class attendance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181600"/>
          </a:xfrm>
        </p:spPr>
        <p:txBody>
          <a:bodyPr>
            <a:normAutofit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If you need to miss a class, ask a friend for notes.</a:t>
            </a:r>
          </a:p>
          <a:p>
            <a:endParaRPr lang="en-US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If you do not understand an example or idea presented in class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Ask a question</a:t>
            </a: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Write down your question and bring it to discussion section.</a:t>
            </a: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505405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Statistics from Spring Offering of ICS 6D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458200" cy="5029200"/>
          </a:xfrm>
        </p:spPr>
        <p:txBody>
          <a:bodyPr>
            <a:normAutofit fontScale="55000" lnSpcReduction="20000"/>
          </a:bodyPr>
          <a:lstStyle/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4400" b="1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383</a:t>
            </a:r>
            <a:r>
              <a:rPr lang="en-US" sz="44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students enrolled and showed  up for the final exam</a:t>
            </a:r>
          </a:p>
          <a:p>
            <a:endParaRPr lang="en-US" sz="44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44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Attendance taken during every lecture in weeks 3-10, except on test days</a:t>
            </a:r>
          </a:p>
          <a:p>
            <a:pPr lvl="1">
              <a:buNone/>
            </a:pPr>
            <a:r>
              <a:rPr lang="en-US" sz="44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(19 lectures total)</a:t>
            </a:r>
          </a:p>
          <a:p>
            <a:endParaRPr lang="en-US" sz="44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44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“High </a:t>
            </a:r>
            <a:r>
              <a:rPr lang="en-US" sz="4400" dirty="0" err="1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attenders</a:t>
            </a:r>
            <a:r>
              <a:rPr lang="en-US" sz="44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” </a:t>
            </a:r>
            <a:r>
              <a:rPr lang="en-US" sz="44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(at least 75% attendance)</a:t>
            </a:r>
          </a:p>
          <a:p>
            <a:pPr lvl="1"/>
            <a:r>
              <a:rPr lang="en-US" sz="44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108</a:t>
            </a:r>
            <a:r>
              <a:rPr lang="en-US" sz="44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students (</a:t>
            </a:r>
            <a:r>
              <a:rPr lang="en-US" sz="44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28%</a:t>
            </a:r>
            <a:r>
              <a:rPr lang="en-US" sz="44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of the class)</a:t>
            </a:r>
          </a:p>
          <a:p>
            <a:pPr lvl="1">
              <a:buNone/>
            </a:pPr>
            <a:endParaRPr lang="en-US" sz="44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44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“Low </a:t>
            </a:r>
            <a:r>
              <a:rPr lang="en-US" sz="4400" dirty="0" err="1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attenders</a:t>
            </a:r>
            <a:r>
              <a:rPr lang="en-US" sz="44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”  </a:t>
            </a:r>
            <a:r>
              <a:rPr lang="en-US" sz="44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(less than 75% attendance)</a:t>
            </a:r>
          </a:p>
          <a:p>
            <a:pPr lvl="1"/>
            <a:r>
              <a:rPr lang="en-US" sz="44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275</a:t>
            </a:r>
            <a:r>
              <a:rPr lang="en-US" sz="44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students (</a:t>
            </a:r>
            <a:r>
              <a:rPr lang="en-US" sz="4400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72%</a:t>
            </a:r>
            <a:r>
              <a:rPr lang="en-US" sz="44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of the class)</a:t>
            </a: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956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Statistics from Spring Offering of ICS 6D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800600"/>
          </a:xfrm>
        </p:spPr>
        <p:txBody>
          <a:bodyPr>
            <a:normAutofit/>
          </a:bodyPr>
          <a:lstStyle/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1524000" y="1905000"/>
          <a:ext cx="6019800" cy="4267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09900"/>
                <a:gridCol w="3009900"/>
              </a:tblGrid>
              <a:tr h="9144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High</a:t>
                      </a:r>
                      <a:r>
                        <a:rPr lang="en-US" sz="3200" baseline="0" dirty="0" smtClean="0"/>
                        <a:t> </a:t>
                      </a:r>
                      <a:r>
                        <a:rPr lang="en-US" sz="3200" baseline="0" dirty="0" err="1" smtClean="0"/>
                        <a:t>attenders</a:t>
                      </a:r>
                      <a:endParaRPr lang="en-US" sz="3200" baseline="0" dirty="0" smtClean="0"/>
                    </a:p>
                    <a:p>
                      <a:r>
                        <a:rPr lang="en-US" sz="3200" baseline="0" dirty="0" smtClean="0"/>
                        <a:t>(at least 75%)</a:t>
                      </a:r>
                      <a:endParaRPr lang="en-US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Low </a:t>
                      </a:r>
                      <a:r>
                        <a:rPr lang="en-US" sz="3200" dirty="0" err="1" smtClean="0"/>
                        <a:t>attenders</a:t>
                      </a:r>
                      <a:endParaRPr lang="en-US" sz="3200" dirty="0" smtClean="0"/>
                    </a:p>
                    <a:p>
                      <a:r>
                        <a:rPr lang="en-US" sz="3200" dirty="0" smtClean="0"/>
                        <a:t>(less than 75%)</a:t>
                      </a:r>
                      <a:endParaRPr lang="en-US" sz="3200" dirty="0"/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Median grade: </a:t>
                      </a:r>
                      <a:r>
                        <a:rPr lang="en-US" sz="3200" b="1" dirty="0" smtClean="0">
                          <a:solidFill>
                            <a:srgbClr val="00B050"/>
                          </a:solidFill>
                        </a:rPr>
                        <a:t>B+</a:t>
                      </a:r>
                      <a:endParaRPr lang="en-US" sz="3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dirty="0" smtClean="0"/>
                        <a:t>Median grade: </a:t>
                      </a:r>
                      <a:r>
                        <a:rPr lang="en-US" sz="3200" b="1" dirty="0" smtClean="0">
                          <a:solidFill>
                            <a:srgbClr val="00B050"/>
                          </a:solidFill>
                        </a:rPr>
                        <a:t>C+</a:t>
                      </a:r>
                      <a:endParaRPr lang="en-US" sz="3200" b="1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C00000"/>
                          </a:solidFill>
                        </a:rPr>
                        <a:t>7.5%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dirty="0" smtClean="0"/>
                        <a:t>received </a:t>
                      </a:r>
                      <a:r>
                        <a:rPr lang="en-US" sz="3200" dirty="0" smtClean="0">
                          <a:solidFill>
                            <a:srgbClr val="C00000"/>
                          </a:solidFill>
                        </a:rPr>
                        <a:t>D+</a:t>
                      </a:r>
                      <a:r>
                        <a:rPr lang="en-US" sz="3200" baseline="0" dirty="0" smtClean="0">
                          <a:solidFill>
                            <a:srgbClr val="C00000"/>
                          </a:solidFill>
                        </a:rPr>
                        <a:t> or lower</a:t>
                      </a:r>
                      <a:endParaRPr lang="en-US" sz="3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C00000"/>
                          </a:solidFill>
                        </a:rPr>
                        <a:t>28.4% </a:t>
                      </a:r>
                      <a:r>
                        <a:rPr lang="en-US" sz="3200" dirty="0" smtClean="0"/>
                        <a:t>received </a:t>
                      </a:r>
                      <a:r>
                        <a:rPr lang="en-US" sz="3200" dirty="0" smtClean="0">
                          <a:solidFill>
                            <a:srgbClr val="C00000"/>
                          </a:solidFill>
                        </a:rPr>
                        <a:t>D+ or lower</a:t>
                      </a:r>
                      <a:endParaRPr lang="en-US" sz="320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</a:tr>
              <a:tr h="914400"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7030A0"/>
                          </a:solidFill>
                        </a:rPr>
                        <a:t>42.6%</a:t>
                      </a:r>
                      <a:r>
                        <a:rPr lang="en-US" sz="3200" b="1" dirty="0" smtClean="0"/>
                        <a:t> </a:t>
                      </a:r>
                      <a:r>
                        <a:rPr lang="en-US" sz="3200" dirty="0" smtClean="0"/>
                        <a:t>received an </a:t>
                      </a:r>
                      <a:r>
                        <a:rPr lang="en-US" sz="3200" dirty="0" smtClean="0">
                          <a:solidFill>
                            <a:srgbClr val="7030A0"/>
                          </a:solidFill>
                        </a:rPr>
                        <a:t>A+/A/A-</a:t>
                      </a: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3200" b="1" dirty="0" smtClean="0">
                          <a:solidFill>
                            <a:srgbClr val="7030A0"/>
                          </a:solidFill>
                        </a:rPr>
                        <a:t>21.1% </a:t>
                      </a:r>
                      <a:r>
                        <a:rPr lang="en-US" sz="3200" dirty="0" smtClean="0"/>
                        <a:t>received an </a:t>
                      </a:r>
                      <a:r>
                        <a:rPr lang="en-US" sz="3200" dirty="0" smtClean="0">
                          <a:solidFill>
                            <a:srgbClr val="7030A0"/>
                          </a:solidFill>
                        </a:rPr>
                        <a:t>A+/A/A-</a:t>
                      </a:r>
                      <a:endParaRPr lang="en-US" sz="3200" dirty="0">
                        <a:solidFill>
                          <a:srgbClr val="7030A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6956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Statistics from Spring Offering of ICS 6D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382000" cy="4800600"/>
          </a:xfrm>
        </p:spPr>
        <p:txBody>
          <a:bodyPr>
            <a:normAutofit/>
          </a:bodyPr>
          <a:lstStyle/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  <p:graphicFrame>
        <p:nvGraphicFramePr>
          <p:cNvPr id="5" name="Chart 4"/>
          <p:cNvGraphicFramePr/>
          <p:nvPr>
            <p:extLst>
              <p:ext uri="{D42A27DB-BD31-4B8C-83A1-F6EECF244321}">
                <p14:modId xmlns:p14="http://schemas.microsoft.com/office/powerpoint/2010/main" val="3091072985"/>
              </p:ext>
            </p:extLst>
          </p:nvPr>
        </p:nvGraphicFramePr>
        <p:xfrm>
          <a:off x="457200" y="1524000"/>
          <a:ext cx="8305800" cy="5003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695694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Course Meeting Times 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>
                <a:latin typeface="Arial Rounded MT Bold" panose="020F0704030504030204" pitchFamily="34" charset="0"/>
              </a:rPr>
              <a:t>Lectures: MWF 3:00-3:50</a:t>
            </a:r>
          </a:p>
          <a:p>
            <a:pPr lvl="1"/>
            <a:r>
              <a:rPr lang="en-US" dirty="0" smtClean="0">
                <a:solidFill>
                  <a:srgbClr val="0070C0"/>
                </a:solidFill>
                <a:latin typeface="Arial Rounded MT Bold" panose="020F0704030504030204" pitchFamily="34" charset="0"/>
              </a:rPr>
              <a:t>PSLH 100</a:t>
            </a:r>
          </a:p>
          <a:p>
            <a:pPr marL="457200" lvl="1" indent="0">
              <a:buNone/>
            </a:pPr>
            <a:endParaRPr lang="en-US" dirty="0" smtClean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r>
              <a:rPr lang="en-US" dirty="0" smtClean="0">
                <a:latin typeface="Arial Rounded MT Bold" panose="020F0704030504030204" pitchFamily="34" charset="0"/>
              </a:rPr>
              <a:t>Discussion </a:t>
            </a:r>
            <a:endParaRPr lang="en-US" dirty="0">
              <a:latin typeface="Arial Rounded MT Bold" panose="020F0704030504030204" pitchFamily="34" charset="0"/>
            </a:endParaRPr>
          </a:p>
          <a:p>
            <a:pPr lvl="1"/>
            <a:r>
              <a:rPr lang="en-US" dirty="0">
                <a:solidFill>
                  <a:srgbClr val="7030A0"/>
                </a:solidFill>
                <a:latin typeface="Arial Rounded MT Bold" panose="020F0704030504030204" pitchFamily="34" charset="0"/>
              </a:rPr>
              <a:t>Four different groups 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7030A0"/>
                </a:solidFill>
                <a:latin typeface="Arial Rounded MT Bold" panose="020F0704030504030204" pitchFamily="34" charset="0"/>
              </a:rPr>
              <a:t>	</a:t>
            </a:r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MW 4PM, MW 5PM, MW 6PM, T-</a:t>
            </a:r>
            <a:r>
              <a:rPr lang="en-US" dirty="0" err="1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Th</a:t>
            </a:r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</a:t>
            </a:r>
            <a:r>
              <a:rPr lang="en-US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8PM (new time)</a:t>
            </a:r>
            <a:endParaRPr lang="en-US" dirty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lvl="2"/>
            <a:r>
              <a:rPr lang="en-US" dirty="0">
                <a:solidFill>
                  <a:srgbClr val="336600"/>
                </a:solidFill>
                <a:latin typeface="Arial Rounded MT Bold" panose="020F0704030504030204" pitchFamily="34" charset="0"/>
              </a:rPr>
              <a:t>Two hours per </a:t>
            </a:r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week</a:t>
            </a:r>
            <a:endParaRPr lang="en-US" dirty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pPr lvl="2"/>
            <a:r>
              <a:rPr lang="en-US" dirty="0">
                <a:solidFill>
                  <a:srgbClr val="336600"/>
                </a:solidFill>
                <a:latin typeface="Arial Rounded MT Bold" panose="020F0704030504030204" pitchFamily="34" charset="0"/>
              </a:rPr>
              <a:t>Lead by teaching assistants</a:t>
            </a:r>
          </a:p>
          <a:p>
            <a:pPr lvl="2"/>
            <a:r>
              <a:rPr lang="en-US" dirty="0">
                <a:solidFill>
                  <a:srgbClr val="336600"/>
                </a:solidFill>
                <a:latin typeface="Arial Rounded MT Bold" panose="020F0704030504030204" pitchFamily="34" charset="0"/>
              </a:rPr>
              <a:t>No new material presented</a:t>
            </a:r>
          </a:p>
          <a:p>
            <a:pPr lvl="2"/>
            <a:r>
              <a:rPr lang="en-US" dirty="0">
                <a:solidFill>
                  <a:srgbClr val="336600"/>
                </a:solidFill>
                <a:latin typeface="Arial Rounded MT Bold" panose="020F0704030504030204" pitchFamily="34" charset="0"/>
              </a:rPr>
              <a:t>Question and answer format</a:t>
            </a:r>
          </a:p>
          <a:p>
            <a:endParaRPr lang="en-US" dirty="0" smtClean="0">
              <a:latin typeface="Arial Rounded MT Bold" panose="020F0704030504030204" pitchFamily="34" charset="0"/>
            </a:endParaRPr>
          </a:p>
          <a:p>
            <a:r>
              <a:rPr lang="en-US" b="1" dirty="0" smtClean="0">
                <a:solidFill>
                  <a:srgbClr val="C00000"/>
                </a:solidFill>
                <a:latin typeface="Arial Rounded MT Bold" panose="020F0704030504030204" pitchFamily="34" charset="0"/>
              </a:rPr>
              <a:t>No discussion this Monday, March 28 or Tuesday March 29</a:t>
            </a:r>
            <a:endParaRPr lang="en-US" b="1" dirty="0">
              <a:solidFill>
                <a:srgbClr val="C0000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1681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Course Web Page 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www.ics.uci.edu/~irani/s16-6D/6D</a:t>
            </a:r>
            <a:endParaRPr lang="en-US" dirty="0" smtClean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Office hours, contact info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Course administration</a:t>
            </a: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Schedule</a:t>
            </a:r>
          </a:p>
          <a:p>
            <a:pPr lvl="2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Topics</a:t>
            </a:r>
          </a:p>
          <a:p>
            <a:pPr lvl="2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Reading assignments</a:t>
            </a:r>
          </a:p>
          <a:p>
            <a:pPr lvl="2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Homework/solutions</a:t>
            </a:r>
          </a:p>
          <a:p>
            <a:pPr lvl="2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Test schedule</a:t>
            </a:r>
          </a:p>
          <a:p>
            <a:pPr lvl="1"/>
            <a:endParaRPr lang="en-US" dirty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1656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Text (</a:t>
            </a:r>
            <a:r>
              <a:rPr lang="en-US" dirty="0" err="1" smtClean="0">
                <a:latin typeface="Arial Rounded MT Bold" panose="020F0704030504030204" pitchFamily="34" charset="0"/>
              </a:rPr>
              <a:t>zyBook</a:t>
            </a:r>
            <a:r>
              <a:rPr lang="en-US" dirty="0" smtClean="0">
                <a:latin typeface="Arial Rounded MT Bold" panose="020F0704030504030204" pitchFamily="34" charset="0"/>
              </a:rPr>
              <a:t>)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Web-based, interactive text</a:t>
            </a:r>
          </a:p>
          <a:p>
            <a:endParaRPr lang="en-US" dirty="0" smtClean="0"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Subscription for the quarter ($48)</a:t>
            </a:r>
          </a:p>
          <a:p>
            <a:pPr lvl="2"/>
            <a:r>
              <a:rPr lang="en-US" sz="2800" dirty="0" smtClean="0">
                <a:solidFill>
                  <a:srgbClr val="CC3300"/>
                </a:solidFill>
                <a:latin typeface="Arial Rounded MT Bold" panose="020F0704030504030204" pitchFamily="34" charset="0"/>
              </a:rPr>
              <a:t>zyBooks.com </a:t>
            </a:r>
            <a:r>
              <a:rPr lang="en-US" sz="28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to sign up.</a:t>
            </a:r>
          </a:p>
          <a:p>
            <a:pPr lvl="2"/>
            <a:r>
              <a:rPr lang="en-US" sz="2800" dirty="0" err="1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zyBook</a:t>
            </a:r>
            <a:r>
              <a:rPr lang="en-US" sz="28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 code: </a:t>
            </a:r>
            <a:r>
              <a:rPr lang="en-US" b="1" dirty="0" smtClean="0">
                <a:solidFill>
                  <a:srgbClr val="FF0000"/>
                </a:solidFill>
              </a:rPr>
              <a:t>UCIICS6DSpring2016</a:t>
            </a:r>
            <a:endParaRPr lang="en-US" sz="2800" dirty="0" smtClean="0">
              <a:solidFill>
                <a:srgbClr val="FF0000"/>
              </a:solidFill>
              <a:latin typeface="Arial Rounded MT Bold" panose="020F0704030504030204" pitchFamily="34" charset="0"/>
            </a:endParaRPr>
          </a:p>
          <a:p>
            <a:pPr lvl="1"/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Required for the course:</a:t>
            </a:r>
          </a:p>
          <a:p>
            <a:pPr marL="457200" lvl="1" indent="0">
              <a:buNone/>
            </a:pPr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2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Data on activities is recorded and counts for a small portion of course credit.</a:t>
            </a:r>
          </a:p>
          <a:p>
            <a:pPr lvl="2"/>
            <a:endParaRPr lang="en-US" dirty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pPr marL="914400" lvl="2" indent="0">
              <a:buNone/>
            </a:pPr>
            <a:endParaRPr lang="en-US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pPr lvl="2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You get credit if you eventually get the question correct.</a:t>
            </a:r>
            <a:endParaRPr lang="en-US" dirty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0293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Text (</a:t>
            </a:r>
            <a:r>
              <a:rPr lang="en-US" dirty="0" err="1" smtClean="0">
                <a:latin typeface="Arial Rounded MT Bold" panose="020F0704030504030204" pitchFamily="34" charset="0"/>
              </a:rPr>
              <a:t>zyBook</a:t>
            </a:r>
            <a:r>
              <a:rPr lang="en-US" dirty="0" smtClean="0">
                <a:latin typeface="Arial Rounded MT Bold" panose="020F0704030504030204" pitchFamily="34" charset="0"/>
              </a:rPr>
              <a:t>)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Two types of interactive activities:</a:t>
            </a:r>
          </a:p>
          <a:p>
            <a:endParaRPr lang="en-US" dirty="0" smtClean="0"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Participation activities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Due at the time the reading is due.</a:t>
            </a:r>
          </a:p>
          <a:p>
            <a:pPr lvl="2"/>
            <a:r>
              <a:rPr lang="en-US" sz="20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Shorter and easier.</a:t>
            </a:r>
          </a:p>
          <a:p>
            <a:pPr lvl="2"/>
            <a:r>
              <a:rPr lang="en-US" sz="20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Reinforce/teach concepts</a:t>
            </a:r>
          </a:p>
          <a:p>
            <a:pPr marL="914400" lvl="2" indent="0">
              <a:buNone/>
            </a:pPr>
            <a:endParaRPr lang="en-US" sz="20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Challenge activities</a:t>
            </a:r>
          </a:p>
          <a:p>
            <a:pPr lvl="2"/>
            <a:r>
              <a:rPr lang="en-US" dirty="0" smtClean="0">
                <a:solidFill>
                  <a:srgbClr val="FF0000"/>
                </a:solidFill>
                <a:latin typeface="Arial Rounded MT Bold" panose="020F0704030504030204" pitchFamily="34" charset="0"/>
              </a:rPr>
              <a:t>Due at the time the homework is due.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More challenging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Test mastery</a:t>
            </a:r>
          </a:p>
          <a:p>
            <a:pPr marL="457200" lvl="1" indent="0">
              <a:buNone/>
            </a:pPr>
            <a:r>
              <a:rPr lang="en-US" dirty="0">
                <a:solidFill>
                  <a:srgbClr val="336600"/>
                </a:solidFill>
                <a:latin typeface="Arial Rounded MT Bold" panose="020F0704030504030204" pitchFamily="34" charset="0"/>
              </a:rPr>
              <a:t>	</a:t>
            </a:r>
            <a:endParaRPr lang="en-US" dirty="0">
              <a:solidFill>
                <a:schemeClr val="tx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423455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dirty="0">
                <a:latin typeface="Arial Rounded MT Bold" panose="020F0704030504030204" pitchFamily="34" charset="0"/>
              </a:rPr>
              <a:t>Text (</a:t>
            </a:r>
            <a:r>
              <a:rPr lang="en-US" dirty="0" err="1">
                <a:latin typeface="Arial Rounded MT Bold" panose="020F0704030504030204" pitchFamily="34" charset="0"/>
              </a:rPr>
              <a:t>zyBook</a:t>
            </a:r>
            <a:r>
              <a:rPr lang="en-US" dirty="0">
                <a:latin typeface="Arial Rounded MT Bold" panose="020F0704030504030204" pitchFamily="34" charset="0"/>
              </a:rPr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382000" cy="5181600"/>
          </a:xfrm>
        </p:spPr>
        <p:txBody>
          <a:bodyPr>
            <a:normAutofit fontScale="92500" lnSpcReduction="20000"/>
          </a:bodyPr>
          <a:lstStyle/>
          <a:p>
            <a:r>
              <a:rPr lang="en-US" sz="3600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Student activities automatically time-stamped</a:t>
            </a:r>
          </a:p>
          <a:p>
            <a:pPr marL="0" indent="0">
              <a:buNone/>
            </a:pPr>
            <a:endParaRPr lang="en-US" sz="3600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Your progress visible on your dashboard</a:t>
            </a:r>
          </a:p>
          <a:p>
            <a:pPr lvl="1"/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Reading for the first week is not for credit.</a:t>
            </a:r>
          </a:p>
          <a:p>
            <a:pPr lvl="1"/>
            <a:endParaRPr lang="en-US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Reading for the second week is due Monday April 11 at 3PM</a:t>
            </a:r>
          </a:p>
          <a:p>
            <a:pPr lvl="1"/>
            <a:endParaRPr lang="en-US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After the first two weeks, the reading for each lecture is due by 3PM on the day of the lecture.</a:t>
            </a: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9220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Text (</a:t>
            </a:r>
            <a:r>
              <a:rPr lang="en-US" dirty="0" err="1" smtClean="0">
                <a:latin typeface="Arial Rounded MT Bold" panose="020F0704030504030204" pitchFamily="34" charset="0"/>
              </a:rPr>
              <a:t>zyBook</a:t>
            </a:r>
            <a:r>
              <a:rPr lang="en-US" dirty="0" smtClean="0">
                <a:latin typeface="Arial Rounded MT Bold" panose="020F0704030504030204" pitchFamily="34" charset="0"/>
              </a:rPr>
              <a:t>)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724400"/>
          </a:xfrm>
        </p:spPr>
        <p:txBody>
          <a:bodyPr>
            <a:normAutofit fontScale="70000" lnSpcReduction="20000"/>
          </a:bodyPr>
          <a:lstStyle/>
          <a:p>
            <a:r>
              <a:rPr lang="en-US" dirty="0" smtClean="0">
                <a:solidFill>
                  <a:schemeClr val="accent6">
                    <a:lumMod val="50000"/>
                  </a:schemeClr>
                </a:solidFill>
                <a:latin typeface="Arial Rounded MT Bold" panose="020F0704030504030204" pitchFamily="34" charset="0"/>
              </a:rPr>
              <a:t>Provide feedback:</a:t>
            </a:r>
          </a:p>
          <a:p>
            <a:endParaRPr lang="en-US" dirty="0" smtClean="0"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Technical issues with your subscription: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  <a:hlinkClick r:id="rId2"/>
              </a:rPr>
              <a:t>support@zyBooks.com</a:t>
            </a:r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2"/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Small bugs in the text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“Feedback” buttons in </a:t>
            </a:r>
            <a:r>
              <a:rPr lang="en-US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the text</a:t>
            </a:r>
            <a:endParaRPr lang="en-US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2"/>
            <a:r>
              <a:rPr lang="en-US" dirty="0">
                <a:solidFill>
                  <a:srgbClr val="7030A0"/>
                </a:solidFill>
                <a:latin typeface="Arial Rounded MT Bold" panose="020F0704030504030204" pitchFamily="34" charset="0"/>
                <a:hlinkClick r:id="rId2"/>
              </a:rPr>
              <a:t>support@zyBooks.com</a:t>
            </a:r>
            <a:endParaRPr lang="en-US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457200" lvl="1" indent="0">
              <a:buNone/>
            </a:pPr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Technical problems that prevent understanding material:</a:t>
            </a:r>
          </a:p>
          <a:p>
            <a:pPr lvl="2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  <a:hlinkClick r:id="rId3"/>
              </a:rPr>
              <a:t>support@zyBooks.com</a:t>
            </a:r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2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CC me: </a:t>
            </a:r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  <a:hlinkClick r:id="rId4"/>
              </a:rPr>
              <a:t>irani@ics.uci.edu</a:t>
            </a:r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General ideas on how to improve the text</a:t>
            </a:r>
          </a:p>
          <a:p>
            <a:pPr lvl="2"/>
            <a:r>
              <a:rPr lang="en-US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Come talk to me.</a:t>
            </a:r>
          </a:p>
          <a:p>
            <a:pPr lvl="2"/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117705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1143000"/>
          </a:xfrm>
        </p:spPr>
        <p:txBody>
          <a:bodyPr/>
          <a:lstStyle/>
          <a:p>
            <a:r>
              <a:rPr lang="en-US" dirty="0" smtClean="0">
                <a:latin typeface="Arial Rounded MT Bold" panose="020F0704030504030204" pitchFamily="34" charset="0"/>
              </a:rPr>
              <a:t>Homework</a:t>
            </a:r>
            <a:endParaRPr lang="en-US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382000" cy="5181600"/>
          </a:xfrm>
        </p:spPr>
        <p:txBody>
          <a:bodyPr>
            <a:normAutofit/>
          </a:bodyPr>
          <a:lstStyle/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Homework consist of two parts:</a:t>
            </a:r>
            <a:endParaRPr lang="en-US" dirty="0" smtClean="0">
              <a:solidFill>
                <a:srgbClr val="33660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Electronic: challenge activities in your </a:t>
            </a:r>
            <a:r>
              <a:rPr lang="en-US" dirty="0" err="1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zyBook</a:t>
            </a:r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lvl="1"/>
            <a:r>
              <a:rPr lang="en-US" dirty="0" smtClean="0">
                <a:solidFill>
                  <a:srgbClr val="7030A0"/>
                </a:solidFill>
                <a:latin typeface="Arial Rounded MT Bold" panose="020F0704030504030204" pitchFamily="34" charset="0"/>
              </a:rPr>
              <a:t>Written: problems given on course web page.</a:t>
            </a:r>
            <a:endParaRPr lang="en-US" dirty="0" smtClean="0">
              <a:solidFill>
                <a:srgbClr val="0070C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r>
              <a:rPr lang="en-US" sz="3600" dirty="0" smtClean="0">
                <a:solidFill>
                  <a:srgbClr val="336600"/>
                </a:solidFill>
                <a:latin typeface="Arial Rounded MT Bold" panose="020F0704030504030204" pitchFamily="34" charset="0"/>
              </a:rPr>
              <a:t>Both parts are due at 3:00PM:</a:t>
            </a:r>
          </a:p>
          <a:p>
            <a:pPr lvl="1">
              <a:buNone/>
            </a:pPr>
            <a:endParaRPr lang="en-US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  <a:p>
            <a:pPr marL="0" indent="0">
              <a:buNone/>
            </a:pPr>
            <a:endParaRPr lang="en-US" sz="3600" dirty="0" smtClean="0">
              <a:solidFill>
                <a:srgbClr val="7030A0"/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579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Custom 4">
      <a:dk1>
        <a:srgbClr val="2F2B20"/>
      </a:dk1>
      <a:lt1>
        <a:srgbClr val="FFFFFF"/>
      </a:lt1>
      <a:dk2>
        <a:srgbClr val="675E47"/>
      </a:dk2>
      <a:lt2>
        <a:srgbClr val="CBC9B0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430</TotalTime>
  <Words>1284</Words>
  <Application>Microsoft Office PowerPoint</Application>
  <PresentationFormat>On-screen Show (4:3)</PresentationFormat>
  <Paragraphs>316</Paragraphs>
  <Slides>29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Theme1</vt:lpstr>
      <vt:lpstr>ICS 6D Discrete Math for  Computer Science  Spring 2016</vt:lpstr>
      <vt:lpstr>Course Instructors </vt:lpstr>
      <vt:lpstr>Course Meeting Times </vt:lpstr>
      <vt:lpstr>Course Web Page </vt:lpstr>
      <vt:lpstr>Text (zyBook)</vt:lpstr>
      <vt:lpstr>Text (zyBook)</vt:lpstr>
      <vt:lpstr>Text (zyBook)</vt:lpstr>
      <vt:lpstr>Text (zyBook)</vt:lpstr>
      <vt:lpstr>Homework</vt:lpstr>
      <vt:lpstr>Homework</vt:lpstr>
      <vt:lpstr>Homework Dropboxes</vt:lpstr>
      <vt:lpstr>Schedule</vt:lpstr>
      <vt:lpstr>Course Grades</vt:lpstr>
      <vt:lpstr>Course Grades</vt:lpstr>
      <vt:lpstr>3 Tests</vt:lpstr>
      <vt:lpstr>3 Tests and Final Exam</vt:lpstr>
      <vt:lpstr>Questions on Grading?</vt:lpstr>
      <vt:lpstr>Board notes</vt:lpstr>
      <vt:lpstr>Board notes</vt:lpstr>
      <vt:lpstr>Piazza</vt:lpstr>
      <vt:lpstr>Piazza</vt:lpstr>
      <vt:lpstr>Piazza Questions</vt:lpstr>
      <vt:lpstr>Questions</vt:lpstr>
      <vt:lpstr>Office Hours</vt:lpstr>
      <vt:lpstr>Academic Honesty</vt:lpstr>
      <vt:lpstr>Class attendance</vt:lpstr>
      <vt:lpstr>Statistics from Spring Offering of ICS 6D</vt:lpstr>
      <vt:lpstr>Statistics from Spring Offering of ICS 6D</vt:lpstr>
      <vt:lpstr>Statistics from Spring Offering of ICS 6D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ICS 6D Discrete Mathematics for Computer Science  Fall 2014</dc:title>
  <dc:creator>Irani,Sandra</dc:creator>
  <cp:lastModifiedBy>sandyirani</cp:lastModifiedBy>
  <cp:revision>75</cp:revision>
  <dcterms:created xsi:type="dcterms:W3CDTF">2014-09-30T22:04:14Z</dcterms:created>
  <dcterms:modified xsi:type="dcterms:W3CDTF">2016-03-29T04:28:25Z</dcterms:modified>
</cp:coreProperties>
</file>