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494C9A-56A8-4849-9D18-8A3F636D61F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Untitled Section" id="{1ACC5588-5B5F-41CD-93BD-8B777F77947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4D4D4D"/>
    <a:srgbClr val="A9A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505" autoAdjust="0"/>
  </p:normalViewPr>
  <p:slideViewPr>
    <p:cSldViewPr>
      <p:cViewPr>
        <p:scale>
          <a:sx n="81" d="100"/>
          <a:sy n="81" d="100"/>
        </p:scale>
        <p:origin x="-85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74B6A1-DCE8-42BB-B0C1-83E0B5600B30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3FDECD-39A3-4578-B5ED-BC5434205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26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8C77FE-36FB-4823-98A6-31B645052D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17E2F-9429-43B3-9FCE-26C46A91F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ADF007-77D8-48CC-8C2D-0EA8089407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DAA76-7D22-4766-BD99-4FE4CF1B1E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DAA76-7D22-4766-BD99-4FE4CF1B1E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DAA76-7D22-4766-BD99-4FE4CF1B1E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B76BA6-9E3A-48DA-A36E-8A749D4648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E335-21B1-452D-B392-D8E6C31B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7879-6666-418B-B93B-AADF483933DF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6945-BD4D-4C35-A1BE-C5FCA7DA0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D4C3-5A84-4341-907F-B3326B9E936B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8FEC7-823E-463F-A107-374599410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D8ED-2FCB-4398-8939-3101F26BFBA2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F556-3A59-4944-91D0-22CA0D3BE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EF48-00D7-4BCA-9402-3AE7EEF1411F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1217-B804-4C46-9316-D283F6C97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7282-5DCD-444E-B06B-93C18F279404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D836-4ACD-4A26-B978-84ED6983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50C4-D252-4C3A-8D5B-45FF9BDC06ED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20CB-F7E3-4A9E-8F00-A10F385FC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09084-64DB-4F80-A465-E5AB55A8EBBE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AE01-8C85-42FA-A3D9-9F1AB921A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4F11-F934-499C-9CC1-E982B7679715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1D6B0-C03D-4892-BE01-597E73A3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35D9-F96B-4E9F-BEE9-7B69E6FB6B70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A4BD9-4F5A-4E9B-B5B3-3BC322E44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68EE-DA1D-4DE6-93D7-E2F90CF8C9B7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BB7E-7850-4D8C-901F-4BF6DF320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2B09-D536-4C2C-B0F8-CD9AF0EE27C4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F4011D-1DC3-4D47-9984-3754362AB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ED16B12-A448-42C4-96FC-C2084DF84F8B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83" r:id="rId9"/>
    <p:sldLayoutId id="2147483782" r:id="rId10"/>
    <p:sldLayoutId id="21474837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ci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Project 8</a:t>
            </a:r>
            <a:br>
              <a:rPr lang="en-US" dirty="0" smtClean="0"/>
            </a:br>
            <a:r>
              <a:rPr lang="en-US" dirty="0" smtClean="0"/>
              <a:t>Interim Presentation  </a:t>
            </a:r>
            <a:br>
              <a:rPr lang="en-US" dirty="0" smtClean="0"/>
            </a:br>
            <a:r>
              <a:rPr lang="en-US" sz="3100" dirty="0" smtClean="0"/>
              <a:t>Feedback System for UCI Library Help Section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2667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Dastyni</a:t>
            </a:r>
            <a:r>
              <a:rPr lang="en-US" dirty="0" smtClean="0"/>
              <a:t> </a:t>
            </a:r>
            <a:r>
              <a:rPr lang="en-US" dirty="0" err="1" smtClean="0"/>
              <a:t>Loksa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Dawei</a:t>
            </a:r>
            <a:r>
              <a:rPr lang="en-US" dirty="0" smtClean="0"/>
              <a:t> Wang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Linus </a:t>
            </a:r>
            <a:r>
              <a:rPr lang="en-US" dirty="0" err="1" smtClean="0"/>
              <a:t>Siska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Devin Pigera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Client : Christopher Davis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User testing Round 1 (Revisions)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7" y="1371600"/>
            <a:ext cx="8183563" cy="5410200"/>
          </a:xfrm>
        </p:spPr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Immerse user in actual experience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Embed components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Guide user to use all 3 components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Screen + Audio recording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Remove influencing variables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Identical tests materials for each user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Order permutation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Multiple Tests (15-20 min. each)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Careful Demographic</a:t>
            </a: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Non-ICS/CS majors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Multiple disciplines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Multiple age groups (students &amp; professors)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7-8 test users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542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1" cy="625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Breakdown of Sample Test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5715000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Display Library </a:t>
            </a:r>
            <a:r>
              <a:rPr lang="en-US" sz="1800" dirty="0" err="1" smtClean="0"/>
              <a:t>HomePage</a:t>
            </a:r>
            <a:endParaRPr lang="en-US" sz="1800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Direct User to Select</a:t>
            </a:r>
            <a:br>
              <a:rPr lang="en-US" sz="1800" dirty="0" smtClean="0"/>
            </a:br>
            <a:r>
              <a:rPr lang="en-US" sz="1800" dirty="0" smtClean="0"/>
              <a:t>‘How do I’ link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Provide user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 task</a:t>
            </a:r>
            <a:br>
              <a:rPr lang="en-US" sz="1800" dirty="0" smtClean="0"/>
            </a:br>
            <a:r>
              <a:rPr lang="en-US" sz="1800" dirty="0" smtClean="0"/>
              <a:t>e.g. “Select ‘How do I find a book’, read contents</a:t>
            </a:r>
            <a:br>
              <a:rPr lang="en-US" sz="1800" dirty="0" smtClean="0"/>
            </a:br>
            <a:r>
              <a:rPr lang="en-US" sz="1800" dirty="0" smtClean="0"/>
              <a:t>&amp; rate the article”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Provide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&amp;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tasks</a:t>
            </a:r>
            <a:br>
              <a:rPr lang="en-US" sz="1800" dirty="0" smtClean="0"/>
            </a:br>
            <a:r>
              <a:rPr lang="en-US" sz="1800" dirty="0" smtClean="0"/>
              <a:t>(Each page has a different rating component)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Present all 3 interactive components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Get Feedback (via Structured &amp; Un-Structured Questions)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</p:txBody>
      </p:sp>
      <p:sp>
        <p:nvSpPr>
          <p:cNvPr id="6" name="Down Arrow 5"/>
          <p:cNvSpPr/>
          <p:nvPr/>
        </p:nvSpPr>
        <p:spPr>
          <a:xfrm>
            <a:off x="4191000" y="12573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96739" y="23622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191000" y="37338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91000" y="48768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191000" y="57150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620000" cy="625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Post-Testing 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18" y="1905000"/>
            <a:ext cx="7650163" cy="5410200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Gather all feedback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Analyze</a:t>
            </a:r>
            <a:r>
              <a:rPr lang="en-US" sz="2000" dirty="0" smtClean="0"/>
              <a:t> Results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Choose best system </a:t>
            </a:r>
            <a:r>
              <a:rPr lang="en-US" sz="2000" dirty="0" smtClean="0"/>
              <a:t>based on user-feedback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Fine-Tune</a:t>
            </a:r>
            <a:r>
              <a:rPr lang="en-US" sz="2000" dirty="0" smtClean="0"/>
              <a:t> system based on user suggestions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Conduct </a:t>
            </a:r>
            <a:r>
              <a:rPr lang="en-US" sz="2000" b="1" dirty="0" smtClean="0"/>
              <a:t>Final Round of testing </a:t>
            </a:r>
            <a:r>
              <a:rPr lang="en-US" sz="2000" dirty="0" smtClean="0"/>
              <a:t>(4-5 users)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>Present</a:t>
            </a:r>
            <a:r>
              <a:rPr lang="en-US" sz="2000" dirty="0" smtClean="0"/>
              <a:t> to client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96739" y="35052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191000" y="4648200"/>
            <a:ext cx="18732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620000" cy="625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Revised Schedule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24094"/>
              </p:ext>
            </p:extLst>
          </p:nvPr>
        </p:nvGraphicFramePr>
        <p:xfrm>
          <a:off x="533400" y="1371600"/>
          <a:ext cx="7467600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6248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Week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/>
                        <a:t>Interim</a:t>
                      </a:r>
                      <a:r>
                        <a:rPr lang="en-US" b="1" baseline="0" dirty="0" smtClean="0"/>
                        <a:t> Presentation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Fine-Tune Mockups  (Star: David, Thumbs: </a:t>
                      </a:r>
                      <a:r>
                        <a:rPr lang="en-US" baseline="0" dirty="0" err="1" smtClean="0"/>
                        <a:t>Dastyni</a:t>
                      </a:r>
                      <a:r>
                        <a:rPr lang="en-US" baseline="0" dirty="0" smtClean="0"/>
                        <a:t>, Survey: Linus)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Finalize Test Plan + structured/unstructured questions (Devin)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="1" baseline="0" dirty="0" smtClean="0"/>
                        <a:t>Submit Material</a:t>
                      </a:r>
                      <a:endParaRPr lang="en-US" b="1" dirty="0"/>
                    </a:p>
                  </a:txBody>
                  <a:tcPr/>
                </a:tc>
              </a:tr>
              <a:tr h="677746">
                <a:tc>
                  <a:txBody>
                    <a:bodyPr/>
                    <a:lstStyle/>
                    <a:p>
                      <a:r>
                        <a:rPr lang="en-US" dirty="0" smtClean="0"/>
                        <a:t>Week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Round 1 Testing (All)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Analyze all results &amp; Choose component (All)</a:t>
                      </a:r>
                      <a:endParaRPr lang="en-US" dirty="0"/>
                    </a:p>
                  </a:txBody>
                  <a:tcPr/>
                </a:tc>
              </a:tr>
              <a:tr h="499792">
                <a:tc>
                  <a:txBody>
                    <a:bodyPr/>
                    <a:lstStyle/>
                    <a:p>
                      <a:r>
                        <a:rPr lang="en-US" dirty="0" smtClean="0"/>
                        <a:t>Week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Fine-Tune chosen Component</a:t>
                      </a:r>
                      <a:r>
                        <a:rPr lang="en-US" baseline="0" dirty="0" smtClean="0"/>
                        <a:t> (Respective Designer)</a:t>
                      </a:r>
                      <a:br>
                        <a:rPr lang="en-US" baseline="0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Round  2 Testing (All)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Final Presentation</a:t>
                      </a:r>
                      <a:r>
                        <a:rPr lang="en-US" dirty="0" smtClean="0"/>
                        <a:t> :</a:t>
                      </a:r>
                      <a:r>
                        <a:rPr lang="en-US" baseline="0" dirty="0" smtClean="0"/>
                        <a:t> Finish Final Report (All)</a:t>
                      </a:r>
                      <a:endParaRPr lang="en-US" dirty="0"/>
                    </a:p>
                  </a:txBody>
                  <a:tcPr/>
                </a:tc>
              </a:tr>
              <a:tr h="61765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Final Report Submission</a:t>
                      </a:r>
                      <a:r>
                        <a:rPr lang="en-US" baseline="0" dirty="0" smtClean="0"/>
                        <a:t> (All)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8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620000" cy="625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Thanks for Listening :-)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458200" cy="4187825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Comments?</a:t>
            </a:r>
            <a:br>
              <a:rPr lang="en-US" sz="3200" dirty="0" smtClean="0"/>
            </a:br>
            <a:r>
              <a:rPr lang="en-US" sz="3200" dirty="0" smtClean="0"/>
              <a:t>Thoughts?</a:t>
            </a:r>
            <a:br>
              <a:rPr lang="en-US" sz="3200" dirty="0" smtClean="0"/>
            </a:br>
            <a:r>
              <a:rPr lang="en-US" sz="3200" dirty="0" smtClean="0"/>
              <a:t>Questions?</a:t>
            </a:r>
          </a:p>
          <a:p>
            <a:pPr marL="41148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60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Recap of 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Project: UCI Library Website: 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http://www.lib.uci.edu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Connects 5 UCI Libraries + </a:t>
            </a:r>
            <a:br>
              <a:rPr lang="en-US" sz="2000" dirty="0" smtClean="0"/>
            </a:br>
            <a:r>
              <a:rPr lang="en-US" sz="2000" dirty="0" smtClean="0"/>
              <a:t>Research Resources together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Averages </a:t>
            </a:r>
            <a:r>
              <a:rPr lang="en-US" sz="2000" b="1" dirty="0" smtClean="0"/>
              <a:t>30,000 page hits </a:t>
            </a:r>
            <a:r>
              <a:rPr lang="en-US" sz="2000" dirty="0" smtClean="0"/>
              <a:t>a </a:t>
            </a:r>
            <a:br>
              <a:rPr lang="en-US" sz="2000" dirty="0" smtClean="0"/>
            </a:br>
            <a:r>
              <a:rPr lang="en-US" sz="2000" dirty="0" smtClean="0"/>
              <a:t>day (Google Analytics)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Representative: Chris Davis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371600"/>
            <a:ext cx="4648200" cy="4575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7866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Recap of our Focus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Focus on improving the </a:t>
            </a:r>
            <a:br>
              <a:rPr lang="en-US" sz="2000" dirty="0" smtClean="0"/>
            </a:br>
            <a:r>
              <a:rPr lang="en-US" sz="2000" dirty="0" smtClean="0"/>
              <a:t>‘How Do I’ section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No existing method to </a:t>
            </a:r>
            <a:br>
              <a:rPr lang="en-US" sz="2000" dirty="0" smtClean="0"/>
            </a:br>
            <a:r>
              <a:rPr lang="en-US" sz="2000" dirty="0" smtClean="0"/>
              <a:t>collect user feedback on a</a:t>
            </a:r>
            <a:br>
              <a:rPr lang="en-US" sz="2000" dirty="0" smtClean="0"/>
            </a:br>
            <a:r>
              <a:rPr lang="en-US" sz="2000" dirty="0" smtClean="0"/>
              <a:t>help section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GOAL: Design &amp; Implement</a:t>
            </a:r>
            <a:br>
              <a:rPr lang="en-US" sz="2000" b="1" dirty="0" smtClean="0"/>
            </a:br>
            <a:r>
              <a:rPr lang="en-US" sz="2000" b="1" dirty="0" smtClean="0"/>
              <a:t>an easy to use component</a:t>
            </a:r>
            <a:br>
              <a:rPr lang="en-US" sz="2000" b="1" dirty="0" smtClean="0"/>
            </a:br>
            <a:r>
              <a:rPr lang="en-US" sz="2000" b="1" dirty="0" smtClean="0"/>
              <a:t>to gather user feedback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447800"/>
            <a:ext cx="5151438" cy="372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42412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772400" cy="1676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Reminder:</a:t>
            </a:r>
            <a:br>
              <a:rPr lang="en-US" dirty="0" smtClean="0"/>
            </a:br>
            <a:r>
              <a:rPr lang="en-US" dirty="0" smtClean="0"/>
              <a:t>Non-Traditional Approach!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3200" b="1" dirty="0" smtClean="0"/>
              <a:t>WHY?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1. No extensive study of existing system was needed</a:t>
            </a:r>
            <a:br>
              <a:rPr lang="en-US" sz="2000" b="1" dirty="0" smtClean="0"/>
            </a:br>
            <a:r>
              <a:rPr lang="en-US" sz="2000" b="1" dirty="0" smtClean="0"/>
              <a:t>2. Client provided exact requirements for new component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Required us to design &amp; test our own components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11480" lvl="1" indent="0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64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05800" cy="6254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Recap of intended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65225"/>
            <a:ext cx="8229600" cy="5257800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3 designs (based on studies of top-rated rating systems)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including </a:t>
            </a:r>
            <a:r>
              <a:rPr lang="en-US" sz="1800" dirty="0" err="1" smtClean="0"/>
              <a:t>NetFlix</a:t>
            </a:r>
            <a:r>
              <a:rPr lang="en-US" sz="1800" dirty="0" smtClean="0"/>
              <a:t>, Facebook, Microsoft &amp; Reddit.com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3352800"/>
            <a:ext cx="23463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448050"/>
            <a:ext cx="1103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5475" y="3549650"/>
            <a:ext cx="24479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76200" y="4038600"/>
            <a:ext cx="2667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algn="ctr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>
                <a:latin typeface="Calibri" pitchFamily="34" charset="0"/>
              </a:rPr>
              <a:t>5-star rating system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4114800"/>
            <a:ext cx="2667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algn="ctr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>
                <a:latin typeface="Calibri" pitchFamily="34" charset="0"/>
              </a:rPr>
              <a:t>Thumbs-Up / Thumbs-Down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5486400" y="4114800"/>
            <a:ext cx="2667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algn="ctr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dirty="0" smtClean="0">
                <a:latin typeface="Calibri" pitchFamily="34" charset="0"/>
              </a:rPr>
              <a:t>Survey Styled Form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409700" y="1981200"/>
            <a:ext cx="188913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1981200"/>
            <a:ext cx="207963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878638" y="1981200"/>
            <a:ext cx="207962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05800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 Star Rating System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31975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Enables user to select any number from 1 to 5 stars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On click, user star </a:t>
            </a:r>
            <a:r>
              <a:rPr lang="en-US" sz="2000" smtClean="0"/>
              <a:t>rating registered in system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Display in Browser</a:t>
            </a:r>
            <a:endParaRPr lang="en-US" sz="20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8507" y="685800"/>
            <a:ext cx="234791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1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05800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Thumbs Up/Down System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755775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Implemented in JavaScript 1.81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Detects Mouse Click event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If user selects </a:t>
            </a:r>
            <a:r>
              <a:rPr lang="en-US" sz="2000" b="1" dirty="0" smtClean="0"/>
              <a:t>Thumbs Up</a:t>
            </a:r>
            <a:r>
              <a:rPr lang="en-US" sz="2000" dirty="0" smtClean="0"/>
              <a:t>: Records User Selection</a:t>
            </a: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If user selects </a:t>
            </a:r>
            <a:r>
              <a:rPr lang="en-US" sz="2000" b="1" dirty="0" smtClean="0"/>
              <a:t>Thumbs Down</a:t>
            </a:r>
            <a:r>
              <a:rPr lang="en-US" sz="2000" dirty="0" smtClean="0"/>
              <a:t>: Provides options via Radio button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Display in Browser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33046"/>
            <a:ext cx="1103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6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81" y="612775"/>
            <a:ext cx="8305800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Survey Styled Form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79575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Designed &amp; Embedded via Flash 10 Player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3 parts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Question 1: Radio Button (single selection)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Question 2: Checkbox (allows multiple selection)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Question 3: Textbox (Add user comment)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Submit button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Display in Browser</a:t>
            </a:r>
            <a:endParaRPr lang="en-US" sz="1600" b="1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762000"/>
            <a:ext cx="24479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7543801" cy="625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Pre-Test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Goal</a:t>
            </a:r>
            <a:r>
              <a:rPr lang="en-US" sz="2000" dirty="0" smtClean="0"/>
              <a:t>: Fine-Tune 3 systems before actual user testing (tested on 8 users)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Planned Revisions before Round 1 of User-Testing:</a:t>
            </a:r>
            <a:endParaRPr lang="en-US" sz="1600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81175"/>
              </p:ext>
            </p:extLst>
          </p:nvPr>
        </p:nvGraphicFramePr>
        <p:xfrm>
          <a:off x="685800" y="2743200"/>
          <a:ext cx="74676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410200"/>
              </a:tblGrid>
              <a:tr h="61299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Fine-Tuning</a:t>
                      </a:r>
                      <a:r>
                        <a:rPr lang="en-US" baseline="0" dirty="0" smtClean="0"/>
                        <a:t> to do</a:t>
                      </a:r>
                      <a:endParaRPr lang="en-US" dirty="0"/>
                    </a:p>
                  </a:txBody>
                  <a:tcPr/>
                </a:tc>
              </a:tr>
              <a:tr h="774378">
                <a:tc>
                  <a:txBody>
                    <a:bodyPr/>
                    <a:lstStyle/>
                    <a:p>
                      <a:r>
                        <a:rPr lang="en-US" dirty="0" smtClean="0"/>
                        <a:t>Star-Rating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mouse pointer to hand on </a:t>
                      </a:r>
                      <a:r>
                        <a:rPr lang="en-US" baseline="0" dirty="0" err="1" smtClean="0"/>
                        <a:t>Mouse.Over</a:t>
                      </a:r>
                      <a:r>
                        <a:rPr lang="en-US" baseline="0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1267253">
                <a:tc>
                  <a:txBody>
                    <a:bodyPr/>
                    <a:lstStyle/>
                    <a:p>
                      <a:r>
                        <a:rPr lang="en-US" dirty="0" smtClean="0"/>
                        <a:t>Thumbs Up</a:t>
                      </a:r>
                      <a:r>
                        <a:rPr lang="en-US" baseline="0" dirty="0" smtClean="0"/>
                        <a:t>/Down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Change mouse pointer</a:t>
                      </a:r>
                      <a:r>
                        <a:rPr lang="en-US" baseline="0" dirty="0" smtClean="0"/>
                        <a:t> to ‘hand’ on </a:t>
                      </a:r>
                      <a:r>
                        <a:rPr lang="en-US" baseline="0" dirty="0" err="1" smtClean="0"/>
                        <a:t>Mouse.Over</a:t>
                      </a:r>
                      <a:r>
                        <a:rPr lang="en-US" baseline="0" dirty="0" smtClean="0"/>
                        <a:t>()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If Thumbs-Up selected, add ‘Thank-you for rating’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If Thumbs-Down selected, add message on radio button selection </a:t>
                      </a:r>
                      <a:endParaRPr lang="en-US" dirty="0"/>
                    </a:p>
                  </a:txBody>
                  <a:tcPr/>
                </a:tc>
              </a:tr>
              <a:tr h="774378">
                <a:tc>
                  <a:txBody>
                    <a:bodyPr/>
                    <a:lstStyle/>
                    <a:p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‘Thank-you for</a:t>
                      </a:r>
                      <a:r>
                        <a:rPr lang="en-US" baseline="0" dirty="0" smtClean="0"/>
                        <a:t> response’ message on ‘Submit’ button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5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309</TotalTime>
  <Words>414</Words>
  <Application>Microsoft Office PowerPoint</Application>
  <PresentationFormat>On-screen Show (4:3)</PresentationFormat>
  <Paragraphs>158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Project 8 Interim Presentation   Feedback System for UCI Library Help Section</vt:lpstr>
      <vt:lpstr>Recap of our Client</vt:lpstr>
      <vt:lpstr>Recap of our Focus Area</vt:lpstr>
      <vt:lpstr>Reminder: Non-Traditional Approach!</vt:lpstr>
      <vt:lpstr>Recap of intended designs</vt:lpstr>
      <vt:lpstr>5 Star Rating System</vt:lpstr>
      <vt:lpstr>Thumbs Up/Down System</vt:lpstr>
      <vt:lpstr>Survey Styled Form</vt:lpstr>
      <vt:lpstr>Pre-Test Changes</vt:lpstr>
      <vt:lpstr>User testing Round 1 (Revisions)</vt:lpstr>
      <vt:lpstr>Breakdown of Sample Test</vt:lpstr>
      <vt:lpstr>Post-Testing Game Plan</vt:lpstr>
      <vt:lpstr>Revised Schedule</vt:lpstr>
      <vt:lpstr>Thanks for Listening :-)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8 : Feedback System for FAQ pages @ UCI Library</dc:title>
  <dc:creator>DevinPigera</dc:creator>
  <cp:lastModifiedBy>dpigera</cp:lastModifiedBy>
  <cp:revision>134</cp:revision>
  <dcterms:created xsi:type="dcterms:W3CDTF">2011-04-25T14:33:55Z</dcterms:created>
  <dcterms:modified xsi:type="dcterms:W3CDTF">2011-05-11T13:39:16Z</dcterms:modified>
</cp:coreProperties>
</file>