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70" r:id="rId6"/>
    <p:sldId id="261" r:id="rId7"/>
    <p:sldId id="262" r:id="rId8"/>
    <p:sldId id="263" r:id="rId9"/>
    <p:sldId id="264" r:id="rId10"/>
    <p:sldId id="271" r:id="rId11"/>
    <p:sldId id="265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494C9A-56A8-4849-9D18-8A3F636D61F6}">
          <p14:sldIdLst>
            <p14:sldId id="256"/>
            <p14:sldId id="257"/>
            <p14:sldId id="258"/>
            <p14:sldId id="260"/>
            <p14:sldId id="270"/>
            <p14:sldId id="261"/>
            <p14:sldId id="262"/>
            <p14:sldId id="263"/>
            <p14:sldId id="264"/>
            <p14:sldId id="271"/>
            <p14:sldId id="265"/>
            <p14:sldId id="268"/>
            <p14:sldId id="269"/>
          </p14:sldIdLst>
        </p14:section>
        <p14:section name="Untitled Section" id="{1ACC5588-5B5F-41CD-93BD-8B777F779472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4D4D4D"/>
    <a:srgbClr val="A9A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4505" autoAdjust="0"/>
  </p:normalViewPr>
  <p:slideViewPr>
    <p:cSldViewPr>
      <p:cViewPr>
        <p:scale>
          <a:sx n="81" d="100"/>
          <a:sy n="81" d="100"/>
        </p:scale>
        <p:origin x="-1062" y="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074B6A1-DCE8-42BB-B0C1-83E0B5600B30}" type="datetimeFigureOut">
              <a:rPr lang="en-US"/>
              <a:pPr>
                <a:defRPr/>
              </a:pPr>
              <a:t>6/2/2011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3FDECD-39A3-4578-B5ED-BC5434205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26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8C77FE-36FB-4823-98A6-31B645052DB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B76BA6-9E3A-48DA-A36E-8A749D46481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B17E2F-9429-43B3-9FCE-26C46A91FF8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B76BA6-9E3A-48DA-A36E-8A749D46481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B76BA6-9E3A-48DA-A36E-8A749D46481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ADF007-77D8-48CC-8C2D-0EA8089407E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2DAA76-7D22-4766-BD99-4FE4CF1B1E1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2DAA76-7D22-4766-BD99-4FE4CF1B1E1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2DAA76-7D22-4766-BD99-4FE4CF1B1E1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B76BA6-9E3A-48DA-A36E-8A749D46481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B76BA6-9E3A-48DA-A36E-8A749D46481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BE335-21B1-452D-B392-D8E6C31BA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17879-6666-418B-B93B-AADF483933DF}" type="datetimeFigureOut">
              <a:rPr lang="en-US"/>
              <a:pPr>
                <a:defRPr/>
              </a:pPr>
              <a:t>6/2/2011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16945-BD4D-4C35-A1BE-C5FCA7DA0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0D4C3-5A84-4341-907F-B3326B9E936B}" type="datetimeFigureOut">
              <a:rPr lang="en-US"/>
              <a:pPr>
                <a:defRPr/>
              </a:pPr>
              <a:t>6/2/2011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8FEC7-823E-463F-A107-374599410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0D8ED-2FCB-4398-8939-3101F26BFBA2}" type="datetimeFigureOut">
              <a:rPr lang="en-US"/>
              <a:pPr>
                <a:defRPr/>
              </a:pPr>
              <a:t>6/2/2011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0F556-3A59-4944-91D0-22CA0D3BE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EEF48-00D7-4BCA-9402-3AE7EEF1411F}" type="datetimeFigureOut">
              <a:rPr lang="en-US"/>
              <a:pPr>
                <a:defRPr/>
              </a:pPr>
              <a:t>6/2/2011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A1217-B804-4C46-9316-D283F6C97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C7282-5DCD-444E-B06B-93C18F279404}" type="datetimeFigureOut">
              <a:rPr lang="en-US"/>
              <a:pPr>
                <a:defRPr/>
              </a:pPr>
              <a:t>6/2/2011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7D836-4ACD-4A26-B978-84ED69838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650C4-D252-4C3A-8D5B-45FF9BDC06ED}" type="datetimeFigureOut">
              <a:rPr lang="en-US"/>
              <a:pPr>
                <a:defRPr/>
              </a:pPr>
              <a:t>6/2/2011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D20CB-F7E3-4A9E-8F00-A10F385FC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09084-64DB-4F80-A465-E5AB55A8EBBE}" type="datetimeFigureOut">
              <a:rPr lang="en-US"/>
              <a:pPr>
                <a:defRPr/>
              </a:pPr>
              <a:t>6/2/2011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1AE01-8C85-42FA-A3D9-9F1AB921A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84F11-F934-499C-9CC1-E982B7679715}" type="datetimeFigureOut">
              <a:rPr lang="en-US"/>
              <a:pPr>
                <a:defRPr/>
              </a:pPr>
              <a:t>6/2/2011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1D6B0-C03D-4892-BE01-597E73A30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D35D9-F96B-4E9F-BEE9-7B69E6FB6B70}" type="datetimeFigureOut">
              <a:rPr lang="en-US"/>
              <a:pPr>
                <a:defRPr/>
              </a:pPr>
              <a:t>6/2/2011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A4BD9-4F5A-4E9B-B5B3-3BC322E44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968EE-DA1D-4DE6-93D7-E2F90CF8C9B7}" type="datetimeFigureOut">
              <a:rPr lang="en-US"/>
              <a:pPr>
                <a:defRPr/>
              </a:pPr>
              <a:t>6/2/2011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BBB7E-7850-4D8C-901F-4BF6DF320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E2B09-D536-4C2C-B0F8-CD9AF0EE27C4}" type="datetimeFigureOut">
              <a:rPr lang="en-US"/>
              <a:pPr>
                <a:defRPr/>
              </a:pPr>
              <a:t>6/2/2011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8F4011D-1DC3-4D47-9984-3754362AB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9ED16B12-A448-42C4-96FC-C2084DF84F8B}" type="datetimeFigureOut">
              <a:rPr lang="en-US"/>
              <a:pPr>
                <a:defRPr/>
              </a:pPr>
              <a:t>6/2/2011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0" r:id="rId2"/>
    <p:sldLayoutId id="2147483789" r:id="rId3"/>
    <p:sldLayoutId id="2147483788" r:id="rId4"/>
    <p:sldLayoutId id="2147483787" r:id="rId5"/>
    <p:sldLayoutId id="2147483786" r:id="rId6"/>
    <p:sldLayoutId id="2147483785" r:id="rId7"/>
    <p:sldLayoutId id="2147483784" r:id="rId8"/>
    <p:sldLayoutId id="2147483783" r:id="rId9"/>
    <p:sldLayoutId id="2147483782" r:id="rId10"/>
    <p:sldLayoutId id="214748378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uci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828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Project 8</a:t>
            </a:r>
            <a:br>
              <a:rPr lang="en-US" dirty="0" smtClean="0"/>
            </a:br>
            <a:r>
              <a:rPr lang="en-US" dirty="0" smtClean="0"/>
              <a:t>Final Presentation  </a:t>
            </a:r>
            <a:br>
              <a:rPr lang="en-US" dirty="0" smtClean="0"/>
            </a:br>
            <a:r>
              <a:rPr lang="en-US" sz="3100" dirty="0" smtClean="0"/>
              <a:t>Feedback System for UCI Library Help Section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10000"/>
            <a:ext cx="7772400" cy="2667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Dastyni</a:t>
            </a:r>
            <a:r>
              <a:rPr lang="en-US" dirty="0" smtClean="0"/>
              <a:t> </a:t>
            </a:r>
            <a:r>
              <a:rPr lang="en-US" dirty="0" err="1" smtClean="0"/>
              <a:t>Loksa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Dawei</a:t>
            </a:r>
            <a:r>
              <a:rPr lang="en-US" dirty="0" smtClean="0"/>
              <a:t> Wang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Linus </a:t>
            </a:r>
            <a:r>
              <a:rPr lang="en-US" dirty="0" err="1" smtClean="0"/>
              <a:t>Siska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Devin Pigera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Client : Christopher Davis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799" y="533400"/>
            <a:ext cx="7543801" cy="6254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Test Results: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820067"/>
              </p:ext>
            </p:extLst>
          </p:nvPr>
        </p:nvGraphicFramePr>
        <p:xfrm>
          <a:off x="762000" y="1752600"/>
          <a:ext cx="6477000" cy="3120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7336"/>
                <a:gridCol w="1142464"/>
                <a:gridCol w="1752600"/>
                <a:gridCol w="2514600"/>
              </a:tblGrid>
              <a:tr h="926296">
                <a:tc>
                  <a:txBody>
                    <a:bodyPr/>
                    <a:lstStyle/>
                    <a:p>
                      <a:r>
                        <a:rPr lang="en-US" dirty="0" smtClean="0"/>
                        <a:t>Subject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Thumbs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Survey</a:t>
                      </a:r>
                      <a:endParaRPr lang="en-US" dirty="0"/>
                    </a:p>
                  </a:txBody>
                  <a:tcPr/>
                </a:tc>
              </a:tr>
              <a:tr h="292904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Dislike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Like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2904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Dislike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Like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92904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Dislike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Like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Like (Lesser)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92904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Dislike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Like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2904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  <a:sym typeface="Wingdings" pitchFamily="2" charset="2"/>
                        </a:rPr>
                        <a:t>Like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Dislike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92904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Like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Dislike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591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563" cy="6254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Chosen System For Fine-Tuning: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52600" y="1663700"/>
            <a:ext cx="83058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5 Star Rating System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209800"/>
            <a:ext cx="234791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3352800"/>
            <a:ext cx="8183563" cy="33528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Added Preset Selections variant taken from the Thumbs prototype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Added Title (For more impact / visibility)</a:t>
            </a:r>
            <a:br>
              <a:rPr lang="en-US" sz="2000" dirty="0" smtClean="0"/>
            </a:br>
            <a:endParaRPr lang="en-US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Testing 2 locations of rating system on page (top/ bottom of article)</a:t>
            </a:r>
            <a:br>
              <a:rPr lang="en-US" sz="2000" dirty="0" smtClean="0"/>
            </a:br>
            <a:endParaRPr lang="en-US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Test Subjects : Similar criteria as before + Attempting to use previous users again</a:t>
            </a:r>
            <a:br>
              <a:rPr lang="en-US" sz="2000" dirty="0" smtClean="0"/>
            </a:br>
            <a:endParaRPr lang="en-US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5-6 test users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  <a:p>
            <a:pPr marL="640080"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 marL="640080"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424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533400"/>
            <a:ext cx="7620000" cy="6254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Schedule (Last 2 weeks)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819208"/>
              </p:ext>
            </p:extLst>
          </p:nvPr>
        </p:nvGraphicFramePr>
        <p:xfrm>
          <a:off x="533400" y="1371600"/>
          <a:ext cx="7467600" cy="2537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62484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Week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Final Presentation</a:t>
                      </a:r>
                      <a:r>
                        <a:rPr lang="en-US" dirty="0" smtClean="0"/>
                        <a:t> :</a:t>
                      </a:r>
                      <a:r>
                        <a:rPr lang="en-US" baseline="0" dirty="0" smtClean="0"/>
                        <a:t> Finish Final Report (All)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/>
                      </a:r>
                      <a:br>
                        <a:rPr lang="en-US" baseline="0" dirty="0" smtClean="0"/>
                      </a:br>
                      <a:r>
                        <a:rPr lang="en-US" b="1" baseline="0" dirty="0" smtClean="0"/>
                        <a:t>Testing of Fine-Tuned Star Rating System  (</a:t>
                      </a:r>
                      <a:r>
                        <a:rPr lang="en-US" b="1" baseline="0" dirty="0" err="1" smtClean="0"/>
                        <a:t>Dastyni</a:t>
                      </a:r>
                      <a:r>
                        <a:rPr lang="en-US" b="1" baseline="0" dirty="0" smtClean="0"/>
                        <a:t>, </a:t>
                      </a:r>
                      <a:r>
                        <a:rPr lang="en-US" b="1" baseline="0" dirty="0" smtClean="0"/>
                        <a:t>David, Linus)</a:t>
                      </a:r>
                    </a:p>
                    <a:p>
                      <a:r>
                        <a:rPr lang="en-US" b="1" baseline="0" dirty="0" smtClean="0"/>
                        <a:t>(Completed)</a:t>
                      </a:r>
                      <a:r>
                        <a:rPr lang="en-US" b="1" baseline="0" dirty="0" smtClean="0"/>
                        <a:t/>
                      </a:r>
                      <a:br>
                        <a:rPr lang="en-US" b="1" baseline="0" dirty="0" smtClean="0"/>
                      </a:br>
                      <a:endParaRPr lang="en-US" b="1" dirty="0"/>
                    </a:p>
                  </a:txBody>
                  <a:tcPr/>
                </a:tc>
              </a:tr>
              <a:tr h="617654">
                <a:tc>
                  <a:txBody>
                    <a:bodyPr/>
                    <a:lstStyle/>
                    <a:p>
                      <a:r>
                        <a:rPr lang="en-US" dirty="0" smtClean="0"/>
                        <a:t>Week 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Final Report Submission</a:t>
                      </a:r>
                      <a:r>
                        <a:rPr lang="en-US" baseline="0" dirty="0" smtClean="0"/>
                        <a:t> (All)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80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620000" cy="6254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Thanks for Listening :-)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458200" cy="4187825"/>
          </a:xfrm>
        </p:spPr>
        <p:txBody>
          <a:bodyPr rtlCol="0">
            <a:normAutofit/>
          </a:bodyPr>
          <a:lstStyle/>
          <a:p>
            <a:pPr marL="11430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 smtClean="0"/>
          </a:p>
          <a:p>
            <a:pPr marL="11430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/>
              <a:t>Comments?</a:t>
            </a:r>
            <a:br>
              <a:rPr lang="en-US" sz="3200" dirty="0" smtClean="0"/>
            </a:br>
            <a:r>
              <a:rPr lang="en-US" sz="3200" dirty="0" smtClean="0"/>
              <a:t>Thoughts?</a:t>
            </a:r>
            <a:br>
              <a:rPr lang="en-US" sz="3200" dirty="0" smtClean="0"/>
            </a:br>
            <a:r>
              <a:rPr lang="en-US" sz="3200" dirty="0" smtClean="0"/>
              <a:t>Questions?</a:t>
            </a:r>
          </a:p>
          <a:p>
            <a:pPr marL="411480" lvl="1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4800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06048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563" cy="6254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Recap of our Client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83563" cy="41878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Project: UCI Library Website: </a:t>
            </a:r>
            <a:br>
              <a:rPr lang="en-US" sz="2000" dirty="0" smtClean="0"/>
            </a:br>
            <a:r>
              <a:rPr lang="en-US" sz="2000" dirty="0" smtClean="0">
                <a:hlinkClick r:id="rId3"/>
              </a:rPr>
              <a:t>http://www.lib.uci.edu</a:t>
            </a:r>
            <a:endParaRPr lang="en-US" sz="20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Connects 5 UCI Libraries + </a:t>
            </a:r>
            <a:br>
              <a:rPr lang="en-US" sz="2000" dirty="0" smtClean="0"/>
            </a:br>
            <a:r>
              <a:rPr lang="en-US" sz="2000" dirty="0" smtClean="0"/>
              <a:t>Research Resources together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Averages </a:t>
            </a:r>
            <a:r>
              <a:rPr lang="en-US" sz="2000" b="1" dirty="0" smtClean="0"/>
              <a:t>30,000 page hits </a:t>
            </a:r>
            <a:r>
              <a:rPr lang="en-US" sz="2000" dirty="0" smtClean="0"/>
              <a:t>a </a:t>
            </a:r>
            <a:br>
              <a:rPr lang="en-US" sz="2000" dirty="0" smtClean="0"/>
            </a:br>
            <a:r>
              <a:rPr lang="en-US" sz="2000" dirty="0" smtClean="0"/>
              <a:t>day (Google Analytics)</a:t>
            </a:r>
          </a:p>
          <a:p>
            <a:pPr marL="114300" indent="0" fontAlgn="auto">
              <a:spcAft>
                <a:spcPts val="0"/>
              </a:spcAft>
              <a:buNone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Representative: Chris Davis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  <a:p>
            <a:pPr marL="640080"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 marL="640080"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371600"/>
            <a:ext cx="4648200" cy="4575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78668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563" cy="6254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Recap of our Focus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83563" cy="41878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Focus on improving the </a:t>
            </a:r>
            <a:br>
              <a:rPr lang="en-US" sz="2000" dirty="0" smtClean="0"/>
            </a:br>
            <a:r>
              <a:rPr lang="en-US" sz="2000" dirty="0" smtClean="0"/>
              <a:t>‘How Do I’ section</a:t>
            </a:r>
          </a:p>
          <a:p>
            <a:pPr marL="114300" indent="0" fontAlgn="auto">
              <a:spcAft>
                <a:spcPts val="0"/>
              </a:spcAft>
              <a:buNone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No existing method to </a:t>
            </a:r>
            <a:br>
              <a:rPr lang="en-US" sz="2000" dirty="0" smtClean="0"/>
            </a:br>
            <a:r>
              <a:rPr lang="en-US" sz="2000" dirty="0" smtClean="0"/>
              <a:t>collect user feedback on a</a:t>
            </a:r>
            <a:br>
              <a:rPr lang="en-US" sz="2000" dirty="0" smtClean="0"/>
            </a:br>
            <a:r>
              <a:rPr lang="en-US" sz="2000" dirty="0" smtClean="0"/>
              <a:t>help section</a:t>
            </a:r>
          </a:p>
          <a:p>
            <a:pPr marL="114300" indent="0" fontAlgn="auto">
              <a:spcAft>
                <a:spcPts val="0"/>
              </a:spcAft>
              <a:buNone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/>
              <a:t>GOAL: Design &amp; Implement</a:t>
            </a:r>
            <a:br>
              <a:rPr lang="en-US" sz="2000" b="1" dirty="0" smtClean="0"/>
            </a:br>
            <a:r>
              <a:rPr lang="en-US" sz="2000" b="1" dirty="0" smtClean="0"/>
              <a:t>an easy to use component</a:t>
            </a:r>
            <a:br>
              <a:rPr lang="en-US" sz="2000" b="1" dirty="0" smtClean="0"/>
            </a:br>
            <a:r>
              <a:rPr lang="en-US" sz="2000" b="1" dirty="0" smtClean="0"/>
              <a:t>to gather user feedback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  <a:p>
            <a:pPr marL="640080"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 marL="640080"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447800"/>
            <a:ext cx="5151438" cy="372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424127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305800" cy="6254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Recap of intended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65225"/>
            <a:ext cx="8229600" cy="5257800"/>
          </a:xfrm>
        </p:spPr>
        <p:txBody>
          <a:bodyPr rtlCol="0">
            <a:normAutofit/>
          </a:bodyPr>
          <a:lstStyle/>
          <a:p>
            <a:pPr marL="11430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3 designs (based on studies of top-rated rating systems)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including </a:t>
            </a:r>
            <a:r>
              <a:rPr lang="en-US" sz="1800" dirty="0" err="1" smtClean="0"/>
              <a:t>NetFlix</a:t>
            </a:r>
            <a:r>
              <a:rPr lang="en-US" sz="1800" dirty="0" smtClean="0"/>
              <a:t>, Facebook, Microsoft &amp; Reddit.com</a:t>
            </a:r>
          </a:p>
          <a:p>
            <a:pPr marL="11430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/>
          </a:p>
          <a:p>
            <a:pPr marL="11430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263" y="3352800"/>
            <a:ext cx="23463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3448050"/>
            <a:ext cx="11033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05475" y="3549650"/>
            <a:ext cx="24479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76200" y="4038600"/>
            <a:ext cx="26670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algn="ctr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>
                <a:latin typeface="Calibri" pitchFamily="34" charset="0"/>
              </a:rPr>
              <a:t>5-star rating system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895600" y="4114800"/>
            <a:ext cx="26670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algn="ctr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>
                <a:latin typeface="Calibri" pitchFamily="34" charset="0"/>
              </a:rPr>
              <a:t>Thumbs-Up / Thumbs-Down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5486400" y="4114800"/>
            <a:ext cx="26670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algn="ctr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dirty="0" smtClean="0">
                <a:latin typeface="Calibri" pitchFamily="34" charset="0"/>
              </a:rPr>
              <a:t>Survey Styled Form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1409700" y="1981200"/>
            <a:ext cx="188913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4114800" y="1981200"/>
            <a:ext cx="207963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6878638" y="1981200"/>
            <a:ext cx="207962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8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Test Plan Implemented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/>
        </p:blipFill>
        <p:spPr bwMode="auto">
          <a:xfrm>
            <a:off x="685800" y="1828800"/>
            <a:ext cx="725335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3733800" y="2057400"/>
            <a:ext cx="914400" cy="1828800"/>
          </a:xfrm>
          <a:prstGeom prst="straightConnector1">
            <a:avLst/>
          </a:prstGeom>
          <a:ln w="34925">
            <a:solidFill>
              <a:srgbClr val="FFC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657600" y="1371600"/>
            <a:ext cx="5105400" cy="1066800"/>
          </a:xfrm>
          <a:prstGeom prst="rect">
            <a:avLst/>
          </a:prstGeom>
          <a:solidFill>
            <a:srgbClr val="FFFF00"/>
          </a:solidFill>
          <a:ln w="34925"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Welcome Screen presented to user. Asked to complete 3 specific tasks.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733800" y="4724400"/>
            <a:ext cx="914400" cy="1219200"/>
          </a:xfrm>
          <a:prstGeom prst="straightConnector1">
            <a:avLst/>
          </a:prstGeom>
          <a:ln w="34925">
            <a:solidFill>
              <a:srgbClr val="FFC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657600" y="5257800"/>
            <a:ext cx="5105400" cy="1066800"/>
          </a:xfrm>
          <a:prstGeom prst="rect">
            <a:avLst/>
          </a:prstGeom>
          <a:solidFill>
            <a:srgbClr val="FFFF00"/>
          </a:solidFill>
          <a:ln w="34925"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Each link corresponds to a page + rating system. Order permutated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01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305800" cy="6254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5 Star Rating System</a:t>
            </a:r>
            <a:endParaRPr lang="en-US"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8507" y="685800"/>
            <a:ext cx="234791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92" y="1676400"/>
            <a:ext cx="8467725" cy="4638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3657600" y="2362200"/>
            <a:ext cx="1045186" cy="533400"/>
          </a:xfrm>
          <a:prstGeom prst="straightConnector1">
            <a:avLst/>
          </a:prstGeom>
          <a:ln w="34925">
            <a:solidFill>
              <a:srgbClr val="FFC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88386" y="2590800"/>
            <a:ext cx="1698014" cy="457200"/>
          </a:xfrm>
          <a:prstGeom prst="rect">
            <a:avLst/>
          </a:prstGeom>
          <a:solidFill>
            <a:srgbClr val="FFFF00"/>
          </a:solidFill>
          <a:ln w="34925"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Star System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355614" y="5715000"/>
            <a:ext cx="1045186" cy="533400"/>
          </a:xfrm>
          <a:prstGeom prst="straightConnector1">
            <a:avLst/>
          </a:prstGeom>
          <a:ln w="34925">
            <a:solidFill>
              <a:srgbClr val="FFC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486400" y="5943600"/>
            <a:ext cx="2438400" cy="762000"/>
          </a:xfrm>
          <a:prstGeom prst="rect">
            <a:avLst/>
          </a:prstGeom>
          <a:solidFill>
            <a:srgbClr val="FFFF00"/>
          </a:solidFill>
          <a:ln w="34925"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Identical Article maintained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6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305800" cy="6254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Thumbs Up/Down System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633046"/>
            <a:ext cx="11033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905000"/>
            <a:ext cx="8429625" cy="4019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7092462" y="2971800"/>
            <a:ext cx="914400" cy="1162050"/>
          </a:xfrm>
          <a:prstGeom prst="straightConnector1">
            <a:avLst/>
          </a:prstGeom>
          <a:ln w="34925">
            <a:solidFill>
              <a:srgbClr val="FFC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016262" y="3829050"/>
            <a:ext cx="1600200" cy="685800"/>
          </a:xfrm>
          <a:prstGeom prst="rect">
            <a:avLst/>
          </a:prstGeom>
          <a:solidFill>
            <a:srgbClr val="FFFF00"/>
          </a:solidFill>
          <a:ln w="34925"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Thumbs Up/Down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63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681" y="612775"/>
            <a:ext cx="8305800" cy="6254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Survey Styled Form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762000"/>
            <a:ext cx="24479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35"/>
          <a:stretch/>
        </p:blipFill>
        <p:spPr bwMode="auto">
          <a:xfrm>
            <a:off x="190500" y="1547446"/>
            <a:ext cx="8458200" cy="5043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5492262" y="3314700"/>
            <a:ext cx="914400" cy="1828800"/>
          </a:xfrm>
          <a:prstGeom prst="straightConnector1">
            <a:avLst/>
          </a:prstGeom>
          <a:ln w="34925">
            <a:solidFill>
              <a:srgbClr val="FFC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416062" y="3009900"/>
            <a:ext cx="1600200" cy="685800"/>
          </a:xfrm>
          <a:prstGeom prst="rect">
            <a:avLst/>
          </a:prstGeom>
          <a:solidFill>
            <a:srgbClr val="FFFF00"/>
          </a:solidFill>
          <a:ln w="34925"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Survey System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533400"/>
            <a:ext cx="7543801" cy="6254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Sample Test Subjects: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163689"/>
              </p:ext>
            </p:extLst>
          </p:nvPr>
        </p:nvGraphicFramePr>
        <p:xfrm>
          <a:off x="762000" y="1752600"/>
          <a:ext cx="6477000" cy="3120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7336"/>
                <a:gridCol w="685264"/>
                <a:gridCol w="1066800"/>
                <a:gridCol w="3657600"/>
              </a:tblGrid>
              <a:tr h="926296">
                <a:tc>
                  <a:txBody>
                    <a:bodyPr/>
                    <a:lstStyle/>
                    <a:p>
                      <a:r>
                        <a:rPr lang="en-US" dirty="0" smtClean="0"/>
                        <a:t>Subject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Major</a:t>
                      </a:r>
                      <a:endParaRPr lang="en-US" dirty="0"/>
                    </a:p>
                  </a:txBody>
                  <a:tcPr/>
                </a:tc>
              </a:tr>
              <a:tr h="292904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Psych/Social</a:t>
                      </a:r>
                      <a:r>
                        <a:rPr lang="en-US" baseline="0" dirty="0" smtClean="0"/>
                        <a:t>  Behavior</a:t>
                      </a:r>
                      <a:endParaRPr lang="en-US" dirty="0"/>
                    </a:p>
                  </a:txBody>
                  <a:tcPr/>
                </a:tc>
              </a:tr>
              <a:tr h="292904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Japanese</a:t>
                      </a:r>
                      <a:endParaRPr lang="en-US" dirty="0"/>
                    </a:p>
                  </a:txBody>
                  <a:tcPr/>
                </a:tc>
              </a:tr>
              <a:tr h="292904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Biology</a:t>
                      </a:r>
                      <a:endParaRPr lang="en-US" dirty="0"/>
                    </a:p>
                  </a:txBody>
                  <a:tcPr/>
                </a:tc>
              </a:tr>
              <a:tr h="292904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English</a:t>
                      </a:r>
                      <a:endParaRPr lang="en-US" dirty="0"/>
                    </a:p>
                  </a:txBody>
                  <a:tcPr/>
                </a:tc>
              </a:tr>
              <a:tr h="292904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Political Science</a:t>
                      </a:r>
                      <a:endParaRPr lang="en-US" dirty="0"/>
                    </a:p>
                  </a:txBody>
                  <a:tcPr/>
                </a:tc>
              </a:tr>
              <a:tr h="292904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Staff (UCI Alum)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50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340</TotalTime>
  <Words>235</Words>
  <Application>Microsoft Office PowerPoint</Application>
  <PresentationFormat>On-screen Show (4:3)</PresentationFormat>
  <Paragraphs>135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Adjacency</vt:lpstr>
      <vt:lpstr>Project 8 Final Presentation   Feedback System for UCI Library Help Section</vt:lpstr>
      <vt:lpstr>Recap of our Client</vt:lpstr>
      <vt:lpstr>Recap of our Focus Area</vt:lpstr>
      <vt:lpstr>Recap of intended designs</vt:lpstr>
      <vt:lpstr>Test Plan Implemented</vt:lpstr>
      <vt:lpstr>5 Star Rating System</vt:lpstr>
      <vt:lpstr>Thumbs Up/Down System</vt:lpstr>
      <vt:lpstr>Survey Styled Form</vt:lpstr>
      <vt:lpstr>Sample Test Subjects:</vt:lpstr>
      <vt:lpstr>Test Results:</vt:lpstr>
      <vt:lpstr>Chosen System For Fine-Tuning:</vt:lpstr>
      <vt:lpstr>Schedule (Last 2 weeks)</vt:lpstr>
      <vt:lpstr>Thanks for Listening :-)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8 : Feedback System for FAQ pages @ UCI Library</dc:title>
  <dc:creator>DevinPigera</dc:creator>
  <cp:lastModifiedBy>David</cp:lastModifiedBy>
  <cp:revision>149</cp:revision>
  <dcterms:created xsi:type="dcterms:W3CDTF">2011-04-25T14:33:55Z</dcterms:created>
  <dcterms:modified xsi:type="dcterms:W3CDTF">2011-06-02T20:37:47Z</dcterms:modified>
</cp:coreProperties>
</file>