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4.xml"/>
  <Override ContentType="application/vnd.openxmlformats-officedocument.theme+xml" PartName="/ppt/theme/theme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9EE2741-6562-4731-8C14-A1DCB84B3DE7}">
  <a:tblStyle styleName="Table_0" styleId="{99EE2741-6562-4731-8C14-A1DCB84B3DE7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slide" Id="rId19" Target="slides/slide13.xml"/><Relationship Type="http://schemas.openxmlformats.org/officeDocument/2006/relationships/slide" Id="rId18" Target="slides/slide12.xml"/><Relationship Type="http://schemas.openxmlformats.org/officeDocument/2006/relationships/slide" Id="rId17" Target="slides/slide11.xml"/><Relationship Type="http://schemas.openxmlformats.org/officeDocument/2006/relationships/slide" Id="rId16" Target="slides/slide10.xml"/><Relationship Type="http://schemas.openxmlformats.org/officeDocument/2006/relationships/slide" Id="rId15" Target="slides/slide9.xml"/><Relationship Type="http://schemas.openxmlformats.org/officeDocument/2006/relationships/slide" Id="rId14" Target="slides/slide8.xml"/><Relationship Type="http://schemas.openxmlformats.org/officeDocument/2006/relationships/presProps" Id="rId2" Target="presProps.xml"/><Relationship Type="http://schemas.openxmlformats.org/officeDocument/2006/relationships/slide" Id="rId12" Target="slides/slide6.xml"/><Relationship Type="http://schemas.openxmlformats.org/officeDocument/2006/relationships/theme" Id="rId1" Target="theme/theme4.xml"/><Relationship Type="http://schemas.openxmlformats.org/officeDocument/2006/relationships/slide" Id="rId13" Target="slides/slide7.xml"/><Relationship Type="http://schemas.openxmlformats.org/officeDocument/2006/relationships/slideMaster" Id="rId4" Target="slideMasters/slideMaster1.xml"/><Relationship Type="http://schemas.openxmlformats.org/officeDocument/2006/relationships/slide" Id="rId10" Target="slides/slide4.xml"/><Relationship Type="http://schemas.openxmlformats.org/officeDocument/2006/relationships/tableStyles" Id="rId3" Target="tableStyles.xml"/><Relationship Type="http://schemas.openxmlformats.org/officeDocument/2006/relationships/slide" Id="rId11" Target="slides/slide5.xml"/><Relationship Type="http://schemas.openxmlformats.org/officeDocument/2006/relationships/slide" Id="rId20" Target="slides/slide14.xml"/><Relationship Type="http://schemas.openxmlformats.org/officeDocument/2006/relationships/slide" Id="rId9" Target="slides/slide3.xml"/><Relationship Type="http://schemas.openxmlformats.org/officeDocument/2006/relationships/notesMaster" Id="rId6" Target="notesMasters/notesMaster1.xml"/><Relationship Type="http://schemas.openxmlformats.org/officeDocument/2006/relationships/slideMaster" Id="rId5" Target="slideMasters/slideMaster2.xml"/><Relationship Type="http://schemas.openxmlformats.org/officeDocument/2006/relationships/slide" Id="rId8" Target="slides/slide2.xml"/><Relationship Type="http://schemas.openxmlformats.org/officeDocument/2006/relationships/slide" Id="rId7" Target="slides/slide1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3" id="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4" id="54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5" id="5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9" id="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0" id="11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11" id="11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DC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15" id="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6" id="11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17" id="11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DC/Vijay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21" id="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2" id="12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23" id="12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Vijay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27" id="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8" id="12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29" id="12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Vijay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34" id="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5" id="135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36" id="13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Vijay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9" id="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0" id="6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1" id="6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Byung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5" id="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6" id="6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7" id="6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Byung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1" id="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2" id="7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3" id="7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Byung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7" id="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8" id="7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9" id="7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Jennifer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3" id="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4" id="8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85" id="8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Jennifer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9" id="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0" id="9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91" id="9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Jennifer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95" id="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6" id="9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97" id="9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DC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2" id="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3" id="103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04" id="10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DC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7" id="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" id="8"/>
          <p:cNvSpPr/>
          <p:nvPr/>
        </p:nvSpPr>
        <p:spPr>
          <a:xfrm>
            <a:off y="3886198" x="0"/>
            <a:ext cy="29717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cxnSp>
        <p:nvCxnSpPr>
          <p:cNvPr name="Shape 9" id="9"/>
          <p:cNvCxnSpPr/>
          <p:nvPr/>
        </p:nvCxnSpPr>
        <p:spPr>
          <a:xfrm>
            <a:off y="3886198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10" id="10"/>
          <p:cNvSpPr txBox="1"/>
          <p:nvPr>
            <p:ph type="ctrTitle"/>
          </p:nvPr>
        </p:nvSpPr>
        <p:spPr>
          <a:xfrm>
            <a:off y="2157750" x="685800"/>
            <a:ext cy="1650599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11" id="11"/>
          <p:cNvSpPr txBox="1"/>
          <p:nvPr>
            <p:ph type="subTitle" idx="1"/>
          </p:nvPr>
        </p:nvSpPr>
        <p:spPr>
          <a:xfrm>
            <a:off y="3953037" x="685800"/>
            <a:ext cy="1259400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45" id="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6" id="4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47" id="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8" id="48"/>
          <p:cNvSpPr txBox="1"/>
          <p:nvPr>
            <p:ph type="body" idx="1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49" id="49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12" id="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" id="13"/>
          <p:cNvSpPr/>
          <p:nvPr/>
        </p:nvSpPr>
        <p:spPr>
          <a:xfrm>
            <a:off y="0" x="0"/>
            <a:ext cy="15036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cxnSp>
        <p:nvCxnSpPr>
          <p:cNvPr name="Shape 14" id="14"/>
          <p:cNvCxnSpPr/>
          <p:nvPr/>
        </p:nvCxnSpPr>
        <p:spPr>
          <a:xfrm>
            <a:off y="1503571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15" id="1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16" id="1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17" id="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" id="18"/>
          <p:cNvSpPr/>
          <p:nvPr/>
        </p:nvSpPr>
        <p:spPr>
          <a:xfrm>
            <a:off y="0" x="0"/>
            <a:ext cy="15036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cxnSp>
        <p:nvCxnSpPr>
          <p:cNvPr name="Shape 19" id="19"/>
          <p:cNvCxnSpPr/>
          <p:nvPr/>
        </p:nvCxnSpPr>
        <p:spPr>
          <a:xfrm>
            <a:off y="1503571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20" id="2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21" id="21"/>
          <p:cNvSpPr txBox="1"/>
          <p:nvPr>
            <p:ph type="body" idx="1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22" id="22"/>
          <p:cNvSpPr txBox="1"/>
          <p:nvPr>
            <p:ph type="body" idx="2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23" id="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4" id="24"/>
          <p:cNvSpPr/>
          <p:nvPr/>
        </p:nvSpPr>
        <p:spPr>
          <a:xfrm>
            <a:off y="0" x="0"/>
            <a:ext cy="15036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cxnSp>
        <p:nvCxnSpPr>
          <p:cNvPr name="Shape 25" id="25"/>
          <p:cNvCxnSpPr/>
          <p:nvPr/>
        </p:nvCxnSpPr>
        <p:spPr>
          <a:xfrm>
            <a:off y="1503571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26" id="2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27" id="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8" id="28"/>
          <p:cNvSpPr/>
          <p:nvPr/>
        </p:nvSpPr>
        <p:spPr>
          <a:xfrm>
            <a:off y="5633442" x="0"/>
            <a:ext cy="12245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cxnSp>
        <p:nvCxnSpPr>
          <p:cNvPr name="Shape 29" id="29"/>
          <p:cNvCxnSpPr/>
          <p:nvPr/>
        </p:nvCxnSpPr>
        <p:spPr>
          <a:xfrm>
            <a:off y="5633442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30" id="30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31" id="3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35" id="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6" id="36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7" id="37"/>
          <p:cNvSpPr txBox="1"/>
          <p:nvPr>
            <p:ph type="subTitle" idx="1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38" id="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9" id="3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40" id="40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indent="-285750" marL="742950" rtl="0">
              <a:defRPr/>
            </a:lvl2pPr>
            <a:lvl3pPr indent="-228600" marL="1143000" rtl="0">
              <a:defRPr/>
            </a:lvl3pPr>
            <a:lvl4pPr indent="-228600" marL="16002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41" id="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2" id="4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43" id="43"/>
          <p:cNvSpPr txBox="1"/>
          <p:nvPr>
            <p:ph type="body" idx="1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44" id="44"/>
          <p:cNvSpPr txBox="1"/>
          <p:nvPr>
            <p:ph type="body" idx="2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2.xml"/></Relationships>
</file>

<file path=ppt/slideMasters/_rels/slideMaster2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8.xml"/><Relationship Type="http://schemas.openxmlformats.org/officeDocument/2006/relationships/slideLayout" Id="rId1" Target="../slideLayouts/slideLayout7.xml"/><Relationship Type="http://schemas.openxmlformats.org/officeDocument/2006/relationships/slideLayout" Id="rId4" Target="../slideLayouts/slideLayout10.xml"/><Relationship Type="http://schemas.openxmlformats.org/officeDocument/2006/relationships/slideLayout" Id="rId3" Target="../slideLayouts/slideLayout9.xml"/><Relationship Type="http://schemas.openxmlformats.org/officeDocument/2006/relationships/slideLayout" Id="rId6" Target="../slideLayouts/slideLayout12.xml"/><Relationship Type="http://schemas.openxmlformats.org/officeDocument/2006/relationships/slideLayout" Id="rId5" Target="../slideLayouts/slideLayout11.xml"/><Relationship Type="http://schemas.openxmlformats.org/officeDocument/2006/relationships/theme" Id="rId7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6" id="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85750" algn="l" marL="742950" rtl="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algn="l" marL="1143000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algn="l" marL="1600200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algn="l" marL="2057400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algn="l" marL="2514600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algn="l" marL="2971800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algn="l" marL="3429000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algn="l" marL="3886200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32" id="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3" id="3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4" id="34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/Relationships>
</file>

<file path=ppt/slides/_rels/slide1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0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1.jpg"/></Relationships>
</file>

<file path=ppt/slides/_rels/slide1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1.xml"/><Relationship Type="http://schemas.openxmlformats.org/officeDocument/2006/relationships/slideLayout" Id="rId1" Target="../slideLayouts/slideLayout2.xml"/></Relationships>
</file>

<file path=ppt/slides/_rels/slide1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2.xml"/><Relationship Type="http://schemas.openxmlformats.org/officeDocument/2006/relationships/slideLayout" Id="rId1" Target="../slideLayouts/slideLayout2.xml"/></Relationships>
</file>

<file path=ppt/slides/_rels/slide1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3.xml"/><Relationship Type="http://schemas.openxmlformats.org/officeDocument/2006/relationships/slideLayout" Id="rId1" Target="../slideLayouts/slideLayout2.xml"/></Relationships>
</file>

<file path=ppt/slides/_rels/slide1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4.xml"/><Relationship Type="http://schemas.openxmlformats.org/officeDocument/2006/relationships/slideLayout" Id="rId1" Target="../slideLayouts/slideLayout2.xml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2.xml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2.xml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2.xml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2.xml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2.xml"/></Relationships>
</file>

<file path=ppt/slides/_rels/slide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7.xml"/><Relationship Type="http://schemas.openxmlformats.org/officeDocument/2006/relationships/slideLayout" Id="rId1" Target="../slideLayouts/slideLayout2.xml"/></Relationships>
</file>

<file path=ppt/slides/_rels/slide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8.xml"/><Relationship Type="http://schemas.openxmlformats.org/officeDocument/2006/relationships/slideLayout" Id="rId1" Target="../slideLayouts/slideLayout2.xml"/></Relationships>
</file>

<file path=ppt/slides/_rels/slide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9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0" id="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1" id="51"/>
          <p:cNvSpPr txBox="1"/>
          <p:nvPr>
            <p:ph type="ctrTitle"/>
          </p:nvPr>
        </p:nvSpPr>
        <p:spPr>
          <a:xfrm>
            <a:off y="2157750" x="685800"/>
            <a:ext cy="1650599" cx="77724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Causality Project</a:t>
            </a:r>
          </a:p>
        </p:txBody>
      </p:sp>
      <p:sp>
        <p:nvSpPr>
          <p:cNvPr name="Shape 52" id="52"/>
          <p:cNvSpPr txBox="1"/>
          <p:nvPr>
            <p:ph type="subTitle" idx="1"/>
          </p:nvPr>
        </p:nvSpPr>
        <p:spPr>
          <a:xfrm>
            <a:off y="3953037" x="685800"/>
            <a:ext cy="1259400" cx="77724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2400"/>
              <a:t>David Conley</a:t>
            </a:r>
          </a:p>
          <a:p>
            <a:pPr rtl="0" lvl="0">
              <a:buNone/>
            </a:pPr>
            <a:r>
              <a:rPr lang="en" sz="2400"/>
              <a:t>Byung Lee</a:t>
            </a:r>
          </a:p>
          <a:p>
            <a:pPr rtl="0" lvl="0">
              <a:buNone/>
            </a:pPr>
            <a:r>
              <a:rPr lang="en" sz="2400"/>
              <a:t>Jennifer Stoneking</a:t>
            </a:r>
          </a:p>
          <a:p>
            <a:pPr>
              <a:buNone/>
            </a:pPr>
            <a:r>
              <a:rPr lang="en" sz="2400"/>
              <a:t>Vijay Hattiangadi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05" id="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6" id="10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Interface Problems (cont.)</a:t>
            </a:r>
          </a:p>
        </p:txBody>
      </p:sp>
      <p:sp>
        <p:nvSpPr>
          <p:cNvPr name="Shape 107" id="107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Visualization is very complicated</a:t>
            </a:r>
          </a:p>
          <a:p>
            <a:pPr indent="-419100" marL="914400" rtl="0" lvl="1">
              <a:buClr>
                <a:schemeClr val="dk2"/>
              </a:buClr>
              <a:buSzPct val="125000"/>
              <a:buFont typeface="Courier New"/>
              <a:buChar char="o"/>
            </a:pPr>
            <a:r>
              <a:rPr lang="en" sz="2400"/>
              <a:t>Dense / Lines too close together</a:t>
            </a:r>
          </a:p>
          <a:p>
            <a:pPr indent="-419100" marL="914400" rtl="0" lvl="1">
              <a:buClr>
                <a:schemeClr val="dk2"/>
              </a:buClr>
              <a:buSzPct val="125000"/>
              <a:buFont typeface="Courier New"/>
              <a:buChar char="o"/>
            </a:pPr>
            <a:r>
              <a:rPr lang="en" sz="2400"/>
              <a:t>No key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name="Shape 108" id="108"/>
          <p:cNvSpPr/>
          <p:nvPr/>
        </p:nvSpPr>
        <p:spPr>
          <a:xfrm>
            <a:off y="2741634" x="2884050"/>
            <a:ext cy="3914690" cx="428471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12" id="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3" id="11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Possible Improvements</a:t>
            </a:r>
          </a:p>
        </p:txBody>
      </p:sp>
      <p:sp>
        <p:nvSpPr>
          <p:cNvPr name="Shape 114" id="114"/>
          <p:cNvSpPr txBox="1"/>
          <p:nvPr>
            <p:ph type="body" idx="1"/>
          </p:nvPr>
        </p:nvSpPr>
        <p:spPr>
          <a:xfrm>
            <a:off y="1816850" x="71155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Resolving issues discussed in previous slides.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Forward/Back button on pages 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Zoom on the visualization</a:t>
            </a:r>
          </a:p>
          <a:p>
            <a:pPr indent="-381000" marL="914400" rtl="0" lvl="1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Perhaps leave visualization to more experienced users?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Design team currently working on home page to be implemented. Further tests will determine how much it helps.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18" id="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9" id="11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Decisions to be Made</a:t>
            </a:r>
          </a:p>
        </p:txBody>
      </p:sp>
      <p:sp>
        <p:nvSpPr>
          <p:cNvPr name="Shape 120" id="12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R="0" algn="l" marL="457200" rtl="0" lv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Where are the rest of the subjects going to come from? (e.g. new pool of students, etc.)</a:t>
            </a:r>
          </a:p>
          <a:p>
            <a:pPr indent="-419100" marR="0" algn="l" marL="457200" rtl="0" lv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What interface issues that we have found can be realistically fixed in our time frame?</a:t>
            </a:r>
          </a:p>
          <a:p>
            <a:pPr indent="-419100" marR="0" algn="l" marL="457200" rtl="0" lv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Who are we going to re-test?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How are we going to divvy up the   responsibilities for the final report?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24" id="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5" id="12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Future Plans</a:t>
            </a:r>
          </a:p>
        </p:txBody>
      </p:sp>
      <p:sp>
        <p:nvSpPr>
          <p:cNvPr name="Shape 126" id="12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R="0" algn="l" marL="457200" rtl="0" lv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Continue testing students that respond to requests</a:t>
            </a:r>
          </a:p>
          <a:p>
            <a:pPr indent="-419100" marR="0" algn="l" marL="457200" rtl="0" lv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Provide suggestions for re-design, mock-up?</a:t>
            </a:r>
          </a:p>
          <a:p>
            <a:pPr indent="-419100" marR="0" algn="l" marL="457200" rtl="0" lv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Re-test users with new designs (provided the design team has enough time)</a:t>
            </a:r>
          </a:p>
          <a:p>
            <a:pPr indent="-419100" marR="0" algn="l" marL="457200" rtl="0" lv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Testing high school students (Vijay)</a:t>
            </a:r>
          </a:p>
          <a:p>
            <a:pPr indent="-419100" marR="0" algn="l" marL="457200" rtl="0" lv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Write-up the final report &amp; presentation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30" id="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1" id="13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Updated Timeline</a:t>
            </a:r>
          </a:p>
        </p:txBody>
      </p:sp>
      <p:sp>
        <p:nvSpPr>
          <p:cNvPr name="Shape 132" id="132"/>
          <p:cNvSpPr txBox="1"/>
          <p:nvPr>
            <p:ph type="body" idx="1"/>
          </p:nvPr>
        </p:nvSpPr>
        <p:spPr>
          <a:xfrm>
            <a:off y="1809750" x="457199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 </a:t>
            </a:r>
          </a:p>
        </p:txBody>
      </p:sp>
      <p:graphicFrame>
        <p:nvGraphicFramePr>
          <p:cNvPr name="Shape 133" id="133"/>
          <p:cNvGraphicFramePr/>
          <p:nvPr/>
        </p:nvGraphicFramePr>
        <p:xfrm>
          <a:off y="1809750" x="94000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{99EE2741-6562-4731-8C14-A1DCB84B3DE7}</a:tableStyleId>
              </a:tblPr>
              <a:tblGrid>
                <a:gridCol w="2354875"/>
                <a:gridCol w="5144575"/>
              </a:tblGrid>
              <a:tr h="517625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Clr>
                          <a:srgbClr val="000000"/>
                        </a:buClr>
                        <a:buSzPct val="45833"/>
                        <a:buFont typeface="Arial"/>
                        <a:buNone/>
                      </a:pPr>
                      <a:r>
                        <a:rPr lang="en" i="1" sz="2400" b="1"/>
                        <a:t>Time Frame</a:t>
                      </a:r>
                    </a:p>
                  </a:txBody>
                  <a:tcPr marB="91425" marT="91425" marR="91425" marL="91425">
                    <a:solidFill>
                      <a:schemeClr val="accent5"/>
                    </a:solidFill>
                  </a:tcPr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Clr>
                          <a:srgbClr val="000000"/>
                        </a:buClr>
                        <a:buSzPct val="45833"/>
                        <a:buFont typeface="Arial"/>
                        <a:buNone/>
                      </a:pPr>
                      <a:r>
                        <a:rPr lang="en" i="1" sz="2400" b="1"/>
                        <a:t>Plans &amp; Task Assignments</a:t>
                      </a:r>
                    </a:p>
                  </a:txBody>
                  <a:tcPr marB="91425" marT="91425" marR="91425" marL="91425">
                    <a:solidFill>
                      <a:schemeClr val="accent5"/>
                    </a:solidFill>
                  </a:tcPr>
                </a:tc>
              </a:tr>
              <a:tr h="931400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Clr>
                          <a:srgbClr val="000000"/>
                        </a:buClr>
                        <a:buSzPct val="45833"/>
                        <a:buFont typeface="Arial"/>
                        <a:buNone/>
                      </a:pPr>
                      <a:r>
                        <a:rPr lang="en" sz="2400" b="1"/>
                        <a:t>Week 7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rtl="0" lvl="0">
                        <a:buClr>
                          <a:srgbClr val="000000"/>
                        </a:buClr>
                        <a:buSzPct val="78571"/>
                        <a:buFont typeface="Arial"/>
                        <a:buNone/>
                      </a:pPr>
                      <a:r>
                        <a:rPr lang="en"/>
                        <a:t>- Continue user testing - </a:t>
                      </a:r>
                      <a:r>
                        <a:rPr lang="en" i="1"/>
                        <a:t>All members, teams of 2</a:t>
                      </a:r>
                    </a:p>
                    <a:p>
                      <a:pPr indent="0" marR="0" algn="l" marL="0" rtl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78571"/>
                        <a:buFont typeface="Arial"/>
                        <a:buNone/>
                      </a:pPr>
                      <a:r>
                        <a:rPr lang="en"/>
                        <a:t>- Begin work on final report (responsibility allocation, write-up, etc.) - </a:t>
                      </a:r>
                      <a:r>
                        <a:rPr lang="en" i="1"/>
                        <a:t>All members</a:t>
                      </a:r>
                    </a:p>
                    <a:p>
                      <a:pPr rtl="0" lvl="0">
                        <a:buClr>
                          <a:srgbClr val="000000"/>
                        </a:buClr>
                        <a:buSzPct val="78571"/>
                        <a:buFont typeface="Arial"/>
                        <a:buNone/>
                      </a:pPr>
                      <a:r>
                        <a:rPr lang="en"/>
                        <a:t>- Determine status of Causality design/programming team (for re-designs, etc.) </a:t>
                      </a:r>
                      <a:r>
                        <a:rPr lang="en" i="1"/>
                        <a:t>- David</a:t>
                      </a:r>
                    </a:p>
                  </a:txBody>
                  <a:tcPr marB="91425" marT="91425" marR="91425" marL="91425"/>
                </a:tc>
              </a:tr>
              <a:tr h="931400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Clr>
                          <a:srgbClr val="000000"/>
                        </a:buClr>
                        <a:buSzPct val="45833"/>
                        <a:buFont typeface="Arial"/>
                        <a:buNone/>
                      </a:pPr>
                      <a:r>
                        <a:rPr lang="en" sz="2400" b="1"/>
                        <a:t>Week 8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/>
                        <a:t>- Continue/Finish user testing - </a:t>
                      </a:r>
                      <a:r>
                        <a:rPr lang="en" i="1"/>
                        <a:t>All members, teams of 2</a:t>
                      </a:r>
                    </a:p>
                    <a:p>
                      <a:pPr rtl="0" lvl="0">
                        <a:buNone/>
                      </a:pPr>
                      <a:r>
                        <a:rPr lang="en"/>
                        <a:t>- Draft possible mock-ups - </a:t>
                      </a:r>
                      <a:r>
                        <a:rPr lang="en" i="1"/>
                        <a:t>All members?</a:t>
                      </a:r>
                    </a:p>
                    <a:p>
                      <a:pPr rtl="0" lvl="0">
                        <a:buNone/>
                      </a:pPr>
                      <a:r>
                        <a:rPr lang="en"/>
                        <a:t>- Re-test users (if applicable) - </a:t>
                      </a:r>
                      <a:r>
                        <a:rPr lang="en" i="1"/>
                        <a:t>Team of 2, TBD</a:t>
                      </a:r>
                    </a:p>
                    <a:p>
                      <a:pPr>
                        <a:buNone/>
                      </a:pPr>
                      <a:r>
                        <a:rPr lang="en"/>
                        <a:t>- Continue work on final report - </a:t>
                      </a:r>
                      <a:r>
                        <a:rPr lang="en" i="1"/>
                        <a:t>All members working on separate parts.</a:t>
                      </a:r>
                    </a:p>
                  </a:txBody>
                  <a:tcPr marB="91425" marT="91425" marR="91425" marL="91425"/>
                </a:tc>
              </a:tr>
              <a:tr h="524575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Clr>
                          <a:srgbClr val="000000"/>
                        </a:buClr>
                        <a:buSzPct val="45833"/>
                        <a:buFont typeface="Arial"/>
                        <a:buNone/>
                      </a:pPr>
                      <a:r>
                        <a:rPr lang="en" sz="2400" b="1"/>
                        <a:t>Week 9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/>
                        <a:t>- Same as week 8?</a:t>
                      </a:r>
                    </a:p>
                    <a:p>
                      <a:pPr>
                        <a:buNone/>
                      </a:pPr>
                      <a:r>
                        <a:rPr lang="en" i="1"/>
                        <a:t>- Deadline to finish testing: 5/30.</a:t>
                      </a:r>
                    </a:p>
                  </a:txBody>
                  <a:tcPr marB="91425" marT="91425" marR="91425" marL="91425"/>
                </a:tc>
              </a:tr>
              <a:tr h="779150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Clr>
                          <a:srgbClr val="000000"/>
                        </a:buClr>
                        <a:buSzPct val="45833"/>
                        <a:buFont typeface="Arial"/>
                        <a:buNone/>
                      </a:pPr>
                      <a:r>
                        <a:rPr lang="en" sz="2400" b="1"/>
                        <a:t>Week 10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/>
                        <a:t>- Finish all user-related activities (re-testing, drafting, etc.)</a:t>
                      </a:r>
                    </a:p>
                    <a:p>
                      <a:pPr rtl="0" lvl="0">
                        <a:buNone/>
                      </a:pPr>
                      <a:r>
                        <a:rPr lang="en"/>
                        <a:t> - </a:t>
                      </a:r>
                      <a:r>
                        <a:rPr lang="en" i="1"/>
                        <a:t>All members</a:t>
                      </a:r>
                    </a:p>
                    <a:p>
                      <a:pPr rtl="0" lvl="0">
                        <a:buNone/>
                      </a:pPr>
                      <a:r>
                        <a:rPr lang="en"/>
                        <a:t>- Finish report/final presentation - </a:t>
                      </a:r>
                      <a:r>
                        <a:rPr lang="en" i="1"/>
                        <a:t>All members</a:t>
                      </a:r>
                    </a:p>
                    <a:p>
                      <a:r>
                        <a:t/>
                      </a:r>
                    </a:p>
                  </a:txBody>
                  <a:tcPr marB="91425" marT="91425" marR="91425" marL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6" id="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7" id="5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Summary of Issues to Address</a:t>
            </a:r>
          </a:p>
        </p:txBody>
      </p:sp>
      <p:sp>
        <p:nvSpPr>
          <p:cNvPr name="Shape 58" id="58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Primary</a:t>
            </a:r>
          </a:p>
          <a:p>
            <a:pPr indent="-381000" marL="914400" rtl="0" lvl="1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Organizations &amp; Navigation</a:t>
            </a:r>
          </a:p>
          <a:p>
            <a:pPr indent="-381000" marL="914400" rtl="0" lvl="1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Correct terminology</a:t>
            </a:r>
          </a:p>
          <a:p>
            <a:pPr indent="-381000" marL="914400" rtl="0" lvl="1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Linking between Wikipedia &amp; website</a:t>
            </a:r>
          </a:p>
          <a:p>
            <a:pPr indent="-381000" marL="914400" rtl="0" lvl="1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Lack of instructions/guide for users</a:t>
            </a:r>
          </a:p>
          <a:p>
            <a:r>
              <a:t/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Secondary</a:t>
            </a:r>
          </a:p>
          <a:p>
            <a:pPr indent="-381000" marR="0" algn="l" marL="914400" rtl="0" lv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Color/Size for fonts and images</a:t>
            </a:r>
          </a:p>
          <a:p>
            <a:pPr indent="-381000" marR="0" algn="l" marL="914400" rtl="0" lv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Grouping mechanisms</a:t>
            </a:r>
          </a:p>
          <a:p>
            <a:pPr indent="-381000" marL="914400" rtl="0" lvl="1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Page loading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2" id="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3" id="6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Methods </a:t>
            </a:r>
          </a:p>
        </p:txBody>
      </p:sp>
      <p:sp>
        <p:nvSpPr>
          <p:cNvPr name="Shape 64" id="64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1. Initial, Individual Heuristic Evals. </a:t>
            </a:r>
          </a:p>
          <a:p>
            <a:pPr rtl="0" lvl="0">
              <a:buNone/>
            </a:pPr>
            <a:r>
              <a:rPr lang="en"/>
              <a:t>2. Usability Experiment</a:t>
            </a:r>
          </a:p>
          <a:p>
            <a:pPr rtl="0" lvl="0">
              <a:buNone/>
            </a:pPr>
            <a:r>
              <a:rPr lang="en"/>
              <a:t>	- Pilot test</a:t>
            </a:r>
          </a:p>
          <a:p>
            <a:pPr rtl="0" lvl="0">
              <a:buNone/>
            </a:pPr>
            <a:r>
              <a:rPr lang="en"/>
              <a:t>	- Giving out some tasks</a:t>
            </a:r>
          </a:p>
          <a:p>
            <a:pPr rtl="0" lvl="0">
              <a:buNone/>
            </a:pPr>
            <a:r>
              <a:rPr lang="en"/>
              <a:t>	- Note taking and Screen recording</a:t>
            </a:r>
          </a:p>
          <a:p>
            <a:pPr>
              <a:buNone/>
            </a:pPr>
            <a:r>
              <a:rPr lang="en"/>
              <a:t>3. Pre and Post Questionnaires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8" id="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9" id="6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Summary of User Tasks</a:t>
            </a:r>
          </a:p>
        </p:txBody>
      </p:sp>
      <p:sp>
        <p:nvSpPr>
          <p:cNvPr name="Shape 70" id="7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Make a login username &amp; password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Try to find the page for making relationships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Make a relationship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Try to find the visualization</a:t>
            </a:r>
          </a:p>
          <a:p>
            <a:pPr indent="-419100" marL="45720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Complete the post-test questionnaire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4" id="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5" id="7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What We Have Done So Far</a:t>
            </a:r>
          </a:p>
        </p:txBody>
      </p:sp>
      <p:sp>
        <p:nvSpPr>
          <p:cNvPr name="Shape 76" id="7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Prepared the experiment materials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Sent out welcome letters to 12 participants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Posted pre questionnaires on Survey Monkey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Ran a pilot test to ensure stability of  procedure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Started stage 1 of the user experiment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80" id="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1" id="8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New Insights</a:t>
            </a:r>
          </a:p>
        </p:txBody>
      </p:sp>
      <p:sp>
        <p:nvSpPr>
          <p:cNvPr name="Shape 82" id="8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General interest from users about the site</a:t>
            </a:r>
          </a:p>
          <a:p>
            <a:pPr indent="-419100" marR="0" algn="l" marL="457200" rtl="0" lv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No overwhelming flaws</a:t>
            </a:r>
          </a:p>
          <a:p>
            <a:pPr indent="-419100" marR="0" algn="l" marL="914400" rtl="0"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Nothing made the website unusable</a:t>
            </a:r>
          </a:p>
          <a:p>
            <a:pPr indent="-419100" marR="0" algn="l" marL="457200" rtl="0" lv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Creating relationships were simple for users</a:t>
            </a:r>
          </a:p>
          <a:p>
            <a:pPr indent="-419100" marR="0" algn="l" marL="914400" rtl="0"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Finding the page was not as simple</a:t>
            </a:r>
          </a:p>
          <a:p>
            <a:r>
              <a:t/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If users are willing to show up, users are willing to do as much as possible to help out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86" id="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7" id="8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Issues During Testing</a:t>
            </a:r>
          </a:p>
        </p:txBody>
      </p:sp>
      <p:sp>
        <p:nvSpPr>
          <p:cNvPr name="Shape 88" id="88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R="0" algn="l" marL="457200" rtl="0" lv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Video recording lost</a:t>
            </a:r>
          </a:p>
          <a:p>
            <a:pPr indent="-419100" marR="0" algn="l" marL="457200" rtl="0" lv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People unresponsive to requests to set up time for testing</a:t>
            </a:r>
          </a:p>
          <a:p>
            <a:pPr indent="-419100" marR="0" algn="l" marL="914400" rtl="0"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Fell behind schedule as a result</a:t>
            </a:r>
          </a:p>
          <a:p>
            <a:pPr indent="-419100" marR="0" algn="l" marL="457200" rtl="0" lv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Starting the test according to protocol</a:t>
            </a:r>
          </a:p>
          <a:p>
            <a:pPr indent="-419100" marR="0" algn="l" marL="457200" rtl="0" lv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Telling users too much about the purpose of the site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92" id="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3" id="9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Clr>
                <a:srgbClr val="000000"/>
              </a:buClr>
              <a:buSzPct val="30555"/>
              <a:buFont typeface="Arial"/>
              <a:buNone/>
            </a:pPr>
            <a:r>
              <a:rPr lang="en"/>
              <a:t>Interface Problems</a:t>
            </a:r>
          </a:p>
        </p:txBody>
      </p:sp>
      <p:sp>
        <p:nvSpPr>
          <p:cNvPr name="Shape 94" id="94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R="0" algn="l" marL="457200" rtl="0" lv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Home page is necessary for user to quickly grasp the purpose of the site</a:t>
            </a:r>
          </a:p>
          <a:p>
            <a:pPr indent="-419100" marR="0" algn="l" marL="914400" rtl="0"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Pilot test user thought it was a global-warming awareness site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Wording causes confusion </a:t>
            </a:r>
          </a:p>
          <a:p>
            <a:pPr indent="-419100" marL="914400" rtl="0" lvl="1">
              <a:spcBef>
                <a:spcPts val="480"/>
              </a:spcBef>
              <a:buClr>
                <a:schemeClr val="dk2"/>
              </a:buClr>
              <a:buSzPct val="125000"/>
              <a:buFont typeface="Courier New"/>
              <a:buChar char="o"/>
            </a:pPr>
            <a:r>
              <a:rPr lang="en" sz="2400"/>
              <a:t>"Sun causes Ultraviolet"</a:t>
            </a:r>
          </a:p>
          <a:p>
            <a:pPr indent="-419100" marL="914400" rtl="0" lvl="1">
              <a:spcBef>
                <a:spcPts val="480"/>
              </a:spcBef>
              <a:buClr>
                <a:schemeClr val="dk2"/>
              </a:buClr>
              <a:buSzPct val="125000"/>
              <a:buFont typeface="Courier New"/>
              <a:buChar char="o"/>
            </a:pPr>
            <a:r>
              <a:rPr lang="en" sz="2400"/>
              <a:t>"Temperature causes beetle"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98" id="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9" id="9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Interface Problems (cont.)</a:t>
            </a:r>
          </a:p>
        </p:txBody>
      </p:sp>
      <p:sp>
        <p:nvSpPr>
          <p:cNvPr name="Shape 100" id="10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Links don't look like links</a:t>
            </a:r>
          </a:p>
          <a:p>
            <a:pPr indent="-381000" marR="0" algn="l" marL="914400" rtl="0" lv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Users had difficult time finding link to individual relationships. Favored Wiki link. (see below)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 indent="-381000" marR="0" algn="l" marL="914400" rtl="0" lv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Same problem arose when trying to view individual issues.</a:t>
            </a:r>
          </a:p>
        </p:txBody>
      </p:sp>
      <p:sp>
        <p:nvSpPr>
          <p:cNvPr name="Shape 101" id="101"/>
          <p:cNvSpPr/>
          <p:nvPr/>
        </p:nvSpPr>
        <p:spPr>
          <a:xfrm>
            <a:off y="3015000" x="1422219"/>
            <a:ext cy="1702234" cx="629956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