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4.xml"/>
  <Override ContentType="application/vnd.openxmlformats-officedocument.theme+xml" PartName="/ppt/theme/theme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4.xml"/>
  <Override ContentType="application/vnd.openxmlformats-officedocument.presentationml.slide+xml" PartName="/ppt/slides/slide10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5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Type="http://schemas.openxmlformats.org/officeDocument/2006/relationships/officeDocument" Id="rId1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c:Ignorable="mv" autoCompressPictures="0" mc:PreserveAttributes="mv:*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9144000"/>
  <p:notesSz cy="9144000" cx="6858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9EE2741-6562-4731-8C14-A1DCB84B3DE7}">
  <a:tblStyle styleName="Table_0" styleId="{99EE2741-6562-4731-8C14-A1DCB84B3DE7}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len="med" type="none" w="med"/>
              <a:tailEnd len="med" type="none" w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len="med" type="none" w="med"/>
              <a:tailEnd len="med" type="none" w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len="med" type="none" w="med"/>
              <a:tailEnd len="med" type="none" w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len="med" type="none" w="med"/>
              <a:tailEnd len="med" type="none" w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len="med" type="none" w="med"/>
              <a:tailEnd len="med" type="none" w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len="med" type="none" w="med"/>
              <a:tailEnd len="med" type="none" w="med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Type="http://schemas.openxmlformats.org/officeDocument/2006/relationships/slide" Id="rId19" Target="slides/slide13.xml"/><Relationship Type="http://schemas.openxmlformats.org/officeDocument/2006/relationships/slide" Id="rId18" Target="slides/slide12.xml"/><Relationship Type="http://schemas.openxmlformats.org/officeDocument/2006/relationships/slide" Id="rId17" Target="slides/slide11.xml"/><Relationship Type="http://schemas.openxmlformats.org/officeDocument/2006/relationships/slide" Id="rId16" Target="slides/slide10.xml"/><Relationship Type="http://schemas.openxmlformats.org/officeDocument/2006/relationships/slide" Id="rId15" Target="slides/slide9.xml"/><Relationship Type="http://schemas.openxmlformats.org/officeDocument/2006/relationships/slide" Id="rId14" Target="slides/slide8.xml"/><Relationship Type="http://schemas.openxmlformats.org/officeDocument/2006/relationships/presProps" Id="rId2" Target="presProps.xml"/><Relationship Type="http://schemas.openxmlformats.org/officeDocument/2006/relationships/slide" Id="rId12" Target="slides/slide6.xml"/><Relationship Type="http://schemas.openxmlformats.org/officeDocument/2006/relationships/theme" Id="rId1" Target="theme/theme4.xml"/><Relationship Type="http://schemas.openxmlformats.org/officeDocument/2006/relationships/slide" Id="rId13" Target="slides/slide7.xml"/><Relationship Type="http://schemas.openxmlformats.org/officeDocument/2006/relationships/slideMaster" Id="rId4" Target="slideMasters/slideMaster1.xml"/><Relationship Type="http://schemas.openxmlformats.org/officeDocument/2006/relationships/slide" Id="rId10" Target="slides/slide4.xml"/><Relationship Type="http://schemas.openxmlformats.org/officeDocument/2006/relationships/tableStyles" Id="rId3" Target="tableStyles.xml"/><Relationship Type="http://schemas.openxmlformats.org/officeDocument/2006/relationships/slide" Id="rId11" Target="slides/slide5.xml"/><Relationship Type="http://schemas.openxmlformats.org/officeDocument/2006/relationships/slide" Id="rId20" Target="slides/slide14.xml"/><Relationship Type="http://schemas.openxmlformats.org/officeDocument/2006/relationships/slide" Id="rId9" Target="slides/slide3.xml"/><Relationship Type="http://schemas.openxmlformats.org/officeDocument/2006/relationships/notesMaster" Id="rId6" Target="notesMasters/notesMaster1.xml"/><Relationship Type="http://schemas.openxmlformats.org/officeDocument/2006/relationships/slideMaster" Id="rId5" Target="slideMasters/slideMaster2.xml"/><Relationship Type="http://schemas.openxmlformats.org/officeDocument/2006/relationships/slide" Id="rId8" Target="slides/slide2.xml"/><Relationship Type="http://schemas.openxmlformats.org/officeDocument/2006/relationships/slide" Id="rId7" Target="slides/slide1.xml"/></Relationships>
</file>

<file path=ppt/notesMasters/_rels/notesMaster1.xml.rels><?xml version="1.0" encoding="UTF-8" standalone="yes"?><Relationships xmlns="http://schemas.openxmlformats.org/package/2006/relationships"><Relationship Type="http://schemas.openxmlformats.org/officeDocument/2006/relationships/theme" Id="rId1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" id="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Shape 2" id="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name="Shape 3" id="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bIns="91425" tIns="91425" anchor="t" lIns="91425" rIns="91425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6="accent6" tx2="lt2" accent5="accent5" bg2="dk2" tx1="dk1" accent4="accent4" bg1="lt1" accent3="accent3" accent2="accent2" accent1="accent1" folHlink="folHlink" hlink="hlink"/>
</p:notesMaster>
</file>

<file path=ppt/notesSlides/_rels/notesSlide1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2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3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4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5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6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7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8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9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53" id="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54" id="54"/>
          <p:cNvSpPr/>
          <p:nvPr>
            <p:ph type="sldImg" idx="2"/>
          </p:nvPr>
        </p:nvSpPr>
        <p:spPr>
          <a:xfrm>
            <a:off y="685800" x="1143225"/>
            <a:ext cy="3429000" cx="4572225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55" id="55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09" id="10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10" id="110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111" id="111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DC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15" id="11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16" id="116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117" id="117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DC/Vijay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21" id="12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22" id="122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123" id="123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Vijay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27" id="1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28" id="128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129" id="129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Vijay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34" id="13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35" id="135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136" id="136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Vijay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59" id="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60" id="60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61" id="61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Byung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65" id="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66" id="66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67" id="67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Byung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71" id="7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72" id="72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73" id="73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Byung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77" id="7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78" id="78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79" id="79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Jennifer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83" id="8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84" id="84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85" id="85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Jennifer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89" id="8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90" id="90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91" id="91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Jennifer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95" id="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96" id="96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97" id="97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DC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02" id="10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03" id="103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104" id="104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DC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itle" type="title">
  <p:cSld name="title">
    <p:spTree>
      <p:nvGrpSpPr>
        <p:cNvPr name="Shape 7" id="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8" id="8"/>
          <p:cNvSpPr/>
          <p:nvPr/>
        </p:nvSpPr>
        <p:spPr>
          <a:xfrm>
            <a:off y="3886198" x="0"/>
            <a:ext cy="2971799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cxnSp>
        <p:nvCxnSpPr>
          <p:cNvPr name="Shape 9" id="9"/>
          <p:cNvCxnSpPr/>
          <p:nvPr/>
        </p:nvCxnSpPr>
        <p:spPr>
          <a:xfrm>
            <a:off y="3886198" x="0"/>
            <a:ext cy="0" cx="914400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len="med" type="none" w="med"/>
            <a:tailEnd len="med" type="none" w="med"/>
          </a:ln>
        </p:spPr>
      </p:cxnSp>
      <p:sp>
        <p:nvSpPr>
          <p:cNvPr name="Shape 10" id="10"/>
          <p:cNvSpPr txBox="1"/>
          <p:nvPr>
            <p:ph type="ctrTitle"/>
          </p:nvPr>
        </p:nvSpPr>
        <p:spPr>
          <a:xfrm>
            <a:off y="2157750" x="685800"/>
            <a:ext cy="1650599" cx="77724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indent="304800" algn="l" marL="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None/>
              <a:defRPr i="0" baseline="0" strike="noStrike" sz="4800" b="1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304800" algn="l" marL="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None/>
              <a:defRPr i="0" baseline="0" strike="noStrike" sz="4800" b="1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304800" algn="l" marL="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None/>
              <a:defRPr i="0" baseline="0" strike="noStrike" sz="4800" b="1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304800" algn="l" marL="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None/>
              <a:defRPr i="0" baseline="0" strike="noStrike" sz="4800" b="1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304800" algn="l" marL="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None/>
              <a:defRPr i="0" baseline="0" strike="noStrike" sz="4800" b="1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304800" algn="l" marL="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None/>
              <a:defRPr i="0" baseline="0" strike="noStrike" sz="4800" b="1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304800" algn="l" marL="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None/>
              <a:defRPr i="0" baseline="0" strike="noStrike" sz="4800" b="1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304800" algn="l" marL="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None/>
              <a:defRPr i="0" baseline="0" strike="noStrike" sz="4800" b="1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304800" algn="l" marL="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None/>
              <a:defRPr i="0" baseline="0" strike="noStrike" sz="4800" b="1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name="Shape 11" id="11"/>
          <p:cNvSpPr txBox="1"/>
          <p:nvPr>
            <p:ph type="subTitle" idx="1"/>
          </p:nvPr>
        </p:nvSpPr>
        <p:spPr>
          <a:xfrm>
            <a:off y="3953037" x="685800"/>
            <a:ext cy="1259400" cx="77724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228600" algn="l" marL="0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i="0" baseline="0" strike="noStrike" sz="3600" b="0" cap="none" u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228600" algn="l" marL="0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i="0" baseline="0" strike="noStrike" sz="3600" b="0" cap="none" u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228600" algn="l" marL="0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i="0" baseline="0" strike="noStrike" sz="3600" b="0" cap="none" u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228600" algn="l" marL="0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i="0" baseline="0" strike="noStrike" sz="3600" b="0" cap="none" u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228600" algn="l" marL="0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i="0" baseline="0" strike="noStrike" sz="3600" b="0" cap="none" u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228600" algn="l" marL="0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i="0" baseline="0" strike="noStrike" sz="3600" b="0" cap="none" u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228600" algn="l" marL="0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i="0" baseline="0" strike="noStrike" sz="3600" b="0" cap="none" u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228600" algn="l" marL="0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i="0" baseline="0" strike="noStrike" sz="3600" b="0" cap="none" u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228600" algn="l" marL="0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i="0" baseline="0" strike="noStrike" sz="3600" b="0" cap="none" u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itleOnly" type="titleOnly">
  <p:cSld name="titleOnly">
    <p:spTree>
      <p:nvGrpSpPr>
        <p:cNvPr name="Shape 45" id="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46" id="46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CAPTION_ONLY">
  <p:cSld name="CAPTION_ONLY">
    <p:spTree>
      <p:nvGrpSpPr>
        <p:cNvPr name="Shape 47" id="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48" id="48"/>
          <p:cNvSpPr txBox="1"/>
          <p:nvPr>
            <p:ph type="body" idx="1"/>
          </p:nvPr>
        </p:nvSpPr>
        <p:spPr>
          <a:xfrm>
            <a:off y="5875078" x="457200"/>
            <a:ext cy="692693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85750" algn="ctr" marL="28575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85750" algn="ctr" marL="28575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indent="-285750" algn="ctr" marL="28575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indent="-285750" algn="ctr" marL="28575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285750" algn="ctr" marL="28575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indent="-285750" algn="ctr" marL="28575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indent="-285750" algn="ctr" marL="28575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indent="-285750" algn="ctr" marL="28575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indent="-285750" algn="ctr" marL="28575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blank" type="blank">
  <p:cSld name="blank">
    <p:spTree>
      <p:nvGrpSpPr>
        <p:cNvPr name="Shape 49" id="49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x" type="tx">
  <p:cSld name="tx">
    <p:spTree>
      <p:nvGrpSpPr>
        <p:cNvPr name="Shape 12" id="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3" id="13"/>
          <p:cNvSpPr/>
          <p:nvPr/>
        </p:nvSpPr>
        <p:spPr>
          <a:xfrm>
            <a:off y="0" x="0"/>
            <a:ext cy="15036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cxnSp>
        <p:nvCxnSpPr>
          <p:cNvPr name="Shape 14" id="14"/>
          <p:cNvCxnSpPr/>
          <p:nvPr/>
        </p:nvCxnSpPr>
        <p:spPr>
          <a:xfrm>
            <a:off y="1503571" x="0"/>
            <a:ext cy="0" cx="914400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len="med" type="none" w="med"/>
            <a:tailEnd len="med" type="none" w="med"/>
          </a:ln>
        </p:spPr>
      </p:cxnSp>
      <p:sp>
        <p:nvSpPr>
          <p:cNvPr name="Shape 15" id="15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name="Shape 16" id="16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woColTx" type="twoColTx">
  <p:cSld name="twoColTx">
    <p:spTree>
      <p:nvGrpSpPr>
        <p:cNvPr name="Shape 17" id="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8" id="18"/>
          <p:cNvSpPr/>
          <p:nvPr/>
        </p:nvSpPr>
        <p:spPr>
          <a:xfrm>
            <a:off y="0" x="0"/>
            <a:ext cy="15036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cxnSp>
        <p:nvCxnSpPr>
          <p:cNvPr name="Shape 19" id="19"/>
          <p:cNvCxnSpPr/>
          <p:nvPr/>
        </p:nvCxnSpPr>
        <p:spPr>
          <a:xfrm>
            <a:off y="1503571" x="0"/>
            <a:ext cy="0" cx="914400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len="med" type="none" w="med"/>
            <a:tailEnd len="med" type="none" w="med"/>
          </a:ln>
        </p:spPr>
      </p:cxnSp>
      <p:sp>
        <p:nvSpPr>
          <p:cNvPr name="Shape 20" id="20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name="Shape 21" id="21"/>
          <p:cNvSpPr txBox="1"/>
          <p:nvPr>
            <p:ph type="body" idx="1"/>
          </p:nvPr>
        </p:nvSpPr>
        <p:spPr>
          <a:xfrm>
            <a:off y="1600200" x="457200"/>
            <a:ext cy="4967700" cx="39945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  <p:sp>
        <p:nvSpPr>
          <p:cNvPr name="Shape 22" id="22"/>
          <p:cNvSpPr txBox="1"/>
          <p:nvPr>
            <p:ph type="body" idx="2"/>
          </p:nvPr>
        </p:nvSpPr>
        <p:spPr>
          <a:xfrm>
            <a:off y="1600200" x="4692273"/>
            <a:ext cy="4967700" cx="39945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itleOnly" type="titleOnly">
  <p:cSld name="titleOnly">
    <p:spTree>
      <p:nvGrpSpPr>
        <p:cNvPr name="Shape 23" id="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24" id="24"/>
          <p:cNvSpPr/>
          <p:nvPr/>
        </p:nvSpPr>
        <p:spPr>
          <a:xfrm>
            <a:off y="0" x="0"/>
            <a:ext cy="15036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cxnSp>
        <p:nvCxnSpPr>
          <p:cNvPr name="Shape 25" id="25"/>
          <p:cNvCxnSpPr/>
          <p:nvPr/>
        </p:nvCxnSpPr>
        <p:spPr>
          <a:xfrm>
            <a:off y="1503571" x="0"/>
            <a:ext cy="0" cx="914400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len="med" type="none" w="med"/>
            <a:tailEnd len="med" type="none" w="med"/>
          </a:ln>
        </p:spPr>
      </p:cxnSp>
      <p:sp>
        <p:nvSpPr>
          <p:cNvPr name="Shape 26" id="26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CAPTION_ONLY">
  <p:cSld name="CAPTION_ONLY">
    <p:spTree>
      <p:nvGrpSpPr>
        <p:cNvPr name="Shape 27" id="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28" id="28"/>
          <p:cNvSpPr/>
          <p:nvPr/>
        </p:nvSpPr>
        <p:spPr>
          <a:xfrm>
            <a:off y="5633442" x="0"/>
            <a:ext cy="1224599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cxnSp>
        <p:nvCxnSpPr>
          <p:cNvPr name="Shape 29" id="29"/>
          <p:cNvCxnSpPr/>
          <p:nvPr/>
        </p:nvCxnSpPr>
        <p:spPr>
          <a:xfrm>
            <a:off y="5633442" x="0"/>
            <a:ext cy="0" cx="914400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len="med" type="none" w="med"/>
            <a:tailEnd len="med" type="none" w="med"/>
          </a:ln>
        </p:spPr>
      </p:cxnSp>
      <p:sp>
        <p:nvSpPr>
          <p:cNvPr name="Shape 30" id="30"/>
          <p:cNvSpPr txBox="1"/>
          <p:nvPr>
            <p:ph type="body" idx="1"/>
          </p:nvPr>
        </p:nvSpPr>
        <p:spPr>
          <a:xfrm>
            <a:off y="5875078" x="457200"/>
            <a:ext cy="6927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85750" algn="ctr" marL="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66666"/>
              <a:buFont typeface="Arial"/>
              <a:buChar char="•"/>
              <a:defRPr sz="1800">
                <a:solidFill>
                  <a:schemeClr val="lt1"/>
                </a:solidFill>
              </a:defRPr>
            </a:lvl1pPr>
            <a:lvl2pPr indent="-285750" algn="ctr" marL="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ourier New"/>
              <a:buChar char="o"/>
              <a:defRPr sz="1800">
                <a:solidFill>
                  <a:schemeClr val="lt1"/>
                </a:solidFill>
              </a:defRPr>
            </a:lvl2pPr>
            <a:lvl3pPr indent="-285750" algn="ctr" marL="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/>
              <a:buChar char="§"/>
              <a:defRPr sz="1800">
                <a:solidFill>
                  <a:schemeClr val="lt1"/>
                </a:solidFill>
              </a:defRPr>
            </a:lvl3pPr>
            <a:lvl4pPr indent="-285750" algn="ctr" marL="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66666"/>
              <a:buFont typeface="Arial"/>
              <a:buChar char="•"/>
              <a:defRPr sz="1800">
                <a:solidFill>
                  <a:schemeClr val="lt1"/>
                </a:solidFill>
              </a:defRPr>
            </a:lvl4pPr>
            <a:lvl5pPr indent="-285750" algn="ctr" marL="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ourier New"/>
              <a:buChar char="o"/>
              <a:defRPr sz="1800">
                <a:solidFill>
                  <a:schemeClr val="lt1"/>
                </a:solidFill>
              </a:defRPr>
            </a:lvl5pPr>
            <a:lvl6pPr indent="-285750" algn="ctr" marL="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/>
              <a:buChar char="§"/>
              <a:defRPr sz="1800">
                <a:solidFill>
                  <a:schemeClr val="lt1"/>
                </a:solidFill>
              </a:defRPr>
            </a:lvl6pPr>
            <a:lvl7pPr indent="-285750" algn="ctr" marL="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66666"/>
              <a:buFont typeface="Arial"/>
              <a:buChar char="•"/>
              <a:defRPr sz="1800">
                <a:solidFill>
                  <a:schemeClr val="lt1"/>
                </a:solidFill>
              </a:defRPr>
            </a:lvl7pPr>
            <a:lvl8pPr indent="-285750" algn="ctr" marL="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ourier New"/>
              <a:buChar char="o"/>
              <a:defRPr sz="1800">
                <a:solidFill>
                  <a:schemeClr val="lt1"/>
                </a:solidFill>
              </a:defRPr>
            </a:lvl8pPr>
            <a:lvl9pPr indent="-285750" algn="ctr" marL="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/>
              <a:buChar char="§"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blank" type="blank">
  <p:cSld name="blank">
    <p:spTree>
      <p:nvGrpSpPr>
        <p:cNvPr name="Shape 31" id="3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itle" type="title">
  <p:cSld name="title">
    <p:spTree>
      <p:nvGrpSpPr>
        <p:cNvPr name="Shape 35" id="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36" id="36"/>
          <p:cNvSpPr txBox="1"/>
          <p:nvPr>
            <p:ph type="ctrTitle"/>
          </p:nvPr>
        </p:nvSpPr>
        <p:spPr>
          <a:xfrm>
            <a:off y="2111123" x="685800"/>
            <a:ext cy="1546474" cx="77724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indent="304800" algn="ctr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48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04800" algn="ctr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48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304800" algn="ctr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48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304800" algn="ctr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48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304800" algn="ctr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48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304800" algn="ctr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48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304800" algn="ctr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48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304800" algn="ctr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48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304800" algn="ctr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48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name="Shape 37" id="37"/>
          <p:cNvSpPr txBox="1"/>
          <p:nvPr>
            <p:ph type="subTitle" idx="1"/>
          </p:nvPr>
        </p:nvSpPr>
        <p:spPr>
          <a:xfrm>
            <a:off y="3786737" x="685800"/>
            <a:ext cy="1046317" cx="77724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190500" algn="ctr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i="0" baseline="0" strike="noStrike" sz="3000" b="0" cap="none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190500" algn="ctr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i="0" baseline="0" strike="noStrike" sz="3000" b="0" cap="none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90500" algn="ctr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i="0" baseline="0" strike="noStrike" sz="3000" b="0" cap="none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190500" algn="ctr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i="0" baseline="0" strike="noStrike" sz="3000" b="0" cap="none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190500" algn="ctr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i="0" baseline="0" strike="noStrike" sz="3000" b="0" cap="none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190500" algn="ctr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i="0" baseline="0" strike="noStrike" sz="3000" b="0" cap="none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190500" algn="ctr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i="0" baseline="0" strike="noStrike" sz="3000" b="0" cap="none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190500" algn="ctr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i="0" baseline="0" strike="noStrike" sz="3000" b="0" cap="none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190500" algn="ctr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i="0" baseline="0" strike="noStrike" sz="3000" b="0" cap="none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x" type="tx">
  <p:cSld name="tx">
    <p:spTree>
      <p:nvGrpSpPr>
        <p:cNvPr name="Shape 38" id="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39" id="39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name="Shape 40" id="40"/>
          <p:cNvSpPr txBox="1"/>
          <p:nvPr>
            <p:ph type="body" idx="1"/>
          </p:nvPr>
        </p:nvSpPr>
        <p:spPr>
          <a:xfrm>
            <a:off y="1600200" x="457200"/>
            <a:ext cy="4967574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/>
            </a:lvl1pPr>
            <a:lvl2pPr indent="-285750" marL="742950" rtl="0">
              <a:defRPr/>
            </a:lvl2pPr>
            <a:lvl3pPr indent="-228600" marL="1143000" rtl="0">
              <a:defRPr/>
            </a:lvl3pPr>
            <a:lvl4pPr indent="-228600" marL="16002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woColTx" type="twoColTx">
  <p:cSld name="twoColTx">
    <p:spTree>
      <p:nvGrpSpPr>
        <p:cNvPr name="Shape 41" id="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42" id="42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name="Shape 43" id="43"/>
          <p:cNvSpPr txBox="1"/>
          <p:nvPr>
            <p:ph type="body" idx="1"/>
          </p:nvPr>
        </p:nvSpPr>
        <p:spPr>
          <a:xfrm>
            <a:off y="1600200" x="457200"/>
            <a:ext cy="4967574" cx="3994525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  <p:sp>
        <p:nvSpPr>
          <p:cNvPr name="Shape 44" id="44"/>
          <p:cNvSpPr txBox="1"/>
          <p:nvPr>
            <p:ph type="body" idx="2"/>
          </p:nvPr>
        </p:nvSpPr>
        <p:spPr>
          <a:xfrm>
            <a:off y="1600200" x="4692273"/>
            <a:ext cy="4967574" cx="3994525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ype="http://schemas.openxmlformats.org/officeDocument/2006/relationships/slideLayout" Id="rId2" Target="../slideLayouts/slideLayout2.xml"/><Relationship Type="http://schemas.openxmlformats.org/officeDocument/2006/relationships/slideLayout" Id="rId1" Target="../slideLayouts/slideLayout1.xml"/><Relationship Type="http://schemas.openxmlformats.org/officeDocument/2006/relationships/slideLayout" Id="rId4" Target="../slideLayouts/slideLayout4.xml"/><Relationship Type="http://schemas.openxmlformats.org/officeDocument/2006/relationships/slideLayout" Id="rId3" Target="../slideLayouts/slideLayout3.xml"/><Relationship Type="http://schemas.openxmlformats.org/officeDocument/2006/relationships/slideLayout" Id="rId6" Target="../slideLayouts/slideLayout6.xml"/><Relationship Type="http://schemas.openxmlformats.org/officeDocument/2006/relationships/slideLayout" Id="rId5" Target="../slideLayouts/slideLayout5.xml"/><Relationship Type="http://schemas.openxmlformats.org/officeDocument/2006/relationships/theme" Id="rId7" Target="../theme/theme2.xml"/></Relationships>
</file>

<file path=ppt/slideMasters/_rels/slideMaster2.xml.rels><?xml version="1.0" encoding="UTF-8" standalone="yes"?><Relationships xmlns="http://schemas.openxmlformats.org/package/2006/relationships"><Relationship Type="http://schemas.openxmlformats.org/officeDocument/2006/relationships/slideLayout" Id="rId2" Target="../slideLayouts/slideLayout8.xml"/><Relationship Type="http://schemas.openxmlformats.org/officeDocument/2006/relationships/slideLayout" Id="rId1" Target="../slideLayouts/slideLayout7.xml"/><Relationship Type="http://schemas.openxmlformats.org/officeDocument/2006/relationships/slideLayout" Id="rId4" Target="../slideLayouts/slideLayout10.xml"/><Relationship Type="http://schemas.openxmlformats.org/officeDocument/2006/relationships/slideLayout" Id="rId3" Target="../slideLayouts/slideLayout9.xml"/><Relationship Type="http://schemas.openxmlformats.org/officeDocument/2006/relationships/slideLayout" Id="rId6" Target="../slideLayouts/slideLayout12.xml"/><Relationship Type="http://schemas.openxmlformats.org/officeDocument/2006/relationships/slideLayout" Id="rId5" Target="../slideLayouts/slideLayout11.xml"/><Relationship Type="http://schemas.openxmlformats.org/officeDocument/2006/relationships/theme" Id="rId7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name="Shape 4" id="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5" id="5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indent="228600" algn="l" marL="0" rtl="0"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i="0" baseline="0" strike="noStrike" sz="3600" b="1" cap="none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228600" algn="l" marL="0" rtl="0"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i="0" baseline="0" strike="noStrike" sz="3600" b="1" cap="none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228600" algn="l" marL="0" rtl="0"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i="0" baseline="0" strike="noStrike" sz="3600" b="1" cap="none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228600" algn="l" marL="0" rtl="0"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i="0" baseline="0" strike="noStrike" sz="3600" b="1" cap="none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228600" algn="l" marL="0" rtl="0"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i="0" baseline="0" strike="noStrike" sz="3600" b="1" cap="none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228600" algn="l" marL="0" rtl="0"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i="0" baseline="0" strike="noStrike" sz="3600" b="1" cap="none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228600" algn="l" marL="0" rtl="0"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i="0" baseline="0" strike="noStrike" sz="3600" b="1" cap="none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228600" algn="l" marL="0" rtl="0"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i="0" baseline="0" strike="noStrike" sz="3600" b="1" cap="none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228600" algn="l" marL="0" rtl="0"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i="0" baseline="0" strike="noStrike" sz="3600" b="1" cap="none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name="Shape 6" id="6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342900" algn="l" marL="342900" rtl="0">
              <a:spcBef>
                <a:spcPts val="600"/>
              </a:spcBef>
              <a:buClr>
                <a:schemeClr val="dk2"/>
              </a:buClr>
              <a:buSzPct val="166666"/>
              <a:buFont typeface="Arial"/>
              <a:buChar char="•"/>
              <a:defRPr i="0" baseline="0" strike="noStrike" sz="3000" b="0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85750" algn="l" marL="742950" rtl="0">
              <a:spcBef>
                <a:spcPts val="480"/>
              </a:spcBef>
              <a:buClr>
                <a:schemeClr val="dk2"/>
              </a:buClr>
              <a:buSzPct val="100000"/>
              <a:buFont typeface="Courier New"/>
              <a:buChar char="o"/>
              <a:defRPr i="0" baseline="0" strike="noStrike" sz="2400" b="0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algn="l" marL="1143000" rtl="0">
              <a:spcBef>
                <a:spcPts val="480"/>
              </a:spcBef>
              <a:buClr>
                <a:schemeClr val="dk2"/>
              </a:buClr>
              <a:buSzPct val="100000"/>
              <a:buFont typeface="Wingdings"/>
              <a:buChar char="§"/>
              <a:defRPr i="0" baseline="0" strike="noStrike" sz="2400" b="0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algn="l" marL="1600200" rtl="0">
              <a:spcBef>
                <a:spcPts val="360"/>
              </a:spcBef>
              <a:buClr>
                <a:schemeClr val="dk2"/>
              </a:buClr>
              <a:buSzPct val="166666"/>
              <a:buFont typeface="Arial"/>
              <a:buChar char="•"/>
              <a:defRPr i="0" baseline="0" strike="noStrike" sz="1800" b="0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algn="l" marL="2057400" rtl="0">
              <a:spcBef>
                <a:spcPts val="360"/>
              </a:spcBef>
              <a:buClr>
                <a:schemeClr val="dk2"/>
              </a:buClr>
              <a:buSzPct val="100000"/>
              <a:buFont typeface="Courier New"/>
              <a:buChar char="o"/>
              <a:defRPr i="0" baseline="0" strike="noStrike" sz="1800" b="0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28600" algn="l" marL="2514600" rtl="0">
              <a:spcBef>
                <a:spcPts val="360"/>
              </a:spcBef>
              <a:buClr>
                <a:schemeClr val="dk2"/>
              </a:buClr>
              <a:buSzPct val="100000"/>
              <a:buFont typeface="Wingdings"/>
              <a:buChar char="§"/>
              <a:defRPr i="0" baseline="0" strike="noStrike" sz="1800" b="0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28600" algn="l" marL="2971800" rtl="0">
              <a:spcBef>
                <a:spcPts val="360"/>
              </a:spcBef>
              <a:buClr>
                <a:schemeClr val="dk2"/>
              </a:buClr>
              <a:buSzPct val="166666"/>
              <a:buFont typeface="Arial"/>
              <a:buChar char="•"/>
              <a:defRPr i="0" baseline="0" strike="noStrike" sz="1800" b="0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28600" algn="l" marL="3429000" rtl="0">
              <a:spcBef>
                <a:spcPts val="360"/>
              </a:spcBef>
              <a:buClr>
                <a:schemeClr val="dk2"/>
              </a:buClr>
              <a:buSzPct val="100000"/>
              <a:buFont typeface="Courier New"/>
              <a:buChar char="o"/>
              <a:defRPr i="0" baseline="0" strike="noStrike" sz="1800" b="0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28600" algn="l" marL="3886200" rtl="0">
              <a:spcBef>
                <a:spcPts val="360"/>
              </a:spcBef>
              <a:buClr>
                <a:schemeClr val="dk2"/>
              </a:buClr>
              <a:buSzPct val="100000"/>
              <a:buFont typeface="Wingdings"/>
              <a:buChar char="§"/>
              <a:defRPr i="0" baseline="0" strike="noStrike" sz="1800" b="0" cap="none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6="accent6" tx2="lt2" bg2="dk2" accent5="accent5" tx1="dk1" bg1="lt1" accent4="accent4" accent3="accent3" accent2="accent2" accent1="accent1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name="Shape 32" id="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33" id="33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indent="228600" algn="l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36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28600" algn="l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36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28600" algn="l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36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28600" algn="l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36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28600" algn="l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36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28600" algn="l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36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28600" algn="l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36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28600" algn="l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36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28600" algn="l" mar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i="0" baseline="0" strike="noStrike" sz="36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name="Shape 34" id="34"/>
          <p:cNvSpPr txBox="1"/>
          <p:nvPr>
            <p:ph type="body" idx="1"/>
          </p:nvPr>
        </p:nvSpPr>
        <p:spPr>
          <a:xfrm>
            <a:off y="1600200" x="457200"/>
            <a:ext cy="4967574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342900" algn="l" marL="342900" rtl="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i="0" baseline="0" strike="noStrike" sz="30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algn="l" marL="742950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i="0" baseline="0" strike="noStrike" sz="24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algn="l" marL="1143000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i="0" baseline="0" strike="noStrike" sz="24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algn="l" marL="1600200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i="0" baseline="0" strike="noStrike" sz="18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algn="l" marL="2057400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i="0" baseline="0" strike="noStrike" sz="18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algn="l" marL="2514600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i="0" baseline="0" strike="noStrike" sz="18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algn="l" marL="2971800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i="0" baseline="0" strike="noStrike" sz="18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algn="l" marL="3429000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i="0" baseline="0" strike="noStrike" sz="18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algn="l" marL="3886200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i="0" baseline="0" strike="noStrike" sz="18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6="accent6" tx2="lt2" bg2="dk2" accent5="accent5" tx1="dk1" bg1="lt1" accent4="accent4" accent3="accent3" accent2="accent2" accent1="accent1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.xml"/><Relationship Type="http://schemas.openxmlformats.org/officeDocument/2006/relationships/slideLayout" Id="rId1" Target="../slideLayouts/slideLayout1.xml"/></Relationships>
</file>

<file path=ppt/slides/_rels/slide10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0.xml"/><Relationship Type="http://schemas.openxmlformats.org/officeDocument/2006/relationships/slideLayout" Id="rId1" Target="../slideLayouts/slideLayout2.xml"/><Relationship Type="http://schemas.openxmlformats.org/officeDocument/2006/relationships/image" Id="rId3" Target="../media/image01.jpg"/></Relationships>
</file>

<file path=ppt/slides/_rels/slide11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1.xml"/><Relationship Type="http://schemas.openxmlformats.org/officeDocument/2006/relationships/slideLayout" Id="rId1" Target="../slideLayouts/slideLayout2.xml"/></Relationships>
</file>

<file path=ppt/slides/_rels/slide12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2.xml"/><Relationship Type="http://schemas.openxmlformats.org/officeDocument/2006/relationships/slideLayout" Id="rId1" Target="../slideLayouts/slideLayout2.xml"/></Relationships>
</file>

<file path=ppt/slides/_rels/slide13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3.xml"/><Relationship Type="http://schemas.openxmlformats.org/officeDocument/2006/relationships/slideLayout" Id="rId1" Target="../slideLayouts/slideLayout2.xml"/></Relationships>
</file>

<file path=ppt/slides/_rels/slide14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4.xml"/><Relationship Type="http://schemas.openxmlformats.org/officeDocument/2006/relationships/slideLayout" Id="rId1" Target="../slideLayouts/slideLayout2.xml"/></Relationships>
</file>

<file path=ppt/slides/_rels/slide2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2.xml"/><Relationship Type="http://schemas.openxmlformats.org/officeDocument/2006/relationships/slideLayout" Id="rId1" Target="../slideLayouts/slideLayout2.xml"/></Relationships>
</file>

<file path=ppt/slides/_rels/slide3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3.xml"/><Relationship Type="http://schemas.openxmlformats.org/officeDocument/2006/relationships/slideLayout" Id="rId1" Target="../slideLayouts/slideLayout2.xml"/></Relationships>
</file>

<file path=ppt/slides/_rels/slide4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4.xml"/><Relationship Type="http://schemas.openxmlformats.org/officeDocument/2006/relationships/slideLayout" Id="rId1" Target="../slideLayouts/slideLayout2.xml"/></Relationships>
</file>

<file path=ppt/slides/_rels/slide5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5.xml"/><Relationship Type="http://schemas.openxmlformats.org/officeDocument/2006/relationships/slideLayout" Id="rId1" Target="../slideLayouts/slideLayout2.xml"/></Relationships>
</file>

<file path=ppt/slides/_rels/slide6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6.xml"/><Relationship Type="http://schemas.openxmlformats.org/officeDocument/2006/relationships/slideLayout" Id="rId1" Target="../slideLayouts/slideLayout2.xml"/></Relationships>
</file>

<file path=ppt/slides/_rels/slide7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7.xml"/><Relationship Type="http://schemas.openxmlformats.org/officeDocument/2006/relationships/slideLayout" Id="rId1" Target="../slideLayouts/slideLayout2.xml"/></Relationships>
</file>

<file path=ppt/slides/_rels/slide8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8.xml"/><Relationship Type="http://schemas.openxmlformats.org/officeDocument/2006/relationships/slideLayout" Id="rId1" Target="../slideLayouts/slideLayout2.xml"/></Relationships>
</file>

<file path=ppt/slides/_rels/slide9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9.xml"/><Relationship Type="http://schemas.openxmlformats.org/officeDocument/2006/relationships/slideLayout" Id="rId1" Target="../slideLayouts/slideLayout2.xml"/><Relationship Type="http://schemas.openxmlformats.org/officeDocument/2006/relationships/image" Id="rId3" Target="../media/image0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50" id="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51" id="51"/>
          <p:cNvSpPr txBox="1"/>
          <p:nvPr>
            <p:ph type="ctrTitle"/>
          </p:nvPr>
        </p:nvSpPr>
        <p:spPr>
          <a:xfrm>
            <a:off y="2157750" x="685800"/>
            <a:ext cy="1650599" cx="77724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Causality Project</a:t>
            </a:r>
          </a:p>
        </p:txBody>
      </p:sp>
      <p:sp>
        <p:nvSpPr>
          <p:cNvPr name="Shape 52" id="52"/>
          <p:cNvSpPr txBox="1"/>
          <p:nvPr>
            <p:ph type="subTitle" idx="1"/>
          </p:nvPr>
        </p:nvSpPr>
        <p:spPr>
          <a:xfrm>
            <a:off y="3953037" x="685800"/>
            <a:ext cy="1259400" cx="77724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rtl="0" lvl="0">
              <a:buNone/>
            </a:pPr>
            <a:r>
              <a:rPr lang="en" sz="2400"/>
              <a:t>David Conley</a:t>
            </a:r>
          </a:p>
          <a:p>
            <a:pPr rtl="0" lvl="0">
              <a:buNone/>
            </a:pPr>
            <a:r>
              <a:rPr lang="en" sz="2400"/>
              <a:t>Byung Lee</a:t>
            </a:r>
          </a:p>
          <a:p>
            <a:pPr rtl="0" lvl="0">
              <a:buNone/>
            </a:pPr>
            <a:r>
              <a:rPr lang="en" sz="2400"/>
              <a:t>Jennifer Stoneking</a:t>
            </a:r>
          </a:p>
          <a:p>
            <a:pPr>
              <a:buNone/>
            </a:pPr>
            <a:r>
              <a:rPr lang="en" sz="2400"/>
              <a:t>Vijay Hattiangadi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05" id="10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06" id="106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Interface Problems (cont.)</a:t>
            </a:r>
          </a:p>
        </p:txBody>
      </p:sp>
      <p:sp>
        <p:nvSpPr>
          <p:cNvPr name="Shape 107" id="107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Visualization is very complicated</a:t>
            </a:r>
          </a:p>
          <a:p>
            <a:pPr indent="-419100" marL="914400" rtl="0" lvl="1">
              <a:buClr>
                <a:schemeClr val="dk2"/>
              </a:buClr>
              <a:buSzPct val="125000"/>
              <a:buFont typeface="Courier New"/>
              <a:buChar char="o"/>
            </a:pPr>
            <a:r>
              <a:rPr lang="en" sz="2400"/>
              <a:t>Dense / Lines too close together</a:t>
            </a:r>
          </a:p>
          <a:p>
            <a:pPr indent="-419100" marL="914400" rtl="0" lvl="1">
              <a:buClr>
                <a:schemeClr val="dk2"/>
              </a:buClr>
              <a:buSzPct val="125000"/>
              <a:buFont typeface="Courier New"/>
              <a:buChar char="o"/>
            </a:pPr>
            <a:r>
              <a:rPr lang="en" sz="2400"/>
              <a:t>No key</a:t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</p:txBody>
      </p:sp>
      <p:sp>
        <p:nvSpPr>
          <p:cNvPr name="Shape 108" id="108"/>
          <p:cNvSpPr/>
          <p:nvPr/>
        </p:nvSpPr>
        <p:spPr>
          <a:xfrm>
            <a:off y="2741634" x="2884050"/>
            <a:ext cy="3914690" cx="428471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12" id="1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13" id="113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Possible Improvements</a:t>
            </a:r>
          </a:p>
        </p:txBody>
      </p:sp>
      <p:sp>
        <p:nvSpPr>
          <p:cNvPr name="Shape 114" id="114"/>
          <p:cNvSpPr txBox="1"/>
          <p:nvPr>
            <p:ph type="body" idx="1"/>
          </p:nvPr>
        </p:nvSpPr>
        <p:spPr>
          <a:xfrm>
            <a:off y="1816850" x="71155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Resolving issues discussed in previous slides.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Forward/Back button on pages 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Zoom on the visualization</a:t>
            </a:r>
          </a:p>
          <a:p>
            <a:pPr indent="-381000" marL="914400" rtl="0" lvl="1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Perhaps leave visualization to more experienced users?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Design team currently working on home page to be implemented. Further tests will determine how much it helps.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18" id="11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19" id="119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Decisions to be Made</a:t>
            </a:r>
          </a:p>
        </p:txBody>
      </p:sp>
      <p:sp>
        <p:nvSpPr>
          <p:cNvPr name="Shape 120" id="120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Where are the rest of the subjects going to come from? (e.g. new pool of students, etc.)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What interface issues that we have found can be realistically fixed in our time frame?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Who are we going to re-test?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How are we going to divvy up the   responsibilities for the final report?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24" id="1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25" id="125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Future Plans</a:t>
            </a:r>
          </a:p>
        </p:txBody>
      </p:sp>
      <p:sp>
        <p:nvSpPr>
          <p:cNvPr name="Shape 126" id="126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Continue testing students that respond to requests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Provide suggestions for re-design, mock-up?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Re-test users with new designs (provided the design team has enough time)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Testing high school students (Vijay)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Write-up the final report &amp; presentation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30" id="13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31" id="131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Updated Timeline</a:t>
            </a:r>
          </a:p>
        </p:txBody>
      </p:sp>
      <p:sp>
        <p:nvSpPr>
          <p:cNvPr name="Shape 132" id="132"/>
          <p:cNvSpPr txBox="1"/>
          <p:nvPr>
            <p:ph type="body" idx="1"/>
          </p:nvPr>
        </p:nvSpPr>
        <p:spPr>
          <a:xfrm>
            <a:off y="1809750" x="457199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>
              <a:buNone/>
            </a:pPr>
            <a:r>
              <a:rPr lang="en"/>
              <a:t> </a:t>
            </a:r>
          </a:p>
        </p:txBody>
      </p:sp>
      <p:graphicFrame>
        <p:nvGraphicFramePr>
          <p:cNvPr name="Shape 133" id="133"/>
          <p:cNvGraphicFramePr/>
          <p:nvPr/>
        </p:nvGraphicFramePr>
        <p:xfrm>
          <a:off y="1809750" x="940000"/>
          <a:ext cy="3000000" cx="3000000"/>
        </p:xfrm>
        <a:graphic>
          <a:graphicData uri="http://schemas.openxmlformats.org/drawingml/2006/table">
            <a:tbl>
              <a:tblPr>
                <a:noFill/>
                <a:tableStyleId>{99EE2741-6562-4731-8C14-A1DCB84B3DE7}</a:tableStyleId>
              </a:tblPr>
              <a:tblGrid>
                <a:gridCol w="2354875"/>
                <a:gridCol w="5144575"/>
              </a:tblGrid>
              <a:tr h="517625">
                <a:tc>
                  <a:txBody>
                    <a:bodyPr>
                      <a:spAutoFit/>
                    </a:bodyPr>
                    <a:lstStyle/>
                    <a:p>
                      <a:pPr algn="ctr" rtl="0" lvl="0">
                        <a:buClr>
                          <a:srgbClr val="000000"/>
                        </a:buClr>
                        <a:buSzPct val="45833"/>
                        <a:buFont typeface="Arial"/>
                        <a:buNone/>
                      </a:pPr>
                      <a:r>
                        <a:rPr lang="en" i="1" sz="2400" b="1"/>
                        <a:t>Time Frame</a:t>
                      </a:r>
                    </a:p>
                  </a:txBody>
                  <a:tcPr marB="91425" marT="91425" marR="91425" marL="91425">
                    <a:solidFill>
                      <a:schemeClr val="accent5"/>
                    </a:solidFill>
                  </a:tcPr>
                </a:tc>
                <a:tc>
                  <a:txBody>
                    <a:bodyPr>
                      <a:spAutoFit/>
                    </a:bodyPr>
                    <a:lstStyle/>
                    <a:p>
                      <a:pPr algn="ctr" rtl="0" lvl="0">
                        <a:buClr>
                          <a:srgbClr val="000000"/>
                        </a:buClr>
                        <a:buSzPct val="45833"/>
                        <a:buFont typeface="Arial"/>
                        <a:buNone/>
                      </a:pPr>
                      <a:r>
                        <a:rPr lang="en" i="1" sz="2400" b="1"/>
                        <a:t>Plans &amp; Task Assignments</a:t>
                      </a:r>
                    </a:p>
                  </a:txBody>
                  <a:tcPr marB="91425" marT="91425" marR="91425" marL="91425">
                    <a:solidFill>
                      <a:schemeClr val="accent5"/>
                    </a:solidFill>
                  </a:tcPr>
                </a:tc>
              </a:tr>
              <a:tr h="931400">
                <a:tc>
                  <a:txBody>
                    <a:bodyPr>
                      <a:spAutoFit/>
                    </a:bodyPr>
                    <a:lstStyle/>
                    <a:p>
                      <a:pPr algn="ctr" rtl="0" lvl="0">
                        <a:buClr>
                          <a:srgbClr val="000000"/>
                        </a:buClr>
                        <a:buSzPct val="45833"/>
                        <a:buFont typeface="Arial"/>
                        <a:buNone/>
                      </a:pPr>
                      <a:r>
                        <a:rPr lang="en" sz="2400" b="1"/>
                        <a:t>Week 7</a:t>
                      </a:r>
                    </a:p>
                  </a:txBody>
                  <a:tcPr marB="91425" marT="91425" marR="91425" marL="91425"/>
                </a:tc>
                <a:tc>
                  <a:txBody>
                    <a:bodyPr>
                      <a:spAutoFit/>
                    </a:bodyPr>
                    <a:lstStyle/>
                    <a:p>
                      <a:pPr rtl="0" lvl="0">
                        <a:buClr>
                          <a:srgbClr val="000000"/>
                        </a:buClr>
                        <a:buSzPct val="78571"/>
                        <a:buFont typeface="Arial"/>
                        <a:buNone/>
                      </a:pPr>
                      <a:r>
                        <a:rPr lang="en"/>
                        <a:t>- Continue user testing - </a:t>
                      </a:r>
                      <a:r>
                        <a:rPr lang="en" i="1"/>
                        <a:t>All members, teams of 2</a:t>
                      </a:r>
                    </a:p>
                    <a:p>
                      <a:pPr indent="0" marR="0" algn="l" marL="0" rtl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78571"/>
                        <a:buFont typeface="Arial"/>
                        <a:buNone/>
                      </a:pPr>
                      <a:r>
                        <a:rPr lang="en"/>
                        <a:t>- Begin work on final report (responsibility allocation, write-up, etc.) - </a:t>
                      </a:r>
                      <a:r>
                        <a:rPr lang="en" i="1"/>
                        <a:t>All members</a:t>
                      </a:r>
                    </a:p>
                    <a:p>
                      <a:pPr rtl="0" lvl="0">
                        <a:buClr>
                          <a:srgbClr val="000000"/>
                        </a:buClr>
                        <a:buSzPct val="78571"/>
                        <a:buFont typeface="Arial"/>
                        <a:buNone/>
                      </a:pPr>
                      <a:r>
                        <a:rPr lang="en"/>
                        <a:t>- Determine status of Causality design/programming team (for re-designs, etc.) </a:t>
                      </a:r>
                      <a:r>
                        <a:rPr lang="en" i="1"/>
                        <a:t>- David</a:t>
                      </a:r>
                    </a:p>
                  </a:txBody>
                  <a:tcPr marB="91425" marT="91425" marR="91425" marL="91425"/>
                </a:tc>
              </a:tr>
              <a:tr h="931400">
                <a:tc>
                  <a:txBody>
                    <a:bodyPr>
                      <a:spAutoFit/>
                    </a:bodyPr>
                    <a:lstStyle/>
                    <a:p>
                      <a:pPr algn="ctr" rtl="0" lvl="0">
                        <a:buClr>
                          <a:srgbClr val="000000"/>
                        </a:buClr>
                        <a:buSzPct val="45833"/>
                        <a:buFont typeface="Arial"/>
                        <a:buNone/>
                      </a:pPr>
                      <a:r>
                        <a:rPr lang="en" sz="2400" b="1"/>
                        <a:t>Week 8</a:t>
                      </a:r>
                    </a:p>
                  </a:txBody>
                  <a:tcPr marB="91425" marT="91425" marR="91425" marL="91425"/>
                </a:tc>
                <a:tc>
                  <a:txBody>
                    <a:bodyPr>
                      <a:spAutoFit/>
                    </a:bodyPr>
                    <a:lstStyle/>
                    <a:p>
                      <a:pPr rtl="0" lvl="0">
                        <a:buNone/>
                      </a:pPr>
                      <a:r>
                        <a:rPr lang="en"/>
                        <a:t>- Continue/Finish user testing - </a:t>
                      </a:r>
                      <a:r>
                        <a:rPr lang="en" i="1"/>
                        <a:t>All members, teams of 2</a:t>
                      </a:r>
                    </a:p>
                    <a:p>
                      <a:pPr rtl="0" lvl="0">
                        <a:buNone/>
                      </a:pPr>
                      <a:r>
                        <a:rPr lang="en"/>
                        <a:t>- Draft possible mock-ups - </a:t>
                      </a:r>
                      <a:r>
                        <a:rPr lang="en" i="1"/>
                        <a:t>All members?</a:t>
                      </a:r>
                    </a:p>
                    <a:p>
                      <a:pPr rtl="0" lvl="0">
                        <a:buNone/>
                      </a:pPr>
                      <a:r>
                        <a:rPr lang="en"/>
                        <a:t>- Re-test users (if applicable) - </a:t>
                      </a:r>
                      <a:r>
                        <a:rPr lang="en" i="1"/>
                        <a:t>Team of 2, TBD</a:t>
                      </a:r>
                    </a:p>
                    <a:p>
                      <a:pPr>
                        <a:buNone/>
                      </a:pPr>
                      <a:r>
                        <a:rPr lang="en"/>
                        <a:t>- Continue work on final report - </a:t>
                      </a:r>
                      <a:r>
                        <a:rPr lang="en" i="1"/>
                        <a:t>All members working on separate parts.</a:t>
                      </a:r>
                    </a:p>
                  </a:txBody>
                  <a:tcPr marB="91425" marT="91425" marR="91425" marL="91425"/>
                </a:tc>
              </a:tr>
              <a:tr h="524575">
                <a:tc>
                  <a:txBody>
                    <a:bodyPr>
                      <a:spAutoFit/>
                    </a:bodyPr>
                    <a:lstStyle/>
                    <a:p>
                      <a:pPr algn="ctr" rtl="0" lvl="0">
                        <a:buClr>
                          <a:srgbClr val="000000"/>
                        </a:buClr>
                        <a:buSzPct val="45833"/>
                        <a:buFont typeface="Arial"/>
                        <a:buNone/>
                      </a:pPr>
                      <a:r>
                        <a:rPr lang="en" sz="2400" b="1"/>
                        <a:t>Week 9</a:t>
                      </a:r>
                    </a:p>
                  </a:txBody>
                  <a:tcPr marB="91425" marT="91425" marR="91425" marL="91425"/>
                </a:tc>
                <a:tc>
                  <a:txBody>
                    <a:bodyPr>
                      <a:spAutoFit/>
                    </a:bodyPr>
                    <a:lstStyle/>
                    <a:p>
                      <a:pPr rtl="0" lvl="0">
                        <a:buNone/>
                      </a:pPr>
                      <a:r>
                        <a:rPr lang="en"/>
                        <a:t>- Same as week 8?</a:t>
                      </a:r>
                    </a:p>
                    <a:p>
                      <a:pPr>
                        <a:buNone/>
                      </a:pPr>
                      <a:r>
                        <a:rPr lang="en" i="1"/>
                        <a:t>- Deadline to finish testing: 5/30.</a:t>
                      </a:r>
                    </a:p>
                  </a:txBody>
                  <a:tcPr marB="91425" marT="91425" marR="91425" marL="91425"/>
                </a:tc>
              </a:tr>
              <a:tr h="779150">
                <a:tc>
                  <a:txBody>
                    <a:bodyPr>
                      <a:spAutoFit/>
                    </a:bodyPr>
                    <a:lstStyle/>
                    <a:p>
                      <a:pPr algn="ctr" rtl="0" lvl="0">
                        <a:buClr>
                          <a:srgbClr val="000000"/>
                        </a:buClr>
                        <a:buSzPct val="45833"/>
                        <a:buFont typeface="Arial"/>
                        <a:buNone/>
                      </a:pPr>
                      <a:r>
                        <a:rPr lang="en" sz="2400" b="1"/>
                        <a:t>Week 10</a:t>
                      </a:r>
                    </a:p>
                  </a:txBody>
                  <a:tcPr marB="91425" marT="91425" marR="91425" marL="91425"/>
                </a:tc>
                <a:tc>
                  <a:txBody>
                    <a:bodyPr>
                      <a:spAutoFit/>
                    </a:bodyPr>
                    <a:lstStyle/>
                    <a:p>
                      <a:pPr rtl="0" lvl="0">
                        <a:buNone/>
                      </a:pPr>
                      <a:r>
                        <a:rPr lang="en"/>
                        <a:t>- Finish all user-related activities (re-testing, drafting, etc.)</a:t>
                      </a:r>
                    </a:p>
                    <a:p>
                      <a:pPr rtl="0" lvl="0">
                        <a:buNone/>
                      </a:pPr>
                      <a:r>
                        <a:rPr lang="en"/>
                        <a:t> - </a:t>
                      </a:r>
                      <a:r>
                        <a:rPr lang="en" i="1"/>
                        <a:t>All members</a:t>
                      </a:r>
                    </a:p>
                    <a:p>
                      <a:pPr rtl="0" lvl="0">
                        <a:buNone/>
                      </a:pPr>
                      <a:r>
                        <a:rPr lang="en"/>
                        <a:t>- Finish report/final presentation - </a:t>
                      </a:r>
                      <a:r>
                        <a:rPr lang="en" i="1"/>
                        <a:t>All members</a:t>
                      </a:r>
                    </a:p>
                    <a:p>
                      <a:r>
                        <a:t/>
                      </a:r>
                    </a:p>
                  </a:txBody>
                  <a:tcPr marB="91425" marT="91425" marR="91425" marL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56" id="5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57" id="57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Summary of Issues to Address</a:t>
            </a:r>
          </a:p>
        </p:txBody>
      </p:sp>
      <p:sp>
        <p:nvSpPr>
          <p:cNvPr name="Shape 58" id="58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Primary</a:t>
            </a:r>
          </a:p>
          <a:p>
            <a:pPr indent="-381000" marL="914400" rtl="0" lvl="1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Organizations &amp; Navigation</a:t>
            </a:r>
          </a:p>
          <a:p>
            <a:pPr indent="-381000" marL="914400" rtl="0" lvl="1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Correct terminology</a:t>
            </a:r>
          </a:p>
          <a:p>
            <a:pPr indent="-381000" marL="914400" rtl="0" lvl="1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Linking between Wikipedia &amp; website</a:t>
            </a:r>
          </a:p>
          <a:p>
            <a:pPr indent="-381000" marL="914400" rtl="0" lvl="1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Lack of instructions/guide for users</a:t>
            </a:r>
          </a:p>
          <a:p>
            <a:r>
              <a:t/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Secondary</a:t>
            </a:r>
          </a:p>
          <a:p>
            <a:pPr indent="-381000" marR="0" algn="l" marL="914400" rtl="0" lvl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Color/Size for fonts and images</a:t>
            </a:r>
          </a:p>
          <a:p>
            <a:pPr indent="-381000" marR="0" algn="l" marL="914400" rtl="0" lvl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Grouping mechanisms</a:t>
            </a:r>
          </a:p>
          <a:p>
            <a:pPr indent="-381000" marL="914400" rtl="0" lvl="1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Page loading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62" id="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63" id="63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Methods </a:t>
            </a:r>
          </a:p>
        </p:txBody>
      </p:sp>
      <p:sp>
        <p:nvSpPr>
          <p:cNvPr name="Shape 64" id="64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rtl="0" lvl="0">
              <a:buNone/>
            </a:pPr>
            <a:r>
              <a:rPr lang="en"/>
              <a:t>1. Initial, Individual Heuristic Evals. </a:t>
            </a:r>
          </a:p>
          <a:p>
            <a:pPr rtl="0" lvl="0">
              <a:buNone/>
            </a:pPr>
            <a:r>
              <a:rPr lang="en"/>
              <a:t>2. Usability Experiment</a:t>
            </a:r>
          </a:p>
          <a:p>
            <a:pPr rtl="0" lvl="0">
              <a:buNone/>
            </a:pPr>
            <a:r>
              <a:rPr lang="en"/>
              <a:t>	- Pilot test</a:t>
            </a:r>
          </a:p>
          <a:p>
            <a:pPr rtl="0" lvl="0">
              <a:buNone/>
            </a:pPr>
            <a:r>
              <a:rPr lang="en"/>
              <a:t>	- Giving out some tasks</a:t>
            </a:r>
          </a:p>
          <a:p>
            <a:pPr rtl="0" lvl="0">
              <a:buNone/>
            </a:pPr>
            <a:r>
              <a:rPr lang="en"/>
              <a:t>	- Note taking and Screen recording</a:t>
            </a:r>
          </a:p>
          <a:p>
            <a:pPr>
              <a:buNone/>
            </a:pPr>
            <a:r>
              <a:rPr lang="en"/>
              <a:t>3. Pre and Post Questionnaires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68" id="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69" id="69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Summary of User Tasks</a:t>
            </a:r>
          </a:p>
        </p:txBody>
      </p:sp>
      <p:sp>
        <p:nvSpPr>
          <p:cNvPr name="Shape 70" id="70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Make a login username &amp; password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Try to find the page for making relationships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Make a relationship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Try to find the visualization</a:t>
            </a:r>
          </a:p>
          <a:p>
            <a:pPr indent="-419100" marL="45720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Complete the post-test questionnaire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74" id="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75" id="75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What We Have Done So Far</a:t>
            </a:r>
          </a:p>
        </p:txBody>
      </p:sp>
      <p:sp>
        <p:nvSpPr>
          <p:cNvPr name="Shape 76" id="76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Prepared the experiment materials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Sent out welcome letters to 12 participants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Posted pre questionnaires on Survey Monkey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Ran a pilot test to ensure stability of  procedure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Started stage 1 of the user experiment 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80" id="8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81" id="81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New Insights</a:t>
            </a:r>
          </a:p>
        </p:txBody>
      </p:sp>
      <p:sp>
        <p:nvSpPr>
          <p:cNvPr name="Shape 82" id="82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General interest from users about the site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No overwhelming flaws</a:t>
            </a:r>
          </a:p>
          <a:p>
            <a:pPr indent="-419100" marR="0" algn="l" marL="914400" rtl="0"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o"/>
            </a:pPr>
            <a:r>
              <a:rPr lang="en"/>
              <a:t>Nothing made the website unusable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Creating relationships were simple for users</a:t>
            </a:r>
          </a:p>
          <a:p>
            <a:pPr indent="-419100" marR="0" algn="l" marL="914400" rtl="0"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o"/>
            </a:pPr>
            <a:r>
              <a:rPr lang="en"/>
              <a:t>Finding the page was not as simple</a:t>
            </a:r>
          </a:p>
          <a:p>
            <a:r>
              <a:t/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If users are willing to show up, users are willing to do as much as possible to help out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86" id="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87" id="87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Issues During Testing</a:t>
            </a:r>
          </a:p>
        </p:txBody>
      </p:sp>
      <p:sp>
        <p:nvSpPr>
          <p:cNvPr name="Shape 88" id="88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Video recording lost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People unresponsive to requests to set up time for testing</a:t>
            </a:r>
          </a:p>
          <a:p>
            <a:pPr indent="-419100" marR="0" algn="l" marL="914400" rtl="0"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o"/>
            </a:pPr>
            <a:r>
              <a:rPr lang="en"/>
              <a:t>Fell behind schedule as a result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Starting the test according to protocol</a:t>
            </a:r>
          </a:p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Telling users too much about the purpose of the site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92" id="9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93" id="93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 rtl="0" lvl="0">
              <a:buClr>
                <a:srgbClr val="000000"/>
              </a:buClr>
              <a:buSzPct val="30555"/>
              <a:buFont typeface="Arial"/>
              <a:buNone/>
            </a:pPr>
            <a:r>
              <a:rPr lang="en"/>
              <a:t>Interface Problems</a:t>
            </a:r>
          </a:p>
        </p:txBody>
      </p:sp>
      <p:sp>
        <p:nvSpPr>
          <p:cNvPr name="Shape 94" id="94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R="0" algn="l" marL="457200" rtl="0"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Home page is necessary for user to quickly grasp the purpose of the site</a:t>
            </a:r>
          </a:p>
          <a:p>
            <a:pPr indent="-419100" marR="0" algn="l" marL="914400" rtl="0"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o"/>
            </a:pPr>
            <a:r>
              <a:rPr lang="en"/>
              <a:t>Pilot test user thought it was a global-warming awareness site</a:t>
            </a:r>
          </a:p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Wording causes confusion </a:t>
            </a:r>
          </a:p>
          <a:p>
            <a:pPr indent="-419100" marL="914400" rtl="0" lvl="1">
              <a:spcBef>
                <a:spcPts val="480"/>
              </a:spcBef>
              <a:buClr>
                <a:schemeClr val="dk2"/>
              </a:buClr>
              <a:buSzPct val="125000"/>
              <a:buFont typeface="Courier New"/>
              <a:buChar char="o"/>
            </a:pPr>
            <a:r>
              <a:rPr lang="en" sz="2400"/>
              <a:t>"Sun causes Ultraviolet"</a:t>
            </a:r>
          </a:p>
          <a:p>
            <a:pPr indent="-419100" marL="914400" rtl="0" lvl="1">
              <a:spcBef>
                <a:spcPts val="480"/>
              </a:spcBef>
              <a:buClr>
                <a:schemeClr val="dk2"/>
              </a:buClr>
              <a:buSzPct val="125000"/>
              <a:buFont typeface="Courier New"/>
              <a:buChar char="o"/>
            </a:pPr>
            <a:r>
              <a:rPr lang="en" sz="2400"/>
              <a:t>"Temperature causes beetle"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98" id="9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99" id="99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>
              <a:buNone/>
            </a:pPr>
            <a:r>
              <a:rPr lang="en"/>
              <a:t>Interface Problems (cont.)</a:t>
            </a:r>
          </a:p>
        </p:txBody>
      </p:sp>
      <p:sp>
        <p:nvSpPr>
          <p:cNvPr name="Shape 100" id="100"/>
          <p:cNvSpPr txBox="1"/>
          <p:nvPr>
            <p:ph type="body" idx="1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>
            <a:pPr indent="-419100" marL="457200" rtl="0" lv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/>
              <a:t>Links don't look like links</a:t>
            </a:r>
          </a:p>
          <a:p>
            <a:pPr indent="-381000" marR="0" algn="l" marL="914400" rtl="0" lvl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Users had difficult time finding link to individual relationships. Favored Wiki link. (see below)</a:t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  <a:p>
            <a:pPr indent="-381000" marR="0" algn="l" marL="914400" rtl="0" lvl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Same problem arose when trying to view individual issues.</a:t>
            </a:r>
          </a:p>
        </p:txBody>
      </p:sp>
      <p:sp>
        <p:nvSpPr>
          <p:cNvPr name="Shape 101" id="101"/>
          <p:cNvSpPr/>
          <p:nvPr/>
        </p:nvSpPr>
        <p:spPr>
          <a:xfrm>
            <a:off y="3015000" x="1422219"/>
            <a:ext cy="1702234" cx="629956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Custom 349">
      <a:dk1>
        <a:srgbClr val="262626"/>
      </a:dk1>
      <a:lt1>
        <a:srgbClr val="E6D6BD"/>
      </a:lt1>
      <a:dk2>
        <a:srgbClr val="535353"/>
      </a:dk2>
      <a:lt2>
        <a:srgbClr val="B4AD9E"/>
      </a:lt2>
      <a:accent1>
        <a:srgbClr val="ADB48E"/>
      </a:accent1>
      <a:accent2>
        <a:srgbClr val="867961"/>
      </a:accent2>
      <a:accent3>
        <a:srgbClr val="CBB680"/>
      </a:accent3>
      <a:accent4>
        <a:srgbClr val="78A3C0"/>
      </a:accent4>
      <a:accent5>
        <a:srgbClr val="C0AE91"/>
      </a:accent5>
      <a:accent6>
        <a:srgbClr val="668874"/>
      </a:accent6>
      <a:hlink>
        <a:srgbClr val="4B94B3"/>
      </a:hlink>
      <a:folHlink>
        <a:srgbClr val="41414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