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3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12" Target="slides/slide6.xml"/><Relationship Type="http://schemas.openxmlformats.org/officeDocument/2006/relationships/slide" Id="rId13" Target="slides/slide7.xml"/><Relationship Type="http://schemas.openxmlformats.org/officeDocument/2006/relationships/slide" Id="rId10" Target="slides/slide4.xml"/><Relationship Type="http://schemas.openxmlformats.org/officeDocument/2006/relationships/slide" Id="rId11" Target="slides/slide5.xml"/><Relationship Type="http://schemas.openxmlformats.org/officeDocument/2006/relationships/slide" Id="rId26" Target="slides/slide20.xml"/><Relationship Type="http://schemas.openxmlformats.org/officeDocument/2006/relationships/slide" Id="rId25" Target="slides/slide19.xml"/><Relationship Type="http://schemas.openxmlformats.org/officeDocument/2006/relationships/presProps" Id="rId2" Target="presProps.xml"/><Relationship Type="http://schemas.openxmlformats.org/officeDocument/2006/relationships/slide" Id="rId21" Target="slides/slide15.xml"/><Relationship Type="http://schemas.openxmlformats.org/officeDocument/2006/relationships/theme" Id="rId1" Target="theme/theme2.xml"/><Relationship Type="http://schemas.openxmlformats.org/officeDocument/2006/relationships/slide" Id="rId22" Target="slides/slide16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7.xml"/><Relationship Type="http://schemas.openxmlformats.org/officeDocument/2006/relationships/tableStyles" Id="rId3" Target="tableStyles.xml"/><Relationship Type="http://schemas.openxmlformats.org/officeDocument/2006/relationships/slide" Id="rId24" Target="slides/slide18.xml"/><Relationship Type="http://schemas.openxmlformats.org/officeDocument/2006/relationships/slide" Id="rId20" Target="slides/slide14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>
            <a:spAutoFit/>
          </a:bodyPr>
          <a:lstStyle/>
          <a:p>
            <a:pPr indent="-317500" lvl="1" marL="9144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 lang="en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3" id="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" id="4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5" id="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1" id="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2" id="1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3" id="1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7" id="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8" id="10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9" id="10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3" id="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4" id="11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5" id="11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9" id="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" id="12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1" id="12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5" id="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6" id="12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7" id="12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1" id="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2" id="13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3" id="13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- Freddie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7" id="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8" id="1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9" id="1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3" id="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" id="1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5" id="1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- Brandon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9" id="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" id="1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1" id="15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- Freddie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5" id="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6" id="15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7" id="15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9" id="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0" id="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1" id="5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Cherrie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1" id="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" id="1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3" id="1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3" id="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4" id="5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5" id="5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2" id="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" id="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-Cherrie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3" id="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" id="7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5" id="7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0" id="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" id="8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2" id="8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9" id="8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6" id="9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5" id="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" id="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39" id="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5" id="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" id="2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0" id="30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3" id="33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4" id="34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4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r="50%" l="50%" b="50%" t="50%"/>
          </a:path>
          <a:tileRect/>
        </a:gra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4" id="24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pn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6.png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2.xml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2.xml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Relationship Type="http://schemas.openxmlformats.org/officeDocument/2006/relationships/hyperlink" Id="rId3" TargetMode="External" Target="http://htmledit.squarefree.com/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1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1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4.pn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pn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1.pn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pn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0.pn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Informatics 132 </a:t>
            </a:r>
          </a:p>
        </p:txBody>
      </p:sp>
      <p:sp>
        <p:nvSpPr>
          <p:cNvPr name="Shape 42" id="42"/>
          <p:cNvSpPr txBox="1"/>
          <p:nvPr>
            <p:ph type="subTitle" idx="1"/>
          </p:nvPr>
        </p:nvSpPr>
        <p:spPr>
          <a:xfrm>
            <a:off y="3799837" x="685799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Initial Presentation</a:t>
            </a:r>
          </a:p>
          <a:p>
            <a:pPr rtl="0" lvl="0">
              <a:buNone/>
            </a:pPr>
            <a:r>
              <a:rPr lang="en"/>
              <a:t>Group 4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97" id="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" id="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99" id="9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00" id="100"/>
          <p:cNvSpPr/>
          <p:nvPr/>
        </p:nvSpPr>
        <p:spPr>
          <a:xfrm>
            <a:off y="-279918" x="0"/>
            <a:ext cy="7417836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4" id="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5" id="1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Phases of Research</a:t>
            </a:r>
          </a:p>
        </p:txBody>
      </p:sp>
      <p:sp>
        <p:nvSpPr>
          <p:cNvPr name="Shape 106" id="10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0" marR="0" algn="l" marL="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- </a:t>
            </a:r>
            <a:r>
              <a:rPr lang="en" sz="2400"/>
              <a:t>Planning phase (already met with customer, gathered problems and viewpoints)</a:t>
            </a:r>
          </a:p>
          <a:p>
            <a:pPr indent="0" marR="0" algn="l" marL="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initial design</a:t>
            </a:r>
          </a:p>
          <a:p>
            <a:pPr indent="0" marR="0" algn="l" marL="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Preparing for User Testing</a:t>
            </a:r>
          </a:p>
          <a:p>
            <a:pPr indent="0" marR="0" algn="l" marL="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Ask people that don't come the library as often. </a:t>
            </a:r>
          </a:p>
          <a:p>
            <a:pPr rtl="0" lvl="0">
              <a:buNone/>
            </a:pPr>
            <a:r>
              <a:rPr lang="en" sz="2400"/>
              <a:t>- Interviewing (user testing)</a:t>
            </a:r>
          </a:p>
          <a:p>
            <a:pPr rtl="0" lvl="0">
              <a:buNone/>
            </a:pPr>
            <a:r>
              <a:rPr lang="en" sz="2400"/>
              <a:t>	- Find book with call number.</a:t>
            </a:r>
          </a:p>
          <a:p>
            <a:pPr rtl="0" lvl="0">
              <a:buNone/>
            </a:pPr>
            <a:r>
              <a:rPr lang="en" sz="2400"/>
              <a:t>	- Find restroom.</a:t>
            </a:r>
          </a:p>
          <a:p>
            <a:pPr rtl="0" lvl="0">
              <a:buNone/>
            </a:pPr>
            <a:r>
              <a:rPr lang="en" sz="2400"/>
              <a:t>	- Find another item listed on our maps.</a:t>
            </a:r>
          </a:p>
          <a:p>
            <a:pPr rtl="0" lvl="0">
              <a:buNone/>
            </a:pPr>
            <a:r>
              <a:rPr lang="en" sz="2400"/>
              <a:t>- redesign</a:t>
            </a:r>
          </a:p>
          <a:p>
            <a:pPr>
              <a:buNone/>
            </a:pPr>
            <a:r>
              <a:rPr lang="en" sz="2400"/>
              <a:t>-restest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0" id="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1" id="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Initial interface</a:t>
            </a:r>
          </a:p>
        </p:txBody>
      </p:sp>
      <p:sp>
        <p:nvSpPr>
          <p:cNvPr name="Shape 112" id="11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0" marR="0" algn="l" marL="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Designed to show an implementation of a different type of map, probably html based.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6" id="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7" id="117"/>
          <p:cNvSpPr/>
          <p:nvPr/>
        </p:nvSpPr>
        <p:spPr>
          <a:xfrm>
            <a:off y="0" x="-29650"/>
            <a:ext cy="6901905" cx="9203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name="Shape 118" id="118"/>
          <p:cNvSpPr txBox="1"/>
          <p:nvPr/>
        </p:nvSpPr>
        <p:spPr>
          <a:xfrm>
            <a:off y="5685375" x="1622700"/>
            <a:ext cy="473700" cx="6253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It will look something like this ...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2" id="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" id="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Methods for Testing</a:t>
            </a:r>
          </a:p>
        </p:txBody>
      </p:sp>
      <p:sp>
        <p:nvSpPr>
          <p:cNvPr name="Shape 124" id="12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- We will use </a:t>
            </a:r>
            <a:r>
              <a:rPr lang="en" b="1"/>
              <a:t>interviews</a:t>
            </a:r>
            <a:r>
              <a:rPr lang="en"/>
              <a:t> from various majors and test their practical use with the interfaces.</a:t>
            </a:r>
          </a:p>
          <a:p>
            <a:pPr rtl="0" lvl="0">
              <a:buNone/>
            </a:pPr>
            <a:r>
              <a:rPr lang="en"/>
              <a:t>- We will conduct 8 - 10 interviews with people outside of Langson Library. </a:t>
            </a:r>
          </a:p>
          <a:p>
            <a:pPr rtl="0" lvl="0">
              <a:buNone/>
            </a:pPr>
            <a:r>
              <a:rPr lang="en"/>
              <a:t>- There will be no subgroups.</a:t>
            </a:r>
          </a:p>
          <a:p>
            <a:pPr rtl="0" lvl="0">
              <a:buNone/>
            </a:pPr>
            <a:r>
              <a:rPr lang="en"/>
              <a:t>- We will user test the current and a new implementation.</a:t>
            </a:r>
          </a:p>
          <a:p>
            <a:pPr>
              <a:buNone/>
            </a:pPr>
            <a:r>
              <a:rPr lang="en"/>
              <a:t>- The actual testing will be done using </a:t>
            </a:r>
            <a:r>
              <a:rPr lang="en" b="1"/>
              <a:t>scenarios </a:t>
            </a:r>
            <a:r>
              <a:rPr lang="en"/>
              <a:t>that will be audio/video recorded.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8" id="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9" id="1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Interview Plans</a:t>
            </a:r>
          </a:p>
        </p:txBody>
      </p:sp>
      <p:sp>
        <p:nvSpPr>
          <p:cNvPr name="Shape 130" id="130"/>
          <p:cNvSpPr txBox="1"/>
          <p:nvPr>
            <p:ph type="body" idx="1"/>
          </p:nvPr>
        </p:nvSpPr>
        <p:spPr>
          <a:xfrm>
            <a:off y="1576525" x="20845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- How comfortable did you feel using it?</a:t>
            </a:r>
          </a:p>
          <a:p>
            <a:pPr rtl="0" lvl="0">
              <a:buNone/>
            </a:pPr>
            <a:r>
              <a:rPr lang="en"/>
              <a:t>- How does the current implementation compared with the new one?</a:t>
            </a:r>
          </a:p>
          <a:p>
            <a:pPr rtl="0" lvl="0">
              <a:buNone/>
            </a:pPr>
            <a:r>
              <a:rPr lang="en"/>
              <a:t>- Was it easy to find what you were looking for, compared to the previous one?</a:t>
            </a:r>
          </a:p>
          <a:p>
            <a:pPr rtl="0" lvl="0">
              <a:buNone/>
            </a:pPr>
            <a:r>
              <a:rPr lang="en"/>
              <a:t>- How can we improve this system?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4" id="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5" id="1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Redesign and Retesting</a:t>
            </a:r>
          </a:p>
        </p:txBody>
      </p:sp>
      <p:sp>
        <p:nvSpPr>
          <p:cNvPr name="Shape 136" id="13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Redesign will be based off observations from recordings. All HCI components that are relevant to the library map will be considered during redesign.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It will be retest toward the end of the quarter, to see how effective the changes were.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0" id="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" id="1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Information</a:t>
            </a:r>
          </a:p>
        </p:txBody>
      </p:sp>
      <p:sp>
        <p:nvSpPr>
          <p:cNvPr name="Shape 142" id="14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- Their contact information will be collected for further questioning and updates if necessary.</a:t>
            </a:r>
          </a:p>
          <a:p>
            <a:pPr rtl="0" lvl="0">
              <a:buNone/>
            </a:pPr>
            <a:r>
              <a:rPr lang="en"/>
              <a:t>- The information that we collect from the interviews will be used to improve the system and re-tested it later.</a:t>
            </a:r>
          </a:p>
          <a:p>
            <a:pPr rtl="0" lvl="0">
              <a:buNone/>
            </a:pPr>
            <a:r>
              <a:rPr lang="en"/>
              <a:t>-***Possible implementation*** </a:t>
            </a:r>
          </a:p>
          <a:p>
            <a:pPr rtl="0" lv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http://htmledit.squarefree.com/</a:t>
            </a:r>
            <a:r>
              <a:rPr lang="en"/>
              <a:t>/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6" id="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7" id="1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Schedule</a:t>
            </a:r>
          </a:p>
        </p:txBody>
      </p:sp>
      <p:sp>
        <p:nvSpPr>
          <p:cNvPr name="Shape 148" id="14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- Week 4</a:t>
            </a:r>
          </a:p>
          <a:p>
            <a:pPr rtl="0" lvl="0">
              <a:buNone/>
            </a:pPr>
            <a:r>
              <a:rPr lang="en" sz="2400"/>
              <a:t>  4-26 Thursday</a:t>
            </a:r>
          </a:p>
          <a:p>
            <a:pPr indent="457200" marL="914400" rtl="0" lvl="0">
              <a:buNone/>
            </a:pPr>
            <a:r>
              <a:rPr lang="en" sz="2400"/>
              <a:t>`finish designing the first phase user interface,</a:t>
            </a:r>
          </a:p>
          <a:p>
            <a:pPr rtl="0" lvl="0">
              <a:buNone/>
            </a:pPr>
            <a:r>
              <a:rPr lang="en" sz="2400"/>
              <a:t>	- Prepare the user test. </a:t>
            </a:r>
          </a:p>
          <a:p>
            <a:pPr rtl="0" lvl="0">
              <a:buNone/>
            </a:pPr>
            <a:r>
              <a:rPr lang="en" sz="2400"/>
              <a:t>	- Prepare questions. </a:t>
            </a:r>
          </a:p>
          <a:p>
            <a:pPr rtl="0" lvl="0">
              <a:buNone/>
            </a:pPr>
            <a:r>
              <a:rPr lang="en" sz="2400"/>
              <a:t>- Week 5</a:t>
            </a:r>
          </a:p>
          <a:p>
            <a:pPr rtl="0" lvl="0">
              <a:buNone/>
            </a:pPr>
            <a:r>
              <a:rPr lang="en" sz="2400"/>
              <a:t>	- Gather subjects and run the user test.</a:t>
            </a:r>
          </a:p>
          <a:p>
            <a:pPr rtl="0" lvl="0">
              <a:buNone/>
            </a:pPr>
            <a:r>
              <a:rPr lang="en" sz="2400"/>
              <a:t>	- Gather information.</a:t>
            </a:r>
          </a:p>
          <a:p>
            <a:pPr rtl="0" lvl="0">
              <a:buNone/>
            </a:pPr>
            <a:r>
              <a:rPr lang="en" sz="2400"/>
              <a:t>- Week 6 </a:t>
            </a:r>
          </a:p>
          <a:p>
            <a:pPr indent="0" marL="0" lvl="0">
              <a:buNone/>
            </a:pPr>
            <a:r>
              <a:rPr lang="en" sz="2400"/>
              <a:t>	- Report to customer and plan out the next phase.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54" id="15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Current Map interface</a:t>
            </a:r>
          </a:p>
        </p:txBody>
      </p:sp>
      <p:sp>
        <p:nvSpPr>
          <p:cNvPr name="Shape 48" id="48"/>
          <p:cNvSpPr txBox="1"/>
          <p:nvPr>
            <p:ph type="body" idx="1"/>
          </p:nvPr>
        </p:nvSpPr>
        <p:spPr>
          <a:xfrm>
            <a:off y="2409672" x="457200"/>
            <a:ext cy="41583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- Maps are in the form of floorplans available on the UCI Library website.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8" id="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9" id="15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60" id="16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52" id="5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56" id="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7" id="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58" id="5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59" id="59"/>
          <p:cNvSpPr/>
          <p:nvPr/>
        </p:nvSpPr>
        <p:spPr>
          <a:xfrm>
            <a:off y="16210" x="-8526"/>
            <a:ext cy="6802135" cx="91148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 txBox="1"/>
          <p:nvPr>
            <p:ph type="title"/>
          </p:nvPr>
        </p:nvSpPr>
        <p:spPr>
          <a:xfrm>
            <a:off y="0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Current Usability Problems</a:t>
            </a:r>
          </a:p>
        </p:txBody>
      </p:sp>
      <p:sp>
        <p:nvSpPr>
          <p:cNvPr name="Shape 65" id="65"/>
          <p:cNvSpPr txBox="1"/>
          <p:nvPr>
            <p:ph type="body" idx="1"/>
          </p:nvPr>
        </p:nvSpPr>
        <p:spPr>
          <a:xfrm>
            <a:off y="11430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- Based on google maps.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	   - No details about individual levels.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	   - Too much data flow.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- Simple maps without user interaction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   -  No quick links to often searched objects</a:t>
            </a:r>
          </a:p>
          <a:p>
            <a:pPr indent="0" marR="0" algn="l" marL="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- Search function with call #'s.</a:t>
            </a:r>
          </a:p>
          <a:p>
            <a:pPr indent="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- Separate link for call numbers </a:t>
            </a:r>
          </a:p>
          <a:p>
            <a:pPr indent="0" marL="457200" rtl="0" lvl="0">
              <a:buNone/>
            </a:pPr>
            <a:r>
              <a:rPr lang="en"/>
              <a:t>     and subject location </a:t>
            </a:r>
          </a:p>
          <a:p>
            <a:pPr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- Mobile implementation.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71" id="7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72" id="72"/>
          <p:cNvSpPr/>
          <p:nvPr/>
        </p:nvSpPr>
        <p:spPr>
          <a:xfrm>
            <a:off y="484748" x="36502"/>
            <a:ext cy="5472188" cx="90709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76" id="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" id="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78" id="7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79" id="79"/>
          <p:cNvSpPr/>
          <p:nvPr/>
        </p:nvSpPr>
        <p:spPr>
          <a:xfrm>
            <a:off y="42862" x="23812"/>
            <a:ext cy="6772275" cx="9096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83" id="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" id="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85" id="8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86" id="86"/>
          <p:cNvSpPr/>
          <p:nvPr/>
        </p:nvSpPr>
        <p:spPr>
          <a:xfrm>
            <a:off y="110475" x="0"/>
            <a:ext cy="6637049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90" id="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" id="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92" id="9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93" id="93"/>
          <p:cNvSpPr/>
          <p:nvPr/>
        </p:nvSpPr>
        <p:spPr>
          <a:xfrm>
            <a:off y="11545" x="0"/>
            <a:ext cy="6834909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