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Default Extension="jpeg" ContentType="image/jpeg"/>
  <Override PartName="/ppt/slideMasters/slideMaster2.xml" ContentType="application/vnd.openxmlformats-officedocument.presentationml.slide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 id="2147483661"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79" d="100"/>
          <a:sy n="79" d="100"/>
        </p:scale>
        <p:origin x="-9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type="title">
  <p:cSld name="title">
    <p:spTree>
      <p:nvGrpSpPr>
        <p:cNvPr id="1" name="Shape 7"/>
        <p:cNvGrpSpPr/>
        <p:nvPr/>
      </p:nvGrpSpPr>
      <p:grpSpPr>
        <a:xfrm>
          <a:off x="0" y="0"/>
          <a:ext cx="0" cy="0"/>
          <a:chOff x="0" y="0"/>
          <a:chExt cx="0" cy="0"/>
        </a:xfrm>
      </p:grpSpPr>
      <p:sp>
        <p:nvSpPr>
          <p:cNvPr id="8" name="Shape 8"/>
          <p:cNvSpPr/>
          <p:nvPr/>
        </p:nvSpPr>
        <p:spPr>
          <a:xfrm>
            <a:off x="0" y="1600200"/>
            <a:ext cx="9144000" cy="3657600"/>
          </a:xfrm>
          <a:prstGeom prst="rect">
            <a:avLst/>
          </a:prstGeom>
          <a:solidFill>
            <a:schemeClr val="dk1">
              <a:alpha val="20000"/>
            </a:schemeClr>
          </a:solidFill>
          <a:ln>
            <a:noFill/>
          </a:ln>
        </p:spPr>
        <p:txBody>
          <a:bodyPr lIns="91425" tIns="45700" rIns="91425" bIns="45700" anchor="ctr" anchorCtr="0">
            <a:spAutoFit/>
          </a:bodyPr>
          <a:lstStyle/>
          <a:p>
            <a:endParaRPr/>
          </a:p>
        </p:txBody>
      </p:sp>
      <p:grpSp>
        <p:nvGrpSpPr>
          <p:cNvPr id="9" name="Shape 9"/>
          <p:cNvGrpSpPr/>
          <p:nvPr/>
        </p:nvGrpSpPr>
        <p:grpSpPr>
          <a:xfrm>
            <a:off x="0" y="-1438"/>
            <a:ext cx="1827407" cy="6859503"/>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sp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12" name="Shape 12"/>
          <p:cNvGrpSpPr/>
          <p:nvPr/>
        </p:nvGrpSpPr>
        <p:grpSpPr>
          <a:xfrm flipH="1">
            <a:off x="7316591" y="0"/>
            <a:ext cx="1827407" cy="6859503"/>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sp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15" name="Shape 15"/>
          <p:cNvSpPr txBox="1">
            <a:spLocks noGrp="1"/>
          </p:cNvSpPr>
          <p:nvPr>
            <p:ph type="ctrTitle"/>
          </p:nvPr>
        </p:nvSpPr>
        <p:spPr>
          <a:xfrm>
            <a:off x="685800" y="2090913"/>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1pPr>
            <a:lvl2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2pPr>
            <a:lvl3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3pPr>
            <a:lvl4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4pPr>
            <a:lvl5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5pPr>
            <a:lvl6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6pPr>
            <a:lvl7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7pPr>
            <a:lvl8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8pPr>
            <a:lvl9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9pPr>
          </a:lstStyle>
          <a:p>
            <a:endParaRPr/>
          </a:p>
        </p:txBody>
      </p:sp>
      <p:sp>
        <p:nvSpPr>
          <p:cNvPr id="16" name="Shape 16"/>
          <p:cNvSpPr txBox="1">
            <a:spLocks noGrp="1"/>
          </p:cNvSpPr>
          <p:nvPr>
            <p:ph type="subTitle" idx="1"/>
          </p:nvPr>
        </p:nvSpPr>
        <p:spPr>
          <a:xfrm>
            <a:off x="685800" y="3886200"/>
            <a:ext cx="7772400" cy="878099"/>
          </a:xfrm>
          <a:prstGeom prst="rect">
            <a:avLst/>
          </a:prstGeom>
          <a:noFill/>
          <a:ln>
            <a:noFill/>
          </a:ln>
        </p:spPr>
        <p:txBody>
          <a:bodyPr lIns="91425" tIns="91425" rIns="91425" bIns="91425" anchor="t" anchorCtr="0"/>
          <a:lstStyle>
            <a:lvl1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1pPr>
            <a:lvl2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2pPr>
            <a:lvl3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3pPr>
            <a:lvl4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4pPr>
            <a:lvl5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5pPr>
            <a:lvl6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6pPr>
            <a:lvl7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7pPr>
            <a:lvl8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8pPr>
            <a:lvl9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Only" type="titleOnly">
  <p:cSld name="titleOnly">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CAPTION_ONLY">
  <p:cSld name="CAPTION_ONLY">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lank" type="blank">
  <p:cSld name="blank">
    <p:spTree>
      <p:nvGrpSpPr>
        <p:cNvPr id="1" name="Shape 8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x" type="tx">
  <p:cSld name="tx">
    <p:spTree>
      <p:nvGrpSpPr>
        <p:cNvPr id="1" name="Shape 17"/>
        <p:cNvGrpSpPr/>
        <p:nvPr/>
      </p:nvGrpSpPr>
      <p:grpSpPr>
        <a:xfrm>
          <a:off x="0" y="0"/>
          <a:ext cx="0" cy="0"/>
          <a:chOff x="0" y="0"/>
          <a:chExt cx="0" cy="0"/>
        </a:xfrm>
      </p:grpSpPr>
      <p:sp>
        <p:nvSpPr>
          <p:cNvPr id="18" name="Shape 18"/>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19" name="Shape 19"/>
          <p:cNvGrpSpPr/>
          <p:nvPr/>
        </p:nvGrpSpPr>
        <p:grpSpPr>
          <a:xfrm>
            <a:off x="0" y="-1438"/>
            <a:ext cx="649180" cy="6859503"/>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22" name="Shape 22"/>
          <p:cNvGrpSpPr/>
          <p:nvPr/>
        </p:nvGrpSpPr>
        <p:grpSpPr>
          <a:xfrm flipH="1">
            <a:off x="8494493" y="0"/>
            <a:ext cx="649180" cy="6859503"/>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25" name="Shape 25"/>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27" name="Shape 2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woColTx" type="twoColTx">
  <p:cSld name="twoColTx">
    <p:spTree>
      <p:nvGrpSpPr>
        <p:cNvPr id="1" name="Shape 28"/>
        <p:cNvGrpSpPr/>
        <p:nvPr/>
      </p:nvGrpSpPr>
      <p:grpSpPr>
        <a:xfrm>
          <a:off x="0" y="0"/>
          <a:ext cx="0" cy="0"/>
          <a:chOff x="0" y="0"/>
          <a:chExt cx="0" cy="0"/>
        </a:xfrm>
      </p:grpSpPr>
      <p:sp>
        <p:nvSpPr>
          <p:cNvPr id="29" name="Shape 29"/>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30" name="Shape 30"/>
          <p:cNvGrpSpPr/>
          <p:nvPr/>
        </p:nvGrpSpPr>
        <p:grpSpPr>
          <a:xfrm>
            <a:off x="0" y="-1438"/>
            <a:ext cx="649180" cy="6859503"/>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33" name="Shape 33"/>
          <p:cNvGrpSpPr/>
          <p:nvPr/>
        </p:nvGrpSpPr>
        <p:grpSpPr>
          <a:xfrm flipH="1">
            <a:off x="8494493" y="0"/>
            <a:ext cx="649180" cy="6859503"/>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sp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36" name="Shape 36"/>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38" name="Shape 3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Only" type="titleOnly">
  <p:cSld name="titleOnly">
    <p:spTree>
      <p:nvGrpSpPr>
        <p:cNvPr id="1" name="Shape 40"/>
        <p:cNvGrpSpPr/>
        <p:nvPr/>
      </p:nvGrpSpPr>
      <p:grpSpPr>
        <a:xfrm>
          <a:off x="0" y="0"/>
          <a:ext cx="0" cy="0"/>
          <a:chOff x="0" y="0"/>
          <a:chExt cx="0" cy="0"/>
        </a:xfrm>
      </p:grpSpPr>
      <p:sp>
        <p:nvSpPr>
          <p:cNvPr id="41" name="Shape 4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42" name="Shape 42"/>
          <p:cNvGrpSpPr/>
          <p:nvPr/>
        </p:nvGrpSpPr>
        <p:grpSpPr>
          <a:xfrm>
            <a:off x="0" y="-1438"/>
            <a:ext cx="649180" cy="6859503"/>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45" name="Shape 45"/>
          <p:cNvGrpSpPr/>
          <p:nvPr/>
        </p:nvGrpSpPr>
        <p:grpSpPr>
          <a:xfrm flipH="1">
            <a:off x="8494493" y="0"/>
            <a:ext cx="649180" cy="6859503"/>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48" name="Shape 4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CAPTION_ONLY">
  <p:cSld name="CAPTION_ONLY">
    <p:spTree>
      <p:nvGrpSpPr>
        <p:cNvPr id="1" name="Shape 50"/>
        <p:cNvGrpSpPr/>
        <p:nvPr/>
      </p:nvGrpSpPr>
      <p:grpSpPr>
        <a:xfrm>
          <a:off x="0" y="0"/>
          <a:ext cx="0" cy="0"/>
          <a:chOff x="0" y="0"/>
          <a:chExt cx="0" cy="0"/>
        </a:xfrm>
      </p:grpSpPr>
      <p:sp>
        <p:nvSpPr>
          <p:cNvPr id="51" name="Shape 5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52" name="Shape 52"/>
          <p:cNvGrpSpPr/>
          <p:nvPr/>
        </p:nvGrpSpPr>
        <p:grpSpPr>
          <a:xfrm>
            <a:off x="0" y="-1438"/>
            <a:ext cx="649180" cy="6859503"/>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55" name="Shape 55"/>
          <p:cNvGrpSpPr/>
          <p:nvPr/>
        </p:nvGrpSpPr>
        <p:grpSpPr>
          <a:xfrm flipH="1">
            <a:off x="8494493" y="0"/>
            <a:ext cx="649180" cy="6859503"/>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58" name="Shape 5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
        <p:nvSpPr>
          <p:cNvPr id="59" name="Shape 59"/>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1pPr>
            <a:lvl2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2pPr>
            <a:lvl3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3pPr>
            <a:lvl4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4pPr>
            <a:lvl5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5pPr>
            <a:lvl6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6pPr>
            <a:lvl7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7pPr>
            <a:lvl8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8pPr>
            <a:lvl9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lank" type="blank">
  <p:cSld name="blank">
    <p:spTree>
      <p:nvGrpSpPr>
        <p:cNvPr id="1" name="Shape 60"/>
        <p:cNvGrpSpPr/>
        <p:nvPr/>
      </p:nvGrpSpPr>
      <p:grpSpPr>
        <a:xfrm>
          <a:off x="0" y="0"/>
          <a:ext cx="0" cy="0"/>
          <a:chOff x="0" y="0"/>
          <a:chExt cx="0" cy="0"/>
        </a:xfrm>
      </p:grpSpPr>
      <p:sp>
        <p:nvSpPr>
          <p:cNvPr id="61" name="Shape 6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spAutoFit/>
          </a:bodyPr>
          <a:lstStyle/>
          <a:p>
            <a:endParaRPr/>
          </a:p>
        </p:txBody>
      </p:sp>
      <p:grpSp>
        <p:nvGrpSpPr>
          <p:cNvPr id="62" name="Shape 62"/>
          <p:cNvGrpSpPr/>
          <p:nvPr/>
        </p:nvGrpSpPr>
        <p:grpSpPr>
          <a:xfrm>
            <a:off x="0" y="-1438"/>
            <a:ext cx="649180" cy="6859503"/>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grpSp>
        <p:nvGrpSpPr>
          <p:cNvPr id="65" name="Shape 65"/>
          <p:cNvGrpSpPr/>
          <p:nvPr/>
        </p:nvGrpSpPr>
        <p:grpSpPr>
          <a:xfrm flipH="1">
            <a:off x="8494493" y="0"/>
            <a:ext cx="649180" cy="6859503"/>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spAutoFit/>
            </a:bodyPr>
            <a:lstStyle/>
            <a:p>
              <a:endParaRPr/>
            </a:p>
          </p:txBody>
        </p:sp>
      </p:grpSp>
      <p:sp>
        <p:nvSpPr>
          <p:cNvPr id="68" name="Shape 6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spAutoFit/>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type="title">
  <p:cSld name="title">
    <p:spTree>
      <p:nvGrpSpPr>
        <p:cNvPr id="1" name="Shape 72"/>
        <p:cNvGrpSpPr/>
        <p:nvPr/>
      </p:nvGrpSpPr>
      <p:grpSpPr>
        <a:xfrm>
          <a:off x="0" y="0"/>
          <a:ext cx="0" cy="0"/>
          <a:chOff x="0" y="0"/>
          <a:chExt cx="0" cy="0"/>
        </a:xfrm>
      </p:grpSpPr>
      <p:sp>
        <p:nvSpPr>
          <p:cNvPr id="73" name="Shape 73"/>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74" name="Shape 74"/>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x" type="tx">
  <p:cSld name="tx">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77" name="Shape 77"/>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woColTx" type="twoColTx">
  <p:cSld name="twoColTx">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80" name="Shape 80"/>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81" name="Shape 81"/>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1pPr>
            <a:lvl2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2pPr>
            <a:lvl3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3pPr>
            <a:lvl4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4pPr>
            <a:lvl5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5pPr>
            <a:lvl6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6pPr>
            <a:lvl7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7pPr>
            <a:lvl8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8pPr>
            <a:lvl9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1"/>
              </a:buClr>
              <a:buSzPct val="166666"/>
              <a:buFont typeface="Arial"/>
              <a:buChar char="•"/>
              <a:defRPr sz="3000" b="0" i="0" u="none" strike="noStrike" cap="none" baseline="0">
                <a:solidFill>
                  <a:schemeClr val="lt1"/>
                </a:solidFill>
                <a:latin typeface="Trebuchet MS"/>
                <a:ea typeface="Trebuchet MS"/>
                <a:cs typeface="Trebuchet MS"/>
                <a:sym typeface="Trebuchet MS"/>
              </a:defRPr>
            </a:lvl1pPr>
            <a:lvl2pPr marL="742950" indent="-285750" algn="l" rtl="0">
              <a:spcBef>
                <a:spcPts val="480"/>
              </a:spcBef>
              <a:buClr>
                <a:schemeClr val="lt1"/>
              </a:buClr>
              <a:buSzPct val="100000"/>
              <a:buFont typeface="Courier New"/>
              <a:buChar char="o"/>
              <a:defRPr sz="2400" b="0" i="0" u="none" strike="noStrike" cap="none" baseline="0">
                <a:solidFill>
                  <a:schemeClr val="lt1"/>
                </a:solidFill>
                <a:latin typeface="Trebuchet MS"/>
                <a:ea typeface="Trebuchet MS"/>
                <a:cs typeface="Trebuchet MS"/>
                <a:sym typeface="Trebuchet MS"/>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Trebuchet MS"/>
                <a:ea typeface="Trebuchet MS"/>
                <a:cs typeface="Trebuchet MS"/>
                <a:sym typeface="Trebuchet MS"/>
              </a:defRPr>
            </a:lvl3pPr>
            <a:lvl4pPr marL="16002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4pPr>
            <a:lvl5pPr marL="20574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5pPr>
            <a:lvl6pPr marL="25146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6pPr>
            <a:lvl7pPr marL="29718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7pPr>
            <a:lvl8pPr marL="34290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8pPr>
            <a:lvl9pPr marL="38862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71" name="Shape 71"/>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youtube.com/v/GwwRtN1rFYk" TargetMode="External"/><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a/uci.edu/spreadsheet/viewform?formkey=dEhkSmVodldLQnE1dS03NzNsV21vNkE6MQ%23gid=0" TargetMode="External"/><Relationship Id="rId4" Type="http://schemas.openxmlformats.org/officeDocument/2006/relationships/hyperlink" Target="http://www.lib.uci.edu/about/visit/docs/floorplan-langson-3rd-floor.pdf" TargetMode="External"/><Relationship Id="rId5" Type="http://schemas.openxmlformats.org/officeDocument/2006/relationships/hyperlink" Target="http://www.fzenteno.net/new.html"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628563"/>
            <a:ext cx="7772400" cy="1650599"/>
          </a:xfrm>
          <a:prstGeom prst="rect">
            <a:avLst/>
          </a:prstGeom>
        </p:spPr>
        <p:txBody>
          <a:bodyPr lIns="91425" tIns="91425" rIns="91425" bIns="91425" anchor="b" anchorCtr="0">
            <a:spAutoFit/>
          </a:bodyPr>
          <a:lstStyle/>
          <a:p>
            <a:pPr>
              <a:buNone/>
            </a:pPr>
            <a:r>
              <a:rPr lang="en">
                <a:latin typeface="Trebuchet MS"/>
                <a:ea typeface="Trebuchet MS"/>
                <a:cs typeface="Trebuchet MS"/>
                <a:sym typeface="Trebuchet MS"/>
              </a:rPr>
              <a:t>Interim Presentation</a:t>
            </a:r>
          </a:p>
        </p:txBody>
      </p:sp>
      <p:sp>
        <p:nvSpPr>
          <p:cNvPr id="89" name="Shape 89"/>
          <p:cNvSpPr txBox="1">
            <a:spLocks noGrp="1"/>
          </p:cNvSpPr>
          <p:nvPr>
            <p:ph type="subTitle" idx="1"/>
          </p:nvPr>
        </p:nvSpPr>
        <p:spPr>
          <a:xfrm>
            <a:off x="685800" y="3563450"/>
            <a:ext cx="7772400" cy="1674900"/>
          </a:xfrm>
          <a:prstGeom prst="rect">
            <a:avLst/>
          </a:prstGeom>
        </p:spPr>
        <p:txBody>
          <a:bodyPr lIns="91425" tIns="91425" rIns="91425" bIns="91425" anchor="t" anchorCtr="0">
            <a:spAutoFit/>
          </a:bodyPr>
          <a:lstStyle/>
          <a:p>
            <a:pPr lvl="0" rtl="0">
              <a:buNone/>
            </a:pPr>
            <a:r>
              <a:rPr lang="en" sz="3000"/>
              <a:t>Group 4 - May 14th, 2012</a:t>
            </a:r>
          </a:p>
          <a:p>
            <a:endParaRPr/>
          </a:p>
          <a:p>
            <a:pPr>
              <a:buNone/>
            </a:pPr>
            <a:r>
              <a:rPr lang="en" sz="3000"/>
              <a:t>Langson Library Redesign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buNone/>
            </a:pPr>
            <a:r>
              <a:rPr lang="en"/>
              <a:t>Scenario Tasks</a:t>
            </a:r>
          </a:p>
        </p:txBody>
      </p:sp>
      <p:sp>
        <p:nvSpPr>
          <p:cNvPr id="149" name="Shape 149"/>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Should some of the tasks be merged into one scenario? </a:t>
            </a:r>
          </a:p>
          <a:p>
            <a:pPr>
              <a:buNone/>
            </a:pPr>
            <a:r>
              <a:rPr lang="en"/>
              <a:t>There are currently 4 different sets of tasks that include combinations of finding bathrooms, computers, books, and floor switching.</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Example of user difficulties</a:t>
            </a:r>
          </a:p>
        </p:txBody>
      </p:sp>
      <p:sp>
        <p:nvSpPr>
          <p:cNvPr id="155" name="Shape 155"/>
          <p:cNvSpPr txBox="1">
            <a:spLocks noGrp="1"/>
          </p:cNvSpPr>
          <p:nvPr>
            <p:ph type="body" idx="1"/>
          </p:nvPr>
        </p:nvSpPr>
        <p:spPr>
          <a:xfrm>
            <a:off x="410700" y="5331430"/>
            <a:ext cx="8229600" cy="1236299"/>
          </a:xfrm>
          <a:prstGeom prst="rect">
            <a:avLst/>
          </a:prstGeom>
        </p:spPr>
        <p:txBody>
          <a:bodyPr lIns="91425" tIns="91425" rIns="91425" bIns="91425" anchor="t" anchorCtr="0">
            <a:spAutoFit/>
          </a:bodyPr>
          <a:lstStyle/>
          <a:p>
            <a:pPr marL="0" marR="0" lvl="0" indent="0" algn="l" rtl="0">
              <a:lnSpc>
                <a:spcPct val="115000"/>
              </a:lnSpc>
              <a:spcBef>
                <a:spcPts val="0"/>
              </a:spcBef>
              <a:spcAft>
                <a:spcPts val="0"/>
              </a:spcAft>
              <a:buNone/>
            </a:pPr>
            <a:r>
              <a:rPr lang="en" sz="2400" b="1"/>
              <a:t>- difficulty seeing smaller text</a:t>
            </a:r>
          </a:p>
          <a:p>
            <a:pPr marL="0" marR="0" lvl="0" indent="0" algn="l" rtl="0">
              <a:lnSpc>
                <a:spcPct val="100000"/>
              </a:lnSpc>
              <a:spcBef>
                <a:spcPts val="600"/>
              </a:spcBef>
              <a:spcAft>
                <a:spcPts val="0"/>
              </a:spcAft>
              <a:buClr>
                <a:srgbClr val="000000"/>
              </a:buClr>
              <a:buSzPct val="45833"/>
              <a:buFont typeface="Arial"/>
              <a:buNone/>
            </a:pPr>
            <a:r>
              <a:rPr lang="en" sz="2400" b="1"/>
              <a:t>- bypassing buttons</a:t>
            </a:r>
          </a:p>
          <a:p>
            <a:endParaRPr/>
          </a:p>
          <a:p>
            <a:endParaRPr/>
          </a:p>
          <a:p>
            <a:endParaRPr/>
          </a:p>
        </p:txBody>
      </p:sp>
      <p:sp>
        <p:nvSpPr>
          <p:cNvPr id="156" name="Shape 156">
            <a:hlinkClick r:id="rId3"/>
          </p:cNvPr>
          <p:cNvSpPr/>
          <p:nvPr/>
        </p:nvSpPr>
        <p:spPr>
          <a:xfrm>
            <a:off x="2286000" y="1714500"/>
            <a:ext cx="4572000" cy="3429000"/>
          </a:xfrm>
          <a:prstGeom prst="rect">
            <a:avLst/>
          </a:prstGeom>
          <a:blipFill>
            <a:blip r:embed="rId4"/>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60"/>
        <p:cNvGrpSpPr/>
        <p:nvPr/>
      </p:nvGrpSpPr>
      <p:grpSpPr>
        <a:xfrm>
          <a:off x="0" y="0"/>
          <a:ext cx="0" cy="0"/>
          <a:chOff x="0" y="0"/>
          <a:chExt cx="0" cy="0"/>
        </a:xfrm>
      </p:grpSpPr>
      <p:sp>
        <p:nvSpPr>
          <p:cNvPr id="161" name="Shape 161"/>
          <p:cNvSpPr/>
          <p:nvPr/>
        </p:nvSpPr>
        <p:spPr>
          <a:xfrm>
            <a:off x="1566525" y="2202825"/>
            <a:ext cx="1276350" cy="1390650"/>
          </a:xfrm>
          <a:prstGeom prst="rect">
            <a:avLst/>
          </a:prstGeom>
          <a:blipFill>
            <a:blip r:embed="rId3"/>
            <a:stretch>
              <a:fillRect/>
            </a:stretch>
          </a:blipFill>
          <a:ln>
            <a:noFill/>
          </a:ln>
        </p:spPr>
      </p:sp>
      <p:sp>
        <p:nvSpPr>
          <p:cNvPr id="162" name="Shape 16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Interface redesign</a:t>
            </a:r>
          </a:p>
        </p:txBody>
      </p:sp>
      <p:sp>
        <p:nvSpPr>
          <p:cNvPr id="163" name="Shape 163"/>
          <p:cNvSpPr txBox="1">
            <a:spLocks noGrp="1"/>
          </p:cNvSpPr>
          <p:nvPr>
            <p:ph type="body" idx="1"/>
          </p:nvPr>
        </p:nvSpPr>
        <p:spPr>
          <a:xfrm>
            <a:off x="457200" y="1584900"/>
            <a:ext cx="8229600" cy="4967700"/>
          </a:xfrm>
          <a:prstGeom prst="rect">
            <a:avLst/>
          </a:prstGeom>
        </p:spPr>
        <p:txBody>
          <a:bodyPr lIns="91425" tIns="91425" rIns="91425" bIns="91425" anchor="t" anchorCtr="0">
            <a:spAutoFit/>
          </a:bodyPr>
          <a:lstStyle/>
          <a:p>
            <a:pPr lvl="0" rtl="0">
              <a:buNone/>
            </a:pPr>
            <a:r>
              <a:rPr lang="en"/>
              <a:t>Size of labels on map</a:t>
            </a:r>
          </a:p>
          <a:p>
            <a:endParaRPr/>
          </a:p>
          <a:p>
            <a:pPr lvl="0" rtl="0">
              <a:buNone/>
            </a:pPr>
            <a:r>
              <a:rPr lang="en"/>
              <a:t>old 								new	</a:t>
            </a:r>
          </a:p>
          <a:p>
            <a:endParaRPr/>
          </a:p>
          <a:p>
            <a:endParaRPr/>
          </a:p>
          <a:p>
            <a:endParaRPr/>
          </a:p>
          <a:p>
            <a:pPr>
              <a:buNone/>
            </a:pPr>
            <a:r>
              <a:rPr lang="en"/>
              <a:t>old 				</a:t>
            </a:r>
          </a:p>
        </p:txBody>
      </p:sp>
      <p:sp>
        <p:nvSpPr>
          <p:cNvPr id="164" name="Shape 164"/>
          <p:cNvSpPr/>
          <p:nvPr/>
        </p:nvSpPr>
        <p:spPr>
          <a:xfrm>
            <a:off x="5712900" y="2202825"/>
            <a:ext cx="1276350" cy="1390650"/>
          </a:xfrm>
          <a:prstGeom prst="rect">
            <a:avLst/>
          </a:prstGeom>
          <a:blipFill>
            <a:blip r:embed="rId4"/>
            <a:stretch>
              <a:fillRect/>
            </a:stretch>
          </a:blipFill>
          <a:ln>
            <a:noFill/>
          </a:ln>
        </p:spPr>
      </p:sp>
      <p:sp>
        <p:nvSpPr>
          <p:cNvPr id="165" name="Shape 165"/>
          <p:cNvSpPr/>
          <p:nvPr/>
        </p:nvSpPr>
        <p:spPr>
          <a:xfrm>
            <a:off x="4882422" y="4043314"/>
            <a:ext cx="3804377" cy="2256759"/>
          </a:xfrm>
          <a:prstGeom prst="rect">
            <a:avLst/>
          </a:prstGeom>
          <a:blipFill>
            <a:blip r:embed="rId5"/>
            <a:stretch>
              <a:fillRect/>
            </a:stretch>
          </a:blipFill>
          <a:ln>
            <a:noFill/>
          </a:ln>
        </p:spPr>
      </p:sp>
      <p:sp>
        <p:nvSpPr>
          <p:cNvPr id="166" name="Shape 166"/>
          <p:cNvSpPr/>
          <p:nvPr/>
        </p:nvSpPr>
        <p:spPr>
          <a:xfrm>
            <a:off x="228437" y="4047743"/>
            <a:ext cx="3636891" cy="2247899"/>
          </a:xfrm>
          <a:prstGeom prst="rect">
            <a:avLst/>
          </a:prstGeom>
          <a:blipFill>
            <a:blip r:embed="rId6"/>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algn="ctr" rtl="0">
              <a:buClr>
                <a:srgbClr val="000000"/>
              </a:buClr>
              <a:buSzPct val="30555"/>
              <a:buFont typeface="Arial"/>
              <a:buNone/>
            </a:pPr>
            <a:r>
              <a:rPr lang="en"/>
              <a:t>Schedule Weeks 1-6 Completed</a:t>
            </a:r>
          </a:p>
        </p:txBody>
      </p:sp>
      <p:sp>
        <p:nvSpPr>
          <p:cNvPr id="172" name="Shape 172"/>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algn="ctr" rtl="0">
              <a:buClr>
                <a:srgbClr val="000000"/>
              </a:buClr>
              <a:buSzPct val="45833"/>
              <a:buFont typeface="Arial"/>
              <a:buNone/>
            </a:pPr>
            <a:r>
              <a:rPr lang="en" sz="2400">
                <a:solidFill>
                  <a:srgbClr val="FFFFFF"/>
                </a:solidFill>
              </a:rPr>
              <a:t>- Week 1 - Week 4 -</a:t>
            </a:r>
          </a:p>
          <a:p>
            <a:pPr lvl="0" rtl="0">
              <a:buClr>
                <a:srgbClr val="000000"/>
              </a:buClr>
              <a:buSzPct val="45833"/>
              <a:buFont typeface="Arial"/>
              <a:buNone/>
            </a:pPr>
            <a:r>
              <a:rPr lang="en" sz="2400">
                <a:solidFill>
                  <a:srgbClr val="FFFFFF"/>
                </a:solidFill>
              </a:rPr>
              <a:t>Held meetings with customer (April 6, April 20) </a:t>
            </a:r>
          </a:p>
          <a:p>
            <a:pPr lvl="0" rtl="0">
              <a:buClr>
                <a:srgbClr val="000000"/>
              </a:buClr>
              <a:buSzPct val="45833"/>
              <a:buFont typeface="Arial"/>
              <a:buNone/>
            </a:pPr>
            <a:r>
              <a:rPr lang="en" sz="2400">
                <a:solidFill>
                  <a:srgbClr val="FFFFFF"/>
                </a:solidFill>
              </a:rPr>
              <a:t>April 6 - We discussed the concerns with the map.</a:t>
            </a:r>
          </a:p>
          <a:p>
            <a:pPr lvl="0" rtl="0">
              <a:buClr>
                <a:srgbClr val="000000"/>
              </a:buClr>
              <a:buSzPct val="45833"/>
              <a:buFont typeface="Arial"/>
              <a:buNone/>
            </a:pPr>
            <a:r>
              <a:rPr lang="en" sz="2400">
                <a:solidFill>
                  <a:srgbClr val="FFFFFF"/>
                </a:solidFill>
              </a:rPr>
              <a:t>April 20 - We proposed a prototype for a new interface and plans for user testing </a:t>
            </a:r>
          </a:p>
          <a:p>
            <a:pPr lvl="0" rtl="0">
              <a:buClr>
                <a:srgbClr val="000000"/>
              </a:buClr>
              <a:buSzPct val="45833"/>
              <a:buFont typeface="Arial"/>
              <a:buNone/>
            </a:pPr>
            <a:r>
              <a:rPr lang="en" sz="2400" b="1" u="sng">
                <a:solidFill>
                  <a:srgbClr val="FFFFFF"/>
                </a:solidFill>
              </a:rPr>
              <a:t>April 23 - Initial presentation</a:t>
            </a:r>
          </a:p>
          <a:p>
            <a:pPr lvl="0" algn="ctr" rtl="0">
              <a:buClr>
                <a:srgbClr val="000000"/>
              </a:buClr>
              <a:buSzPct val="45833"/>
              <a:buFont typeface="Arial"/>
              <a:buNone/>
            </a:pPr>
            <a:r>
              <a:rPr lang="en" sz="2400">
                <a:solidFill>
                  <a:srgbClr val="FFFFFF"/>
                </a:solidFill>
              </a:rPr>
              <a:t>- Week 5 - </a:t>
            </a:r>
          </a:p>
          <a:p>
            <a:pPr lvl="0" rtl="0">
              <a:buClr>
                <a:srgbClr val="000000"/>
              </a:buClr>
              <a:buSzPct val="45833"/>
              <a:buFont typeface="Arial"/>
              <a:buNone/>
            </a:pPr>
            <a:r>
              <a:rPr lang="en" sz="2400">
                <a:solidFill>
                  <a:srgbClr val="FFFFFF"/>
                </a:solidFill>
              </a:rPr>
              <a:t>	- Gathering materials (</a:t>
            </a:r>
            <a:r>
              <a:rPr lang="en" sz="2400" b="1" u="sng">
                <a:solidFill>
                  <a:srgbClr val="FFFFFF"/>
                </a:solidFill>
              </a:rPr>
              <a:t>materials document</a:t>
            </a:r>
            <a:r>
              <a:rPr lang="en" sz="2400">
                <a:solidFill>
                  <a:srgbClr val="FFFFFF"/>
                </a:solidFill>
              </a:rPr>
              <a:t>)</a:t>
            </a:r>
          </a:p>
          <a:p>
            <a:pPr lvl="0" rtl="0">
              <a:buClr>
                <a:srgbClr val="000000"/>
              </a:buClr>
              <a:buSzPct val="45833"/>
              <a:buFont typeface="Arial"/>
              <a:buNone/>
            </a:pPr>
            <a:r>
              <a:rPr lang="en" sz="2400">
                <a:solidFill>
                  <a:srgbClr val="FFFFFF"/>
                </a:solidFill>
              </a:rPr>
              <a:t>	- Start user testing</a:t>
            </a:r>
          </a:p>
          <a:p>
            <a:pPr lvl="0" algn="ctr" rtl="0">
              <a:buClr>
                <a:srgbClr val="000000"/>
              </a:buClr>
              <a:buSzPct val="45833"/>
              <a:buFont typeface="Arial"/>
              <a:buNone/>
            </a:pPr>
            <a:r>
              <a:rPr lang="en" sz="2400">
                <a:solidFill>
                  <a:srgbClr val="FFFFFF"/>
                </a:solidFill>
              </a:rPr>
              <a:t>- Week 6 -</a:t>
            </a:r>
          </a:p>
          <a:p>
            <a:pPr lvl="0" rtl="0">
              <a:buClr>
                <a:srgbClr val="000000"/>
              </a:buClr>
              <a:buSzPct val="45833"/>
              <a:buFont typeface="Arial"/>
              <a:buNone/>
            </a:pPr>
            <a:r>
              <a:rPr lang="en" sz="2400">
                <a:solidFill>
                  <a:srgbClr val="FFFFFF"/>
                </a:solidFill>
              </a:rPr>
              <a:t>	- User testing completed, begin analysis</a:t>
            </a:r>
          </a:p>
          <a:p>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180243"/>
            <a:ext cx="8229600" cy="789000"/>
          </a:xfrm>
          <a:prstGeom prst="rect">
            <a:avLst/>
          </a:prstGeom>
        </p:spPr>
        <p:txBody>
          <a:bodyPr lIns="91425" tIns="91425" rIns="91425" bIns="91425" anchor="b" anchorCtr="0">
            <a:spAutoFit/>
          </a:bodyPr>
          <a:lstStyle/>
          <a:p>
            <a:pPr algn="ctr">
              <a:buNone/>
            </a:pPr>
            <a:r>
              <a:rPr lang="en"/>
              <a:t>Proposed Schedule</a:t>
            </a:r>
          </a:p>
        </p:txBody>
      </p:sp>
      <p:sp>
        <p:nvSpPr>
          <p:cNvPr id="178" name="Shape 178"/>
          <p:cNvSpPr txBox="1">
            <a:spLocks noGrp="1"/>
          </p:cNvSpPr>
          <p:nvPr>
            <p:ph type="body" idx="1"/>
          </p:nvPr>
        </p:nvSpPr>
        <p:spPr>
          <a:xfrm>
            <a:off x="457200" y="1016487"/>
            <a:ext cx="8229600" cy="5545800"/>
          </a:xfrm>
          <a:prstGeom prst="rect">
            <a:avLst/>
          </a:prstGeom>
        </p:spPr>
        <p:txBody>
          <a:bodyPr lIns="91425" tIns="91425" rIns="91425" bIns="91425" anchor="t" anchorCtr="0">
            <a:spAutoFit/>
          </a:bodyPr>
          <a:lstStyle/>
          <a:p>
            <a:pPr lvl="0" rtl="0">
              <a:buNone/>
            </a:pPr>
            <a:r>
              <a:rPr lang="en" sz="2400"/>
              <a:t>Week 7</a:t>
            </a:r>
          </a:p>
          <a:p>
            <a:pPr lvl="0" rtl="0">
              <a:buNone/>
            </a:pPr>
            <a:r>
              <a:rPr lang="en" sz="2400" b="1" u="sng"/>
              <a:t>May 14 - Interim presentation </a:t>
            </a:r>
            <a:r>
              <a:rPr lang="en" sz="2400" b="1"/>
              <a:t>(Team 4 Members)</a:t>
            </a:r>
          </a:p>
          <a:p>
            <a:pPr lvl="0" rtl="0">
              <a:buNone/>
            </a:pPr>
            <a:r>
              <a:rPr lang="en" sz="2400" i="1"/>
              <a:t>Focus on refining the redesigned interface (Brandon) </a:t>
            </a:r>
          </a:p>
          <a:p>
            <a:pPr marL="0" marR="0" lvl="0" indent="0" algn="l" rtl="0">
              <a:lnSpc>
                <a:spcPct val="100000"/>
              </a:lnSpc>
              <a:spcBef>
                <a:spcPts val="600"/>
              </a:spcBef>
              <a:spcAft>
                <a:spcPts val="0"/>
              </a:spcAft>
              <a:buClr>
                <a:srgbClr val="000000"/>
              </a:buClr>
              <a:buSzPct val="45833"/>
              <a:buFont typeface="Arial"/>
              <a:buNone/>
            </a:pPr>
            <a:r>
              <a:rPr lang="en" sz="2400"/>
              <a:t>Week 8</a:t>
            </a:r>
          </a:p>
          <a:p>
            <a:pPr marL="0" marR="0" lvl="0" indent="0" algn="l" rtl="0">
              <a:lnSpc>
                <a:spcPct val="100000"/>
              </a:lnSpc>
              <a:spcBef>
                <a:spcPts val="600"/>
              </a:spcBef>
              <a:spcAft>
                <a:spcPts val="0"/>
              </a:spcAft>
              <a:buClr>
                <a:srgbClr val="000000"/>
              </a:buClr>
              <a:buSzPct val="45833"/>
              <a:buFont typeface="Arial"/>
              <a:buNone/>
            </a:pPr>
            <a:r>
              <a:rPr lang="en" sz="2400" i="1"/>
              <a:t>Discuss new redesign with customer (everyone)</a:t>
            </a:r>
          </a:p>
          <a:p>
            <a:pPr marL="0" marR="0" lvl="0" indent="0" algn="l" rtl="0">
              <a:lnSpc>
                <a:spcPct val="100000"/>
              </a:lnSpc>
              <a:spcBef>
                <a:spcPts val="600"/>
              </a:spcBef>
              <a:spcAft>
                <a:spcPts val="0"/>
              </a:spcAft>
              <a:buClr>
                <a:srgbClr val="000000"/>
              </a:buClr>
              <a:buSzPct val="45833"/>
              <a:buFont typeface="Arial"/>
              <a:buNone/>
            </a:pPr>
            <a:r>
              <a:rPr lang="en" sz="2400" i="1"/>
              <a:t>Conduct final user testing (everyone)</a:t>
            </a:r>
          </a:p>
          <a:p>
            <a:pPr marL="0" marR="0" lvl="0" indent="0" algn="l" rtl="0">
              <a:lnSpc>
                <a:spcPct val="100000"/>
              </a:lnSpc>
              <a:spcBef>
                <a:spcPts val="600"/>
              </a:spcBef>
              <a:spcAft>
                <a:spcPts val="0"/>
              </a:spcAft>
              <a:buClr>
                <a:srgbClr val="000000"/>
              </a:buClr>
              <a:buSzPct val="45833"/>
              <a:buFont typeface="Arial"/>
              <a:buNone/>
            </a:pPr>
            <a:r>
              <a:rPr lang="en" sz="2400"/>
              <a:t>Week 9</a:t>
            </a:r>
          </a:p>
          <a:p>
            <a:pPr marL="0" marR="0" lvl="0" indent="0" algn="l" rtl="0">
              <a:lnSpc>
                <a:spcPct val="100000"/>
              </a:lnSpc>
              <a:spcBef>
                <a:spcPts val="600"/>
              </a:spcBef>
              <a:spcAft>
                <a:spcPts val="0"/>
              </a:spcAft>
              <a:buClr>
                <a:srgbClr val="000000"/>
              </a:buClr>
              <a:buSzPct val="45833"/>
              <a:buFont typeface="Arial"/>
              <a:buNone/>
            </a:pPr>
            <a:r>
              <a:rPr lang="en" sz="2400" i="1"/>
              <a:t>Manage video (Steven)</a:t>
            </a:r>
          </a:p>
          <a:p>
            <a:pPr marL="0" marR="0" lvl="0" indent="0" algn="l" rtl="0">
              <a:lnSpc>
                <a:spcPct val="100000"/>
              </a:lnSpc>
              <a:spcBef>
                <a:spcPts val="600"/>
              </a:spcBef>
              <a:spcAft>
                <a:spcPts val="0"/>
              </a:spcAft>
              <a:buClr>
                <a:srgbClr val="000000"/>
              </a:buClr>
              <a:buSzPct val="45833"/>
              <a:buFont typeface="Arial"/>
              <a:buNone/>
            </a:pPr>
            <a:r>
              <a:rPr lang="en" sz="2400" i="1"/>
              <a:t>Complete and Analyze round 2 user test videos (everyone)</a:t>
            </a:r>
          </a:p>
          <a:p>
            <a:pPr marL="0" marR="0" lvl="0" indent="0" algn="l" rtl="0">
              <a:lnSpc>
                <a:spcPct val="100000"/>
              </a:lnSpc>
              <a:spcBef>
                <a:spcPts val="600"/>
              </a:spcBef>
              <a:spcAft>
                <a:spcPts val="0"/>
              </a:spcAft>
              <a:buClr>
                <a:srgbClr val="000000"/>
              </a:buClr>
              <a:buSzPct val="45833"/>
              <a:buFont typeface="Arial"/>
              <a:buNone/>
            </a:pPr>
            <a:r>
              <a:rPr lang="en" sz="2400"/>
              <a:t>Week 10</a:t>
            </a:r>
          </a:p>
          <a:p>
            <a:pPr marL="0" marR="0" lvl="0" indent="0" algn="l" rtl="0">
              <a:lnSpc>
                <a:spcPct val="100000"/>
              </a:lnSpc>
              <a:spcBef>
                <a:spcPts val="600"/>
              </a:spcBef>
              <a:spcAft>
                <a:spcPts val="0"/>
              </a:spcAft>
              <a:buClr>
                <a:srgbClr val="000000"/>
              </a:buClr>
              <a:buSzPct val="45833"/>
              <a:buFont typeface="Arial"/>
              <a:buNone/>
            </a:pPr>
            <a:r>
              <a:rPr lang="en" sz="2400" i="1"/>
              <a:t>Final Evaluation (presentation June 4)</a:t>
            </a:r>
          </a:p>
          <a:p>
            <a:pPr marL="0" marR="0" lvl="0" indent="0" algn="l" rtl="0">
              <a:lnSpc>
                <a:spcPct val="100000"/>
              </a:lnSpc>
              <a:spcBef>
                <a:spcPts val="600"/>
              </a:spcBef>
              <a:spcAft>
                <a:spcPts val="0"/>
              </a:spcAft>
              <a:buClr>
                <a:srgbClr val="000000"/>
              </a:buClr>
              <a:buSzPct val="45833"/>
              <a:buFont typeface="Arial"/>
              <a:buNone/>
            </a:pPr>
            <a:r>
              <a:rPr lang="en" sz="2400" b="1" i="1" u="sng"/>
              <a:t>Final report (June 10)</a:t>
            </a:r>
          </a:p>
          <a:p>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159012"/>
            <a:ext cx="8229600" cy="1143000"/>
          </a:xfrm>
          <a:prstGeom prst="rect">
            <a:avLst/>
          </a:prstGeom>
        </p:spPr>
        <p:txBody>
          <a:bodyPr lIns="91425" tIns="91425" rIns="91425" bIns="91425" anchor="b" anchorCtr="0">
            <a:spAutoFit/>
          </a:bodyPr>
          <a:lstStyle/>
          <a:p>
            <a:pPr algn="ctr">
              <a:buNone/>
            </a:pPr>
            <a:r>
              <a:rPr lang="en"/>
              <a:t>Roles Within User Testing</a:t>
            </a:r>
          </a:p>
        </p:txBody>
      </p:sp>
      <p:sp>
        <p:nvSpPr>
          <p:cNvPr id="184" name="Shape 184"/>
          <p:cNvSpPr txBox="1">
            <a:spLocks noGrp="1"/>
          </p:cNvSpPr>
          <p:nvPr>
            <p:ph type="body" idx="1"/>
          </p:nvPr>
        </p:nvSpPr>
        <p:spPr>
          <a:xfrm>
            <a:off x="457200" y="945150"/>
            <a:ext cx="8229600" cy="5714100"/>
          </a:xfrm>
          <a:prstGeom prst="rect">
            <a:avLst/>
          </a:prstGeom>
        </p:spPr>
        <p:txBody>
          <a:bodyPr lIns="91425" tIns="91425" rIns="91425" bIns="91425" anchor="t" anchorCtr="0">
            <a:spAutoFit/>
          </a:bodyPr>
          <a:lstStyle/>
          <a:p>
            <a:pPr lvl="0" algn="ctr" rtl="0">
              <a:buNone/>
            </a:pPr>
            <a:r>
              <a:rPr lang="en" sz="1800"/>
              <a:t>Cherrie</a:t>
            </a:r>
          </a:p>
          <a:p>
            <a:pPr lvl="0" rtl="0">
              <a:buNone/>
            </a:pPr>
            <a:r>
              <a:rPr lang="en" sz="1800"/>
              <a:t>. Reads the script and watches the user's progress, as in when it's time to change browser tabs</a:t>
            </a:r>
          </a:p>
          <a:p>
            <a:endParaRPr/>
          </a:p>
          <a:p>
            <a:pPr lvl="0" algn="ctr" rtl="0">
              <a:buNone/>
            </a:pPr>
            <a:r>
              <a:rPr lang="en" sz="1800"/>
              <a:t>Steven</a:t>
            </a:r>
          </a:p>
          <a:p>
            <a:pPr lvl="0" rtl="0">
              <a:buNone/>
            </a:pPr>
            <a:r>
              <a:rPr lang="en" sz="1800"/>
              <a:t>. Handles the recording software and hardware; provides the laptop</a:t>
            </a:r>
          </a:p>
          <a:p>
            <a:pPr lvl="0" rtl="0">
              <a:buNone/>
            </a:pPr>
            <a:r>
              <a:rPr lang="en" sz="1800"/>
              <a:t>. Monitors the experiment itself as it's underway</a:t>
            </a:r>
          </a:p>
          <a:p>
            <a:endParaRPr/>
          </a:p>
          <a:p>
            <a:pPr marL="0" marR="0" lvl="0" indent="0" algn="ctr" rtl="0">
              <a:lnSpc>
                <a:spcPct val="100000"/>
              </a:lnSpc>
              <a:spcBef>
                <a:spcPts val="600"/>
              </a:spcBef>
              <a:spcAft>
                <a:spcPts val="0"/>
              </a:spcAft>
              <a:buClr>
                <a:srgbClr val="000000"/>
              </a:buClr>
              <a:buSzPct val="61111"/>
              <a:buFont typeface="Arial"/>
              <a:buNone/>
            </a:pPr>
            <a:r>
              <a:rPr lang="en" sz="1800"/>
              <a:t>Brandon</a:t>
            </a:r>
          </a:p>
          <a:p>
            <a:pPr marL="0" marR="0" lvl="0" indent="0" rtl="0">
              <a:lnSpc>
                <a:spcPct val="100000"/>
              </a:lnSpc>
              <a:spcBef>
                <a:spcPts val="600"/>
              </a:spcBef>
              <a:spcAft>
                <a:spcPts val="0"/>
              </a:spcAft>
              <a:buClr>
                <a:srgbClr val="000000"/>
              </a:buClr>
              <a:buSzPct val="61111"/>
              <a:buFont typeface="Arial"/>
              <a:buNone/>
            </a:pPr>
            <a:r>
              <a:rPr lang="en" sz="1800"/>
              <a:t>. Determines the current scenario to test; writes call numbers on whiteboard</a:t>
            </a:r>
          </a:p>
          <a:p>
            <a:pPr marL="0" marR="0" lvl="0" indent="0" rtl="0">
              <a:lnSpc>
                <a:spcPct val="100000"/>
              </a:lnSpc>
              <a:spcBef>
                <a:spcPts val="600"/>
              </a:spcBef>
              <a:spcAft>
                <a:spcPts val="0"/>
              </a:spcAft>
              <a:buClr>
                <a:srgbClr val="000000"/>
              </a:buClr>
              <a:buSzPct val="61111"/>
              <a:buFont typeface="Arial"/>
              <a:buNone/>
            </a:pPr>
            <a:r>
              <a:rPr lang="en" sz="1800"/>
              <a:t>. Ensures the interface is functioning correctly, and further oversees the experiment</a:t>
            </a:r>
          </a:p>
          <a:p>
            <a:endParaRPr/>
          </a:p>
          <a:p>
            <a:pPr marL="0" marR="0" lvl="0" indent="0" algn="ctr" rtl="0">
              <a:lnSpc>
                <a:spcPct val="100000"/>
              </a:lnSpc>
              <a:spcBef>
                <a:spcPts val="600"/>
              </a:spcBef>
              <a:spcAft>
                <a:spcPts val="0"/>
              </a:spcAft>
              <a:buClr>
                <a:srgbClr val="000000"/>
              </a:buClr>
              <a:buSzPct val="61111"/>
              <a:buFont typeface="Arial"/>
              <a:buNone/>
            </a:pPr>
            <a:r>
              <a:rPr lang="en" sz="1800"/>
              <a:t>Freddie</a:t>
            </a:r>
          </a:p>
          <a:p>
            <a:pPr marL="0" marR="0" lvl="0" indent="0" rtl="0">
              <a:lnSpc>
                <a:spcPct val="100000"/>
              </a:lnSpc>
              <a:spcBef>
                <a:spcPts val="600"/>
              </a:spcBef>
              <a:spcAft>
                <a:spcPts val="0"/>
              </a:spcAft>
              <a:buClr>
                <a:srgbClr val="000000"/>
              </a:buClr>
              <a:buSzPct val="61111"/>
              <a:buFont typeface="Arial"/>
              <a:buNone/>
            </a:pPr>
            <a:r>
              <a:rPr lang="en" sz="1800"/>
              <a:t>. Track start and end times during experiment</a:t>
            </a:r>
          </a:p>
          <a:p>
            <a:pPr lvl="0" rtl="0">
              <a:buNone/>
            </a:pPr>
            <a:r>
              <a:rPr lang="en" sz="1800"/>
              <a:t>. Manages questionnaire XML Document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95262"/>
            <a:ext cx="8229600" cy="1143000"/>
          </a:xfrm>
          <a:prstGeom prst="rect">
            <a:avLst/>
          </a:prstGeom>
        </p:spPr>
        <p:txBody>
          <a:bodyPr lIns="91425" tIns="91425" rIns="91425" bIns="91425" anchor="b" anchorCtr="0">
            <a:spAutoFit/>
          </a:bodyPr>
          <a:lstStyle/>
          <a:p>
            <a:pPr algn="ctr">
              <a:buNone/>
            </a:pPr>
            <a:r>
              <a:rPr lang="en"/>
              <a:t>Remaining Closure</a:t>
            </a:r>
          </a:p>
        </p:txBody>
      </p:sp>
      <p:sp>
        <p:nvSpPr>
          <p:cNvPr id="190" name="Shape 190"/>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a:buNone/>
            </a:pPr>
            <a:r>
              <a:rPr lang="en"/>
              <a:t>We hope that these changes will bring greater user satisfaction in the second round of user testing. We ultimately hope to create an interface that can improve navigation and convenience within the UCI Libraries.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endParaRPr/>
          </a:p>
        </p:txBody>
      </p:sp>
      <p:sp>
        <p:nvSpPr>
          <p:cNvPr id="196" name="Shape 196"/>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algn="l" rtl="0">
              <a:buNone/>
            </a:pPr>
            <a:r>
              <a:rPr lang="en" sz="3600"/>
              <a:t>
</a:t>
            </a:r>
          </a:p>
          <a:p>
            <a:pPr marL="2743200" indent="0" algn="l">
              <a:buNone/>
            </a:pPr>
            <a:r>
              <a:rPr lang="en" sz="3600"/>
              <a:t>Questions?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endParaRPr/>
          </a:p>
        </p:txBody>
      </p:sp>
      <p:sp>
        <p:nvSpPr>
          <p:cNvPr id="202" name="Shape 202"/>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sz="3600"/>
              <a:t>
</a:t>
            </a:r>
          </a:p>
          <a:p>
            <a:pPr marL="2286000" indent="457200">
              <a:buNone/>
            </a:pPr>
            <a:r>
              <a:rPr lang="en" sz="3600"/>
              <a:t>Thank You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46037"/>
            <a:ext cx="8229600" cy="1143000"/>
          </a:xfrm>
          <a:prstGeom prst="rect">
            <a:avLst/>
          </a:prstGeom>
        </p:spPr>
        <p:txBody>
          <a:bodyPr lIns="91425" tIns="91425" rIns="91425" bIns="91425" anchor="b" anchorCtr="0">
            <a:spAutoFit/>
          </a:bodyPr>
          <a:lstStyle/>
          <a:p>
            <a:pPr>
              <a:buNone/>
            </a:pPr>
            <a:r>
              <a:rPr lang="en"/>
              <a:t>Project</a:t>
            </a:r>
          </a:p>
        </p:txBody>
      </p:sp>
      <p:sp>
        <p:nvSpPr>
          <p:cNvPr id="95" name="Shape 95"/>
          <p:cNvSpPr txBox="1"/>
          <p:nvPr/>
        </p:nvSpPr>
        <p:spPr>
          <a:xfrm>
            <a:off x="1728150" y="1062700"/>
            <a:ext cx="3000000" cy="3000000"/>
          </a:xfrm>
          <a:prstGeom prst="rect">
            <a:avLst/>
          </a:prstGeom>
        </p:spPr>
        <p:txBody>
          <a:bodyPr lIns="91425" tIns="91425" rIns="91425" bIns="91425" anchor="ctr" anchorCtr="0">
            <a:spAutoFit/>
          </a:bodyPr>
          <a:lstStyle/>
          <a:p>
            <a:pPr lvl="0" rtl="0">
              <a:buClr>
                <a:srgbClr val="000000"/>
              </a:buClr>
              <a:buSzPct val="91666"/>
              <a:buFont typeface="Arial"/>
              <a:buNone/>
            </a:pPr>
            <a:r>
              <a:rPr lang="en" sz="1200" b="1">
                <a:latin typeface="Trebuchet MS"/>
                <a:ea typeface="Trebuchet MS"/>
                <a:cs typeface="Trebuchet MS"/>
                <a:sym typeface="Trebuchet MS"/>
              </a:rPr>
              <a:t> </a:t>
            </a:r>
          </a:p>
        </p:txBody>
      </p:sp>
      <p:sp>
        <p:nvSpPr>
          <p:cNvPr id="96" name="Shape 96"/>
          <p:cNvSpPr txBox="1"/>
          <p:nvPr/>
        </p:nvSpPr>
        <p:spPr>
          <a:xfrm>
            <a:off x="252600" y="1294833"/>
            <a:ext cx="8891399" cy="4771499"/>
          </a:xfrm>
          <a:prstGeom prst="rect">
            <a:avLst/>
          </a:prstGeom>
          <a:noFill/>
        </p:spPr>
        <p:txBody>
          <a:bodyPr lIns="91425" tIns="91425" rIns="91425" bIns="91425" anchor="t" anchorCtr="0">
            <a:spAutoFit/>
          </a:bodyPr>
          <a:lstStyle/>
          <a:p>
            <a:pPr marL="0" marR="0" lvl="0" indent="0" algn="l" rtl="0">
              <a:lnSpc>
                <a:spcPct val="115000"/>
              </a:lnSpc>
              <a:spcBef>
                <a:spcPts val="0"/>
              </a:spcBef>
              <a:spcAft>
                <a:spcPts val="0"/>
              </a:spcAft>
              <a:buClr>
                <a:srgbClr val="000000"/>
              </a:buClr>
              <a:buSzPct val="36666"/>
              <a:buFont typeface="Arial"/>
              <a:buNone/>
            </a:pPr>
            <a:r>
              <a:rPr lang="en" sz="3000">
                <a:solidFill>
                  <a:schemeClr val="lt1"/>
                </a:solidFill>
                <a:latin typeface="Trebuchet MS"/>
                <a:ea typeface="Trebuchet MS"/>
                <a:cs typeface="Trebuchet MS"/>
                <a:sym typeface="Trebuchet MS"/>
              </a:rPr>
              <a:t>Help infrequent patrons navigate Langson Library</a:t>
            </a:r>
          </a:p>
          <a:p>
            <a:pPr marL="0" marR="0" lvl="0" indent="0" algn="l" rtl="0">
              <a:lnSpc>
                <a:spcPct val="115000"/>
              </a:lnSpc>
              <a:spcBef>
                <a:spcPts val="0"/>
              </a:spcBef>
              <a:spcAft>
                <a:spcPts val="0"/>
              </a:spcAft>
              <a:buClr>
                <a:srgbClr val="000000"/>
              </a:buClr>
              <a:buSzPct val="36666"/>
              <a:buFont typeface="Arial"/>
              <a:buNone/>
            </a:pPr>
            <a:r>
              <a:rPr lang="en" sz="3000">
                <a:solidFill>
                  <a:schemeClr val="lt1"/>
                </a:solidFill>
                <a:latin typeface="Trebuchet MS"/>
                <a:ea typeface="Trebuchet MS"/>
                <a:cs typeface="Trebuchet MS"/>
                <a:sym typeface="Trebuchet MS"/>
              </a:rPr>
              <a:t>Original Map on the library website</a:t>
            </a:r>
          </a:p>
          <a:p>
            <a:endParaRPr/>
          </a:p>
          <a:p>
            <a:endParaRPr/>
          </a:p>
        </p:txBody>
      </p:sp>
      <p:sp>
        <p:nvSpPr>
          <p:cNvPr id="97" name="Shape 97"/>
          <p:cNvSpPr txBox="1"/>
          <p:nvPr/>
        </p:nvSpPr>
        <p:spPr>
          <a:xfrm>
            <a:off x="-1056525" y="731837"/>
            <a:ext cx="3657600" cy="457200"/>
          </a:xfrm>
          <a:prstGeom prst="rect">
            <a:avLst/>
          </a:prstGeom>
          <a:noFill/>
        </p:spPr>
        <p:txBody>
          <a:bodyPr lIns="91425" tIns="91425" rIns="91425" bIns="91425" anchor="t" anchorCtr="0">
            <a:spAutoFit/>
          </a:bodyPr>
          <a:lstStyle/>
          <a:p>
            <a:endParaRPr/>
          </a:p>
        </p:txBody>
      </p:sp>
      <p:sp>
        <p:nvSpPr>
          <p:cNvPr id="98" name="Shape 98"/>
          <p:cNvSpPr/>
          <p:nvPr/>
        </p:nvSpPr>
        <p:spPr>
          <a:xfrm>
            <a:off x="2009967" y="2565703"/>
            <a:ext cx="5124063" cy="4036704"/>
          </a:xfrm>
          <a:prstGeom prst="rect">
            <a:avLst/>
          </a:prstGeom>
          <a:blipFill>
            <a:blip r:embed="rId3"/>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2"/>
        <p:cNvGrpSpPr/>
        <p:nvPr/>
      </p:nvGrpSpPr>
      <p:grpSpPr>
        <a:xfrm>
          <a:off x="0" y="0"/>
          <a:ext cx="0" cy="0"/>
          <a:chOff x="0" y="0"/>
          <a:chExt cx="0" cy="0"/>
        </a:xfrm>
      </p:grpSpPr>
      <p:sp>
        <p:nvSpPr>
          <p:cNvPr id="103" name="Shape 103"/>
          <p:cNvSpPr txBox="1"/>
          <p:nvPr/>
        </p:nvSpPr>
        <p:spPr>
          <a:xfrm>
            <a:off x="1728150" y="1062700"/>
            <a:ext cx="3000000" cy="3000000"/>
          </a:xfrm>
          <a:prstGeom prst="rect">
            <a:avLst/>
          </a:prstGeom>
        </p:spPr>
        <p:txBody>
          <a:bodyPr lIns="91425" tIns="91425" rIns="91425" bIns="91425" anchor="ctr" anchorCtr="0">
            <a:spAutoFit/>
          </a:bodyPr>
          <a:lstStyle/>
          <a:p>
            <a:pPr lvl="0" rtl="0">
              <a:buClr>
                <a:srgbClr val="000000"/>
              </a:buClr>
              <a:buSzPct val="91666"/>
              <a:buFont typeface="Arial"/>
              <a:buNone/>
            </a:pPr>
            <a:r>
              <a:rPr lang="en" sz="1200" b="1">
                <a:latin typeface="Trebuchet MS"/>
                <a:ea typeface="Trebuchet MS"/>
                <a:cs typeface="Trebuchet MS"/>
                <a:sym typeface="Trebuchet MS"/>
              </a:rPr>
              <a:t> </a:t>
            </a:r>
          </a:p>
        </p:txBody>
      </p:sp>
      <p:sp>
        <p:nvSpPr>
          <p:cNvPr id="104" name="Shape 104"/>
          <p:cNvSpPr txBox="1"/>
          <p:nvPr/>
        </p:nvSpPr>
        <p:spPr>
          <a:xfrm>
            <a:off x="-1056525" y="731837"/>
            <a:ext cx="3657600" cy="457200"/>
          </a:xfrm>
          <a:prstGeom prst="rect">
            <a:avLst/>
          </a:prstGeom>
          <a:noFill/>
        </p:spPr>
        <p:txBody>
          <a:bodyPr lIns="91425" tIns="91425" rIns="91425" bIns="91425" anchor="t" anchorCtr="0">
            <a:spAutoFit/>
          </a:bodyPr>
          <a:lstStyle/>
          <a:p>
            <a:endParaRPr/>
          </a:p>
        </p:txBody>
      </p:sp>
      <p:sp>
        <p:nvSpPr>
          <p:cNvPr id="105" name="Shape 105"/>
          <p:cNvSpPr txBox="1">
            <a:spLocks noGrp="1"/>
          </p:cNvSpPr>
          <p:nvPr>
            <p:ph type="title"/>
          </p:nvPr>
        </p:nvSpPr>
        <p:spPr>
          <a:xfrm>
            <a:off x="385100" y="46037"/>
            <a:ext cx="8229600" cy="1143000"/>
          </a:xfrm>
          <a:prstGeom prst="rect">
            <a:avLst/>
          </a:prstGeom>
        </p:spPr>
        <p:txBody>
          <a:bodyPr lIns="91425" tIns="91425" rIns="91425" bIns="91425" anchor="b" anchorCtr="0">
            <a:spAutoFit/>
          </a:bodyPr>
          <a:lstStyle/>
          <a:p>
            <a:pPr lvl="0">
              <a:buClr>
                <a:srgbClr val="000000"/>
              </a:buClr>
              <a:buSzPct val="30555"/>
              <a:buFont typeface="Arial"/>
              <a:buNone/>
            </a:pPr>
            <a:r>
              <a:rPr lang="en"/>
              <a:t>Project</a:t>
            </a:r>
          </a:p>
        </p:txBody>
      </p:sp>
      <p:sp>
        <p:nvSpPr>
          <p:cNvPr id="106" name="Shape 106"/>
          <p:cNvSpPr txBox="1"/>
          <p:nvPr/>
        </p:nvSpPr>
        <p:spPr>
          <a:xfrm>
            <a:off x="252600" y="1294833"/>
            <a:ext cx="8891399" cy="4771499"/>
          </a:xfrm>
          <a:prstGeom prst="rect">
            <a:avLst/>
          </a:prstGeom>
          <a:noFill/>
        </p:spPr>
        <p:txBody>
          <a:bodyPr lIns="91425" tIns="91425" rIns="91425" bIns="91425" anchor="t" anchorCtr="0">
            <a:spAutoFit/>
          </a:bodyPr>
          <a:lstStyle/>
          <a:p>
            <a:pPr lvl="0" rtl="0">
              <a:lnSpc>
                <a:spcPct val="115000"/>
              </a:lnSpc>
              <a:buClr>
                <a:srgbClr val="000000"/>
              </a:buClr>
              <a:buSzPct val="36666"/>
              <a:buFont typeface="Arial"/>
              <a:buNone/>
            </a:pPr>
            <a:r>
              <a:rPr lang="en" sz="3000">
                <a:solidFill>
                  <a:schemeClr val="lt1"/>
                </a:solidFill>
                <a:latin typeface="Trebuchet MS"/>
                <a:ea typeface="Trebuchet MS"/>
                <a:cs typeface="Trebuchet MS"/>
                <a:sym typeface="Trebuchet MS"/>
              </a:rPr>
              <a:t>Help infrequent patrons navigate Langson Library</a:t>
            </a:r>
          </a:p>
          <a:p>
            <a:pPr lvl="0" rtl="0">
              <a:lnSpc>
                <a:spcPct val="115000"/>
              </a:lnSpc>
              <a:buClr>
                <a:srgbClr val="000000"/>
              </a:buClr>
              <a:buSzPct val="36666"/>
              <a:buFont typeface="Arial"/>
              <a:buNone/>
            </a:pPr>
            <a:r>
              <a:rPr lang="en" sz="3000">
                <a:solidFill>
                  <a:schemeClr val="lt1"/>
                </a:solidFill>
                <a:latin typeface="Trebuchet MS"/>
                <a:ea typeface="Trebuchet MS"/>
                <a:cs typeface="Trebuchet MS"/>
                <a:sym typeface="Trebuchet MS"/>
              </a:rPr>
              <a:t>Redesigned user interface</a:t>
            </a:r>
          </a:p>
          <a:p>
            <a:endParaRPr/>
          </a:p>
          <a:p>
            <a:endParaRPr/>
          </a:p>
        </p:txBody>
      </p:sp>
      <p:sp>
        <p:nvSpPr>
          <p:cNvPr id="107" name="Shape 107"/>
          <p:cNvSpPr/>
          <p:nvPr/>
        </p:nvSpPr>
        <p:spPr>
          <a:xfrm>
            <a:off x="0" y="2360814"/>
            <a:ext cx="9144000" cy="4497185"/>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133437"/>
            <a:ext cx="8229600" cy="1143000"/>
          </a:xfrm>
          <a:prstGeom prst="rect">
            <a:avLst/>
          </a:prstGeom>
        </p:spPr>
        <p:txBody>
          <a:bodyPr lIns="91425" tIns="91425" rIns="91425" bIns="91425" anchor="b" anchorCtr="0">
            <a:spAutoFit/>
          </a:bodyPr>
          <a:lstStyle/>
          <a:p>
            <a:pPr algn="ctr">
              <a:buNone/>
            </a:pPr>
            <a:r>
              <a:rPr lang="en"/>
              <a:t>Current Status</a:t>
            </a:r>
          </a:p>
        </p:txBody>
      </p:sp>
      <p:sp>
        <p:nvSpPr>
          <p:cNvPr id="113" name="Shape 113"/>
          <p:cNvSpPr txBox="1">
            <a:spLocks noGrp="1"/>
          </p:cNvSpPr>
          <p:nvPr>
            <p:ph type="body" idx="1"/>
          </p:nvPr>
        </p:nvSpPr>
        <p:spPr>
          <a:xfrm>
            <a:off x="457199" y="1276437"/>
            <a:ext cx="8229600" cy="4967700"/>
          </a:xfrm>
          <a:prstGeom prst="rect">
            <a:avLst/>
          </a:prstGeom>
        </p:spPr>
        <p:txBody>
          <a:bodyPr lIns="91425" tIns="91425" rIns="91425" bIns="91425" anchor="t" anchorCtr="0">
            <a:spAutoFit/>
          </a:bodyPr>
          <a:lstStyle/>
          <a:p>
            <a:pPr lvl="0" rtl="0">
              <a:buNone/>
            </a:pPr>
            <a:r>
              <a:rPr lang="en"/>
              <a:t>- Primary implementation and design</a:t>
            </a:r>
          </a:p>
          <a:p>
            <a:pPr lvl="0" rtl="0">
              <a:buClr>
                <a:srgbClr val="000000"/>
              </a:buClr>
              <a:buSzPct val="36666"/>
              <a:buFont typeface="Arial"/>
              <a:buNone/>
            </a:pPr>
            <a:r>
              <a:rPr lang="en"/>
              <a:t>- Materials document</a:t>
            </a:r>
          </a:p>
          <a:p>
            <a:pPr lvl="0" rtl="0">
              <a:buNone/>
            </a:pPr>
            <a:r>
              <a:rPr lang="en"/>
              <a:t>- Questionnaire created</a:t>
            </a:r>
          </a:p>
          <a:p>
            <a:pPr marL="0" marR="0" lvl="0" indent="0" algn="l" rtl="0">
              <a:lnSpc>
                <a:spcPct val="100000"/>
              </a:lnSpc>
              <a:spcBef>
                <a:spcPts val="600"/>
              </a:spcBef>
              <a:spcAft>
                <a:spcPts val="0"/>
              </a:spcAft>
              <a:buClr>
                <a:srgbClr val="000000"/>
              </a:buClr>
              <a:buSzPct val="36666"/>
              <a:buFont typeface="Arial"/>
              <a:buNone/>
            </a:pPr>
            <a:r>
              <a:rPr lang="en"/>
              <a:t>- Tools analysis and gathering</a:t>
            </a:r>
          </a:p>
          <a:p>
            <a:pPr marL="0" marR="0" lvl="0" indent="0" algn="l" rtl="0">
              <a:lnSpc>
                <a:spcPct val="100000"/>
              </a:lnSpc>
              <a:spcBef>
                <a:spcPts val="600"/>
              </a:spcBef>
              <a:spcAft>
                <a:spcPts val="0"/>
              </a:spcAft>
              <a:buClr>
                <a:srgbClr val="000000"/>
              </a:buClr>
              <a:buSzPct val="36666"/>
              <a:buFont typeface="Arial"/>
              <a:buNone/>
            </a:pPr>
            <a:r>
              <a:rPr lang="en"/>
              <a:t>	. Recording software - audio / video</a:t>
            </a:r>
          </a:p>
          <a:p>
            <a:pPr marL="0" marR="0" lvl="0" indent="0" algn="l" rtl="0">
              <a:lnSpc>
                <a:spcPct val="100000"/>
              </a:lnSpc>
              <a:spcBef>
                <a:spcPts val="600"/>
              </a:spcBef>
              <a:spcAft>
                <a:spcPts val="0"/>
              </a:spcAft>
              <a:buClr>
                <a:srgbClr val="000000"/>
              </a:buClr>
              <a:buSzPct val="36666"/>
              <a:buFont typeface="Arial"/>
              <a:buNone/>
            </a:pPr>
            <a:r>
              <a:rPr lang="en"/>
              <a:t>	. Time Logbook</a:t>
            </a:r>
          </a:p>
          <a:p>
            <a:pPr lvl="0" rtl="0">
              <a:buNone/>
            </a:pPr>
            <a:r>
              <a:rPr lang="en"/>
              <a:t>	. Questionnaire</a:t>
            </a:r>
          </a:p>
          <a:p>
            <a:pPr lvl="0" rtl="0">
              <a:buNone/>
            </a:pPr>
            <a:r>
              <a:rPr lang="en"/>
              <a:t>- Ten (10) User Successful Tests as a result</a:t>
            </a:r>
          </a:p>
          <a:p>
            <a:endParaRPr/>
          </a:p>
          <a:p>
            <a:endParaRPr/>
          </a:p>
          <a:p>
            <a:pPr lvl="0" rtl="0">
              <a:lnSpc>
                <a:spcPct val="115000"/>
              </a:lnSpc>
              <a:spcBef>
                <a:spcPts val="0"/>
              </a:spcBef>
              <a:buClr>
                <a:srgbClr val="000000"/>
              </a:buClr>
              <a:buSzPct val="36666"/>
              <a:buFont typeface="Arial"/>
              <a:buNone/>
            </a:pPr>
            <a:r>
              <a:rPr lang="en"/>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168437"/>
            <a:ext cx="8229600" cy="1143000"/>
          </a:xfrm>
          <a:prstGeom prst="rect">
            <a:avLst/>
          </a:prstGeom>
        </p:spPr>
        <p:txBody>
          <a:bodyPr lIns="91425" tIns="91425" rIns="91425" bIns="91425" anchor="b" anchorCtr="0">
            <a:spAutoFit/>
          </a:bodyPr>
          <a:lstStyle/>
          <a:p>
            <a:pPr algn="ctr">
              <a:buNone/>
            </a:pPr>
            <a:r>
              <a:rPr lang="en"/>
              <a:t>Usability Conducting</a:t>
            </a:r>
          </a:p>
        </p:txBody>
      </p:sp>
      <p:sp>
        <p:nvSpPr>
          <p:cNvPr id="119" name="Shape 119"/>
          <p:cNvSpPr txBox="1">
            <a:spLocks noGrp="1"/>
          </p:cNvSpPr>
          <p:nvPr>
            <p:ph type="body" idx="1"/>
          </p:nvPr>
        </p:nvSpPr>
        <p:spPr>
          <a:xfrm>
            <a:off x="457200" y="1387825"/>
            <a:ext cx="8229600" cy="5239199"/>
          </a:xfrm>
          <a:prstGeom prst="rect">
            <a:avLst/>
          </a:prstGeom>
        </p:spPr>
        <p:txBody>
          <a:bodyPr lIns="91425" tIns="91425" rIns="91425" bIns="91425" anchor="t" anchorCtr="0">
            <a:spAutoFit/>
          </a:bodyPr>
          <a:lstStyle/>
          <a:p>
            <a:pPr marL="457200" lvl="0" indent="-419100" rtl="0">
              <a:buClr>
                <a:schemeClr val="lt1"/>
              </a:buClr>
              <a:buSzPct val="107142"/>
              <a:buFont typeface="Trebuchet MS"/>
              <a:buAutoNum type="arabicPeriod"/>
            </a:pPr>
            <a:r>
              <a:rPr lang="en" sz="2800"/>
              <a:t>Collect information from users (</a:t>
            </a:r>
            <a:r>
              <a:rPr lang="en" sz="2800" u="sng">
                <a:solidFill>
                  <a:srgbClr val="00FF00"/>
                </a:solidFill>
                <a:hlinkClick r:id="rId3"/>
              </a:rPr>
              <a:t>Questionnaire Part 1</a:t>
            </a:r>
            <a:r>
              <a:rPr lang="en" sz="2800"/>
              <a:t>)</a:t>
            </a:r>
          </a:p>
          <a:p>
            <a:pPr marL="914400" lvl="1" indent="-381000" rtl="0">
              <a:buClr>
                <a:schemeClr val="lt1"/>
              </a:buClr>
              <a:buSzPct val="85714"/>
              <a:buFont typeface="Trebuchet MS"/>
              <a:buAutoNum type="alphaLcPeriod"/>
            </a:pPr>
            <a:r>
              <a:rPr lang="en" sz="2800"/>
              <a:t>name, email, major, etc.</a:t>
            </a:r>
          </a:p>
          <a:p>
            <a:pPr marL="457200" lvl="0" indent="-419100" rtl="0">
              <a:buClr>
                <a:schemeClr val="lt1"/>
              </a:buClr>
              <a:buSzPct val="107142"/>
              <a:buFont typeface="Trebuchet MS"/>
              <a:buAutoNum type="arabicPeriod"/>
            </a:pPr>
            <a:r>
              <a:rPr lang="en" sz="2800"/>
              <a:t>Perform user study tests</a:t>
            </a:r>
          </a:p>
          <a:p>
            <a:pPr marL="914400" lvl="1" indent="-381000" rtl="0">
              <a:buClr>
                <a:schemeClr val="lt1"/>
              </a:buClr>
              <a:buSzPct val="85714"/>
              <a:buFont typeface="Trebuchet MS"/>
              <a:buAutoNum type="alphaLcPeriod"/>
            </a:pPr>
            <a:r>
              <a:rPr lang="en" sz="2800"/>
              <a:t>Test 1 (</a:t>
            </a:r>
            <a:r>
              <a:rPr lang="en" sz="2800" u="sng">
                <a:solidFill>
                  <a:srgbClr val="00FF00"/>
                </a:solidFill>
                <a:hlinkClick r:id="rId4"/>
              </a:rPr>
              <a:t>Original PDF Map</a:t>
            </a:r>
            <a:r>
              <a:rPr lang="en" sz="2800"/>
              <a:t>)</a:t>
            </a:r>
          </a:p>
          <a:p>
            <a:pPr marL="914400" lvl="1" indent="-381000" rtl="0">
              <a:buClr>
                <a:schemeClr val="lt1"/>
              </a:buClr>
              <a:buSzPct val="85714"/>
              <a:buFont typeface="Trebuchet MS"/>
              <a:buAutoNum type="alphaLcPeriod"/>
            </a:pPr>
            <a:r>
              <a:rPr lang="en" sz="2800"/>
              <a:t>Test 2 (</a:t>
            </a:r>
            <a:r>
              <a:rPr lang="en" sz="2800" u="sng">
                <a:solidFill>
                  <a:srgbClr val="00FF00"/>
                </a:solidFill>
                <a:hlinkClick r:id="rId5"/>
              </a:rPr>
              <a:t>New Implementation</a:t>
            </a:r>
            <a:r>
              <a:rPr lang="en" sz="2800"/>
              <a:t>)</a:t>
            </a:r>
          </a:p>
          <a:p>
            <a:pPr marL="457200" lvl="0" indent="-419100" rtl="0">
              <a:buClr>
                <a:schemeClr val="lt1"/>
              </a:buClr>
              <a:buSzPct val="107142"/>
              <a:buFont typeface="Trebuchet MS"/>
              <a:buAutoNum type="arabicPeriod"/>
            </a:pPr>
            <a:r>
              <a:rPr lang="en" sz="2800"/>
              <a:t>Collect users' opinions on both user studies (Questionnaire Part 2)</a:t>
            </a:r>
          </a:p>
          <a:p>
            <a:pPr marL="457200" lvl="0" indent="-419100">
              <a:buClr>
                <a:schemeClr val="lt1"/>
              </a:buClr>
              <a:buSzPct val="107142"/>
              <a:buFont typeface="Trebuchet MS"/>
              <a:buAutoNum type="arabicPeriod"/>
            </a:pPr>
            <a:r>
              <a:rPr lang="en" sz="2800"/>
              <a:t>Data is stored on Excel Sheet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88054" y="274637"/>
            <a:ext cx="8351099" cy="1143000"/>
          </a:xfrm>
          <a:prstGeom prst="rect">
            <a:avLst/>
          </a:prstGeom>
        </p:spPr>
        <p:txBody>
          <a:bodyPr lIns="91425" tIns="91425" rIns="91425" bIns="91425" anchor="b" anchorCtr="0">
            <a:spAutoFit/>
          </a:bodyPr>
          <a:lstStyle/>
          <a:p>
            <a:pPr algn="ctr">
              <a:buNone/>
            </a:pPr>
            <a:r>
              <a:rPr lang="en"/>
              <a:t>Insights Gained Thus Far</a:t>
            </a:r>
          </a:p>
        </p:txBody>
      </p:sp>
      <p:sp>
        <p:nvSpPr>
          <p:cNvPr id="125" name="Shape 125"/>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None/>
            </a:pPr>
            <a:r>
              <a:rPr lang="en"/>
              <a:t>Many Test Users liked :</a:t>
            </a:r>
          </a:p>
          <a:p>
            <a:pPr lvl="0" rtl="0">
              <a:buNone/>
            </a:pPr>
            <a:r>
              <a:rPr lang="en"/>
              <a:t>- The ability to search for call numbers</a:t>
            </a:r>
          </a:p>
          <a:p>
            <a:pPr marL="0" marR="0" lvl="0" indent="0" algn="l" rtl="0">
              <a:lnSpc>
                <a:spcPct val="100000"/>
              </a:lnSpc>
              <a:spcBef>
                <a:spcPts val="600"/>
              </a:spcBef>
              <a:spcAft>
                <a:spcPts val="0"/>
              </a:spcAft>
              <a:buClr>
                <a:srgbClr val="000000"/>
              </a:buClr>
              <a:buSzPct val="36666"/>
              <a:buFont typeface="Arial"/>
              <a:buNone/>
            </a:pPr>
            <a:r>
              <a:rPr lang="en"/>
              <a:t>- The buttons that swap between floors</a:t>
            </a:r>
          </a:p>
          <a:p>
            <a:pPr marL="0" marR="0" lvl="0" indent="0" algn="l" rtl="0">
              <a:lnSpc>
                <a:spcPct val="100000"/>
              </a:lnSpc>
              <a:spcBef>
                <a:spcPts val="600"/>
              </a:spcBef>
              <a:spcAft>
                <a:spcPts val="0"/>
              </a:spcAft>
              <a:buClr>
                <a:srgbClr val="000000"/>
              </a:buClr>
              <a:buSzPct val="36666"/>
              <a:buFont typeface="Arial"/>
              <a:buNone/>
            </a:pPr>
            <a:r>
              <a:rPr lang="en"/>
              <a:t>- The buttons that display certain icons on the     map and make it instantly visible to the user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Issues Raised</a:t>
            </a:r>
          </a:p>
        </p:txBody>
      </p:sp>
      <p:sp>
        <p:nvSpPr>
          <p:cNvPr id="131" name="Shape 131"/>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marL="0" marR="0" lvl="0" indent="0" algn="l" rtl="0">
              <a:lnSpc>
                <a:spcPct val="100000"/>
              </a:lnSpc>
              <a:spcBef>
                <a:spcPts val="600"/>
              </a:spcBef>
              <a:spcAft>
                <a:spcPts val="0"/>
              </a:spcAft>
              <a:buClr>
                <a:srgbClr val="000000"/>
              </a:buClr>
              <a:buSzPct val="36666"/>
              <a:buFont typeface="Arial"/>
              <a:buNone/>
            </a:pPr>
            <a:r>
              <a:rPr lang="en"/>
              <a:t>HCI refinement needed</a:t>
            </a:r>
          </a:p>
          <a:p>
            <a:pPr marL="0" marR="0" lvl="0" indent="0" algn="l" rtl="0">
              <a:lnSpc>
                <a:spcPct val="100000"/>
              </a:lnSpc>
              <a:spcBef>
                <a:spcPts val="600"/>
              </a:spcBef>
              <a:spcAft>
                <a:spcPts val="0"/>
              </a:spcAft>
              <a:buClr>
                <a:srgbClr val="000000"/>
              </a:buClr>
              <a:buSzPct val="36666"/>
              <a:buFont typeface="Arial"/>
              <a:buNone/>
            </a:pPr>
            <a:r>
              <a:rPr lang="en"/>
              <a:t>- Buttons: small size; button placement</a:t>
            </a:r>
          </a:p>
          <a:p>
            <a:pPr marL="0" marR="0" lvl="0" indent="0" algn="l" rtl="0">
              <a:lnSpc>
                <a:spcPct val="115000"/>
              </a:lnSpc>
              <a:spcBef>
                <a:spcPts val="0"/>
              </a:spcBef>
              <a:spcAft>
                <a:spcPts val="0"/>
              </a:spcAft>
              <a:buNone/>
            </a:pPr>
            <a:r>
              <a:rPr lang="en"/>
              <a:t>- User attention on the center of the screen, lead to the unawareness of the buttons at the bottom of the page</a:t>
            </a:r>
          </a:p>
          <a:p>
            <a:pPr marL="457200" marR="0" lvl="0" indent="0" algn="l" rtl="0">
              <a:lnSpc>
                <a:spcPct val="100000"/>
              </a:lnSpc>
              <a:spcBef>
                <a:spcPts val="600"/>
              </a:spcBef>
              <a:spcAft>
                <a:spcPts val="0"/>
              </a:spcAft>
              <a:buClr>
                <a:srgbClr val="000000"/>
              </a:buClr>
              <a:buSzPct val="36666"/>
              <a:buFont typeface="Arial"/>
              <a:buNone/>
            </a:pPr>
            <a:r>
              <a:rPr lang="en"/>
              <a:t>* No clear instruction about functions of the buttons</a:t>
            </a:r>
          </a:p>
          <a:p>
            <a:endParaRPr/>
          </a:p>
          <a:p>
            <a:pPr lvl="0" rtl="0">
              <a:buNone/>
            </a:pPr>
            <a:r>
              <a:rPr lang="en"/>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algn="ctr" rtl="0">
              <a:buClr>
                <a:srgbClr val="000000"/>
              </a:buClr>
              <a:buSzPct val="30555"/>
              <a:buFont typeface="Arial"/>
              <a:buNone/>
            </a:pPr>
            <a:r>
              <a:rPr lang="en"/>
              <a:t>Issues Raised</a:t>
            </a:r>
          </a:p>
        </p:txBody>
      </p:sp>
      <p:sp>
        <p:nvSpPr>
          <p:cNvPr id="137" name="Shape 137"/>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Clr>
                <a:srgbClr val="000000"/>
              </a:buClr>
              <a:buSzPct val="36666"/>
              <a:buFont typeface="Arial"/>
              <a:buNone/>
            </a:pPr>
            <a:r>
              <a:rPr lang="en"/>
              <a:t>-	Call number search</a:t>
            </a:r>
          </a:p>
          <a:p>
            <a:pPr marL="457200" lvl="0" indent="0" rtl="0">
              <a:buClr>
                <a:srgbClr val="000000"/>
              </a:buClr>
              <a:buSzPct val="36666"/>
              <a:buFont typeface="Arial"/>
              <a:buNone/>
            </a:pPr>
            <a:r>
              <a:rPr lang="en"/>
              <a:t>* Vague information about how it works and the function it provides</a:t>
            </a:r>
          </a:p>
          <a:p>
            <a:pPr marL="457200" lvl="0" indent="0" rtl="0">
              <a:buClr>
                <a:srgbClr val="000000"/>
              </a:buClr>
              <a:buSzPct val="36666"/>
              <a:buFont typeface="Arial"/>
              <a:buNone/>
            </a:pPr>
            <a:r>
              <a:rPr lang="en"/>
              <a:t>* Many of the users bypassed the call number column and kept searching through the map </a:t>
            </a:r>
          </a:p>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algn="ctr" rtl="0">
              <a:buClr>
                <a:srgbClr val="000000"/>
              </a:buClr>
              <a:buSzPct val="30555"/>
              <a:buFont typeface="Arial"/>
              <a:buNone/>
            </a:pPr>
            <a:r>
              <a:rPr lang="en"/>
              <a:t>Issues Raised</a:t>
            </a:r>
          </a:p>
        </p:txBody>
      </p:sp>
      <p:sp>
        <p:nvSpPr>
          <p:cNvPr id="143" name="Shape 143"/>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lvl="0" rtl="0">
              <a:buClr>
                <a:srgbClr val="000000"/>
              </a:buClr>
              <a:buSzPct val="36666"/>
              <a:buFont typeface="Arial"/>
              <a:buNone/>
            </a:pPr>
            <a:r>
              <a:rPr lang="en"/>
              <a:t>-  Map layout and design</a:t>
            </a:r>
          </a:p>
          <a:p>
            <a:pPr marL="457200" lvl="0" indent="0" rtl="0">
              <a:buClr>
                <a:srgbClr val="000000"/>
              </a:buClr>
              <a:buSzPct val="36666"/>
              <a:buFont typeface="Arial"/>
              <a:buNone/>
            </a:pPr>
            <a:r>
              <a:rPr lang="en"/>
              <a:t>* Map size too small, should adjust to original map and with the screen size </a:t>
            </a:r>
          </a:p>
          <a:p>
            <a:pPr marL="457200" lvl="0" indent="0" rtl="0">
              <a:buClr>
                <a:srgbClr val="000000"/>
              </a:buClr>
              <a:buSzPct val="36666"/>
              <a:buFont typeface="Arial"/>
              <a:buNone/>
            </a:pPr>
            <a:r>
              <a:rPr lang="en"/>
              <a:t>* Text size too small, needs better radio compare to the items on the map</a:t>
            </a:r>
          </a:p>
          <a:p>
            <a:pPr marL="457200" lvl="0" indent="0" rtl="0">
              <a:buClr>
                <a:srgbClr val="000000"/>
              </a:buClr>
              <a:buSzPct val="36666"/>
              <a:buFont typeface="Arial"/>
              <a:buNone/>
            </a:pPr>
            <a:r>
              <a:rPr lang="en"/>
              <a:t>* Text color adjustment(shallow contrast with white on light blue) </a:t>
            </a:r>
          </a:p>
          <a:p>
            <a:endParaRPr/>
          </a:p>
          <a:p>
            <a:endParaRPr/>
          </a:p>
          <a:p>
            <a:endParaRPr/>
          </a:p>
        </p:txBody>
      </p:sp>
    </p:spTree>
  </p:cSld>
  <p:clrMapOvr>
    <a:masterClrMapping/>
  </p:clrMapOvr>
  <p:transition spd="slow">
    <p:cut/>
  </p:transition>
</p:sld>
</file>

<file path=ppt/theme/theme1.xml><?xml version="1.0" encoding="utf-8"?>
<a:theme xmlns:a="http://schemas.openxmlformats.org/drawingml/2006/main">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561</Words>
  <Application>Microsoft Macintosh PowerPoint</Application>
  <PresentationFormat>On-screen Show (4:3)</PresentationFormat>
  <Paragraphs>114</Paragraphs>
  <Slides>18</Slides>
  <Notes>18</Notes>
  <HiddenSlides>0</HiddenSlides>
  <MMClips>0</MMClips>
  <ScaleCrop>false</ScaleCrop>
  <HeadingPairs>
    <vt:vector size="4" baseType="variant">
      <vt:variant>
        <vt:lpstr>Design Template</vt:lpstr>
      </vt:variant>
      <vt:variant>
        <vt:i4>2</vt:i4>
      </vt:variant>
      <vt:variant>
        <vt:lpstr>Slide Titles</vt:lpstr>
      </vt:variant>
      <vt:variant>
        <vt:i4>18</vt:i4>
      </vt:variant>
    </vt:vector>
  </HeadingPairs>
  <TitlesOfParts>
    <vt:vector size="20" baseType="lpstr">
      <vt:lpstr/>
      <vt:lpstr/>
      <vt:lpstr>Interim Presentation</vt:lpstr>
      <vt:lpstr>Project</vt:lpstr>
      <vt:lpstr>Project</vt:lpstr>
      <vt:lpstr>Current Status</vt:lpstr>
      <vt:lpstr>Usability Conducting</vt:lpstr>
      <vt:lpstr>Insights Gained Thus Far</vt:lpstr>
      <vt:lpstr>Issues Raised</vt:lpstr>
      <vt:lpstr>Issues Raised</vt:lpstr>
      <vt:lpstr>Issues Raised</vt:lpstr>
      <vt:lpstr>Scenario Tasks</vt:lpstr>
      <vt:lpstr>Example of user difficulties</vt:lpstr>
      <vt:lpstr>Interface redesign</vt:lpstr>
      <vt:lpstr>Schedule Weeks 1-6 Completed</vt:lpstr>
      <vt:lpstr>Proposed Schedule</vt:lpstr>
      <vt:lpstr>Roles Within User Testing</vt:lpstr>
      <vt:lpstr>Remaining Closure</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Interim Presentation</dc:title>
  <cp:lastModifiedBy>Alfred Kobsa</cp:lastModifiedBy>
  <cp:revision>1</cp:revision>
  <dcterms:created xsi:type="dcterms:W3CDTF">2012-05-19T17:49:15Z</dcterms:created>
  <dcterms:modified xsi:type="dcterms:W3CDTF">2012-05-19T17:50:01Z</dcterms:modified>
</cp:coreProperties>
</file>