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7.xml"/>
  <Override ContentType="application/vnd.openxmlformats-officedocument.presentationml.slide+xml" PartName="/ppt/slides/slide1.xml"/>
  <Override ContentType="application/vnd.openxmlformats-officedocument.presentationml.slide+xml" PartName="/ppt/slides/slide12.xml"/>
  <Override ContentType="application/vnd.openxmlformats-officedocument.presentationml.slide+xml" PartName="/ppt/slides/slide8.xml"/>
  <Override ContentType="application/vnd.openxmlformats-officedocument.presentationml.slide+xml" PartName="/ppt/slides/slide10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2.xml"/>
  <Override ContentType="application/vnd.openxmlformats-officedocument.presentationml.slide+xml" PartName="/ppt/slides/slide9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3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Type="http://schemas.openxmlformats.org/officeDocument/2006/relationships/officeDocument" Id="rId1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c:Ignorable="mv" autoCompressPictures="0" mc:PreserveAttributes="mv:*" saveSubsetFonts="1">
  <p:sldMasterIdLst>
    <p:sldMasterId id="2147483660" r:id="rId4"/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6858000" cx="9144000"/>
  <p:notesSz cy="9144000" cx="6858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i="0" baseline="0" strike="noStrike" sz="1400" b="0" cap="none" u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ype="http://schemas.openxmlformats.org/officeDocument/2006/relationships/slide" Id="rId18" Target="slides/slide12.xml"/><Relationship Type="http://schemas.openxmlformats.org/officeDocument/2006/relationships/slide" Id="rId17" Target="slides/slide11.xml"/><Relationship Type="http://schemas.openxmlformats.org/officeDocument/2006/relationships/slide" Id="rId16" Target="slides/slide10.xml"/><Relationship Type="http://schemas.openxmlformats.org/officeDocument/2006/relationships/slide" Id="rId15" Target="slides/slide9.xml"/><Relationship Type="http://schemas.openxmlformats.org/officeDocument/2006/relationships/slide" Id="rId14" Target="slides/slide8.xml"/><Relationship Type="http://schemas.openxmlformats.org/officeDocument/2006/relationships/presProps" Id="rId2" Target="presProps.xml"/><Relationship Type="http://schemas.openxmlformats.org/officeDocument/2006/relationships/slide" Id="rId12" Target="slides/slide6.xml"/><Relationship Type="http://schemas.openxmlformats.org/officeDocument/2006/relationships/theme" Id="rId1" Target="theme/theme4.xml"/><Relationship Type="http://schemas.openxmlformats.org/officeDocument/2006/relationships/slide" Id="rId13" Target="slides/slide7.xml"/><Relationship Type="http://schemas.openxmlformats.org/officeDocument/2006/relationships/slideMaster" Id="rId4" Target="slideMasters/slideMaster1.xml"/><Relationship Type="http://schemas.openxmlformats.org/officeDocument/2006/relationships/slide" Id="rId10" Target="slides/slide4.xml"/><Relationship Type="http://schemas.openxmlformats.org/officeDocument/2006/relationships/tableStyles" Id="rId3" Target="tableStyles.xml"/><Relationship Type="http://schemas.openxmlformats.org/officeDocument/2006/relationships/slide" Id="rId11" Target="slides/slide5.xml"/><Relationship Type="http://schemas.openxmlformats.org/officeDocument/2006/relationships/slide" Id="rId9" Target="slides/slide3.xml"/><Relationship Type="http://schemas.openxmlformats.org/officeDocument/2006/relationships/notesMaster" Id="rId6" Target="notesMasters/notesMaster1.xml"/><Relationship Type="http://schemas.openxmlformats.org/officeDocument/2006/relationships/slideMaster" Id="rId5" Target="slideMasters/slideMaster2.xml"/><Relationship Type="http://schemas.openxmlformats.org/officeDocument/2006/relationships/slide" Id="rId8" Target="slides/slide2.xml"/><Relationship Type="http://schemas.openxmlformats.org/officeDocument/2006/relationships/slide" Id="rId7" Target="slides/slide1.xml"/></Relationships>
</file>

<file path=ppt/notesMasters/_rels/notesMaster1.xml.rels><?xml version="1.0" encoding="UTF-8" standalone="yes"?><Relationships xmlns="http://schemas.openxmlformats.org/package/2006/relationships"><Relationship Type="http://schemas.openxmlformats.org/officeDocument/2006/relationships/theme" Id="rId1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name="Shape 1" id="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Shape 2" id="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name="Shape 3" id="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bIns="91425" tIns="91425" anchor="t" lIns="91425" rIns="91425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/>
        </p:txBody>
      </p:sp>
    </p:spTree>
  </p:cSld>
  <p:clrMap accent6="accent6" tx2="lt2" accent5="accent5" bg2="dk2" tx1="dk1" accent4="accent4" bg1="lt1" accent3="accent3" accent2="accent2" accent1="accent1" folHlink="folHlink" hlink="hlink"/>
</p:notesMaster>
</file>

<file path=ppt/notesSlides/_rels/notesSlide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2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3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4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5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6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7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8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_rels/notesSlide9.xml.rels><?xml version="1.0" encoding="UTF-8" standalone="yes"?><Relationships xmlns="http://schemas.openxmlformats.org/package/2006/relationships"><Relationship Type="http://schemas.openxmlformats.org/officeDocument/2006/relationships/notesMaster" Id="rId1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45" id="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6" id="46"/>
          <p:cNvSpPr/>
          <p:nvPr>
            <p:ph type="sldImg" idx="2"/>
          </p:nvPr>
        </p:nvSpPr>
        <p:spPr>
          <a:xfrm>
            <a:off y="685800" x="1143225"/>
            <a:ext cy="3429000" cx="4572225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47" id="4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Erick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8" id="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9" id="109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0" id="110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Erick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15" id="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6" id="116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17" id="117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Erick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22" id="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23" id="12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24" id="12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2" id="5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3" id="53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54" id="54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Erick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59" id="5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0" id="60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1" id="61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Rachel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66" id="6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7" id="67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68" id="68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73" id="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4" id="74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75" id="75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0" id="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1" id="81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2" id="82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Rachel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87" id="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8" id="88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89" id="89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Erick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94" id="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5" id="95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96" id="96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>
              <a:buNone/>
            </a:pPr>
            <a:r>
              <a:rPr lang="en"/>
              <a:t>Sohrob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name="Shape 101" id="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2" id="102"/>
          <p:cNvSpPr/>
          <p:nvPr>
            <p:ph type="sldImg" idx="2"/>
          </p:nvPr>
        </p:nvSpPr>
        <p:spPr>
          <a:xfrm>
            <a:off y="685800" x="1143225"/>
            <a:ext cy="3429000" cx="4572299"/>
          </a:xfrm>
          <a:custGeom>
            <a:pathLst>
              <a:path extrusionOk="0" h="120000" w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name="Shape 103" id="103"/>
          <p:cNvSpPr txBox="1"/>
          <p:nvPr>
            <p:ph type="body" idx="1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lvl="0">
              <a:buClr>
                <a:srgbClr val="000000"/>
              </a:buClr>
              <a:buSzPct val="100000"/>
              <a:buFont typeface="Arial"/>
              <a:buNone/>
            </a:pPr>
            <a:r>
              <a:rPr lang="en"/>
              <a:t>Sohrob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Type="http://schemas.openxmlformats.org/officeDocument/2006/relationships/slideMaster" Id="rId1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7" id="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" id="8"/>
          <p:cNvSpPr txBox="1"/>
          <p:nvPr>
            <p:ph type="subTitle" idx="1"/>
          </p:nvPr>
        </p:nvSpPr>
        <p:spPr>
          <a:xfrm>
            <a:off y="3786737" x="685800"/>
            <a:ext cy="10464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9" id="9"/>
          <p:cNvSpPr txBox="1"/>
          <p:nvPr>
            <p:ph type="ctrTitle"/>
          </p:nvPr>
        </p:nvSpPr>
        <p:spPr>
          <a:xfrm>
            <a:off y="2111123" x="685800"/>
            <a:ext cy="1546500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35" id="3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6" id="3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37" id="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8" id="38"/>
          <p:cNvSpPr txBox="1"/>
          <p:nvPr>
            <p:ph type="body" idx="1"/>
          </p:nvPr>
        </p:nvSpPr>
        <p:spPr>
          <a:xfrm>
            <a:off y="5875078" x="457200"/>
            <a:ext cy="692693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39" id="3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10" id="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" id="1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2" id="12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13" id="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4" id="1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15" id="15"/>
          <p:cNvSpPr txBox="1"/>
          <p:nvPr>
            <p:ph type="body" idx="1"/>
          </p:nvPr>
        </p:nvSpPr>
        <p:spPr>
          <a:xfrm>
            <a:off y="1600200" x="457200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16" id="16"/>
          <p:cNvSpPr txBox="1"/>
          <p:nvPr>
            <p:ph type="body" idx="2"/>
          </p:nvPr>
        </p:nvSpPr>
        <p:spPr>
          <a:xfrm>
            <a:off y="1600200" x="4692273"/>
            <a:ext cy="4967700" cx="39945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name="Shape 17" id="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8" id="1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CAPTION_ONLY">
  <p:cSld name="CAPTION_ONLY">
    <p:spTree>
      <p:nvGrpSpPr>
        <p:cNvPr name="Shape 19" id="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0" id="20"/>
          <p:cNvSpPr txBox="1"/>
          <p:nvPr>
            <p:ph type="body" idx="1"/>
          </p:nvPr>
        </p:nvSpPr>
        <p:spPr>
          <a:xfrm>
            <a:off y="5875078" x="457200"/>
            <a:ext cy="692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1pPr>
            <a:lvl2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2pPr>
            <a:lvl3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3pPr>
            <a:lvl4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4pPr>
            <a:lvl5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5pPr>
            <a:lvl6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6pPr>
            <a:lvl7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  <a:defRPr sz="1800">
                <a:solidFill>
                  <a:schemeClr val="lt1"/>
                </a:solidFill>
              </a:defRPr>
            </a:lvl7pPr>
            <a:lvl8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ourier New"/>
              <a:buChar char="o"/>
              <a:defRPr sz="1800">
                <a:solidFill>
                  <a:schemeClr val="lt1"/>
                </a:solidFill>
              </a:defRPr>
            </a:lvl8pPr>
            <a:lvl9pPr indent="-285750" algn="ctr" marL="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Wingdings"/>
              <a:buChar char="§"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name="Shape 21" id="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name="Shape 25" id="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6" id="26"/>
          <p:cNvSpPr txBox="1"/>
          <p:nvPr>
            <p:ph type="ctrTitle"/>
          </p:nvPr>
        </p:nvSpPr>
        <p:spPr>
          <a:xfrm>
            <a:off y="2111123" x="685800"/>
            <a:ext cy="1546474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04800" algn="ctr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48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7" id="27"/>
          <p:cNvSpPr txBox="1"/>
          <p:nvPr>
            <p:ph type="subTitle" idx="1"/>
          </p:nvPr>
        </p:nvSpPr>
        <p:spPr>
          <a:xfrm>
            <a:off y="3786737" x="685800"/>
            <a:ext cy="1046317" cx="77724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190500" algn="ctr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i="0" baseline="0" strike="noStrike" sz="3000" b="0" cap="none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x" type="tx">
  <p:cSld name="tx">
    <p:spTree>
      <p:nvGrpSpPr>
        <p:cNvPr name="Shape 28" id="2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9" id="2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0" id="30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indent="-285750" marL="742950" rtl="0">
              <a:defRPr/>
            </a:lvl2pPr>
            <a:lvl3pPr indent="-228600" marL="1143000" rtl="0">
              <a:defRPr/>
            </a:lvl3pPr>
            <a:lvl4pPr indent="-228600" marL="16002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ColTx" type="twoColTx">
  <p:cSld name="twoColTx">
    <p:spTree>
      <p:nvGrpSpPr>
        <p:cNvPr name="Shape 31" id="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32" id="3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33" id="33"/>
          <p:cNvSpPr txBox="1"/>
          <p:nvPr>
            <p:ph type="body" idx="1"/>
          </p:nvPr>
        </p:nvSpPr>
        <p:spPr>
          <a:xfrm>
            <a:off y="1600200" x="457200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name="Shape 34" id="34"/>
          <p:cNvSpPr txBox="1"/>
          <p:nvPr>
            <p:ph type="body" idx="2"/>
          </p:nvPr>
        </p:nvSpPr>
        <p:spPr>
          <a:xfrm>
            <a:off y="1600200" x="4692273"/>
            <a:ext cy="4967574" cx="3994525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2.xml"/><Relationship Type="http://schemas.openxmlformats.org/officeDocument/2006/relationships/slideLayout" Id="rId1" Target="../slideLayouts/slideLayout1.xml"/><Relationship Type="http://schemas.openxmlformats.org/officeDocument/2006/relationships/slideLayout" Id="rId4" Target="../slideLayouts/slideLayout4.xml"/><Relationship Type="http://schemas.openxmlformats.org/officeDocument/2006/relationships/slideLayout" Id="rId3" Target="../slideLayouts/slideLayout3.xml"/><Relationship Type="http://schemas.openxmlformats.org/officeDocument/2006/relationships/slideLayout" Id="rId6" Target="../slideLayouts/slideLayout6.xml"/><Relationship Type="http://schemas.openxmlformats.org/officeDocument/2006/relationships/slideLayout" Id="rId5" Target="../slideLayouts/slideLayout5.xml"/><Relationship Type="http://schemas.openxmlformats.org/officeDocument/2006/relationships/theme" Id="rId7" Target="../theme/theme2.xml"/></Relationships>
</file>

<file path=ppt/slideMasters/_rels/slideMaster2.xml.rels><?xml version="1.0" encoding="UTF-8" standalone="yes"?><Relationships xmlns="http://schemas.openxmlformats.org/package/2006/relationships"><Relationship Type="http://schemas.openxmlformats.org/officeDocument/2006/relationships/slideLayout" Id="rId2" Target="../slideLayouts/slideLayout8.xml"/><Relationship Type="http://schemas.openxmlformats.org/officeDocument/2006/relationships/slideLayout" Id="rId1" Target="../slideLayouts/slideLayout7.xml"/><Relationship Type="http://schemas.openxmlformats.org/officeDocument/2006/relationships/slideLayout" Id="rId4" Target="../slideLayouts/slideLayout10.xml"/><Relationship Type="http://schemas.openxmlformats.org/officeDocument/2006/relationships/slideLayout" Id="rId3" Target="../slideLayouts/slideLayout9.xml"/><Relationship Type="http://schemas.openxmlformats.org/officeDocument/2006/relationships/slideLayout" Id="rId6" Target="../slideLayouts/slideLayout12.xml"/><Relationship Type="http://schemas.openxmlformats.org/officeDocument/2006/relationships/slideLayout" Id="rId5" Target="../slideLayouts/slideLayout11.xml"/><Relationship Type="http://schemas.openxmlformats.org/officeDocument/2006/relationships/theme" Id="rId7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name="Shape 4" id="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" id="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6" id="6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lt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lt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lt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name="Shape 22" id="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23" id="2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b" anchorCtr="0" rIns="91425"/>
          <a:lstStyle>
            <a:lvl1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228600" algn="l" mar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i="0" baseline="0" strike="noStrike" sz="3600" b="1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name="Shape 24" id="24"/>
          <p:cNvSpPr txBox="1"/>
          <p:nvPr>
            <p:ph type="body" idx="1"/>
          </p:nvPr>
        </p:nvSpPr>
        <p:spPr>
          <a:xfrm>
            <a:off y="1600200" x="457200"/>
            <a:ext cy="4967574" cx="8229600"/>
          </a:xfrm>
          <a:prstGeom prst="rect">
            <a:avLst/>
          </a:prstGeom>
          <a:noFill/>
          <a:ln>
            <a:noFill/>
          </a:ln>
        </p:spPr>
        <p:txBody>
          <a:bodyPr bIns="91425" tIns="91425" lIns="91425" anchor="t" anchorCtr="0" rIns="91425"/>
          <a:lstStyle>
            <a:lvl1pPr indent="-342900" algn="l" marL="342900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30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algn="l" marL="742950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algn="l" marL="1143000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24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algn="l" marL="16002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algn="l" marL="20574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algn="l" marL="25146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algn="l" marL="2971800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algn="l" marL="3429000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algn="l" marL="3886200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i="0" baseline="0" strike="noStrike" sz="1800" b="0" cap="none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6="accent6" tx2="lt2" bg2="dk2" accent5="accent5" tx1="dk1" bg1="lt1" accent4="accent4" accent3="accent3" accent2="accent2" accent1="accent1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i="0" baseline="0" strike="noStrike" sz="1400" b="0" cap="none" u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.xml"/><Relationship Type="http://schemas.openxmlformats.org/officeDocument/2006/relationships/slideLayout" Id="rId1" Target="../slideLayouts/slideLayout1.xml"/><Relationship Type="http://schemas.openxmlformats.org/officeDocument/2006/relationships/image" Id="rId3" Target="../media/image06.jpg"/></Relationships>
</file>

<file path=ppt/slides/_rels/slide10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0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3.jpg"/></Relationships>
</file>

<file path=ppt/slides/_rels/slide11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1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jpg"/></Relationships>
</file>

<file path=ppt/slides/_rels/slide1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1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9.jpg"/></Relationships>
</file>

<file path=ppt/slides/_rels/slide2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2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jpg"/></Relationships>
</file>

<file path=ppt/slides/_rels/slide3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3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4.jpg"/></Relationships>
</file>

<file path=ppt/slides/_rels/slide4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4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0.png"/><Relationship Type="http://schemas.openxmlformats.org/officeDocument/2006/relationships/image" Id="rId3" Target="../media/image05.jpg"/></Relationships>
</file>

<file path=ppt/slides/_rels/slide5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5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1.png"/><Relationship Type="http://schemas.openxmlformats.org/officeDocument/2006/relationships/image" Id="rId3" Target="../media/image03.jpg"/></Relationships>
</file>

<file path=ppt/slides/_rels/slide6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6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2.png"/><Relationship Type="http://schemas.openxmlformats.org/officeDocument/2006/relationships/image" Id="rId3" Target="../media/image05.jpg"/></Relationships>
</file>

<file path=ppt/slides/_rels/slide7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7.xml"/><Relationship Type="http://schemas.openxmlformats.org/officeDocument/2006/relationships/slideLayout" Id="rId1" Target="../slideLayouts/slideLayout2.xml"/><Relationship Type="http://schemas.openxmlformats.org/officeDocument/2006/relationships/image" Id="rId4" Target="../media/image08.png"/><Relationship Type="http://schemas.openxmlformats.org/officeDocument/2006/relationships/image" Id="rId3" Target="../media/image03.jpg"/></Relationships>
</file>

<file path=ppt/slides/_rels/slide8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8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7.jpg"/></Relationships>
</file>

<file path=ppt/slides/_rels/slide9.xml.rels><?xml version="1.0" encoding="UTF-8" standalone="yes"?><Relationships xmlns="http://schemas.openxmlformats.org/package/2006/relationships"><Relationship Type="http://schemas.openxmlformats.org/officeDocument/2006/relationships/notesSlide" Id="rId2" Target="../notesSlides/notesSlide9.xml"/><Relationship Type="http://schemas.openxmlformats.org/officeDocument/2006/relationships/slideLayout" Id="rId1" Target="../slideLayouts/slideLayout2.xml"/><Relationship Type="http://schemas.openxmlformats.org/officeDocument/2006/relationships/image" Id="rId3" Target="../media/image0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40" id="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1" id="41"/>
          <p:cNvSpPr txBox="1"/>
          <p:nvPr>
            <p:ph type="ctrTitle"/>
          </p:nvPr>
        </p:nvSpPr>
        <p:spPr>
          <a:xfrm>
            <a:off y="425673" x="685799"/>
            <a:ext cy="1546500" cx="77724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 i="1"/>
              <a:t>A Mobile Guide to </a:t>
            </a:r>
            <a:r>
              <a:rPr lang="en" i="1">
                <a:solidFill>
                  <a:srgbClr val="0B5394"/>
                </a:solidFill>
              </a:rPr>
              <a:t>California's High Desert</a:t>
            </a:r>
          </a:p>
        </p:txBody>
      </p:sp>
      <p:sp>
        <p:nvSpPr>
          <p:cNvPr name="Shape 42" id="42"/>
          <p:cNvSpPr/>
          <p:nvPr/>
        </p:nvSpPr>
        <p:spPr>
          <a:xfrm>
            <a:off y="4395500" x="4721492"/>
            <a:ext cy="1648800" cx="4169399"/>
          </a:xfrm>
          <a:prstGeom prst="round2DiagRect">
            <a:avLst>
              <a:gd name="adj1" fmla="val 16667"/>
              <a:gd name="adj2" fmla="val 3664"/>
            </a:avLst>
          </a:prstGeom>
          <a:solidFill>
            <a:srgbClr val="1E2225">
              <a:alpha val="7462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43" id="43"/>
          <p:cNvSpPr txBox="1"/>
          <p:nvPr>
            <p:ph type="subTitle" idx="1"/>
          </p:nvPr>
        </p:nvSpPr>
        <p:spPr>
          <a:xfrm>
            <a:off y="4463450" x="884699"/>
            <a:ext cy="1046400" cx="77724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r" rtl="0" lvl="0">
              <a:buNone/>
            </a:pPr>
            <a:r>
              <a:rPr lang="en" b="1">
                <a:solidFill>
                  <a:srgbClr val="FFFFFF"/>
                </a:solidFill>
              </a:rPr>
              <a:t>Van Erick Custodio</a:t>
            </a:r>
          </a:p>
          <a:p>
            <a:pPr algn="r" rtl="0" lvl="0">
              <a:buNone/>
            </a:pPr>
            <a:r>
              <a:rPr lang="en" b="1">
                <a:solidFill>
                  <a:srgbClr val="FFFFFF"/>
                </a:solidFill>
              </a:rPr>
              <a:t>Sohrob Raja</a:t>
            </a:r>
          </a:p>
          <a:p>
            <a:pPr algn="r">
              <a:buNone/>
            </a:pPr>
            <a:r>
              <a:rPr lang="en" b="1">
                <a:solidFill>
                  <a:srgbClr val="FFFFFF"/>
                </a:solidFill>
              </a:rPr>
              <a:t>Rachel Rose Ulgado</a:t>
            </a:r>
          </a:p>
        </p:txBody>
      </p:sp>
      <p:sp>
        <p:nvSpPr>
          <p:cNvPr name="Shape 44" id="44"/>
          <p:cNvSpPr txBox="1"/>
          <p:nvPr>
            <p:ph type="subTitle" idx="2"/>
          </p:nvPr>
        </p:nvSpPr>
        <p:spPr>
          <a:xfrm>
            <a:off y="5556925" x="1174592"/>
            <a:ext cy="587999" cx="21837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algn="r" lvl="0">
              <a:buClr>
                <a:srgbClr val="000000"/>
              </a:buClr>
              <a:buSzPct val="78571"/>
              <a:buFont typeface="Arial"/>
              <a:buNone/>
            </a:pPr>
            <a:r>
              <a:rPr lang="en" sz="1400">
                <a:solidFill>
                  <a:srgbClr val="FFFFFF"/>
                </a:solidFill>
              </a:rPr>
              <a:t>images photographed by James Mann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04" id="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05" id="105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06" id="106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Insights</a:t>
            </a:r>
          </a:p>
        </p:txBody>
      </p:sp>
      <p:sp>
        <p:nvSpPr>
          <p:cNvPr name="Shape 107" id="107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Wireframe vs Art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Form vs Function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Demographics &amp; Stakeholders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FFFF"/>
                </a:solidFill>
              </a:rPr>
              <a:t>Collaboration &amp; Tools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11" id="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2" id="112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13" id="11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Problems</a:t>
            </a:r>
          </a:p>
        </p:txBody>
      </p:sp>
      <p:sp>
        <p:nvSpPr>
          <p:cNvPr name="Shape 114" id="114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Initial ideas of augmented reality proved to be difficult to prototype</a:t>
            </a:r>
          </a:p>
          <a:p>
            <a:r>
              <a:t/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Collaborative prototyping 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Setting up meetings with interviewees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Mockup limitations with Multimedia</a:t>
            </a:r>
          </a:p>
          <a:p>
            <a:pPr indent="-381000" marR="0" algn="l" marL="914400" rt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e.g., 360 view, audio/video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118" id="1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119" id="119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120" id="12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Future Steps &amp; Timeline</a:t>
            </a:r>
          </a:p>
        </p:txBody>
      </p:sp>
      <p:sp>
        <p:nvSpPr>
          <p:cNvPr name="Shape 121" id="121"/>
          <p:cNvSpPr txBox="1"/>
          <p:nvPr>
            <p:ph type="body" idx="1"/>
          </p:nvPr>
        </p:nvSpPr>
        <p:spPr>
          <a:xfrm>
            <a:off y="1447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 Pilot test with project mentors - TODAY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Finish first round of usability testing and redesign - week 8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Finish second round of usability testing - Week 9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Final presentation and project report - Week 10/Finals Week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48" id="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49" id="49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50" id="50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Objectives</a:t>
            </a:r>
          </a:p>
        </p:txBody>
      </p:sp>
      <p:sp>
        <p:nvSpPr>
          <p:cNvPr name="Shape 51" id="51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Create a mobile application for tablet devices</a:t>
            </a:r>
          </a:p>
          <a:p>
            <a:r>
              <a:t/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Foster interest in preservation and nostalgia for the high desert and its history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Emphasize and highlight artistic elements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Provide an immersive environment for end users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55" id="5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56" id="56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57" id="57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Methods</a:t>
            </a:r>
          </a:p>
        </p:txBody>
      </p:sp>
      <p:sp>
        <p:nvSpPr>
          <p:cNvPr name="Shape 58" id="58"/>
          <p:cNvSpPr txBox="1"/>
          <p:nvPr>
            <p:ph type="body" idx="1"/>
          </p:nvPr>
        </p:nvSpPr>
        <p:spPr>
          <a:xfrm>
            <a:off y="18288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Sketching and Storyboarding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Medium fidelity Balsamiq prototyping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Peer Reviews, User Tasks, Usabilla software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Pilot Test</a:t>
            </a:r>
          </a:p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User Study and Redesign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62" id="6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63" id="63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64" id="64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Balsamiq Prototypes</a:t>
            </a:r>
          </a:p>
        </p:txBody>
      </p:sp>
      <p:sp>
        <p:nvSpPr>
          <p:cNvPr name="Shape 65" id="65"/>
          <p:cNvSpPr/>
          <p:nvPr/>
        </p:nvSpPr>
        <p:spPr>
          <a:xfrm>
            <a:off y="1404937" x="1585912"/>
            <a:ext cy="4657725" cx="59721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69" id="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0" id="70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71" id="71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Balsamiq Prototypes</a:t>
            </a:r>
          </a:p>
        </p:txBody>
      </p:sp>
      <p:sp>
        <p:nvSpPr>
          <p:cNvPr name="Shape 72" id="72"/>
          <p:cNvSpPr/>
          <p:nvPr/>
        </p:nvSpPr>
        <p:spPr>
          <a:xfrm>
            <a:off y="1414069" x="1695450"/>
            <a:ext cy="4624781" cx="588266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76" id="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77" id="77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78" id="78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Balsamiq Prototypes</a:t>
            </a:r>
          </a:p>
        </p:txBody>
      </p:sp>
      <p:sp>
        <p:nvSpPr>
          <p:cNvPr name="Shape 79" id="79"/>
          <p:cNvSpPr/>
          <p:nvPr/>
        </p:nvSpPr>
        <p:spPr>
          <a:xfrm>
            <a:off y="1428750" x="1624012"/>
            <a:ext cy="4610100" cx="58959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83" id="8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84" id="84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85" id="85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Usabilla</a:t>
            </a:r>
          </a:p>
        </p:txBody>
      </p:sp>
      <p:sp>
        <p:nvSpPr>
          <p:cNvPr name="Shape 86" id="86"/>
          <p:cNvSpPr/>
          <p:nvPr/>
        </p:nvSpPr>
        <p:spPr>
          <a:xfrm>
            <a:off y="1290835" x="1133657"/>
            <a:ext cy="4857081" cx="68362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90" id="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1" id="91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92" id="92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>
              <a:buNone/>
            </a:pPr>
            <a:r>
              <a:rPr lang="en"/>
              <a:t>User Tasks</a:t>
            </a:r>
          </a:p>
        </p:txBody>
      </p:sp>
      <p:sp>
        <p:nvSpPr>
          <p:cNvPr name="Shape 93" id="93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R="0" algn="l" marL="457200" rtl="0" lv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While using the test application or Usabilla:</a:t>
            </a:r>
          </a:p>
          <a:p>
            <a:r>
              <a:t/>
            </a:r>
          </a:p>
          <a:p>
            <a:pPr indent="-381000" marR="0" algn="l" marL="914400" rtl="0" lv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Post a blog to the social area</a:t>
            </a:r>
          </a:p>
          <a:p>
            <a:r>
              <a:t/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FFFFF"/>
                </a:solidFill>
              </a:rPr>
              <a:t>Find the audio recording about the abandoned houses</a:t>
            </a:r>
          </a:p>
          <a:p>
            <a:r>
              <a:t/>
            </a:r>
          </a:p>
          <a:p>
            <a:r>
              <a:t/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/>
          <a:stretch>
            <a:fillRect/>
          </a:stretch>
        </a:blipFill>
      </p:bgPr>
    </p:bg>
    <p:spTree>
      <p:nvGrpSpPr>
        <p:cNvPr name="Shape 97" id="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name="Shape 98" id="98"/>
          <p:cNvSpPr/>
          <p:nvPr/>
        </p:nvSpPr>
        <p:spPr>
          <a:xfrm>
            <a:off y="458809" x="253555"/>
            <a:ext cy="5855700" cx="859649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1E2225">
              <a:alpha val="89230"/>
            </a:srgbClr>
          </a:solidFill>
          <a:ln w="19050" cap="flat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bIns="91425" tIns="91425" lIns="91425" anchor="ctr" anchorCtr="0" rIns="91425">
            <a:spAutoFit/>
          </a:bodyPr>
          <a:lstStyle/>
          <a:p/>
        </p:txBody>
      </p:sp>
      <p:sp>
        <p:nvSpPr>
          <p:cNvPr name="Shape 99" id="99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</p:spPr>
        <p:txBody>
          <a:bodyPr bIns="91425" tIns="91425" lIns="91425" anchor="b" anchorCtr="0" rIns="91425">
            <a:spAutoFit/>
          </a:bodyPr>
          <a:lstStyle/>
          <a:p>
            <a:pPr lvl="0">
              <a:buClr>
                <a:srgbClr val="000000"/>
              </a:buClr>
              <a:buSzPct val="30555"/>
              <a:buFont typeface="Arial"/>
              <a:buNone/>
            </a:pPr>
            <a:r>
              <a:rPr lang="en"/>
              <a:t>Peer Review</a:t>
            </a:r>
          </a:p>
        </p:txBody>
      </p:sp>
      <p:sp>
        <p:nvSpPr>
          <p:cNvPr name="Shape 100" id="100"/>
          <p:cNvSpPr txBox="1"/>
          <p:nvPr>
            <p:ph type="body" idx="1"/>
          </p:nvPr>
        </p:nvSpPr>
        <p:spPr>
          <a:xfrm>
            <a:off y="1600200" x="457200"/>
            <a:ext cy="4967700" cx="8229600"/>
          </a:xfrm>
          <a:prstGeom prst="rect">
            <a:avLst/>
          </a:prstGeom>
        </p:spPr>
        <p:txBody>
          <a:bodyPr bIns="91425" tIns="91425" lIns="91425" anchor="t" anchorCtr="0" rIns="91425">
            <a:spAutoFit/>
          </a:bodyPr>
          <a:lstStyle/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Four peers participated </a:t>
            </a:r>
          </a:p>
          <a:p>
            <a:pPr indent="-419100" marL="457200" rtl="0" lvl="0">
              <a:buClr>
                <a:schemeClr val="lt1"/>
              </a:buClr>
              <a:buSzPct val="166666"/>
              <a:buFont typeface="Arial"/>
              <a:buChar char="•"/>
            </a:pPr>
            <a:r>
              <a:rPr lang="en"/>
              <a:t>General feedback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Mostly positive feedback as far as the artistic aspects of the prototype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More negative feedback in terms of the overall functionality </a:t>
            </a:r>
          </a:p>
          <a:p>
            <a:pPr indent="-381000" marL="914400" rtl="0" lvl="1">
              <a:buClr>
                <a:schemeClr val="lt1"/>
              </a:buClr>
              <a:buSzPct val="80000"/>
              <a:buFont typeface="Courier New"/>
              <a:buChar char="o"/>
            </a:pPr>
            <a:r>
              <a:rPr lang="en"/>
              <a:t>Areas of confusion: what buttons are clickable vs what is not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Custom 345">
      <a:dk1>
        <a:srgbClr val="000000"/>
      </a:dk1>
      <a:lt1>
        <a:srgbClr val="FFFFFF"/>
      </a:lt1>
      <a:dk2>
        <a:srgbClr val="4C4C4C"/>
      </a:dk2>
      <a:lt2>
        <a:srgbClr val="CCCCCC"/>
      </a:lt2>
      <a:accent1>
        <a:srgbClr val="89B4B8"/>
      </a:accent1>
      <a:accent2>
        <a:srgbClr val="AFA6CA"/>
      </a:accent2>
      <a:accent3>
        <a:srgbClr val="A5B492"/>
      </a:accent3>
      <a:accent4>
        <a:srgbClr val="E8CD6D"/>
      </a:accent4>
      <a:accent5>
        <a:srgbClr val="F4A447"/>
      </a:accent5>
      <a:accent6>
        <a:srgbClr val="D09D94"/>
      </a:accent6>
      <a:hlink>
        <a:srgbClr val="5EA7AA"/>
      </a:hlink>
      <a:folHlink>
        <a:srgbClr val="A295B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scaled="1" ang="16200000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scaled="0" ang="1620000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dist="20000" blurRad="4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dist="23000" blurRad="40000">
              <a:srgbClr val="000000">
                <a:alpha val="35000"/>
              </a:srgbClr>
            </a:outerShdw>
          </a:effectLst>
          <a:scene3d>
            <a:camera prst="orthographicFront">
              <a:rot rev="0" lat="0" lon="0"/>
            </a:camera>
            <a:lightRig rig="threePt" dir="t">
              <a:rot rev="1200000" lat="0" lon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t="-80000" r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t="50000" r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