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5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72" r:id="rId4"/>
    <p:sldMasterId id="2147483673" r:id="rId5"/>
    <p:sldMasterId id="2147483674" r:id="rId6"/>
    <p:sldMasterId id="2147483675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5FF27DE-5C68-4083-AE66-EFD6C676D355}">
  <a:tblStyle styleName="Table_0" styleId="{65FF27DE-5C68-4083-AE66-EFD6C676D355}"/>
</a:tblStyleLst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1.xml"/><Relationship Type="http://schemas.openxmlformats.org/officeDocument/2006/relationships/slide" Id="rId18" Target="slides/slide10.xml"/><Relationship Type="http://schemas.openxmlformats.org/officeDocument/2006/relationships/slide" Id="rId17" Target="slides/slide9.xml"/><Relationship Type="http://schemas.openxmlformats.org/officeDocument/2006/relationships/slide" Id="rId16" Target="slides/slide8.xml"/><Relationship Type="http://schemas.openxmlformats.org/officeDocument/2006/relationships/slide" Id="rId15" Target="slides/slide7.xml"/><Relationship Type="http://schemas.openxmlformats.org/officeDocument/2006/relationships/slide" Id="rId14" Target="slides/slide6.xml"/><Relationship Type="http://schemas.openxmlformats.org/officeDocument/2006/relationships/presProps" Id="rId2" Target="presProps.xml"/><Relationship Type="http://schemas.openxmlformats.org/officeDocument/2006/relationships/slide" Id="rId12" Target="slides/slide4.xml"/><Relationship Type="http://schemas.openxmlformats.org/officeDocument/2006/relationships/theme" Id="rId1" Target="theme/theme2.xml"/><Relationship Type="http://schemas.openxmlformats.org/officeDocument/2006/relationships/slide" Id="rId13" Target="slides/slide5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2.xml"/><Relationship Type="http://schemas.openxmlformats.org/officeDocument/2006/relationships/tableStyles" Id="rId3" Target="tableStyles.xml"/><Relationship Type="http://schemas.openxmlformats.org/officeDocument/2006/relationships/slide" Id="rId11" Target="slides/slide3.xml"/><Relationship Type="http://schemas.openxmlformats.org/officeDocument/2006/relationships/slide" Id="rId9" Target="slides/slide1.xml"/><Relationship Type="http://schemas.openxmlformats.org/officeDocument/2006/relationships/slideMaster" Id="rId6" Target="slideMasters/slideMaster3.xml"/><Relationship Type="http://schemas.openxmlformats.org/officeDocument/2006/relationships/slideMaster" Id="rId5" Target="slideMasters/slideMaster2.xml"/><Relationship Type="http://schemas.openxmlformats.org/officeDocument/2006/relationships/notesMaster" Id="rId8" Target="notesMasters/notesMaster1.xml"/><Relationship Type="http://schemas.openxmlformats.org/officeDocument/2006/relationships/slideMaster" Id="rId7" Target="slideMasters/slideMaster4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5" id="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6" id="106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7" id="10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8" id="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9" id="15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0" id="16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4" id="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5" id="16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6" id="16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1" id="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2" id="11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3" id="11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6" id="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7" id="11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8" id="11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2" id="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3" id="12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4" id="12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8" id="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9" id="12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0" id="13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4" id="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5" id="13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6" id="13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0" id="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1" id="14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2" id="14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6" id="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7" id="14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8" id="14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2" id="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3" id="15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4" id="15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2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2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2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2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0" id="10"/>
          <p:cNvSpPr txBox="1"/>
          <p:nvPr>
            <p:ph type="subTitle" idx="1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11" id="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12" id="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56" id="56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57" id="57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58" id="58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59" id="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60" id="60"/>
          <p:cNvGrpSpPr/>
          <p:nvPr/>
        </p:nvGrpSpPr>
        <p:grpSpPr>
          <a:xfrm>
            <a:off y="4933386" x="-6264"/>
            <a:ext cy="3100650" cx="9150267"/>
            <a:chOff y="4933386" x="-6264"/>
            <a:chExt cy="3100650" cx="9150267"/>
          </a:xfrm>
        </p:grpSpPr>
        <p:sp>
          <p:nvSpPr>
            <p:cNvPr name="Shape 61" id="61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extrusionOk="0" h="1257301" w="9144009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r="50%" l="50%" b="50%" t="50%"/>
              </a:path>
              <a:tileRect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  <p:sp>
          <p:nvSpPr>
            <p:cNvPr name="Shape 62" id="62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extrusionOk="0" h="6879900" w="8053639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l="-100%" b="-100%"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  <p:sp>
          <p:nvSpPr>
            <p:cNvPr name="Shape 63" id="63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extrusionOk="0" h="1257301" w="914401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r="50%" l="50%" b="50%" t="50%"/>
              </a:path>
              <a:tileRect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</p:grpSp>
      <p:sp>
        <p:nvSpPr>
          <p:cNvPr name="Shape 64" id="64"/>
          <p:cNvSpPr txBox="1"/>
          <p:nvPr>
            <p:ph type="body" idx="1"/>
          </p:nvPr>
        </p:nvSpPr>
        <p:spPr>
          <a:xfrm>
            <a:off y="5367337" x="1792288"/>
            <a:ext cy="804899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152400" algn="ctr" marL="0" rtl="0">
              <a:buSzPct val="100000"/>
              <a:buFont typeface="Trebuchet MS"/>
              <a:buNone/>
              <a:defRPr sz="2400"/>
            </a:lvl1pPr>
            <a:lvl2pPr indent="152400" algn="ctr" marL="0" rtl="0">
              <a:buSzPct val="100000"/>
              <a:buFont typeface="Trebuchet MS"/>
              <a:buNone/>
              <a:defRPr sz="2400"/>
            </a:lvl2pPr>
            <a:lvl3pPr indent="152400" algn="ctr" marL="0" rtl="0">
              <a:buSzPct val="100000"/>
              <a:buFont typeface="Trebuchet MS"/>
              <a:buNone/>
              <a:defRPr sz="2400"/>
            </a:lvl3pPr>
            <a:lvl4pPr indent="152400" algn="ctr" marL="0" rtl="0">
              <a:buSzPct val="100000"/>
              <a:buFont typeface="Trebuchet MS"/>
              <a:buNone/>
              <a:defRPr sz="2400"/>
            </a:lvl4pPr>
            <a:lvl5pPr indent="152400" algn="ctr" marL="0" rtl="0">
              <a:buSzPct val="100000"/>
              <a:buFont typeface="Trebuchet MS"/>
              <a:buNone/>
              <a:defRPr sz="2400"/>
            </a:lvl5pPr>
            <a:lvl6pPr indent="152400" algn="ctr" marL="0" rtl="0">
              <a:buSzPct val="100000"/>
              <a:buFont typeface="Trebuchet MS"/>
              <a:buNone/>
              <a:defRPr sz="2400"/>
            </a:lvl6pPr>
            <a:lvl7pPr indent="152400" algn="ctr" marL="0" rtl="0">
              <a:buSzPct val="100000"/>
              <a:buFont typeface="Trebuchet MS"/>
              <a:buNone/>
              <a:defRPr sz="2400"/>
            </a:lvl7pPr>
            <a:lvl8pPr indent="152400" algn="ctr" marL="0" rtl="0">
              <a:buSzPct val="100000"/>
              <a:buFont typeface="Trebuchet MS"/>
              <a:buNone/>
              <a:defRPr sz="2400"/>
            </a:lvl8pPr>
            <a:lvl9pPr indent="152400" algn="ctr" marL="0" rtl="0">
              <a:buSzPct val="100000"/>
              <a:buFont typeface="Trebuchet MS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65" id="6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1" id="71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72" id="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3" id="7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4" id="7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75" id="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6" id="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7" id="77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78" id="78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79" id="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0" id="8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81" id="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2" id="82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83" id="83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87" id="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8" id="8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89" id="89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name="Shape 16" id="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90" id="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1" id="9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2" id="92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93" id="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4" id="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5" id="95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96" id="96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99" id="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0" id="100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101" id="10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name="Shape 19" id="19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0" id="20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name="Shape 21" id="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name="Shape 24" id="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name="Shape 27" id="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name="Shape 29" id="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33" id="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" id="34"/>
          <p:cNvSpPr/>
          <p:nvPr/>
        </p:nvSpPr>
        <p:spPr>
          <a:xfrm>
            <a:off y="0" x="0"/>
            <a:ext cy="6901800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scaled="0" ang="792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5" id="35"/>
          <p:cNvSpPr/>
          <p:nvPr/>
        </p:nvSpPr>
        <p:spPr>
          <a:xfrm flipH="1">
            <a:off y="16052" x="-3832"/>
            <a:ext cy="6881034" cx="10925833"/>
          </a:xfrm>
          <a:custGeom>
            <a:pathLst>
              <a:path extrusionOk="0" h="6863875" w="24279631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6" id="36"/>
          <p:cNvSpPr/>
          <p:nvPr/>
        </p:nvSpPr>
        <p:spPr>
          <a:xfrm flipH="1">
            <a:off y="881" x="14659"/>
            <a:ext cy="6881034" cx="10500940"/>
          </a:xfrm>
          <a:custGeom>
            <a:pathLst>
              <a:path extrusionOk="0" h="6863875" w="24279631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/>
        </p:txBody>
      </p:sp>
      <p:sp>
        <p:nvSpPr>
          <p:cNvPr name="Shape 37" id="37"/>
          <p:cNvSpPr/>
          <p:nvPr/>
        </p:nvSpPr>
        <p:spPr>
          <a:xfrm>
            <a:off y="-881" x="-846666"/>
            <a:ext cy="6906895" cx="2167466"/>
          </a:xfrm>
          <a:custGeom>
            <a:pathLst>
              <a:path extrusionOk="0" h="6180667" w="21674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scaled="0" ang="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8" id="38"/>
          <p:cNvSpPr/>
          <p:nvPr/>
        </p:nvSpPr>
        <p:spPr>
          <a:xfrm rot="10800000" flipH="1">
            <a:off y="-4974" x="-524933"/>
            <a:ext cy="6906895" cx="1403434"/>
          </a:xfrm>
          <a:custGeom>
            <a:pathLst>
              <a:path extrusionOk="0" h="6180667" w="21674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scaled="0" ang="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9" id="39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40" id="40"/>
          <p:cNvSpPr txBox="1"/>
          <p:nvPr>
            <p:ph type="subTitle" idx="1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41" id="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" id="42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43" id="43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44" id="44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45" id="45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46" id="46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" id="48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49" id="49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50" id="50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51" id="51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52" id="52"/>
          <p:cNvSpPr txBox="1"/>
          <p:nvPr>
            <p:ph type="body" idx="1"/>
          </p:nvPr>
        </p:nvSpPr>
        <p:spPr>
          <a:xfrm>
            <a:off y="1658990" x="457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name="Shape 53" id="53"/>
          <p:cNvSpPr txBox="1"/>
          <p:nvPr>
            <p:ph type="body" idx="2"/>
          </p:nvPr>
        </p:nvSpPr>
        <p:spPr>
          <a:xfrm>
            <a:off y="1658990" x="4648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5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4.xml"/></Relationships>
</file>

<file path=ppt/slideMasters/_rels/slideMaster3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14.xml"/><Relationship Type="http://schemas.openxmlformats.org/officeDocument/2006/relationships/slideLayout" Id="rId1" Target="../slideLayouts/slideLayout13.xml"/><Relationship Type="http://schemas.openxmlformats.org/officeDocument/2006/relationships/slideLayout" Id="rId4" Target="../slideLayouts/slideLayout16.xml"/><Relationship Type="http://schemas.openxmlformats.org/officeDocument/2006/relationships/slideLayout" Id="rId3" Target="../slideLayouts/slideLayout15.xml"/><Relationship Type="http://schemas.openxmlformats.org/officeDocument/2006/relationships/slideLayout" Id="rId6" Target="../slideLayouts/slideLayout18.xml"/><Relationship Type="http://schemas.openxmlformats.org/officeDocument/2006/relationships/slideLayout" Id="rId5" Target="../slideLayouts/slideLayout17.xml"/><Relationship Type="http://schemas.openxmlformats.org/officeDocument/2006/relationships/theme" Id="rId7" Target="../theme/theme3.xml"/></Relationships>
</file>

<file path=ppt/slideMasters/_rels/slideMaster4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0.xml"/><Relationship Type="http://schemas.openxmlformats.org/officeDocument/2006/relationships/slideLayout" Id="rId1" Target="../slideLayouts/slideLayout19.xml"/><Relationship Type="http://schemas.openxmlformats.org/officeDocument/2006/relationships/slideLayout" Id="rId4" Target="../slideLayouts/slideLayout22.xml"/><Relationship Type="http://schemas.openxmlformats.org/officeDocument/2006/relationships/slideLayout" Id="rId3" Target="../slideLayouts/slideLayout21.xml"/><Relationship Type="http://schemas.openxmlformats.org/officeDocument/2006/relationships/slideLayout" Id="rId6" Target="../slideLayouts/slideLayout24.xml"/><Relationship Type="http://schemas.openxmlformats.org/officeDocument/2006/relationships/slideLayout" Id="rId5" Target="../slideLayouts/slideLayout23.xml"/><Relationship Type="http://schemas.openxmlformats.org/officeDocument/2006/relationships/theme" Id="rId7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7" id="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30" id="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" id="31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32" id="32"/>
          <p:cNvSpPr txBox="1"/>
          <p:nvPr>
            <p:ph type="body" idx="1"/>
          </p:nvPr>
        </p:nvSpPr>
        <p:spPr>
          <a:xfrm>
            <a:off y="1727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32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66" id="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7" id="6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8" id="6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84" id="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5" id="8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86" id="86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pn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2" id="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3" id="103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Project 6: Calico</a:t>
            </a:r>
          </a:p>
        </p:txBody>
      </p:sp>
      <p:sp>
        <p:nvSpPr>
          <p:cNvPr name="Shape 104" id="104"/>
          <p:cNvSpPr txBox="1"/>
          <p:nvPr>
            <p:ph type="subTitle" idx="1"/>
          </p:nvPr>
        </p:nvSpPr>
        <p:spPr>
          <a:xfrm>
            <a:off y="4112086" x="454500"/>
            <a:ext cy="652199" cx="82349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 sz="2400"/>
              <a:t>Saad Ahmad   Jola Bolaji   Melvin Chien   Maxwell Taylor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5" id="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6" id="15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Decisions Needed to be Made</a:t>
            </a:r>
          </a:p>
        </p:txBody>
      </p:sp>
      <p:sp>
        <p:nvSpPr>
          <p:cNvPr name="Shape 157" id="15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Who does what in the actual user test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Finding more users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Test scenario/questions need to be reviewed before being used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1" id="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2" id="16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Updated Timeline</a:t>
            </a:r>
          </a:p>
        </p:txBody>
      </p:sp>
      <p:graphicFrame>
        <p:nvGraphicFramePr>
          <p:cNvPr name="Shape 163" id="163"/>
          <p:cNvGraphicFramePr/>
          <p:nvPr/>
        </p:nvGraphicFramePr>
        <p:xfrm>
          <a:off y="1574137" x="509587"/>
          <a:ext cy="3000000" cx="3000000"/>
        </p:xfrm>
        <a:graphic>
          <a:graphicData uri="http://schemas.openxmlformats.org/drawingml/2006/table">
            <a:tbl>
              <a:tblPr>
                <a:noFill/>
                <a:tableStyleId>{65FF27DE-5C68-4083-AE66-EFD6C676D355}</a:tableStyleId>
              </a:tblPr>
              <a:tblGrid>
                <a:gridCol w="3057525"/>
                <a:gridCol w="2981325"/>
                <a:gridCol w="2085975"/>
              </a:tblGrid>
              <a:tr h="552450"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Task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Time Estimate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 b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Group Member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533400"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Interim Presentation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4 hours, May 14 - 16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Maxwell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552450"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Develop testing plans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6 hours, May 16 - 18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Everyone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504825"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Pre-testing survey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 hours, May 17 - 22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Saad, Melvin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485775"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User Testing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 week, May 20 - 26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Maxwell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514350"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Post-testing survey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 hours, May 24 - 29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Jola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781050"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Develop analysis and recommendations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 week, May 27 - June 2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Everyone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504825"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Final presentation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6 hours, June 3 - 6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Jola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504825"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Final report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8 hours, June 1 - 10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Melvin</a:t>
                      </a:r>
                    </a:p>
                  </a:txBody>
                  <a:tcPr marB="95250" marT="95250" marR="95250" marL="95250">
                    <a:lnL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w="9525" cap="flat">
                      <a:solidFill>
                        <a:srgbClr val="5C6E95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8" id="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9" id="109"/>
          <p:cNvSpPr txBox="1"/>
          <p:nvPr>
            <p:ph type="body" idx="1"/>
          </p:nvPr>
        </p:nvSpPr>
        <p:spPr>
          <a:xfrm>
            <a:off y="1560758" x="557000"/>
            <a:ext cy="4880699" cx="80360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810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Aids in sketching out and using various diagram techniques early in development </a:t>
            </a:r>
          </a:p>
          <a:p>
            <a:r>
              <a:t/>
            </a:r>
          </a:p>
          <a:p>
            <a:pPr indent="-3810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Helps to provide for an overall layout of how they will go about implementing their system</a:t>
            </a:r>
          </a:p>
          <a:p>
            <a:r>
              <a:t/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Designed to aid in the initial design phases of software development</a:t>
            </a:r>
          </a:p>
          <a:p>
            <a:r>
              <a:t/>
            </a:r>
          </a:p>
          <a:p>
            <a:pPr indent="-3810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Wide variety of functionalities and tools that make completing these tasks easier, collaborative, and interactive for all users.</a:t>
            </a:r>
          </a:p>
        </p:txBody>
      </p:sp>
      <p:sp>
        <p:nvSpPr>
          <p:cNvPr name="Shape 110" id="11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Calico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4" id="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5" id="115"/>
          <p:cNvSpPr/>
          <p:nvPr/>
        </p:nvSpPr>
        <p:spPr>
          <a:xfrm>
            <a:off y="35428" x="-93563"/>
            <a:ext cy="6787142" cx="933112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9" id="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0" id="1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Issues Targeted</a:t>
            </a:r>
          </a:p>
        </p:txBody>
      </p:sp>
      <p:sp>
        <p:nvSpPr>
          <p:cNvPr name="Shape 121" id="12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R="0" algn="l" marL="45720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08333"/>
              <a:buFont typeface="Arial"/>
              <a:buChar char="•"/>
            </a:pPr>
            <a:r>
              <a:rPr lang="en" sz="2400"/>
              <a:t>Negative surprises brought upon by the various functionalities of the system</a:t>
            </a:r>
          </a:p>
          <a:p>
            <a:pPr indent="-419100" marR="0" algn="l" marL="45720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08333"/>
              <a:buFont typeface="Arial"/>
              <a:buChar char="•"/>
            </a:pPr>
            <a:r>
              <a:rPr lang="en" sz="2400"/>
              <a:t>How easy it is for users to navigate about the interface and use the functionalities and tools offered</a:t>
            </a:r>
          </a:p>
          <a:p>
            <a:pPr indent="-419100" marR="0" algn="l" marL="45720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08333"/>
              <a:buFont typeface="Arial"/>
              <a:buChar char="•"/>
            </a:pPr>
            <a:r>
              <a:rPr lang="en" sz="2400"/>
              <a:t>Whether or not users quickly pick up and adapt to the different functionalities of the system </a:t>
            </a:r>
          </a:p>
          <a:p>
            <a:pPr indent="-419100" marR="0" algn="l" marL="45720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08333"/>
              <a:buFont typeface="Arial"/>
              <a:buChar char="•"/>
            </a:pPr>
            <a:r>
              <a:rPr lang="en" sz="2400"/>
              <a:t>Whether or not Calico's interface encourages users to experiment with the system</a:t>
            </a:r>
          </a:p>
          <a:p>
            <a:pPr indent="-419100" marL="457200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How helpful Calico is in aiding the overall software design process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5" id="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6" id="1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Methods </a:t>
            </a:r>
          </a:p>
        </p:txBody>
      </p:sp>
      <p:sp>
        <p:nvSpPr>
          <p:cNvPr name="Shape 127" id="12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R="0" algn="l" marL="45720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08333"/>
              <a:buFont typeface="Arial"/>
              <a:buChar char="•"/>
            </a:pPr>
            <a:r>
              <a:rPr lang="en" sz="2400"/>
              <a:t>Heuristic Evaluation: Completed</a:t>
            </a:r>
          </a:p>
          <a:p>
            <a:pPr indent="-381000" marR="0" algn="l" marL="914400" rtl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/>
              <a:t>Program generally followed usability guidelines, but the large amount of icons and some of the functions of the program were unclear/potentially confusing to users.</a:t>
            </a:r>
          </a:p>
          <a:p>
            <a:r>
              <a:t/>
            </a:r>
          </a:p>
          <a:p>
            <a:pPr indent="-381000" marR="0" algn="l" marL="45720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Pilot Testing</a:t>
            </a:r>
          </a:p>
          <a:p>
            <a:pPr indent="-381000" marR="0" algn="l" marL="914400" rtl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400"/>
              <a:t>To be conducted by member of our team and a participant to ensure that the tasks prepared for user testing don't contain any flaws	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1" id="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2" id="1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Methods </a:t>
            </a:r>
          </a:p>
        </p:txBody>
      </p:sp>
      <p:sp>
        <p:nvSpPr>
          <p:cNvPr name="Shape 133" id="13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R="0" algn="l" marL="45720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77777"/>
              <a:buFont typeface="Arial"/>
              <a:buChar char="•"/>
            </a:pPr>
            <a:r>
              <a:rPr lang="en" sz="1800"/>
              <a:t>Usability Testing</a:t>
            </a:r>
          </a:p>
          <a:p>
            <a:pPr indent="-419100" marR="0" algn="l" marL="914400" rtl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Courier New"/>
              <a:buChar char="o"/>
            </a:pPr>
            <a:r>
              <a:rPr lang="en" sz="1800"/>
              <a:t>Users will model the structure/design of an e-commerce website, then be asked to adapt it to the form of a social networking website, with the help of Calico's features, including scraps, palette, and navigation interface</a:t>
            </a:r>
          </a:p>
          <a:p>
            <a:pPr indent="-419100" marR="0" algn="l" marL="45720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77777"/>
              <a:buFont typeface="Arial"/>
              <a:buChar char="•"/>
            </a:pPr>
            <a:r>
              <a:rPr lang="en" sz="1800"/>
              <a:t>Surveys: Completed</a:t>
            </a:r>
          </a:p>
          <a:p>
            <a:pPr indent="-419100" marR="0" algn="l" marL="914400" rtl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Courier New"/>
              <a:buChar char="o"/>
            </a:pPr>
            <a:r>
              <a:rPr lang="en" sz="1800"/>
              <a:t>Pre/post surveys to be e-mailed out to participants</a:t>
            </a:r>
          </a:p>
          <a:p>
            <a:pPr indent="-419100" marR="0" algn="l" marL="914400" rtl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Courier New"/>
              <a:buChar char="o"/>
            </a:pPr>
            <a:r>
              <a:rPr lang="en" sz="1800"/>
              <a:t>Pre-survey will aid in gaining more insight about users and pairing participants with similar skill level</a:t>
            </a:r>
          </a:p>
          <a:p>
            <a:pPr indent="-419100" marR="0" algn="l" marL="914400" rtl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Courier New"/>
              <a:buChar char="o"/>
            </a:pPr>
            <a:r>
              <a:rPr lang="en" sz="1800"/>
              <a:t>Post survey will obtain feedback from users that will be used when analyzing data and creating final report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/>
              <a:t>	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/>
              <a:t>	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7" id="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8" id="13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What's Been Done So Far</a:t>
            </a:r>
          </a:p>
        </p:txBody>
      </p:sp>
      <p:sp>
        <p:nvSpPr>
          <p:cNvPr name="Shape 139" id="139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Heuristics study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User acquisition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Documents for testing (mostly)</a:t>
            </a:r>
          </a:p>
          <a:p>
            <a:r>
              <a:t/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Pre and post testing surveys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3" id="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4" id="14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Insights Gained So Far</a:t>
            </a:r>
          </a:p>
        </p:txBody>
      </p:sp>
      <p:sp>
        <p:nvSpPr>
          <p:cNvPr name="Shape 145" id="145"/>
          <p:cNvSpPr txBox="1"/>
          <p:nvPr>
            <p:ph type="body" idx="1"/>
          </p:nvPr>
        </p:nvSpPr>
        <p:spPr>
          <a:xfrm>
            <a:off y="1622237" x="457200"/>
            <a:ext cy="4945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Calico is (seemingly) well designed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But it has some flaws which can make it frustrating to users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Calico is still evolving and is experimental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Study should focus more on general Calico issues rather than trying to make it "ready to market"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9" id="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0" id="1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Problems Encountered</a:t>
            </a:r>
          </a:p>
        </p:txBody>
      </p:sp>
      <p:sp>
        <p:nvSpPr>
          <p:cNvPr name="Shape 151" id="15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Test candidates not responding to emails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Scheduling conflicts among test users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Complexity of User Testing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Figuring out how to test Calico properly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Movie tickets not enough of an incentive?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Occasionally lopsided team member involvement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Calico pallet does not save all the data desirable for user task scenario setup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