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54B3C1F-9E38-4283-9BE8-C0144DDE8592}">
  <a:tblStyle styleId="{654B3C1F-9E38-4283-9BE8-C0144DDE8592}" styleName="Table_0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1DB97853-E486-452D-B659-673338F8F4E1}" styleName="Table_1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  <a:tblStyle styleId="{CB9AF632-6625-4C51-A916-3989DE2C3FDE}" styleName="Table_2">
    <a:wholeTbl>
      <a:tcStyle>
        <a:tcBdr>
          <a:lef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1A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/>
          <p:nvPr/>
        </p:nvSpPr>
        <p:spPr>
          <a:xfrm>
            <a:off x="1475675" y="2577100"/>
            <a:ext cx="2876400" cy="47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2000"/>
              <a:t>PROJECT GROUP 1A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4739825" y="2577100"/>
            <a:ext cx="2876400" cy="47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IN4MATX 132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Customer’s View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/>
              <a:t>Customer opinion withheld to limit bias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Initial thoughts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0"/>
              <a:t>No prior assumptions to reduce biases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HCI Methododology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Process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11875" y="1515275"/>
            <a:ext cx="2437800" cy="757200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DEPLOY HCI METHODS &amp; TEST USABILITY OF SYSTEM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6797500" y="1594025"/>
            <a:ext cx="2203199" cy="599700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EVALUATE USABILITY ISSUES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1497150" y="2705925"/>
            <a:ext cx="2308500" cy="757200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DRAFT MOCK-UP WITH RECOMMENDED CHANGES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5804700" y="2549212"/>
            <a:ext cx="2648399" cy="969599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RE-TEST NEW DESIGN(s) WITH SOME OF THE EARLIER TEST PARTICIPANTS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497150" y="4176275"/>
            <a:ext cx="1920600" cy="387599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GATHER FINDINGS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963750" y="4075250"/>
            <a:ext cx="2543999" cy="599700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RE-EVALUATE USABILITY ISSUES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3713287" y="1752900"/>
            <a:ext cx="1920600" cy="387599"/>
          </a:xfrm>
          <a:prstGeom prst="rect">
            <a:avLst/>
          </a:prstGeom>
          <a:noFill/>
          <a:ln cap="flat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GATHER FINDINGS</a:t>
            </a:r>
          </a:p>
        </p:txBody>
      </p:sp>
      <p:sp>
        <p:nvSpPr>
          <p:cNvPr id="125" name="Shape 125"/>
          <p:cNvSpPr/>
          <p:nvPr/>
        </p:nvSpPr>
        <p:spPr>
          <a:xfrm>
            <a:off x="2713975" y="1863475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5804700" y="1863475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13150" y="3019875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4394175" y="3043225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313150" y="4305425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3779750" y="4310450"/>
            <a:ext cx="821999" cy="129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567975"/>
            <a:ext cx="8229600" cy="2619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Cognitive walkthrough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Interviews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Usability testing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189375"/>
            <a:ext cx="8229600" cy="3736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0000"/>
                </a:solidFill>
              </a:rPr>
              <a:t>Interviews: </a:t>
            </a:r>
            <a:r>
              <a:rPr lang="en" sz="1600">
                <a:solidFill>
                  <a:srgbClr val="FF0000"/>
                </a:solidFill>
              </a:rPr>
              <a:t>will allow us to initially gauge the user experience, identify possible pain points, capture and refine the scope of the problem areas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Cognitive walkthrough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Usability testing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170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Interviews: </a:t>
            </a:r>
            <a:r>
              <a:rPr lang="en" sz="1600"/>
              <a:t>will allow us to initially gauge the user experience, identify possible pain points, capture and refine the scope of the problem areas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0000"/>
                </a:solidFill>
              </a:rPr>
              <a:t>Cognitive walkthrough: </a:t>
            </a:r>
            <a:r>
              <a:rPr lang="en" sz="1600">
                <a:solidFill>
                  <a:srgbClr val="FF0000"/>
                </a:solidFill>
              </a:rPr>
              <a:t>development of persona(s) &amp; general list of tasks to discover global problems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Usability testing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170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Interviews: </a:t>
            </a:r>
            <a:r>
              <a:rPr lang="en" sz="1600"/>
              <a:t>will allow us to initially gauge the user experience, identify possible pain points, capture and refine the scope of the problem areas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Cognitive walkthrough: </a:t>
            </a:r>
            <a:r>
              <a:rPr lang="en" sz="1600"/>
              <a:t>development of persona(s) &amp; general list of tasks to discover global problems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F0000"/>
                </a:solidFill>
              </a:rPr>
              <a:t>Usability testing: </a:t>
            </a:r>
            <a:r>
              <a:rPr lang="en" sz="1600">
                <a:solidFill>
                  <a:srgbClr val="FF0000"/>
                </a:solidFill>
              </a:rPr>
              <a:t>to discover more global problems, unique problems and to evaluate the overall usability of the LMS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 - Tasks &amp; Questions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170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Tasks?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A list of tasks will be generated based on the usability focus areas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Interviews &amp; cognitive walkthroughs will help us gather tasks and later refine the tasks</a:t>
            </a:r>
          </a:p>
          <a:p>
            <a:pPr indent="-3556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Wingdings"/>
              <a:buChar char="§"/>
            </a:pPr>
            <a:r>
              <a:rPr lang="en" sz="2000">
                <a:solidFill>
                  <a:srgbClr val="000000"/>
                </a:solidFill>
              </a:rPr>
              <a:t>flowing into the usability experiment </a:t>
            </a:r>
            <a:br>
              <a:rPr lang="en" sz="2000">
                <a:solidFill>
                  <a:srgbClr val="000000"/>
                </a:solidFill>
              </a:rPr>
            </a:b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Questions? 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Questions will be open-ended; providing a semi-structured interview flow to gauge UX, paint points and scope of problem area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 - Usability Metrics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170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Error rate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# of errors/ # of attempts per user = % of errors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avg % of errors among all users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Task completion rate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# of completed tasks/ # of total tasks attempted = % of tasks complete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Time needed to complete task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avg time of all users per task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1A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/>
        </p:nvSpPr>
        <p:spPr>
          <a:xfrm>
            <a:off x="1475675" y="2577100"/>
            <a:ext cx="2876400" cy="47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PROJECT GROUP 1A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739825" y="2577100"/>
            <a:ext cx="2876400" cy="47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MEMBERS ------&gt;</a:t>
            </a:r>
          </a:p>
        </p:txBody>
      </p:sp>
      <p:sp>
        <p:nvSpPr>
          <p:cNvPr id="52" name="Shape 52"/>
          <p:cNvSpPr/>
          <p:nvPr/>
        </p:nvSpPr>
        <p:spPr>
          <a:xfrm rot="-2470953">
            <a:off x="7257602" y="3589031"/>
            <a:ext cx="481122" cy="385874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Methods - Logistics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0209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How will we contact users?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via e-mail</a:t>
            </a:r>
            <a:br>
              <a:rPr lang="en" sz="2000">
                <a:solidFill>
                  <a:srgbClr val="000000"/>
                </a:solidFill>
              </a:rPr>
            </a:b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Where will we meet users?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interviews: locations convenient for the user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heuristics &amp; usability testing: locations void of external distractions</a:t>
            </a:r>
            <a:br>
              <a:rPr lang="en" sz="2000">
                <a:solidFill>
                  <a:srgbClr val="000000"/>
                </a:solidFill>
              </a:rPr>
            </a:b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Length of meetings?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interviews: 30 minutes to 1 hour</a:t>
            </a:r>
          </a:p>
          <a:p>
            <a:pPr indent="-3556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>
                <a:solidFill>
                  <a:srgbClr val="000000"/>
                </a:solidFill>
              </a:rPr>
              <a:t>heuristics &amp; usability testing: 30 minutes to 1 hour+ 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(we do not want testers to get too bored/tired)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Target Users?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457200" y="1217075"/>
            <a:ext cx="8229600" cy="37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Who?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Instructors</a:t>
            </a:r>
          </a:p>
          <a:p>
            <a:pPr indent="-381000" lvl="2" marL="13716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>
                <a:solidFill>
                  <a:srgbClr val="000000"/>
                </a:solidFill>
              </a:rPr>
              <a:t>Familiar and not familiar</a:t>
            </a:r>
          </a:p>
          <a:p>
            <a:pPr indent="0" lvl="0" marL="137160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with canvas </a:t>
            </a:r>
          </a:p>
          <a:p>
            <a:pPr indent="-381000" lvl="2" marL="13716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>
                <a:solidFill>
                  <a:srgbClr val="000000"/>
                </a:solidFill>
              </a:rPr>
              <a:t>TA’s</a:t>
            </a:r>
          </a:p>
          <a:p>
            <a:pPr indent="-381000" lvl="2" marL="1371600" rtl="0">
              <a:spcBef>
                <a:spcPts val="0"/>
              </a:spcBef>
              <a:buClr>
                <a:srgbClr val="000000"/>
              </a:buClr>
              <a:buSzPct val="80000"/>
              <a:buFont typeface="Wingdings"/>
              <a:buChar char="§"/>
            </a:pPr>
            <a:r>
              <a:rPr lang="en">
                <a:solidFill>
                  <a:srgbClr val="000000"/>
                </a:solidFill>
              </a:rPr>
              <a:t>Professors</a:t>
            </a:r>
            <a:br>
              <a:rPr lang="en">
                <a:solidFill>
                  <a:srgbClr val="000000"/>
                </a:solidFill>
              </a:rPr>
            </a:b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000000"/>
                </a:solidFill>
              </a:rPr>
              <a:t>How many?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 total of 5 users (currently # of available contact opt-in)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3249" y="1412899"/>
            <a:ext cx="2575774" cy="193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11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Master Schedule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3212" y="1454325"/>
            <a:ext cx="6597574" cy="329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138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Master Schedule</a:t>
            </a:r>
          </a:p>
        </p:txBody>
      </p:sp>
      <p:graphicFrame>
        <p:nvGraphicFramePr>
          <p:cNvPr id="191" name="Shape 191"/>
          <p:cNvGraphicFramePr/>
          <p:nvPr/>
        </p:nvGraphicFramePr>
        <p:xfrm>
          <a:off x="433875" y="120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{654B3C1F-9E38-4283-9BE8-C0144DDE8592}</a:tableStyleId>
              </a:tblPr>
              <a:tblGrid>
                <a:gridCol w="1381000"/>
                <a:gridCol w="4513975"/>
                <a:gridCol w="2552375"/>
              </a:tblGrid>
              <a:tr h="316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Deliverables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Who?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</a:tr>
              <a:tr h="460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3: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Define schedule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Start cognitive walkthrough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Draft and finalize Interview Plan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Interview instructors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Draft Usability Test Plan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Walkthrough (ALL).  At least two members per interview. Interview 1 (John and Wilson). Schedule (George &amp; John). Interview TP (George &amp; John). Other TP </a:t>
                      </a:r>
                    </a:p>
                  </a:txBody>
                  <a:tcPr marT="91425" marB="91425" marR="91425" marL="91425"/>
                </a:tc>
              </a:tr>
              <a:tr h="460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4: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Finalize all test plans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Continue interviews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Start heuristic evaluations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Compile list of tasks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Prep test materials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At least 2 members/ interview, depend on availability(ALL) Interview 2 (George). Finalize TP, Test Materials (Max &amp; Wilson). List of tasks (Holly). Test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138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Master Schedule</a:t>
            </a:r>
          </a:p>
        </p:txBody>
      </p:sp>
      <p:graphicFrame>
        <p:nvGraphicFramePr>
          <p:cNvPr id="197" name="Shape 197"/>
          <p:cNvGraphicFramePr/>
          <p:nvPr/>
        </p:nvGraphicFramePr>
        <p:xfrm>
          <a:off x="433875" y="120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{1DB97853-E486-452D-B659-673338F8F4E1}</a:tableStyleId>
              </a:tblPr>
              <a:tblGrid>
                <a:gridCol w="1381000"/>
                <a:gridCol w="4513975"/>
                <a:gridCol w="2552375"/>
              </a:tblGrid>
              <a:tr h="316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Deliverables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Who?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</a:tr>
              <a:tr h="460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5: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Begin usability testing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Everyone, depending on schedule and availability </a:t>
                      </a:r>
                    </a:p>
                  </a:txBody>
                  <a:tcPr marT="91425" marB="91425" marR="91425" marL="91425"/>
                </a:tc>
              </a:tr>
              <a:tr h="460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6: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Finish usability testing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Qualitative &amp; quantitative analysis 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Draft &amp; test mock-up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ALL, Mock-up (George, Max &amp; Jonathan)</a:t>
                      </a:r>
                    </a:p>
                  </a:txBody>
                  <a:tcPr marT="91425" marB="91425" marR="91425" marL="91425"/>
                </a:tc>
              </a:tr>
              <a:tr h="4605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7: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Test mock-up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Re-evaluate usability issues, analysis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Compile findings for Pre-Final Presentation &amp; Project Report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Draft Pre-Final Presentation Slide Deck &amp; Project Report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All members of the team will test the mock-up and will participate in the compilation of results. This is to ensure everyone is satisfied with final results.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1385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Master Schedule</a:t>
            </a:r>
          </a:p>
        </p:txBody>
      </p:sp>
      <p:graphicFrame>
        <p:nvGraphicFramePr>
          <p:cNvPr id="203" name="Shape 203"/>
          <p:cNvGraphicFramePr/>
          <p:nvPr/>
        </p:nvGraphicFramePr>
        <p:xfrm>
          <a:off x="383700" y="11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{CB9AF632-6625-4C51-A916-3989DE2C3FDE}</a:tableStyleId>
              </a:tblPr>
              <a:tblGrid>
                <a:gridCol w="1357400"/>
                <a:gridCol w="4436900"/>
                <a:gridCol w="2508800"/>
              </a:tblGrid>
              <a:tr h="4865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Deliverables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Who?</a:t>
                      </a:r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</a:tr>
              <a:tr h="10990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8: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Review &amp; finalize draft of Pre-Final Presentation Slide Deck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Presentation practice</a:t>
                      </a:r>
                    </a:p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Review &amp; finalize Project Report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All members of the team will participate in the compilation of results. This is to ensure everyone is satisfied with final results.</a:t>
                      </a:r>
                    </a:p>
                  </a:txBody>
                  <a:tcPr marT="91425" marB="91425" marR="91425" marL="91425"/>
                </a:tc>
              </a:tr>
              <a:tr h="10990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9: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Pre-Final Presentation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All members of the team will participate in the compilation of results. This is to ensure everyone is satisfied with final results.</a:t>
                      </a:r>
                    </a:p>
                  </a:txBody>
                  <a:tcPr marT="91425" marB="91425" marR="91425" marL="91425"/>
                </a:tc>
              </a:tr>
              <a:tr h="9294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Week 10: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17500" lvl="0" marL="4572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Trebuchet MS"/>
                        <a:buAutoNum type="arabicPeriod"/>
                      </a:pPr>
                      <a:r>
                        <a:rPr lang="en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Submit Project Report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George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  <p:sp>
        <p:nvSpPr>
          <p:cNvPr id="209" name="Shape 209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/>
          <p:nvPr/>
        </p:nvSpPr>
        <p:spPr>
          <a:xfrm>
            <a:off x="908925" y="1860650"/>
            <a:ext cx="2545199" cy="2855099"/>
          </a:xfrm>
          <a:prstGeom prst="ellipse">
            <a:avLst/>
          </a:prstGeom>
          <a:noFill/>
          <a:ln cap="flat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 rot="-1830098">
            <a:off x="3026314" y="1454357"/>
            <a:ext cx="4031616" cy="320746"/>
          </a:xfrm>
          <a:prstGeom prst="roundRect">
            <a:avLst>
              <a:gd fmla="val 16667" name="adj"/>
            </a:avLst>
          </a:prstGeom>
          <a:solidFill>
            <a:srgbClr val="000000"/>
          </a:solidFill>
          <a:ln cap="flat" w="762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2305400" y="0"/>
            <a:ext cx="38346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Project 1A by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1724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lang="en" sz="2200"/>
              <a:t>Introduction 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What is CANVAS?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lang="en" sz="2200"/>
              <a:t>Customer Needs &amp; Requirements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Customer’s Goal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Usability Focus Areas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Customer’s View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Initial Thoughts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lang="en" sz="2200"/>
              <a:t>HCI Methodology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Process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Test Methods</a:t>
            </a:r>
          </a:p>
          <a:p>
            <a:pPr indent="-355600" lvl="1" marL="914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lang="en" sz="2000"/>
              <a:t>Target Users?</a:t>
            </a:r>
          </a:p>
          <a:p>
            <a:pPr indent="-3683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lang="en" sz="2200"/>
              <a:t>Master Schedule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CANVAS?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Learning Management System (LMS)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Multi-user levels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Instructors </a:t>
            </a:r>
          </a:p>
          <a:p>
            <a:pPr indent="-381000" lvl="1" marL="9144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Students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Cloud-based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Platform of course tools &amp; resources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Seamless integration w/100+ apps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Developed by Instructure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 Needs &amp;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Customer’s Goal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2400"/>
              <a:t>Evaluate usability of CANVAS  to determine the possibility of adopting the LMS and scale across campus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4900" y="2288375"/>
            <a:ext cx="5294199" cy="2637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Usability Focus Areas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Announcements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Discussions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People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Files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Outcomes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Modules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Collaborations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Chat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