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3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Gantt Chart still?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Elaborate on “divide work on individual parts” when presenting - </a:t>
            </a:r>
            <a:r>
              <a:rPr lang="en" sz="1200">
                <a:latin typeface="Trebuchet MS"/>
                <a:ea typeface="Trebuchet MS"/>
                <a:cs typeface="Trebuchet MS"/>
                <a:sym typeface="Trebuchet MS"/>
              </a:rPr>
              <a:t>The 5 of us will go to 5 different schools on UCI campus for interviews and user testing in accordance to who knows Canvas who does not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Lessons learned - basically what we learned from initial user testing so we know the do’s and dont’s when we continue doing user testing (aka if interviews were too long, etc.)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come back to this later, but definitely not problems we found while looking at it. more like how we have approached it before? IDK. come back to this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Our approach - the customer wants to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2914648"/>
            <a:ext cx="9144000" cy="22289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x="0" y="2914649"/>
            <a:ext cx="9144000" cy="0"/>
          </a:xfrm>
          <a:prstGeom prst="straightConnector1">
            <a:avLst/>
          </a:prstGeom>
          <a:noFill/>
          <a:ln cap="flat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685800" y="1618313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685800" y="2964777"/>
            <a:ext cx="7772400" cy="944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9144000" cy="112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0" y="1127679"/>
            <a:ext cx="9144000" cy="0"/>
          </a:xfrm>
          <a:prstGeom prst="straightConnector1">
            <a:avLst/>
          </a:prstGeom>
          <a:noFill/>
          <a:ln cap="flat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144000" cy="112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2" name="Shape 22"/>
          <p:cNvCxnSpPr/>
          <p:nvPr/>
        </p:nvCxnSpPr>
        <p:spPr>
          <a:xfrm>
            <a:off x="0" y="1127679"/>
            <a:ext cx="9144000" cy="0"/>
          </a:xfrm>
          <a:prstGeom prst="straightConnector1">
            <a:avLst/>
          </a:prstGeom>
          <a:noFill/>
          <a:ln cap="flat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3" name="Shape 2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0"/>
            <a:ext cx="9144000" cy="112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0" y="1127679"/>
            <a:ext cx="9144000" cy="0"/>
          </a:xfrm>
          <a:prstGeom prst="straightConnector1">
            <a:avLst/>
          </a:prstGeom>
          <a:noFill/>
          <a:ln cap="flat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0" name="Shape 3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0" y="4225081"/>
            <a:ext cx="9144000" cy="918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4" name="Shape 34"/>
          <p:cNvCxnSpPr/>
          <p:nvPr/>
        </p:nvCxnSpPr>
        <p:spPr>
          <a:xfrm>
            <a:off x="0" y="4225081"/>
            <a:ext cx="9144000" cy="0"/>
          </a:xfrm>
          <a:prstGeom prst="straightConnector1">
            <a:avLst/>
          </a:prstGeom>
          <a:noFill/>
          <a:ln cap="flat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5" name="Shape 35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ctrTitle"/>
          </p:nvPr>
        </p:nvSpPr>
        <p:spPr>
          <a:xfrm>
            <a:off x="685800" y="1618313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INF 132 Group 1B: Canvas for Instructors</a:t>
            </a:r>
          </a:p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x="685800" y="2964777"/>
            <a:ext cx="7772400" cy="944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Group Members: Chris Fulgencio, Xueguang Lu, 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Separation of Work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Together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Presentations 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Organization of tasks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Scheduling meetings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Mock-ups and the final report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Individual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Cognitive walkthroughs (divided by section)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User interview and testing (divided by field)</a:t>
            </a:r>
          </a:p>
          <a:p>
            <a:pPr indent="0" lvl="0" marL="45720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Timeline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Week 1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Meet the team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Schedule meetings depending on when everyone is free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Establish a source of communication (GroupMe)</a:t>
            </a:r>
            <a:br>
              <a:rPr lang="en" sz="1800"/>
            </a:b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Week 2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Get to know exactly what the project is about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Explore Canvas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Evaluate Canvas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Timeline (cont.)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Week 3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Comprise a task list</a:t>
            </a:r>
          </a:p>
          <a:p>
            <a:pPr indent="-342900" lvl="1" marL="9144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/>
              <a:t>Divide work in individual parts</a:t>
            </a:r>
          </a:p>
          <a:p>
            <a:pPr indent="-342900" lvl="1" marL="9144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/>
              <a:t>Cognitive walkthroughs</a:t>
            </a:r>
          </a:p>
          <a:p>
            <a:pPr indent="0" mar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0" marL="0" rtl="0">
              <a:spcBef>
                <a:spcPts val="0"/>
              </a:spcBef>
              <a:buNone/>
            </a:pPr>
            <a:r>
              <a:rPr lang="en" sz="2400"/>
              <a:t>Week 4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Create questions for interviews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Create tasks for user testing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Conduct some user interviews and testing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Timeline (cont.)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Week 5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Gather results from initial user testing</a:t>
            </a:r>
          </a:p>
          <a:p>
            <a:pPr indent="-342900" lvl="1" marL="9144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/>
              <a:t>Lessons learned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Continuation of user testing and interviews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Week 6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More user testing and interviews (if needed)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Gather and consolidate data from each other’s notes</a:t>
            </a:r>
          </a:p>
          <a:p>
            <a:pPr indent="-342900" lvl="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Frequently ask sponsor any unsolved questions in regards to final data analysis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Timeline (cont.)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Week 7 and 8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Optional user testing and interviews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Analyze data from feedback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Come to a consensus on main problems of project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Constantly meet with each other in person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Work on final presentation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Week 9 and 10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Finishing touches to analysis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Work on final presentation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Final presentation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ctrTitle"/>
          </p:nvPr>
        </p:nvSpPr>
        <p:spPr>
          <a:xfrm>
            <a:off x="685800" y="1618313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Any Questions?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HCI Problems (Our Understanding)</a:t>
            </a:r>
          </a:p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our current understanding of the problems we address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Customer’s View</a:t>
            </a:r>
          </a:p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Customer chooses not to tell us specifically to avoid bias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Initial Thoughts</a:t>
            </a: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Customer View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80000"/>
              <a:buFont typeface="Trebuchet MS"/>
              <a:buChar char="○"/>
            </a:pPr>
            <a:r>
              <a:rPr lang="en"/>
              <a:t>Our approach</a:t>
            </a:r>
            <a:br>
              <a:rPr lang="en"/>
            </a:b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Anticipated Challenges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80000"/>
              <a:buFont typeface="Trebuchet MS"/>
              <a:buChar char="○"/>
            </a:pPr>
            <a:r>
              <a:rPr lang="en"/>
              <a:t>Canvas may not be user-friendly to others</a:t>
            </a:r>
          </a:p>
          <a:p>
            <a:pPr indent="-381000" lvl="1" marL="914400">
              <a:spcBef>
                <a:spcPts val="0"/>
              </a:spcBef>
              <a:buClr>
                <a:schemeClr val="dk2"/>
              </a:buClr>
              <a:buSzPct val="80000"/>
              <a:buFont typeface="Trebuchet MS"/>
              <a:buChar char="○"/>
            </a:pPr>
            <a:r>
              <a:rPr lang="en"/>
              <a:t>Website may have flaws that we would not be able to comprehend ourselves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HCI Methods Employed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457200" y="933400"/>
            <a:ext cx="8229600" cy="3740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Cognitive Walkthroughs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419100" lvl="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Interview &amp; User Testing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Cognitive Walkthroughs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Everyone conducted a cognitive walkthrough for their own section(s).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Settings &amp; Syllabus: Xueguang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Assignments &amp; Pages: Chris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Quizzes &amp; Conferences: Yuan Xie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Grades: Alec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Attendance: Shiyun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deliverable: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Cognitive Walkthrough Reports(done)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Interview &amp; User Testing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Rough Process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80000"/>
              <a:buFont typeface="Trebuchet MS"/>
              <a:buChar char="○"/>
            </a:pPr>
            <a:r>
              <a:rPr lang="en"/>
              <a:t>Background analysis (pre-interview questionnaires)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80000"/>
              <a:buFont typeface="Trebuchet MS"/>
              <a:buChar char="○"/>
            </a:pPr>
            <a:r>
              <a:rPr lang="en"/>
              <a:t>Approximately 30 minute long interviews while doing user testing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80000"/>
              <a:buFont typeface="Trebuchet MS"/>
              <a:buChar char="○"/>
            </a:pPr>
            <a:r>
              <a:rPr lang="en"/>
              <a:t>Post-interview questionnaires about comments and critiques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80000"/>
              <a:buFont typeface="Trebuchet MS"/>
              <a:buChar char="○"/>
            </a:pPr>
            <a:r>
              <a:rPr lang="en"/>
              <a:t>Screen recording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Audience will be divided by educational field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Interview &amp; User Testing(Cont.)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Deliverables: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133333"/>
              <a:buFont typeface="Trebuchet MS"/>
              <a:buChar char="○"/>
            </a:pPr>
            <a:r>
              <a:rPr lang="en" sz="1800"/>
              <a:t>Interview questions (due Apr 25)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133333"/>
              <a:buFont typeface="Trebuchet MS"/>
              <a:buChar char="○"/>
            </a:pPr>
            <a:r>
              <a:rPr lang="en" sz="1800"/>
              <a:t>User testing task list (due Apr 25)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133333"/>
              <a:buFont typeface="Trebuchet MS"/>
              <a:buChar char="○"/>
            </a:pPr>
            <a:r>
              <a:rPr lang="en" sz="1800"/>
              <a:t>Participant list (due Apr 27)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133333"/>
              <a:buFont typeface="Trebuchet MS"/>
              <a:buChar char="○"/>
            </a:pPr>
            <a:r>
              <a:rPr lang="en" sz="1800"/>
              <a:t>First round interview &amp; user testing report (due May 10)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133333"/>
              <a:buFont typeface="Trebuchet MS"/>
              <a:buChar char="○"/>
            </a:pPr>
            <a:r>
              <a:rPr lang="en" sz="1800"/>
              <a:t>Mock-ups (due May 17)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133333"/>
              <a:buFont typeface="Trebuchet MS"/>
              <a:buChar char="○"/>
            </a:pPr>
            <a:r>
              <a:rPr lang="en" sz="1800"/>
              <a:t>Second round of user testing on both system and mock-ups report (due June 1)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133333"/>
              <a:buFont typeface="Trebuchet MS"/>
              <a:buChar char="○"/>
            </a:pPr>
            <a:r>
              <a:rPr lang="en" sz="1800"/>
              <a:t>Final report and mock-ups (due June 8)</a:t>
            </a:r>
          </a:p>
          <a:p>
            <a:pPr indent="0" lvl="0" marL="45720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Intended Users and Subgroups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Instructors</a:t>
            </a:r>
          </a:p>
          <a:p>
            <a:pPr indent="-3810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80000"/>
              <a:buFont typeface="Trebuchet MS"/>
              <a:buChar char="○"/>
            </a:pPr>
            <a:r>
              <a:rPr lang="en"/>
              <a:t>From different fields: Biology, Social Science, Computer Science, Business school, etc.</a:t>
            </a:r>
          </a:p>
          <a:p>
            <a:pPr indent="-3810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80000"/>
              <a:buFont typeface="Trebuchet MS"/>
              <a:buChar char="○"/>
            </a:pPr>
            <a:r>
              <a:rPr lang="en"/>
              <a:t>Within each field, Experienced with Canvas Pilot VS. Inexperienced with this system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khaki">
  <a:themeElements>
    <a:clrScheme name="Custom 349">
      <a:dk1>
        <a:srgbClr val="262626"/>
      </a:dk1>
      <a:lt1>
        <a:srgbClr val="E6D6BD"/>
      </a:lt1>
      <a:dk2>
        <a:srgbClr val="535353"/>
      </a:dk2>
      <a:lt2>
        <a:srgbClr val="B4AD9E"/>
      </a:lt2>
      <a:accent1>
        <a:srgbClr val="ADB48E"/>
      </a:accent1>
      <a:accent2>
        <a:srgbClr val="867961"/>
      </a:accent2>
      <a:accent3>
        <a:srgbClr val="CBB680"/>
      </a:accent3>
      <a:accent4>
        <a:srgbClr val="78A3C0"/>
      </a:accent4>
      <a:accent5>
        <a:srgbClr val="C0AE91"/>
      </a:accent5>
      <a:accent6>
        <a:srgbClr val="668874"/>
      </a:accent6>
      <a:hlink>
        <a:srgbClr val="4B94B3"/>
      </a:hlink>
      <a:folHlink>
        <a:srgbClr val="41414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