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311708" y="4803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Project 4: Website Accessibility and Usability Evaluation Focusing on Students with Disabilities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Group: Chris, Daniel, Jeff, Kathy, Shirelle, Vincent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Customers: Somphone, Todd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21185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will be asked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902250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Survey sent out asking initial questions to familiarize ourselves with the users who will be testing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Will structure questions around survey results, and user study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Interview/Observation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Phase 1 Tasks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We will ask them to bring their personal devices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Focus on critical operations of the DSC website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Account creation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Navigation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Accessing student resources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Phase 2 Questions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 Plan</a:t>
            </a:r>
          </a:p>
        </p:txBody>
      </p:sp>
      <p:cxnSp>
        <p:nvCxnSpPr>
          <p:cNvPr id="145" name="Shape 145"/>
          <p:cNvCxnSpPr/>
          <p:nvPr/>
        </p:nvCxnSpPr>
        <p:spPr>
          <a:xfrm>
            <a:off x="602700" y="2344250"/>
            <a:ext cx="7938600" cy="0"/>
          </a:xfrm>
          <a:prstGeom prst="straightConnector1">
            <a:avLst/>
          </a:prstGeom>
          <a:noFill/>
          <a:ln cap="flat" cmpd="sng" w="28575">
            <a:solidFill>
              <a:srgbClr val="D9D9D9"/>
            </a:solidFill>
            <a:prstDash val="solid"/>
            <a:round/>
            <a:headEnd len="lg" w="lg" type="oval"/>
            <a:tailEnd len="lg" w="lg" type="none"/>
          </a:ln>
        </p:spPr>
      </p:cxnSp>
      <p:sp>
        <p:nvSpPr>
          <p:cNvPr id="146" name="Shape 146"/>
          <p:cNvSpPr/>
          <p:nvPr/>
        </p:nvSpPr>
        <p:spPr>
          <a:xfrm rot="8096900">
            <a:off x="655774" y="1806795"/>
            <a:ext cx="235254" cy="247982"/>
          </a:xfrm>
          <a:prstGeom prst="teardrop">
            <a:avLst>
              <a:gd fmla="val 200000" name="adj"/>
            </a:avLst>
          </a:prstGeom>
          <a:solidFill>
            <a:srgbClr val="6D9EEB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/>
        </p:nvSpPr>
        <p:spPr>
          <a:xfrm rot="-1460">
            <a:off x="602699" y="1035648"/>
            <a:ext cx="2119200" cy="549600"/>
          </a:xfrm>
          <a:prstGeom prst="rect">
            <a:avLst/>
          </a:prstGeom>
          <a:solidFill>
            <a:srgbClr val="EFEFEF"/>
          </a:solidFill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Finish group evaluations of DSC website</a:t>
            </a:r>
          </a:p>
        </p:txBody>
      </p:sp>
      <p:sp>
        <p:nvSpPr>
          <p:cNvPr id="148" name="Shape 148"/>
          <p:cNvSpPr/>
          <p:nvPr/>
        </p:nvSpPr>
        <p:spPr>
          <a:xfrm flipH="1" rot="2703100">
            <a:off x="1090874" y="2658520"/>
            <a:ext cx="235254" cy="247982"/>
          </a:xfrm>
          <a:prstGeom prst="teardrop">
            <a:avLst>
              <a:gd fmla="val 200000" name="adj"/>
            </a:avLst>
          </a:prstGeom>
          <a:solidFill>
            <a:srgbClr val="6D9EEB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 rot="481">
            <a:off x="733251" y="3027189"/>
            <a:ext cx="2145000" cy="549000"/>
          </a:xfrm>
          <a:prstGeom prst="rect">
            <a:avLst/>
          </a:prstGeom>
          <a:solidFill>
            <a:srgbClr val="EFEFEF"/>
          </a:solidFill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Draft and send out initial contact surveys</a:t>
            </a:r>
          </a:p>
        </p:txBody>
      </p:sp>
      <p:sp>
        <p:nvSpPr>
          <p:cNvPr id="150" name="Shape 150"/>
          <p:cNvSpPr/>
          <p:nvPr/>
        </p:nvSpPr>
        <p:spPr>
          <a:xfrm rot="8096900">
            <a:off x="2957974" y="1806782"/>
            <a:ext cx="235254" cy="247982"/>
          </a:xfrm>
          <a:prstGeom prst="teardrop">
            <a:avLst>
              <a:gd fmla="val 200000" name="adj"/>
            </a:avLst>
          </a:prstGeom>
          <a:solidFill>
            <a:srgbClr val="6D9EEB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 rot="-982">
            <a:off x="2939474" y="1035191"/>
            <a:ext cx="2101500" cy="549300"/>
          </a:xfrm>
          <a:prstGeom prst="rect">
            <a:avLst/>
          </a:prstGeom>
          <a:solidFill>
            <a:srgbClr val="EFEFEF"/>
          </a:solidFill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Draft scenarios for User Studies</a:t>
            </a:r>
          </a:p>
        </p:txBody>
      </p:sp>
      <p:sp>
        <p:nvSpPr>
          <p:cNvPr id="152" name="Shape 152"/>
          <p:cNvSpPr/>
          <p:nvPr/>
        </p:nvSpPr>
        <p:spPr>
          <a:xfrm flipH="1" rot="2703100">
            <a:off x="3238899" y="2658520"/>
            <a:ext cx="235254" cy="247982"/>
          </a:xfrm>
          <a:prstGeom prst="teardrop">
            <a:avLst>
              <a:gd fmla="val 200000" name="adj"/>
            </a:avLst>
          </a:prstGeom>
          <a:solidFill>
            <a:srgbClr val="6D9EEB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/>
        </p:nvSpPr>
        <p:spPr>
          <a:xfrm rot="8096900">
            <a:off x="5191749" y="1806782"/>
            <a:ext cx="235254" cy="247982"/>
          </a:xfrm>
          <a:prstGeom prst="teardrop">
            <a:avLst>
              <a:gd fmla="val 200000" name="adj"/>
            </a:avLst>
          </a:prstGeom>
          <a:solidFill>
            <a:srgbClr val="6D9EEB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/>
        </p:nvSpPr>
        <p:spPr>
          <a:xfrm rot="-1490">
            <a:off x="3449543" y="3027191"/>
            <a:ext cx="1384200" cy="549000"/>
          </a:xfrm>
          <a:prstGeom prst="rect">
            <a:avLst/>
          </a:prstGeom>
          <a:solidFill>
            <a:srgbClr val="EFEFEF"/>
          </a:solidFill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Draft interview questions</a:t>
            </a:r>
          </a:p>
        </p:txBody>
      </p:sp>
      <p:sp>
        <p:nvSpPr>
          <p:cNvPr id="155" name="Shape 155"/>
          <p:cNvSpPr/>
          <p:nvPr/>
        </p:nvSpPr>
        <p:spPr>
          <a:xfrm flipH="1" rot="2703100">
            <a:off x="5456949" y="2658520"/>
            <a:ext cx="235254" cy="247982"/>
          </a:xfrm>
          <a:prstGeom prst="teardrop">
            <a:avLst>
              <a:gd fmla="val 200000" name="adj"/>
            </a:avLst>
          </a:prstGeom>
          <a:solidFill>
            <a:srgbClr val="6D9EEB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 rot="969">
            <a:off x="5678274" y="3027025"/>
            <a:ext cx="1064400" cy="549000"/>
          </a:xfrm>
          <a:prstGeom prst="rect">
            <a:avLst/>
          </a:prstGeom>
          <a:solidFill>
            <a:srgbClr val="EFEFEF"/>
          </a:solidFill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Interviews</a:t>
            </a:r>
          </a:p>
        </p:txBody>
      </p:sp>
      <p:sp>
        <p:nvSpPr>
          <p:cNvPr id="157" name="Shape 157"/>
          <p:cNvSpPr/>
          <p:nvPr/>
        </p:nvSpPr>
        <p:spPr>
          <a:xfrm rot="8096900">
            <a:off x="6936649" y="1806782"/>
            <a:ext cx="235254" cy="247982"/>
          </a:xfrm>
          <a:prstGeom prst="teardrop">
            <a:avLst>
              <a:gd fmla="val 200000" name="adj"/>
            </a:avLst>
          </a:prstGeom>
          <a:solidFill>
            <a:srgbClr val="6D9EEB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/>
        </p:nvSpPr>
        <p:spPr>
          <a:xfrm rot="-694">
            <a:off x="6981749" y="1035650"/>
            <a:ext cx="1485000" cy="549000"/>
          </a:xfrm>
          <a:prstGeom prst="rect">
            <a:avLst/>
          </a:prstGeom>
          <a:solidFill>
            <a:srgbClr val="EFEFEF"/>
          </a:solidFill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Pre-final project presentation</a:t>
            </a:r>
          </a:p>
        </p:txBody>
      </p:sp>
      <p:sp>
        <p:nvSpPr>
          <p:cNvPr id="159" name="Shape 159"/>
          <p:cNvSpPr/>
          <p:nvPr/>
        </p:nvSpPr>
        <p:spPr>
          <a:xfrm flipH="1" rot="2703100">
            <a:off x="7378024" y="2658520"/>
            <a:ext cx="235254" cy="247982"/>
          </a:xfrm>
          <a:prstGeom prst="teardrop">
            <a:avLst>
              <a:gd fmla="val 200000" name="adj"/>
            </a:avLst>
          </a:prstGeom>
          <a:solidFill>
            <a:srgbClr val="6D9EEB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/>
        </p:nvSpPr>
        <p:spPr>
          <a:xfrm rot="897">
            <a:off x="7426424" y="3027200"/>
            <a:ext cx="1149600" cy="549000"/>
          </a:xfrm>
          <a:prstGeom prst="rect">
            <a:avLst/>
          </a:prstGeom>
          <a:solidFill>
            <a:srgbClr val="EFEFEF"/>
          </a:solidFill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Final report</a:t>
            </a:r>
          </a:p>
        </p:txBody>
      </p:sp>
      <p:sp>
        <p:nvSpPr>
          <p:cNvPr id="161" name="Shape 161"/>
          <p:cNvSpPr/>
          <p:nvPr/>
        </p:nvSpPr>
        <p:spPr>
          <a:xfrm rot="811">
            <a:off x="5443101" y="1035200"/>
            <a:ext cx="1271700" cy="549000"/>
          </a:xfrm>
          <a:prstGeom prst="rect">
            <a:avLst/>
          </a:prstGeom>
          <a:solidFill>
            <a:srgbClr val="EFEFEF"/>
          </a:solidFill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ser testing</a:t>
            </a:r>
          </a:p>
        </p:txBody>
      </p:sp>
      <p:cxnSp>
        <p:nvCxnSpPr>
          <p:cNvPr id="162" name="Shape 162"/>
          <p:cNvCxnSpPr/>
          <p:nvPr/>
        </p:nvCxnSpPr>
        <p:spPr>
          <a:xfrm>
            <a:off x="1034750" y="2194275"/>
            <a:ext cx="17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63" name="Shape 163"/>
          <p:cNvSpPr txBox="1"/>
          <p:nvPr/>
        </p:nvSpPr>
        <p:spPr>
          <a:xfrm>
            <a:off x="1494050" y="1906762"/>
            <a:ext cx="1384200" cy="2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Week 3</a:t>
            </a:r>
          </a:p>
        </p:txBody>
      </p:sp>
      <p:cxnSp>
        <p:nvCxnSpPr>
          <p:cNvPr id="164" name="Shape 164"/>
          <p:cNvCxnSpPr/>
          <p:nvPr/>
        </p:nvCxnSpPr>
        <p:spPr>
          <a:xfrm>
            <a:off x="3246287" y="2194275"/>
            <a:ext cx="17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65" name="Shape 165"/>
          <p:cNvSpPr txBox="1"/>
          <p:nvPr/>
        </p:nvSpPr>
        <p:spPr>
          <a:xfrm>
            <a:off x="3691937" y="1906762"/>
            <a:ext cx="1384200" cy="2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Weeks 4 - 5</a:t>
            </a:r>
          </a:p>
        </p:txBody>
      </p:sp>
      <p:cxnSp>
        <p:nvCxnSpPr>
          <p:cNvPr id="166" name="Shape 166"/>
          <p:cNvCxnSpPr/>
          <p:nvPr/>
        </p:nvCxnSpPr>
        <p:spPr>
          <a:xfrm>
            <a:off x="7155675" y="2190812"/>
            <a:ext cx="1401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67" name="Shape 167"/>
          <p:cNvSpPr txBox="1"/>
          <p:nvPr/>
        </p:nvSpPr>
        <p:spPr>
          <a:xfrm>
            <a:off x="7156725" y="1907062"/>
            <a:ext cx="1384200" cy="2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Roboto"/>
                <a:ea typeface="Roboto"/>
                <a:cs typeface="Roboto"/>
                <a:sym typeface="Roboto"/>
              </a:rPr>
              <a:t>Week 9 - Finals Week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5678276" y="1907075"/>
            <a:ext cx="1242000" cy="2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Weeks 6 - 8</a:t>
            </a:r>
          </a:p>
        </p:txBody>
      </p:sp>
      <p:cxnSp>
        <p:nvCxnSpPr>
          <p:cNvPr id="169" name="Shape 169"/>
          <p:cNvCxnSpPr/>
          <p:nvPr/>
        </p:nvCxnSpPr>
        <p:spPr>
          <a:xfrm>
            <a:off x="5409049" y="2190837"/>
            <a:ext cx="1474500" cy="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1417550" y="2198100"/>
            <a:ext cx="4045200" cy="747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Thank</a:t>
            </a:r>
          </a:p>
        </p:txBody>
      </p:sp>
      <p:sp>
        <p:nvSpPr>
          <p:cNvPr id="175" name="Shape 175"/>
          <p:cNvSpPr txBox="1"/>
          <p:nvPr>
            <p:ph idx="1" type="subTitle"/>
          </p:nvPr>
        </p:nvSpPr>
        <p:spPr>
          <a:xfrm>
            <a:off x="3698400" y="2171100"/>
            <a:ext cx="4045200" cy="80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200">
                <a:solidFill>
                  <a:srgbClr val="FFFFFF"/>
                </a:solidFill>
              </a:rPr>
              <a:t>You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16782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 Statement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Evaluating navigation and accessibility to critical information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Is the site usable for users without disabilities?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Test current site against users with specific disabilities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Want to see if they can access information easily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Check to see if the site is missing any information that may be desired for these particular students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Testing specifically students with visual impairments and fine motor skills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18982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Evaluation Approaches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263300" y="1017800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Web accessibility- “Web accessibility refers to the inclusive practice of removing barriers that prevent interaction with, or access to websites, by people with disabilities.”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Overall goal- provide users with various disabilities to access information in the easiest way possible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POUR (Perceivable, Operable, Understandable, Robust)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Examples: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Perceivable- text alternatives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Operable- keyboard shortcuts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Understandable- clear, readable information laid out in a predictable fashion</a:t>
            </a:r>
          </a:p>
          <a:p>
            <a:pPr indent="-228600" lvl="3" marL="1828800">
              <a:spcBef>
                <a:spcPts val="0"/>
              </a:spcBef>
            </a:pPr>
            <a:r>
              <a:rPr lang="en"/>
              <a:t>Robust- compatibility with disability tools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22652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Usability Problems We’ve Encountered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Lack of consistency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Subcategories and links don’t follow a consistent pattern in how behave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Links aren’t all working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Not updated- site will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Phone numbers or email addresses are either unidentifiable or simply not given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Web Accessibility Issues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Keyboard shortcuts missing general site functionality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Image alternative text does not always match up to images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Brief list, still need to test further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16782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Methods	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826250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Survey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For initial info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What device do you use?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What type of assistive software?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Completed electronically using Google forms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Usability Testing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Using participant’s own equipment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Video recording if possible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At UCI and off-site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Interview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Semi-structured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Post testing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In-person if possible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22655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Users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902250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Types of Users will be students with disabilities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At this point we anticipate: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6 participants total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4 UCI Students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Likely familiar with the DSC services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Experience with the process of applying for those services on the DSC website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2 Community Members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Likely unfamiliar or new to the DSC website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Uncertainty if we can find more participants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1" marL="914400">
              <a:spcBef>
                <a:spcPts val="0"/>
              </a:spcBef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21185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Subgroups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819650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3 sub groups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Users with total blindness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Users with low vision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Users with low fine motor skills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Of the 4 UCI Students, all 4 of them are visually impaired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2 low vision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2 blind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1 user also uses a wheelchair and has low fine motor skills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For the community members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1 user is blind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1 user has low fine motor skills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Phases of Research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Accessibility Analysis</a:t>
            </a:r>
          </a:p>
          <a:p>
            <a:pPr indent="-298450" lvl="1" marL="9144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100">
                <a:solidFill>
                  <a:srgbClr val="000000"/>
                </a:solidFill>
              </a:rPr>
              <a:t>Group Evaluation: each team member analyzed a section of the website for usability issues that may arise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Survey</a:t>
            </a:r>
          </a:p>
          <a:p>
            <a:pPr indent="-298450" lvl="1" marL="9144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100">
                <a:solidFill>
                  <a:srgbClr val="000000"/>
                </a:solidFill>
              </a:rPr>
              <a:t>Focuses on how familiar participants are with the website currently as well as how they navigate websites in general (keyboard shortcuts, special software/hardware equipment, etc.)</a:t>
            </a:r>
          </a:p>
          <a:p>
            <a:pPr indent="-317500" lvl="0" marL="4572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User Study</a:t>
            </a:r>
          </a:p>
          <a:p>
            <a:pPr indent="-298450" lvl="1" marL="9144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100">
                <a:solidFill>
                  <a:srgbClr val="000000"/>
                </a:solidFill>
              </a:rPr>
              <a:t>Have the participants actually run through a scenario/s on the site, see for ourselves how easy it is for them to navigate the website [will try to have both a video and screen recording]</a:t>
            </a:r>
          </a:p>
          <a:p>
            <a:pPr indent="-317500" lvl="0" marL="4572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Interview</a:t>
            </a:r>
          </a:p>
          <a:p>
            <a:pPr indent="-298450" lvl="1" marL="9144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100">
                <a:solidFill>
                  <a:srgbClr val="000000"/>
                </a:solidFill>
              </a:rPr>
              <a:t>Exit interview, focusing on their experience, suggestions/comments about site, etc. [for re-evaluation purposes]</a:t>
            </a:r>
          </a:p>
          <a:p>
            <a:pPr indent="-317500" lvl="0" marL="4572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Evaluation</a:t>
            </a:r>
          </a:p>
          <a:p>
            <a:pPr indent="-298450" lvl="1" marL="9144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100">
                <a:solidFill>
                  <a:srgbClr val="000000"/>
                </a:solidFill>
              </a:rPr>
              <a:t>Analyze our findings to suggest improvements for the DSC website</a:t>
            </a:r>
          </a:p>
          <a:p>
            <a:pPr indent="-317500" lvl="0" marL="4572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Report</a:t>
            </a:r>
          </a:p>
          <a:p>
            <a:pPr indent="-298450" lvl="1" marL="9144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100">
                <a:solidFill>
                  <a:srgbClr val="000000"/>
                </a:solidFill>
              </a:rPr>
              <a:t>Present our findings to our customers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466675"/>
            <a:ext cx="8520600" cy="4165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User Contact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400"/>
              <a:t>Contacted through DSC (Somphone)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As of now:  Survey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400"/>
              <a:t>Interview/Observation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Where we will meet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400"/>
              <a:t>Local users will meet in the DSC conference room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Offsite users will meet on location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El Camino College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Braille Institute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Approximately 1 hour meeting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