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PT Sans Narrow"/>
      <p:regular r:id="rId30"/>
      <p:bold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 name="Lena Wong"/>
  <p:cmAuthor clrIdx="1" id="1" initials="" lastIdx="1" name="James Jiang"/>
  <p:cmAuthor clrIdx="2" id="2" initials="" lastIdx="2" name="William Ya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6217908F-0E21-4E3F-9770-754990F49036}">
  <a:tblStyle styleId="{6217908F-0E21-4E3F-9770-754990F49036}"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TSansNarrow-bold.fntdata"/><Relationship Id="rId30" Type="http://schemas.openxmlformats.org/officeDocument/2006/relationships/font" Target="fonts/PTSansNarrow-regular.fntdata"/><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OpenSans-regular.fntdata"/><Relationship Id="rId13" Type="http://schemas.openxmlformats.org/officeDocument/2006/relationships/slide" Target="slides/slide7.xml"/><Relationship Id="rId35" Type="http://schemas.openxmlformats.org/officeDocument/2006/relationships/font" Target="fonts/OpenSans-boldItalic.fntdata"/><Relationship Id="rId12" Type="http://schemas.openxmlformats.org/officeDocument/2006/relationships/slide" Target="slides/slide6.xml"/><Relationship Id="rId34"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Discussion and forums are the same thing? so this might not be an actual problem</p:text>
  </p:cm>
  <p:cm authorId="1" idx="1">
    <p:pos x="6000" y="100"/>
    <p:text>This is a little too long...</p:text>
  </p:cm>
  <p:cm authorId="2" idx="1">
    <p:pos x="6000" y="200"/>
    <p:text>Grades are in three points, can just put under one huge bullet point and talk about it during presentation</p:text>
  </p:cm>
  <p:cm authorId="2" idx="2">
    <p:pos x="6000" y="300"/>
    <p:text>Suggestion: Just change to "Observations" or "Canvas Observations" or even "Observed Canvas Problems"
Less words the better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William</a:t>
            </a:r>
          </a:p>
          <a:p>
            <a:pPr lvl="0">
              <a:spcBef>
                <a:spcPts val="0"/>
              </a:spcBef>
              <a:buNone/>
            </a:pPr>
            <a:r>
              <a:t/>
            </a:r>
            <a:endParaRPr/>
          </a:p>
          <a:p>
            <a:pPr lvl="0">
              <a:spcBef>
                <a:spcPts val="0"/>
              </a:spcBef>
              <a:buNone/>
            </a:pPr>
            <a:r>
              <a:rPr lang="en" sz="1200">
                <a:solidFill>
                  <a:srgbClr val="333333"/>
                </a:solidFill>
                <a:highlight>
                  <a:srgbClr val="FFFFFF"/>
                </a:highlight>
              </a:rPr>
              <a:t>UCI's online course management system Canvas gives instructors various options to create interface elements that enable learners to navigate the different materials of an online class. </a:t>
            </a:r>
          </a:p>
          <a:p>
            <a:pPr lvl="0">
              <a:spcBef>
                <a:spcPts val="0"/>
              </a:spcBef>
              <a:buNone/>
            </a:pPr>
            <a:r>
              <a:rPr lang="en" sz="1200">
                <a:solidFill>
                  <a:srgbClr val="333333"/>
                </a:solidFill>
                <a:highlight>
                  <a:srgbClr val="FFFFFF"/>
                </a:highlight>
              </a:rPr>
              <a:t>The aim of this project is to find out which navigation devices work and which don’t, and to suggest changes. </a:t>
            </a:r>
          </a:p>
          <a:p>
            <a:pPr lvl="0">
              <a:spcBef>
                <a:spcPts val="0"/>
              </a:spcBef>
              <a:buNone/>
            </a:pPr>
            <a:r>
              <a:rPr lang="en" sz="1200">
                <a:solidFill>
                  <a:srgbClr val="333333"/>
                </a:solidFill>
                <a:highlight>
                  <a:srgbClr val="FFFFFF"/>
                </a:highlight>
              </a:rPr>
              <a:t>Interviews and possibly surveys should be conducted with existing learners of select classes, as well as a longer-term observational study be carried out with team participants who will become learners themselves.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spcAft>
                <a:spcPts val="1600"/>
              </a:spcAft>
              <a:buNone/>
            </a:pPr>
            <a:r>
              <a:rPr lang="en" sz="1200"/>
              <a:t>Raj</a:t>
            </a:r>
          </a:p>
          <a:p>
            <a:pPr indent="-304800" lvl="0" marL="457200">
              <a:spcBef>
                <a:spcPts val="0"/>
              </a:spcBef>
              <a:spcAft>
                <a:spcPts val="1600"/>
              </a:spcAft>
              <a:buSzPct val="100000"/>
              <a:buFont typeface="Arial"/>
              <a:buChar char="●"/>
            </a:pPr>
            <a:r>
              <a:rPr lang="en" sz="1200"/>
              <a:t>Participation point grading guidelines needs to be removed from forums increasing the efficiency of information provided upon navigating canvas.</a:t>
            </a:r>
          </a:p>
          <a:p>
            <a:pPr indent="-304800" lvl="0" marL="457200">
              <a:spcBef>
                <a:spcPts val="0"/>
              </a:spcBef>
              <a:spcAft>
                <a:spcPts val="1600"/>
              </a:spcAft>
              <a:buSzPct val="100000"/>
              <a:buFont typeface="Arial"/>
              <a:buChar char="●"/>
            </a:pPr>
            <a:r>
              <a:rPr lang="en" sz="1200"/>
              <a:t>An automated help process for seeking help on issues arising from navigating canvas.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Raj</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Lena</a:t>
            </a:r>
          </a:p>
          <a:p>
            <a:pPr lvl="0">
              <a:spcBef>
                <a:spcPts val="0"/>
              </a:spcBef>
              <a:buNone/>
            </a:pPr>
            <a:r>
              <a:t/>
            </a:r>
            <a:endParaRPr/>
          </a:p>
          <a:p>
            <a:pPr lvl="0" rtl="0">
              <a:lnSpc>
                <a:spcPct val="115000"/>
              </a:lnSpc>
              <a:spcBef>
                <a:spcPts val="0"/>
              </a:spcBef>
              <a:spcAft>
                <a:spcPts val="1600"/>
              </a:spcAft>
              <a:buNone/>
            </a:pPr>
            <a:r>
              <a:rPr lang="en" sz="1200">
                <a:latin typeface="Times New Roman"/>
                <a:ea typeface="Times New Roman"/>
                <a:cs typeface="Times New Roman"/>
                <a:sym typeface="Times New Roman"/>
              </a:rPr>
              <a:t>To discover further problems users are experiencing while navigating canvas, a sample group of 12-20 students will be selected. We will divide them into two groups: Existing and potential users. Most of the existing students have a bachelor’s degree and mostly working. For potential users, there are relatively large pool for that group since a large group of population is eligible to become a UCI extension student. So we want to divide them up by looking at their prior experience on Canvas. For existing users, we are looking at around 6-10 users. For potential users, we are also looking at 6 to 10 users while ideally we can have 3 to 5 for people who have experience, and 3 to 5 without experience. Through interviewing with existing users, we can learn their experience of using Canvas so far. And see if they came across any usability and navigation problems. Through interviews and observations with potential users,we can observe users’ first impression of the site and if the interface has any intuitive problems since this will be their first time using it. </a:t>
            </a:r>
          </a:p>
          <a:p>
            <a:pPr lvl="0" rtl="0">
              <a:lnSpc>
                <a:spcPct val="115000"/>
              </a:lnSpc>
              <a:spcBef>
                <a:spcPts val="0"/>
              </a:spcBef>
              <a:spcAft>
                <a:spcPts val="1600"/>
              </a:spcAft>
              <a:buNone/>
            </a:pPr>
            <a:r>
              <a:rPr lang="en" sz="1200">
                <a:latin typeface="Times New Roman"/>
                <a:ea typeface="Times New Roman"/>
                <a:cs typeface="Times New Roman"/>
                <a:sym typeface="Times New Roman"/>
              </a:rPr>
              <a:t>Existing: to gauge experience so far </a:t>
            </a:r>
          </a:p>
          <a:p>
            <a:pPr lvl="0">
              <a:lnSpc>
                <a:spcPct val="115000"/>
              </a:lnSpc>
              <a:spcBef>
                <a:spcPts val="0"/>
              </a:spcBef>
              <a:spcAft>
                <a:spcPts val="1600"/>
              </a:spcAft>
              <a:buNone/>
            </a:pPr>
            <a:r>
              <a:rPr lang="en" sz="1200">
                <a:latin typeface="Times New Roman"/>
                <a:ea typeface="Times New Roman"/>
                <a:cs typeface="Times New Roman"/>
                <a:sym typeface="Times New Roman"/>
              </a:rPr>
              <a:t>Potential: to see any intuitive problems/ initial impression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Lena</a:t>
            </a:r>
          </a:p>
          <a:p>
            <a:pPr lvl="0">
              <a:spcBef>
                <a:spcPts val="0"/>
              </a:spcBef>
              <a:buNone/>
            </a:pPr>
            <a:r>
              <a:t/>
            </a:r>
            <a:endParaRPr/>
          </a:p>
          <a:p>
            <a:pPr lvl="0">
              <a:spcBef>
                <a:spcPts val="0"/>
              </a:spcBef>
              <a:buNone/>
            </a:pPr>
            <a:r>
              <a:rPr lang="en"/>
              <a:t>Problems:</a:t>
            </a:r>
          </a:p>
          <a:p>
            <a:pPr indent="-228600" lvl="0" marL="457200" rtl="0">
              <a:spcBef>
                <a:spcPts val="0"/>
              </a:spcBef>
              <a:buChar char="-"/>
            </a:pPr>
            <a:r>
              <a:rPr lang="en"/>
              <a:t>Can change first line to just “U.S. adults with (NO Canvas exposure or NO Canvas experience)”</a:t>
            </a:r>
          </a:p>
          <a:p>
            <a:pPr indent="-228600" lvl="0" marL="457200" rtl="0">
              <a:spcBef>
                <a:spcPts val="0"/>
              </a:spcBef>
              <a:buChar char="-"/>
            </a:pPr>
            <a:r>
              <a:rPr lang="en"/>
              <a:t>Same with second line</a:t>
            </a:r>
          </a:p>
          <a:p>
            <a:pPr indent="-228600" lvl="0" marL="457200">
              <a:spcBef>
                <a:spcPts val="0"/>
              </a:spcBef>
              <a:buChar char="-"/>
            </a:pPr>
            <a:r>
              <a:rPr lang="en"/>
              <a:t>Third line suggestion “Current Extension Students”, if that’s not enough, then “Currently Enrolled Extension Students”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Lena</a:t>
            </a:r>
          </a:p>
          <a:p>
            <a:pPr lvl="0">
              <a:spcBef>
                <a:spcPts val="0"/>
              </a:spcBef>
              <a:buNone/>
            </a:pPr>
            <a:r>
              <a:t/>
            </a:r>
            <a:endParaRPr/>
          </a:p>
          <a:p>
            <a:pPr lvl="0">
              <a:spcBef>
                <a:spcPts val="0"/>
              </a:spcBef>
              <a:buNone/>
            </a:pPr>
            <a:r>
              <a:rPr lang="en"/>
              <a:t>Problem</a:t>
            </a:r>
          </a:p>
          <a:p>
            <a:pPr indent="-228600" lvl="0" marL="457200" rtl="0">
              <a:spcBef>
                <a:spcPts val="0"/>
              </a:spcBef>
              <a:buChar char="-"/>
            </a:pPr>
            <a:r>
              <a:rPr lang="en"/>
              <a:t>This slide is structured differently than other slides, change to bullet point format</a:t>
            </a:r>
          </a:p>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Lena</a:t>
            </a:r>
          </a:p>
          <a:p>
            <a:pPr lvl="0">
              <a:spcBef>
                <a:spcPts val="0"/>
              </a:spcBef>
              <a:buNone/>
            </a:pPr>
            <a:r>
              <a:t/>
            </a:r>
            <a:endParaRPr/>
          </a:p>
          <a:p>
            <a:pPr lvl="0">
              <a:spcBef>
                <a:spcPts val="0"/>
              </a:spcBef>
              <a:buNone/>
            </a:pPr>
            <a:r>
              <a:rPr lang="en"/>
              <a:t>Problems</a:t>
            </a:r>
          </a:p>
          <a:p>
            <a:pPr indent="-228600" lvl="0" marL="457200" rtl="0">
              <a:spcBef>
                <a:spcPts val="0"/>
              </a:spcBef>
              <a:buChar char="-"/>
            </a:pPr>
            <a:r>
              <a:rPr lang="en"/>
              <a:t>30 minutes can be a separate point at the end, also I think we only wanted 15-20 minutes? Will have to re-ask other people</a:t>
            </a:r>
          </a:p>
          <a:p>
            <a:pPr indent="-228600" lvl="0" marL="457200" rtl="0">
              <a:spcBef>
                <a:spcPts val="0"/>
              </a:spcBef>
              <a:buChar char="-"/>
            </a:pPr>
            <a:r>
              <a:rPr lang="en"/>
              <a:t>For extension students - can probably combine first two points together</a:t>
            </a:r>
          </a:p>
          <a:p>
            <a:pPr indent="-228600" lvl="1" marL="914400" rtl="0">
              <a:spcBef>
                <a:spcPts val="0"/>
              </a:spcBef>
              <a:buChar char="-"/>
            </a:pPr>
            <a:r>
              <a:rPr lang="en"/>
              <a:t>Also, extension students can possibly meet up on campus</a:t>
            </a:r>
          </a:p>
          <a:p>
            <a:pPr indent="-228600" lvl="1" marL="914400" rtl="0">
              <a:spcBef>
                <a:spcPts val="0"/>
              </a:spcBef>
              <a:buChar char="-"/>
            </a:pPr>
            <a:r>
              <a:rPr lang="en"/>
              <a:t>That being said, potential users can also have remote interviews…..? Actually that doesn’t make too much sense to me right now, will have to discuss later</a:t>
            </a:r>
          </a:p>
          <a:p>
            <a:pPr indent="-228600" lvl="1" marL="914400" rtl="0">
              <a:spcBef>
                <a:spcPts val="0"/>
              </a:spcBef>
              <a:buChar char="-"/>
            </a:pPr>
            <a:r>
              <a:rPr lang="en"/>
              <a:t>Actually </a:t>
            </a:r>
          </a:p>
          <a:p>
            <a:pPr indent="0" lvl="0" marL="45720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James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Peipei</a:t>
            </a:r>
          </a:p>
          <a:p>
            <a:pPr lvl="0">
              <a:spcBef>
                <a:spcPts val="0"/>
              </a:spcBef>
              <a:buNone/>
            </a:pPr>
            <a:r>
              <a:t/>
            </a:r>
            <a:endParaRPr/>
          </a:p>
          <a:p>
            <a:pPr lvl="0">
              <a:spcBef>
                <a:spcPts val="0"/>
              </a:spcBef>
              <a:buNone/>
            </a:pPr>
            <a:r>
              <a:rPr lang="en"/>
              <a:t>Problems</a:t>
            </a:r>
          </a:p>
          <a:p>
            <a:pPr indent="-228600" lvl="0" marL="457200" rtl="0">
              <a:spcBef>
                <a:spcPts val="0"/>
              </a:spcBef>
              <a:buChar char="-"/>
            </a:pPr>
            <a:r>
              <a:rPr lang="en"/>
              <a:t>Change to big bullet point format</a:t>
            </a:r>
          </a:p>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Peipei</a:t>
            </a:r>
          </a:p>
          <a:p>
            <a:pPr lvl="0" rtl="0">
              <a:spcBef>
                <a:spcPts val="0"/>
              </a:spcBef>
              <a:buNone/>
            </a:pPr>
            <a:r>
              <a:rPr lang="en"/>
              <a:t>Problems:</a:t>
            </a:r>
          </a:p>
          <a:p>
            <a:pPr indent="-228600" lvl="0" marL="457200" rtl="0">
              <a:spcBef>
                <a:spcPts val="0"/>
              </a:spcBef>
              <a:buChar char="-"/>
            </a:pPr>
            <a:r>
              <a:rPr lang="en"/>
              <a:t>Is this users tasks for potential users, existing users, or both?</a:t>
            </a:r>
          </a:p>
          <a:p>
            <a:pPr indent="-228600" lvl="0" marL="457200" rtl="0">
              <a:spcBef>
                <a:spcPts val="0"/>
              </a:spcBef>
              <a:buChar char="-"/>
            </a:pPr>
            <a:r>
              <a:rPr lang="en"/>
              <a:t>Also should have in bullet point format</a:t>
            </a:r>
          </a:p>
          <a:p>
            <a:pPr indent="-228600" lvl="0" marL="457200" rtl="0">
              <a:spcBef>
                <a:spcPts val="0"/>
              </a:spcBef>
              <a:buChar char="-"/>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Peipei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William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Lena</a:t>
            </a:r>
          </a:p>
          <a:p>
            <a:pPr lvl="0">
              <a:spcBef>
                <a:spcPts val="0"/>
              </a:spcBef>
              <a:buNone/>
            </a:pPr>
            <a:r>
              <a:rPr lang="en" sz="1200">
                <a:latin typeface="Times New Roman"/>
                <a:ea typeface="Times New Roman"/>
                <a:cs typeface="Times New Roman"/>
                <a:sym typeface="Times New Roman"/>
              </a:rPr>
              <a:t>Our approach </a:t>
            </a:r>
          </a:p>
          <a:p>
            <a:pPr lvl="0">
              <a:spcBef>
                <a:spcPts val="0"/>
              </a:spcBef>
              <a:buNone/>
            </a:pPr>
            <a:r>
              <a:t/>
            </a:r>
            <a:endParaRPr sz="1200">
              <a:latin typeface="Times New Roman"/>
              <a:ea typeface="Times New Roman"/>
              <a:cs typeface="Times New Roman"/>
              <a:sym typeface="Times New Roman"/>
            </a:endParaRPr>
          </a:p>
          <a:p>
            <a:pPr lvl="0">
              <a:spcBef>
                <a:spcPts val="0"/>
              </a:spcBef>
              <a:buNone/>
            </a:pPr>
            <a:r>
              <a:rPr lang="en" sz="1200">
                <a:latin typeface="Times New Roman"/>
                <a:ea typeface="Times New Roman"/>
                <a:cs typeface="Times New Roman"/>
                <a:sym typeface="Times New Roman"/>
              </a:rPr>
              <a:t>We will be conducting interviews for both user groups. For existing users, we will contact them once we select candidates based on survey responses. Since they are mostly population who are working, it will possibly be a phone interview. Some of the questions that we will be asking are related to their experience, any navigation difficulty, clarity and ease of use of Canvas, and difficulty in performing daily tasks such as looking up weekly assignments, checking grades, and taking quizzes. For potential users, we will conduct interviews after usability testing. The questions will be catered toward the tasks that we assign them. </a:t>
            </a:r>
          </a:p>
          <a:p>
            <a:pPr lvl="0" rtl="0">
              <a:spcBef>
                <a:spcPts val="0"/>
              </a:spcBef>
              <a:buNone/>
            </a:pPr>
            <a:r>
              <a:t/>
            </a:r>
            <a:endParaRPr sz="1200">
              <a:latin typeface="Times New Roman"/>
              <a:ea typeface="Times New Roman"/>
              <a:cs typeface="Times New Roman"/>
              <a:sym typeface="Times New Roman"/>
            </a:endParaRPr>
          </a:p>
          <a:p>
            <a:pPr indent="457200" lvl="0" rtl="0">
              <a:lnSpc>
                <a:spcPct val="115000"/>
              </a:lnSpc>
              <a:spcBef>
                <a:spcPts val="0"/>
              </a:spcBef>
              <a:spcAft>
                <a:spcPts val="1600"/>
              </a:spcAft>
              <a:buNone/>
            </a:pPr>
            <a:r>
              <a:rPr lang="en" sz="1200">
                <a:solidFill>
                  <a:schemeClr val="dk2"/>
                </a:solidFill>
                <a:latin typeface="Times New Roman"/>
                <a:ea typeface="Times New Roman"/>
                <a:cs typeface="Times New Roman"/>
                <a:sym typeface="Times New Roman"/>
              </a:rPr>
              <a:t>Interview - A very simple semi-structured Interview which provides a very rich source of insight. Guidelines followed for the Interview-:</a:t>
            </a:r>
          </a:p>
          <a:p>
            <a:pPr indent="-304800" lvl="0" marL="457200" rtl="0">
              <a:lnSpc>
                <a:spcPct val="115000"/>
              </a:lnSpc>
              <a:spcBef>
                <a:spcPts val="0"/>
              </a:spcBef>
              <a:spcAft>
                <a:spcPts val="1600"/>
              </a:spcAft>
              <a:buClr>
                <a:schemeClr val="dk2"/>
              </a:buClr>
              <a:buSzPct val="100000"/>
              <a:buFont typeface="Times New Roman"/>
              <a:buChar char="-"/>
            </a:pPr>
            <a:r>
              <a:rPr lang="en" sz="1200">
                <a:solidFill>
                  <a:schemeClr val="dk2"/>
                </a:solidFill>
                <a:latin typeface="Times New Roman"/>
                <a:ea typeface="Times New Roman"/>
                <a:cs typeface="Times New Roman"/>
                <a:sym typeface="Times New Roman"/>
              </a:rPr>
              <a:t>Set aside at least 10 minutes for each interview. </a:t>
            </a:r>
          </a:p>
          <a:p>
            <a:pPr indent="-304800" lvl="0" marL="457200" rtl="0">
              <a:lnSpc>
                <a:spcPct val="115000"/>
              </a:lnSpc>
              <a:spcBef>
                <a:spcPts val="0"/>
              </a:spcBef>
              <a:spcAft>
                <a:spcPts val="1600"/>
              </a:spcAft>
              <a:buClr>
                <a:schemeClr val="dk2"/>
              </a:buClr>
              <a:buSzPct val="100000"/>
              <a:buFont typeface="Times New Roman"/>
              <a:buChar char="-"/>
            </a:pPr>
            <a:r>
              <a:rPr lang="en" sz="1200">
                <a:solidFill>
                  <a:schemeClr val="dk2"/>
                </a:solidFill>
                <a:latin typeface="Times New Roman"/>
                <a:ea typeface="Times New Roman"/>
                <a:cs typeface="Times New Roman"/>
                <a:sym typeface="Times New Roman"/>
              </a:rPr>
              <a:t>Leave atleast 2 mins rest breaks between each interview to revamp questions which were hard to understand for the stakeholder</a:t>
            </a:r>
          </a:p>
          <a:p>
            <a:pPr indent="-304800" lvl="0" marL="457200" rtl="0">
              <a:lnSpc>
                <a:spcPct val="115000"/>
              </a:lnSpc>
              <a:spcBef>
                <a:spcPts val="0"/>
              </a:spcBef>
              <a:spcAft>
                <a:spcPts val="1600"/>
              </a:spcAft>
              <a:buClr>
                <a:schemeClr val="dk2"/>
              </a:buClr>
              <a:buSzPct val="100000"/>
              <a:buFont typeface="Times New Roman"/>
              <a:buChar char="-"/>
            </a:pPr>
            <a:r>
              <a:rPr lang="en" sz="1200">
                <a:solidFill>
                  <a:schemeClr val="dk2"/>
                </a:solidFill>
                <a:latin typeface="Times New Roman"/>
                <a:ea typeface="Times New Roman"/>
                <a:cs typeface="Times New Roman"/>
                <a:sym typeface="Times New Roman"/>
              </a:rPr>
              <a:t>Limit the interview to 3 or 4 major topics</a:t>
            </a:r>
          </a:p>
          <a:p>
            <a:pPr indent="-304800" lvl="0" marL="457200" rtl="0">
              <a:lnSpc>
                <a:spcPct val="115000"/>
              </a:lnSpc>
              <a:spcBef>
                <a:spcPts val="0"/>
              </a:spcBef>
              <a:spcAft>
                <a:spcPts val="1600"/>
              </a:spcAft>
              <a:buClr>
                <a:schemeClr val="dk2"/>
              </a:buClr>
              <a:buSzPct val="100000"/>
              <a:buFont typeface="Times New Roman"/>
              <a:buChar char="-"/>
            </a:pPr>
            <a:r>
              <a:rPr lang="en" sz="1200">
                <a:solidFill>
                  <a:schemeClr val="dk2"/>
                </a:solidFill>
                <a:latin typeface="Times New Roman"/>
                <a:ea typeface="Times New Roman"/>
                <a:cs typeface="Times New Roman"/>
                <a:sym typeface="Times New Roman"/>
              </a:rPr>
              <a:t>Be prepared with 20 questions that will effectively help elicit further problems with navigation.</a:t>
            </a:r>
          </a:p>
          <a:p>
            <a:pPr indent="-304800" lvl="0" marL="457200" rtl="0">
              <a:lnSpc>
                <a:spcPct val="115000"/>
              </a:lnSpc>
              <a:spcBef>
                <a:spcPts val="0"/>
              </a:spcBef>
              <a:spcAft>
                <a:spcPts val="1600"/>
              </a:spcAft>
              <a:buClr>
                <a:schemeClr val="dk2"/>
              </a:buClr>
              <a:buSzPct val="100000"/>
              <a:buFont typeface="Times New Roman"/>
              <a:buChar char="-"/>
            </a:pPr>
            <a:r>
              <a:rPr lang="en" sz="1200">
                <a:solidFill>
                  <a:schemeClr val="dk2"/>
                </a:solidFill>
                <a:latin typeface="Times New Roman"/>
                <a:ea typeface="Times New Roman"/>
                <a:cs typeface="Times New Roman"/>
                <a:sym typeface="Times New Roman"/>
              </a:rPr>
              <a:t>Communicate with the interviewees using remote connection via internet</a:t>
            </a:r>
          </a:p>
          <a:p>
            <a:pPr indent="-304800" lvl="0" marL="457200" rtl="0">
              <a:lnSpc>
                <a:spcPct val="115000"/>
              </a:lnSpc>
              <a:spcBef>
                <a:spcPts val="0"/>
              </a:spcBef>
              <a:spcAft>
                <a:spcPts val="1600"/>
              </a:spcAft>
              <a:buClr>
                <a:schemeClr val="dk2"/>
              </a:buClr>
              <a:buSzPct val="100000"/>
              <a:buFont typeface="Times New Roman"/>
              <a:buChar char="-"/>
            </a:pPr>
            <a:r>
              <a:rPr lang="en" sz="1200">
                <a:solidFill>
                  <a:schemeClr val="dk2"/>
                </a:solidFill>
                <a:latin typeface="Times New Roman"/>
                <a:ea typeface="Times New Roman"/>
                <a:cs typeface="Times New Roman"/>
                <a:sym typeface="Times New Roman"/>
              </a:rPr>
              <a:t>Do not hesitate to ask the same question to different stakeholders as everyone has their own perception</a:t>
            </a:r>
          </a:p>
          <a:p>
            <a:pPr indent="-304800" lvl="0" marL="457200" rtl="0">
              <a:lnSpc>
                <a:spcPct val="115000"/>
              </a:lnSpc>
              <a:spcBef>
                <a:spcPts val="0"/>
              </a:spcBef>
              <a:spcAft>
                <a:spcPts val="1600"/>
              </a:spcAft>
              <a:buClr>
                <a:schemeClr val="dk2"/>
              </a:buClr>
              <a:buSzPct val="100000"/>
              <a:buFont typeface="Times New Roman"/>
              <a:buChar char="-"/>
            </a:pPr>
            <a:r>
              <a:rPr lang="en" sz="1200">
                <a:solidFill>
                  <a:schemeClr val="dk2"/>
                </a:solidFill>
                <a:latin typeface="Times New Roman"/>
                <a:ea typeface="Times New Roman"/>
                <a:cs typeface="Times New Roman"/>
                <a:sym typeface="Times New Roman"/>
              </a:rPr>
              <a:t>Assign a note taker primarily responsible to record answers in the form of a rough draft.</a:t>
            </a:r>
          </a:p>
          <a:p>
            <a:pPr lvl="0" rtl="0">
              <a:spcBef>
                <a:spcPts val="0"/>
              </a:spcBef>
              <a:buNone/>
            </a:pPr>
            <a:r>
              <a:t/>
            </a:r>
            <a:endParaRPr sz="1200">
              <a:latin typeface="Times New Roman"/>
              <a:ea typeface="Times New Roman"/>
              <a:cs typeface="Times New Roman"/>
              <a:sym typeface="Times New Roman"/>
            </a:endParaRPr>
          </a:p>
          <a:p>
            <a:pPr lvl="0" rtl="0">
              <a:spcBef>
                <a:spcPts val="0"/>
              </a:spcBef>
              <a:buNone/>
            </a:pPr>
            <a:r>
              <a:t/>
            </a:r>
            <a:endParaRPr sz="1200">
              <a:latin typeface="Times New Roman"/>
              <a:ea typeface="Times New Roman"/>
              <a:cs typeface="Times New Roman"/>
              <a:sym typeface="Times New Roman"/>
            </a:endParaRPr>
          </a:p>
          <a:p>
            <a:pPr lvl="0" rtl="0">
              <a:spcBef>
                <a:spcPts val="0"/>
              </a:spcBef>
              <a:buNone/>
            </a:pPr>
            <a:r>
              <a:rPr lang="en" sz="1200">
                <a:latin typeface="Times New Roman"/>
                <a:ea typeface="Times New Roman"/>
                <a:cs typeface="Times New Roman"/>
                <a:sym typeface="Times New Roman"/>
              </a:rPr>
              <a:t>We’ll use surveys to filter out the people we want to interview</a:t>
            </a:r>
          </a:p>
          <a:p>
            <a:pPr lvl="0" rtl="0">
              <a:spcBef>
                <a:spcPts val="0"/>
              </a:spcBef>
              <a:buClr>
                <a:schemeClr val="dk1"/>
              </a:buClr>
              <a:buSzPct val="91666"/>
              <a:buFont typeface="Arial"/>
              <a:buNone/>
            </a:pPr>
            <a:r>
              <a:rPr lang="en" sz="1200">
                <a:latin typeface="Times New Roman"/>
                <a:ea typeface="Times New Roman"/>
                <a:cs typeface="Times New Roman"/>
                <a:sym typeface="Times New Roman"/>
              </a:rPr>
              <a:t>Primary focus on students</a:t>
            </a:r>
          </a:p>
          <a:p>
            <a:pPr lvl="0" rtl="0">
              <a:spcBef>
                <a:spcPts val="0"/>
              </a:spcBef>
              <a:buClr>
                <a:schemeClr val="dk1"/>
              </a:buClr>
              <a:buSzPct val="91666"/>
              <a:buFont typeface="Arial"/>
              <a:buNone/>
            </a:pPr>
            <a:r>
              <a:rPr lang="en" sz="1200">
                <a:latin typeface="Times New Roman"/>
                <a:ea typeface="Times New Roman"/>
                <a:cs typeface="Times New Roman"/>
                <a:sym typeface="Times New Roman"/>
              </a:rPr>
              <a:t>Students have used canvas</a:t>
            </a:r>
          </a:p>
          <a:p>
            <a:pPr lvl="0" rtl="0">
              <a:spcBef>
                <a:spcPts val="0"/>
              </a:spcBef>
              <a:buClr>
                <a:schemeClr val="dk1"/>
              </a:buClr>
              <a:buSzPct val="91666"/>
              <a:buFont typeface="Arial"/>
              <a:buNone/>
            </a:pPr>
            <a:r>
              <a:rPr lang="en" sz="1200">
                <a:latin typeface="Times New Roman"/>
                <a:ea typeface="Times New Roman"/>
                <a:cs typeface="Times New Roman"/>
                <a:sym typeface="Times New Roman"/>
              </a:rPr>
              <a:t>Students who haven't</a:t>
            </a:r>
          </a:p>
          <a:p>
            <a:pPr lvl="0" rtl="0">
              <a:spcBef>
                <a:spcPts val="0"/>
              </a:spcBef>
              <a:buClr>
                <a:schemeClr val="dk1"/>
              </a:buClr>
              <a:buSzPct val="91666"/>
              <a:buFont typeface="Arial"/>
              <a:buNone/>
            </a:pPr>
            <a:r>
              <a:rPr lang="en" sz="1200">
                <a:latin typeface="Times New Roman"/>
                <a:ea typeface="Times New Roman"/>
                <a:cs typeface="Times New Roman"/>
                <a:sym typeface="Times New Roman"/>
              </a:rPr>
              <a:t>Students who are off campus that have/haven't used canvas</a:t>
            </a:r>
          </a:p>
          <a:p>
            <a:pPr lvl="0" rtl="0">
              <a:spcBef>
                <a:spcPts val="0"/>
              </a:spcBef>
              <a:buClr>
                <a:schemeClr val="dk1"/>
              </a:buClr>
              <a:buSzPct val="91666"/>
              <a:buFont typeface="Arial"/>
              <a:buNone/>
            </a:pPr>
            <a:r>
              <a:rPr lang="en" sz="1200">
                <a:latin typeface="Times New Roman"/>
                <a:ea typeface="Times New Roman"/>
                <a:cs typeface="Times New Roman"/>
                <a:sym typeface="Times New Roman"/>
              </a:rPr>
              <a:t>More weight on those who haven't taken a course with us</a:t>
            </a:r>
          </a:p>
          <a:p>
            <a:pPr lvl="0">
              <a:spcBef>
                <a:spcPts val="0"/>
              </a:spcBef>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950">
                <a:solidFill>
                  <a:srgbClr val="222222"/>
                </a:solidFill>
                <a:latin typeface="Open Sans"/>
                <a:ea typeface="Open Sans"/>
                <a:cs typeface="Open Sans"/>
                <a:sym typeface="Open Sans"/>
              </a:rPr>
              <a:t>William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William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William</a:t>
            </a: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Peipei: </a:t>
            </a:r>
          </a:p>
          <a:p>
            <a:pPr lvl="0">
              <a:spcBef>
                <a:spcPts val="0"/>
              </a:spcBef>
              <a:buNone/>
            </a:pPr>
            <a:r>
              <a:rPr lang="en"/>
              <a:t>Intro about the overall project, goal: and what the customer expects at the end, our general approach of what to do </a:t>
            </a:r>
          </a:p>
          <a:p>
            <a:pPr lvl="0">
              <a:spcBef>
                <a:spcPts val="0"/>
              </a:spcBef>
              <a:buNone/>
            </a:pPr>
            <a:r>
              <a:t/>
            </a:r>
            <a:endParaRPr/>
          </a:p>
          <a:p>
            <a:pPr lvl="0">
              <a:spcBef>
                <a:spcPts val="0"/>
              </a:spcBef>
              <a:buNone/>
            </a:pPr>
            <a:r>
              <a:rPr lang="en"/>
              <a:t>Problem:</a:t>
            </a:r>
          </a:p>
          <a:p>
            <a:pPr indent="-228600" lvl="0" marL="457200" rtl="0">
              <a:spcBef>
                <a:spcPts val="0"/>
              </a:spcBef>
              <a:buChar char="-"/>
            </a:pPr>
            <a:r>
              <a:rPr lang="en"/>
              <a:t>Lot of text, might be okay since this is actually defining what Extension is, but I want to go over it with everyone else</a:t>
            </a:r>
          </a:p>
          <a:p>
            <a:pPr indent="-228600" lvl="0" marL="457200">
              <a:spcBef>
                <a:spcPts val="0"/>
              </a:spcBef>
              <a:buChar char="-"/>
            </a:pPr>
            <a:r>
              <a:rPr lang="en"/>
              <a:t>Also want to all agree on the issues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Peipei</a:t>
            </a:r>
          </a:p>
          <a:p>
            <a:pPr lvl="0">
              <a:spcBef>
                <a:spcPts val="0"/>
              </a:spcBef>
              <a:buNone/>
            </a:pPr>
            <a:r>
              <a:t/>
            </a:r>
            <a:endParaRPr/>
          </a:p>
          <a:p>
            <a:pPr lvl="0">
              <a:spcBef>
                <a:spcPts val="0"/>
              </a:spcBef>
              <a:buNone/>
            </a:pPr>
            <a:r>
              <a:rPr lang="en"/>
              <a:t>Problems:</a:t>
            </a:r>
          </a:p>
          <a:p>
            <a:pPr indent="-228600" lvl="0" marL="457200">
              <a:spcBef>
                <a:spcPts val="0"/>
              </a:spcBef>
              <a:buChar char="-"/>
            </a:pPr>
            <a:r>
              <a:rPr lang="en"/>
              <a:t>Words can be rephrased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James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James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James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James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Raj</a:t>
            </a:r>
          </a:p>
          <a:p>
            <a:pPr lvl="0">
              <a:spcBef>
                <a:spcPts val="0"/>
              </a:spcBef>
              <a:buNone/>
            </a:pPr>
            <a:r>
              <a:rPr lang="en" sz="800"/>
              <a:t>Problems that we have or customer</a:t>
            </a:r>
          </a:p>
          <a:p>
            <a:pPr lvl="0">
              <a:spcBef>
                <a:spcPts val="0"/>
              </a:spcBef>
              <a:buNone/>
            </a:pPr>
            <a:r>
              <a:rPr lang="en" sz="800"/>
              <a:t>And add that we will find out more through interviews/ users testing/ evaluation based project</a:t>
            </a:r>
          </a:p>
          <a:p>
            <a:pPr lvl="0">
              <a:spcBef>
                <a:spcPts val="0"/>
              </a:spcBef>
              <a:buNone/>
            </a:pPr>
            <a:r>
              <a:t/>
            </a:r>
            <a:endParaRPr sz="800"/>
          </a:p>
          <a:p>
            <a:pPr lvl="0">
              <a:spcBef>
                <a:spcPts val="0"/>
              </a:spcBef>
              <a:buNone/>
            </a:pPr>
            <a:r>
              <a:rPr lang="en" sz="1300"/>
              <a:t>Things to Remember:</a:t>
            </a:r>
          </a:p>
          <a:p>
            <a:pPr lvl="0">
              <a:spcBef>
                <a:spcPts val="0"/>
              </a:spcBef>
              <a:buNone/>
            </a:pPr>
            <a:r>
              <a:rPr lang="en" sz="1300"/>
              <a:t>We are trying to figure out what we can do with the platform to improve navigation for students</a:t>
            </a:r>
          </a:p>
          <a:p>
            <a:pPr lvl="0">
              <a:spcBef>
                <a:spcPts val="0"/>
              </a:spcBef>
              <a:buNone/>
            </a:pPr>
            <a:r>
              <a:rPr lang="en" sz="1300"/>
              <a:t>We CANNOT change Canvas, only what is given to us in the sandbox</a:t>
            </a:r>
          </a:p>
          <a:p>
            <a:pPr lvl="0">
              <a:spcBef>
                <a:spcPts val="0"/>
              </a:spcBef>
              <a:buNone/>
            </a:pPr>
            <a:r>
              <a:rPr lang="en" sz="1300"/>
              <a:t>Don’t focus on the usability, focus on the navigation</a:t>
            </a:r>
          </a:p>
          <a:p>
            <a:pPr lvl="0">
              <a:spcBef>
                <a:spcPts val="0"/>
              </a:spcBef>
              <a:buNone/>
            </a:pPr>
            <a:r>
              <a:t/>
            </a:r>
            <a:endParaRPr sz="1300"/>
          </a:p>
          <a:p>
            <a:pPr lvl="0">
              <a:spcBef>
                <a:spcPts val="0"/>
              </a:spcBef>
              <a:buNone/>
            </a:pPr>
            <a:r>
              <a:rPr lang="en" sz="1300"/>
              <a:t>Problems:</a:t>
            </a:r>
          </a:p>
          <a:p>
            <a:pPr indent="-311150" lvl="0" marL="457200" rtl="0">
              <a:spcBef>
                <a:spcPts val="0"/>
              </a:spcBef>
              <a:buSzPct val="100000"/>
              <a:buChar char="-"/>
            </a:pPr>
            <a:r>
              <a:rPr lang="en" sz="1300"/>
              <a:t>TBH, can probably put slides 5-8 on one-two slides</a:t>
            </a:r>
          </a:p>
          <a:p>
            <a:pPr indent="-311150" lvl="0" marL="457200" rtl="0">
              <a:spcBef>
                <a:spcPts val="0"/>
              </a:spcBef>
              <a:buSzPct val="100000"/>
              <a:buChar char="-"/>
            </a:pPr>
            <a:r>
              <a:rPr lang="en" sz="1300"/>
              <a:t>I don’t really see how changing how grades are presented will fix navigation issues</a:t>
            </a:r>
          </a:p>
          <a:p>
            <a:pPr lvl="0" rtl="0">
              <a:spcBef>
                <a:spcPts val="0"/>
              </a:spcBef>
              <a:buNone/>
            </a:pPr>
            <a:r>
              <a:t/>
            </a:r>
            <a:endParaRPr sz="1300"/>
          </a:p>
          <a:p>
            <a:pPr lvl="0">
              <a:spcBef>
                <a:spcPts val="0"/>
              </a:spcBef>
              <a:buNone/>
            </a:pPr>
            <a:r>
              <a:rPr lang="en" sz="1300"/>
              <a:t>Going over the other slides, </a:t>
            </a:r>
          </a:p>
          <a:p>
            <a:pPr lvl="0">
              <a:spcBef>
                <a:spcPts val="0"/>
              </a:spcBef>
              <a:buNone/>
            </a:pPr>
            <a:r>
              <a:t/>
            </a:r>
            <a:endParaRPr sz="800"/>
          </a:p>
          <a:p>
            <a:pPr lvl="0">
              <a:lnSpc>
                <a:spcPct val="115000"/>
              </a:lnSpc>
              <a:spcBef>
                <a:spcPts val="0"/>
              </a:spcBef>
              <a:spcAft>
                <a:spcPts val="1600"/>
              </a:spcAft>
              <a:buNone/>
            </a:pPr>
            <a:r>
              <a:rPr lang="en" sz="900"/>
              <a:t>Dashboard and Courses are duplicate.Dashboard doesn’t display text for everything including discussion, announcements, graded stuff.Courses just lists the names of the classes and links.Remove dashboard to only use courses with links (showing details of discussions, announcements, graded stuff).</a:t>
            </a:r>
          </a:p>
          <a:p>
            <a:pPr lvl="0">
              <a:spcBef>
                <a:spcPts val="0"/>
              </a:spcBef>
              <a:buNone/>
            </a:pPr>
            <a:r>
              <a:t/>
            </a:r>
            <a:endParaRPr sz="800"/>
          </a:p>
          <a:p>
            <a:pPr lvl="0">
              <a:spcBef>
                <a:spcPts val="0"/>
              </a:spcBef>
              <a:buNone/>
            </a:pPr>
            <a:r>
              <a:t/>
            </a:r>
            <a:endParaRPr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0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omments" Target="../comments/comment1.xml"/><Relationship Id="rId4" Type="http://schemas.openxmlformats.org/officeDocument/2006/relationships/image" Target="../media/image0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1004125" y="1827639"/>
            <a:ext cx="7136700" cy="1022400"/>
          </a:xfrm>
          <a:prstGeom prst="rect">
            <a:avLst/>
          </a:prstGeom>
        </p:spPr>
        <p:txBody>
          <a:bodyPr anchorCtr="0" anchor="b" bIns="91425" lIns="91425" rIns="91425" tIns="91425">
            <a:noAutofit/>
          </a:bodyPr>
          <a:lstStyle/>
          <a:p>
            <a:pPr lvl="0">
              <a:spcBef>
                <a:spcPts val="0"/>
              </a:spcBef>
              <a:buNone/>
            </a:pPr>
            <a:r>
              <a:rPr lang="en"/>
              <a:t>Evaluating Navigation in Online Courses</a:t>
            </a:r>
          </a:p>
        </p:txBody>
      </p:sp>
      <p:sp>
        <p:nvSpPr>
          <p:cNvPr id="67" name="Shape 67"/>
          <p:cNvSpPr txBox="1"/>
          <p:nvPr>
            <p:ph idx="1" type="subTitle"/>
          </p:nvPr>
        </p:nvSpPr>
        <p:spPr>
          <a:xfrm>
            <a:off x="1906075" y="2850050"/>
            <a:ext cx="5296200" cy="792600"/>
          </a:xfrm>
          <a:prstGeom prst="rect">
            <a:avLst/>
          </a:prstGeom>
        </p:spPr>
        <p:txBody>
          <a:bodyPr anchorCtr="0" anchor="t" bIns="91425" lIns="91425" rIns="91425" tIns="91425">
            <a:noAutofit/>
          </a:bodyPr>
          <a:lstStyle/>
          <a:p>
            <a:pPr lvl="0">
              <a:spcBef>
                <a:spcPts val="0"/>
              </a:spcBef>
              <a:buNone/>
            </a:pPr>
            <a:r>
              <a:rPr lang="en" sz="2400">
                <a:solidFill>
                  <a:srgbClr val="222222"/>
                </a:solidFill>
                <a:highlight>
                  <a:srgbClr val="FFFFFF"/>
                </a:highlight>
                <a:latin typeface="PT Sans Narrow"/>
                <a:ea typeface="PT Sans Narrow"/>
                <a:cs typeface="PT Sans Narrow"/>
                <a:sym typeface="PT Sans Narrow"/>
              </a:rPr>
              <a:t>James Jiang, Peipei Nie, Raj Parpan,</a:t>
            </a:r>
          </a:p>
          <a:p>
            <a:pPr lvl="0">
              <a:spcBef>
                <a:spcPts val="0"/>
              </a:spcBef>
              <a:buNone/>
            </a:pPr>
            <a:r>
              <a:rPr lang="en">
                <a:solidFill>
                  <a:srgbClr val="222222"/>
                </a:solidFill>
                <a:latin typeface="PT Sans Narrow"/>
                <a:ea typeface="PT Sans Narrow"/>
                <a:cs typeface="PT Sans Narrow"/>
                <a:sym typeface="PT Sans Narrow"/>
              </a:rPr>
              <a:t>Lena Wong,</a:t>
            </a:r>
            <a:r>
              <a:rPr lang="en" sz="2400">
                <a:solidFill>
                  <a:srgbClr val="222222"/>
                </a:solidFill>
                <a:highlight>
                  <a:srgbClr val="FFFFFF"/>
                </a:highlight>
                <a:latin typeface="PT Sans Narrow"/>
                <a:ea typeface="PT Sans Narrow"/>
                <a:cs typeface="PT Sans Narrow"/>
                <a:sym typeface="PT Sans Narrow"/>
              </a:rPr>
              <a:t> William Yang</a:t>
            </a:r>
          </a:p>
          <a:p>
            <a:pPr lvl="0">
              <a:spcBef>
                <a:spcPts val="0"/>
              </a:spcBef>
              <a:buNone/>
            </a:pPr>
            <a:r>
              <a:rPr lang="en">
                <a:solidFill>
                  <a:srgbClr val="222222"/>
                </a:solidFill>
                <a:highlight>
                  <a:srgbClr val="FFFFFF"/>
                </a:highlight>
                <a:latin typeface="PT Sans Narrow"/>
                <a:ea typeface="PT Sans Narrow"/>
                <a:cs typeface="PT Sans Narrow"/>
                <a:sym typeface="PT Sans Narrow"/>
              </a:rPr>
              <a:t>Group 6</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HCI Problems</a:t>
            </a:r>
          </a:p>
        </p:txBody>
      </p:sp>
      <p:sp>
        <p:nvSpPr>
          <p:cNvPr id="128" name="Shape 128"/>
          <p:cNvSpPr txBox="1"/>
          <p:nvPr>
            <p:ph idx="1" type="body"/>
          </p:nvPr>
        </p:nvSpPr>
        <p:spPr>
          <a:xfrm>
            <a:off x="4932062" y="1165700"/>
            <a:ext cx="4237800" cy="3302700"/>
          </a:xfrm>
          <a:prstGeom prst="rect">
            <a:avLst/>
          </a:prstGeom>
        </p:spPr>
        <p:txBody>
          <a:bodyPr anchorCtr="0" anchor="t" bIns="91425" lIns="91425" rIns="91425" tIns="91425">
            <a:noAutofit/>
          </a:bodyPr>
          <a:lstStyle/>
          <a:p>
            <a:pPr indent="-342900" lvl="0" marL="457200" marR="0" rtl="0" algn="l">
              <a:lnSpc>
                <a:spcPct val="150000"/>
              </a:lnSpc>
              <a:spcBef>
                <a:spcPts val="0"/>
              </a:spcBef>
              <a:spcAft>
                <a:spcPts val="1600"/>
              </a:spcAft>
              <a:buClr>
                <a:schemeClr val="dk2"/>
              </a:buClr>
              <a:buSzPct val="100000"/>
              <a:buFont typeface="Open Sans"/>
              <a:buChar char="●"/>
            </a:pPr>
            <a:r>
              <a:rPr lang="en"/>
              <a:t>Help options are limited</a:t>
            </a:r>
          </a:p>
          <a:p>
            <a:pPr lvl="0">
              <a:spcBef>
                <a:spcPts val="0"/>
              </a:spcBef>
              <a:buNone/>
            </a:pPr>
            <a:r>
              <a:t/>
            </a:r>
            <a:endParaRPr/>
          </a:p>
        </p:txBody>
      </p:sp>
      <p:pic>
        <p:nvPicPr>
          <p:cNvPr id="129" name="Shape 129"/>
          <p:cNvPicPr preferRelativeResize="0"/>
          <p:nvPr/>
        </p:nvPicPr>
        <p:blipFill>
          <a:blip r:embed="rId3">
            <a:alphaModFix/>
          </a:blip>
          <a:stretch>
            <a:fillRect/>
          </a:stretch>
        </p:blipFill>
        <p:spPr>
          <a:xfrm>
            <a:off x="400050" y="1914425"/>
            <a:ext cx="4529525" cy="3105249"/>
          </a:xfrm>
          <a:prstGeom prst="rect">
            <a:avLst/>
          </a:prstGeom>
          <a:noFill/>
          <a:ln>
            <a:noFill/>
          </a:ln>
        </p:spPr>
      </p:pic>
      <p:pic>
        <p:nvPicPr>
          <p:cNvPr id="130" name="Shape 130"/>
          <p:cNvPicPr preferRelativeResize="0"/>
          <p:nvPr/>
        </p:nvPicPr>
        <p:blipFill>
          <a:blip r:embed="rId4">
            <a:alphaModFix/>
          </a:blip>
          <a:stretch>
            <a:fillRect/>
          </a:stretch>
        </p:blipFill>
        <p:spPr>
          <a:xfrm>
            <a:off x="5015075" y="2097850"/>
            <a:ext cx="4071776" cy="2098450"/>
          </a:xfrm>
          <a:prstGeom prst="rect">
            <a:avLst/>
          </a:prstGeom>
          <a:noFill/>
          <a:ln>
            <a:noFill/>
          </a:ln>
        </p:spPr>
      </p:pic>
      <p:sp>
        <p:nvSpPr>
          <p:cNvPr id="131" name="Shape 131"/>
          <p:cNvSpPr txBox="1"/>
          <p:nvPr>
            <p:ph idx="1" type="body"/>
          </p:nvPr>
        </p:nvSpPr>
        <p:spPr>
          <a:xfrm>
            <a:off x="400050" y="1152425"/>
            <a:ext cx="4237800" cy="799800"/>
          </a:xfrm>
          <a:prstGeom prst="rect">
            <a:avLst/>
          </a:prstGeom>
        </p:spPr>
        <p:txBody>
          <a:bodyPr anchorCtr="0" anchor="t" bIns="91425" lIns="91425" rIns="91425" tIns="91425">
            <a:noAutofit/>
          </a:bodyPr>
          <a:lstStyle/>
          <a:p>
            <a:pPr indent="-342900" lvl="0" marL="457200" marR="0" rtl="0" algn="l">
              <a:lnSpc>
                <a:spcPct val="150000"/>
              </a:lnSpc>
              <a:spcBef>
                <a:spcPts val="0"/>
              </a:spcBef>
              <a:spcAft>
                <a:spcPts val="1600"/>
              </a:spcAft>
              <a:buClr>
                <a:schemeClr val="dk2"/>
              </a:buClr>
              <a:buSzPct val="100000"/>
              <a:buFont typeface="Open Sans"/>
              <a:buChar char="●"/>
            </a:pPr>
            <a:r>
              <a:rPr lang="en"/>
              <a:t>Help is hard to find</a:t>
            </a:r>
          </a:p>
          <a:p>
            <a:pPr lvl="0" rtl="0">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HCI Problems</a:t>
            </a:r>
          </a:p>
        </p:txBody>
      </p:sp>
      <p:sp>
        <p:nvSpPr>
          <p:cNvPr id="137" name="Shape 137"/>
          <p:cNvSpPr txBox="1"/>
          <p:nvPr>
            <p:ph idx="1" type="body"/>
          </p:nvPr>
        </p:nvSpPr>
        <p:spPr>
          <a:xfrm>
            <a:off x="311700" y="1266325"/>
            <a:ext cx="4976100" cy="3302700"/>
          </a:xfrm>
          <a:prstGeom prst="rect">
            <a:avLst/>
          </a:prstGeom>
        </p:spPr>
        <p:txBody>
          <a:bodyPr anchorCtr="0" anchor="t" bIns="91425" lIns="91425" rIns="91425" tIns="91425">
            <a:noAutofit/>
          </a:bodyPr>
          <a:lstStyle/>
          <a:p>
            <a:pPr indent="-228600" lvl="0" marL="457200">
              <a:lnSpc>
                <a:spcPct val="150000"/>
              </a:lnSpc>
              <a:spcBef>
                <a:spcPts val="0"/>
              </a:spcBef>
              <a:buClr>
                <a:schemeClr val="dk2"/>
              </a:buClr>
              <a:buChar char="●"/>
            </a:pPr>
            <a:r>
              <a:rPr lang="en"/>
              <a:t>Lack of redo/undo button</a:t>
            </a:r>
          </a:p>
          <a:p>
            <a:pPr lvl="0">
              <a:spcBef>
                <a:spcPts val="0"/>
              </a:spcBef>
              <a:buNone/>
            </a:pPr>
            <a:r>
              <a:t/>
            </a:r>
            <a:endParaRPr/>
          </a:p>
          <a:p>
            <a:pPr lvl="0">
              <a:spcBef>
                <a:spcPts val="0"/>
              </a:spcBef>
              <a:buNone/>
            </a:pPr>
            <a:r>
              <a:t/>
            </a:r>
            <a:endParaRPr sz="1200">
              <a:solidFill>
                <a:srgbClr val="000000"/>
              </a:solidFill>
              <a:latin typeface="Arial"/>
              <a:ea typeface="Arial"/>
              <a:cs typeface="Arial"/>
              <a:sym typeface="Arial"/>
            </a:endParaRPr>
          </a:p>
        </p:txBody>
      </p:sp>
      <p:pic>
        <p:nvPicPr>
          <p:cNvPr id="138" name="Shape 138"/>
          <p:cNvPicPr preferRelativeResize="0"/>
          <p:nvPr/>
        </p:nvPicPr>
        <p:blipFill>
          <a:blip r:embed="rId3">
            <a:alphaModFix/>
          </a:blip>
          <a:stretch>
            <a:fillRect/>
          </a:stretch>
        </p:blipFill>
        <p:spPr>
          <a:xfrm>
            <a:off x="529899" y="1808624"/>
            <a:ext cx="6551701" cy="28490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319800"/>
            <a:ext cx="8520600" cy="707400"/>
          </a:xfrm>
          <a:prstGeom prst="rect">
            <a:avLst/>
          </a:prstGeom>
        </p:spPr>
        <p:txBody>
          <a:bodyPr anchorCtr="0" anchor="t" bIns="91425" lIns="91425" rIns="91425" tIns="91425">
            <a:noAutofit/>
          </a:bodyPr>
          <a:lstStyle/>
          <a:p>
            <a:pPr lvl="0">
              <a:spcBef>
                <a:spcPts val="0"/>
              </a:spcBef>
              <a:buNone/>
            </a:pPr>
            <a:r>
              <a:rPr lang="en" sz="3000"/>
              <a:t>Types of Users</a:t>
            </a:r>
          </a:p>
        </p:txBody>
      </p:sp>
      <p:sp>
        <p:nvSpPr>
          <p:cNvPr id="144" name="Shape 14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sz="1400"/>
          </a:p>
          <a:p>
            <a:pPr lvl="0">
              <a:spcBef>
                <a:spcPts val="0"/>
              </a:spcBef>
              <a:buNone/>
            </a:pPr>
            <a:r>
              <a:t/>
            </a:r>
            <a:endParaRPr sz="1400"/>
          </a:p>
        </p:txBody>
      </p:sp>
      <p:pic>
        <p:nvPicPr>
          <p:cNvPr id="145" name="Shape 145"/>
          <p:cNvPicPr preferRelativeResize="0"/>
          <p:nvPr/>
        </p:nvPicPr>
        <p:blipFill>
          <a:blip r:embed="rId3">
            <a:alphaModFix/>
          </a:blip>
          <a:stretch>
            <a:fillRect/>
          </a:stretch>
        </p:blipFill>
        <p:spPr>
          <a:xfrm>
            <a:off x="2182999" y="878400"/>
            <a:ext cx="5313674" cy="3890375"/>
          </a:xfrm>
          <a:prstGeom prst="rect">
            <a:avLst/>
          </a:prstGeom>
          <a:noFill/>
          <a:ln>
            <a:noFill/>
          </a:ln>
        </p:spPr>
      </p:pic>
      <p:sp>
        <p:nvSpPr>
          <p:cNvPr id="146" name="Shape 146"/>
          <p:cNvSpPr txBox="1"/>
          <p:nvPr/>
        </p:nvSpPr>
        <p:spPr>
          <a:xfrm>
            <a:off x="1822825" y="2646875"/>
            <a:ext cx="688500" cy="433500"/>
          </a:xfrm>
          <a:prstGeom prst="rect">
            <a:avLst/>
          </a:prstGeom>
          <a:noFill/>
          <a:ln>
            <a:noFill/>
          </a:ln>
        </p:spPr>
        <p:txBody>
          <a:bodyPr anchorCtr="0" anchor="t" bIns="91425" lIns="91425" rIns="91425" tIns="91425">
            <a:noAutofit/>
          </a:bodyPr>
          <a:lstStyle/>
          <a:p>
            <a:pPr lvl="0">
              <a:spcBef>
                <a:spcPts val="0"/>
              </a:spcBef>
              <a:buNone/>
            </a:pPr>
            <a:r>
              <a:rPr lang="en"/>
              <a:t>(6-10)</a:t>
            </a:r>
          </a:p>
        </p:txBody>
      </p:sp>
      <p:sp>
        <p:nvSpPr>
          <p:cNvPr id="147" name="Shape 147"/>
          <p:cNvSpPr txBox="1"/>
          <p:nvPr/>
        </p:nvSpPr>
        <p:spPr>
          <a:xfrm>
            <a:off x="6287500" y="2646887"/>
            <a:ext cx="883500" cy="353400"/>
          </a:xfrm>
          <a:prstGeom prst="rect">
            <a:avLst/>
          </a:prstGeom>
          <a:noFill/>
          <a:ln>
            <a:noFill/>
          </a:ln>
        </p:spPr>
        <p:txBody>
          <a:bodyPr anchorCtr="0" anchor="t" bIns="91425" lIns="91425" rIns="91425" tIns="91425">
            <a:noAutofit/>
          </a:bodyPr>
          <a:lstStyle/>
          <a:p>
            <a:pPr lvl="0">
              <a:spcBef>
                <a:spcPts val="0"/>
              </a:spcBef>
              <a:buNone/>
            </a:pPr>
            <a:r>
              <a:rPr lang="en"/>
              <a:t>(6-10)</a:t>
            </a:r>
          </a:p>
        </p:txBody>
      </p:sp>
      <p:sp>
        <p:nvSpPr>
          <p:cNvPr id="148" name="Shape 148"/>
          <p:cNvSpPr txBox="1"/>
          <p:nvPr/>
        </p:nvSpPr>
        <p:spPr>
          <a:xfrm>
            <a:off x="4511025" y="4643450"/>
            <a:ext cx="1181400" cy="353400"/>
          </a:xfrm>
          <a:prstGeom prst="rect">
            <a:avLst/>
          </a:prstGeom>
          <a:noFill/>
          <a:ln>
            <a:noFill/>
          </a:ln>
        </p:spPr>
        <p:txBody>
          <a:bodyPr anchorCtr="0" anchor="t" bIns="91425" lIns="91425" rIns="91425" tIns="91425">
            <a:noAutofit/>
          </a:bodyPr>
          <a:lstStyle/>
          <a:p>
            <a:pPr lvl="0">
              <a:spcBef>
                <a:spcPts val="0"/>
              </a:spcBef>
              <a:buNone/>
            </a:pPr>
            <a:r>
              <a:rPr lang="en"/>
              <a:t>(3-5)</a:t>
            </a:r>
          </a:p>
        </p:txBody>
      </p:sp>
      <p:sp>
        <p:nvSpPr>
          <p:cNvPr id="149" name="Shape 149"/>
          <p:cNvSpPr txBox="1"/>
          <p:nvPr/>
        </p:nvSpPr>
        <p:spPr>
          <a:xfrm>
            <a:off x="6287500" y="4620000"/>
            <a:ext cx="1181400" cy="353400"/>
          </a:xfrm>
          <a:prstGeom prst="rect">
            <a:avLst/>
          </a:prstGeom>
          <a:noFill/>
          <a:ln>
            <a:noFill/>
          </a:ln>
        </p:spPr>
        <p:txBody>
          <a:bodyPr anchorCtr="0" anchor="t" bIns="91425" lIns="91425" rIns="91425" tIns="91425">
            <a:noAutofit/>
          </a:bodyPr>
          <a:lstStyle/>
          <a:p>
            <a:pPr lvl="0" rtl="0">
              <a:spcBef>
                <a:spcPts val="0"/>
              </a:spcBef>
              <a:buNone/>
            </a:pPr>
            <a:r>
              <a:rPr lang="en"/>
              <a:t>(3-5)</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246600" y="231100"/>
            <a:ext cx="8520600" cy="572700"/>
          </a:xfrm>
          <a:prstGeom prst="rect">
            <a:avLst/>
          </a:prstGeom>
        </p:spPr>
        <p:txBody>
          <a:bodyPr anchorCtr="0" anchor="t" bIns="91425" lIns="91425" rIns="91425" tIns="91425">
            <a:noAutofit/>
          </a:bodyPr>
          <a:lstStyle/>
          <a:p>
            <a:pPr lvl="0">
              <a:spcBef>
                <a:spcPts val="0"/>
              </a:spcBef>
              <a:buNone/>
            </a:pPr>
            <a:r>
              <a:rPr lang="en" sz="3000"/>
              <a:t>Usage Behavior</a:t>
            </a:r>
          </a:p>
        </p:txBody>
      </p:sp>
      <p:sp>
        <p:nvSpPr>
          <p:cNvPr id="155" name="Shape 155"/>
          <p:cNvSpPr txBox="1"/>
          <p:nvPr>
            <p:ph idx="1" type="body"/>
          </p:nvPr>
        </p:nvSpPr>
        <p:spPr>
          <a:xfrm>
            <a:off x="246600" y="975775"/>
            <a:ext cx="7423200" cy="3858900"/>
          </a:xfrm>
          <a:prstGeom prst="rect">
            <a:avLst/>
          </a:prstGeom>
        </p:spPr>
        <p:txBody>
          <a:bodyPr anchorCtr="0" anchor="t" bIns="91425" lIns="91425" rIns="91425" tIns="91425">
            <a:noAutofit/>
          </a:bodyPr>
          <a:lstStyle/>
          <a:p>
            <a:pPr indent="-228600" lvl="0" marL="457200" rtl="0">
              <a:spcBef>
                <a:spcPts val="0"/>
              </a:spcBef>
              <a:spcAft>
                <a:spcPts val="0"/>
              </a:spcAft>
            </a:pPr>
            <a:r>
              <a:rPr lang="en"/>
              <a:t>Extension students who are currently enrolled in selected classes</a:t>
            </a:r>
          </a:p>
          <a:p>
            <a:pPr indent="-330200" lvl="1" marL="914400" rtl="0">
              <a:spcBef>
                <a:spcPts val="0"/>
              </a:spcBef>
              <a:spcAft>
                <a:spcPts val="0"/>
              </a:spcAft>
              <a:buSzPct val="100000"/>
            </a:pPr>
            <a:r>
              <a:rPr lang="en" sz="1600"/>
              <a:t>Experience/habits</a:t>
            </a:r>
          </a:p>
          <a:p>
            <a:pPr indent="-330200" lvl="1" marL="914400" rtl="0">
              <a:spcBef>
                <a:spcPts val="0"/>
              </a:spcBef>
              <a:spcAft>
                <a:spcPts val="0"/>
              </a:spcAft>
              <a:buSzPct val="100000"/>
            </a:pPr>
            <a:r>
              <a:rPr lang="en" sz="1600"/>
              <a:t>Any difficulty with current navigation models   </a:t>
            </a:r>
          </a:p>
          <a:p>
            <a:pPr indent="0" lvl="0" marL="457200" rtl="0">
              <a:spcBef>
                <a:spcPts val="0"/>
              </a:spcBef>
              <a:spcAft>
                <a:spcPts val="0"/>
              </a:spcAft>
              <a:buNone/>
            </a:pPr>
            <a:r>
              <a:t/>
            </a:r>
            <a:endParaRPr/>
          </a:p>
          <a:p>
            <a:pPr indent="-228600" lvl="0" marL="457200" marR="0" rtl="0" algn="l">
              <a:lnSpc>
                <a:spcPct val="115000"/>
              </a:lnSpc>
              <a:spcBef>
                <a:spcPts val="0"/>
              </a:spcBef>
              <a:spcAft>
                <a:spcPts val="0"/>
              </a:spcAft>
              <a:buClr>
                <a:schemeClr val="dk2"/>
              </a:buClr>
              <a:buFont typeface="Open Sans"/>
            </a:pPr>
            <a:r>
              <a:rPr lang="en"/>
              <a:t>Any U.S. adults who have NO exposure to Canvas</a:t>
            </a:r>
          </a:p>
          <a:p>
            <a:pPr indent="-330200" lvl="1" marL="914400" rtl="0">
              <a:spcBef>
                <a:spcPts val="0"/>
              </a:spcBef>
              <a:spcAft>
                <a:spcPts val="0"/>
              </a:spcAft>
              <a:buSzPct val="100000"/>
            </a:pPr>
            <a:r>
              <a:rPr lang="en" sz="1600"/>
              <a:t>Initial impression</a:t>
            </a:r>
          </a:p>
          <a:p>
            <a:pPr indent="-330200" lvl="1" marL="914400" rtl="0">
              <a:spcBef>
                <a:spcPts val="0"/>
              </a:spcBef>
              <a:spcAft>
                <a:spcPts val="0"/>
              </a:spcAft>
              <a:buSzPct val="100000"/>
            </a:pPr>
            <a:r>
              <a:rPr lang="en" sz="1600"/>
              <a:t>Any intuitive problems</a:t>
            </a:r>
          </a:p>
          <a:p>
            <a:pPr indent="0" lvl="0" marL="457200" rtl="0">
              <a:spcBef>
                <a:spcPts val="0"/>
              </a:spcBef>
              <a:spcAft>
                <a:spcPts val="0"/>
              </a:spcAft>
              <a:buNone/>
            </a:pPr>
            <a:r>
              <a:t/>
            </a:r>
            <a:endParaRPr/>
          </a:p>
          <a:p>
            <a:pPr indent="-228600" lvl="0" marL="457200" rtl="0">
              <a:spcBef>
                <a:spcPts val="0"/>
              </a:spcBef>
              <a:spcAft>
                <a:spcPts val="0"/>
              </a:spcAft>
            </a:pPr>
            <a:r>
              <a:rPr lang="en"/>
              <a:t>Any U.S. adults who has experience with UCI/ UCI Extension Canvas</a:t>
            </a:r>
          </a:p>
          <a:p>
            <a:pPr indent="-330200" lvl="1" marL="914400" rtl="0">
              <a:spcBef>
                <a:spcPts val="0"/>
              </a:spcBef>
              <a:spcAft>
                <a:spcPts val="0"/>
              </a:spcAft>
              <a:buSzPct val="100000"/>
            </a:pPr>
            <a:r>
              <a:rPr lang="en" sz="1600"/>
              <a:t>Any experience with navigation difficulty </a:t>
            </a:r>
          </a:p>
          <a:p>
            <a:pPr indent="0" lvl="0" marL="0" rtl="0">
              <a:spcBef>
                <a:spcPts val="0"/>
              </a:spcBef>
              <a:spcAft>
                <a:spcPts val="0"/>
              </a:spcAft>
              <a:buNone/>
            </a:pPr>
            <a:r>
              <a:t/>
            </a:r>
            <a:endParaRPr sz="1600"/>
          </a:p>
        </p:txBody>
      </p:sp>
      <p:pic>
        <p:nvPicPr>
          <p:cNvPr id="156" name="Shape 156"/>
          <p:cNvPicPr preferRelativeResize="0"/>
          <p:nvPr/>
        </p:nvPicPr>
        <p:blipFill>
          <a:blip r:embed="rId3">
            <a:alphaModFix/>
          </a:blip>
          <a:stretch>
            <a:fillRect/>
          </a:stretch>
        </p:blipFill>
        <p:spPr>
          <a:xfrm>
            <a:off x="6867425" y="1514999"/>
            <a:ext cx="2101699" cy="21135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Phases of Research</a:t>
            </a:r>
          </a:p>
        </p:txBody>
      </p:sp>
      <p:sp>
        <p:nvSpPr>
          <p:cNvPr id="162" name="Shape 162"/>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lgn="l">
              <a:spcBef>
                <a:spcPts val="0"/>
              </a:spcBef>
            </a:pPr>
            <a:r>
              <a:rPr lang="en"/>
              <a:t>Heuristic Evaluation</a:t>
            </a:r>
          </a:p>
          <a:p>
            <a:pPr indent="-228600" lvl="0" marL="457200" rtl="0" algn="l">
              <a:spcBef>
                <a:spcPts val="0"/>
              </a:spcBef>
            </a:pPr>
            <a:r>
              <a:rPr lang="en"/>
              <a:t>Cognitive Walkthrough</a:t>
            </a:r>
          </a:p>
          <a:p>
            <a:pPr indent="-228600" lvl="0" marL="457200" rtl="0" algn="l">
              <a:spcBef>
                <a:spcPts val="0"/>
              </a:spcBef>
            </a:pPr>
            <a:r>
              <a:rPr lang="en"/>
              <a:t>Survey</a:t>
            </a:r>
          </a:p>
          <a:p>
            <a:pPr indent="-228600" lvl="0" marL="457200" rtl="0" algn="l">
              <a:spcBef>
                <a:spcPts val="0"/>
              </a:spcBef>
            </a:pPr>
            <a:r>
              <a:rPr lang="en"/>
              <a:t>Usability Testing</a:t>
            </a:r>
          </a:p>
          <a:p>
            <a:pPr indent="-228600" lvl="0" marL="457200" rtl="0" algn="l">
              <a:spcBef>
                <a:spcPts val="0"/>
              </a:spcBef>
            </a:pPr>
            <a:r>
              <a:rPr lang="en"/>
              <a:t>Interview</a:t>
            </a:r>
          </a:p>
          <a:p>
            <a:pPr indent="-228600" lvl="0" marL="457200" rtl="0" algn="l">
              <a:spcBef>
                <a:spcPts val="0"/>
              </a:spcBef>
            </a:pPr>
            <a:r>
              <a:rPr lang="en"/>
              <a:t>Reevaluation</a:t>
            </a:r>
          </a:p>
        </p:txBody>
      </p:sp>
      <p:pic>
        <p:nvPicPr>
          <p:cNvPr id="163" name="Shape 163"/>
          <p:cNvPicPr preferRelativeResize="0"/>
          <p:nvPr/>
        </p:nvPicPr>
        <p:blipFill rotWithShape="1">
          <a:blip r:embed="rId3">
            <a:alphaModFix/>
          </a:blip>
          <a:srcRect b="6112" l="0" r="0" t="0"/>
          <a:stretch/>
        </p:blipFill>
        <p:spPr>
          <a:xfrm>
            <a:off x="4978375" y="2302650"/>
            <a:ext cx="2744199" cy="2485374"/>
          </a:xfrm>
          <a:prstGeom prst="rect">
            <a:avLst/>
          </a:prstGeom>
          <a:noFill/>
          <a:ln>
            <a:noFill/>
          </a:ln>
        </p:spPr>
      </p:pic>
      <p:pic>
        <p:nvPicPr>
          <p:cNvPr id="164" name="Shape 164"/>
          <p:cNvPicPr preferRelativeResize="0"/>
          <p:nvPr/>
        </p:nvPicPr>
        <p:blipFill rotWithShape="1">
          <a:blip r:embed="rId4">
            <a:alphaModFix/>
          </a:blip>
          <a:srcRect b="11621" l="0" r="0" t="0"/>
          <a:stretch/>
        </p:blipFill>
        <p:spPr>
          <a:xfrm>
            <a:off x="4654575" y="391650"/>
            <a:ext cx="3391800" cy="170862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Contacting Users</a:t>
            </a:r>
          </a:p>
        </p:txBody>
      </p:sp>
      <p:sp>
        <p:nvSpPr>
          <p:cNvPr id="170" name="Shape 170"/>
          <p:cNvSpPr txBox="1"/>
          <p:nvPr>
            <p:ph idx="1" type="body"/>
          </p:nvPr>
        </p:nvSpPr>
        <p:spPr>
          <a:xfrm>
            <a:off x="311700" y="1266325"/>
            <a:ext cx="5680500" cy="3496200"/>
          </a:xfrm>
          <a:prstGeom prst="rect">
            <a:avLst/>
          </a:prstGeom>
        </p:spPr>
        <p:txBody>
          <a:bodyPr anchorCtr="0" anchor="t" bIns="91425" lIns="91425" rIns="91425" tIns="91425">
            <a:noAutofit/>
          </a:bodyPr>
          <a:lstStyle/>
          <a:p>
            <a:pPr indent="-349250" lvl="0" marL="457200" rtl="0">
              <a:spcBef>
                <a:spcPts val="0"/>
              </a:spcBef>
              <a:buSzPct val="100000"/>
              <a:buChar char="●"/>
            </a:pPr>
            <a:r>
              <a:rPr lang="en" sz="1900"/>
              <a:t>Existing users</a:t>
            </a:r>
          </a:p>
          <a:p>
            <a:pPr indent="-330200" lvl="1" marL="914400" rtl="0">
              <a:spcBef>
                <a:spcPts val="0"/>
              </a:spcBef>
              <a:buSzPct val="100000"/>
              <a:buChar char="○"/>
            </a:pPr>
            <a:r>
              <a:rPr lang="en" sz="1600"/>
              <a:t>Our client will draw students from the sample classes</a:t>
            </a:r>
          </a:p>
          <a:p>
            <a:pPr indent="-330200" lvl="1" marL="914400" rtl="0">
              <a:spcBef>
                <a:spcPts val="0"/>
              </a:spcBef>
              <a:buSzPct val="100000"/>
              <a:buChar char="○"/>
            </a:pPr>
            <a:r>
              <a:rPr lang="en" sz="1600"/>
              <a:t>If not enough, recruit from any extension students</a:t>
            </a:r>
          </a:p>
          <a:p>
            <a:pPr indent="-349250" lvl="0" marL="457200" rtl="0">
              <a:spcBef>
                <a:spcPts val="0"/>
              </a:spcBef>
              <a:buSzPct val="100000"/>
              <a:buChar char="●"/>
            </a:pPr>
            <a:r>
              <a:rPr lang="en" sz="1900"/>
              <a:t>Potential users</a:t>
            </a:r>
          </a:p>
          <a:p>
            <a:pPr indent="-330200" lvl="1" marL="914400" rtl="0">
              <a:spcBef>
                <a:spcPts val="0"/>
              </a:spcBef>
              <a:buSzPct val="100000"/>
              <a:buChar char="○"/>
            </a:pPr>
            <a:r>
              <a:rPr lang="en" sz="1600"/>
              <a:t>We will recruit from fellow students, family, and friends</a:t>
            </a:r>
          </a:p>
          <a:p>
            <a:pPr indent="0" lvl="0" marL="0" rtl="0">
              <a:spcBef>
                <a:spcPts val="0"/>
              </a:spcBef>
              <a:buNone/>
            </a:pPr>
            <a:r>
              <a:t/>
            </a:r>
            <a:endParaRPr sz="1600"/>
          </a:p>
          <a:p>
            <a:pPr indent="0" lvl="0" marL="457200" rtl="0">
              <a:spcBef>
                <a:spcPts val="0"/>
              </a:spcBef>
              <a:buNone/>
            </a:pPr>
            <a:r>
              <a:t/>
            </a:r>
            <a:endParaRPr sz="1600"/>
          </a:p>
          <a:p>
            <a:pPr indent="0" lvl="0" marL="457200" rtl="0">
              <a:spcBef>
                <a:spcPts val="0"/>
              </a:spcBef>
              <a:buNone/>
            </a:pPr>
            <a:r>
              <a:t/>
            </a:r>
            <a:endParaRPr/>
          </a:p>
        </p:txBody>
      </p:sp>
      <p:pic>
        <p:nvPicPr>
          <p:cNvPr id="171" name="Shape 171"/>
          <p:cNvPicPr preferRelativeResize="0"/>
          <p:nvPr/>
        </p:nvPicPr>
        <p:blipFill>
          <a:blip r:embed="rId3">
            <a:alphaModFix/>
          </a:blip>
          <a:stretch>
            <a:fillRect/>
          </a:stretch>
        </p:blipFill>
        <p:spPr>
          <a:xfrm>
            <a:off x="5992201" y="1974325"/>
            <a:ext cx="2771075" cy="17664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Methods: Screening Survey</a:t>
            </a:r>
          </a:p>
        </p:txBody>
      </p:sp>
      <p:sp>
        <p:nvSpPr>
          <p:cNvPr id="177" name="Shape 177"/>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2 Surveys</a:t>
            </a:r>
          </a:p>
          <a:p>
            <a:pPr indent="-228600" lvl="1" marL="914400" rtl="0">
              <a:spcBef>
                <a:spcPts val="0"/>
              </a:spcBef>
            </a:pPr>
            <a:r>
              <a:rPr lang="en"/>
              <a:t>Potential Users</a:t>
            </a:r>
          </a:p>
          <a:p>
            <a:pPr indent="-228600" lvl="1" marL="914400" rtl="0">
              <a:spcBef>
                <a:spcPts val="0"/>
              </a:spcBef>
            </a:pPr>
            <a:r>
              <a:rPr lang="en"/>
              <a:t>Existing Users</a:t>
            </a:r>
          </a:p>
          <a:p>
            <a:pPr indent="-228600" lvl="0" marL="457200" rtl="0">
              <a:spcBef>
                <a:spcPts val="0"/>
              </a:spcBef>
            </a:pPr>
            <a:r>
              <a:rPr lang="en"/>
              <a:t>3 Questions</a:t>
            </a:r>
          </a:p>
          <a:p>
            <a:pPr indent="-228600" lvl="1" marL="914400" rtl="0">
              <a:spcBef>
                <a:spcPts val="0"/>
              </a:spcBef>
            </a:pPr>
            <a:r>
              <a:rPr lang="en"/>
              <a:t>Technical expertise</a:t>
            </a:r>
          </a:p>
          <a:p>
            <a:pPr indent="-228600" lvl="1" marL="914400" rtl="0">
              <a:spcBef>
                <a:spcPts val="0"/>
              </a:spcBef>
            </a:pPr>
            <a:r>
              <a:rPr lang="en"/>
              <a:t>Experience with Canvas</a:t>
            </a:r>
          </a:p>
          <a:p>
            <a:pPr indent="-228600" lvl="1" marL="914400" rtl="0">
              <a:spcBef>
                <a:spcPts val="0"/>
              </a:spcBef>
            </a:pPr>
            <a:r>
              <a:rPr lang="en"/>
              <a:t>Interview preferences</a:t>
            </a:r>
          </a:p>
        </p:txBody>
      </p:sp>
      <p:pic>
        <p:nvPicPr>
          <p:cNvPr id="178" name="Shape 178"/>
          <p:cNvPicPr preferRelativeResize="0"/>
          <p:nvPr/>
        </p:nvPicPr>
        <p:blipFill>
          <a:blip r:embed="rId3">
            <a:alphaModFix/>
          </a:blip>
          <a:stretch>
            <a:fillRect/>
          </a:stretch>
        </p:blipFill>
        <p:spPr>
          <a:xfrm>
            <a:off x="4352487" y="1409000"/>
            <a:ext cx="4048125" cy="268605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445025"/>
            <a:ext cx="8520600" cy="707400"/>
          </a:xfrm>
          <a:prstGeom prst="rect">
            <a:avLst/>
          </a:prstGeom>
        </p:spPr>
        <p:txBody>
          <a:bodyPr anchorCtr="0" anchor="t" bIns="91425" lIns="91425" rIns="91425" tIns="91425">
            <a:noAutofit/>
          </a:bodyPr>
          <a:lstStyle/>
          <a:p>
            <a:pPr lvl="0" algn="l">
              <a:spcBef>
                <a:spcPts val="0"/>
              </a:spcBef>
              <a:buNone/>
            </a:pPr>
            <a:r>
              <a:rPr lang="en" sz="3000"/>
              <a:t>Methods: Usability Testing</a:t>
            </a:r>
          </a:p>
        </p:txBody>
      </p:sp>
      <p:sp>
        <p:nvSpPr>
          <p:cNvPr id="184" name="Shape 184"/>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17500" lvl="0" marL="457200" rtl="0" algn="l">
              <a:lnSpc>
                <a:spcPct val="150000"/>
              </a:lnSpc>
              <a:spcBef>
                <a:spcPts val="0"/>
              </a:spcBef>
              <a:spcAft>
                <a:spcPts val="1600"/>
              </a:spcAft>
              <a:buSzPct val="100000"/>
            </a:pPr>
            <a:r>
              <a:rPr lang="en" sz="1400"/>
              <a:t>Only for potential users</a:t>
            </a:r>
          </a:p>
          <a:p>
            <a:pPr indent="-317500" lvl="0" marL="457200" rtl="0" algn="l">
              <a:lnSpc>
                <a:spcPct val="150000"/>
              </a:lnSpc>
              <a:spcBef>
                <a:spcPts val="0"/>
              </a:spcBef>
              <a:spcAft>
                <a:spcPts val="1600"/>
              </a:spcAft>
              <a:buSzPct val="100000"/>
            </a:pPr>
            <a:r>
              <a:rPr lang="en" sz="1400"/>
              <a:t>Three sample courses will be assigned</a:t>
            </a:r>
          </a:p>
          <a:p>
            <a:pPr indent="-317500" lvl="0" marL="457200" rtl="0" algn="l">
              <a:lnSpc>
                <a:spcPct val="150000"/>
              </a:lnSpc>
              <a:spcBef>
                <a:spcPts val="0"/>
              </a:spcBef>
              <a:spcAft>
                <a:spcPts val="1600"/>
              </a:spcAft>
              <a:buSzPct val="100000"/>
            </a:pPr>
            <a:r>
              <a:rPr lang="en" sz="1400"/>
              <a:t>Participants carry out selected tasks with the system as they think aloud</a:t>
            </a:r>
          </a:p>
          <a:p>
            <a:pPr indent="-317500" lvl="0" marL="457200" rtl="0" algn="l">
              <a:lnSpc>
                <a:spcPct val="150000"/>
              </a:lnSpc>
              <a:spcBef>
                <a:spcPts val="0"/>
              </a:spcBef>
              <a:spcAft>
                <a:spcPts val="1600"/>
              </a:spcAft>
              <a:buSzPct val="100000"/>
            </a:pPr>
            <a:r>
              <a:rPr lang="en" sz="1400"/>
              <a:t>User performance is measured by task success, time on task, error rate, esp. time spent on “unproductive” activities like navigation, recovery after an error</a:t>
            </a:r>
          </a:p>
          <a:p>
            <a:pPr indent="-317500" lvl="0" marL="457200" rtl="0" algn="l">
              <a:lnSpc>
                <a:spcPct val="150000"/>
              </a:lnSpc>
              <a:spcBef>
                <a:spcPts val="0"/>
              </a:spcBef>
              <a:spcAft>
                <a:spcPts val="1600"/>
              </a:spcAft>
              <a:buSzPct val="100000"/>
            </a:pPr>
            <a:r>
              <a:rPr lang="en" sz="1400"/>
              <a:t>Users satisfaction is measured by System Usability Scale</a:t>
            </a:r>
          </a:p>
        </p:txBody>
      </p:sp>
      <p:pic>
        <p:nvPicPr>
          <p:cNvPr id="185" name="Shape 185"/>
          <p:cNvPicPr preferRelativeResize="0"/>
          <p:nvPr/>
        </p:nvPicPr>
        <p:blipFill>
          <a:blip r:embed="rId3">
            <a:alphaModFix/>
          </a:blip>
          <a:stretch>
            <a:fillRect/>
          </a:stretch>
        </p:blipFill>
        <p:spPr>
          <a:xfrm>
            <a:off x="5655049" y="2864175"/>
            <a:ext cx="3488948" cy="218062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sz="3000"/>
              <a:t>Methods: Usability Testing cont.</a:t>
            </a:r>
          </a:p>
        </p:txBody>
      </p:sp>
      <p:sp>
        <p:nvSpPr>
          <p:cNvPr id="191" name="Shape 19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lnSpc>
                <a:spcPct val="138000"/>
              </a:lnSpc>
              <a:spcBef>
                <a:spcPts val="0"/>
              </a:spcBef>
              <a:spcAft>
                <a:spcPts val="0"/>
              </a:spcAft>
            </a:pPr>
            <a:r>
              <a:rPr lang="en"/>
              <a:t>User’s Tasks</a:t>
            </a:r>
          </a:p>
          <a:p>
            <a:pPr indent="-228600" lvl="1" marL="914400" rtl="0">
              <a:lnSpc>
                <a:spcPct val="138000"/>
              </a:lnSpc>
              <a:spcBef>
                <a:spcPts val="0"/>
              </a:spcBef>
              <a:spcAft>
                <a:spcPts val="0"/>
              </a:spcAft>
            </a:pPr>
            <a:r>
              <a:rPr lang="en"/>
              <a:t>Find recent activities in Dashboard</a:t>
            </a:r>
          </a:p>
          <a:p>
            <a:pPr indent="-228600" lvl="1" marL="914400" rtl="0">
              <a:lnSpc>
                <a:spcPct val="138000"/>
              </a:lnSpc>
              <a:spcBef>
                <a:spcPts val="0"/>
              </a:spcBef>
              <a:spcAft>
                <a:spcPts val="0"/>
              </a:spcAft>
            </a:pPr>
            <a:r>
              <a:rPr lang="en"/>
              <a:t>Find current grades</a:t>
            </a:r>
          </a:p>
          <a:p>
            <a:pPr indent="-228600" lvl="1" marL="914400" rtl="0">
              <a:lnSpc>
                <a:spcPct val="138000"/>
              </a:lnSpc>
              <a:spcBef>
                <a:spcPts val="0"/>
              </a:spcBef>
              <a:spcAft>
                <a:spcPts val="0"/>
              </a:spcAft>
            </a:pPr>
            <a:r>
              <a:rPr lang="en"/>
              <a:t>Find out what assignments are assigned and what the due dates are</a:t>
            </a:r>
          </a:p>
          <a:p>
            <a:pPr indent="-228600" lvl="1" marL="914400" rtl="0">
              <a:lnSpc>
                <a:spcPct val="138000"/>
              </a:lnSpc>
              <a:spcBef>
                <a:spcPts val="0"/>
              </a:spcBef>
              <a:spcAft>
                <a:spcPts val="0"/>
              </a:spcAft>
            </a:pPr>
            <a:r>
              <a:rPr lang="en"/>
              <a:t>Navigate through the modules</a:t>
            </a:r>
          </a:p>
          <a:p>
            <a:pPr indent="-228600" lvl="2" marL="1371600" rtl="0">
              <a:lnSpc>
                <a:spcPct val="138000"/>
              </a:lnSpc>
              <a:spcBef>
                <a:spcPts val="0"/>
              </a:spcBef>
              <a:spcAft>
                <a:spcPts val="0"/>
              </a:spcAft>
            </a:pPr>
            <a:r>
              <a:rPr lang="en"/>
              <a:t>Find lectures</a:t>
            </a:r>
          </a:p>
          <a:p>
            <a:pPr indent="-228600" lvl="2" marL="1371600" rtl="0">
              <a:lnSpc>
                <a:spcPct val="138000"/>
              </a:lnSpc>
              <a:spcBef>
                <a:spcPts val="0"/>
              </a:spcBef>
              <a:spcAft>
                <a:spcPts val="0"/>
              </a:spcAft>
            </a:pPr>
            <a:r>
              <a:rPr lang="en"/>
              <a:t>Find discussions </a:t>
            </a:r>
          </a:p>
        </p:txBody>
      </p:sp>
      <p:pic>
        <p:nvPicPr>
          <p:cNvPr id="192" name="Shape 192"/>
          <p:cNvPicPr preferRelativeResize="0"/>
          <p:nvPr/>
        </p:nvPicPr>
        <p:blipFill>
          <a:blip r:embed="rId3">
            <a:alphaModFix/>
          </a:blip>
          <a:stretch>
            <a:fillRect/>
          </a:stretch>
        </p:blipFill>
        <p:spPr>
          <a:xfrm>
            <a:off x="5471350" y="408573"/>
            <a:ext cx="3113625" cy="17522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pic>
        <p:nvPicPr>
          <p:cNvPr id="197" name="Shape 197"/>
          <p:cNvPicPr preferRelativeResize="0"/>
          <p:nvPr/>
        </p:nvPicPr>
        <p:blipFill>
          <a:blip r:embed="rId3">
            <a:alphaModFix/>
          </a:blip>
          <a:stretch>
            <a:fillRect/>
          </a:stretch>
        </p:blipFill>
        <p:spPr>
          <a:xfrm>
            <a:off x="102300" y="720825"/>
            <a:ext cx="6681052" cy="4166899"/>
          </a:xfrm>
          <a:prstGeom prst="rect">
            <a:avLst/>
          </a:prstGeom>
          <a:noFill/>
          <a:ln>
            <a:noFill/>
          </a:ln>
        </p:spPr>
      </p:pic>
      <p:pic>
        <p:nvPicPr>
          <p:cNvPr id="198" name="Shape 198"/>
          <p:cNvPicPr preferRelativeResize="0"/>
          <p:nvPr/>
        </p:nvPicPr>
        <p:blipFill>
          <a:blip r:embed="rId4">
            <a:alphaModFix/>
          </a:blip>
          <a:stretch>
            <a:fillRect/>
          </a:stretch>
        </p:blipFill>
        <p:spPr>
          <a:xfrm>
            <a:off x="6783350" y="887050"/>
            <a:ext cx="2360650" cy="3834461"/>
          </a:xfrm>
          <a:prstGeom prst="rect">
            <a:avLst/>
          </a:prstGeom>
          <a:noFill/>
          <a:ln>
            <a:noFill/>
          </a:ln>
        </p:spPr>
      </p:pic>
      <p:sp>
        <p:nvSpPr>
          <p:cNvPr id="199" name="Shape 199"/>
          <p:cNvSpPr txBox="1"/>
          <p:nvPr/>
        </p:nvSpPr>
        <p:spPr>
          <a:xfrm>
            <a:off x="102300" y="241725"/>
            <a:ext cx="2092800" cy="410700"/>
          </a:xfrm>
          <a:prstGeom prst="rect">
            <a:avLst/>
          </a:prstGeom>
          <a:noFill/>
          <a:ln>
            <a:noFill/>
          </a:ln>
        </p:spPr>
        <p:txBody>
          <a:bodyPr anchorCtr="0" anchor="t" bIns="91425" lIns="91425" rIns="91425" tIns="91425">
            <a:noAutofit/>
          </a:bodyPr>
          <a:lstStyle/>
          <a:p>
            <a:pPr indent="-228600" lvl="0" marL="457200">
              <a:spcBef>
                <a:spcPts val="0"/>
              </a:spcBef>
              <a:buClr>
                <a:schemeClr val="dk2"/>
              </a:buClr>
              <a:buChar char="●"/>
            </a:pPr>
            <a:r>
              <a:rPr lang="en">
                <a:solidFill>
                  <a:schemeClr val="dk2"/>
                </a:solidFill>
              </a:rPr>
              <a:t>Dashboard Page</a:t>
            </a:r>
          </a:p>
        </p:txBody>
      </p:sp>
      <p:sp>
        <p:nvSpPr>
          <p:cNvPr id="200" name="Shape 200"/>
          <p:cNvSpPr txBox="1"/>
          <p:nvPr/>
        </p:nvSpPr>
        <p:spPr>
          <a:xfrm>
            <a:off x="6738425" y="207525"/>
            <a:ext cx="2360700" cy="479100"/>
          </a:xfrm>
          <a:prstGeom prst="rect">
            <a:avLst/>
          </a:prstGeom>
          <a:noFill/>
          <a:ln>
            <a:noFill/>
          </a:ln>
        </p:spPr>
        <p:txBody>
          <a:bodyPr anchorCtr="0" anchor="t" bIns="91425" lIns="91425" rIns="91425" tIns="91425">
            <a:noAutofit/>
          </a:bodyPr>
          <a:lstStyle/>
          <a:p>
            <a:pPr indent="-228600" lvl="0" marL="457200">
              <a:spcBef>
                <a:spcPts val="0"/>
              </a:spcBef>
              <a:buClr>
                <a:schemeClr val="dk2"/>
              </a:buClr>
              <a:buChar char="●"/>
            </a:pPr>
            <a:r>
              <a:rPr lang="en">
                <a:solidFill>
                  <a:schemeClr val="dk2"/>
                </a:solidFill>
              </a:rPr>
              <a:t>Navigation Sidebar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Our Client</a:t>
            </a:r>
          </a:p>
        </p:txBody>
      </p:sp>
      <p:sp>
        <p:nvSpPr>
          <p:cNvPr id="73" name="Shape 73"/>
          <p:cNvSpPr txBox="1"/>
          <p:nvPr>
            <p:ph idx="1" type="body"/>
          </p:nvPr>
        </p:nvSpPr>
        <p:spPr>
          <a:xfrm>
            <a:off x="311700" y="1274825"/>
            <a:ext cx="4602600" cy="3302700"/>
          </a:xfrm>
          <a:prstGeom prst="rect">
            <a:avLst/>
          </a:prstGeom>
        </p:spPr>
        <p:txBody>
          <a:bodyPr anchorCtr="0" anchor="t" bIns="91425" lIns="91425" rIns="91425" tIns="91425">
            <a:noAutofit/>
          </a:bodyPr>
          <a:lstStyle/>
          <a:p>
            <a:pPr lvl="0" rtl="0" algn="l">
              <a:spcBef>
                <a:spcPts val="0"/>
              </a:spcBef>
              <a:buNone/>
            </a:pPr>
            <a:r>
              <a:rPr b="1" lang="en" sz="2000"/>
              <a:t>Mathew Williams</a:t>
            </a:r>
          </a:p>
          <a:p>
            <a:pPr indent="-228600" lvl="0" marL="457200" rtl="0" algn="l">
              <a:spcBef>
                <a:spcPts val="0"/>
              </a:spcBef>
            </a:pPr>
            <a:r>
              <a:rPr lang="en">
                <a:highlight>
                  <a:srgbClr val="FFFFFF"/>
                </a:highlight>
              </a:rPr>
              <a:t>University of California Irvine Extension</a:t>
            </a:r>
          </a:p>
          <a:p>
            <a:pPr indent="-228600" lvl="0" marL="457200" rtl="0" algn="l">
              <a:spcBef>
                <a:spcPts val="0"/>
              </a:spcBef>
            </a:pPr>
            <a:r>
              <a:rPr lang="en">
                <a:highlight>
                  <a:srgbClr val="FFFFFF"/>
                </a:highlight>
              </a:rPr>
              <a:t>Division of Teaching &amp; Learning</a:t>
            </a:r>
          </a:p>
          <a:p>
            <a:pPr indent="-228600" lvl="0" marL="457200" rtl="0" algn="l">
              <a:spcBef>
                <a:spcPts val="0"/>
              </a:spcBef>
            </a:pPr>
            <a:r>
              <a:rPr lang="en">
                <a:highlight>
                  <a:srgbClr val="FFFFFF"/>
                </a:highlight>
              </a:rPr>
              <a:t>Manager of Learning Technologies</a:t>
            </a:r>
          </a:p>
        </p:txBody>
      </p:sp>
      <p:pic>
        <p:nvPicPr>
          <p:cNvPr id="74" name="Shape 74"/>
          <p:cNvPicPr preferRelativeResize="0"/>
          <p:nvPr/>
        </p:nvPicPr>
        <p:blipFill>
          <a:blip r:embed="rId3">
            <a:alphaModFix/>
          </a:blip>
          <a:stretch>
            <a:fillRect/>
          </a:stretch>
        </p:blipFill>
        <p:spPr>
          <a:xfrm>
            <a:off x="5338703" y="1347624"/>
            <a:ext cx="2523349" cy="252642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311700" y="445025"/>
            <a:ext cx="8520600" cy="606000"/>
          </a:xfrm>
          <a:prstGeom prst="rect">
            <a:avLst/>
          </a:prstGeom>
        </p:spPr>
        <p:txBody>
          <a:bodyPr anchorCtr="0" anchor="t" bIns="91425" lIns="91425" rIns="91425" tIns="91425">
            <a:noAutofit/>
          </a:bodyPr>
          <a:lstStyle/>
          <a:p>
            <a:pPr lvl="0">
              <a:spcBef>
                <a:spcPts val="0"/>
              </a:spcBef>
              <a:buNone/>
            </a:pPr>
            <a:r>
              <a:rPr lang="en" sz="3000"/>
              <a:t>Methods: Interview </a:t>
            </a:r>
          </a:p>
        </p:txBody>
      </p:sp>
      <p:sp>
        <p:nvSpPr>
          <p:cNvPr id="206" name="Shape 206"/>
          <p:cNvSpPr txBox="1"/>
          <p:nvPr>
            <p:ph idx="1" type="body"/>
          </p:nvPr>
        </p:nvSpPr>
        <p:spPr>
          <a:xfrm>
            <a:off x="311700" y="1051025"/>
            <a:ext cx="8520600" cy="3921600"/>
          </a:xfrm>
          <a:prstGeom prst="rect">
            <a:avLst/>
          </a:prstGeom>
        </p:spPr>
        <p:txBody>
          <a:bodyPr anchorCtr="0" anchor="t" bIns="91425" lIns="91425" rIns="91425" tIns="91425">
            <a:noAutofit/>
          </a:bodyPr>
          <a:lstStyle/>
          <a:p>
            <a:pPr indent="-330200" lvl="0" marL="457200" rtl="0">
              <a:spcBef>
                <a:spcPts val="0"/>
              </a:spcBef>
              <a:buSzPct val="100000"/>
            </a:pPr>
            <a:r>
              <a:rPr lang="en" sz="1600"/>
              <a:t>Existing users</a:t>
            </a:r>
          </a:p>
          <a:p>
            <a:pPr indent="-330200" lvl="1" marL="914400" rtl="0">
              <a:spcBef>
                <a:spcPts val="0"/>
              </a:spcBef>
              <a:buSzPct val="100000"/>
            </a:pPr>
            <a:r>
              <a:rPr lang="en" sz="1600"/>
              <a:t>Possibly phone interviews</a:t>
            </a:r>
          </a:p>
          <a:p>
            <a:pPr indent="-330200" lvl="1" marL="914400" rtl="0">
              <a:spcBef>
                <a:spcPts val="0"/>
              </a:spcBef>
              <a:buSzPct val="100000"/>
            </a:pPr>
            <a:r>
              <a:rPr lang="en" sz="1600"/>
              <a:t>Experience</a:t>
            </a:r>
          </a:p>
          <a:p>
            <a:pPr indent="-330200" lvl="1" marL="914400" rtl="0">
              <a:spcBef>
                <a:spcPts val="0"/>
              </a:spcBef>
              <a:buSzPct val="100000"/>
            </a:pPr>
            <a:r>
              <a:rPr lang="en" sz="1600"/>
              <a:t>Navigation difficulty</a:t>
            </a:r>
          </a:p>
          <a:p>
            <a:pPr indent="-330200" lvl="1" marL="914400" rtl="0">
              <a:spcBef>
                <a:spcPts val="0"/>
              </a:spcBef>
              <a:buSzPct val="100000"/>
            </a:pPr>
            <a:r>
              <a:rPr lang="en" sz="1600"/>
              <a:t>Clarity and ease of use of Canvas</a:t>
            </a:r>
          </a:p>
          <a:p>
            <a:pPr indent="-330200" lvl="1" marL="914400" rtl="0">
              <a:spcBef>
                <a:spcPts val="0"/>
              </a:spcBef>
              <a:buSzPct val="100000"/>
            </a:pPr>
            <a:r>
              <a:rPr lang="en" sz="1600"/>
              <a:t>Difficulty in performing daily tasks</a:t>
            </a:r>
          </a:p>
          <a:p>
            <a:pPr lvl="0" rtl="0">
              <a:spcBef>
                <a:spcPts val="0"/>
              </a:spcBef>
              <a:spcAft>
                <a:spcPts val="0"/>
              </a:spcAft>
              <a:buNone/>
            </a:pPr>
            <a:r>
              <a:t/>
            </a:r>
            <a:endParaRPr sz="1600"/>
          </a:p>
          <a:p>
            <a:pPr indent="-330200" lvl="0" marL="457200" rtl="0">
              <a:spcBef>
                <a:spcPts val="0"/>
              </a:spcBef>
              <a:buSzPct val="100000"/>
            </a:pPr>
            <a:r>
              <a:rPr lang="en" sz="1600"/>
              <a:t>Potential users</a:t>
            </a:r>
          </a:p>
          <a:p>
            <a:pPr indent="-330200" lvl="1" marL="914400" rtl="0">
              <a:spcBef>
                <a:spcPts val="0"/>
              </a:spcBef>
              <a:buSzPct val="100000"/>
            </a:pPr>
            <a:r>
              <a:rPr lang="en" sz="1600"/>
              <a:t>Follow up interview after usability testing </a:t>
            </a:r>
          </a:p>
          <a:p>
            <a:pPr indent="-330200" lvl="1" marL="914400" rtl="0">
              <a:spcBef>
                <a:spcPts val="0"/>
              </a:spcBef>
              <a:buSzPct val="100000"/>
            </a:pPr>
            <a:r>
              <a:rPr lang="en" sz="1600"/>
              <a:t>Related to performing assigned tasks  </a:t>
            </a:r>
          </a:p>
        </p:txBody>
      </p:sp>
      <p:pic>
        <p:nvPicPr>
          <p:cNvPr id="207" name="Shape 207"/>
          <p:cNvPicPr preferRelativeResize="0"/>
          <p:nvPr/>
        </p:nvPicPr>
        <p:blipFill>
          <a:blip r:embed="rId3">
            <a:alphaModFix/>
          </a:blip>
          <a:stretch>
            <a:fillRect/>
          </a:stretch>
        </p:blipFill>
        <p:spPr>
          <a:xfrm>
            <a:off x="5443374" y="617224"/>
            <a:ext cx="3388925" cy="2976724"/>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Timeline</a:t>
            </a:r>
          </a:p>
        </p:txBody>
      </p:sp>
      <p:sp>
        <p:nvSpPr>
          <p:cNvPr id="213" name="Shape 213"/>
          <p:cNvSpPr txBox="1"/>
          <p:nvPr>
            <p:ph idx="1" type="body"/>
          </p:nvPr>
        </p:nvSpPr>
        <p:spPr>
          <a:xfrm>
            <a:off x="311700" y="1266325"/>
            <a:ext cx="5850900" cy="3302700"/>
          </a:xfrm>
          <a:prstGeom prst="rect">
            <a:avLst/>
          </a:prstGeom>
        </p:spPr>
        <p:txBody>
          <a:bodyPr anchorCtr="0" anchor="t" bIns="91425" lIns="91425" rIns="91425" tIns="91425">
            <a:noAutofit/>
          </a:bodyPr>
          <a:lstStyle/>
          <a:p>
            <a:pPr indent="-323850" lvl="0" marL="457200" rtl="0">
              <a:spcBef>
                <a:spcPts val="0"/>
              </a:spcBef>
              <a:buSzPct val="100000"/>
            </a:pPr>
            <a:r>
              <a:rPr b="1" lang="en" sz="1500"/>
              <a:t>Week 4 (current week)</a:t>
            </a:r>
          </a:p>
          <a:p>
            <a:pPr indent="-228600" lvl="1" marL="914400" rtl="0">
              <a:spcBef>
                <a:spcPts val="0"/>
              </a:spcBef>
            </a:pPr>
            <a:r>
              <a:rPr lang="en"/>
              <a:t>Release Survey</a:t>
            </a:r>
          </a:p>
          <a:p>
            <a:pPr indent="-323850" lvl="0" marL="457200" rtl="0">
              <a:spcBef>
                <a:spcPts val="0"/>
              </a:spcBef>
              <a:buSzPct val="100000"/>
            </a:pPr>
            <a:r>
              <a:rPr b="1" lang="en" sz="1500"/>
              <a:t>Week 5</a:t>
            </a:r>
          </a:p>
          <a:p>
            <a:pPr indent="-228600" lvl="1" marL="914400" rtl="0">
              <a:spcBef>
                <a:spcPts val="0"/>
              </a:spcBef>
            </a:pPr>
            <a:r>
              <a:rPr lang="en"/>
              <a:t>Get survey results &amp; select candidates</a:t>
            </a:r>
          </a:p>
          <a:p>
            <a:pPr indent="-323850" lvl="0" marL="457200" rtl="0">
              <a:spcBef>
                <a:spcPts val="0"/>
              </a:spcBef>
              <a:buSzPct val="100000"/>
            </a:pPr>
            <a:r>
              <a:rPr b="1" lang="en" sz="1500"/>
              <a:t>Weeks 6 - 7</a:t>
            </a:r>
          </a:p>
          <a:p>
            <a:pPr indent="-228600" lvl="1" marL="914400" rtl="0">
              <a:spcBef>
                <a:spcPts val="0"/>
              </a:spcBef>
            </a:pPr>
            <a:r>
              <a:rPr lang="en"/>
              <a:t>Conduct interviews, evaluate results, make corrections</a:t>
            </a:r>
          </a:p>
          <a:p>
            <a:pPr indent="-323850" lvl="0" marL="457200" rtl="0">
              <a:spcBef>
                <a:spcPts val="0"/>
              </a:spcBef>
              <a:buSzPct val="100000"/>
            </a:pPr>
            <a:r>
              <a:rPr b="1" lang="en" sz="1500"/>
              <a:t>Week 8</a:t>
            </a:r>
          </a:p>
          <a:p>
            <a:pPr indent="-228600" lvl="1" marL="914400" rtl="0">
              <a:spcBef>
                <a:spcPts val="0"/>
              </a:spcBef>
            </a:pPr>
            <a:r>
              <a:rPr lang="en"/>
              <a:t>Conduct observations, make corrections</a:t>
            </a:r>
          </a:p>
          <a:p>
            <a:pPr indent="-323850" lvl="0" marL="457200" rtl="0">
              <a:spcBef>
                <a:spcPts val="0"/>
              </a:spcBef>
              <a:buSzPct val="100000"/>
            </a:pPr>
            <a:r>
              <a:rPr b="1" lang="en" sz="1500"/>
              <a:t>Week 9</a:t>
            </a:r>
          </a:p>
          <a:p>
            <a:pPr indent="-228600" lvl="1" marL="914400" rtl="0">
              <a:spcBef>
                <a:spcPts val="0"/>
              </a:spcBef>
            </a:pPr>
            <a:r>
              <a:rPr lang="en"/>
              <a:t>Presentation week, prepare final product</a:t>
            </a:r>
          </a:p>
          <a:p>
            <a:pPr indent="-323850" lvl="0" marL="457200" rtl="0">
              <a:spcBef>
                <a:spcPts val="0"/>
              </a:spcBef>
              <a:buSzPct val="100000"/>
            </a:pPr>
            <a:r>
              <a:rPr b="1" lang="en" sz="1500"/>
              <a:t>Week 10</a:t>
            </a:r>
          </a:p>
          <a:p>
            <a:pPr indent="-228600" lvl="1" marL="914400" rtl="0">
              <a:spcBef>
                <a:spcPts val="0"/>
              </a:spcBef>
            </a:pPr>
            <a:r>
              <a:rPr lang="en"/>
              <a:t>Present final product</a:t>
            </a:r>
            <a:br>
              <a:rPr b="1" lang="en"/>
            </a:br>
            <a:r>
              <a:rPr b="1" lang="en"/>
              <a:t>	</a:t>
            </a:r>
          </a:p>
          <a:p>
            <a:pPr indent="0" lvl="0" marL="457200">
              <a:spcBef>
                <a:spcPts val="0"/>
              </a:spcBef>
              <a:buNone/>
            </a:pPr>
            <a:r>
              <a:t/>
            </a:r>
            <a:endParaRPr sz="950">
              <a:solidFill>
                <a:srgbClr val="222222"/>
              </a:solidFill>
              <a:highlight>
                <a:srgbClr val="FFFFFF"/>
              </a:highlight>
            </a:endParaRPr>
          </a:p>
        </p:txBody>
      </p:sp>
      <p:pic>
        <p:nvPicPr>
          <p:cNvPr id="214" name="Shape 214"/>
          <p:cNvPicPr preferRelativeResize="0"/>
          <p:nvPr/>
        </p:nvPicPr>
        <p:blipFill>
          <a:blip r:embed="rId3">
            <a:alphaModFix/>
          </a:blip>
          <a:stretch>
            <a:fillRect/>
          </a:stretch>
        </p:blipFill>
        <p:spPr>
          <a:xfrm>
            <a:off x="6430899" y="1414450"/>
            <a:ext cx="2005199" cy="2849775"/>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Individual tasks </a:t>
            </a:r>
          </a:p>
        </p:txBody>
      </p:sp>
      <p:sp>
        <p:nvSpPr>
          <p:cNvPr id="220" name="Shape 220"/>
          <p:cNvSpPr txBox="1"/>
          <p:nvPr>
            <p:ph idx="1" type="body"/>
          </p:nvPr>
        </p:nvSpPr>
        <p:spPr>
          <a:xfrm>
            <a:off x="311700" y="1266325"/>
            <a:ext cx="5906700" cy="3302700"/>
          </a:xfrm>
          <a:prstGeom prst="rect">
            <a:avLst/>
          </a:prstGeom>
        </p:spPr>
        <p:txBody>
          <a:bodyPr anchorCtr="0" anchor="t" bIns="91425" lIns="91425" rIns="91425" tIns="91425">
            <a:noAutofit/>
          </a:bodyPr>
          <a:lstStyle/>
          <a:p>
            <a:pPr indent="-228600" lvl="0" marL="457200" rtl="0">
              <a:lnSpc>
                <a:spcPct val="138000"/>
              </a:lnSpc>
              <a:spcBef>
                <a:spcPts val="0"/>
              </a:spcBef>
              <a:spcAft>
                <a:spcPts val="0"/>
              </a:spcAft>
            </a:pPr>
            <a:r>
              <a:rPr lang="en"/>
              <a:t>Gathering &amp; Screening Survey Responses</a:t>
            </a:r>
          </a:p>
          <a:p>
            <a:pPr indent="-228600" lvl="1" marL="914400" rtl="0">
              <a:lnSpc>
                <a:spcPct val="138000"/>
              </a:lnSpc>
              <a:spcBef>
                <a:spcPts val="0"/>
              </a:spcBef>
              <a:spcAft>
                <a:spcPts val="0"/>
              </a:spcAft>
            </a:pPr>
            <a:r>
              <a:rPr lang="en"/>
              <a:t>Lena &amp; James</a:t>
            </a:r>
          </a:p>
          <a:p>
            <a:pPr indent="-228600" lvl="0" marL="457200" rtl="0">
              <a:lnSpc>
                <a:spcPct val="138000"/>
              </a:lnSpc>
              <a:spcBef>
                <a:spcPts val="0"/>
              </a:spcBef>
              <a:spcAft>
                <a:spcPts val="0"/>
              </a:spcAft>
            </a:pPr>
            <a:r>
              <a:rPr lang="en"/>
              <a:t>Interviewers &amp; Observers for Potential Users</a:t>
            </a:r>
          </a:p>
          <a:p>
            <a:pPr indent="-228600" lvl="1" marL="914400" rtl="0">
              <a:lnSpc>
                <a:spcPct val="138000"/>
              </a:lnSpc>
              <a:spcBef>
                <a:spcPts val="0"/>
              </a:spcBef>
              <a:spcAft>
                <a:spcPts val="0"/>
              </a:spcAft>
            </a:pPr>
            <a:r>
              <a:rPr lang="en"/>
              <a:t>Peipei, Raj, William</a:t>
            </a:r>
          </a:p>
          <a:p>
            <a:pPr indent="-228600" lvl="0" marL="457200" rtl="0">
              <a:lnSpc>
                <a:spcPct val="138000"/>
              </a:lnSpc>
              <a:spcBef>
                <a:spcPts val="0"/>
              </a:spcBef>
              <a:spcAft>
                <a:spcPts val="0"/>
              </a:spcAft>
            </a:pPr>
            <a:r>
              <a:rPr lang="en"/>
              <a:t>Interviewers for Existing Users</a:t>
            </a:r>
          </a:p>
          <a:p>
            <a:pPr indent="-228600" lvl="1" marL="914400" rtl="0">
              <a:lnSpc>
                <a:spcPct val="138000"/>
              </a:lnSpc>
              <a:spcBef>
                <a:spcPts val="0"/>
              </a:spcBef>
              <a:spcAft>
                <a:spcPts val="0"/>
              </a:spcAft>
            </a:pPr>
            <a:r>
              <a:rPr lang="en"/>
              <a:t>Lena &amp; James</a:t>
            </a:r>
          </a:p>
          <a:p>
            <a:pPr indent="-228600" lvl="0" marL="457200" rtl="0">
              <a:lnSpc>
                <a:spcPct val="138000"/>
              </a:lnSpc>
              <a:spcBef>
                <a:spcPts val="0"/>
              </a:spcBef>
              <a:spcAft>
                <a:spcPts val="0"/>
              </a:spcAft>
            </a:pPr>
            <a:r>
              <a:rPr lang="en"/>
              <a:t>Evaluation of Results</a:t>
            </a:r>
          </a:p>
          <a:p>
            <a:pPr indent="-228600" lvl="1" marL="914400" rtl="0">
              <a:lnSpc>
                <a:spcPct val="138000"/>
              </a:lnSpc>
              <a:spcBef>
                <a:spcPts val="0"/>
              </a:spcBef>
              <a:spcAft>
                <a:spcPts val="0"/>
              </a:spcAft>
            </a:pPr>
            <a:r>
              <a:rPr lang="en"/>
              <a:t>Everyone!</a:t>
            </a:r>
          </a:p>
        </p:txBody>
      </p:sp>
      <p:pic>
        <p:nvPicPr>
          <p:cNvPr id="221" name="Shape 221"/>
          <p:cNvPicPr preferRelativeResize="0"/>
          <p:nvPr/>
        </p:nvPicPr>
        <p:blipFill>
          <a:blip r:embed="rId3">
            <a:alphaModFix/>
          </a:blip>
          <a:stretch>
            <a:fillRect/>
          </a:stretch>
        </p:blipFill>
        <p:spPr>
          <a:xfrm>
            <a:off x="5651850" y="2163075"/>
            <a:ext cx="3285100" cy="251574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ctrTitle"/>
          </p:nvPr>
        </p:nvSpPr>
        <p:spPr>
          <a:xfrm>
            <a:off x="712500" y="1053382"/>
            <a:ext cx="7719000" cy="1747500"/>
          </a:xfrm>
          <a:prstGeom prst="rect">
            <a:avLst/>
          </a:prstGeom>
        </p:spPr>
        <p:txBody>
          <a:bodyPr anchorCtr="0" anchor="b" bIns="91425" lIns="91425" rIns="91425" tIns="91425">
            <a:noAutofit/>
          </a:bodyPr>
          <a:lstStyle/>
          <a:p>
            <a:pPr lvl="0" rtl="0">
              <a:spcBef>
                <a:spcPts val="0"/>
              </a:spcBef>
              <a:buNone/>
            </a:pPr>
            <a:r>
              <a:rPr lang="en" sz="5500"/>
              <a:t>Thanks for listening!</a:t>
            </a:r>
          </a:p>
        </p:txBody>
      </p:sp>
      <p:sp>
        <p:nvSpPr>
          <p:cNvPr id="227" name="Shape 227"/>
          <p:cNvSpPr txBox="1"/>
          <p:nvPr>
            <p:ph type="ctrTitle"/>
          </p:nvPr>
        </p:nvSpPr>
        <p:spPr>
          <a:xfrm>
            <a:off x="1112775" y="2968245"/>
            <a:ext cx="6729900" cy="642300"/>
          </a:xfrm>
          <a:prstGeom prst="rect">
            <a:avLst/>
          </a:prstGeom>
        </p:spPr>
        <p:txBody>
          <a:bodyPr anchorCtr="0" anchor="b" bIns="91425" lIns="91425" rIns="91425" tIns="91425">
            <a:noAutofit/>
          </a:bodyPr>
          <a:lstStyle/>
          <a:p>
            <a:pPr lvl="0" rtl="0">
              <a:spcBef>
                <a:spcPts val="0"/>
              </a:spcBef>
              <a:buNone/>
            </a:pPr>
            <a:r>
              <a:rPr lang="en" sz="4500"/>
              <a:t>Any questions?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lgn="l">
              <a:lnSpc>
                <a:spcPct val="150000"/>
              </a:lnSpc>
              <a:spcBef>
                <a:spcPts val="0"/>
              </a:spcBef>
              <a:buChar char="●"/>
            </a:pPr>
            <a:r>
              <a:rPr lang="en"/>
              <a:t>UCI Extension Canvas</a:t>
            </a:r>
          </a:p>
          <a:p>
            <a:pPr indent="-228600" lvl="1" marL="914400" rtl="0">
              <a:lnSpc>
                <a:spcPct val="150000"/>
              </a:lnSpc>
              <a:spcBef>
                <a:spcPts val="0"/>
              </a:spcBef>
              <a:buChar char="○"/>
            </a:pPr>
            <a:r>
              <a:rPr lang="en"/>
              <a:t>A course management system that provides students with online learning experience in professional training</a:t>
            </a:r>
          </a:p>
          <a:p>
            <a:pPr indent="-228600" lvl="1" marL="914400" rtl="0">
              <a:lnSpc>
                <a:spcPct val="150000"/>
              </a:lnSpc>
              <a:spcBef>
                <a:spcPts val="0"/>
              </a:spcBef>
              <a:buChar char="○"/>
            </a:pPr>
            <a:r>
              <a:rPr lang="en"/>
              <a:t>Learning environment allows students to navigate through course homepage, modules, assignments, grades, and discussion sections</a:t>
            </a:r>
          </a:p>
          <a:p>
            <a:pPr indent="-228600" lvl="0" marL="457200" rtl="0" algn="l">
              <a:lnSpc>
                <a:spcPct val="150000"/>
              </a:lnSpc>
              <a:spcBef>
                <a:spcPts val="0"/>
              </a:spcBef>
              <a:buChar char="●"/>
            </a:pPr>
            <a:r>
              <a:rPr lang="en"/>
              <a:t>Current Concerns</a:t>
            </a:r>
          </a:p>
          <a:p>
            <a:pPr indent="-228600" lvl="1" marL="914400" rtl="0">
              <a:lnSpc>
                <a:spcPct val="150000"/>
              </a:lnSpc>
              <a:spcBef>
                <a:spcPts val="0"/>
              </a:spcBef>
              <a:buChar char="○"/>
            </a:pPr>
            <a:r>
              <a:rPr lang="en"/>
              <a:t>Customer finds it is difficult to find out what they need to be doing</a:t>
            </a:r>
          </a:p>
          <a:p>
            <a:pPr indent="-228600" lvl="1" marL="914400" rtl="0">
              <a:lnSpc>
                <a:spcPct val="150000"/>
              </a:lnSpc>
              <a:spcBef>
                <a:spcPts val="0"/>
              </a:spcBef>
              <a:buChar char="○"/>
            </a:pPr>
            <a:r>
              <a:rPr lang="en"/>
              <a:t>Issue of raising anxiety level of missing information or being confused about information</a:t>
            </a:r>
          </a:p>
          <a:p>
            <a:pPr indent="-228600" lvl="1" marL="914400" rtl="0">
              <a:lnSpc>
                <a:spcPct val="150000"/>
              </a:lnSpc>
              <a:spcBef>
                <a:spcPts val="0"/>
              </a:spcBef>
              <a:buChar char="○"/>
            </a:pPr>
            <a:r>
              <a:rPr lang="en"/>
              <a:t>If information is not presented clearly, then frustration will impair learning</a:t>
            </a:r>
          </a:p>
          <a:p>
            <a:pPr lvl="0" rtl="0" algn="l">
              <a:spcBef>
                <a:spcPts val="0"/>
              </a:spcBef>
              <a:buNone/>
            </a:pPr>
            <a:r>
              <a:t/>
            </a:r>
            <a:endParaRPr sz="1400"/>
          </a:p>
          <a:p>
            <a:pPr lvl="0" algn="l">
              <a:spcBef>
                <a:spcPts val="0"/>
              </a:spcBef>
              <a:buNone/>
            </a:pPr>
            <a:r>
              <a:t/>
            </a:r>
            <a:endParaRPr sz="1400"/>
          </a:p>
        </p:txBody>
      </p:sp>
      <p:sp>
        <p:nvSpPr>
          <p:cNvPr id="80" name="Shape 80"/>
          <p:cNvSpPr txBox="1"/>
          <p:nvPr>
            <p:ph type="title"/>
          </p:nvPr>
        </p:nvSpPr>
        <p:spPr>
          <a:xfrm>
            <a:off x="311700" y="445025"/>
            <a:ext cx="8520600" cy="707400"/>
          </a:xfrm>
          <a:prstGeom prst="rect">
            <a:avLst/>
          </a:prstGeom>
        </p:spPr>
        <p:txBody>
          <a:bodyPr anchorCtr="0" anchor="t" bIns="91425" lIns="91425" rIns="91425" tIns="91425">
            <a:noAutofit/>
          </a:bodyPr>
          <a:lstStyle/>
          <a:p>
            <a:pPr lvl="0" rtl="0" algn="l">
              <a:spcBef>
                <a:spcPts val="0"/>
              </a:spcBef>
              <a:buNone/>
            </a:pPr>
            <a:r>
              <a:rPr lang="en" sz="3000"/>
              <a:t>Our Project</a:t>
            </a:r>
          </a:p>
        </p:txBody>
      </p:sp>
      <p:pic>
        <p:nvPicPr>
          <p:cNvPr id="81" name="Shape 81"/>
          <p:cNvPicPr preferRelativeResize="0"/>
          <p:nvPr/>
        </p:nvPicPr>
        <p:blipFill>
          <a:blip r:embed="rId3">
            <a:alphaModFix/>
          </a:blip>
          <a:stretch>
            <a:fillRect/>
          </a:stretch>
        </p:blipFill>
        <p:spPr>
          <a:xfrm>
            <a:off x="3557300" y="417725"/>
            <a:ext cx="4572000" cy="7620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Our Project</a:t>
            </a:r>
          </a:p>
        </p:txBody>
      </p:sp>
      <p:sp>
        <p:nvSpPr>
          <p:cNvPr id="87" name="Shape 87"/>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lnSpc>
                <a:spcPct val="150000"/>
              </a:lnSpc>
              <a:spcBef>
                <a:spcPts val="0"/>
              </a:spcBef>
            </a:pPr>
            <a:r>
              <a:rPr lang="en"/>
              <a:t>Goals</a:t>
            </a:r>
          </a:p>
          <a:p>
            <a:pPr indent="-228600" lvl="1" marL="914400" rtl="0">
              <a:lnSpc>
                <a:spcPct val="150000"/>
              </a:lnSpc>
              <a:spcBef>
                <a:spcPts val="0"/>
              </a:spcBef>
            </a:pPr>
            <a:r>
              <a:rPr lang="en"/>
              <a:t>To find out which navigation works and which doesn’t</a:t>
            </a:r>
          </a:p>
          <a:p>
            <a:pPr indent="-228600" lvl="1" marL="914400" rtl="0">
              <a:lnSpc>
                <a:spcPct val="150000"/>
              </a:lnSpc>
              <a:spcBef>
                <a:spcPts val="0"/>
              </a:spcBef>
            </a:pPr>
            <a:r>
              <a:rPr lang="en"/>
              <a:t>To suggest changes</a:t>
            </a:r>
          </a:p>
          <a:p>
            <a:pPr indent="-228600" lvl="0" marL="457200" rtl="0">
              <a:lnSpc>
                <a:spcPct val="150000"/>
              </a:lnSpc>
              <a:spcBef>
                <a:spcPts val="0"/>
              </a:spcBef>
            </a:pPr>
            <a:r>
              <a:rPr lang="en"/>
              <a:t>What the customer expects at the end</a:t>
            </a:r>
          </a:p>
          <a:p>
            <a:pPr indent="-228600" lvl="1" marL="914400" rtl="0">
              <a:lnSpc>
                <a:spcPct val="150000"/>
              </a:lnSpc>
              <a:spcBef>
                <a:spcPts val="0"/>
              </a:spcBef>
            </a:pPr>
            <a:r>
              <a:rPr lang="en"/>
              <a:t>Easy to navigate</a:t>
            </a:r>
          </a:p>
          <a:p>
            <a:pPr indent="-228600" lvl="1" marL="914400" rtl="0">
              <a:lnSpc>
                <a:spcPct val="150000"/>
              </a:lnSpc>
              <a:spcBef>
                <a:spcPts val="0"/>
              </a:spcBef>
            </a:pPr>
            <a:r>
              <a:rPr lang="en"/>
              <a:t>Easy to find information that are needed</a:t>
            </a:r>
          </a:p>
          <a:p>
            <a:pPr indent="-228600" lvl="1" marL="914400" rtl="0">
              <a:lnSpc>
                <a:spcPct val="150000"/>
              </a:lnSpc>
              <a:spcBef>
                <a:spcPts val="0"/>
              </a:spcBef>
            </a:pPr>
            <a:r>
              <a:rPr lang="en"/>
              <a:t>Won’t miss any information or be confused about the information being presented</a:t>
            </a:r>
          </a:p>
          <a:p>
            <a:pPr indent="-228600" lvl="1" marL="914400" rtl="0">
              <a:lnSpc>
                <a:spcPct val="150000"/>
              </a:lnSpc>
              <a:spcBef>
                <a:spcPts val="0"/>
              </a:spcBef>
            </a:pPr>
            <a:r>
              <a:rPr lang="en"/>
              <a:t>Provide an enjoyable, hassle-free online learning environment</a:t>
            </a:r>
          </a:p>
          <a:p>
            <a:pPr lvl="0" rtl="0">
              <a:spcBef>
                <a:spcPts val="0"/>
              </a:spcBef>
              <a:buNone/>
            </a:pPr>
            <a:r>
              <a:t/>
            </a:r>
            <a:endParaRPr sz="1400"/>
          </a:p>
          <a:p>
            <a:pPr lvl="0">
              <a:spcBef>
                <a:spcPts val="0"/>
              </a:spcBef>
              <a:buNone/>
            </a:pPr>
            <a:r>
              <a:t/>
            </a:r>
            <a:endParaRPr sz="1400"/>
          </a:p>
          <a:p>
            <a:pPr lvl="0">
              <a:spcBef>
                <a:spcPts val="0"/>
              </a:spcBef>
              <a:buNone/>
            </a:pPr>
            <a:r>
              <a:t/>
            </a:r>
            <a:endParaRPr/>
          </a:p>
        </p:txBody>
      </p:sp>
      <p:pic>
        <p:nvPicPr>
          <p:cNvPr id="88" name="Shape 88"/>
          <p:cNvPicPr preferRelativeResize="0"/>
          <p:nvPr/>
        </p:nvPicPr>
        <p:blipFill>
          <a:blip r:embed="rId3">
            <a:alphaModFix/>
          </a:blip>
          <a:stretch>
            <a:fillRect/>
          </a:stretch>
        </p:blipFill>
        <p:spPr>
          <a:xfrm>
            <a:off x="6110775" y="553999"/>
            <a:ext cx="2543375" cy="25433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Matrix of Modules</a:t>
            </a:r>
          </a:p>
        </p:txBody>
      </p:sp>
      <p:graphicFrame>
        <p:nvGraphicFramePr>
          <p:cNvPr id="94" name="Shape 94"/>
          <p:cNvGraphicFramePr/>
          <p:nvPr/>
        </p:nvGraphicFramePr>
        <p:xfrm>
          <a:off x="707362" y="1656170"/>
          <a:ext cx="3000000" cy="2999999"/>
        </p:xfrm>
        <a:graphic>
          <a:graphicData uri="http://schemas.openxmlformats.org/drawingml/2006/table">
            <a:tbl>
              <a:tblPr>
                <a:noFill/>
                <a:tableStyleId>{6217908F-0E21-4E3F-9770-754990F49036}</a:tableStyleId>
              </a:tblPr>
              <a:tblGrid>
                <a:gridCol w="881050"/>
                <a:gridCol w="1482200"/>
                <a:gridCol w="2118725"/>
                <a:gridCol w="1535250"/>
                <a:gridCol w="1712050"/>
              </a:tblGrid>
              <a:tr h="580900">
                <a:tc rowSpan="4">
                  <a:txBody>
                    <a:bodyPr>
                      <a:noAutofit/>
                    </a:bodyPr>
                    <a:lstStyle/>
                    <a:p>
                      <a:pPr lvl="0" rtl="0">
                        <a:spcBef>
                          <a:spcPts val="0"/>
                        </a:spcBef>
                        <a:buNone/>
                      </a:pPr>
                      <a:r>
                        <a:rPr lang="en"/>
                        <a:t>Road Map</a:t>
                      </a:r>
                    </a:p>
                  </a:txBody>
                  <a:tcPr marT="91425" marB="91425" marR="91425" marL="91425" anchor="ctr"/>
                </a:tc>
                <a:tc>
                  <a:txBody>
                    <a:bodyPr>
                      <a:noAutofit/>
                    </a:bodyPr>
                    <a:lstStyle/>
                    <a:p>
                      <a:pPr lvl="0" rtl="0">
                        <a:spcBef>
                          <a:spcPts val="0"/>
                        </a:spcBef>
                        <a:buNone/>
                      </a:pPr>
                      <a:r>
                        <a:t/>
                      </a:r>
                      <a:endParaRPr/>
                    </a:p>
                  </a:txBody>
                  <a:tcPr marT="91425" marB="91425" marR="91425" marL="91425"/>
                </a:tc>
                <a:tc gridSpan="3">
                  <a:txBody>
                    <a:bodyPr>
                      <a:noAutofit/>
                    </a:bodyPr>
                    <a:lstStyle/>
                    <a:p>
                      <a:pPr lvl="0" rtl="0" algn="ctr">
                        <a:spcBef>
                          <a:spcPts val="0"/>
                        </a:spcBef>
                        <a:buNone/>
                      </a:pPr>
                      <a:r>
                        <a:rPr lang="en"/>
                        <a:t>Home Page</a:t>
                      </a:r>
                    </a:p>
                  </a:txBody>
                  <a:tcPr marT="91425" marB="91425" marR="91425" marL="91425"/>
                </a:tc>
                <a:tc hMerge="1"/>
                <a:tc hMerge="1"/>
              </a:tr>
              <a:tr h="882525">
                <a:tc vMerge="1"/>
                <a:tc>
                  <a:txBody>
                    <a:bodyPr>
                      <a:noAutofit/>
                    </a:bodyPr>
                    <a:lstStyle/>
                    <a:p>
                      <a:pPr lvl="0" rtl="0">
                        <a:spcBef>
                          <a:spcPts val="0"/>
                        </a:spcBef>
                        <a:buNone/>
                      </a:pPr>
                      <a:r>
                        <a:t/>
                      </a:r>
                      <a:endParaRPr/>
                    </a:p>
                  </a:txBody>
                  <a:tcPr marT="91425" marB="91425" marR="91425" marL="91425"/>
                </a:tc>
                <a:tc>
                  <a:txBody>
                    <a:bodyPr>
                      <a:noAutofit/>
                    </a:bodyPr>
                    <a:lstStyle/>
                    <a:p>
                      <a:pPr lvl="0" rtl="0">
                        <a:spcBef>
                          <a:spcPts val="0"/>
                        </a:spcBef>
                        <a:buNone/>
                      </a:pPr>
                      <a:r>
                        <a:rPr lang="en"/>
                        <a:t>Display Modules </a:t>
                      </a:r>
                    </a:p>
                  </a:txBody>
                  <a:tcPr marT="91425" marB="91425" marR="91425" marL="91425"/>
                </a:tc>
                <a:tc>
                  <a:txBody>
                    <a:bodyPr>
                      <a:noAutofit/>
                    </a:bodyPr>
                    <a:lstStyle/>
                    <a:p>
                      <a:pPr lvl="0" rtl="0">
                        <a:spcBef>
                          <a:spcPts val="0"/>
                        </a:spcBef>
                        <a:buNone/>
                      </a:pPr>
                      <a:r>
                        <a:rPr lang="en"/>
                        <a:t>With weekly buttons</a:t>
                      </a:r>
                    </a:p>
                  </a:txBody>
                  <a:tcPr marT="91425" marB="91425" marR="91425" marL="91425"/>
                </a:tc>
                <a:tc>
                  <a:txBody>
                    <a:bodyPr>
                      <a:noAutofit/>
                    </a:bodyPr>
                    <a:lstStyle/>
                    <a:p>
                      <a:pPr lvl="0" rtl="0">
                        <a:spcBef>
                          <a:spcPts val="0"/>
                        </a:spcBef>
                        <a:buNone/>
                      </a:pPr>
                      <a:r>
                        <a:rPr lang="en"/>
                        <a:t>Without weekly buttons</a:t>
                      </a:r>
                    </a:p>
                  </a:txBody>
                  <a:tcPr marT="91425" marB="91425" marR="91425" marL="91425"/>
                </a:tc>
              </a:tr>
              <a:tr h="575300">
                <a:tc vMerge="1"/>
                <a:tc>
                  <a:txBody>
                    <a:bodyPr>
                      <a:noAutofit/>
                    </a:bodyPr>
                    <a:lstStyle/>
                    <a:p>
                      <a:pPr lvl="0" rtl="0">
                        <a:spcBef>
                          <a:spcPts val="0"/>
                        </a:spcBef>
                        <a:buNone/>
                      </a:pPr>
                      <a:r>
                        <a:rPr lang="en"/>
                        <a:t>With links</a:t>
                      </a:r>
                    </a:p>
                  </a:txBody>
                  <a:tcPr marT="91425" marB="91425" marR="91425" marL="91425"/>
                </a:tc>
                <a:tc>
                  <a:txBody>
                    <a:bodyPr>
                      <a:noAutofit/>
                    </a:bodyPr>
                    <a:lstStyle/>
                    <a:p>
                      <a:pPr lvl="0" algn="ctr">
                        <a:spcBef>
                          <a:spcPts val="0"/>
                        </a:spcBef>
                        <a:buNone/>
                      </a:pPr>
                      <a:r>
                        <a:rPr lang="en"/>
                        <a:t>x</a:t>
                      </a:r>
                    </a:p>
                  </a:txBody>
                  <a:tcPr marT="91425" marB="91425" marR="91425" marL="91425"/>
                </a:tc>
                <a:tc>
                  <a:txBody>
                    <a:bodyPr>
                      <a:noAutofit/>
                    </a:bodyPr>
                    <a:lstStyle/>
                    <a:p>
                      <a:pPr lvl="0" algn="ctr">
                        <a:spcBef>
                          <a:spcPts val="0"/>
                        </a:spcBef>
                        <a:buNone/>
                      </a:pPr>
                      <a:r>
                        <a:rPr lang="en"/>
                        <a:t>x</a:t>
                      </a:r>
                    </a:p>
                  </a:txBody>
                  <a:tcPr marT="91425" marB="91425" marR="91425" marL="91425"/>
                </a:tc>
                <a:tc>
                  <a:txBody>
                    <a:bodyPr>
                      <a:noAutofit/>
                    </a:bodyPr>
                    <a:lstStyle/>
                    <a:p>
                      <a:pPr lvl="0" algn="ctr">
                        <a:spcBef>
                          <a:spcPts val="0"/>
                        </a:spcBef>
                        <a:buNone/>
                      </a:pPr>
                      <a:r>
                        <a:rPr lang="en"/>
                        <a:t>x</a:t>
                      </a:r>
                    </a:p>
                  </a:txBody>
                  <a:tcPr marT="91425" marB="91425" marR="91425" marL="91425"/>
                </a:tc>
              </a:tr>
              <a:tr h="580900">
                <a:tc vMerge="1"/>
                <a:tc>
                  <a:txBody>
                    <a:bodyPr>
                      <a:noAutofit/>
                    </a:bodyPr>
                    <a:lstStyle/>
                    <a:p>
                      <a:pPr lvl="0" rtl="0">
                        <a:spcBef>
                          <a:spcPts val="0"/>
                        </a:spcBef>
                        <a:buNone/>
                      </a:pPr>
                      <a:r>
                        <a:rPr lang="en"/>
                        <a:t>Without links</a:t>
                      </a:r>
                    </a:p>
                  </a:txBody>
                  <a:tcPr marT="91425" marB="91425" marR="91425" marL="91425"/>
                </a:tc>
                <a:tc>
                  <a:txBody>
                    <a:bodyPr>
                      <a:noAutofit/>
                    </a:bodyPr>
                    <a:lstStyle/>
                    <a:p>
                      <a:pPr lvl="0" rtl="0">
                        <a:spcBef>
                          <a:spcPts val="0"/>
                        </a:spcBef>
                        <a:buNone/>
                      </a:pPr>
                      <a:r>
                        <a:t/>
                      </a:r>
                      <a:endParaRPr/>
                    </a:p>
                  </a:txBody>
                  <a:tcPr marT="91425" marB="91425" marR="91425" marL="91425"/>
                </a:tc>
                <a:tc>
                  <a:txBody>
                    <a:bodyPr>
                      <a:noAutofit/>
                    </a:bodyPr>
                    <a:lstStyle/>
                    <a:p>
                      <a:pPr lvl="0" rtl="0">
                        <a:spcBef>
                          <a:spcPts val="0"/>
                        </a:spcBef>
                        <a:buNone/>
                      </a:pPr>
                      <a:r>
                        <a:t/>
                      </a:r>
                      <a:endParaRPr/>
                    </a:p>
                  </a:txBody>
                  <a:tcPr marT="91425" marB="91425" marR="91425" marL="91425"/>
                </a:tc>
                <a:tc>
                  <a:txBody>
                    <a:bodyPr>
                      <a:noAutofit/>
                    </a:bodyPr>
                    <a:lstStyle/>
                    <a:p>
                      <a:pPr lvl="0" rtl="0" algn="ctr">
                        <a:spcBef>
                          <a:spcPts val="0"/>
                        </a:spcBef>
                        <a:buNone/>
                      </a:pPr>
                      <a:r>
                        <a:rPr lang="en"/>
                        <a:t>x</a:t>
                      </a:r>
                    </a:p>
                  </a:txBody>
                  <a:tcPr marT="91425" marB="91425" marR="91425" marL="91425"/>
                </a:tc>
              </a:tr>
            </a:tbl>
          </a:graphicData>
        </a:graphic>
      </p:graphicFrame>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111825"/>
            <a:ext cx="8520600" cy="707400"/>
          </a:xfrm>
          <a:prstGeom prst="rect">
            <a:avLst/>
          </a:prstGeom>
        </p:spPr>
        <p:txBody>
          <a:bodyPr anchorCtr="0" anchor="t" bIns="91425" lIns="91425" rIns="91425" tIns="91425">
            <a:noAutofit/>
          </a:bodyPr>
          <a:lstStyle/>
          <a:p>
            <a:pPr lvl="0">
              <a:spcBef>
                <a:spcPts val="0"/>
              </a:spcBef>
              <a:buNone/>
            </a:pPr>
            <a:r>
              <a:rPr lang="en" sz="3000"/>
              <a:t>Module View Only</a:t>
            </a:r>
          </a:p>
        </p:txBody>
      </p:sp>
      <p:sp>
        <p:nvSpPr>
          <p:cNvPr id="100" name="Shape 100"/>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id="101" name="Shape 101"/>
          <p:cNvPicPr preferRelativeResize="0"/>
          <p:nvPr/>
        </p:nvPicPr>
        <p:blipFill>
          <a:blip r:embed="rId3">
            <a:alphaModFix/>
          </a:blip>
          <a:stretch>
            <a:fillRect/>
          </a:stretch>
        </p:blipFill>
        <p:spPr>
          <a:xfrm>
            <a:off x="0" y="758860"/>
            <a:ext cx="9144000" cy="4317628"/>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122250"/>
            <a:ext cx="8520600" cy="707400"/>
          </a:xfrm>
          <a:prstGeom prst="rect">
            <a:avLst/>
          </a:prstGeom>
        </p:spPr>
        <p:txBody>
          <a:bodyPr anchorCtr="0" anchor="t" bIns="91425" lIns="91425" rIns="91425" tIns="91425">
            <a:noAutofit/>
          </a:bodyPr>
          <a:lstStyle/>
          <a:p>
            <a:pPr lvl="0">
              <a:spcBef>
                <a:spcPts val="0"/>
              </a:spcBef>
              <a:buNone/>
            </a:pPr>
            <a:r>
              <a:rPr lang="en" sz="3000"/>
              <a:t>With Weekly Buttons</a:t>
            </a:r>
          </a:p>
        </p:txBody>
      </p:sp>
      <p:sp>
        <p:nvSpPr>
          <p:cNvPr id="107" name="Shape 107"/>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id="108" name="Shape 108"/>
          <p:cNvPicPr preferRelativeResize="0"/>
          <p:nvPr/>
        </p:nvPicPr>
        <p:blipFill>
          <a:blip r:embed="rId3">
            <a:alphaModFix/>
          </a:blip>
          <a:stretch>
            <a:fillRect/>
          </a:stretch>
        </p:blipFill>
        <p:spPr>
          <a:xfrm>
            <a:off x="0" y="697599"/>
            <a:ext cx="9144000" cy="433047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141450"/>
            <a:ext cx="8520600" cy="707400"/>
          </a:xfrm>
          <a:prstGeom prst="rect">
            <a:avLst/>
          </a:prstGeom>
        </p:spPr>
        <p:txBody>
          <a:bodyPr anchorCtr="0" anchor="t" bIns="91425" lIns="91425" rIns="91425" tIns="91425">
            <a:noAutofit/>
          </a:bodyPr>
          <a:lstStyle/>
          <a:p>
            <a:pPr lvl="0">
              <a:spcBef>
                <a:spcPts val="0"/>
              </a:spcBef>
              <a:buNone/>
            </a:pPr>
            <a:r>
              <a:rPr lang="en" sz="3000"/>
              <a:t>Without Weekly Buttons</a:t>
            </a:r>
          </a:p>
        </p:txBody>
      </p:sp>
      <p:sp>
        <p:nvSpPr>
          <p:cNvPr id="114" name="Shape 11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id="115" name="Shape 115"/>
          <p:cNvPicPr preferRelativeResize="0"/>
          <p:nvPr/>
        </p:nvPicPr>
        <p:blipFill>
          <a:blip r:embed="rId3">
            <a:alphaModFix/>
          </a:blip>
          <a:stretch>
            <a:fillRect/>
          </a:stretch>
        </p:blipFill>
        <p:spPr>
          <a:xfrm>
            <a:off x="0" y="772661"/>
            <a:ext cx="9144001" cy="4290027"/>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361325"/>
            <a:ext cx="8520600" cy="707400"/>
          </a:xfrm>
          <a:prstGeom prst="rect">
            <a:avLst/>
          </a:prstGeom>
        </p:spPr>
        <p:txBody>
          <a:bodyPr anchorCtr="0" anchor="t" bIns="91425" lIns="91425" rIns="91425" tIns="91425">
            <a:noAutofit/>
          </a:bodyPr>
          <a:lstStyle/>
          <a:p>
            <a:pPr lvl="0">
              <a:spcBef>
                <a:spcPts val="0"/>
              </a:spcBef>
              <a:buNone/>
            </a:pPr>
            <a:r>
              <a:rPr lang="en" sz="3000"/>
              <a:t>HCI Problems</a:t>
            </a:r>
          </a:p>
        </p:txBody>
      </p:sp>
      <p:sp>
        <p:nvSpPr>
          <p:cNvPr id="121" name="Shape 121"/>
          <p:cNvSpPr txBox="1"/>
          <p:nvPr>
            <p:ph idx="1" type="body"/>
          </p:nvPr>
        </p:nvSpPr>
        <p:spPr>
          <a:xfrm>
            <a:off x="311700" y="984700"/>
            <a:ext cx="8878200" cy="2283000"/>
          </a:xfrm>
          <a:prstGeom prst="rect">
            <a:avLst/>
          </a:prstGeom>
        </p:spPr>
        <p:txBody>
          <a:bodyPr anchorCtr="0" anchor="t" bIns="91425" lIns="91425" rIns="91425" tIns="91425">
            <a:noAutofit/>
          </a:bodyPr>
          <a:lstStyle/>
          <a:p>
            <a:pPr indent="-228600" lvl="0" marL="457200" rtl="0">
              <a:lnSpc>
                <a:spcPct val="150000"/>
              </a:lnSpc>
              <a:spcBef>
                <a:spcPts val="0"/>
              </a:spcBef>
              <a:buClr>
                <a:schemeClr val="dk2"/>
              </a:buClr>
              <a:buChar char="●"/>
            </a:pPr>
            <a:r>
              <a:rPr lang="en"/>
              <a:t>Multiple Quiz sections not needed</a:t>
            </a:r>
          </a:p>
          <a:p>
            <a:pPr indent="-228600" lvl="0" marL="457200" rtl="0">
              <a:lnSpc>
                <a:spcPct val="150000"/>
              </a:lnSpc>
              <a:spcBef>
                <a:spcPts val="0"/>
              </a:spcBef>
              <a:buClr>
                <a:schemeClr val="dk2"/>
              </a:buClr>
              <a:buChar char="●"/>
            </a:pPr>
            <a:r>
              <a:rPr lang="en"/>
              <a:t>Dashboard and Courses have similar information</a:t>
            </a:r>
          </a:p>
        </p:txBody>
      </p:sp>
      <p:pic>
        <p:nvPicPr>
          <p:cNvPr id="122" name="Shape 122"/>
          <p:cNvPicPr preferRelativeResize="0"/>
          <p:nvPr/>
        </p:nvPicPr>
        <p:blipFill>
          <a:blip r:embed="rId4">
            <a:alphaModFix/>
          </a:blip>
          <a:stretch>
            <a:fillRect/>
          </a:stretch>
        </p:blipFill>
        <p:spPr>
          <a:xfrm>
            <a:off x="477025" y="1913524"/>
            <a:ext cx="7551975" cy="29585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