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8" r:id="rId19"/>
    <p:sldId id="299"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mrata Puri" initials="" lastIdx="2" clrIdx="0"/>
  <p:cmAuthor id="1" name="amaltun" initials="" lastIdx="4" clrIdx="1"/>
  <p:cmAuthor id="2" name="mpufal"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10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idx="2">
    <p:pos x="6000" y="0"/>
    <p:text>Survey url https://www.surveymonkey.com/sr.aspx?sm=D9FqkK3CmVxOERTcwuEck%2bIqGkrCd7kwZiSkxkL1Cmg%3d</p:text>
  </p:cm>
</p:cmLst>
</file>

<file path=ppt/comments/comment2.xml><?xml version="1.0" encoding="utf-8"?>
<p:cmLst xmlns:a="http://schemas.openxmlformats.org/drawingml/2006/main" xmlns:r="http://schemas.openxmlformats.org/officeDocument/2006/relationships" xmlns:p="http://schemas.openxmlformats.org/presentationml/2006/main">
  <p:cm authorId="2" idx="1">
    <p:pos x="6000" y="100"/>
    <p:text>Because Kobsa will be publishing these slides, I just realized Matt probably wouldn't appreciate it too much if I added real data to these slides... it would probably break some rules. Instead I will give a scripted live demo of the data, so that it doesn't end up all over the internet...</p:text>
  </p:cm>
  <p:cm authorId="1" idx="4">
    <p:pos x="6000" y="200"/>
    <p:text>I shuffled the order here. I think we want Christina to present our design after we explain the analytics, survey results, and interview results, since the design was based on what we learned from these.</p:text>
  </p:cm>
  <p:cm authorId="0" idx="2">
    <p:pos x="6000" y="300"/>
    <p:text>Yup, that makes sense.
Sorry about that, didn't consider that before.</p:text>
  </p:cm>
  <p:cm authorId="1" idx="3">
    <p:pos x="6000" y="0"/>
    <p:text>Since we have a lot of people speaking and a lot of slides, we should be cognizant of how long we go. We do have 40+ mins, but with 7 people that will go by fast. I plan to go thru my slides pretty quickly - shooting to be on stage about 6-7 mins. But we don't want to run long and compress Christina's time since she has the stuff we really want to showcase. So it's more relaxed than in most classes but don't forget to at least keep an eye on the clock everyone!</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
    <p:pos x="6000" y="0"/>
    <p:text>doesnt this slide seem out of place?</p:text>
  </p:cm>
  <p:cm authorId="1" idx="1">
    <p:pos x="6000" y="100"/>
    <p:text>Yes, somebody re-arranged my entire slide deck without asking or mentioning it to me. Not cool.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3200028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6466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9326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4080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339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2031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7232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14625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5583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Remember, these are summaries based on transcribed interviews.</a:t>
            </a:r>
          </a:p>
        </p:txBody>
      </p:sp>
    </p:spTree>
    <p:extLst>
      <p:ext uri="{BB962C8B-B14F-4D97-AF65-F5344CB8AC3E}">
        <p14:creationId xmlns:p14="http://schemas.microsoft.com/office/powerpoint/2010/main" val="167281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Remember, these are summaries based on transcribed interviews.</a:t>
            </a:r>
          </a:p>
        </p:txBody>
      </p:sp>
    </p:spTree>
    <p:extLst>
      <p:ext uri="{BB962C8B-B14F-4D97-AF65-F5344CB8AC3E}">
        <p14:creationId xmlns:p14="http://schemas.microsoft.com/office/powerpoint/2010/main" val="1065742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Remember, these are summaries based on transcribed interviews.</a:t>
            </a:r>
          </a:p>
        </p:txBody>
      </p:sp>
    </p:spTree>
    <p:extLst>
      <p:ext uri="{BB962C8B-B14F-4D97-AF65-F5344CB8AC3E}">
        <p14:creationId xmlns:p14="http://schemas.microsoft.com/office/powerpoint/2010/main" val="353579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32073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9683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7417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Extra notes: most people preferred viewing lecture slides over video and audio on their mobile devices. (for commuters) This may be because lectures, once grabbed from the website, do not need to use the network to stream data to their device. </a:t>
            </a:r>
          </a:p>
          <a:p>
            <a:endParaRPr lang="en"/>
          </a:p>
          <a:p>
            <a:pPr>
              <a:buNone/>
            </a:pPr>
            <a:r>
              <a:rPr lang="en"/>
              <a:t>Also, amount of text willing to be entered by individuals varied depending on how often the individual used their phone in general. Individuals who constantly used their mobile phones said they would even be willing to enter entire essays on their phone if they needed to (in an urgent situation). These individuals were rare, however, and most individuals wanted to have to type as least as possible. </a:t>
            </a:r>
          </a:p>
        </p:txBody>
      </p:sp>
    </p:spTree>
    <p:extLst>
      <p:ext uri="{BB962C8B-B14F-4D97-AF65-F5344CB8AC3E}">
        <p14:creationId xmlns:p14="http://schemas.microsoft.com/office/powerpoint/2010/main" val="384458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060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23223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462056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07634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09674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25972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3069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94516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10120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445299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28108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75509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64785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5882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01413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234277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11871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8603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36702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056378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51667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0319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5065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8551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3974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44383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784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3980100"/>
            <a:ext cx="9144000" cy="2877899"/>
          </a:xfrm>
          <a:prstGeom prst="rect">
            <a:avLst/>
          </a:prstGeom>
          <a:solidFill>
            <a:schemeClr val="lt1"/>
          </a:solidFill>
          <a:ln>
            <a:noFill/>
          </a:ln>
        </p:spPr>
        <p:txBody>
          <a:bodyPr lIns="91425" tIns="45700" rIns="91425" bIns="45700" anchor="ctr" anchorCtr="0">
            <a:noAutofit/>
          </a:bodyPr>
          <a:lstStyle/>
          <a:p>
            <a:endParaRPr/>
          </a:p>
        </p:txBody>
      </p:sp>
      <p:sp>
        <p:nvSpPr>
          <p:cNvPr id="9" name="Shape 9"/>
          <p:cNvSpPr/>
          <p:nvPr/>
        </p:nvSpPr>
        <p:spPr>
          <a:xfrm>
            <a:off x="0" y="3190900"/>
            <a:ext cx="4617372" cy="787336"/>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0" name="Shape 10"/>
          <p:cNvSpPr/>
          <p:nvPr/>
        </p:nvSpPr>
        <p:spPr>
          <a:xfrm rot="10800000" flipH="1">
            <a:off x="0" y="3977686"/>
            <a:ext cx="4617372" cy="76238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1" name="Shape 11"/>
          <p:cNvSpPr txBox="1">
            <a:spLocks noGrp="1"/>
          </p:cNvSpPr>
          <p:nvPr>
            <p:ph type="ctrTitle"/>
          </p:nvPr>
        </p:nvSpPr>
        <p:spPr>
          <a:xfrm>
            <a:off x="685800" y="2329190"/>
            <a:ext cx="7772400" cy="1650900"/>
          </a:xfrm>
          <a:prstGeom prst="rect">
            <a:avLst/>
          </a:prstGeom>
        </p:spPr>
        <p:txBody>
          <a:bodyPr lIns="91425" tIns="91425" rIns="91425" bIns="91425" anchor="b" anchorCtr="0"/>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endParaRPr/>
          </a:p>
        </p:txBody>
      </p:sp>
      <p:sp>
        <p:nvSpPr>
          <p:cNvPr id="12" name="Shape 12"/>
          <p:cNvSpPr txBox="1">
            <a:spLocks noGrp="1"/>
          </p:cNvSpPr>
          <p:nvPr>
            <p:ph type="subTitle" idx="1"/>
          </p:nvPr>
        </p:nvSpPr>
        <p:spPr>
          <a:xfrm>
            <a:off x="685800" y="4124476"/>
            <a:ext cx="7772400" cy="888899"/>
          </a:xfrm>
          <a:prstGeom prst="rect">
            <a:avLst/>
          </a:prstGeom>
        </p:spPr>
        <p:txBody>
          <a:bodyPr lIns="91425" tIns="91425" rIns="91425" bIns="91425" anchor="t" anchorCtr="0"/>
          <a:lstStyle>
            <a:lvl1pPr marL="0" indent="152400" algn="ctr">
              <a:spcBef>
                <a:spcPts val="0"/>
              </a:spcBef>
              <a:buClr>
                <a:schemeClr val="dk2"/>
              </a:buClr>
              <a:buSzPct val="100000"/>
              <a:buNone/>
              <a:defRPr sz="2400" i="1">
                <a:solidFill>
                  <a:schemeClr val="dk2"/>
                </a:solidFill>
              </a:defRPr>
            </a:lvl1pPr>
            <a:lvl2pPr marL="0" indent="152400" algn="ctr">
              <a:spcBef>
                <a:spcPts val="0"/>
              </a:spcBef>
              <a:buClr>
                <a:schemeClr val="dk2"/>
              </a:buClr>
              <a:buNone/>
              <a:defRPr i="1">
                <a:solidFill>
                  <a:schemeClr val="dk2"/>
                </a:solidFill>
              </a:defRPr>
            </a:lvl2pPr>
            <a:lvl3pPr marL="0" indent="152400" algn="ctr">
              <a:spcBef>
                <a:spcPts val="0"/>
              </a:spcBef>
              <a:buClr>
                <a:schemeClr val="dk2"/>
              </a:buClr>
              <a:buNone/>
              <a:defRPr i="1">
                <a:solidFill>
                  <a:schemeClr val="dk2"/>
                </a:solidFill>
              </a:defRPr>
            </a:lvl3pPr>
            <a:lvl4pPr marL="0" indent="152400" algn="ctr">
              <a:spcBef>
                <a:spcPts val="0"/>
              </a:spcBef>
              <a:buClr>
                <a:schemeClr val="dk2"/>
              </a:buClr>
              <a:buSzPct val="100000"/>
              <a:buNone/>
              <a:defRPr sz="2400" i="1">
                <a:solidFill>
                  <a:schemeClr val="dk2"/>
                </a:solidFill>
              </a:defRPr>
            </a:lvl4pPr>
            <a:lvl5pPr marL="0" indent="152400" algn="ctr">
              <a:spcBef>
                <a:spcPts val="0"/>
              </a:spcBef>
              <a:buClr>
                <a:schemeClr val="dk2"/>
              </a:buClr>
              <a:buSzPct val="100000"/>
              <a:buNone/>
              <a:defRPr sz="2400" i="1">
                <a:solidFill>
                  <a:schemeClr val="dk2"/>
                </a:solidFill>
              </a:defRPr>
            </a:lvl5pPr>
            <a:lvl6pPr marL="0" indent="152400" algn="ctr">
              <a:spcBef>
                <a:spcPts val="0"/>
              </a:spcBef>
              <a:buClr>
                <a:schemeClr val="dk2"/>
              </a:buClr>
              <a:buSzPct val="100000"/>
              <a:buNone/>
              <a:defRPr sz="2400" i="1">
                <a:solidFill>
                  <a:schemeClr val="dk2"/>
                </a:solidFill>
              </a:defRPr>
            </a:lvl6pPr>
            <a:lvl7pPr marL="0" indent="152400" algn="ctr">
              <a:spcBef>
                <a:spcPts val="0"/>
              </a:spcBef>
              <a:buClr>
                <a:schemeClr val="dk2"/>
              </a:buClr>
              <a:buSzPct val="100000"/>
              <a:buNone/>
              <a:defRPr sz="2400" i="1">
                <a:solidFill>
                  <a:schemeClr val="dk2"/>
                </a:solidFill>
              </a:defRPr>
            </a:lvl7pPr>
            <a:lvl8pPr marL="0" indent="152400" algn="ctr">
              <a:spcBef>
                <a:spcPts val="0"/>
              </a:spcBef>
              <a:buClr>
                <a:schemeClr val="dk2"/>
              </a:buClr>
              <a:buSzPct val="100000"/>
              <a:buNone/>
              <a:defRPr sz="2400" i="1">
                <a:solidFill>
                  <a:schemeClr val="dk2"/>
                </a:solidFill>
              </a:defRPr>
            </a:lvl8pPr>
            <a:lvl9pPr marL="0" indent="152400"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550700"/>
            <a:ext cx="9144000" cy="5307299"/>
          </a:xfrm>
          <a:prstGeom prst="rect">
            <a:avLst/>
          </a:prstGeom>
          <a:solidFill>
            <a:schemeClr val="lt1"/>
          </a:solidFill>
          <a:ln>
            <a:noFill/>
          </a:ln>
        </p:spPr>
        <p:txBody>
          <a:bodyPr lIns="91425" tIns="45700" rIns="91425" bIns="45700" anchor="ctr" anchorCtr="0">
            <a:noAutofit/>
          </a:bodyPr>
          <a:lstStyle/>
          <a:p>
            <a:endParaRPr/>
          </a:p>
        </p:txBody>
      </p:sp>
      <p:sp>
        <p:nvSpPr>
          <p:cNvPr id="15" name="Shape 15"/>
          <p:cNvSpPr/>
          <p:nvPr/>
        </p:nvSpPr>
        <p:spPr>
          <a:xfrm flipH="1">
            <a:off x="4526627" y="761799"/>
            <a:ext cx="4617372" cy="787336"/>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6" name="Shape 16"/>
          <p:cNvSpPr/>
          <p:nvPr/>
        </p:nvSpPr>
        <p:spPr>
          <a:xfrm rot="10800000">
            <a:off x="4526627" y="1548585"/>
            <a:ext cx="4617372" cy="76238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74637"/>
            <a:ext cx="8229600" cy="1143299"/>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550700"/>
            <a:ext cx="9144000" cy="5307299"/>
          </a:xfrm>
          <a:prstGeom prst="rect">
            <a:avLst/>
          </a:prstGeom>
          <a:solidFill>
            <a:schemeClr val="lt1"/>
          </a:solidFill>
          <a:ln>
            <a:noFill/>
          </a:ln>
        </p:spPr>
        <p:txBody>
          <a:bodyPr lIns="91425" tIns="45700" rIns="91425" bIns="45700" anchor="ctr" anchorCtr="0">
            <a:noAutofit/>
          </a:bodyPr>
          <a:lstStyle/>
          <a:p>
            <a:endParaRPr/>
          </a:p>
        </p:txBody>
      </p:sp>
      <p:sp>
        <p:nvSpPr>
          <p:cNvPr id="21" name="Shape 21"/>
          <p:cNvSpPr/>
          <p:nvPr/>
        </p:nvSpPr>
        <p:spPr>
          <a:xfrm rot="10800000">
            <a:off x="4526627" y="1548585"/>
            <a:ext cx="4617372" cy="76238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74637"/>
            <a:ext cx="8229600" cy="1143299"/>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4" name="Shape 24"/>
          <p:cNvSpPr/>
          <p:nvPr/>
        </p:nvSpPr>
        <p:spPr>
          <a:xfrm flipH="1">
            <a:off x="4526627" y="761799"/>
            <a:ext cx="4617372" cy="787336"/>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5" name="Shape 25"/>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550700"/>
            <a:ext cx="9144000" cy="5307299"/>
          </a:xfrm>
          <a:prstGeom prst="rect">
            <a:avLst/>
          </a:prstGeom>
          <a:solidFill>
            <a:schemeClr val="lt1"/>
          </a:solidFill>
          <a:ln>
            <a:noFill/>
          </a:ln>
        </p:spPr>
        <p:txBody>
          <a:bodyPr lIns="91425" tIns="45700" rIns="91425" bIns="45700" anchor="ctr" anchorCtr="0">
            <a:noAutofit/>
          </a:bodyPr>
          <a:lstStyle/>
          <a:p>
            <a:endParaRPr/>
          </a:p>
        </p:txBody>
      </p:sp>
      <p:sp>
        <p:nvSpPr>
          <p:cNvPr id="28" name="Shape 28"/>
          <p:cNvSpPr/>
          <p:nvPr/>
        </p:nvSpPr>
        <p:spPr>
          <a:xfrm flipH="1">
            <a:off x="4526627" y="761799"/>
            <a:ext cx="4617372" cy="787336"/>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9" name="Shape 29"/>
          <p:cNvSpPr txBox="1">
            <a:spLocks noGrp="1"/>
          </p:cNvSpPr>
          <p:nvPr>
            <p:ph type="title"/>
          </p:nvPr>
        </p:nvSpPr>
        <p:spPr>
          <a:xfrm>
            <a:off x="457200" y="274637"/>
            <a:ext cx="8229600" cy="1143299"/>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p:nvPr/>
        </p:nvSpPr>
        <p:spPr>
          <a:xfrm rot="10800000">
            <a:off x="4526627" y="1548585"/>
            <a:ext cx="4617372" cy="76238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5883599"/>
            <a:ext cx="9144000" cy="974400"/>
          </a:xfrm>
          <a:prstGeom prst="rect">
            <a:avLst/>
          </a:prstGeom>
          <a:solidFill>
            <a:schemeClr val="lt1"/>
          </a:solidFill>
          <a:ln>
            <a:noFill/>
          </a:ln>
        </p:spPr>
        <p:txBody>
          <a:bodyPr lIns="91425" tIns="45700" rIns="91425" bIns="45700" anchor="ctr" anchorCtr="0">
            <a:noAutofit/>
          </a:bodyPr>
          <a:lstStyle/>
          <a:p>
            <a:endParaRPr/>
          </a:p>
        </p:txBody>
      </p:sp>
      <p:sp>
        <p:nvSpPr>
          <p:cNvPr id="33" name="Shape 33"/>
          <p:cNvSpPr/>
          <p:nvPr/>
        </p:nvSpPr>
        <p:spPr>
          <a:xfrm flipH="1">
            <a:off x="4526627" y="5094445"/>
            <a:ext cx="4617372" cy="787336"/>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34" name="Shape 34"/>
          <p:cNvSpPr/>
          <p:nvPr/>
        </p:nvSpPr>
        <p:spPr>
          <a:xfrm rot="10800000">
            <a:off x="4526627" y="5881232"/>
            <a:ext cx="4617372" cy="76238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35" name="Shape 35"/>
          <p:cNvSpPr txBox="1">
            <a:spLocks noGrp="1"/>
          </p:cNvSpPr>
          <p:nvPr>
            <p:ph type="body" idx="1"/>
          </p:nvPr>
        </p:nvSpPr>
        <p:spPr>
          <a:xfrm>
            <a:off x="457200" y="5895635"/>
            <a:ext cx="8229600" cy="673500"/>
          </a:xfrm>
          <a:prstGeom prst="rect">
            <a:avLst/>
          </a:prstGeom>
        </p:spPr>
        <p:txBody>
          <a:bodyPr lIns="91425" tIns="91425" rIns="91425" bIns="91425" anchor="ctr" anchorCtr="0"/>
          <a:lstStyle>
            <a:lvl1pPr indent="15240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101675"/>
            <a:ext cx="9134130" cy="673972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99"/>
          </a:xfrm>
          <a:prstGeom prst="rect">
            <a:avLst/>
          </a:prstGeom>
        </p:spPr>
        <p:txBody>
          <a:bodyPr lIns="91425" tIns="91425" rIns="91425" bIns="91425" anchor="ctr" anchorCtr="0"/>
          <a:lstStyle>
            <a:lvl1pPr marL="0" indent="304800">
              <a:buClr>
                <a:schemeClr val="lt1"/>
              </a:buClr>
              <a:buSzPct val="100000"/>
              <a:buFont typeface="Georgia"/>
              <a:buNone/>
              <a:defRPr sz="4800">
                <a:solidFill>
                  <a:schemeClr val="lt1"/>
                </a:solidFill>
                <a:latin typeface="Georgia"/>
                <a:ea typeface="Georgia"/>
                <a:cs typeface="Georgia"/>
                <a:sym typeface="Georgia"/>
              </a:defRPr>
            </a:lvl1pPr>
            <a:lvl2pPr marL="0" indent="304800">
              <a:buClr>
                <a:schemeClr val="lt1"/>
              </a:buClr>
              <a:buSzPct val="100000"/>
              <a:buFont typeface="Georgia"/>
              <a:buNone/>
              <a:defRPr sz="4800">
                <a:solidFill>
                  <a:schemeClr val="lt1"/>
                </a:solidFill>
                <a:latin typeface="Georgia"/>
                <a:ea typeface="Georgia"/>
                <a:cs typeface="Georgia"/>
                <a:sym typeface="Georgia"/>
              </a:defRPr>
            </a:lvl2pPr>
            <a:lvl3pPr marL="0" indent="304800">
              <a:buClr>
                <a:schemeClr val="lt1"/>
              </a:buClr>
              <a:buSzPct val="100000"/>
              <a:buFont typeface="Georgia"/>
              <a:buNone/>
              <a:defRPr sz="4800">
                <a:solidFill>
                  <a:schemeClr val="lt1"/>
                </a:solidFill>
                <a:latin typeface="Georgia"/>
                <a:ea typeface="Georgia"/>
                <a:cs typeface="Georgia"/>
                <a:sym typeface="Georgia"/>
              </a:defRPr>
            </a:lvl3pPr>
            <a:lvl4pPr marL="0" indent="304800">
              <a:buClr>
                <a:schemeClr val="lt1"/>
              </a:buClr>
              <a:buSzPct val="100000"/>
              <a:buFont typeface="Georgia"/>
              <a:buNone/>
              <a:defRPr sz="4800">
                <a:solidFill>
                  <a:schemeClr val="lt1"/>
                </a:solidFill>
                <a:latin typeface="Georgia"/>
                <a:ea typeface="Georgia"/>
                <a:cs typeface="Georgia"/>
                <a:sym typeface="Georgia"/>
              </a:defRPr>
            </a:lvl4pPr>
            <a:lvl5pPr marL="0" indent="304800">
              <a:buClr>
                <a:schemeClr val="lt1"/>
              </a:buClr>
              <a:buSzPct val="100000"/>
              <a:buFont typeface="Georgia"/>
              <a:buNone/>
              <a:defRPr sz="4800">
                <a:solidFill>
                  <a:schemeClr val="lt1"/>
                </a:solidFill>
                <a:latin typeface="Georgia"/>
                <a:ea typeface="Georgia"/>
                <a:cs typeface="Georgia"/>
                <a:sym typeface="Georgia"/>
              </a:defRPr>
            </a:lvl5pPr>
            <a:lvl6pPr marL="0" indent="304800">
              <a:buClr>
                <a:schemeClr val="lt1"/>
              </a:buClr>
              <a:buSzPct val="100000"/>
              <a:buFont typeface="Georgia"/>
              <a:buNone/>
              <a:defRPr sz="4800">
                <a:solidFill>
                  <a:schemeClr val="lt1"/>
                </a:solidFill>
                <a:latin typeface="Georgia"/>
                <a:ea typeface="Georgia"/>
                <a:cs typeface="Georgia"/>
                <a:sym typeface="Georgia"/>
              </a:defRPr>
            </a:lvl6pPr>
            <a:lvl7pPr marL="0" indent="304800">
              <a:buClr>
                <a:schemeClr val="lt1"/>
              </a:buClr>
              <a:buSzPct val="100000"/>
              <a:buFont typeface="Georgia"/>
              <a:buNone/>
              <a:defRPr sz="4800">
                <a:solidFill>
                  <a:schemeClr val="lt1"/>
                </a:solidFill>
                <a:latin typeface="Georgia"/>
                <a:ea typeface="Georgia"/>
                <a:cs typeface="Georgia"/>
                <a:sym typeface="Georgia"/>
              </a:defRPr>
            </a:lvl7pPr>
            <a:lvl8pPr marL="0" indent="304800">
              <a:buClr>
                <a:schemeClr val="lt1"/>
              </a:buClr>
              <a:buSzPct val="100000"/>
              <a:buFont typeface="Georgia"/>
              <a:buNone/>
              <a:defRPr sz="4800">
                <a:solidFill>
                  <a:schemeClr val="lt1"/>
                </a:solidFill>
                <a:latin typeface="Georgia"/>
                <a:ea typeface="Georgia"/>
                <a:cs typeface="Georgia"/>
                <a:sym typeface="Georgia"/>
              </a:defRPr>
            </a:lvl8pPr>
            <a:lvl9pPr marL="0" indent="304800">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buFont typeface="Georgia"/>
              <a:defRPr sz="3000">
                <a:solidFill>
                  <a:schemeClr val="dk1"/>
                </a:solidFill>
                <a:latin typeface="Georgia"/>
                <a:ea typeface="Georgia"/>
                <a:cs typeface="Georgia"/>
                <a:sym typeface="Georgia"/>
              </a:defRPr>
            </a:lvl1pPr>
            <a:lvl2pPr marL="742950" indent="-133350">
              <a:spcBef>
                <a:spcPts val="480"/>
              </a:spcBef>
              <a:buClr>
                <a:schemeClr val="dk1"/>
              </a:buClr>
              <a:buSzPct val="100000"/>
              <a:buFont typeface="Georgia"/>
              <a:defRPr sz="2400">
                <a:solidFill>
                  <a:schemeClr val="dk1"/>
                </a:solidFill>
                <a:latin typeface="Georgia"/>
                <a:ea typeface="Georgia"/>
                <a:cs typeface="Georgia"/>
                <a:sym typeface="Georgia"/>
              </a:defRPr>
            </a:lvl2pPr>
            <a:lvl3pPr marL="1143000" indent="-76200">
              <a:spcBef>
                <a:spcPts val="480"/>
              </a:spcBef>
              <a:buClr>
                <a:schemeClr val="dk1"/>
              </a:buClr>
              <a:buSzPct val="100000"/>
              <a:buFont typeface="Georgia"/>
              <a:defRPr sz="2400">
                <a:solidFill>
                  <a:schemeClr val="dk1"/>
                </a:solidFill>
                <a:latin typeface="Georgia"/>
                <a:ea typeface="Georgia"/>
                <a:cs typeface="Georgia"/>
                <a:sym typeface="Georgia"/>
              </a:defRPr>
            </a:lvl3pPr>
            <a:lvl4pPr marL="1600200" indent="-114300">
              <a:spcBef>
                <a:spcPts val="360"/>
              </a:spcBef>
              <a:buClr>
                <a:schemeClr val="dk1"/>
              </a:buClr>
              <a:buSzPct val="100000"/>
              <a:buFont typeface="Georgia"/>
              <a:defRPr sz="1800">
                <a:solidFill>
                  <a:schemeClr val="dk1"/>
                </a:solidFill>
                <a:latin typeface="Georgia"/>
                <a:ea typeface="Georgia"/>
                <a:cs typeface="Georgia"/>
                <a:sym typeface="Georgia"/>
              </a:defRPr>
            </a:lvl4pPr>
            <a:lvl5pPr marL="2057400" indent="-114300">
              <a:spcBef>
                <a:spcPts val="360"/>
              </a:spcBef>
              <a:buClr>
                <a:schemeClr val="dk1"/>
              </a:buClr>
              <a:buSzPct val="100000"/>
              <a:buFont typeface="Georgia"/>
              <a:defRPr sz="1800">
                <a:solidFill>
                  <a:schemeClr val="dk1"/>
                </a:solidFill>
                <a:latin typeface="Georgia"/>
                <a:ea typeface="Georgia"/>
                <a:cs typeface="Georgia"/>
                <a:sym typeface="Georgia"/>
              </a:defRPr>
            </a:lvl5pPr>
            <a:lvl6pPr marL="2514600" indent="-114300">
              <a:spcBef>
                <a:spcPts val="360"/>
              </a:spcBef>
              <a:buClr>
                <a:schemeClr val="dk1"/>
              </a:buClr>
              <a:buSzPct val="100000"/>
              <a:buFont typeface="Georgia"/>
              <a:defRPr sz="1800">
                <a:solidFill>
                  <a:schemeClr val="dk1"/>
                </a:solidFill>
                <a:latin typeface="Georgia"/>
                <a:ea typeface="Georgia"/>
                <a:cs typeface="Georgia"/>
                <a:sym typeface="Georgia"/>
              </a:defRPr>
            </a:lvl6pPr>
            <a:lvl7pPr marL="2971800" indent="-114300">
              <a:spcBef>
                <a:spcPts val="360"/>
              </a:spcBef>
              <a:buClr>
                <a:schemeClr val="dk1"/>
              </a:buClr>
              <a:buSzPct val="100000"/>
              <a:buFont typeface="Georgia"/>
              <a:defRPr sz="1800">
                <a:solidFill>
                  <a:schemeClr val="dk1"/>
                </a:solidFill>
                <a:latin typeface="Georgia"/>
                <a:ea typeface="Georgia"/>
                <a:cs typeface="Georgia"/>
                <a:sym typeface="Georgia"/>
              </a:defRPr>
            </a:lvl7pPr>
            <a:lvl8pPr marL="3429000" indent="-114300">
              <a:spcBef>
                <a:spcPts val="360"/>
              </a:spcBef>
              <a:buClr>
                <a:schemeClr val="dk1"/>
              </a:buClr>
              <a:buSzPct val="100000"/>
              <a:buFont typeface="Georgia"/>
              <a:defRPr sz="1800">
                <a:solidFill>
                  <a:schemeClr val="dk1"/>
                </a:solidFill>
                <a:latin typeface="Georgia"/>
                <a:ea typeface="Georgia"/>
                <a:cs typeface="Georgia"/>
                <a:sym typeface="Georgia"/>
              </a:defRPr>
            </a:lvl8pPr>
            <a:lvl9pPr marL="3886200" indent="-11430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53250" y="3101823"/>
            <a:ext cx="7772400" cy="1650900"/>
          </a:xfrm>
          <a:prstGeom prst="rect">
            <a:avLst/>
          </a:prstGeom>
        </p:spPr>
        <p:txBody>
          <a:bodyPr lIns="91425" tIns="91425" rIns="91425" bIns="91425" anchor="b" anchorCtr="0">
            <a:noAutofit/>
          </a:bodyPr>
          <a:lstStyle/>
          <a:p>
            <a:pPr lvl="0" rtl="0">
              <a:buClr>
                <a:schemeClr val="dk1"/>
              </a:buClr>
              <a:buSzPct val="25000"/>
              <a:buFont typeface="Arial"/>
              <a:buNone/>
            </a:pPr>
            <a:r>
              <a:rPr lang="en"/>
              <a:t>Mobile Learning Project</a:t>
            </a:r>
          </a:p>
          <a:p>
            <a:endParaRPr lang="en"/>
          </a:p>
        </p:txBody>
      </p:sp>
      <p:sp>
        <p:nvSpPr>
          <p:cNvPr id="40" name="Shape 40"/>
          <p:cNvSpPr txBox="1">
            <a:spLocks noGrp="1"/>
          </p:cNvSpPr>
          <p:nvPr>
            <p:ph type="subTitle" idx="1"/>
          </p:nvPr>
        </p:nvSpPr>
        <p:spPr>
          <a:xfrm>
            <a:off x="685800" y="4124476"/>
            <a:ext cx="7772400" cy="888899"/>
          </a:xfrm>
          <a:prstGeom prst="rect">
            <a:avLst/>
          </a:prstGeom>
        </p:spPr>
        <p:txBody>
          <a:bodyPr lIns="91425" tIns="91425" rIns="91425" bIns="91425" anchor="t" anchorCtr="0">
            <a:noAutofit/>
          </a:bodyPr>
          <a:lstStyle/>
          <a:p>
            <a:pPr>
              <a:buNone/>
            </a:pPr>
            <a:r>
              <a:rPr lang="en"/>
              <a:t>Pre-Final Presentation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marL="0" lvl="0" indent="0" rtl="0">
              <a:buNone/>
            </a:pPr>
            <a:r>
              <a:rPr lang="en"/>
              <a:t> Moodle Mobile - Limitations</a:t>
            </a:r>
          </a:p>
        </p:txBody>
      </p:sp>
      <p:sp>
        <p:nvSpPr>
          <p:cNvPr id="103" name="Shape 103"/>
          <p:cNvSpPr txBox="1">
            <a:spLocks noGrp="1"/>
          </p:cNvSpPr>
          <p:nvPr>
            <p:ph type="body" idx="1"/>
          </p:nvPr>
        </p:nvSpPr>
        <p:spPr>
          <a:xfrm>
            <a:off x="457200" y="1600200"/>
            <a:ext cx="8463000" cy="5257799"/>
          </a:xfrm>
          <a:prstGeom prst="rect">
            <a:avLst/>
          </a:prstGeom>
        </p:spPr>
        <p:txBody>
          <a:bodyPr lIns="91425" tIns="91425" rIns="91425" bIns="91425" anchor="t" anchorCtr="0">
            <a:noAutofit/>
          </a:bodyPr>
          <a:lstStyle/>
          <a:p>
            <a:pPr lvl="0" rtl="0">
              <a:buNone/>
            </a:pPr>
            <a:r>
              <a:rPr lang="en"/>
              <a:t>Assignment Submission</a:t>
            </a:r>
          </a:p>
          <a:p>
            <a:pPr marL="457200" lvl="0" indent="-381000" rtl="0">
              <a:buClr>
                <a:schemeClr val="dk1"/>
              </a:buClr>
              <a:buSzPct val="166666"/>
              <a:buFont typeface="Arial"/>
              <a:buChar char="•"/>
            </a:pPr>
            <a:r>
              <a:rPr lang="en" sz="2400"/>
              <a:t>most common assignment in UCI distance learning courses is to upload a file</a:t>
            </a:r>
          </a:p>
          <a:p>
            <a:pPr marL="457200" lvl="0" indent="-381000" rtl="0">
              <a:buClr>
                <a:schemeClr val="dk1"/>
              </a:buClr>
              <a:buSzPct val="166666"/>
              <a:buFont typeface="Arial"/>
              <a:buChar char="•"/>
            </a:pPr>
            <a:r>
              <a:rPr lang="en" sz="2400"/>
              <a:t>Students don’t compose papers on mobile devices</a:t>
            </a:r>
          </a:p>
          <a:p>
            <a:pPr lvl="0" rtl="0">
              <a:buNone/>
            </a:pPr>
            <a:r>
              <a:rPr lang="en"/>
              <a:t>Notes</a:t>
            </a:r>
          </a:p>
          <a:p>
            <a:pPr lvl="0" rtl="0">
              <a:buNone/>
            </a:pPr>
            <a:r>
              <a:rPr lang="en"/>
              <a:t>No direct support for Video or Audio</a:t>
            </a:r>
          </a:p>
          <a:p>
            <a:pPr marL="457200" lvl="0" indent="-381000" rtl="0">
              <a:buClr>
                <a:schemeClr val="dk1"/>
              </a:buClr>
              <a:buSzPct val="166666"/>
              <a:buFont typeface="Arial"/>
              <a:buChar char="•"/>
            </a:pPr>
            <a:r>
              <a:rPr lang="en" sz="2400"/>
              <a:t>desktop version of moodle does not either</a:t>
            </a:r>
          </a:p>
          <a:p>
            <a:pPr marL="457200" lvl="0" indent="-381000" rtl="0">
              <a:buClr>
                <a:schemeClr val="dk1"/>
              </a:buClr>
              <a:buSzPct val="166666"/>
              <a:buFont typeface="Arial"/>
              <a:buChar char="•"/>
            </a:pPr>
            <a:r>
              <a:rPr lang="en" sz="2400"/>
              <a:t>post links to lecture video</a:t>
            </a:r>
          </a:p>
          <a:p>
            <a:pPr marL="0" lvl="0" indent="0" rtl="0">
              <a:buNone/>
            </a:pPr>
            <a:r>
              <a:rPr lang="en"/>
              <a:t>Checking Grades</a:t>
            </a:r>
          </a:p>
          <a:p>
            <a:endParaRPr lang="en"/>
          </a:p>
          <a:p>
            <a:pPr marL="0" lvl="0" indent="0" rtl="0">
              <a:buNone/>
            </a:pPr>
            <a:r>
              <a:rPr lang="en" sz="3600"/>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marL="0" lvl="0" indent="0" rtl="0">
              <a:buNone/>
            </a:pPr>
            <a:r>
              <a:rPr lang="en"/>
              <a:t> Moodle Mobile - Limitations</a:t>
            </a:r>
          </a:p>
        </p:txBody>
      </p:sp>
      <p:sp>
        <p:nvSpPr>
          <p:cNvPr id="109" name="Shape 109"/>
          <p:cNvSpPr txBox="1">
            <a:spLocks noGrp="1"/>
          </p:cNvSpPr>
          <p:nvPr>
            <p:ph type="body" idx="1"/>
          </p:nvPr>
        </p:nvSpPr>
        <p:spPr>
          <a:xfrm>
            <a:off x="457200" y="1600200"/>
            <a:ext cx="4546200" cy="4967700"/>
          </a:xfrm>
          <a:prstGeom prst="rect">
            <a:avLst/>
          </a:prstGeom>
        </p:spPr>
        <p:txBody>
          <a:bodyPr lIns="91425" tIns="91425" rIns="91425" bIns="91425" anchor="t" anchorCtr="0">
            <a:noAutofit/>
          </a:bodyPr>
          <a:lstStyle/>
          <a:p>
            <a:pPr lvl="0" rtl="0">
              <a:buNone/>
            </a:pPr>
            <a:r>
              <a:rPr lang="en" sz="3600"/>
              <a:t>Requires moodle web services </a:t>
            </a:r>
          </a:p>
          <a:p>
            <a:pPr marL="457200" lvl="0" indent="-419100" rtl="0">
              <a:buClr>
                <a:schemeClr val="dk1"/>
              </a:buClr>
              <a:buSzPct val="166666"/>
              <a:buFont typeface="Arial"/>
              <a:buChar char="•"/>
            </a:pPr>
            <a:r>
              <a:rPr lang="en" sz="3000"/>
              <a:t>disabled by default</a:t>
            </a:r>
          </a:p>
          <a:p>
            <a:pPr marL="457200" lvl="0" indent="-419100" rtl="0">
              <a:buClr>
                <a:schemeClr val="dk1"/>
              </a:buClr>
              <a:buSzPct val="166666"/>
              <a:buFont typeface="Arial"/>
              <a:buChar char="•"/>
            </a:pPr>
            <a:r>
              <a:rPr lang="en" sz="3000"/>
              <a:t>disabled at UCI distance learning center</a:t>
            </a:r>
          </a:p>
          <a:p>
            <a:pPr marL="457200" lvl="0" indent="-419100" rtl="0">
              <a:buClr>
                <a:schemeClr val="dk1"/>
              </a:buClr>
              <a:buSzPct val="166666"/>
              <a:buFont typeface="Arial"/>
              <a:buChar char="•"/>
            </a:pPr>
            <a:r>
              <a:rPr lang="en" sz="3000"/>
              <a:t>security and stability issues</a:t>
            </a:r>
          </a:p>
          <a:p>
            <a:pPr marL="0" lvl="0" indent="0" rtl="0">
              <a:buNone/>
            </a:pPr>
            <a:r>
              <a:rPr lang="en" sz="2400"/>
              <a:t>http://school.demo.moodle.net</a:t>
            </a:r>
          </a:p>
          <a:p>
            <a:endParaRPr lang="en" sz="2400"/>
          </a:p>
          <a:p>
            <a:endParaRPr lang="en" sz="2400"/>
          </a:p>
          <a:p>
            <a:pPr marL="0" lvl="0" indent="0" rtl="0">
              <a:buNone/>
            </a:pPr>
            <a:r>
              <a:rPr lang="en" sz="3600"/>
              <a:t>	</a:t>
            </a:r>
          </a:p>
        </p:txBody>
      </p:sp>
      <p:sp>
        <p:nvSpPr>
          <p:cNvPr id="110" name="Shape 110"/>
          <p:cNvSpPr/>
          <p:nvPr/>
        </p:nvSpPr>
        <p:spPr>
          <a:xfrm>
            <a:off x="5073349" y="1600200"/>
            <a:ext cx="4070649" cy="5293724"/>
          </a:xfrm>
          <a:prstGeom prst="rect">
            <a:avLst/>
          </a:prstGeom>
          <a:blipFill>
            <a:blip r:embed="rId3"/>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marL="0" lvl="0" indent="0" rtl="0">
              <a:buNone/>
            </a:pPr>
            <a:r>
              <a:rPr lang="en"/>
              <a:t> Moodle Mobile - Reception</a:t>
            </a:r>
          </a:p>
        </p:txBody>
      </p:sp>
      <p:sp>
        <p:nvSpPr>
          <p:cNvPr id="116" name="Shape 116"/>
          <p:cNvSpPr txBox="1">
            <a:spLocks noGrp="1"/>
          </p:cNvSpPr>
          <p:nvPr>
            <p:ph type="body" idx="1"/>
          </p:nvPr>
        </p:nvSpPr>
        <p:spPr>
          <a:xfrm>
            <a:off x="457200" y="1600200"/>
            <a:ext cx="8463000" cy="4967700"/>
          </a:xfrm>
          <a:prstGeom prst="rect">
            <a:avLst/>
          </a:prstGeom>
        </p:spPr>
        <p:txBody>
          <a:bodyPr lIns="91425" tIns="91425" rIns="91425" bIns="91425" anchor="t" anchorCtr="0">
            <a:noAutofit/>
          </a:bodyPr>
          <a:lstStyle/>
          <a:p>
            <a:pPr marL="0" lvl="0" indent="0" rtl="0">
              <a:buNone/>
            </a:pPr>
            <a:r>
              <a:rPr lang="en" sz="3600"/>
              <a:t>Why isn’t Moodle Mobile a 5 Star App?</a:t>
            </a:r>
          </a:p>
          <a:p>
            <a:pPr marL="457200" lvl="0" indent="-419100" rtl="0">
              <a:buClr>
                <a:schemeClr val="dk1"/>
              </a:buClr>
              <a:buSzPct val="166666"/>
              <a:buFont typeface="Arial"/>
              <a:buChar char="•"/>
            </a:pPr>
            <a:r>
              <a:rPr lang="en"/>
              <a:t>Older versions did not properly inform users that Moodle Web Services must be enabled</a:t>
            </a:r>
          </a:p>
          <a:p>
            <a:pPr marL="914400" lvl="1" indent="-381000" rtl="0">
              <a:buClr>
                <a:schemeClr val="dk1"/>
              </a:buClr>
              <a:buSzPct val="80000"/>
              <a:buFont typeface="Courier New"/>
              <a:buChar char="o"/>
            </a:pPr>
            <a:r>
              <a:rPr lang="en"/>
              <a:t>instead they got cryptic error messages</a:t>
            </a:r>
          </a:p>
          <a:p>
            <a:pPr marL="457200" lvl="0" indent="-419100" rtl="0">
              <a:buClr>
                <a:schemeClr val="dk1"/>
              </a:buClr>
              <a:buSzPct val="166666"/>
              <a:buFont typeface="Arial"/>
              <a:buChar char="•"/>
            </a:pPr>
            <a:r>
              <a:rPr lang="en"/>
              <a:t>Does not work with external authentication services</a:t>
            </a:r>
          </a:p>
          <a:p>
            <a:pPr marL="457200" lvl="0" indent="-419100" rtl="0">
              <a:buClr>
                <a:schemeClr val="dk1"/>
              </a:buClr>
              <a:buSzPct val="166666"/>
              <a:buFont typeface="Arial"/>
              <a:buChar char="•"/>
            </a:pPr>
            <a:r>
              <a:rPr lang="en"/>
              <a:t>Users must sign in twice if browser is used</a:t>
            </a:r>
          </a:p>
          <a:p>
            <a:pPr marL="914400" lvl="1" indent="-381000" rtl="0">
              <a:buClr>
                <a:schemeClr val="dk1"/>
              </a:buClr>
              <a:buSzPct val="80000"/>
              <a:buFont typeface="Courier New"/>
              <a:buChar char="o"/>
            </a:pPr>
            <a:r>
              <a:rPr lang="en"/>
              <a:t>older versions of moodle did not communicate this clearly, so it may look like the content is not accessible from app</a:t>
            </a:r>
          </a:p>
          <a:p>
            <a:pPr marL="0" lvl="0" indent="0" rtl="0">
              <a:buNone/>
            </a:pPr>
            <a:r>
              <a:rPr lang="en" sz="3600"/>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 Alternatives</a:t>
            </a:r>
          </a:p>
        </p:txBody>
      </p:sp>
      <p:sp>
        <p:nvSpPr>
          <p:cNvPr id="122" name="Shape 12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3600"/>
              <a:t>Mobile Theme</a:t>
            </a:r>
          </a:p>
          <a:p>
            <a:pPr marL="457200" lvl="0" indent="-419100" rtl="0">
              <a:buClr>
                <a:schemeClr val="dk1"/>
              </a:buClr>
              <a:buSzPct val="166666"/>
              <a:buFont typeface="Arial"/>
              <a:buChar char="•"/>
            </a:pPr>
            <a:r>
              <a:rPr lang="en"/>
              <a:t>re-scales Moodle content for mobile browsers</a:t>
            </a:r>
          </a:p>
          <a:p>
            <a:pPr marL="457200" lvl="0" indent="-419100" rtl="0">
              <a:buClr>
                <a:schemeClr val="dk1"/>
              </a:buClr>
              <a:buSzPct val="166666"/>
              <a:buFont typeface="Arial"/>
              <a:buChar char="•"/>
            </a:pPr>
            <a:r>
              <a:rPr lang="en"/>
              <a:t>disabled by default</a:t>
            </a:r>
          </a:p>
          <a:p>
            <a:pPr marL="457200" lvl="0" indent="-419100" rtl="0">
              <a:buClr>
                <a:schemeClr val="dk1"/>
              </a:buClr>
              <a:buSzPct val="166666"/>
              <a:buFont typeface="Arial"/>
              <a:buChar char="•"/>
            </a:pPr>
            <a:r>
              <a:rPr lang="en"/>
              <a:t>effectively required by Moodle Mobile to support all features of Moodle</a:t>
            </a:r>
          </a:p>
          <a:p>
            <a:pPr lvl="0" rtl="0">
              <a:buNone/>
            </a:pPr>
            <a:r>
              <a:rPr lang="en" sz="3600"/>
              <a:t>Other Mobile Apps</a:t>
            </a:r>
          </a:p>
          <a:p>
            <a:pPr marL="457200" lvl="0" indent="-419100" rtl="0">
              <a:buClr>
                <a:schemeClr val="dk1"/>
              </a:buClr>
              <a:buSzPct val="166666"/>
              <a:buFont typeface="Arial"/>
              <a:buChar char="•"/>
            </a:pPr>
            <a:r>
              <a:rPr lang="en"/>
              <a:t>included in our section of the report</a:t>
            </a:r>
          </a:p>
          <a:p>
            <a:pPr marL="457200" lvl="0" indent="-419100">
              <a:buClr>
                <a:schemeClr val="dk1"/>
              </a:buClr>
              <a:buSzPct val="166666"/>
              <a:buFont typeface="Arial"/>
              <a:buChar char="•"/>
            </a:pPr>
            <a:r>
              <a:rPr lang="en"/>
              <a:t>no clear advantage over official moodle app</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 Possible Strategies</a:t>
            </a:r>
          </a:p>
        </p:txBody>
      </p:sp>
      <p:sp>
        <p:nvSpPr>
          <p:cNvPr id="128" name="Shape 12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3600"/>
              <a:t>Short Term</a:t>
            </a:r>
          </a:p>
          <a:p>
            <a:pPr marL="457200" lvl="0" indent="-381000" rtl="0">
              <a:buClr>
                <a:schemeClr val="dk1"/>
              </a:buClr>
              <a:buSzPct val="166666"/>
              <a:buFont typeface="Arial"/>
              <a:buChar char="•"/>
            </a:pPr>
            <a:r>
              <a:rPr lang="en" sz="2400"/>
              <a:t>Enable Mobile Themes</a:t>
            </a:r>
          </a:p>
          <a:p>
            <a:pPr marL="914400" lvl="1" indent="-381000" rtl="0">
              <a:buClr>
                <a:schemeClr val="dk1"/>
              </a:buClr>
              <a:buSzPct val="80000"/>
              <a:buFont typeface="Courier New"/>
              <a:buChar char="o"/>
            </a:pPr>
            <a:r>
              <a:rPr lang="en"/>
              <a:t>simplest way to make website more mobile friendly</a:t>
            </a:r>
          </a:p>
          <a:p>
            <a:pPr marL="914400" lvl="1" indent="-381000" rtl="0">
              <a:buClr>
                <a:schemeClr val="dk1"/>
              </a:buClr>
              <a:buSzPct val="80000"/>
              <a:buFont typeface="Courier New"/>
              <a:buChar char="o"/>
            </a:pPr>
            <a:r>
              <a:rPr lang="en"/>
              <a:t>Moodle Mobile requires them to support all Moodle features</a:t>
            </a:r>
          </a:p>
          <a:p>
            <a:pPr marL="0" lvl="0" indent="0" rtl="0">
              <a:buNone/>
            </a:pPr>
            <a:r>
              <a:rPr lang="en" sz="3600"/>
              <a:t>Long Term</a:t>
            </a:r>
          </a:p>
          <a:p>
            <a:pPr marL="457200" lvl="0" indent="-381000" rtl="0">
              <a:buClr>
                <a:schemeClr val="dk1"/>
              </a:buClr>
              <a:buSzPct val="166666"/>
              <a:buFont typeface="Arial"/>
              <a:buChar char="•"/>
            </a:pPr>
            <a:r>
              <a:rPr lang="en" sz="2400"/>
              <a:t>Enable Moodle Web Services</a:t>
            </a:r>
          </a:p>
          <a:p>
            <a:pPr marL="457200" lvl="0" indent="-381000" rtl="0">
              <a:buClr>
                <a:schemeClr val="dk1"/>
              </a:buClr>
              <a:buSzPct val="166666"/>
              <a:buFont typeface="Arial"/>
              <a:buChar char="•"/>
            </a:pPr>
            <a:r>
              <a:rPr lang="en" sz="2400"/>
              <a:t>Consider customizing Moodle Mobile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 Future of Developers Group</a:t>
            </a:r>
          </a:p>
        </p:txBody>
      </p:sp>
      <p:sp>
        <p:nvSpPr>
          <p:cNvPr id="134" name="Shape 13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3600"/>
              <a:t>Only using Moodle Mobile demo site</a:t>
            </a:r>
          </a:p>
          <a:p>
            <a:endParaRPr lang="en" sz="3600"/>
          </a:p>
          <a:p>
            <a:pPr lvl="0" rtl="0">
              <a:buNone/>
            </a:pPr>
            <a:r>
              <a:rPr lang="en" sz="3600"/>
              <a:t>Assist other Groups </a:t>
            </a:r>
          </a:p>
          <a:p>
            <a:endParaRPr lang="en" sz="3600"/>
          </a:p>
          <a:p>
            <a:pPr lvl="0" rtl="0">
              <a:buNone/>
            </a:pPr>
            <a:r>
              <a:rPr lang="en" sz="3600"/>
              <a:t>Evaluate ways mobile devices can assist people with disabilities</a:t>
            </a:r>
          </a:p>
          <a:p>
            <a:endParaRPr lang="en" sz="36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Google Analytics Demo</a:t>
            </a:r>
          </a:p>
        </p:txBody>
      </p:sp>
      <p:sp>
        <p:nvSpPr>
          <p:cNvPr id="140" name="Shape 14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800" dirty="0" smtClean="0">
                <a:latin typeface="Arial"/>
                <a:ea typeface="Arial"/>
                <a:cs typeface="Arial"/>
                <a:sym typeface="Arial"/>
              </a:rPr>
              <a:t>Marcel P</a:t>
            </a:r>
            <a:r>
              <a:rPr lang="en" sz="3600" b="1" dirty="0">
                <a:latin typeface="Arial"/>
                <a:ea typeface="Arial"/>
                <a:cs typeface="Arial"/>
                <a:sym typeface="Arial"/>
              </a:rPr>
              <a:t>
</a:t>
            </a:r>
            <a:r>
              <a:rPr lang="en" sz="4800" b="1" dirty="0">
                <a:latin typeface="Arial"/>
                <a:ea typeface="Arial"/>
                <a:cs typeface="Arial"/>
                <a:sym typeface="Arial"/>
              </a:rPr>
              <a:t>learn.uci.edu</a:t>
            </a:r>
          </a:p>
          <a:p>
            <a:pPr lvl="0" rtl="0">
              <a:buNone/>
            </a:pPr>
            <a:r>
              <a:rPr lang="en" sz="4800" b="1" dirty="0">
                <a:latin typeface="Arial"/>
                <a:ea typeface="Arial"/>
                <a:cs typeface="Arial"/>
                <a:sym typeface="Arial"/>
              </a:rPr>
              <a:t>	</a:t>
            </a:r>
            <a:r>
              <a:rPr lang="en" sz="4800" dirty="0">
                <a:latin typeface="Arial"/>
                <a:ea typeface="Arial"/>
                <a:cs typeface="Arial"/>
                <a:sym typeface="Arial"/>
              </a:rPr>
              <a:t>primary user access portal</a:t>
            </a:r>
          </a:p>
          <a:p>
            <a:endParaRPr lang="en" sz="4800" dirty="0">
              <a:latin typeface="Arial"/>
              <a:ea typeface="Arial"/>
              <a:cs typeface="Arial"/>
              <a:sym typeface="Arial"/>
            </a:endParaRPr>
          </a:p>
          <a:p>
            <a:pPr lvl="0" rtl="0">
              <a:buNone/>
            </a:pPr>
            <a:r>
              <a:rPr lang="en" sz="4800" b="1" dirty="0">
                <a:latin typeface="Arial"/>
                <a:ea typeface="Arial"/>
                <a:cs typeface="Arial"/>
                <a:sym typeface="Arial"/>
              </a:rPr>
              <a:t>October 8, 2013 </a:t>
            </a:r>
            <a:r>
              <a:rPr lang="en" sz="4800" dirty="0">
                <a:latin typeface="Arial"/>
                <a:ea typeface="Arial"/>
                <a:cs typeface="Arial"/>
                <a:sym typeface="Arial"/>
              </a:rPr>
              <a:t>to</a:t>
            </a:r>
            <a:r>
              <a:rPr lang="en" sz="4800" b="1" dirty="0">
                <a:latin typeface="Arial"/>
                <a:ea typeface="Arial"/>
                <a:cs typeface="Arial"/>
                <a:sym typeface="Arial"/>
              </a:rPr>
              <a:t> November 20, 2013</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Student Interviews</a:t>
            </a:r>
          </a:p>
        </p:txBody>
      </p:sp>
      <p:sp>
        <p:nvSpPr>
          <p:cNvPr id="146" name="Shape 1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fontAlgn="base"/>
            <a:r>
              <a:rPr lang="en-US" dirty="0"/>
              <a:t>Group Members</a:t>
            </a:r>
          </a:p>
          <a:p>
            <a:pPr lvl="1" fontAlgn="base"/>
            <a:r>
              <a:rPr lang="en-US" dirty="0"/>
              <a:t>Namrata P, Christina R, Jonathan M, Rohan A, </a:t>
            </a:r>
            <a:r>
              <a:rPr lang="en-US" dirty="0" err="1"/>
              <a:t>Dinghang</a:t>
            </a:r>
            <a:r>
              <a:rPr lang="en-US" dirty="0"/>
              <a:t> Y, </a:t>
            </a:r>
            <a:r>
              <a:rPr lang="en-US" dirty="0" err="1"/>
              <a:t>Yuwei</a:t>
            </a:r>
            <a:r>
              <a:rPr lang="en-US" dirty="0"/>
              <a:t> </a:t>
            </a:r>
            <a:r>
              <a:rPr lang="en-US" dirty="0" smtClean="0"/>
              <a:t>L</a:t>
            </a:r>
            <a:endParaRPr lang="en" dirty="0" smtClean="0"/>
          </a:p>
          <a:p>
            <a:pPr lvl="0" rtl="0">
              <a:buNone/>
            </a:pPr>
            <a:r>
              <a:rPr lang="en" dirty="0" smtClean="0"/>
              <a:t>Most </a:t>
            </a:r>
            <a:r>
              <a:rPr lang="en" dirty="0"/>
              <a:t>students interviewed were in an ICS lab, some were spoken with on Ring Road as well</a:t>
            </a:r>
          </a:p>
          <a:p>
            <a:pPr lvl="0" rtl="0">
              <a:buNone/>
            </a:pPr>
            <a:r>
              <a:rPr lang="en" dirty="0" smtClean="0"/>
              <a:t>Most </a:t>
            </a:r>
            <a:r>
              <a:rPr lang="en" dirty="0"/>
              <a:t>Desired Features:</a:t>
            </a:r>
          </a:p>
          <a:p>
            <a:pPr marL="914400" lvl="0" indent="-419100" rtl="0">
              <a:buClr>
                <a:schemeClr val="dk1"/>
              </a:buClr>
              <a:buSzPct val="166666"/>
              <a:buFont typeface="Arial"/>
              <a:buChar char="•"/>
            </a:pPr>
            <a:r>
              <a:rPr lang="en" dirty="0"/>
              <a:t>Realtime Instant-Messaging</a:t>
            </a:r>
          </a:p>
          <a:p>
            <a:pPr marL="914400" lvl="0" indent="-419100" rtl="0">
              <a:buClr>
                <a:schemeClr val="dk1"/>
              </a:buClr>
              <a:buSzPct val="166666"/>
              <a:buFont typeface="Arial"/>
              <a:buChar char="•"/>
            </a:pPr>
            <a:r>
              <a:rPr lang="en" dirty="0"/>
              <a:t>Reminders and Alerts for assignments</a:t>
            </a:r>
          </a:p>
          <a:p>
            <a:pPr marL="914400" lvl="0" indent="-419100" rtl="0">
              <a:buClr>
                <a:schemeClr val="dk1"/>
              </a:buClr>
              <a:buSzPct val="166666"/>
              <a:buFont typeface="Arial"/>
              <a:buChar char="•"/>
            </a:pPr>
            <a:r>
              <a:rPr lang="en" dirty="0"/>
              <a:t>Quizzes</a:t>
            </a:r>
          </a:p>
          <a:p>
            <a:pPr marL="914400" lvl="0" indent="-419100" rtl="0">
              <a:buClr>
                <a:schemeClr val="dk1"/>
              </a:buClr>
              <a:buSzPct val="166666"/>
              <a:buFont typeface="Arial"/>
              <a:buChar char="•"/>
            </a:pPr>
            <a:r>
              <a:rPr lang="en" dirty="0"/>
              <a:t>Schedule &amp; Calendar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Student Interviews</a:t>
            </a:r>
          </a:p>
        </p:txBody>
      </p:sp>
      <p:sp>
        <p:nvSpPr>
          <p:cNvPr id="172" name="Shape 17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15000"/>
              </a:lnSpc>
              <a:spcBef>
                <a:spcPts val="0"/>
              </a:spcBef>
              <a:buClr>
                <a:schemeClr val="dk1"/>
              </a:buClr>
              <a:buSzPct val="36666"/>
              <a:buFont typeface="Arial"/>
              <a:buNone/>
            </a:pPr>
            <a:r>
              <a:rPr lang="en" dirty="0"/>
              <a:t>
Reasons for/Benefits from using distance learning app/taking online courses:</a:t>
            </a:r>
          </a:p>
          <a:p>
            <a:pPr marL="457200" lvl="0" indent="-419100" rtl="0">
              <a:lnSpc>
                <a:spcPct val="115000"/>
              </a:lnSpc>
              <a:spcBef>
                <a:spcPts val="0"/>
              </a:spcBef>
              <a:buClr>
                <a:schemeClr val="dk1"/>
              </a:buClr>
              <a:buSzPct val="100000"/>
              <a:buFont typeface="Georgia"/>
              <a:buChar char="●"/>
            </a:pPr>
            <a:r>
              <a:rPr lang="en" dirty="0"/>
              <a:t>Reminders/Schedule anywhere;</a:t>
            </a:r>
          </a:p>
          <a:p>
            <a:pPr marL="457200" lvl="0" indent="-419100" rtl="0">
              <a:lnSpc>
                <a:spcPct val="115000"/>
              </a:lnSpc>
              <a:spcBef>
                <a:spcPts val="0"/>
              </a:spcBef>
              <a:buClr>
                <a:schemeClr val="dk1"/>
              </a:buClr>
              <a:buSzPct val="100000"/>
              <a:buFont typeface="Georgia"/>
              <a:buChar char="●"/>
            </a:pPr>
            <a:r>
              <a:rPr lang="en" dirty="0"/>
              <a:t>Convenience (Learn whenever and however);</a:t>
            </a:r>
          </a:p>
          <a:p>
            <a:pPr marL="457200" lvl="0" indent="-419100" rtl="0">
              <a:lnSpc>
                <a:spcPct val="115000"/>
              </a:lnSpc>
              <a:spcBef>
                <a:spcPts val="0"/>
              </a:spcBef>
              <a:buClr>
                <a:schemeClr val="dk1"/>
              </a:buClr>
              <a:buSzPct val="100000"/>
              <a:buFont typeface="Georgia"/>
              <a:buChar char="●"/>
            </a:pPr>
            <a:r>
              <a:rPr lang="en" dirty="0"/>
              <a:t>Better to take ‘unimportant classes’ online</a:t>
            </a:r>
          </a:p>
        </p:txBody>
      </p:sp>
    </p:spTree>
    <p:extLst>
      <p:ext uri="{BB962C8B-B14F-4D97-AF65-F5344CB8AC3E}">
        <p14:creationId xmlns:p14="http://schemas.microsoft.com/office/powerpoint/2010/main" val="2368506999"/>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Student Interviews</a:t>
            </a:r>
          </a:p>
        </p:txBody>
      </p:sp>
      <p:sp>
        <p:nvSpPr>
          <p:cNvPr id="178" name="Shape 17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15000"/>
              </a:lnSpc>
              <a:spcBef>
                <a:spcPts val="0"/>
              </a:spcBef>
              <a:buClr>
                <a:srgbClr val="000000"/>
              </a:buClr>
              <a:buSzPct val="45833"/>
              <a:buFont typeface="Arial"/>
              <a:buNone/>
            </a:pPr>
            <a:r>
              <a:rPr lang="en" sz="2400"/>
              <a:t>Reasons for </a:t>
            </a:r>
            <a:r>
              <a:rPr lang="en" sz="2400" b="1" u="sng"/>
              <a:t>not</a:t>
            </a:r>
            <a:r>
              <a:rPr lang="en" sz="2400"/>
              <a:t> using distance learning app/taking online courses (Concerns for distance learning):</a:t>
            </a:r>
          </a:p>
          <a:p>
            <a:pPr marL="457200" lvl="0" indent="-381000" rtl="0">
              <a:lnSpc>
                <a:spcPct val="115000"/>
              </a:lnSpc>
              <a:spcBef>
                <a:spcPts val="0"/>
              </a:spcBef>
              <a:buClr>
                <a:schemeClr val="dk1"/>
              </a:buClr>
              <a:buSzPct val="100000"/>
              <a:buFont typeface="Georgia"/>
              <a:buChar char="●"/>
            </a:pPr>
            <a:r>
              <a:rPr lang="en" sz="2400"/>
              <a:t>Lack of real-time interaction with professors/TA</a:t>
            </a:r>
          </a:p>
          <a:p>
            <a:pPr marL="457200" lvl="0" indent="-381000" rtl="0">
              <a:lnSpc>
                <a:spcPct val="115000"/>
              </a:lnSpc>
              <a:spcBef>
                <a:spcPts val="0"/>
              </a:spcBef>
              <a:buClr>
                <a:schemeClr val="dk1"/>
              </a:buClr>
              <a:buSzPct val="100000"/>
              <a:buFont typeface="Georgia"/>
              <a:buChar char="●"/>
            </a:pPr>
            <a:r>
              <a:rPr lang="en" sz="2400"/>
              <a:t>Real-time context sensitive help</a:t>
            </a:r>
          </a:p>
          <a:p>
            <a:pPr marL="457200" lvl="0" indent="-381000" rtl="0">
              <a:lnSpc>
                <a:spcPct val="115000"/>
              </a:lnSpc>
              <a:spcBef>
                <a:spcPts val="0"/>
              </a:spcBef>
              <a:buClr>
                <a:schemeClr val="dk1"/>
              </a:buClr>
              <a:buSzPct val="100000"/>
              <a:buFont typeface="Georgia"/>
              <a:buChar char="●"/>
            </a:pPr>
            <a:r>
              <a:rPr lang="en" sz="2400"/>
              <a:t>Environment/atmosphere</a:t>
            </a:r>
          </a:p>
          <a:p>
            <a:pPr marL="457200" lvl="0" indent="-381000" rtl="0">
              <a:lnSpc>
                <a:spcPct val="115000"/>
              </a:lnSpc>
              <a:spcBef>
                <a:spcPts val="0"/>
              </a:spcBef>
              <a:buClr>
                <a:schemeClr val="dk1"/>
              </a:buClr>
              <a:buSzPct val="100000"/>
              <a:buFont typeface="Georgia"/>
              <a:buChar char="●"/>
            </a:pPr>
            <a:r>
              <a:rPr lang="en" sz="2400"/>
              <a:t>Accountability in assignments</a:t>
            </a:r>
          </a:p>
          <a:p>
            <a:pPr marL="457200" lvl="0" indent="-381000" rtl="0">
              <a:lnSpc>
                <a:spcPct val="115000"/>
              </a:lnSpc>
              <a:spcBef>
                <a:spcPts val="0"/>
              </a:spcBef>
              <a:buClr>
                <a:schemeClr val="dk1"/>
              </a:buClr>
              <a:buSzPct val="100000"/>
              <a:buFont typeface="Georgia"/>
              <a:buChar char="●"/>
            </a:pPr>
            <a:r>
              <a:rPr lang="en" sz="2400"/>
              <a:t>Too much text/reading and lots of busy work</a:t>
            </a:r>
          </a:p>
          <a:p>
            <a:pPr marL="457200" lvl="0" indent="-381000" rtl="0">
              <a:lnSpc>
                <a:spcPct val="115000"/>
              </a:lnSpc>
              <a:spcBef>
                <a:spcPts val="0"/>
              </a:spcBef>
              <a:buClr>
                <a:schemeClr val="dk1"/>
              </a:buClr>
              <a:buSzPct val="100000"/>
              <a:buFont typeface="Georgia"/>
              <a:buChar char="●"/>
            </a:pPr>
            <a:r>
              <a:rPr lang="en" sz="2400"/>
              <a:t>The record of Q&amp;A between professor and students should be much more clear</a:t>
            </a:r>
          </a:p>
          <a:p>
            <a:pPr marL="457200" lvl="0" indent="-381000" rtl="0">
              <a:lnSpc>
                <a:spcPct val="115000"/>
              </a:lnSpc>
              <a:spcBef>
                <a:spcPts val="0"/>
              </a:spcBef>
              <a:buClr>
                <a:schemeClr val="dk1"/>
              </a:buClr>
              <a:buSzPct val="100000"/>
              <a:buFont typeface="Georgia"/>
              <a:buChar char="●"/>
            </a:pPr>
            <a:r>
              <a:rPr lang="en" sz="2400"/>
              <a:t>Piazza is annoying because it’s a different site (too many non-integrated services)</a:t>
            </a:r>
          </a:p>
          <a:p>
            <a:endParaRPr lang="en" sz="2400"/>
          </a:p>
        </p:txBody>
      </p:sp>
    </p:spTree>
    <p:extLst>
      <p:ext uri="{BB962C8B-B14F-4D97-AF65-F5344CB8AC3E}">
        <p14:creationId xmlns:p14="http://schemas.microsoft.com/office/powerpoint/2010/main" val="2703498501"/>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Agenda</a:t>
            </a:r>
          </a:p>
        </p:txBody>
      </p:sp>
      <p:sp>
        <p:nvSpPr>
          <p:cNvPr id="46" name="Shape 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00000"/>
              <a:buFont typeface="Georgia"/>
              <a:buAutoNum type="arabicPeriod"/>
            </a:pPr>
            <a:r>
              <a:rPr lang="en"/>
              <a:t>Charles: Existing Moodle App</a:t>
            </a:r>
          </a:p>
          <a:p>
            <a:pPr marL="457200" lvl="0" indent="-419100" rtl="0">
              <a:buClr>
                <a:schemeClr val="dk1"/>
              </a:buClr>
              <a:buSzPct val="100000"/>
              <a:buFont typeface="Georgia"/>
              <a:buAutoNum type="arabicPeriod"/>
            </a:pPr>
            <a:r>
              <a:rPr lang="en"/>
              <a:t>Marcel: Google Analytics</a:t>
            </a:r>
          </a:p>
          <a:p>
            <a:pPr marL="457200" lvl="0" indent="-419100" rtl="0">
              <a:buClr>
                <a:schemeClr val="dk1"/>
              </a:buClr>
              <a:buSzPct val="100000"/>
              <a:buFont typeface="Georgia"/>
              <a:buAutoNum type="arabicPeriod"/>
            </a:pPr>
            <a:r>
              <a:rPr lang="en"/>
              <a:t>Ian: Student &amp; Commuter Interviews</a:t>
            </a:r>
          </a:p>
          <a:p>
            <a:pPr marL="457200" lvl="0" indent="-419100" rtl="0">
              <a:buClr>
                <a:schemeClr val="dk1"/>
              </a:buClr>
              <a:buSzPct val="100000"/>
              <a:buFont typeface="Georgia"/>
              <a:buAutoNum type="arabicPeriod"/>
            </a:pPr>
            <a:r>
              <a:rPr lang="en"/>
              <a:t>Justin: Instructor Interviews</a:t>
            </a:r>
          </a:p>
          <a:p>
            <a:pPr marL="457200" lvl="0" indent="-419100" rtl="0">
              <a:buClr>
                <a:schemeClr val="dk1"/>
              </a:buClr>
              <a:buSzPct val="100000"/>
              <a:buFont typeface="Georgia"/>
              <a:buAutoNum type="arabicPeriod"/>
            </a:pPr>
            <a:r>
              <a:rPr lang="en"/>
              <a:t>Andrew: Survey and Results</a:t>
            </a:r>
          </a:p>
          <a:p>
            <a:pPr marL="457200" lvl="0" indent="-419100" rtl="0">
              <a:buClr>
                <a:schemeClr val="dk1"/>
              </a:buClr>
              <a:buSzPct val="100000"/>
              <a:buFont typeface="Georgia"/>
              <a:buAutoNum type="arabicPeriod"/>
            </a:pPr>
            <a:r>
              <a:rPr lang="en"/>
              <a:t>Christina: Design and Wireframing</a:t>
            </a:r>
          </a:p>
          <a:p>
            <a:pPr marL="457200" lvl="0" indent="-419100" rtl="0">
              <a:buClr>
                <a:schemeClr val="dk1"/>
              </a:buClr>
              <a:buSzPct val="100000"/>
              <a:buFont typeface="Georgia"/>
              <a:buAutoNum type="arabicPeriod"/>
            </a:pPr>
            <a:r>
              <a:rPr lang="en"/>
              <a:t>Rohan: Upcoming Milestones</a:t>
            </a:r>
          </a:p>
          <a:p>
            <a:endParaRPr lang="en"/>
          </a:p>
          <a:p>
            <a:endParaRPr lang="en"/>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Commuter Interviews</a:t>
            </a:r>
          </a:p>
        </p:txBody>
      </p:sp>
      <p:sp>
        <p:nvSpPr>
          <p:cNvPr id="152" name="Shape 15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fontAlgn="base"/>
            <a:r>
              <a:rPr lang="en-US" dirty="0"/>
              <a:t>Group Members</a:t>
            </a:r>
          </a:p>
          <a:p>
            <a:pPr lvl="1" fontAlgn="base"/>
            <a:r>
              <a:rPr lang="en-US" dirty="0" err="1"/>
              <a:t>Shriti</a:t>
            </a:r>
            <a:r>
              <a:rPr lang="en-US" dirty="0"/>
              <a:t> R, Rohan G, Patricia C, Ian </a:t>
            </a:r>
            <a:r>
              <a:rPr lang="en-US" dirty="0" smtClean="0"/>
              <a:t>M</a:t>
            </a:r>
            <a:endParaRPr lang="en" dirty="0" smtClean="0"/>
          </a:p>
          <a:p>
            <a:pPr marL="457200" lvl="0" indent="-419100" rtl="0">
              <a:buClr>
                <a:schemeClr val="dk1"/>
              </a:buClr>
              <a:buSzPct val="166666"/>
              <a:buFont typeface="Arial"/>
              <a:buChar char="•"/>
            </a:pPr>
            <a:r>
              <a:rPr lang="en" dirty="0" smtClean="0"/>
              <a:t>Spoke </a:t>
            </a:r>
            <a:r>
              <a:rPr lang="en" dirty="0"/>
              <a:t>with people on OCTA routes that stop by the campus</a:t>
            </a:r>
          </a:p>
          <a:p>
            <a:pPr marL="457200" lvl="0" indent="-419100" rtl="0">
              <a:buClr>
                <a:schemeClr val="dk1"/>
              </a:buClr>
              <a:buSzPct val="166666"/>
              <a:buFont typeface="Arial"/>
              <a:buChar char="•"/>
            </a:pPr>
            <a:r>
              <a:rPr lang="en" dirty="0"/>
              <a:t>Short interview time, only about 5-10 minutes</a:t>
            </a:r>
          </a:p>
          <a:p>
            <a:pPr marL="457200" lvl="0" indent="-419100" rtl="0">
              <a:buClr>
                <a:schemeClr val="dk1"/>
              </a:buClr>
              <a:buSzPct val="166666"/>
              <a:buFont typeface="Arial"/>
              <a:buChar char="•"/>
            </a:pPr>
            <a:r>
              <a:rPr lang="en" dirty="0"/>
              <a:t>Interview contained two parts, a series of 5 multiple choice questions, followed by 3 other questions that were free form and intended to discover thoughts that we may have not anticipated previously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Commuter Interviews</a:t>
            </a:r>
          </a:p>
        </p:txBody>
      </p:sp>
      <p:sp>
        <p:nvSpPr>
          <p:cNvPr id="158" name="Shape 15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a:t>Subjective/Free-Form Questions (summarized)</a:t>
            </a:r>
          </a:p>
        </p:txBody>
      </p:sp>
      <p:sp>
        <p:nvSpPr>
          <p:cNvPr id="159" name="Shape 159"/>
          <p:cNvSpPr/>
          <p:nvPr/>
        </p:nvSpPr>
        <p:spPr>
          <a:xfrm>
            <a:off x="1112812" y="2269475"/>
            <a:ext cx="6918374" cy="4253375"/>
          </a:xfrm>
          <a:prstGeom prst="rect">
            <a:avLst/>
          </a:prstGeom>
          <a:blipFill>
            <a:blip r:embed="rId3"/>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Commuter Interviews</a:t>
            </a:r>
          </a:p>
        </p:txBody>
      </p:sp>
      <p:sp>
        <p:nvSpPr>
          <p:cNvPr id="165" name="Shape 165"/>
          <p:cNvSpPr txBox="1">
            <a:spLocks noGrp="1"/>
          </p:cNvSpPr>
          <p:nvPr>
            <p:ph type="body" idx="1"/>
          </p:nvPr>
        </p:nvSpPr>
        <p:spPr>
          <a:xfrm>
            <a:off x="457200" y="1600200"/>
            <a:ext cx="8339100" cy="5038199"/>
          </a:xfrm>
          <a:prstGeom prst="rect">
            <a:avLst/>
          </a:prstGeom>
        </p:spPr>
        <p:txBody>
          <a:bodyPr lIns="91425" tIns="91425" rIns="91425" bIns="91425" anchor="t" anchorCtr="0">
            <a:noAutofit/>
          </a:bodyPr>
          <a:lstStyle/>
          <a:p>
            <a:pPr>
              <a:buNone/>
            </a:pPr>
            <a:r>
              <a:rPr lang="en"/>
              <a:t>Multiple Choice Questions</a:t>
            </a:r>
          </a:p>
        </p:txBody>
      </p:sp>
      <p:sp>
        <p:nvSpPr>
          <p:cNvPr id="166" name="Shape 166"/>
          <p:cNvSpPr/>
          <p:nvPr/>
        </p:nvSpPr>
        <p:spPr>
          <a:xfrm>
            <a:off x="1072250" y="2244400"/>
            <a:ext cx="6999475" cy="4285725"/>
          </a:xfrm>
          <a:prstGeom prst="rect">
            <a:avLst/>
          </a:prstGeom>
          <a:blipFill>
            <a:blip r:embed="rId3"/>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Intructor Interviews</a:t>
            </a:r>
          </a:p>
        </p:txBody>
      </p:sp>
      <p:sp>
        <p:nvSpPr>
          <p:cNvPr id="184" name="Shape 18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Justin Chen, Marcel Pufal, Andrew Maltun, Kristin Roher</a:t>
            </a:r>
          </a:p>
          <a:p>
            <a:pPr marL="457200" lvl="0" indent="-419100" rtl="0">
              <a:buClr>
                <a:schemeClr val="dk1"/>
              </a:buClr>
              <a:buSzPct val="166666"/>
              <a:buFont typeface="Arial"/>
              <a:buChar char="•"/>
            </a:pPr>
            <a:r>
              <a:rPr lang="en"/>
              <a:t>15 minute phone interviews with 2 instructors</a:t>
            </a:r>
          </a:p>
          <a:p>
            <a:endParaRPr lang="en"/>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sz="3600"/>
              <a:t>Instructor Interviews</a:t>
            </a:r>
          </a:p>
          <a:p>
            <a:pPr>
              <a:buNone/>
            </a:pPr>
            <a:r>
              <a:rPr lang="en" sz="3600"/>
              <a:t>Course Content</a:t>
            </a:r>
          </a:p>
        </p:txBody>
      </p:sp>
      <p:sp>
        <p:nvSpPr>
          <p:cNvPr id="190" name="Shape 1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15000"/>
              </a:lnSpc>
              <a:spcBef>
                <a:spcPts val="800"/>
              </a:spcBef>
              <a:buClr>
                <a:schemeClr val="dk1"/>
              </a:buClr>
              <a:buSzPct val="166666"/>
              <a:buFont typeface="Arial"/>
              <a:buChar char="•"/>
            </a:pPr>
            <a:r>
              <a:rPr lang="en" sz="2400">
                <a:latin typeface="Arial"/>
                <a:ea typeface="Arial"/>
                <a:cs typeface="Arial"/>
                <a:sym typeface="Arial"/>
              </a:rPr>
              <a:t>Lectures</a:t>
            </a:r>
          </a:p>
          <a:p>
            <a:pPr marL="914400" lvl="1" indent="-381000" rtl="0">
              <a:lnSpc>
                <a:spcPct val="115000"/>
              </a:lnSpc>
              <a:spcBef>
                <a:spcPts val="700"/>
              </a:spcBef>
              <a:buClr>
                <a:schemeClr val="dk1"/>
              </a:buClr>
              <a:buSzPct val="100000"/>
              <a:buFont typeface="Courier New"/>
              <a:buChar char="o"/>
            </a:pPr>
            <a:r>
              <a:rPr lang="en" sz="2400">
                <a:latin typeface="Arial"/>
                <a:ea typeface="Arial"/>
                <a:cs typeface="Arial"/>
                <a:sym typeface="Arial"/>
              </a:rPr>
              <a:t>powerpoint</a:t>
            </a:r>
            <a:r>
              <a:rPr lang="en">
                <a:latin typeface="Arial"/>
                <a:ea typeface="Arial"/>
                <a:cs typeface="Arial"/>
                <a:sym typeface="Arial"/>
              </a:rPr>
              <a:t> slides with</a:t>
            </a:r>
            <a:r>
              <a:rPr lang="en" sz="2400">
                <a:latin typeface="Arial"/>
                <a:ea typeface="Arial"/>
                <a:cs typeface="Arial"/>
                <a:sym typeface="Arial"/>
              </a:rPr>
              <a:t> audio</a:t>
            </a:r>
          </a:p>
          <a:p>
            <a:pPr marL="914400" lvl="1" indent="-381000" rtl="0">
              <a:lnSpc>
                <a:spcPct val="115000"/>
              </a:lnSpc>
              <a:spcBef>
                <a:spcPts val="700"/>
              </a:spcBef>
              <a:buClr>
                <a:schemeClr val="dk1"/>
              </a:buClr>
              <a:buSzPct val="100000"/>
              <a:buFont typeface="Courier New"/>
              <a:buChar char="o"/>
            </a:pPr>
            <a:r>
              <a:rPr lang="en" sz="2400">
                <a:latin typeface="Arial"/>
                <a:ea typeface="Arial"/>
                <a:cs typeface="Arial"/>
                <a:sym typeface="Arial"/>
              </a:rPr>
              <a:t>recorded lectures using Camtasia (.mp4)</a:t>
            </a:r>
          </a:p>
          <a:p>
            <a:pPr marL="914400" lvl="1" indent="-381000" rtl="0">
              <a:lnSpc>
                <a:spcPct val="115000"/>
              </a:lnSpc>
              <a:spcBef>
                <a:spcPts val="700"/>
              </a:spcBef>
              <a:buClr>
                <a:schemeClr val="dk1"/>
              </a:buClr>
              <a:buSzPct val="100000"/>
              <a:buFont typeface="Courier New"/>
              <a:buChar char="o"/>
            </a:pPr>
            <a:r>
              <a:rPr lang="en" sz="2400">
                <a:latin typeface="Arial"/>
                <a:ea typeface="Arial"/>
                <a:cs typeface="Arial"/>
                <a:sym typeface="Arial"/>
              </a:rPr>
              <a:t>A lot of visual content, only audio isn’t enough</a:t>
            </a:r>
          </a:p>
          <a:p>
            <a:pPr marL="457200" lvl="0" indent="-381000" rtl="0">
              <a:lnSpc>
                <a:spcPct val="115000"/>
              </a:lnSpc>
              <a:spcBef>
                <a:spcPts val="800"/>
              </a:spcBef>
              <a:buClr>
                <a:schemeClr val="dk1"/>
              </a:buClr>
              <a:buSzPct val="166666"/>
              <a:buFont typeface="Arial"/>
              <a:buChar char="•"/>
            </a:pPr>
            <a:r>
              <a:rPr lang="en" sz="2400">
                <a:latin typeface="Arial"/>
                <a:ea typeface="Arial"/>
                <a:cs typeface="Arial"/>
                <a:sym typeface="Arial"/>
              </a:rPr>
              <a:t>Discussion Forums</a:t>
            </a:r>
          </a:p>
          <a:p>
            <a:pPr marL="914400" lvl="1" indent="-381000" rtl="0">
              <a:lnSpc>
                <a:spcPct val="115000"/>
              </a:lnSpc>
              <a:spcBef>
                <a:spcPts val="800"/>
              </a:spcBef>
              <a:buClr>
                <a:schemeClr val="dk1"/>
              </a:buClr>
              <a:buSzPct val="100000"/>
              <a:buFont typeface="Courier New"/>
              <a:buChar char="o"/>
            </a:pPr>
            <a:r>
              <a:rPr lang="en" sz="2400">
                <a:latin typeface="Arial"/>
                <a:ea typeface="Arial"/>
                <a:cs typeface="Arial"/>
                <a:sym typeface="Arial"/>
              </a:rPr>
              <a:t>Students required to write responses</a:t>
            </a:r>
          </a:p>
          <a:p>
            <a:pPr marL="457200" lvl="0" indent="-381000" rtl="0">
              <a:lnSpc>
                <a:spcPct val="115000"/>
              </a:lnSpc>
              <a:spcBef>
                <a:spcPts val="800"/>
              </a:spcBef>
              <a:buClr>
                <a:schemeClr val="dk1"/>
              </a:buClr>
              <a:buSzPct val="166666"/>
              <a:buFont typeface="Arial"/>
              <a:buChar char="•"/>
            </a:pPr>
            <a:r>
              <a:rPr lang="en" sz="2400">
                <a:latin typeface="Arial"/>
                <a:ea typeface="Arial"/>
                <a:cs typeface="Arial"/>
                <a:sym typeface="Arial"/>
              </a:rPr>
              <a:t>Uploaded files are usually .ppt or .pdf</a:t>
            </a:r>
          </a:p>
          <a:p>
            <a:pPr marL="457200" lvl="0" indent="-381000" rtl="0">
              <a:lnSpc>
                <a:spcPct val="115000"/>
              </a:lnSpc>
              <a:spcBef>
                <a:spcPts val="800"/>
              </a:spcBef>
              <a:buClr>
                <a:schemeClr val="dk1"/>
              </a:buClr>
              <a:buSzPct val="166666"/>
              <a:buFont typeface="Arial"/>
              <a:buChar char="•"/>
            </a:pPr>
            <a:r>
              <a:rPr lang="en" sz="2400">
                <a:latin typeface="Arial"/>
                <a:ea typeface="Arial"/>
                <a:cs typeface="Arial"/>
                <a:sym typeface="Arial"/>
              </a:rPr>
              <a:t>Synchronous Webinars</a:t>
            </a:r>
          </a:p>
          <a:p>
            <a:endParaRPr lang="en" sz="2400">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sz="3600"/>
              <a:t>Instructor Interviews</a:t>
            </a:r>
          </a:p>
          <a:p>
            <a:pPr>
              <a:buNone/>
            </a:pPr>
            <a:r>
              <a:rPr lang="en" sz="3600"/>
              <a:t>Unnecessary Features</a:t>
            </a:r>
          </a:p>
        </p:txBody>
      </p:sp>
      <p:sp>
        <p:nvSpPr>
          <p:cNvPr id="196" name="Shape 19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15000"/>
              </a:lnSpc>
              <a:spcBef>
                <a:spcPts val="800"/>
              </a:spcBef>
              <a:buClr>
                <a:schemeClr val="dk1"/>
              </a:buClr>
              <a:buSzPct val="166666"/>
              <a:buFont typeface="Arial"/>
              <a:buChar char="•"/>
            </a:pPr>
            <a:r>
              <a:rPr lang="en" sz="2400">
                <a:latin typeface="Arial"/>
                <a:ea typeface="Arial"/>
                <a:cs typeface="Arial"/>
                <a:sym typeface="Arial"/>
              </a:rPr>
              <a:t>Online office hours</a:t>
            </a:r>
          </a:p>
          <a:p>
            <a:pPr marL="914400" lvl="1" indent="-381000" rtl="0">
              <a:lnSpc>
                <a:spcPct val="115000"/>
              </a:lnSpc>
              <a:spcBef>
                <a:spcPts val="700"/>
              </a:spcBef>
              <a:buClr>
                <a:schemeClr val="dk1"/>
              </a:buClr>
              <a:buSzPct val="100000"/>
              <a:buFont typeface="Courier New"/>
              <a:buChar char="o"/>
            </a:pPr>
            <a:r>
              <a:rPr lang="en" sz="2400">
                <a:latin typeface="Arial"/>
                <a:ea typeface="Arial"/>
                <a:cs typeface="Arial"/>
                <a:sym typeface="Arial"/>
              </a:rPr>
              <a:t>Can just call or email instructor directly or use discussion boards</a:t>
            </a:r>
          </a:p>
          <a:p>
            <a:pPr marL="457200" lvl="0" indent="-381000" rtl="0">
              <a:lnSpc>
                <a:spcPct val="115000"/>
              </a:lnSpc>
              <a:spcBef>
                <a:spcPts val="800"/>
              </a:spcBef>
              <a:buClr>
                <a:schemeClr val="dk1"/>
              </a:buClr>
              <a:buSzPct val="166666"/>
              <a:buFont typeface="Arial"/>
              <a:buChar char="•"/>
            </a:pPr>
            <a:r>
              <a:rPr lang="en" sz="2400">
                <a:latin typeface="Arial"/>
                <a:ea typeface="Arial"/>
                <a:cs typeface="Arial"/>
                <a:sym typeface="Arial"/>
              </a:rPr>
              <a:t>Grading or other mobile administration</a:t>
            </a:r>
          </a:p>
          <a:p>
            <a:pPr marL="914400" lvl="1" indent="-381000" rtl="0">
              <a:lnSpc>
                <a:spcPct val="115000"/>
              </a:lnSpc>
              <a:spcBef>
                <a:spcPts val="700"/>
              </a:spcBef>
              <a:buClr>
                <a:schemeClr val="dk1"/>
              </a:buClr>
              <a:buSzPct val="100000"/>
              <a:buFont typeface="Courier New"/>
              <a:buChar char="o"/>
            </a:pPr>
            <a:r>
              <a:rPr lang="en" sz="2400">
                <a:latin typeface="Arial"/>
                <a:ea typeface="Arial"/>
                <a:cs typeface="Arial"/>
                <a:sym typeface="Arial"/>
              </a:rPr>
              <a:t>Moodle </a:t>
            </a:r>
            <a:r>
              <a:rPr lang="en">
                <a:latin typeface="Arial"/>
                <a:ea typeface="Arial"/>
                <a:cs typeface="Arial"/>
                <a:sym typeface="Arial"/>
              </a:rPr>
              <a:t>works well enough already</a:t>
            </a:r>
          </a:p>
          <a:p>
            <a:pPr marL="457200" lvl="0" indent="-381000" rtl="0">
              <a:lnSpc>
                <a:spcPct val="115000"/>
              </a:lnSpc>
              <a:spcBef>
                <a:spcPts val="800"/>
              </a:spcBef>
              <a:buClr>
                <a:schemeClr val="dk1"/>
              </a:buClr>
              <a:buSzPct val="166666"/>
              <a:buFont typeface="Arial"/>
              <a:buChar char="•"/>
            </a:pPr>
            <a:r>
              <a:rPr lang="en" sz="2400">
                <a:latin typeface="Arial"/>
                <a:ea typeface="Arial"/>
                <a:cs typeface="Arial"/>
                <a:sym typeface="Arial"/>
              </a:rPr>
              <a:t>Speech-To-Text could be a useful method for posting responses on discussion boards</a:t>
            </a:r>
          </a:p>
          <a:p>
            <a:endParaRPr lang="en" sz="2400">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Survey Design and Questions</a:t>
            </a:r>
          </a:p>
        </p:txBody>
      </p:sp>
      <p:sp>
        <p:nvSpPr>
          <p:cNvPr id="202" name="Shape 202"/>
          <p:cNvSpPr txBox="1">
            <a:spLocks noGrp="1"/>
          </p:cNvSpPr>
          <p:nvPr>
            <p:ph type="body" idx="1"/>
          </p:nvPr>
        </p:nvSpPr>
        <p:spPr>
          <a:xfrm>
            <a:off x="457200" y="1600200"/>
            <a:ext cx="7328263" cy="3886200"/>
          </a:xfrm>
          <a:prstGeom prst="rect">
            <a:avLst/>
          </a:prstGeom>
        </p:spPr>
        <p:txBody>
          <a:bodyPr lIns="91425" tIns="91425" rIns="91425" bIns="91425" anchor="t" anchorCtr="0">
            <a:noAutofit/>
          </a:bodyPr>
          <a:lstStyle/>
          <a:p>
            <a:pPr marL="457200" lvl="0" indent="-419100">
              <a:buSzPct val="166666"/>
              <a:buFont typeface="Arial"/>
              <a:buChar char="•"/>
            </a:pPr>
            <a:r>
              <a:rPr lang="en-US" sz="2400" dirty="0" smtClean="0"/>
              <a:t>Survey, Survey Analysis, Wire frame </a:t>
            </a:r>
            <a:r>
              <a:rPr lang="en-US" sz="2400" dirty="0" smtClean="0"/>
              <a:t>group </a:t>
            </a:r>
            <a:r>
              <a:rPr lang="en-US" sz="2400" dirty="0" smtClean="0"/>
              <a:t>- </a:t>
            </a:r>
            <a:r>
              <a:rPr lang="en-US" sz="2400" dirty="0" smtClean="0"/>
              <a:t>Jonathan </a:t>
            </a:r>
            <a:r>
              <a:rPr lang="en-US" sz="2400" dirty="0" smtClean="0"/>
              <a:t>M, Andrew M, </a:t>
            </a:r>
            <a:r>
              <a:rPr lang="en-US" sz="2400" dirty="0" smtClean="0"/>
              <a:t>Namrata P, Kristin </a:t>
            </a:r>
            <a:r>
              <a:rPr lang="en-US" sz="2400" dirty="0" smtClean="0"/>
              <a:t>R</a:t>
            </a:r>
            <a:r>
              <a:rPr lang="en-US" sz="2400" dirty="0"/>
              <a:t>, Rohan A, Christina R, Justin </a:t>
            </a:r>
            <a:r>
              <a:rPr lang="en-US" sz="2400" dirty="0" smtClean="0"/>
              <a:t>C</a:t>
            </a:r>
            <a:endParaRPr lang="en" sz="2400" dirty="0" smtClean="0"/>
          </a:p>
          <a:p>
            <a:pPr marL="457200" lvl="0" indent="-419100" rtl="0">
              <a:buClr>
                <a:schemeClr val="dk1"/>
              </a:buClr>
              <a:buSzPct val="166666"/>
              <a:buFont typeface="Arial"/>
              <a:buChar char="•"/>
            </a:pPr>
            <a:r>
              <a:rPr lang="en" sz="2400" dirty="0" smtClean="0"/>
              <a:t>12 </a:t>
            </a:r>
            <a:r>
              <a:rPr lang="en" sz="2400" dirty="0"/>
              <a:t>questions</a:t>
            </a:r>
          </a:p>
          <a:p>
            <a:pPr marL="457200" lvl="0" indent="-419100" rtl="0">
              <a:buClr>
                <a:schemeClr val="dk1"/>
              </a:buClr>
              <a:buSzPct val="166666"/>
              <a:buFont typeface="Arial"/>
              <a:buChar char="•"/>
            </a:pPr>
            <a:r>
              <a:rPr lang="en" sz="2400" dirty="0"/>
              <a:t>609 respondents</a:t>
            </a:r>
          </a:p>
          <a:p>
            <a:pPr marL="914400" lvl="1" indent="-381000" rtl="0">
              <a:buClr>
                <a:schemeClr val="dk1"/>
              </a:buClr>
              <a:buSzPct val="80000"/>
              <a:buFont typeface="Courier New"/>
              <a:buChar char="o"/>
            </a:pPr>
            <a:r>
              <a:rPr lang="en" dirty="0"/>
              <a:t>68 - ICS 31</a:t>
            </a:r>
          </a:p>
          <a:p>
            <a:pPr marL="914400" lvl="1" indent="-381000" rtl="0">
              <a:buClr>
                <a:schemeClr val="dk1"/>
              </a:buClr>
              <a:buSzPct val="80000"/>
              <a:buFont typeface="Courier New"/>
              <a:buChar char="o"/>
            </a:pPr>
            <a:r>
              <a:rPr lang="en" dirty="0"/>
              <a:t>226 - Summer Extension</a:t>
            </a:r>
          </a:p>
          <a:p>
            <a:pPr marL="914400" lvl="1" indent="-381000" rtl="0">
              <a:buClr>
                <a:schemeClr val="dk1"/>
              </a:buClr>
              <a:buSzPct val="80000"/>
              <a:buFont typeface="Courier New"/>
              <a:buChar char="o"/>
            </a:pPr>
            <a:r>
              <a:rPr lang="en" dirty="0"/>
              <a:t>315 - General Extension</a:t>
            </a:r>
          </a:p>
          <a:p>
            <a:pPr marL="457200" lvl="0" indent="-419100" rtl="0">
              <a:buClr>
                <a:schemeClr val="dk1"/>
              </a:buClr>
              <a:buSzPct val="166666"/>
              <a:buFont typeface="Arial"/>
              <a:buChar char="•"/>
            </a:pPr>
            <a:r>
              <a:rPr lang="en" sz="2400" dirty="0"/>
              <a:t>Question categories</a:t>
            </a:r>
          </a:p>
          <a:p>
            <a:pPr marL="914400" lvl="1" indent="-381000" rtl="0">
              <a:buClr>
                <a:schemeClr val="dk1"/>
              </a:buClr>
              <a:buSzPct val="80000"/>
              <a:buFont typeface="Courier New"/>
              <a:buChar char="o"/>
            </a:pPr>
            <a:r>
              <a:rPr lang="en" dirty="0"/>
              <a:t>Device preferences &amp; technology concerns</a:t>
            </a:r>
          </a:p>
          <a:p>
            <a:pPr marL="914400" lvl="1" indent="-381000" rtl="0">
              <a:buClr>
                <a:schemeClr val="dk1"/>
              </a:buClr>
              <a:buSzPct val="80000"/>
              <a:buFont typeface="Courier New"/>
              <a:buChar char="o"/>
            </a:pPr>
            <a:r>
              <a:rPr lang="en" dirty="0"/>
              <a:t>Subject history with online courses</a:t>
            </a:r>
          </a:p>
          <a:p>
            <a:pPr marL="914400" lvl="1" indent="-381000" rtl="0">
              <a:buClr>
                <a:schemeClr val="dk1"/>
              </a:buClr>
              <a:buSzPct val="80000"/>
              <a:buFont typeface="Courier New"/>
              <a:buChar char="o"/>
            </a:pPr>
            <a:r>
              <a:rPr lang="en" dirty="0"/>
              <a:t>Feature expectations</a:t>
            </a:r>
          </a:p>
          <a:p>
            <a:pPr marL="914400" lvl="1" indent="-381000">
              <a:buClr>
                <a:schemeClr val="dk1"/>
              </a:buClr>
              <a:buSzPct val="80000"/>
              <a:buFont typeface="Courier New"/>
              <a:buChar char="o"/>
            </a:pPr>
            <a:r>
              <a:rPr lang="en" dirty="0"/>
              <a:t>Lecture medium preferences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Design and Questions</a:t>
            </a:r>
          </a:p>
        </p:txBody>
      </p:sp>
      <p:sp>
        <p:nvSpPr>
          <p:cNvPr id="208" name="Shape 20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rgbClr val="999999"/>
              </a:buClr>
              <a:buSzPct val="166666"/>
              <a:buFont typeface="Arial"/>
              <a:buChar char="•"/>
            </a:pPr>
            <a:r>
              <a:rPr lang="en">
                <a:solidFill>
                  <a:srgbClr val="999999"/>
                </a:solidFill>
              </a:rPr>
              <a:t>Question categories</a:t>
            </a:r>
          </a:p>
          <a:p>
            <a:pPr marL="914400" lvl="1" indent="-381000" rtl="0">
              <a:buClr>
                <a:srgbClr val="000000"/>
              </a:buClr>
              <a:buSzPct val="80000"/>
              <a:buFont typeface="Courier New"/>
              <a:buChar char="o"/>
            </a:pPr>
            <a:r>
              <a:rPr lang="en">
                <a:solidFill>
                  <a:srgbClr val="000000"/>
                </a:solidFill>
              </a:rPr>
              <a:t>Device preferences &amp; technology concerns</a:t>
            </a:r>
          </a:p>
          <a:p>
            <a:pPr marL="1371600" lvl="2" indent="-381000" rtl="0">
              <a:buClr>
                <a:schemeClr val="dk1"/>
              </a:buClr>
              <a:buSzPct val="80000"/>
              <a:buFont typeface="Wingdings"/>
              <a:buChar char="§"/>
            </a:pPr>
            <a:r>
              <a:rPr lang="en"/>
              <a:t>If you own any of the following devices, which would you be most likely to use?</a:t>
            </a:r>
          </a:p>
          <a:p>
            <a:pPr marL="1371600" lvl="2" indent="-381000" rtl="0">
              <a:buClr>
                <a:schemeClr val="dk1"/>
              </a:buClr>
              <a:buSzPct val="80000"/>
              <a:buFont typeface="Wingdings"/>
              <a:buChar char="§"/>
            </a:pPr>
            <a:r>
              <a:rPr lang="en"/>
              <a:t>Would being able to save course materials increase your usage?</a:t>
            </a:r>
          </a:p>
          <a:p>
            <a:pPr marL="1371600" lvl="2" indent="-381000" rtl="0">
              <a:buClr>
                <a:schemeClr val="dk1"/>
              </a:buClr>
              <a:buSzPct val="80000"/>
              <a:buFont typeface="Wingdings"/>
              <a:buChar char="§"/>
            </a:pPr>
            <a:r>
              <a:rPr lang="en"/>
              <a:t>How many paragraphs of text would you be willing to input on a mobile device for an assignment?</a:t>
            </a:r>
          </a:p>
          <a:p>
            <a:pPr marL="1371600" lvl="2" indent="-381000" rtl="0">
              <a:buClr>
                <a:schemeClr val="dk1"/>
              </a:buClr>
              <a:buSzPct val="80000"/>
              <a:buFont typeface="Wingdings"/>
              <a:buChar char="§"/>
            </a:pPr>
            <a:r>
              <a:rPr lang="en"/>
              <a:t>Do you prefer a standalone app or a website?</a:t>
            </a:r>
          </a:p>
          <a:p>
            <a:pPr marL="914400" lvl="1" indent="-381000" rtl="0">
              <a:buClr>
                <a:srgbClr val="999999"/>
              </a:buClr>
              <a:buSzPct val="80000"/>
              <a:buFont typeface="Courier New"/>
              <a:buChar char="o"/>
            </a:pPr>
            <a:r>
              <a:rPr lang="en">
                <a:solidFill>
                  <a:srgbClr val="999999"/>
                </a:solidFill>
              </a:rPr>
              <a:t>Subject history with online courses</a:t>
            </a:r>
          </a:p>
          <a:p>
            <a:pPr marL="914400" lvl="1" indent="-381000" rtl="0">
              <a:buClr>
                <a:srgbClr val="999999"/>
              </a:buClr>
              <a:buSzPct val="80000"/>
              <a:buFont typeface="Courier New"/>
              <a:buChar char="o"/>
            </a:pPr>
            <a:r>
              <a:rPr lang="en">
                <a:solidFill>
                  <a:srgbClr val="999999"/>
                </a:solidFill>
              </a:rPr>
              <a:t>Feature expectations</a:t>
            </a:r>
          </a:p>
          <a:p>
            <a:pPr marL="914400" lvl="1" indent="-381000" rtl="0">
              <a:buClr>
                <a:srgbClr val="999999"/>
              </a:buClr>
              <a:buSzPct val="80000"/>
              <a:buFont typeface="Courier New"/>
              <a:buChar char="o"/>
            </a:pPr>
            <a:r>
              <a:rPr lang="en">
                <a:solidFill>
                  <a:srgbClr val="999999"/>
                </a:solidFill>
              </a:rPr>
              <a:t>Lecture medium preferences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Survey Results</a:t>
            </a:r>
          </a:p>
        </p:txBody>
      </p:sp>
      <p:sp>
        <p:nvSpPr>
          <p:cNvPr id="214" name="Shape 214"/>
          <p:cNvSpPr txBox="1">
            <a:spLocks noGrp="1"/>
          </p:cNvSpPr>
          <p:nvPr>
            <p:ph type="body" idx="1"/>
          </p:nvPr>
        </p:nvSpPr>
        <p:spPr>
          <a:xfrm>
            <a:off x="457200" y="2088225"/>
            <a:ext cx="4104300" cy="4967700"/>
          </a:xfrm>
          <a:prstGeom prst="rect">
            <a:avLst/>
          </a:prstGeom>
        </p:spPr>
        <p:txBody>
          <a:bodyPr lIns="91425" tIns="91425" rIns="91425" bIns="91425" anchor="t" anchorCtr="0">
            <a:noAutofit/>
          </a:bodyPr>
          <a:lstStyle/>
          <a:p>
            <a:pPr>
              <a:buNone/>
            </a:pPr>
            <a:r>
              <a:rPr lang="en"/>
              <a:t>If you own any of the following mobile devices, which would you be most likely to use to take an online course?</a:t>
            </a:r>
          </a:p>
        </p:txBody>
      </p:sp>
      <p:sp>
        <p:nvSpPr>
          <p:cNvPr id="215" name="Shape 215"/>
          <p:cNvSpPr/>
          <p:nvPr/>
        </p:nvSpPr>
        <p:spPr>
          <a:xfrm>
            <a:off x="4561500" y="2297125"/>
            <a:ext cx="4104299" cy="3986475"/>
          </a:xfrm>
          <a:prstGeom prst="rect">
            <a:avLst/>
          </a:prstGeom>
          <a:blipFill>
            <a:blip r:embed="rId3"/>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Results</a:t>
            </a:r>
          </a:p>
        </p:txBody>
      </p:sp>
      <p:sp>
        <p:nvSpPr>
          <p:cNvPr id="221" name="Shape 221"/>
          <p:cNvSpPr txBox="1">
            <a:spLocks noGrp="1"/>
          </p:cNvSpPr>
          <p:nvPr>
            <p:ph type="body" idx="1"/>
          </p:nvPr>
        </p:nvSpPr>
        <p:spPr>
          <a:xfrm>
            <a:off x="457200" y="1780000"/>
            <a:ext cx="3317999" cy="4967700"/>
          </a:xfrm>
          <a:prstGeom prst="rect">
            <a:avLst/>
          </a:prstGeom>
        </p:spPr>
        <p:txBody>
          <a:bodyPr lIns="91425" tIns="91425" rIns="91425" bIns="91425" anchor="t" anchorCtr="0">
            <a:noAutofit/>
          </a:bodyPr>
          <a:lstStyle/>
          <a:p>
            <a:pPr lvl="0" rtl="0">
              <a:buNone/>
            </a:pPr>
            <a:r>
              <a:rPr lang="en"/>
              <a:t>Would being able to save course materials increase your usage?</a:t>
            </a:r>
          </a:p>
        </p:txBody>
      </p:sp>
      <p:sp>
        <p:nvSpPr>
          <p:cNvPr id="222" name="Shape 222"/>
          <p:cNvSpPr/>
          <p:nvPr/>
        </p:nvSpPr>
        <p:spPr>
          <a:xfrm>
            <a:off x="3952225" y="2001300"/>
            <a:ext cx="4774325" cy="4566600"/>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lvl="0" rtl="0">
              <a:buNone/>
            </a:pPr>
            <a:r>
              <a:rPr lang="en"/>
              <a:t>Existing Moodle App</a:t>
            </a:r>
          </a:p>
        </p:txBody>
      </p:sp>
      <p:sp>
        <p:nvSpPr>
          <p:cNvPr id="52" name="Shape 5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a:t>
</a:t>
            </a:r>
          </a:p>
        </p:txBody>
      </p:sp>
      <p:sp>
        <p:nvSpPr>
          <p:cNvPr id="53" name="Shape 53"/>
          <p:cNvSpPr txBox="1"/>
          <p:nvPr/>
        </p:nvSpPr>
        <p:spPr>
          <a:xfrm>
            <a:off x="612975" y="1852500"/>
            <a:ext cx="5155800" cy="3840600"/>
          </a:xfrm>
          <a:prstGeom prst="rect">
            <a:avLst/>
          </a:prstGeom>
        </p:spPr>
        <p:txBody>
          <a:bodyPr lIns="91425" tIns="91425" rIns="91425" bIns="91425" anchor="t" anchorCtr="0">
            <a:noAutofit/>
          </a:bodyPr>
          <a:lstStyle/>
          <a:p>
            <a:pPr lvl="0" rtl="0">
              <a:spcBef>
                <a:spcPts val="600"/>
              </a:spcBef>
              <a:buClr>
                <a:schemeClr val="dk1"/>
              </a:buClr>
              <a:buSzPct val="30555"/>
              <a:buFont typeface="Arial"/>
              <a:buNone/>
            </a:pPr>
            <a:r>
              <a:rPr lang="en" sz="3600">
                <a:solidFill>
                  <a:schemeClr val="dk1"/>
                </a:solidFill>
                <a:latin typeface="Georgia"/>
                <a:ea typeface="Georgia"/>
                <a:cs typeface="Georgia"/>
                <a:sym typeface="Georgia"/>
              </a:rPr>
              <a:t>Developers group</a:t>
            </a:r>
          </a:p>
          <a:p>
            <a:pPr marL="457200" lvl="0" indent="-457200" rtl="0">
              <a:spcBef>
                <a:spcPts val="600"/>
              </a:spcBef>
              <a:buClr>
                <a:schemeClr val="dk1"/>
              </a:buClr>
              <a:buSzPct val="166666"/>
              <a:buFont typeface="Arial"/>
              <a:buChar char="•"/>
            </a:pPr>
            <a:r>
              <a:rPr lang="en" sz="3600">
                <a:solidFill>
                  <a:schemeClr val="dk1"/>
                </a:solidFill>
                <a:latin typeface="Georgia"/>
                <a:ea typeface="Georgia"/>
                <a:cs typeface="Georgia"/>
                <a:sym typeface="Georgia"/>
              </a:rPr>
              <a:t>Suyash Mishra</a:t>
            </a:r>
          </a:p>
          <a:p>
            <a:pPr marL="457200" lvl="0" indent="-457200" rtl="0">
              <a:spcBef>
                <a:spcPts val="600"/>
              </a:spcBef>
              <a:buClr>
                <a:schemeClr val="dk1"/>
              </a:buClr>
              <a:buSzPct val="166666"/>
              <a:buFont typeface="Arial"/>
              <a:buChar char="•"/>
            </a:pPr>
            <a:r>
              <a:rPr lang="en" sz="3600">
                <a:solidFill>
                  <a:schemeClr val="dk1"/>
                </a:solidFill>
                <a:latin typeface="Georgia"/>
                <a:ea typeface="Georgia"/>
                <a:cs typeface="Georgia"/>
                <a:sym typeface="Georgia"/>
              </a:rPr>
              <a:t>Charles Steinschneider</a:t>
            </a:r>
          </a:p>
          <a:p>
            <a:pPr marL="457200" lvl="0" indent="-457200" rtl="0">
              <a:spcBef>
                <a:spcPts val="600"/>
              </a:spcBef>
              <a:buClr>
                <a:schemeClr val="dk1"/>
              </a:buClr>
              <a:buSzPct val="166666"/>
              <a:buFont typeface="Arial"/>
              <a:buChar char="•"/>
            </a:pPr>
            <a:r>
              <a:rPr lang="en" sz="3600">
                <a:solidFill>
                  <a:schemeClr val="dk1"/>
                </a:solidFill>
                <a:latin typeface="Georgia"/>
                <a:ea typeface="Georgia"/>
                <a:cs typeface="Georgia"/>
                <a:sym typeface="Georgia"/>
              </a:rPr>
              <a:t>Xuexi Zang</a:t>
            </a:r>
          </a:p>
          <a:p>
            <a:pPr marL="457200" lvl="0" indent="-457200" rtl="0">
              <a:spcBef>
                <a:spcPts val="600"/>
              </a:spcBef>
              <a:buClr>
                <a:schemeClr val="dk1"/>
              </a:buClr>
              <a:buSzPct val="166666"/>
              <a:buFont typeface="Arial"/>
              <a:buChar char="•"/>
            </a:pPr>
            <a:r>
              <a:rPr lang="en" sz="3600">
                <a:solidFill>
                  <a:schemeClr val="dk1"/>
                </a:solidFill>
                <a:latin typeface="Georgia"/>
                <a:ea typeface="Georgia"/>
                <a:cs typeface="Georgia"/>
                <a:sym typeface="Georgia"/>
              </a:rPr>
              <a:t>Xin Jin</a:t>
            </a:r>
          </a:p>
        </p:txBody>
      </p:sp>
      <p:sp>
        <p:nvSpPr>
          <p:cNvPr id="54" name="Shape 54"/>
          <p:cNvSpPr/>
          <p:nvPr/>
        </p:nvSpPr>
        <p:spPr>
          <a:xfrm>
            <a:off x="5768775" y="1600199"/>
            <a:ext cx="3391623" cy="5257799"/>
          </a:xfrm>
          <a:prstGeom prst="rect">
            <a:avLst/>
          </a:prstGeom>
          <a:blipFill>
            <a:blip r:embed="rId3"/>
            <a:stretch>
              <a:fillRect/>
            </a:stretch>
          </a:blipFill>
          <a:ln>
            <a:noFill/>
          </a:ln>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Results</a:t>
            </a:r>
          </a:p>
        </p:txBody>
      </p:sp>
      <p:sp>
        <p:nvSpPr>
          <p:cNvPr id="228" name="Shape 228"/>
          <p:cNvSpPr txBox="1">
            <a:spLocks noGrp="1"/>
          </p:cNvSpPr>
          <p:nvPr>
            <p:ph type="body" idx="1"/>
          </p:nvPr>
        </p:nvSpPr>
        <p:spPr>
          <a:xfrm>
            <a:off x="304800" y="1863050"/>
            <a:ext cx="2905799" cy="4967700"/>
          </a:xfrm>
          <a:prstGeom prst="rect">
            <a:avLst/>
          </a:prstGeom>
        </p:spPr>
        <p:txBody>
          <a:bodyPr lIns="91425" tIns="91425" rIns="91425" bIns="91425" anchor="t" anchorCtr="0">
            <a:noAutofit/>
          </a:bodyPr>
          <a:lstStyle/>
          <a:p>
            <a:pPr lvl="0" rtl="0">
              <a:buNone/>
            </a:pPr>
            <a:r>
              <a:rPr lang="en"/>
              <a:t>How much text would you enter for an assignment?</a:t>
            </a:r>
          </a:p>
        </p:txBody>
      </p:sp>
      <p:sp>
        <p:nvSpPr>
          <p:cNvPr id="229" name="Shape 229"/>
          <p:cNvSpPr/>
          <p:nvPr/>
        </p:nvSpPr>
        <p:spPr>
          <a:xfrm>
            <a:off x="3363125" y="2091650"/>
            <a:ext cx="5524500" cy="4133850"/>
          </a:xfrm>
          <a:prstGeom prst="rect">
            <a:avLst/>
          </a:prstGeom>
          <a:blipFill>
            <a:blip r:embed="rId3"/>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Results</a:t>
            </a:r>
          </a:p>
        </p:txBody>
      </p:sp>
      <p:sp>
        <p:nvSpPr>
          <p:cNvPr id="235" name="Shape 235"/>
          <p:cNvSpPr txBox="1">
            <a:spLocks noGrp="1"/>
          </p:cNvSpPr>
          <p:nvPr>
            <p:ph type="body" idx="1"/>
          </p:nvPr>
        </p:nvSpPr>
        <p:spPr>
          <a:xfrm>
            <a:off x="457200" y="2088225"/>
            <a:ext cx="4104300" cy="4967700"/>
          </a:xfrm>
          <a:prstGeom prst="rect">
            <a:avLst/>
          </a:prstGeom>
        </p:spPr>
        <p:txBody>
          <a:bodyPr lIns="91425" tIns="91425" rIns="91425" bIns="91425" anchor="t" anchorCtr="0">
            <a:noAutofit/>
          </a:bodyPr>
          <a:lstStyle/>
          <a:p>
            <a:pPr lvl="0" rtl="0">
              <a:buNone/>
            </a:pPr>
            <a:r>
              <a:rPr lang="en"/>
              <a:t>In general, do you prefer using a standalone app or a website (e.g. Facebook’s app or mobile website)? </a:t>
            </a:r>
          </a:p>
        </p:txBody>
      </p:sp>
      <p:sp>
        <p:nvSpPr>
          <p:cNvPr id="236" name="Shape 236"/>
          <p:cNvSpPr/>
          <p:nvPr/>
        </p:nvSpPr>
        <p:spPr>
          <a:xfrm>
            <a:off x="4416175" y="2088225"/>
            <a:ext cx="4343400" cy="4010025"/>
          </a:xfrm>
          <a:prstGeom prst="rect">
            <a:avLst/>
          </a:prstGeom>
          <a:blipFill>
            <a:blip r:embed="rId3"/>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Design and Questions</a:t>
            </a:r>
          </a:p>
        </p:txBody>
      </p:sp>
      <p:sp>
        <p:nvSpPr>
          <p:cNvPr id="242" name="Shape 2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rgbClr val="999999"/>
              </a:buClr>
              <a:buSzPct val="166666"/>
              <a:buFont typeface="Arial"/>
              <a:buChar char="•"/>
            </a:pPr>
            <a:r>
              <a:rPr lang="en">
                <a:solidFill>
                  <a:srgbClr val="999999"/>
                </a:solidFill>
              </a:rPr>
              <a:t>Question categories</a:t>
            </a:r>
          </a:p>
          <a:p>
            <a:pPr marL="914400" lvl="1" indent="-381000" rtl="0">
              <a:buClr>
                <a:srgbClr val="999999"/>
              </a:buClr>
              <a:buSzPct val="80000"/>
              <a:buFont typeface="Courier New"/>
              <a:buChar char="o"/>
            </a:pPr>
            <a:r>
              <a:rPr lang="en">
                <a:solidFill>
                  <a:srgbClr val="999999"/>
                </a:solidFill>
              </a:rPr>
              <a:t>Device preferences &amp; technology concerns</a:t>
            </a:r>
          </a:p>
          <a:p>
            <a:pPr marL="914400" lvl="1" indent="-381000" rtl="0">
              <a:buClr>
                <a:srgbClr val="000000"/>
              </a:buClr>
              <a:buSzPct val="80000"/>
              <a:buFont typeface="Courier New"/>
              <a:buChar char="o"/>
            </a:pPr>
            <a:r>
              <a:rPr lang="en">
                <a:solidFill>
                  <a:srgbClr val="000000"/>
                </a:solidFill>
              </a:rPr>
              <a:t>Subject history with online courses</a:t>
            </a:r>
          </a:p>
          <a:p>
            <a:pPr marL="1371600" lvl="2" indent="-381000" rtl="0">
              <a:buClr>
                <a:srgbClr val="000000"/>
              </a:buClr>
              <a:buSzPct val="80000"/>
              <a:buFont typeface="Wingdings"/>
              <a:buChar char="§"/>
            </a:pPr>
            <a:r>
              <a:rPr lang="en">
                <a:solidFill>
                  <a:srgbClr val="000000"/>
                </a:solidFill>
              </a:rPr>
              <a:t>How many online courses have to taken or are you currently enrolled in?</a:t>
            </a:r>
          </a:p>
          <a:p>
            <a:pPr marL="1371600" lvl="2" indent="-381000" rtl="0">
              <a:buClr>
                <a:srgbClr val="000000"/>
              </a:buClr>
              <a:buSzPct val="80000"/>
              <a:buFont typeface="Wingdings"/>
              <a:buChar char="§"/>
            </a:pPr>
            <a:r>
              <a:rPr lang="en">
                <a:solidFill>
                  <a:srgbClr val="000000"/>
                </a:solidFill>
              </a:rPr>
              <a:t>Have you used your mobile device to support coursework you did in an online or traditional course? (i.e. checking the course website, watching lectures, checking grades, etc.)</a:t>
            </a:r>
          </a:p>
          <a:p>
            <a:pPr marL="914400" lvl="1" indent="-381000" rtl="0">
              <a:buClr>
                <a:srgbClr val="999999"/>
              </a:buClr>
              <a:buSzPct val="80000"/>
              <a:buFont typeface="Courier New"/>
              <a:buChar char="o"/>
            </a:pPr>
            <a:r>
              <a:rPr lang="en">
                <a:solidFill>
                  <a:srgbClr val="999999"/>
                </a:solidFill>
              </a:rPr>
              <a:t>Feature expectations</a:t>
            </a:r>
          </a:p>
          <a:p>
            <a:pPr marL="914400" lvl="1" indent="-381000" rtl="0">
              <a:buClr>
                <a:srgbClr val="999999"/>
              </a:buClr>
              <a:buSzPct val="80000"/>
              <a:buFont typeface="Courier New"/>
              <a:buChar char="o"/>
            </a:pPr>
            <a:r>
              <a:rPr lang="en">
                <a:solidFill>
                  <a:srgbClr val="999999"/>
                </a:solidFill>
              </a:rPr>
              <a:t>Lecture medium preferences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Results</a:t>
            </a:r>
          </a:p>
        </p:txBody>
      </p:sp>
      <p:sp>
        <p:nvSpPr>
          <p:cNvPr id="248" name="Shape 248"/>
          <p:cNvSpPr txBox="1">
            <a:spLocks noGrp="1"/>
          </p:cNvSpPr>
          <p:nvPr>
            <p:ph type="body" idx="1"/>
          </p:nvPr>
        </p:nvSpPr>
        <p:spPr>
          <a:xfrm>
            <a:off x="457200" y="1859625"/>
            <a:ext cx="4104300" cy="4967700"/>
          </a:xfrm>
          <a:prstGeom prst="rect">
            <a:avLst/>
          </a:prstGeom>
        </p:spPr>
        <p:txBody>
          <a:bodyPr lIns="91425" tIns="91425" rIns="91425" bIns="91425" anchor="t" anchorCtr="0">
            <a:noAutofit/>
          </a:bodyPr>
          <a:lstStyle/>
          <a:p>
            <a:pPr lvl="0" rtl="0">
              <a:buNone/>
            </a:pPr>
            <a:r>
              <a:rPr lang="en"/>
              <a:t>Have you used your mobile device to support coursework you did in an online or traditional course (e.g. checking the course website, watching lectures, checking grades, etc.)?</a:t>
            </a:r>
          </a:p>
        </p:txBody>
      </p:sp>
      <p:sp>
        <p:nvSpPr>
          <p:cNvPr id="249" name="Shape 249"/>
          <p:cNvSpPr/>
          <p:nvPr/>
        </p:nvSpPr>
        <p:spPr>
          <a:xfrm>
            <a:off x="4710700" y="2088225"/>
            <a:ext cx="4114800" cy="4314825"/>
          </a:xfrm>
          <a:prstGeom prst="rect">
            <a:avLst/>
          </a:prstGeom>
          <a:blipFill>
            <a:blip r:embed="rId3"/>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Design and Questions</a:t>
            </a:r>
          </a:p>
        </p:txBody>
      </p:sp>
      <p:sp>
        <p:nvSpPr>
          <p:cNvPr id="255" name="Shape 25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rgbClr val="999999"/>
              </a:buClr>
              <a:buSzPct val="166666"/>
              <a:buFont typeface="Arial"/>
              <a:buChar char="•"/>
            </a:pPr>
            <a:r>
              <a:rPr lang="en">
                <a:solidFill>
                  <a:srgbClr val="999999"/>
                </a:solidFill>
              </a:rPr>
              <a:t>Question categories</a:t>
            </a:r>
          </a:p>
          <a:p>
            <a:pPr marL="914400" lvl="1" indent="-381000" rtl="0">
              <a:buClr>
                <a:srgbClr val="999999"/>
              </a:buClr>
              <a:buSzPct val="80000"/>
              <a:buFont typeface="Courier New"/>
              <a:buChar char="o"/>
            </a:pPr>
            <a:r>
              <a:rPr lang="en">
                <a:solidFill>
                  <a:srgbClr val="999999"/>
                </a:solidFill>
              </a:rPr>
              <a:t>Device preferences &amp; technology concerns</a:t>
            </a:r>
          </a:p>
          <a:p>
            <a:pPr marL="914400" lvl="1" indent="-381000" rtl="0">
              <a:buClr>
                <a:srgbClr val="999999"/>
              </a:buClr>
              <a:buSzPct val="80000"/>
              <a:buFont typeface="Courier New"/>
              <a:buChar char="o"/>
            </a:pPr>
            <a:r>
              <a:rPr lang="en">
                <a:solidFill>
                  <a:srgbClr val="999999"/>
                </a:solidFill>
              </a:rPr>
              <a:t>Subject history with online courses</a:t>
            </a:r>
          </a:p>
          <a:p>
            <a:pPr marL="914400" lvl="1" indent="-381000" rtl="0">
              <a:buClr>
                <a:srgbClr val="000000"/>
              </a:buClr>
              <a:buSzPct val="80000"/>
              <a:buFont typeface="Courier New"/>
              <a:buChar char="o"/>
            </a:pPr>
            <a:r>
              <a:rPr lang="en">
                <a:solidFill>
                  <a:srgbClr val="000000"/>
                </a:solidFill>
              </a:rPr>
              <a:t>Feature expectations</a:t>
            </a:r>
          </a:p>
          <a:p>
            <a:pPr marL="1371600" lvl="2" indent="-381000" rtl="0">
              <a:buClr>
                <a:srgbClr val="000000"/>
              </a:buClr>
              <a:buSzPct val="80000"/>
              <a:buFont typeface="Wingdings"/>
              <a:buChar char="§"/>
            </a:pPr>
            <a:r>
              <a:rPr lang="en">
                <a:solidFill>
                  <a:srgbClr val="000000"/>
                </a:solidFill>
              </a:rPr>
              <a:t>View syllabus? Required reading?</a:t>
            </a:r>
          </a:p>
          <a:p>
            <a:pPr marL="1371600" lvl="2" indent="-381000" rtl="0">
              <a:buClr>
                <a:srgbClr val="000000"/>
              </a:buClr>
              <a:buSzPct val="80000"/>
              <a:buFont typeface="Wingdings"/>
              <a:buChar char="§"/>
            </a:pPr>
            <a:r>
              <a:rPr lang="en">
                <a:solidFill>
                  <a:srgbClr val="000000"/>
                </a:solidFill>
              </a:rPr>
              <a:t>Post in discussion? Chat in real-time?</a:t>
            </a:r>
          </a:p>
          <a:p>
            <a:pPr marL="1371600" lvl="2" indent="-381000" rtl="0">
              <a:buClr>
                <a:srgbClr val="000000"/>
              </a:buClr>
              <a:buSzPct val="80000"/>
              <a:buFont typeface="Wingdings"/>
              <a:buChar char="§"/>
            </a:pPr>
            <a:r>
              <a:rPr lang="en">
                <a:solidFill>
                  <a:srgbClr val="000000"/>
                </a:solidFill>
              </a:rPr>
              <a:t>5-point interval scale: allows relative comparison and calculation of mean, standard deviation</a:t>
            </a:r>
          </a:p>
          <a:p>
            <a:pPr marL="914400" lvl="1" indent="-381000" rtl="0">
              <a:buClr>
                <a:srgbClr val="999999"/>
              </a:buClr>
              <a:buSzPct val="80000"/>
              <a:buFont typeface="Courier New"/>
              <a:buChar char="o"/>
            </a:pPr>
            <a:r>
              <a:rPr lang="en">
                <a:solidFill>
                  <a:srgbClr val="999999"/>
                </a:solidFill>
              </a:rPr>
              <a:t>Lecture medium preferences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Design and Questions</a:t>
            </a:r>
          </a:p>
        </p:txBody>
      </p:sp>
      <p:sp>
        <p:nvSpPr>
          <p:cNvPr id="261" name="Shape 2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rgbClr val="999999"/>
              </a:buClr>
              <a:buSzPct val="166666"/>
              <a:buFont typeface="Arial"/>
              <a:buChar char="•"/>
            </a:pPr>
            <a:r>
              <a:rPr lang="en">
                <a:solidFill>
                  <a:srgbClr val="999999"/>
                </a:solidFill>
              </a:rPr>
              <a:t>Question categories</a:t>
            </a:r>
          </a:p>
          <a:p>
            <a:pPr marL="914400" lvl="1" indent="-381000" rtl="0">
              <a:buClr>
                <a:srgbClr val="999999"/>
              </a:buClr>
              <a:buSzPct val="80000"/>
              <a:buFont typeface="Courier New"/>
              <a:buChar char="o"/>
            </a:pPr>
            <a:r>
              <a:rPr lang="en">
                <a:solidFill>
                  <a:srgbClr val="999999"/>
                </a:solidFill>
              </a:rPr>
              <a:t>Device preferences &amp; technology concerns</a:t>
            </a:r>
          </a:p>
          <a:p>
            <a:pPr marL="914400" lvl="1" indent="-381000" rtl="0">
              <a:buClr>
                <a:srgbClr val="999999"/>
              </a:buClr>
              <a:buSzPct val="80000"/>
              <a:buFont typeface="Courier New"/>
              <a:buChar char="o"/>
            </a:pPr>
            <a:r>
              <a:rPr lang="en">
                <a:solidFill>
                  <a:srgbClr val="999999"/>
                </a:solidFill>
              </a:rPr>
              <a:t>Subject history with online courses</a:t>
            </a:r>
          </a:p>
          <a:p>
            <a:pPr marL="914400" lvl="1" indent="-381000" rtl="0">
              <a:buClr>
                <a:srgbClr val="999999"/>
              </a:buClr>
              <a:buSzPct val="80000"/>
              <a:buFont typeface="Courier New"/>
              <a:buChar char="o"/>
            </a:pPr>
            <a:r>
              <a:rPr lang="en">
                <a:solidFill>
                  <a:srgbClr val="999999"/>
                </a:solidFill>
              </a:rPr>
              <a:t>Feature expectations</a:t>
            </a:r>
          </a:p>
          <a:p>
            <a:pPr marL="914400" lvl="1" indent="-381000" rtl="0">
              <a:buClr>
                <a:srgbClr val="000000"/>
              </a:buClr>
              <a:buSzPct val="80000"/>
              <a:buFont typeface="Courier New"/>
              <a:buChar char="o"/>
            </a:pPr>
            <a:r>
              <a:rPr lang="en">
                <a:solidFill>
                  <a:srgbClr val="000000"/>
                </a:solidFill>
              </a:rPr>
              <a:t>Lecture medium preferences</a:t>
            </a:r>
          </a:p>
          <a:p>
            <a:pPr marL="1371600" lvl="2" indent="-381000" rtl="0">
              <a:buClr>
                <a:srgbClr val="000000"/>
              </a:buClr>
              <a:buSzPct val="80000"/>
              <a:buFont typeface="Wingdings"/>
              <a:buChar char="§"/>
            </a:pPr>
            <a:r>
              <a:rPr lang="en">
                <a:solidFill>
                  <a:srgbClr val="000000"/>
                </a:solidFill>
              </a:rPr>
              <a:t>Slides only?</a:t>
            </a:r>
          </a:p>
          <a:p>
            <a:pPr marL="1371600" lvl="2" indent="-381000" rtl="0">
              <a:buClr>
                <a:srgbClr val="000000"/>
              </a:buClr>
              <a:buSzPct val="80000"/>
              <a:buFont typeface="Wingdings"/>
              <a:buChar char="§"/>
            </a:pPr>
            <a:r>
              <a:rPr lang="en">
                <a:solidFill>
                  <a:srgbClr val="000000"/>
                </a:solidFill>
              </a:rPr>
              <a:t>Video?</a:t>
            </a:r>
          </a:p>
          <a:p>
            <a:pPr marL="1371600" lvl="2" indent="-381000" rtl="0">
              <a:buClr>
                <a:srgbClr val="000000"/>
              </a:buClr>
              <a:buSzPct val="80000"/>
              <a:buFont typeface="Wingdings"/>
              <a:buChar char="§"/>
            </a:pPr>
            <a:r>
              <a:rPr lang="en">
                <a:solidFill>
                  <a:srgbClr val="000000"/>
                </a:solidFill>
              </a:rPr>
              <a:t>Audio from lecture?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Survey Results</a:t>
            </a:r>
          </a:p>
        </p:txBody>
      </p:sp>
      <p:sp>
        <p:nvSpPr>
          <p:cNvPr id="267" name="Shape 267"/>
          <p:cNvSpPr txBox="1">
            <a:spLocks noGrp="1"/>
          </p:cNvSpPr>
          <p:nvPr>
            <p:ph type="body" idx="1"/>
          </p:nvPr>
        </p:nvSpPr>
        <p:spPr>
          <a:xfrm>
            <a:off x="304800" y="1863050"/>
            <a:ext cx="2905799" cy="4967700"/>
          </a:xfrm>
          <a:prstGeom prst="rect">
            <a:avLst/>
          </a:prstGeom>
        </p:spPr>
        <p:txBody>
          <a:bodyPr lIns="91425" tIns="91425" rIns="91425" bIns="91425" anchor="t" anchorCtr="0">
            <a:noAutofit/>
          </a:bodyPr>
          <a:lstStyle/>
          <a:p>
            <a:endParaRPr/>
          </a:p>
        </p:txBody>
      </p:sp>
      <p:sp>
        <p:nvSpPr>
          <p:cNvPr id="268" name="Shape 268"/>
          <p:cNvSpPr/>
          <p:nvPr/>
        </p:nvSpPr>
        <p:spPr>
          <a:xfrm>
            <a:off x="592112" y="1609900"/>
            <a:ext cx="7959774" cy="5105249"/>
          </a:xfrm>
          <a:prstGeom prst="rect">
            <a:avLst/>
          </a:prstGeom>
          <a:blipFill>
            <a:blip r:embed="rId3"/>
            <a:stretch>
              <a:fillRect/>
            </a:stretch>
          </a:blipFill>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Design and Wireframing</a:t>
            </a:r>
          </a:p>
        </p:txBody>
      </p:sp>
      <p:sp>
        <p:nvSpPr>
          <p:cNvPr id="274" name="Shape 27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ctr" rtl="0">
              <a:spcBef>
                <a:spcPts val="0"/>
              </a:spcBef>
              <a:buClr>
                <a:schemeClr val="dk1"/>
              </a:buClr>
              <a:buSzPct val="25000"/>
              <a:buFont typeface="Arial"/>
              <a:buNone/>
            </a:pPr>
            <a:r>
              <a:rPr lang="en" sz="4800">
                <a:solidFill>
                  <a:schemeClr val="lt1"/>
                </a:solidFill>
              </a:rPr>
              <a:t>Mobile Learning Project</a:t>
            </a:r>
          </a:p>
          <a:p>
            <a:pPr lvl="0" algn="ctr" rtl="0">
              <a:spcBef>
                <a:spcPts val="0"/>
              </a:spcBef>
              <a:buClr>
                <a:schemeClr val="dk1"/>
              </a:buClr>
              <a:buSzPct val="25000"/>
              <a:buFont typeface="Arial"/>
              <a:buNone/>
            </a:pPr>
            <a:r>
              <a:rPr lang="en" sz="4800">
                <a:solidFill>
                  <a:schemeClr val="lt1"/>
                </a:solidFill>
              </a:rPr>
              <a:t>Mobile Learning Project</a:t>
            </a:r>
          </a:p>
          <a:p>
            <a:pPr lvl="0" algn="ctr" rtl="0">
              <a:spcBef>
                <a:spcPts val="0"/>
              </a:spcBef>
              <a:buNone/>
            </a:pPr>
            <a:r>
              <a:rPr lang="en" sz="4800">
                <a:solidFill>
                  <a:schemeClr val="lt1"/>
                </a:solidFill>
              </a:rPr>
              <a:t>Mobile Learning </a:t>
            </a:r>
          </a:p>
        </p:txBody>
      </p:sp>
      <p:sp>
        <p:nvSpPr>
          <p:cNvPr id="275" name="Shape 275"/>
          <p:cNvSpPr/>
          <p:nvPr/>
        </p:nvSpPr>
        <p:spPr>
          <a:xfrm>
            <a:off x="2495900" y="1845273"/>
            <a:ext cx="5491949" cy="4967699"/>
          </a:xfrm>
          <a:prstGeom prst="rect">
            <a:avLst/>
          </a:prstGeom>
          <a:blipFill>
            <a:blip r:embed="rId3"/>
            <a:stretch>
              <a:fillRect/>
            </a:stretch>
          </a:blipFill>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Design and Wireframing</a:t>
            </a:r>
          </a:p>
        </p:txBody>
      </p:sp>
      <p:sp>
        <p:nvSpPr>
          <p:cNvPr id="281" name="Shape 28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a:t>
            </a:r>
          </a:p>
        </p:txBody>
      </p:sp>
      <p:sp>
        <p:nvSpPr>
          <p:cNvPr id="282" name="Shape 282"/>
          <p:cNvSpPr/>
          <p:nvPr/>
        </p:nvSpPr>
        <p:spPr>
          <a:xfrm>
            <a:off x="2614500" y="1582100"/>
            <a:ext cx="5385149" cy="5247324"/>
          </a:xfrm>
          <a:prstGeom prst="rect">
            <a:avLst/>
          </a:prstGeom>
          <a:blipFill>
            <a:blip r:embed="rId3"/>
            <a:stretch>
              <a:fillRect/>
            </a:stretch>
          </a:blipFill>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Design and Wireframing</a:t>
            </a:r>
          </a:p>
        </p:txBody>
      </p:sp>
      <p:sp>
        <p:nvSpPr>
          <p:cNvPr id="288" name="Shape 28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a:t>
            </a:r>
          </a:p>
        </p:txBody>
      </p:sp>
      <p:sp>
        <p:nvSpPr>
          <p:cNvPr id="289" name="Shape 289"/>
          <p:cNvSpPr/>
          <p:nvPr/>
        </p:nvSpPr>
        <p:spPr>
          <a:xfrm>
            <a:off x="1181575" y="1795750"/>
            <a:ext cx="6949375" cy="4594749"/>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lvl="0" rtl="0">
              <a:buNone/>
            </a:pPr>
            <a:r>
              <a:rPr lang="en"/>
              <a:t>Existing Moodle App</a:t>
            </a:r>
          </a:p>
        </p:txBody>
      </p:sp>
      <p:sp>
        <p:nvSpPr>
          <p:cNvPr id="60" name="Shape 60"/>
          <p:cNvSpPr txBox="1">
            <a:spLocks noGrp="1"/>
          </p:cNvSpPr>
          <p:nvPr>
            <p:ph type="body" idx="1"/>
          </p:nvPr>
        </p:nvSpPr>
        <p:spPr>
          <a:xfrm>
            <a:off x="457200" y="1600200"/>
            <a:ext cx="4338299" cy="4967700"/>
          </a:xfrm>
          <a:prstGeom prst="rect">
            <a:avLst/>
          </a:prstGeom>
        </p:spPr>
        <p:txBody>
          <a:bodyPr lIns="91425" tIns="91425" rIns="91425" bIns="91425" anchor="t" anchorCtr="0">
            <a:noAutofit/>
          </a:bodyPr>
          <a:lstStyle/>
          <a:p>
            <a:pPr lvl="0" rtl="0">
              <a:buNone/>
            </a:pPr>
            <a:r>
              <a:rPr lang="en" sz="3600"/>
              <a:t>Overview </a:t>
            </a:r>
          </a:p>
          <a:p>
            <a:pPr marL="457200" lvl="0" indent="-457200" rtl="0">
              <a:buClr>
                <a:schemeClr val="dk1"/>
              </a:buClr>
              <a:buSzPct val="166666"/>
              <a:buFont typeface="Arial"/>
              <a:buChar char="•"/>
            </a:pPr>
            <a:r>
              <a:rPr lang="en" sz="3600"/>
              <a:t>Supported Features</a:t>
            </a:r>
          </a:p>
          <a:p>
            <a:pPr marL="457200" lvl="0" indent="-457200" rtl="0">
              <a:buClr>
                <a:schemeClr val="dk1"/>
              </a:buClr>
              <a:buSzPct val="166666"/>
              <a:buFont typeface="Arial"/>
              <a:buChar char="•"/>
            </a:pPr>
            <a:r>
              <a:rPr lang="en" sz="3600"/>
              <a:t>Limitations</a:t>
            </a:r>
          </a:p>
          <a:p>
            <a:pPr marL="457200" lvl="0" indent="-457200" rtl="0">
              <a:buClr>
                <a:schemeClr val="dk1"/>
              </a:buClr>
              <a:buSzPct val="166666"/>
              <a:buFont typeface="Arial"/>
              <a:buChar char="•"/>
            </a:pPr>
            <a:r>
              <a:rPr lang="en" sz="3600"/>
              <a:t>Why not 5 Star App?</a:t>
            </a:r>
          </a:p>
          <a:p>
            <a:pPr marL="457200" lvl="0" indent="-457200" rtl="0">
              <a:buClr>
                <a:schemeClr val="dk1"/>
              </a:buClr>
              <a:buSzPct val="166666"/>
              <a:buFont typeface="Arial"/>
              <a:buChar char="•"/>
            </a:pPr>
            <a:r>
              <a:rPr lang="en" sz="3600"/>
              <a:t>Possible Strategies</a:t>
            </a:r>
          </a:p>
        </p:txBody>
      </p:sp>
      <p:sp>
        <p:nvSpPr>
          <p:cNvPr id="61" name="Shape 61"/>
          <p:cNvSpPr/>
          <p:nvPr/>
        </p:nvSpPr>
        <p:spPr>
          <a:xfrm>
            <a:off x="5043800" y="1672675"/>
            <a:ext cx="4100200" cy="4895224"/>
          </a:xfrm>
          <a:prstGeom prst="rect">
            <a:avLst/>
          </a:prstGeom>
          <a:blipFill>
            <a:blip r:embed="rId3"/>
            <a:stretch>
              <a:fillRect/>
            </a:stretch>
          </a:blipFill>
          <a:ln>
            <a:noFill/>
          </a:ln>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Design and Wireframing</a:t>
            </a:r>
          </a:p>
        </p:txBody>
      </p:sp>
      <p:sp>
        <p:nvSpPr>
          <p:cNvPr id="295" name="Shape 295"/>
          <p:cNvSpPr txBox="1">
            <a:spLocks noGrp="1"/>
          </p:cNvSpPr>
          <p:nvPr>
            <p:ph type="body" idx="1"/>
          </p:nvPr>
        </p:nvSpPr>
        <p:spPr>
          <a:xfrm>
            <a:off x="457200" y="1525350"/>
            <a:ext cx="8229600" cy="4967700"/>
          </a:xfrm>
          <a:prstGeom prst="rect">
            <a:avLst/>
          </a:prstGeom>
        </p:spPr>
        <p:txBody>
          <a:bodyPr lIns="91425" tIns="91425" rIns="91425" bIns="91425" anchor="t" anchorCtr="0">
            <a:noAutofit/>
          </a:bodyPr>
          <a:lstStyle/>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a:t>
            </a:r>
          </a:p>
        </p:txBody>
      </p:sp>
      <p:sp>
        <p:nvSpPr>
          <p:cNvPr id="296" name="Shape 296"/>
          <p:cNvSpPr/>
          <p:nvPr/>
        </p:nvSpPr>
        <p:spPr>
          <a:xfrm>
            <a:off x="1251025" y="1777550"/>
            <a:ext cx="7130974" cy="4739425"/>
          </a:xfrm>
          <a:prstGeom prst="rect">
            <a:avLst/>
          </a:prstGeom>
          <a:blipFill>
            <a:blip r:embed="rId3"/>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buNone/>
            </a:pPr>
            <a:r>
              <a:rPr lang="en"/>
              <a:t>Design and Wireframing</a:t>
            </a:r>
          </a:p>
        </p:txBody>
      </p:sp>
      <p:sp>
        <p:nvSpPr>
          <p:cNvPr id="302" name="Shape 302"/>
          <p:cNvSpPr txBox="1">
            <a:spLocks noGrp="1"/>
          </p:cNvSpPr>
          <p:nvPr>
            <p:ph type="body" idx="1"/>
          </p:nvPr>
        </p:nvSpPr>
        <p:spPr>
          <a:xfrm>
            <a:off x="457200" y="1525350"/>
            <a:ext cx="8229600" cy="4967700"/>
          </a:xfrm>
          <a:prstGeom prst="rect">
            <a:avLst/>
          </a:prstGeom>
        </p:spPr>
        <p:txBody>
          <a:bodyPr lIns="91425" tIns="91425" rIns="91425" bIns="91425" anchor="t" anchorCtr="0">
            <a:noAutofit/>
          </a:bodyPr>
          <a:lstStyle/>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Project</a:t>
            </a:r>
          </a:p>
          <a:p>
            <a:pPr lvl="0" algn="ctr" rtl="0">
              <a:spcBef>
                <a:spcPts val="0"/>
              </a:spcBef>
              <a:buNone/>
            </a:pPr>
            <a:r>
              <a:rPr lang="en" sz="4800">
                <a:solidFill>
                  <a:schemeClr val="lt1"/>
                </a:solidFill>
              </a:rPr>
              <a:t>Mobile Learning </a:t>
            </a:r>
          </a:p>
        </p:txBody>
      </p:sp>
      <p:sp>
        <p:nvSpPr>
          <p:cNvPr id="303" name="Shape 303"/>
          <p:cNvSpPr/>
          <p:nvPr/>
        </p:nvSpPr>
        <p:spPr>
          <a:xfrm>
            <a:off x="983850" y="1677750"/>
            <a:ext cx="7696573" cy="4897800"/>
          </a:xfrm>
          <a:prstGeom prst="rect">
            <a:avLst/>
          </a:prstGeom>
          <a:blipFill>
            <a:blip r:embed="rId3"/>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buNone/>
            </a:pPr>
            <a:r>
              <a:rPr lang="en"/>
              <a:t>Upcoming Milestones</a:t>
            </a:r>
          </a:p>
        </p:txBody>
      </p:sp>
      <p:sp>
        <p:nvSpPr>
          <p:cNvPr id="309" name="Shape 309"/>
          <p:cNvSpPr txBox="1">
            <a:spLocks noGrp="1"/>
          </p:cNvSpPr>
          <p:nvPr>
            <p:ph type="body" idx="1"/>
          </p:nvPr>
        </p:nvSpPr>
        <p:spPr>
          <a:xfrm>
            <a:off x="382525" y="1562850"/>
            <a:ext cx="8229600" cy="4967700"/>
          </a:xfrm>
          <a:prstGeom prst="rect">
            <a:avLst/>
          </a:prstGeom>
        </p:spPr>
        <p:txBody>
          <a:bodyPr lIns="91425" tIns="91425" rIns="91425" bIns="91425" anchor="t" anchorCtr="0">
            <a:noAutofit/>
          </a:bodyPr>
          <a:lstStyle/>
          <a:p>
            <a:pPr lvl="0" rtl="0">
              <a:buNone/>
            </a:pPr>
            <a:r>
              <a:rPr lang="en" dirty="0"/>
              <a:t>next 2 weeks</a:t>
            </a:r>
          </a:p>
          <a:p>
            <a:pPr marL="457200" lvl="0" indent="-419100" rtl="0">
              <a:buClr>
                <a:schemeClr val="dk1"/>
              </a:buClr>
              <a:buSzPct val="166666"/>
              <a:buFont typeface="Arial"/>
              <a:buChar char="•"/>
            </a:pPr>
            <a:r>
              <a:rPr lang="en" dirty="0"/>
              <a:t>Interactive design</a:t>
            </a:r>
          </a:p>
          <a:p>
            <a:pPr marL="457200" lvl="0" indent="-419100" rtl="0">
              <a:buClr>
                <a:schemeClr val="dk1"/>
              </a:buClr>
              <a:buSzPct val="166666"/>
              <a:buFont typeface="Arial"/>
              <a:buChar char="•"/>
            </a:pPr>
            <a:r>
              <a:rPr lang="en" dirty="0"/>
              <a:t>Ipad design</a:t>
            </a:r>
          </a:p>
          <a:p>
            <a:pPr marL="457200" lvl="0" indent="-419100" rtl="0">
              <a:buClr>
                <a:schemeClr val="dk1"/>
              </a:buClr>
              <a:buSzPct val="166666"/>
              <a:buFont typeface="Arial"/>
              <a:buChar char="•"/>
            </a:pPr>
            <a:r>
              <a:rPr lang="en" dirty="0"/>
              <a:t>Focus groups</a:t>
            </a:r>
          </a:p>
          <a:p>
            <a:pPr marL="457200" lvl="0" indent="-419100" rtl="0">
              <a:buClr>
                <a:schemeClr val="dk1"/>
              </a:buClr>
              <a:buSzPct val="166666"/>
              <a:buFont typeface="Arial"/>
              <a:buChar char="•"/>
            </a:pPr>
            <a:r>
              <a:rPr lang="en" dirty="0"/>
              <a:t>Changes in wireframes</a:t>
            </a:r>
          </a:p>
          <a:p>
            <a:pPr marL="457200" lvl="0" indent="-419100">
              <a:buClr>
                <a:schemeClr val="dk1"/>
              </a:buClr>
              <a:buSzPct val="166666"/>
              <a:buFont typeface="Arial"/>
              <a:buChar char="•"/>
            </a:pPr>
            <a:r>
              <a:rPr lang="en" dirty="0"/>
              <a:t>Report </a:t>
            </a:r>
            <a:endParaRPr lang="en" dirty="0" smtClean="0"/>
          </a:p>
          <a:p>
            <a:pPr marL="457200" lvl="0" indent="-419100">
              <a:buClr>
                <a:schemeClr val="dk1"/>
              </a:buClr>
              <a:buSzPct val="166666"/>
              <a:buFont typeface="Arial"/>
              <a:buChar char="•"/>
            </a:pPr>
            <a:endParaRPr lang="en" dirty="0"/>
          </a:p>
          <a:p>
            <a:pPr marL="457200" lvl="0" indent="-419100">
              <a:buClr>
                <a:schemeClr val="dk1"/>
              </a:buClr>
              <a:buSzPct val="166666"/>
              <a:buFont typeface="Arial"/>
              <a:buChar char="•"/>
            </a:pPr>
            <a:r>
              <a:rPr lang="en-US" dirty="0" smtClean="0"/>
              <a:t>Focused-group group - </a:t>
            </a:r>
            <a:endParaRPr lang="en" dirty="0"/>
          </a:p>
        </p:txBody>
      </p:sp>
      <p:sp>
        <p:nvSpPr>
          <p:cNvPr id="2" name="Rectangle 1"/>
          <p:cNvSpPr/>
          <p:nvPr/>
        </p:nvSpPr>
        <p:spPr>
          <a:xfrm>
            <a:off x="840377" y="5945424"/>
            <a:ext cx="7920446" cy="646331"/>
          </a:xfrm>
          <a:prstGeom prst="rect">
            <a:avLst/>
          </a:prstGeom>
        </p:spPr>
        <p:txBody>
          <a:bodyPr wrap="square">
            <a:spAutoFit/>
          </a:bodyPr>
          <a:lstStyle/>
          <a:p>
            <a:pPr marL="457200" lvl="0" indent="-419100">
              <a:buSzPct val="166666"/>
              <a:buFont typeface="Arial"/>
              <a:buChar char="•"/>
            </a:pPr>
            <a:r>
              <a:rPr lang="en-US" sz="1800" dirty="0"/>
              <a:t>Jonathan M, Andrew M, Namrata P, Kristin R, Rohan A, Christina R</a:t>
            </a:r>
            <a:r>
              <a:rPr lang="en-US" sz="1800" dirty="0" smtClean="0"/>
              <a:t>, </a:t>
            </a:r>
            <a:r>
              <a:rPr lang="en-US" sz="1800" dirty="0" err="1" smtClean="0"/>
              <a:t>Shriti</a:t>
            </a:r>
            <a:r>
              <a:rPr lang="en-US" sz="1800" dirty="0" smtClean="0"/>
              <a:t> R</a:t>
            </a:r>
            <a:endParaRPr lang="en" sz="1800"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lvl="0" rtl="0">
              <a:buNone/>
            </a:pPr>
            <a:r>
              <a:rPr lang="en"/>
              <a:t>Moodle Mobile</a:t>
            </a:r>
          </a:p>
        </p:txBody>
      </p:sp>
      <p:sp>
        <p:nvSpPr>
          <p:cNvPr id="67" name="Shape 6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
</a:t>
            </a:r>
          </a:p>
        </p:txBody>
      </p:sp>
      <p:sp>
        <p:nvSpPr>
          <p:cNvPr id="68" name="Shape 68"/>
          <p:cNvSpPr txBox="1"/>
          <p:nvPr/>
        </p:nvSpPr>
        <p:spPr>
          <a:xfrm>
            <a:off x="612975" y="1852500"/>
            <a:ext cx="5155800" cy="4634699"/>
          </a:xfrm>
          <a:prstGeom prst="rect">
            <a:avLst/>
          </a:prstGeom>
        </p:spPr>
        <p:txBody>
          <a:bodyPr lIns="91425" tIns="91425" rIns="91425" bIns="91425" anchor="t" anchorCtr="0">
            <a:noAutofit/>
          </a:bodyPr>
          <a:lstStyle/>
          <a:p>
            <a:pPr lvl="0" rtl="0">
              <a:spcBef>
                <a:spcPts val="600"/>
              </a:spcBef>
              <a:buNone/>
            </a:pPr>
            <a:r>
              <a:rPr lang="en" sz="3600">
                <a:solidFill>
                  <a:schemeClr val="dk1"/>
                </a:solidFill>
                <a:latin typeface="Georgia"/>
                <a:ea typeface="Georgia"/>
                <a:cs typeface="Georgia"/>
                <a:sym typeface="Georgia"/>
              </a:rPr>
              <a:t>Moodle Mobile</a:t>
            </a:r>
          </a:p>
          <a:p>
            <a:pPr marL="457200" lvl="0" indent="-419100" rtl="0">
              <a:spcBef>
                <a:spcPts val="600"/>
              </a:spcBef>
              <a:buClr>
                <a:schemeClr val="dk1"/>
              </a:buClr>
              <a:buSzPct val="166666"/>
              <a:buFont typeface="Arial"/>
              <a:buChar char="•"/>
            </a:pPr>
            <a:r>
              <a:rPr lang="en" sz="3000">
                <a:solidFill>
                  <a:schemeClr val="dk1"/>
                </a:solidFill>
                <a:latin typeface="Georgia"/>
                <a:ea typeface="Georgia"/>
                <a:cs typeface="Georgia"/>
                <a:sym typeface="Georgia"/>
              </a:rPr>
              <a:t>In active development</a:t>
            </a:r>
          </a:p>
          <a:p>
            <a:pPr marL="457200" lvl="0" indent="-419100" rtl="0">
              <a:spcBef>
                <a:spcPts val="600"/>
              </a:spcBef>
              <a:buClr>
                <a:schemeClr val="dk1"/>
              </a:buClr>
              <a:buSzPct val="166666"/>
              <a:buFont typeface="Arial"/>
              <a:buChar char="•"/>
            </a:pPr>
            <a:r>
              <a:rPr lang="en" sz="3000">
                <a:solidFill>
                  <a:schemeClr val="dk1"/>
                </a:solidFill>
                <a:latin typeface="Georgia"/>
                <a:ea typeface="Georgia"/>
                <a:cs typeface="Georgia"/>
                <a:sym typeface="Georgia"/>
              </a:rPr>
              <a:t>iOS and Android</a:t>
            </a:r>
          </a:p>
          <a:p>
            <a:pPr marL="914400" lvl="1" indent="-419100" rtl="0">
              <a:spcBef>
                <a:spcPts val="600"/>
              </a:spcBef>
              <a:buClr>
                <a:schemeClr val="dk1"/>
              </a:buClr>
              <a:buSzPct val="100000"/>
              <a:buFont typeface="Courier New"/>
              <a:buChar char="o"/>
            </a:pPr>
            <a:r>
              <a:rPr lang="en" sz="3000">
                <a:solidFill>
                  <a:schemeClr val="dk1"/>
                </a:solidFill>
                <a:latin typeface="Georgia"/>
                <a:ea typeface="Georgia"/>
                <a:cs typeface="Georgia"/>
                <a:sym typeface="Georgia"/>
              </a:rPr>
              <a:t>porting to additional platforms possible</a:t>
            </a:r>
          </a:p>
          <a:p>
            <a:pPr marL="457200" lvl="0" indent="-419100" rtl="0">
              <a:spcBef>
                <a:spcPts val="600"/>
              </a:spcBef>
              <a:buClr>
                <a:schemeClr val="dk1"/>
              </a:buClr>
              <a:buSzPct val="166666"/>
              <a:buFont typeface="Arial"/>
              <a:buChar char="•"/>
            </a:pPr>
            <a:r>
              <a:rPr lang="en" sz="3000">
                <a:solidFill>
                  <a:schemeClr val="dk1"/>
                </a:solidFill>
                <a:latin typeface="Georgia"/>
                <a:ea typeface="Georgia"/>
                <a:cs typeface="Georgia"/>
                <a:sym typeface="Georgia"/>
              </a:rPr>
              <a:t>Customizable</a:t>
            </a:r>
          </a:p>
          <a:p>
            <a:endParaRPr lang="en" sz="3000">
              <a:solidFill>
                <a:schemeClr val="dk1"/>
              </a:solidFill>
              <a:latin typeface="Georgia"/>
              <a:ea typeface="Georgia"/>
              <a:cs typeface="Georgia"/>
              <a:sym typeface="Georgia"/>
            </a:endParaRPr>
          </a:p>
          <a:p>
            <a:endParaRPr lang="en" sz="3000">
              <a:solidFill>
                <a:schemeClr val="dk1"/>
              </a:solidFill>
              <a:latin typeface="Georgia"/>
              <a:ea typeface="Georgia"/>
              <a:cs typeface="Georgia"/>
              <a:sym typeface="Georgia"/>
            </a:endParaRPr>
          </a:p>
          <a:p>
            <a:endParaRPr lang="en" sz="3000">
              <a:solidFill>
                <a:schemeClr val="dk1"/>
              </a:solidFill>
              <a:latin typeface="Georgia"/>
              <a:ea typeface="Georgia"/>
              <a:cs typeface="Georgia"/>
              <a:sym typeface="Georgia"/>
            </a:endParaRPr>
          </a:p>
        </p:txBody>
      </p:sp>
      <p:sp>
        <p:nvSpPr>
          <p:cNvPr id="69" name="Shape 69"/>
          <p:cNvSpPr/>
          <p:nvPr/>
        </p:nvSpPr>
        <p:spPr>
          <a:xfrm>
            <a:off x="6154400" y="1600200"/>
            <a:ext cx="2989600" cy="5257800"/>
          </a:xfrm>
          <a:prstGeom prst="rect">
            <a:avLst/>
          </a:prstGeom>
          <a:blipFill>
            <a:blip r:embed="rId3"/>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marL="0" lvl="0" indent="0" rtl="0">
              <a:buNone/>
            </a:pPr>
            <a:r>
              <a:rPr lang="en"/>
              <a:t> Moodle Mobile - Features</a:t>
            </a:r>
          </a:p>
        </p:txBody>
      </p:sp>
      <p:sp>
        <p:nvSpPr>
          <p:cNvPr id="75" name="Shape 75"/>
          <p:cNvSpPr txBox="1">
            <a:spLocks noGrp="1"/>
          </p:cNvSpPr>
          <p:nvPr>
            <p:ph type="body" idx="1"/>
          </p:nvPr>
        </p:nvSpPr>
        <p:spPr>
          <a:xfrm>
            <a:off x="164250" y="1617125"/>
            <a:ext cx="5262599" cy="4967700"/>
          </a:xfrm>
          <a:prstGeom prst="rect">
            <a:avLst/>
          </a:prstGeom>
        </p:spPr>
        <p:txBody>
          <a:bodyPr lIns="91425" tIns="91425" rIns="91425" bIns="91425" anchor="t" anchorCtr="0">
            <a:noAutofit/>
          </a:bodyPr>
          <a:lstStyle/>
          <a:p>
            <a:pPr lvl="0" rtl="0">
              <a:buNone/>
            </a:pPr>
            <a:r>
              <a:rPr lang="en" sz="3600"/>
              <a:t>Documents</a:t>
            </a:r>
          </a:p>
          <a:p>
            <a:pPr marL="457200" lvl="0" indent="-457200" rtl="0">
              <a:buClr>
                <a:schemeClr val="dk1"/>
              </a:buClr>
              <a:buSzPct val="166666"/>
              <a:buFont typeface="Arial"/>
              <a:buChar char="•"/>
            </a:pPr>
            <a:r>
              <a:rPr lang="en" sz="3600"/>
              <a:t>Required Reading</a:t>
            </a:r>
          </a:p>
          <a:p>
            <a:pPr marL="457200" lvl="0" indent="-457200" rtl="0">
              <a:buClr>
                <a:schemeClr val="dk1"/>
              </a:buClr>
              <a:buSzPct val="166666"/>
              <a:buFont typeface="Arial"/>
              <a:buChar char="•"/>
            </a:pPr>
            <a:r>
              <a:rPr lang="en" sz="3600"/>
              <a:t>Syllabus</a:t>
            </a:r>
          </a:p>
          <a:p>
            <a:pPr marL="457200" lvl="0" indent="-457200" rtl="0">
              <a:buClr>
                <a:schemeClr val="dk1"/>
              </a:buClr>
              <a:buSzPct val="166666"/>
              <a:buFont typeface="Arial"/>
              <a:buChar char="•"/>
            </a:pPr>
            <a:r>
              <a:rPr lang="en" sz="3600"/>
              <a:t>Lectures Notes</a:t>
            </a:r>
          </a:p>
          <a:p>
            <a:pPr marL="457200" lvl="0" indent="-457200" rtl="0">
              <a:buClr>
                <a:schemeClr val="dk1"/>
              </a:buClr>
              <a:buSzPct val="166666"/>
              <a:buFont typeface="Arial"/>
              <a:buChar char="•"/>
            </a:pPr>
            <a:r>
              <a:rPr lang="en" sz="3600"/>
              <a:t>Slides</a:t>
            </a:r>
          </a:p>
          <a:p>
            <a:pPr marL="457200" lvl="0" indent="-457200" rtl="0">
              <a:buClr>
                <a:schemeClr val="dk1"/>
              </a:buClr>
              <a:buSzPct val="166666"/>
              <a:buFont typeface="Arial"/>
              <a:buChar char="•"/>
            </a:pPr>
            <a:r>
              <a:rPr lang="en" sz="3600"/>
              <a:t>Can save documents locally</a:t>
            </a:r>
          </a:p>
        </p:txBody>
      </p:sp>
      <p:sp>
        <p:nvSpPr>
          <p:cNvPr id="76" name="Shape 76"/>
          <p:cNvSpPr/>
          <p:nvPr/>
        </p:nvSpPr>
        <p:spPr>
          <a:xfrm>
            <a:off x="6111025" y="1617125"/>
            <a:ext cx="3032974" cy="5240875"/>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marL="0" lvl="0" indent="0" rtl="0">
              <a:buNone/>
            </a:pPr>
            <a:r>
              <a:rPr lang="en"/>
              <a:t> Moodle Mobile - Features</a:t>
            </a:r>
          </a:p>
        </p:txBody>
      </p:sp>
      <p:sp>
        <p:nvSpPr>
          <p:cNvPr id="82" name="Shape 82"/>
          <p:cNvSpPr txBox="1">
            <a:spLocks noGrp="1"/>
          </p:cNvSpPr>
          <p:nvPr>
            <p:ph type="body" idx="1"/>
          </p:nvPr>
        </p:nvSpPr>
        <p:spPr>
          <a:xfrm>
            <a:off x="457200" y="1600200"/>
            <a:ext cx="4844399" cy="4967700"/>
          </a:xfrm>
          <a:prstGeom prst="rect">
            <a:avLst/>
          </a:prstGeom>
        </p:spPr>
        <p:txBody>
          <a:bodyPr lIns="91425" tIns="91425" rIns="91425" bIns="91425" anchor="t" anchorCtr="0">
            <a:noAutofit/>
          </a:bodyPr>
          <a:lstStyle/>
          <a:p>
            <a:pPr lvl="0" rtl="0">
              <a:buNone/>
            </a:pPr>
            <a:r>
              <a:rPr lang="en" sz="3600"/>
              <a:t> Built in Browser</a:t>
            </a:r>
          </a:p>
          <a:p>
            <a:pPr marL="457200" lvl="0" indent="-381000" rtl="0">
              <a:buClr>
                <a:schemeClr val="dk1"/>
              </a:buClr>
              <a:buSzPct val="166666"/>
              <a:buFont typeface="Arial"/>
              <a:buChar char="•"/>
            </a:pPr>
            <a:r>
              <a:rPr lang="en" sz="2400"/>
              <a:t>If a mobile theme is set up properly then the app has access to all moodle desktop content, such as quizzes</a:t>
            </a:r>
          </a:p>
          <a:p>
            <a:pPr marL="457200" lvl="0" indent="-381000" rtl="0">
              <a:buClr>
                <a:schemeClr val="dk1"/>
              </a:buClr>
              <a:buSzPct val="166666"/>
              <a:buFont typeface="Arial"/>
              <a:buChar char="•"/>
            </a:pPr>
            <a:r>
              <a:rPr lang="en" sz="2400"/>
              <a:t>effectively means the app does not work without also enabling a mobile theme</a:t>
            </a:r>
          </a:p>
          <a:p>
            <a:pPr marL="457200" lvl="0" indent="-381000" rtl="0">
              <a:buClr>
                <a:schemeClr val="dk1"/>
              </a:buClr>
              <a:buSzPct val="166666"/>
              <a:buFont typeface="Arial"/>
              <a:buChar char="•"/>
            </a:pPr>
            <a:r>
              <a:rPr lang="en" sz="2400"/>
              <a:t>awkward transitions</a:t>
            </a:r>
          </a:p>
          <a:p>
            <a:pPr marL="457200" lvl="0" indent="-381000" rtl="0">
              <a:buClr>
                <a:schemeClr val="dk1"/>
              </a:buClr>
              <a:buSzPct val="166666"/>
              <a:buFont typeface="Arial"/>
              <a:buChar char="•"/>
            </a:pPr>
            <a:r>
              <a:rPr lang="en" sz="2400"/>
              <a:t>users must sign in twice</a:t>
            </a:r>
          </a:p>
          <a:p>
            <a:endParaRPr lang="en" sz="2400"/>
          </a:p>
        </p:txBody>
      </p:sp>
      <p:sp>
        <p:nvSpPr>
          <p:cNvPr id="83" name="Shape 83"/>
          <p:cNvSpPr/>
          <p:nvPr/>
        </p:nvSpPr>
        <p:spPr>
          <a:xfrm>
            <a:off x="6156825" y="1600200"/>
            <a:ext cx="2987174" cy="5137473"/>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19550" y="157462"/>
            <a:ext cx="8229600" cy="1143299"/>
          </a:xfrm>
          <a:prstGeom prst="rect">
            <a:avLst/>
          </a:prstGeom>
        </p:spPr>
        <p:txBody>
          <a:bodyPr lIns="91425" tIns="91425" rIns="91425" bIns="91425" anchor="ctr" anchorCtr="0">
            <a:noAutofit/>
          </a:bodyPr>
          <a:lstStyle/>
          <a:p>
            <a:pPr marL="0" lvl="0" indent="0" rtl="0">
              <a:buNone/>
            </a:pPr>
            <a:r>
              <a:rPr lang="en"/>
              <a:t> Moodle Mobile - Features</a:t>
            </a:r>
          </a:p>
        </p:txBody>
      </p:sp>
      <p:sp>
        <p:nvSpPr>
          <p:cNvPr id="89" name="Shape 89"/>
          <p:cNvSpPr txBox="1">
            <a:spLocks noGrp="1"/>
          </p:cNvSpPr>
          <p:nvPr>
            <p:ph type="body" idx="1"/>
          </p:nvPr>
        </p:nvSpPr>
        <p:spPr>
          <a:xfrm>
            <a:off x="457200" y="1600200"/>
            <a:ext cx="4850999" cy="4967700"/>
          </a:xfrm>
          <a:prstGeom prst="rect">
            <a:avLst/>
          </a:prstGeom>
        </p:spPr>
        <p:txBody>
          <a:bodyPr lIns="91425" tIns="91425" rIns="91425" bIns="91425" anchor="t" anchorCtr="0">
            <a:noAutofit/>
          </a:bodyPr>
          <a:lstStyle/>
          <a:p>
            <a:pPr lvl="0" rtl="0">
              <a:buNone/>
            </a:pPr>
            <a:r>
              <a:rPr lang="en" sz="3600"/>
              <a:t> Communication</a:t>
            </a:r>
          </a:p>
          <a:p>
            <a:pPr marL="457200" lvl="0" indent="-419100" rtl="0">
              <a:buClr>
                <a:schemeClr val="dk1"/>
              </a:buClr>
              <a:buSzPct val="166666"/>
              <a:buFont typeface="Arial"/>
              <a:buChar char="•"/>
            </a:pPr>
            <a:r>
              <a:rPr lang="en"/>
              <a:t>Discussion Forum</a:t>
            </a:r>
          </a:p>
          <a:p>
            <a:pPr marL="457200" lvl="0" indent="-419100" rtl="0">
              <a:buClr>
                <a:schemeClr val="dk1"/>
              </a:buClr>
              <a:buSzPct val="166666"/>
              <a:buFont typeface="Arial"/>
              <a:buChar char="•"/>
            </a:pPr>
            <a:r>
              <a:rPr lang="en"/>
              <a:t>Messaging Students</a:t>
            </a:r>
          </a:p>
          <a:p>
            <a:pPr marL="457200" lvl="0" indent="-419100" rtl="0">
              <a:buClr>
                <a:schemeClr val="dk1"/>
              </a:buClr>
              <a:buSzPct val="166666"/>
              <a:buFont typeface="Arial"/>
              <a:buChar char="•"/>
            </a:pPr>
            <a:r>
              <a:rPr lang="en"/>
              <a:t>Chat</a:t>
            </a:r>
          </a:p>
          <a:p>
            <a:endParaRPr lang="en"/>
          </a:p>
          <a:p>
            <a:pPr lvl="0" rtl="0">
              <a:buNone/>
            </a:pPr>
            <a:r>
              <a:rPr lang="en"/>
              <a:t>Most of these features currently use the in app browser</a:t>
            </a:r>
          </a:p>
        </p:txBody>
      </p:sp>
      <p:sp>
        <p:nvSpPr>
          <p:cNvPr id="90" name="Shape 90"/>
          <p:cNvSpPr/>
          <p:nvPr/>
        </p:nvSpPr>
        <p:spPr>
          <a:xfrm>
            <a:off x="5647000" y="1600200"/>
            <a:ext cx="3276849" cy="5821675"/>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73037"/>
            <a:ext cx="8229600" cy="1143299"/>
          </a:xfrm>
          <a:prstGeom prst="rect">
            <a:avLst/>
          </a:prstGeom>
        </p:spPr>
        <p:txBody>
          <a:bodyPr lIns="91425" tIns="91425" rIns="91425" bIns="91425" anchor="ctr" anchorCtr="0">
            <a:noAutofit/>
          </a:bodyPr>
          <a:lstStyle/>
          <a:p>
            <a:pPr marL="0" lvl="0" indent="0" rtl="0">
              <a:buNone/>
            </a:pPr>
            <a:r>
              <a:rPr lang="en"/>
              <a:t> Moodle Mobile - Limitations</a:t>
            </a:r>
          </a:p>
        </p:txBody>
      </p:sp>
      <p:sp>
        <p:nvSpPr>
          <p:cNvPr id="96" name="Shape 96"/>
          <p:cNvSpPr txBox="1">
            <a:spLocks noGrp="1"/>
          </p:cNvSpPr>
          <p:nvPr>
            <p:ph type="body" idx="1"/>
          </p:nvPr>
        </p:nvSpPr>
        <p:spPr>
          <a:xfrm>
            <a:off x="457200" y="1600200"/>
            <a:ext cx="3754800" cy="5257799"/>
          </a:xfrm>
          <a:prstGeom prst="rect">
            <a:avLst/>
          </a:prstGeom>
        </p:spPr>
        <p:txBody>
          <a:bodyPr lIns="91425" tIns="91425" rIns="91425" bIns="91425" anchor="t" anchorCtr="0">
            <a:noAutofit/>
          </a:bodyPr>
          <a:lstStyle/>
          <a:p>
            <a:pPr lvl="0" rtl="0">
              <a:buNone/>
            </a:pPr>
            <a:r>
              <a:rPr lang="en" sz="3600"/>
              <a:t>Web Browser</a:t>
            </a:r>
          </a:p>
          <a:p>
            <a:pPr marL="457200" lvl="0" indent="-381000" rtl="0">
              <a:buClr>
                <a:schemeClr val="dk1"/>
              </a:buClr>
              <a:buSzPct val="166666"/>
              <a:buFont typeface="Arial"/>
              <a:buChar char="•"/>
            </a:pPr>
            <a:r>
              <a:rPr lang="en" sz="2400"/>
              <a:t>users must sign in twice</a:t>
            </a:r>
          </a:p>
          <a:p>
            <a:pPr marL="457200" lvl="0" indent="-381000" rtl="0">
              <a:buClr>
                <a:schemeClr val="dk1"/>
              </a:buClr>
              <a:buSzPct val="166666"/>
              <a:buFont typeface="Arial"/>
              <a:buChar char="•"/>
            </a:pPr>
            <a:r>
              <a:rPr lang="en" sz="2400"/>
              <a:t>site must have mobile theme</a:t>
            </a:r>
          </a:p>
          <a:p>
            <a:pPr marL="457200" lvl="0" indent="-381000" rtl="0">
              <a:buClr>
                <a:schemeClr val="dk1"/>
              </a:buClr>
              <a:buSzPct val="166666"/>
              <a:buFont typeface="Arial"/>
              <a:buChar char="•"/>
            </a:pPr>
            <a:r>
              <a:rPr lang="en" sz="2400"/>
              <a:t>disconnect between app and browser can lead to poor user experience</a:t>
            </a:r>
          </a:p>
          <a:p>
            <a:pPr marL="0" lvl="0" indent="0" rtl="0">
              <a:buNone/>
            </a:pPr>
            <a:r>
              <a:rPr lang="en" sz="3600"/>
              <a:t>	</a:t>
            </a:r>
          </a:p>
        </p:txBody>
      </p:sp>
      <p:sp>
        <p:nvSpPr>
          <p:cNvPr id="97" name="Shape 97"/>
          <p:cNvSpPr/>
          <p:nvPr/>
        </p:nvSpPr>
        <p:spPr>
          <a:xfrm>
            <a:off x="4485475" y="1600200"/>
            <a:ext cx="4658524" cy="4373875"/>
          </a:xfrm>
          <a:prstGeom prst="rect">
            <a:avLst/>
          </a:prstGeom>
          <a:blipFill>
            <a:blip r:embed="rId3"/>
            <a:stretch>
              <a:fillRect/>
            </a:stretch>
          </a:blipFill>
          <a:ln>
            <a:noFill/>
          </a:ln>
        </p:spPr>
      </p:sp>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1406</Words>
  <Application>Microsoft Office PowerPoint</Application>
  <PresentationFormat>On-screen Show (4:3)</PresentationFormat>
  <Paragraphs>260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Courier New</vt:lpstr>
      <vt:lpstr>Georgia</vt:lpstr>
      <vt:lpstr>Wingdings</vt:lpstr>
      <vt:lpstr>paper-plane</vt:lpstr>
      <vt:lpstr>Mobile Learning Project </vt:lpstr>
      <vt:lpstr>Agenda</vt:lpstr>
      <vt:lpstr>Existing Moodle App</vt:lpstr>
      <vt:lpstr>Existing Moodle App</vt:lpstr>
      <vt:lpstr>Moodle Mobile</vt:lpstr>
      <vt:lpstr> Moodle Mobile - Features</vt:lpstr>
      <vt:lpstr> Moodle Mobile - Features</vt:lpstr>
      <vt:lpstr> Moodle Mobile - Features</vt:lpstr>
      <vt:lpstr> Moodle Mobile - Limitations</vt:lpstr>
      <vt:lpstr> Moodle Mobile - Limitations</vt:lpstr>
      <vt:lpstr> Moodle Mobile - Limitations</vt:lpstr>
      <vt:lpstr> Moodle Mobile - Reception</vt:lpstr>
      <vt:lpstr> Alternatives</vt:lpstr>
      <vt:lpstr> Possible Strategies</vt:lpstr>
      <vt:lpstr> Future of Developers Group</vt:lpstr>
      <vt:lpstr>Google Analytics Demo</vt:lpstr>
      <vt:lpstr>Student Interviews</vt:lpstr>
      <vt:lpstr>Student Interviews</vt:lpstr>
      <vt:lpstr>Student Interviews</vt:lpstr>
      <vt:lpstr>Commuter Interviews</vt:lpstr>
      <vt:lpstr>Commuter Interviews</vt:lpstr>
      <vt:lpstr>Commuter Interviews</vt:lpstr>
      <vt:lpstr>Intructor Interviews</vt:lpstr>
      <vt:lpstr>Instructor Interviews Course Content</vt:lpstr>
      <vt:lpstr>Instructor Interviews Unnecessary Features</vt:lpstr>
      <vt:lpstr>Survey Design and Questions</vt:lpstr>
      <vt:lpstr>Survey Design and Questions</vt:lpstr>
      <vt:lpstr>Survey Results</vt:lpstr>
      <vt:lpstr>Survey Results</vt:lpstr>
      <vt:lpstr>Survey Results</vt:lpstr>
      <vt:lpstr>Survey Results</vt:lpstr>
      <vt:lpstr>Survey Design and Questions</vt:lpstr>
      <vt:lpstr>Survey Results</vt:lpstr>
      <vt:lpstr>Survey Design and Questions</vt:lpstr>
      <vt:lpstr>Survey Design and Questions</vt:lpstr>
      <vt:lpstr>Survey Results</vt:lpstr>
      <vt:lpstr>Design and Wireframing</vt:lpstr>
      <vt:lpstr>Design and Wireframing</vt:lpstr>
      <vt:lpstr>Design and Wireframing</vt:lpstr>
      <vt:lpstr>Design and Wireframing</vt:lpstr>
      <vt:lpstr>Design and Wireframing</vt:lpstr>
      <vt:lpstr>Upcoming Milestones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Learning Project </dc:title>
  <cp:lastModifiedBy>Namrata Puri</cp:lastModifiedBy>
  <cp:revision>4</cp:revision>
  <dcterms:modified xsi:type="dcterms:W3CDTF">2013-11-21T21:32:58Z</dcterms:modified>
</cp:coreProperties>
</file>