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46" r:id="rId3"/>
    <p:sldId id="352" r:id="rId4"/>
    <p:sldId id="258" r:id="rId5"/>
    <p:sldId id="259" r:id="rId6"/>
    <p:sldId id="347" r:id="rId7"/>
    <p:sldId id="349" r:id="rId8"/>
    <p:sldId id="353" r:id="rId9"/>
    <p:sldId id="260" r:id="rId10"/>
    <p:sldId id="354" r:id="rId11"/>
    <p:sldId id="385" r:id="rId12"/>
    <p:sldId id="266" r:id="rId13"/>
    <p:sldId id="355" r:id="rId14"/>
    <p:sldId id="356" r:id="rId15"/>
    <p:sldId id="358" r:id="rId16"/>
    <p:sldId id="359" r:id="rId17"/>
    <p:sldId id="361" r:id="rId18"/>
    <p:sldId id="371" r:id="rId19"/>
    <p:sldId id="395" r:id="rId20"/>
    <p:sldId id="386" r:id="rId21"/>
    <p:sldId id="374" r:id="rId22"/>
    <p:sldId id="376" r:id="rId23"/>
    <p:sldId id="377" r:id="rId24"/>
    <p:sldId id="373" r:id="rId25"/>
    <p:sldId id="379" r:id="rId26"/>
    <p:sldId id="380" r:id="rId27"/>
    <p:sldId id="387" r:id="rId28"/>
    <p:sldId id="382" r:id="rId29"/>
    <p:sldId id="383" r:id="rId30"/>
    <p:sldId id="397" r:id="rId31"/>
    <p:sldId id="384" r:id="rId32"/>
    <p:sldId id="390" r:id="rId33"/>
    <p:sldId id="389" r:id="rId34"/>
    <p:sldId id="392" r:id="rId35"/>
    <p:sldId id="365" r:id="rId36"/>
    <p:sldId id="391" r:id="rId37"/>
    <p:sldId id="369" r:id="rId38"/>
    <p:sldId id="393" r:id="rId39"/>
    <p:sldId id="394" r:id="rId40"/>
    <p:sldId id="3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1" d="100"/>
          <a:sy n="161" d="100"/>
        </p:scale>
        <p:origin x="-1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search\graphs\xls\results\result_tiled_256_cluster_comparison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search\graphs\xls\results\polimak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search\graphs\xls\results\result_tiled_256_cluster_comparison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search\graphs\xls\results\esweek09_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winshare:research:graphs:xls:results:polimake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winshare:research:graphs:xls:results:polimak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search\graphs\xls\results\esweek09_resul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search\graphs\xls\results\esweek09_results.xlsx" TargetMode="External"/><Relationship Id="rId2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search\graphs\exec_tim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search\graphs\exec_tim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Power Vs. Perf. Vs. Both (Latency)</a:t>
            </a:r>
          </a:p>
        </c:rich>
      </c:tx>
      <c:layout>
        <c:manualLayout>
          <c:xMode val="edge"/>
          <c:yMode val="edge"/>
          <c:x val="0.332459426946632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2270778652669"/>
          <c:y val="0.110333204226371"/>
          <c:w val="0.657600721784777"/>
          <c:h val="0.709393337948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comparision1!$D$3</c:f>
              <c:strCache>
                <c:ptCount val="1"/>
                <c:pt idx="0">
                  <c:v>4CPU</c:v>
                </c:pt>
              </c:strCache>
            </c:strRef>
          </c:tx>
          <c:invertIfNegative val="0"/>
          <c:cat>
            <c:strRef>
              <c:f>comparision1!$C$4:$C$12</c:f>
              <c:strCache>
                <c:ptCount val="9"/>
                <c:pt idx="0">
                  <c:v>Tiled_16KB, SPM_16KB(L)</c:v>
                </c:pt>
                <c:pt idx="1">
                  <c:v>Tiled_8KB, SPM_8KB(L)</c:v>
                </c:pt>
                <c:pt idx="2">
                  <c:v>Tiled_4KB, SPM_4KB(L)</c:v>
                </c:pt>
                <c:pt idx="3">
                  <c:v>Tiled_16KB, SPM_16KB(M)</c:v>
                </c:pt>
                <c:pt idx="4">
                  <c:v>Tiled_8KB, SPM_8KB(M)</c:v>
                </c:pt>
                <c:pt idx="5">
                  <c:v>Tiled_4KB, SPM_4KB(M)</c:v>
                </c:pt>
                <c:pt idx="6">
                  <c:v>Tiled_16KB, SPM_16KB(B)</c:v>
                </c:pt>
                <c:pt idx="7">
                  <c:v>Tiled_8KB, SPM_8KB(B)</c:v>
                </c:pt>
                <c:pt idx="8">
                  <c:v>Tiled_4KB, SPM_4KB(B)</c:v>
                </c:pt>
              </c:strCache>
            </c:strRef>
          </c:cat>
          <c:val>
            <c:numRef>
              <c:f>comparision1!$D$4:$D$12</c:f>
              <c:numCache>
                <c:formatCode>#,##0_ </c:formatCode>
                <c:ptCount val="9"/>
                <c:pt idx="0">
                  <c:v>5.93443216E8</c:v>
                </c:pt>
                <c:pt idx="1">
                  <c:v>7.71288592E8</c:v>
                </c:pt>
                <c:pt idx="2">
                  <c:v>9.27467568E8</c:v>
                </c:pt>
                <c:pt idx="3">
                  <c:v>1.367104448E9</c:v>
                </c:pt>
                <c:pt idx="4">
                  <c:v>1.240373088E9</c:v>
                </c:pt>
                <c:pt idx="5">
                  <c:v>1.253878144E9</c:v>
                </c:pt>
                <c:pt idx="6">
                  <c:v>7.7775472E8</c:v>
                </c:pt>
                <c:pt idx="7">
                  <c:v>7.87311184E8</c:v>
                </c:pt>
                <c:pt idx="8">
                  <c:v>9.71010368E8</c:v>
                </c:pt>
              </c:numCache>
            </c:numRef>
          </c:val>
        </c:ser>
        <c:ser>
          <c:idx val="1"/>
          <c:order val="1"/>
          <c:tx>
            <c:strRef>
              <c:f>comparision1!$E$3</c:f>
              <c:strCache>
                <c:ptCount val="1"/>
                <c:pt idx="0">
                  <c:v>8CPU</c:v>
                </c:pt>
              </c:strCache>
            </c:strRef>
          </c:tx>
          <c:invertIfNegative val="0"/>
          <c:cat>
            <c:strRef>
              <c:f>comparision1!$C$4:$C$12</c:f>
              <c:strCache>
                <c:ptCount val="9"/>
                <c:pt idx="0">
                  <c:v>Tiled_16KB, SPM_16KB(L)</c:v>
                </c:pt>
                <c:pt idx="1">
                  <c:v>Tiled_8KB, SPM_8KB(L)</c:v>
                </c:pt>
                <c:pt idx="2">
                  <c:v>Tiled_4KB, SPM_4KB(L)</c:v>
                </c:pt>
                <c:pt idx="3">
                  <c:v>Tiled_16KB, SPM_16KB(M)</c:v>
                </c:pt>
                <c:pt idx="4">
                  <c:v>Tiled_8KB, SPM_8KB(M)</c:v>
                </c:pt>
                <c:pt idx="5">
                  <c:v>Tiled_4KB, SPM_4KB(M)</c:v>
                </c:pt>
                <c:pt idx="6">
                  <c:v>Tiled_16KB, SPM_16KB(B)</c:v>
                </c:pt>
                <c:pt idx="7">
                  <c:v>Tiled_8KB, SPM_8KB(B)</c:v>
                </c:pt>
                <c:pt idx="8">
                  <c:v>Tiled_4KB, SPM_4KB(B)</c:v>
                </c:pt>
              </c:strCache>
            </c:strRef>
          </c:cat>
          <c:val>
            <c:numRef>
              <c:f>comparision1!$E$4:$E$12</c:f>
              <c:numCache>
                <c:formatCode>#,##0_ </c:formatCode>
                <c:ptCount val="9"/>
                <c:pt idx="0">
                  <c:v>4.62246368E8</c:v>
                </c:pt>
                <c:pt idx="1">
                  <c:v>4.53560528E8</c:v>
                </c:pt>
                <c:pt idx="2">
                  <c:v>6.63335056E8</c:v>
                </c:pt>
                <c:pt idx="3">
                  <c:v>8.23069152E8</c:v>
                </c:pt>
                <c:pt idx="4">
                  <c:v>8.3230232E8</c:v>
                </c:pt>
                <c:pt idx="5">
                  <c:v>9.32449808E8</c:v>
                </c:pt>
                <c:pt idx="6">
                  <c:v>5.77190288E8</c:v>
                </c:pt>
                <c:pt idx="7">
                  <c:v>5.17528064E8</c:v>
                </c:pt>
                <c:pt idx="8">
                  <c:v>6.68392512E8</c:v>
                </c:pt>
              </c:numCache>
            </c:numRef>
          </c:val>
        </c:ser>
        <c:ser>
          <c:idx val="2"/>
          <c:order val="2"/>
          <c:tx>
            <c:strRef>
              <c:f>comparision1!$F$3</c:f>
              <c:strCache>
                <c:ptCount val="1"/>
                <c:pt idx="0">
                  <c:v>16CPU</c:v>
                </c:pt>
              </c:strCache>
            </c:strRef>
          </c:tx>
          <c:invertIfNegative val="0"/>
          <c:cat>
            <c:strRef>
              <c:f>comparision1!$C$4:$C$12</c:f>
              <c:strCache>
                <c:ptCount val="9"/>
                <c:pt idx="0">
                  <c:v>Tiled_16KB, SPM_16KB(L)</c:v>
                </c:pt>
                <c:pt idx="1">
                  <c:v>Tiled_8KB, SPM_8KB(L)</c:v>
                </c:pt>
                <c:pt idx="2">
                  <c:v>Tiled_4KB, SPM_4KB(L)</c:v>
                </c:pt>
                <c:pt idx="3">
                  <c:v>Tiled_16KB, SPM_16KB(M)</c:v>
                </c:pt>
                <c:pt idx="4">
                  <c:v>Tiled_8KB, SPM_8KB(M)</c:v>
                </c:pt>
                <c:pt idx="5">
                  <c:v>Tiled_4KB, SPM_4KB(M)</c:v>
                </c:pt>
                <c:pt idx="6">
                  <c:v>Tiled_16KB, SPM_16KB(B)</c:v>
                </c:pt>
                <c:pt idx="7">
                  <c:v>Tiled_8KB, SPM_8KB(B)</c:v>
                </c:pt>
                <c:pt idx="8">
                  <c:v>Tiled_4KB, SPM_4KB(B)</c:v>
                </c:pt>
              </c:strCache>
            </c:strRef>
          </c:cat>
          <c:val>
            <c:numRef>
              <c:f>comparision1!$F$4:$F$12</c:f>
              <c:numCache>
                <c:formatCode>#,##0_ </c:formatCode>
                <c:ptCount val="9"/>
                <c:pt idx="1">
                  <c:v>2.441776E8</c:v>
                </c:pt>
                <c:pt idx="2">
                  <c:v>3.64944928E8</c:v>
                </c:pt>
                <c:pt idx="4">
                  <c:v>5.29082144E8</c:v>
                </c:pt>
                <c:pt idx="5">
                  <c:v>5.90451984E8</c:v>
                </c:pt>
                <c:pt idx="7">
                  <c:v>3.34339264E8</c:v>
                </c:pt>
                <c:pt idx="8">
                  <c:v>4.00147136E8</c:v>
                </c:pt>
              </c:numCache>
            </c:numRef>
          </c:val>
        </c:ser>
        <c:ser>
          <c:idx val="3"/>
          <c:order val="3"/>
          <c:tx>
            <c:strRef>
              <c:f>comparision1!$G$3</c:f>
              <c:strCache>
                <c:ptCount val="1"/>
                <c:pt idx="0">
                  <c:v>32CPU</c:v>
                </c:pt>
              </c:strCache>
            </c:strRef>
          </c:tx>
          <c:invertIfNegative val="0"/>
          <c:cat>
            <c:strRef>
              <c:f>comparision1!$C$4:$C$12</c:f>
              <c:strCache>
                <c:ptCount val="9"/>
                <c:pt idx="0">
                  <c:v>Tiled_16KB, SPM_16KB(L)</c:v>
                </c:pt>
                <c:pt idx="1">
                  <c:v>Tiled_8KB, SPM_8KB(L)</c:v>
                </c:pt>
                <c:pt idx="2">
                  <c:v>Tiled_4KB, SPM_4KB(L)</c:v>
                </c:pt>
                <c:pt idx="3">
                  <c:v>Tiled_16KB, SPM_16KB(M)</c:v>
                </c:pt>
                <c:pt idx="4">
                  <c:v>Tiled_8KB, SPM_8KB(M)</c:v>
                </c:pt>
                <c:pt idx="5">
                  <c:v>Tiled_4KB, SPM_4KB(M)</c:v>
                </c:pt>
                <c:pt idx="6">
                  <c:v>Tiled_16KB, SPM_16KB(B)</c:v>
                </c:pt>
                <c:pt idx="7">
                  <c:v>Tiled_8KB, SPM_8KB(B)</c:v>
                </c:pt>
                <c:pt idx="8">
                  <c:v>Tiled_4KB, SPM_4KB(B)</c:v>
                </c:pt>
              </c:strCache>
            </c:strRef>
          </c:cat>
          <c:val>
            <c:numRef>
              <c:f>comparision1!$G$4:$G$12</c:f>
              <c:numCache>
                <c:formatCode>General</c:formatCode>
                <c:ptCount val="9"/>
                <c:pt idx="2" formatCode="#,##0_ ">
                  <c:v>2.19761056E8</c:v>
                </c:pt>
                <c:pt idx="5" formatCode="#,##0_ ">
                  <c:v>4.03666176E8</c:v>
                </c:pt>
                <c:pt idx="8" formatCode="#,##0_ ">
                  <c:v>2.25986976E8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6417432"/>
        <c:axId val="426420552"/>
      </c:barChart>
      <c:catAx>
        <c:axId val="426417432"/>
        <c:scaling>
          <c:orientation val="minMax"/>
        </c:scaling>
        <c:delete val="0"/>
        <c:axPos val="l"/>
        <c:majorTickMark val="none"/>
        <c:minorTickMark val="none"/>
        <c:tickLblPos val="nextTo"/>
        <c:crossAx val="426420552"/>
        <c:crosses val="autoZero"/>
        <c:auto val="1"/>
        <c:lblAlgn val="ctr"/>
        <c:lblOffset val="100"/>
        <c:noMultiLvlLbl val="0"/>
      </c:catAx>
      <c:valAx>
        <c:axId val="426420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2641743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417579833770779"/>
                <c:y val="0.909984902660495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/>
                    <a:t>Execution Cycles (Millions)</a:t>
                  </a:r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842128499562555"/>
          <c:y val="0.0676004819674241"/>
          <c:w val="0.10231594488189"/>
          <c:h val="0.30736885217228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Runtime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4417468649752"/>
          <c:y val="0.135297173220373"/>
          <c:w val="0.838607222708273"/>
          <c:h val="0.6312199193851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'run time'!$B$2</c:f>
              <c:strCache>
                <c:ptCount val="1"/>
                <c:pt idx="0">
                  <c:v>8_4</c:v>
                </c:pt>
              </c:strCache>
            </c:strRef>
          </c:tx>
          <c:spPr>
            <a:pattFill prst="pct90">
              <a:fgClr>
                <a:srgbClr val="000000"/>
              </a:fgClr>
              <a:bgClr>
                <a:srgbClr val="FFFFFF"/>
              </a:bgClr>
            </a:pattFill>
          </c:spPr>
          <c:invertIfNegative val="0"/>
          <c:cat>
            <c:numRef>
              <c:f>'run time'!$L$2:$L$6</c:f>
              <c:numCache>
                <c:formatCode>General</c:formatCode>
                <c:ptCount val="5"/>
                <c:pt idx="0">
                  <c:v>12.0</c:v>
                </c:pt>
                <c:pt idx="1">
                  <c:v>29.0</c:v>
                </c:pt>
                <c:pt idx="2">
                  <c:v>63.0</c:v>
                </c:pt>
                <c:pt idx="3">
                  <c:v>163.0</c:v>
                </c:pt>
                <c:pt idx="4">
                  <c:v>179.0</c:v>
                </c:pt>
              </c:numCache>
            </c:numRef>
          </c:cat>
          <c:val>
            <c:numRef>
              <c:f>'run time'!$M$2:$M$6</c:f>
              <c:numCache>
                <c:formatCode>General</c:formatCode>
                <c:ptCount val="5"/>
                <c:pt idx="0">
                  <c:v>121.27575175705</c:v>
                </c:pt>
                <c:pt idx="1">
                  <c:v>125.6782787755</c:v>
                </c:pt>
                <c:pt idx="2">
                  <c:v>128.3265461401</c:v>
                </c:pt>
                <c:pt idx="3">
                  <c:v>136.90616802885</c:v>
                </c:pt>
                <c:pt idx="4">
                  <c:v>176.9851372102</c:v>
                </c:pt>
              </c:numCache>
            </c:numRef>
          </c:val>
        </c:ser>
        <c:ser>
          <c:idx val="1"/>
          <c:order val="1"/>
          <c:tx>
            <c:strRef>
              <c:f>'run time'!$B$12</c:f>
              <c:strCache>
                <c:ptCount val="1"/>
                <c:pt idx="0">
                  <c:v>16_4</c:v>
                </c:pt>
              </c:strCache>
            </c:strRef>
          </c:tx>
          <c:spPr>
            <a:pattFill prst="ltDnDiag">
              <a:fgClr>
                <a:srgbClr val="000000"/>
              </a:fgClr>
              <a:bgClr>
                <a:srgbClr val="FFFFFF"/>
              </a:bgClr>
            </a:pattFill>
          </c:spPr>
          <c:invertIfNegative val="0"/>
          <c:cat>
            <c:numRef>
              <c:f>'run time'!$L$2:$L$6</c:f>
              <c:numCache>
                <c:formatCode>General</c:formatCode>
                <c:ptCount val="5"/>
                <c:pt idx="0">
                  <c:v>12.0</c:v>
                </c:pt>
                <c:pt idx="1">
                  <c:v>29.0</c:v>
                </c:pt>
                <c:pt idx="2">
                  <c:v>63.0</c:v>
                </c:pt>
                <c:pt idx="3">
                  <c:v>163.0</c:v>
                </c:pt>
                <c:pt idx="4">
                  <c:v>179.0</c:v>
                </c:pt>
              </c:numCache>
            </c:numRef>
          </c:cat>
          <c:val>
            <c:numRef>
              <c:f>'run time'!$M$12:$M$16</c:f>
              <c:numCache>
                <c:formatCode>General</c:formatCode>
                <c:ptCount val="5"/>
                <c:pt idx="0">
                  <c:v>123.4768007154</c:v>
                </c:pt>
                <c:pt idx="1">
                  <c:v>127.2776869221</c:v>
                </c:pt>
                <c:pt idx="2">
                  <c:v>128.6707669192</c:v>
                </c:pt>
                <c:pt idx="3">
                  <c:v>152.9685228544</c:v>
                </c:pt>
                <c:pt idx="4">
                  <c:v>207.58601537245</c:v>
                </c:pt>
              </c:numCache>
            </c:numRef>
          </c:val>
        </c:ser>
        <c:ser>
          <c:idx val="2"/>
          <c:order val="2"/>
          <c:tx>
            <c:strRef>
              <c:f>'run time'!$B$17</c:f>
              <c:strCache>
                <c:ptCount val="1"/>
                <c:pt idx="0">
                  <c:v>16_8</c:v>
                </c:pt>
              </c:strCache>
            </c:strRef>
          </c:tx>
          <c:spPr>
            <a:pattFill prst="pct50">
              <a:fgClr>
                <a:srgbClr val="000000"/>
              </a:fgClr>
              <a:bgClr>
                <a:srgbClr val="FFFFFF"/>
              </a:bgClr>
            </a:pattFill>
          </c:spPr>
          <c:invertIfNegative val="0"/>
          <c:cat>
            <c:numRef>
              <c:f>'run time'!$L$2:$L$6</c:f>
              <c:numCache>
                <c:formatCode>General</c:formatCode>
                <c:ptCount val="5"/>
                <c:pt idx="0">
                  <c:v>12.0</c:v>
                </c:pt>
                <c:pt idx="1">
                  <c:v>29.0</c:v>
                </c:pt>
                <c:pt idx="2">
                  <c:v>63.0</c:v>
                </c:pt>
                <c:pt idx="3">
                  <c:v>163.0</c:v>
                </c:pt>
                <c:pt idx="4">
                  <c:v>179.0</c:v>
                </c:pt>
              </c:numCache>
            </c:numRef>
          </c:cat>
          <c:val>
            <c:numRef>
              <c:f>'run time'!$M$17:$M$21</c:f>
              <c:numCache>
                <c:formatCode>General</c:formatCode>
                <c:ptCount val="5"/>
                <c:pt idx="0">
                  <c:v>124.57820519705</c:v>
                </c:pt>
                <c:pt idx="1">
                  <c:v>127.7427449155</c:v>
                </c:pt>
                <c:pt idx="2">
                  <c:v>128.7774608054</c:v>
                </c:pt>
                <c:pt idx="3">
                  <c:v>160.9112518123</c:v>
                </c:pt>
                <c:pt idx="4">
                  <c:v>222.0521051694</c:v>
                </c:pt>
              </c:numCache>
            </c:numRef>
          </c:val>
        </c:ser>
        <c:ser>
          <c:idx val="3"/>
          <c:order val="3"/>
          <c:tx>
            <c:strRef>
              <c:f>'run time'!$B$7</c:f>
              <c:strCache>
                <c:ptCount val="1"/>
                <c:pt idx="0">
                  <c:v>8_8</c:v>
                </c:pt>
              </c:strCache>
            </c:strRef>
          </c:tx>
          <c:spPr>
            <a:pattFill prst="trellis">
              <a:fgClr>
                <a:srgbClr val="000000"/>
              </a:fgClr>
              <a:bgClr>
                <a:srgbClr val="FFFFFF"/>
              </a:bgClr>
            </a:pattFill>
          </c:spPr>
          <c:invertIfNegative val="0"/>
          <c:cat>
            <c:numRef>
              <c:f>'run time'!$L$2:$L$6</c:f>
              <c:numCache>
                <c:formatCode>General</c:formatCode>
                <c:ptCount val="5"/>
                <c:pt idx="0">
                  <c:v>12.0</c:v>
                </c:pt>
                <c:pt idx="1">
                  <c:v>29.0</c:v>
                </c:pt>
                <c:pt idx="2">
                  <c:v>63.0</c:v>
                </c:pt>
                <c:pt idx="3">
                  <c:v>163.0</c:v>
                </c:pt>
                <c:pt idx="4">
                  <c:v>179.0</c:v>
                </c:pt>
              </c:numCache>
            </c:numRef>
          </c:cat>
          <c:val>
            <c:numRef>
              <c:f>'run time'!$M$7:$M$11</c:f>
              <c:numCache>
                <c:formatCode>General</c:formatCode>
                <c:ptCount val="5"/>
                <c:pt idx="0">
                  <c:v>122.3750649198</c:v>
                </c:pt>
                <c:pt idx="1">
                  <c:v>126.70945218195</c:v>
                </c:pt>
                <c:pt idx="2">
                  <c:v>128.5558706234</c:v>
                </c:pt>
                <c:pt idx="3">
                  <c:v>145.0483606</c:v>
                </c:pt>
                <c:pt idx="4">
                  <c:v>193.1580096006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728088"/>
        <c:axId val="421723512"/>
      </c:barChart>
      <c:catAx>
        <c:axId val="421728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Tasks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421723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1723512"/>
        <c:scaling>
          <c:orientation val="minMax"/>
          <c:min val="100.0"/>
        </c:scaling>
        <c:delete val="0"/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Seconds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421728088"/>
        <c:crosses val="autoZero"/>
        <c:crossBetween val="between"/>
      </c:valAx>
    </c:plotArea>
    <c:legend>
      <c:legendPos val="t"/>
      <c:layout/>
      <c:overlay val="0"/>
    </c:legend>
    <c:plotVisOnly val="0"/>
    <c:dispBlanksAs val="gap"/>
    <c:showDLblsOverMax val="0"/>
  </c:chart>
  <c:txPr>
    <a:bodyPr/>
    <a:lstStyle/>
    <a:p>
      <a:pPr>
        <a:defRPr sz="20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Power Vs. Perf. Vs. Both (Off-chip)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72270778652669"/>
          <c:y val="0.146474904898692"/>
          <c:w val="0.685656386701662"/>
          <c:h val="0.6732516372758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[result_tiled_256_cluster_comparison.xls]comparision2!$D$3</c:f>
              <c:strCache>
                <c:ptCount val="1"/>
                <c:pt idx="0">
                  <c:v>4CPU</c:v>
                </c:pt>
              </c:strCache>
            </c:strRef>
          </c:tx>
          <c:invertIfNegative val="0"/>
          <c:cat>
            <c:strRef>
              <c:f>[result_tiled_256_cluster_comparison.xls]comparision2!$C$4:$C$12</c:f>
              <c:strCache>
                <c:ptCount val="9"/>
                <c:pt idx="0">
                  <c:v>Tiled_16KB, SPM_16KB(L)</c:v>
                </c:pt>
                <c:pt idx="1">
                  <c:v>Tiled_8KB, SPM_8KB(L)</c:v>
                </c:pt>
                <c:pt idx="2">
                  <c:v>Tiled_4KB, SPM_4KB(L)</c:v>
                </c:pt>
                <c:pt idx="3">
                  <c:v>Tiled_16KB, SPM_16KB(M)</c:v>
                </c:pt>
                <c:pt idx="4">
                  <c:v>Tiled_8KB, SPM_8KB(M)</c:v>
                </c:pt>
                <c:pt idx="5">
                  <c:v>Tiled_4KB, SPM_4KB(M)</c:v>
                </c:pt>
                <c:pt idx="6">
                  <c:v>Tiled_16KB, SPM_16KB(B)</c:v>
                </c:pt>
                <c:pt idx="7">
                  <c:v>Tiled_8KB, SPM_8KB(B)</c:v>
                </c:pt>
                <c:pt idx="8">
                  <c:v>Tiled_4KB, SPM_4KB(B)</c:v>
                </c:pt>
              </c:strCache>
            </c:strRef>
          </c:cat>
          <c:val>
            <c:numRef>
              <c:f>[result_tiled_256_cluster_comparison.xls]comparision2!$D$4:$D$12</c:f>
              <c:numCache>
                <c:formatCode>#,##0_ </c:formatCode>
                <c:ptCount val="9"/>
                <c:pt idx="0">
                  <c:v>21.0</c:v>
                </c:pt>
                <c:pt idx="1">
                  <c:v>47.0</c:v>
                </c:pt>
                <c:pt idx="2">
                  <c:v>117.0</c:v>
                </c:pt>
                <c:pt idx="3">
                  <c:v>9.0</c:v>
                </c:pt>
                <c:pt idx="4">
                  <c:v>41.0</c:v>
                </c:pt>
                <c:pt idx="5">
                  <c:v>111.0</c:v>
                </c:pt>
                <c:pt idx="6">
                  <c:v>9.0</c:v>
                </c:pt>
                <c:pt idx="7">
                  <c:v>43.0</c:v>
                </c:pt>
                <c:pt idx="8">
                  <c:v>111.0</c:v>
                </c:pt>
              </c:numCache>
            </c:numRef>
          </c:val>
        </c:ser>
        <c:ser>
          <c:idx val="1"/>
          <c:order val="1"/>
          <c:tx>
            <c:strRef>
              <c:f>[result_tiled_256_cluster_comparison.xls]comparision2!$E$3</c:f>
              <c:strCache>
                <c:ptCount val="1"/>
                <c:pt idx="0">
                  <c:v>8CPU</c:v>
                </c:pt>
              </c:strCache>
            </c:strRef>
          </c:tx>
          <c:invertIfNegative val="0"/>
          <c:cat>
            <c:strRef>
              <c:f>[result_tiled_256_cluster_comparison.xls]comparision2!$C$4:$C$12</c:f>
              <c:strCache>
                <c:ptCount val="9"/>
                <c:pt idx="0">
                  <c:v>Tiled_16KB, SPM_16KB(L)</c:v>
                </c:pt>
                <c:pt idx="1">
                  <c:v>Tiled_8KB, SPM_8KB(L)</c:v>
                </c:pt>
                <c:pt idx="2">
                  <c:v>Tiled_4KB, SPM_4KB(L)</c:v>
                </c:pt>
                <c:pt idx="3">
                  <c:v>Tiled_16KB, SPM_16KB(M)</c:v>
                </c:pt>
                <c:pt idx="4">
                  <c:v>Tiled_8KB, SPM_8KB(M)</c:v>
                </c:pt>
                <c:pt idx="5">
                  <c:v>Tiled_4KB, SPM_4KB(M)</c:v>
                </c:pt>
                <c:pt idx="6">
                  <c:v>Tiled_16KB, SPM_16KB(B)</c:v>
                </c:pt>
                <c:pt idx="7">
                  <c:v>Tiled_8KB, SPM_8KB(B)</c:v>
                </c:pt>
                <c:pt idx="8">
                  <c:v>Tiled_4KB, SPM_4KB(B)</c:v>
                </c:pt>
              </c:strCache>
            </c:strRef>
          </c:cat>
          <c:val>
            <c:numRef>
              <c:f>[result_tiled_256_cluster_comparison.xls]comparision2!$E$4:$E$12</c:f>
              <c:numCache>
                <c:formatCode>#,##0_ </c:formatCode>
                <c:ptCount val="9"/>
                <c:pt idx="0">
                  <c:v>7.0</c:v>
                </c:pt>
                <c:pt idx="1">
                  <c:v>25.0</c:v>
                </c:pt>
                <c:pt idx="2">
                  <c:v>87.0</c:v>
                </c:pt>
                <c:pt idx="3">
                  <c:v>5.0</c:v>
                </c:pt>
                <c:pt idx="4">
                  <c:v>15.0</c:v>
                </c:pt>
                <c:pt idx="5">
                  <c:v>83.0</c:v>
                </c:pt>
                <c:pt idx="6">
                  <c:v>5.0</c:v>
                </c:pt>
                <c:pt idx="7">
                  <c:v>17.0</c:v>
                </c:pt>
                <c:pt idx="8">
                  <c:v>83.0</c:v>
                </c:pt>
              </c:numCache>
            </c:numRef>
          </c:val>
        </c:ser>
        <c:ser>
          <c:idx val="2"/>
          <c:order val="2"/>
          <c:tx>
            <c:strRef>
              <c:f>[result_tiled_256_cluster_comparison.xls]comparision2!$F$3</c:f>
              <c:strCache>
                <c:ptCount val="1"/>
                <c:pt idx="0">
                  <c:v>16CPU</c:v>
                </c:pt>
              </c:strCache>
            </c:strRef>
          </c:tx>
          <c:invertIfNegative val="0"/>
          <c:cat>
            <c:strRef>
              <c:f>[result_tiled_256_cluster_comparison.xls]comparision2!$C$4:$C$12</c:f>
              <c:strCache>
                <c:ptCount val="9"/>
                <c:pt idx="0">
                  <c:v>Tiled_16KB, SPM_16KB(L)</c:v>
                </c:pt>
                <c:pt idx="1">
                  <c:v>Tiled_8KB, SPM_8KB(L)</c:v>
                </c:pt>
                <c:pt idx="2">
                  <c:v>Tiled_4KB, SPM_4KB(L)</c:v>
                </c:pt>
                <c:pt idx="3">
                  <c:v>Tiled_16KB, SPM_16KB(M)</c:v>
                </c:pt>
                <c:pt idx="4">
                  <c:v>Tiled_8KB, SPM_8KB(M)</c:v>
                </c:pt>
                <c:pt idx="5">
                  <c:v>Tiled_4KB, SPM_4KB(M)</c:v>
                </c:pt>
                <c:pt idx="6">
                  <c:v>Tiled_16KB, SPM_16KB(B)</c:v>
                </c:pt>
                <c:pt idx="7">
                  <c:v>Tiled_8KB, SPM_8KB(B)</c:v>
                </c:pt>
                <c:pt idx="8">
                  <c:v>Tiled_4KB, SPM_4KB(B)</c:v>
                </c:pt>
              </c:strCache>
            </c:strRef>
          </c:cat>
          <c:val>
            <c:numRef>
              <c:f>[result_tiled_256_cluster_comparison.xls]comparision2!$F$4:$F$12</c:f>
              <c:numCache>
                <c:formatCode>#,##0_ </c:formatCode>
                <c:ptCount val="9"/>
                <c:pt idx="1">
                  <c:v>13.0</c:v>
                </c:pt>
                <c:pt idx="2">
                  <c:v>49.0</c:v>
                </c:pt>
                <c:pt idx="4">
                  <c:v>7.0</c:v>
                </c:pt>
                <c:pt idx="5">
                  <c:v>29.0</c:v>
                </c:pt>
                <c:pt idx="7">
                  <c:v>7.0</c:v>
                </c:pt>
                <c:pt idx="8">
                  <c:v>35.0</c:v>
                </c:pt>
              </c:numCache>
            </c:numRef>
          </c:val>
        </c:ser>
        <c:ser>
          <c:idx val="3"/>
          <c:order val="3"/>
          <c:tx>
            <c:strRef>
              <c:f>[result_tiled_256_cluster_comparison.xls]comparision2!$G$3</c:f>
              <c:strCache>
                <c:ptCount val="1"/>
                <c:pt idx="0">
                  <c:v>32CPU</c:v>
                </c:pt>
              </c:strCache>
            </c:strRef>
          </c:tx>
          <c:invertIfNegative val="0"/>
          <c:cat>
            <c:strRef>
              <c:f>[result_tiled_256_cluster_comparison.xls]comparision2!$C$4:$C$12</c:f>
              <c:strCache>
                <c:ptCount val="9"/>
                <c:pt idx="0">
                  <c:v>Tiled_16KB, SPM_16KB(L)</c:v>
                </c:pt>
                <c:pt idx="1">
                  <c:v>Tiled_8KB, SPM_8KB(L)</c:v>
                </c:pt>
                <c:pt idx="2">
                  <c:v>Tiled_4KB, SPM_4KB(L)</c:v>
                </c:pt>
                <c:pt idx="3">
                  <c:v>Tiled_16KB, SPM_16KB(M)</c:v>
                </c:pt>
                <c:pt idx="4">
                  <c:v>Tiled_8KB, SPM_8KB(M)</c:v>
                </c:pt>
                <c:pt idx="5">
                  <c:v>Tiled_4KB, SPM_4KB(M)</c:v>
                </c:pt>
                <c:pt idx="6">
                  <c:v>Tiled_16KB, SPM_16KB(B)</c:v>
                </c:pt>
                <c:pt idx="7">
                  <c:v>Tiled_8KB, SPM_8KB(B)</c:v>
                </c:pt>
                <c:pt idx="8">
                  <c:v>Tiled_4KB, SPM_4KB(B)</c:v>
                </c:pt>
              </c:strCache>
            </c:strRef>
          </c:cat>
          <c:val>
            <c:numRef>
              <c:f>[result_tiled_256_cluster_comparison.xls]comparision2!$G$4:$G$12</c:f>
              <c:numCache>
                <c:formatCode>General</c:formatCode>
                <c:ptCount val="9"/>
                <c:pt idx="2" formatCode="#,##0_ ">
                  <c:v>21.0</c:v>
                </c:pt>
                <c:pt idx="5" formatCode="#,##0_ ">
                  <c:v>13.0</c:v>
                </c:pt>
                <c:pt idx="8" formatCode="#,##0_ ">
                  <c:v>13.0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6460536"/>
        <c:axId val="426463656"/>
      </c:barChart>
      <c:catAx>
        <c:axId val="426460536"/>
        <c:scaling>
          <c:orientation val="minMax"/>
        </c:scaling>
        <c:delete val="0"/>
        <c:axPos val="l"/>
        <c:majorTickMark val="none"/>
        <c:minorTickMark val="none"/>
        <c:tickLblPos val="nextTo"/>
        <c:crossAx val="426463656"/>
        <c:crosses val="autoZero"/>
        <c:auto val="1"/>
        <c:lblAlgn val="ctr"/>
        <c:lblOffset val="100"/>
        <c:noMultiLvlLbl val="0"/>
      </c:catAx>
      <c:valAx>
        <c:axId val="426463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Off-Chip Data Accesses</a:t>
                </a:r>
              </a:p>
            </c:rich>
          </c:tx>
          <c:layout>
            <c:manualLayout>
              <c:xMode val="edge"/>
              <c:yMode val="edge"/>
              <c:x val="0.458315288713911"/>
              <c:y val="0.925219229587161"/>
            </c:manualLayout>
          </c:layout>
          <c:overlay val="0"/>
        </c:title>
        <c:numFmt formatCode="#,##0_ " sourceLinked="1"/>
        <c:majorTickMark val="out"/>
        <c:minorTickMark val="none"/>
        <c:tickLblPos val="nextTo"/>
        <c:crossAx val="426460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8047134733159"/>
          <c:y val="0.288516941035532"/>
          <c:w val="0.101675087489064"/>
          <c:h val="0.3000616664343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907357283466"/>
          <c:y val="0.118842661905873"/>
          <c:w val="0.566030798884515"/>
          <c:h val="0.749987807755681"/>
        </c:manualLayout>
      </c:layout>
      <c:radarChart>
        <c:radarStyle val="marker"/>
        <c:varyColors val="0"/>
        <c:ser>
          <c:idx val="0"/>
          <c:order val="0"/>
          <c:tx>
            <c:strRef>
              <c:f>Sheet2!$R$1</c:f>
              <c:strCache>
                <c:ptCount val="1"/>
                <c:pt idx="0">
                  <c:v>4CPU</c:v>
                </c:pt>
              </c:strCache>
            </c:strRef>
          </c:tx>
          <c:cat>
            <c:strRef>
              <c:f>Sheet2!$Q$2:$Q$10</c:f>
              <c:strCache>
                <c:ptCount val="9"/>
                <c:pt idx="0">
                  <c:v>16K_1I</c:v>
                </c:pt>
                <c:pt idx="1">
                  <c:v>16K_2I</c:v>
                </c:pt>
                <c:pt idx="2">
                  <c:v>16K_4I</c:v>
                </c:pt>
                <c:pt idx="3">
                  <c:v>8K_1I</c:v>
                </c:pt>
                <c:pt idx="4">
                  <c:v>8K_2I</c:v>
                </c:pt>
                <c:pt idx="5">
                  <c:v>8K_4I</c:v>
                </c:pt>
                <c:pt idx="6">
                  <c:v>4K_1I</c:v>
                </c:pt>
                <c:pt idx="7">
                  <c:v>4K_2I</c:v>
                </c:pt>
                <c:pt idx="8">
                  <c:v>4K_4I</c:v>
                </c:pt>
              </c:strCache>
            </c:strRef>
          </c:cat>
          <c:val>
            <c:numRef>
              <c:f>Sheet2!$R$2:$R$10</c:f>
              <c:numCache>
                <c:formatCode>#,##0_ </c:formatCode>
                <c:ptCount val="9"/>
                <c:pt idx="0">
                  <c:v>6382.53232</c:v>
                </c:pt>
                <c:pt idx="1">
                  <c:v>5353.66376</c:v>
                </c:pt>
                <c:pt idx="2">
                  <c:v>5525.690600000005</c:v>
                </c:pt>
                <c:pt idx="3">
                  <c:v>5866.63024</c:v>
                </c:pt>
                <c:pt idx="4">
                  <c:v>5991.795120000003</c:v>
                </c:pt>
                <c:pt idx="5">
                  <c:v>6127.27936</c:v>
                </c:pt>
                <c:pt idx="6">
                  <c:v>6591.100320000001</c:v>
                </c:pt>
                <c:pt idx="7">
                  <c:v>6723.704640000001</c:v>
                </c:pt>
                <c:pt idx="8">
                  <c:v>6799.083600000001</c:v>
                </c:pt>
              </c:numCache>
            </c:numRef>
          </c:val>
        </c:ser>
        <c:ser>
          <c:idx val="1"/>
          <c:order val="1"/>
          <c:tx>
            <c:strRef>
              <c:f>Sheet2!$S$1</c:f>
              <c:strCache>
                <c:ptCount val="1"/>
                <c:pt idx="0">
                  <c:v>8CPU</c:v>
                </c:pt>
              </c:strCache>
            </c:strRef>
          </c:tx>
          <c:cat>
            <c:strRef>
              <c:f>Sheet2!$Q$2:$Q$10</c:f>
              <c:strCache>
                <c:ptCount val="9"/>
                <c:pt idx="0">
                  <c:v>16K_1I</c:v>
                </c:pt>
                <c:pt idx="1">
                  <c:v>16K_2I</c:v>
                </c:pt>
                <c:pt idx="2">
                  <c:v>16K_4I</c:v>
                </c:pt>
                <c:pt idx="3">
                  <c:v>8K_1I</c:v>
                </c:pt>
                <c:pt idx="4">
                  <c:v>8K_2I</c:v>
                </c:pt>
                <c:pt idx="5">
                  <c:v>8K_4I</c:v>
                </c:pt>
                <c:pt idx="6">
                  <c:v>4K_1I</c:v>
                </c:pt>
                <c:pt idx="7">
                  <c:v>4K_2I</c:v>
                </c:pt>
                <c:pt idx="8">
                  <c:v>4K_4I</c:v>
                </c:pt>
              </c:strCache>
            </c:strRef>
          </c:cat>
          <c:val>
            <c:numRef>
              <c:f>Sheet2!$S$2:$S$10</c:f>
              <c:numCache>
                <c:formatCode>#,##0_ </c:formatCode>
                <c:ptCount val="9"/>
                <c:pt idx="0">
                  <c:v>5025.10544</c:v>
                </c:pt>
                <c:pt idx="1">
                  <c:v>3321.28016</c:v>
                </c:pt>
                <c:pt idx="2">
                  <c:v>3066.370920000001</c:v>
                </c:pt>
                <c:pt idx="3">
                  <c:v>3849.48784</c:v>
                </c:pt>
                <c:pt idx="4">
                  <c:v>3139.660639999999</c:v>
                </c:pt>
                <c:pt idx="5">
                  <c:v>3207.48092</c:v>
                </c:pt>
                <c:pt idx="6">
                  <c:v>3456.94768</c:v>
                </c:pt>
                <c:pt idx="7">
                  <c:v>3456.75824</c:v>
                </c:pt>
                <c:pt idx="8">
                  <c:v>3683.5348</c:v>
                </c:pt>
              </c:numCache>
            </c:numRef>
          </c:val>
        </c:ser>
        <c:ser>
          <c:idx val="2"/>
          <c:order val="2"/>
          <c:tx>
            <c:strRef>
              <c:f>Sheet2!$T$1</c:f>
              <c:strCache>
                <c:ptCount val="1"/>
                <c:pt idx="0">
                  <c:v>16CPU</c:v>
                </c:pt>
              </c:strCache>
            </c:strRef>
          </c:tx>
          <c:cat>
            <c:strRef>
              <c:f>Sheet2!$Q$2:$Q$10</c:f>
              <c:strCache>
                <c:ptCount val="9"/>
                <c:pt idx="0">
                  <c:v>16K_1I</c:v>
                </c:pt>
                <c:pt idx="1">
                  <c:v>16K_2I</c:v>
                </c:pt>
                <c:pt idx="2">
                  <c:v>16K_4I</c:v>
                </c:pt>
                <c:pt idx="3">
                  <c:v>8K_1I</c:v>
                </c:pt>
                <c:pt idx="4">
                  <c:v>8K_2I</c:v>
                </c:pt>
                <c:pt idx="5">
                  <c:v>8K_4I</c:v>
                </c:pt>
                <c:pt idx="6">
                  <c:v>4K_1I</c:v>
                </c:pt>
                <c:pt idx="7">
                  <c:v>4K_2I</c:v>
                </c:pt>
                <c:pt idx="8">
                  <c:v>4K_4I</c:v>
                </c:pt>
              </c:strCache>
            </c:strRef>
          </c:cat>
          <c:val>
            <c:numRef>
              <c:f>Sheet2!$T$2:$T$10</c:f>
              <c:numCache>
                <c:formatCode>#,##0_ </c:formatCode>
                <c:ptCount val="9"/>
                <c:pt idx="0">
                  <c:v>5025.10544</c:v>
                </c:pt>
                <c:pt idx="1">
                  <c:v>2942.998879999999</c:v>
                </c:pt>
                <c:pt idx="2">
                  <c:v>1999.55732</c:v>
                </c:pt>
                <c:pt idx="3">
                  <c:v>2942.998879999999</c:v>
                </c:pt>
                <c:pt idx="4">
                  <c:v>2029.87272</c:v>
                </c:pt>
                <c:pt idx="5">
                  <c:v>1950.97744</c:v>
                </c:pt>
                <c:pt idx="6">
                  <c:v>2620.6424</c:v>
                </c:pt>
                <c:pt idx="7">
                  <c:v>2018.14296</c:v>
                </c:pt>
                <c:pt idx="8">
                  <c:v>2074.48156</c:v>
                </c:pt>
              </c:numCache>
            </c:numRef>
          </c:val>
        </c:ser>
        <c:ser>
          <c:idx val="3"/>
          <c:order val="3"/>
          <c:tx>
            <c:strRef>
              <c:f>Sheet2!$U$1</c:f>
              <c:strCache>
                <c:ptCount val="1"/>
                <c:pt idx="0">
                  <c:v>32CPU</c:v>
                </c:pt>
              </c:strCache>
            </c:strRef>
          </c:tx>
          <c:cat>
            <c:strRef>
              <c:f>Sheet2!$Q$2:$Q$10</c:f>
              <c:strCache>
                <c:ptCount val="9"/>
                <c:pt idx="0">
                  <c:v>16K_1I</c:v>
                </c:pt>
                <c:pt idx="1">
                  <c:v>16K_2I</c:v>
                </c:pt>
                <c:pt idx="2">
                  <c:v>16K_4I</c:v>
                </c:pt>
                <c:pt idx="3">
                  <c:v>8K_1I</c:v>
                </c:pt>
                <c:pt idx="4">
                  <c:v>8K_2I</c:v>
                </c:pt>
                <c:pt idx="5">
                  <c:v>8K_4I</c:v>
                </c:pt>
                <c:pt idx="6">
                  <c:v>4K_1I</c:v>
                </c:pt>
                <c:pt idx="7">
                  <c:v>4K_2I</c:v>
                </c:pt>
                <c:pt idx="8">
                  <c:v>4K_4I</c:v>
                </c:pt>
              </c:strCache>
            </c:strRef>
          </c:cat>
          <c:val>
            <c:numRef>
              <c:f>Sheet2!$U$2:$U$10</c:f>
              <c:numCache>
                <c:formatCode>#,##0_ </c:formatCode>
                <c:ptCount val="9"/>
                <c:pt idx="0">
                  <c:v>5025.10544</c:v>
                </c:pt>
                <c:pt idx="1">
                  <c:v>2528.811360000004</c:v>
                </c:pt>
                <c:pt idx="2">
                  <c:v>1791.31512</c:v>
                </c:pt>
                <c:pt idx="3">
                  <c:v>2523.568479999994</c:v>
                </c:pt>
                <c:pt idx="4">
                  <c:v>1421.69208</c:v>
                </c:pt>
                <c:pt idx="5">
                  <c:v>1363.33024</c:v>
                </c:pt>
                <c:pt idx="6">
                  <c:v>1578.9784</c:v>
                </c:pt>
                <c:pt idx="7">
                  <c:v>1387.5492</c:v>
                </c:pt>
                <c:pt idx="8">
                  <c:v>1293.09724</c:v>
                </c:pt>
              </c:numCache>
            </c:numRef>
          </c:val>
        </c:ser>
        <c:ser>
          <c:idx val="4"/>
          <c:order val="4"/>
          <c:tx>
            <c:strRef>
              <c:f>Sheet2!$V$1</c:f>
              <c:strCache>
                <c:ptCount val="1"/>
                <c:pt idx="0">
                  <c:v>64CPU</c:v>
                </c:pt>
              </c:strCache>
            </c:strRef>
          </c:tx>
          <c:cat>
            <c:strRef>
              <c:f>Sheet2!$Q$2:$Q$10</c:f>
              <c:strCache>
                <c:ptCount val="9"/>
                <c:pt idx="0">
                  <c:v>16K_1I</c:v>
                </c:pt>
                <c:pt idx="1">
                  <c:v>16K_2I</c:v>
                </c:pt>
                <c:pt idx="2">
                  <c:v>16K_4I</c:v>
                </c:pt>
                <c:pt idx="3">
                  <c:v>8K_1I</c:v>
                </c:pt>
                <c:pt idx="4">
                  <c:v>8K_2I</c:v>
                </c:pt>
                <c:pt idx="5">
                  <c:v>8K_4I</c:v>
                </c:pt>
                <c:pt idx="6">
                  <c:v>4K_1I</c:v>
                </c:pt>
                <c:pt idx="7">
                  <c:v>4K_2I</c:v>
                </c:pt>
                <c:pt idx="8">
                  <c:v>4K_4I</c:v>
                </c:pt>
              </c:strCache>
            </c:strRef>
          </c:cat>
          <c:val>
            <c:numRef>
              <c:f>Sheet2!$V$2:$V$10</c:f>
              <c:numCache>
                <c:formatCode>#,##0_ </c:formatCode>
                <c:ptCount val="9"/>
                <c:pt idx="0">
                  <c:v>5025.10544</c:v>
                </c:pt>
                <c:pt idx="1">
                  <c:v>2528.811360000004</c:v>
                </c:pt>
                <c:pt idx="2">
                  <c:v>1526.54968</c:v>
                </c:pt>
                <c:pt idx="3">
                  <c:v>2523.568479999994</c:v>
                </c:pt>
                <c:pt idx="4">
                  <c:v>1419.07064</c:v>
                </c:pt>
                <c:pt idx="5">
                  <c:v>1210.23036</c:v>
                </c:pt>
                <c:pt idx="6">
                  <c:v>1269.64848</c:v>
                </c:pt>
                <c:pt idx="7">
                  <c:v>1212.85176</c:v>
                </c:pt>
                <c:pt idx="8">
                  <c:v>1030.42024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6320424"/>
        <c:axId val="426323512"/>
      </c:radarChart>
      <c:catAx>
        <c:axId val="42632042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426323512"/>
        <c:crosses val="autoZero"/>
        <c:auto val="1"/>
        <c:lblAlgn val="ctr"/>
        <c:lblOffset val="100"/>
        <c:noMultiLvlLbl val="0"/>
      </c:catAx>
      <c:valAx>
        <c:axId val="426323512"/>
        <c:scaling>
          <c:orientation val="minMax"/>
        </c:scaling>
        <c:delete val="0"/>
        <c:axPos val="l"/>
        <c:majorGridlines/>
        <c:numFmt formatCode="#,##0_ " sourceLinked="1"/>
        <c:majorTickMark val="cross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426320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0995731812489"/>
          <c:y val="0.0662054725993243"/>
          <c:w val="0.178154704693102"/>
          <c:h val="0.857407497967737"/>
        </c:manualLayout>
      </c:layout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Normalized Execution Time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790627222999"/>
          <c:y val="0.0950660529144811"/>
          <c:w val="0.871844506586209"/>
          <c:h val="0.62805914098743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'drm2'!$E$161</c:f>
              <c:strCache>
                <c:ptCount val="1"/>
                <c:pt idx="0">
                  <c:v>Sharing 50 %</c:v>
                </c:pt>
              </c:strCache>
            </c:strRef>
          </c:tx>
          <c:invertIfNegative val="0"/>
          <c:cat>
            <c:strRef>
              <c:f>'drm2'!$A$162:$A$171</c:f>
              <c:strCache>
                <c:ptCount val="10"/>
                <c:pt idx="0">
                  <c:v>1_8</c:v>
                </c:pt>
                <c:pt idx="1">
                  <c:v>2_8</c:v>
                </c:pt>
                <c:pt idx="2">
                  <c:v>3_8</c:v>
                </c:pt>
                <c:pt idx="3">
                  <c:v>4_8</c:v>
                </c:pt>
                <c:pt idx="4">
                  <c:v>5_8</c:v>
                </c:pt>
                <c:pt idx="5">
                  <c:v>6_8</c:v>
                </c:pt>
                <c:pt idx="6">
                  <c:v>8_8</c:v>
                </c:pt>
                <c:pt idx="7">
                  <c:v>10_8</c:v>
                </c:pt>
                <c:pt idx="8">
                  <c:v>16_8</c:v>
                </c:pt>
                <c:pt idx="9">
                  <c:v>32_8</c:v>
                </c:pt>
              </c:strCache>
            </c:strRef>
          </c:cat>
          <c:val>
            <c:numRef>
              <c:f>'drm2'!$E$162:$E$171</c:f>
              <c:numCache>
                <c:formatCode>General</c:formatCode>
                <c:ptCount val="10"/>
                <c:pt idx="0">
                  <c:v>1.0</c:v>
                </c:pt>
                <c:pt idx="1">
                  <c:v>0.542168993258523</c:v>
                </c:pt>
                <c:pt idx="2">
                  <c:v>0.507850930294971</c:v>
                </c:pt>
                <c:pt idx="3">
                  <c:v>0.500602886543727</c:v>
                </c:pt>
                <c:pt idx="4">
                  <c:v>0.499426414264561</c:v>
                </c:pt>
                <c:pt idx="5">
                  <c:v>0.541236604254617</c:v>
                </c:pt>
                <c:pt idx="6">
                  <c:v>0.538032100508347</c:v>
                </c:pt>
                <c:pt idx="7">
                  <c:v>0.546722785707393</c:v>
                </c:pt>
                <c:pt idx="8">
                  <c:v>0.547540191451965</c:v>
                </c:pt>
                <c:pt idx="9">
                  <c:v>0.519893434426008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6243128"/>
        <c:axId val="426248664"/>
      </c:barChart>
      <c:catAx>
        <c:axId val="426243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Platform Configurations (# CPUs_8KB SPMs)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26248664"/>
        <c:crosses val="autoZero"/>
        <c:auto val="1"/>
        <c:lblAlgn val="ctr"/>
        <c:lblOffset val="100"/>
        <c:noMultiLvlLbl val="0"/>
      </c:catAx>
      <c:valAx>
        <c:axId val="4262486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Normalized Execution Time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26243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PoliMakE Vs. Halt Approach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0126826181173"/>
          <c:y val="0.089103528725576"/>
          <c:w val="0.848624519351658"/>
          <c:h val="0.7120597841936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'halt jpeg+drm'!$B$19</c:f>
              <c:strCache>
                <c:ptCount val="1"/>
                <c:pt idx="0">
                  <c:v>PoliMakE</c:v>
                </c:pt>
              </c:strCache>
            </c:strRef>
          </c:tx>
          <c:invertIfNegative val="0"/>
          <c:cat>
            <c:strRef>
              <c:f>'halt jpeg+drm'!$A$20:$A$29</c:f>
              <c:strCache>
                <c:ptCount val="10"/>
                <c:pt idx="0">
                  <c:v>JPEG_1</c:v>
                </c:pt>
                <c:pt idx="1">
                  <c:v>DRM_1</c:v>
                </c:pt>
                <c:pt idx="2">
                  <c:v>JPEG_2</c:v>
                </c:pt>
                <c:pt idx="3">
                  <c:v>DRM_2</c:v>
                </c:pt>
                <c:pt idx="4">
                  <c:v>JPEG_4</c:v>
                </c:pt>
                <c:pt idx="5">
                  <c:v>DRM_4</c:v>
                </c:pt>
                <c:pt idx="6">
                  <c:v>JPEG_8</c:v>
                </c:pt>
                <c:pt idx="7">
                  <c:v>DRM_8</c:v>
                </c:pt>
                <c:pt idx="8">
                  <c:v>JPEG_16</c:v>
                </c:pt>
                <c:pt idx="9">
                  <c:v>DRM_16</c:v>
                </c:pt>
              </c:strCache>
            </c:strRef>
          </c:cat>
          <c:val>
            <c:numRef>
              <c:f>'halt jpeg+drm'!$B$20:$B$29</c:f>
              <c:numCache>
                <c:formatCode>General</c:formatCode>
                <c:ptCount val="10"/>
                <c:pt idx="0">
                  <c:v>2.96816E6</c:v>
                </c:pt>
                <c:pt idx="1">
                  <c:v>80.0</c:v>
                </c:pt>
                <c:pt idx="2">
                  <c:v>262760.0</c:v>
                </c:pt>
                <c:pt idx="3">
                  <c:v>160.0</c:v>
                </c:pt>
                <c:pt idx="4">
                  <c:v>262760.0</c:v>
                </c:pt>
                <c:pt idx="5">
                  <c:v>28880.0</c:v>
                </c:pt>
                <c:pt idx="6">
                  <c:v>262760.0</c:v>
                </c:pt>
                <c:pt idx="7">
                  <c:v>28880.0</c:v>
                </c:pt>
                <c:pt idx="8">
                  <c:v>262760.0</c:v>
                </c:pt>
                <c:pt idx="9">
                  <c:v>28880.0</c:v>
                </c:pt>
              </c:numCache>
            </c:numRef>
          </c:val>
        </c:ser>
        <c:ser>
          <c:idx val="3"/>
          <c:order val="1"/>
          <c:tx>
            <c:strRef>
              <c:f>'halt jpeg+drm'!$E$19</c:f>
              <c:strCache>
                <c:ptCount val="1"/>
                <c:pt idx="0">
                  <c:v>Halt</c:v>
                </c:pt>
              </c:strCache>
            </c:strRef>
          </c:tx>
          <c:invertIfNegative val="0"/>
          <c:cat>
            <c:strRef>
              <c:f>'halt jpeg+drm'!$A$20:$A$29</c:f>
              <c:strCache>
                <c:ptCount val="10"/>
                <c:pt idx="0">
                  <c:v>JPEG_1</c:v>
                </c:pt>
                <c:pt idx="1">
                  <c:v>DRM_1</c:v>
                </c:pt>
                <c:pt idx="2">
                  <c:v>JPEG_2</c:v>
                </c:pt>
                <c:pt idx="3">
                  <c:v>DRM_2</c:v>
                </c:pt>
                <c:pt idx="4">
                  <c:v>JPEG_4</c:v>
                </c:pt>
                <c:pt idx="5">
                  <c:v>DRM_4</c:v>
                </c:pt>
                <c:pt idx="6">
                  <c:v>JPEG_8</c:v>
                </c:pt>
                <c:pt idx="7">
                  <c:v>DRM_8</c:v>
                </c:pt>
                <c:pt idx="8">
                  <c:v>JPEG_16</c:v>
                </c:pt>
                <c:pt idx="9">
                  <c:v>DRM_16</c:v>
                </c:pt>
              </c:strCache>
            </c:strRef>
          </c:cat>
          <c:val>
            <c:numRef>
              <c:f>'halt jpeg+drm'!$E$20:$E$29</c:f>
              <c:numCache>
                <c:formatCode>General</c:formatCode>
                <c:ptCount val="10"/>
                <c:pt idx="0">
                  <c:v>4.51348E6</c:v>
                </c:pt>
                <c:pt idx="1">
                  <c:v>58240.0</c:v>
                </c:pt>
                <c:pt idx="2">
                  <c:v>963480.0</c:v>
                </c:pt>
                <c:pt idx="3">
                  <c:v>58240.0</c:v>
                </c:pt>
                <c:pt idx="4">
                  <c:v>493520.0</c:v>
                </c:pt>
                <c:pt idx="5">
                  <c:v>57760.0</c:v>
                </c:pt>
                <c:pt idx="6">
                  <c:v>493520.0</c:v>
                </c:pt>
                <c:pt idx="7">
                  <c:v>57760.0</c:v>
                </c:pt>
                <c:pt idx="8">
                  <c:v>493520.0</c:v>
                </c:pt>
                <c:pt idx="9">
                  <c:v>57760.0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915640"/>
        <c:axId val="410919448"/>
      </c:barChart>
      <c:catAx>
        <c:axId val="410915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410919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0919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Execution Time (Billion Cycles)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410915640"/>
        <c:crosses val="autoZero"/>
        <c:crossBetween val="between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0.293123067451356"/>
          <c:y val="0.179990355404206"/>
          <c:w val="0.469697114485034"/>
          <c:h val="0.0708660395593749"/>
        </c:manualLayout>
      </c:layout>
      <c:overlay val="0"/>
    </c:legend>
    <c:plotVisOnly val="0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US"/>
              <a:t>Performance Improvement (%) over Base SPM</a:t>
            </a:r>
          </a:p>
        </c:rich>
      </c:tx>
      <c:layout>
        <c:manualLayout>
          <c:xMode val="edge"/>
          <c:yMode val="edge"/>
          <c:x val="0.144363171926344"/>
          <c:y val="0.0286995596764407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0449178943529866"/>
          <c:y val="0.0411204312859635"/>
          <c:w val="0.93105537359212"/>
          <c:h val="0.838580099568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comparison!$A$90</c:f>
              <c:strCache>
                <c:ptCount val="1"/>
                <c:pt idx="0">
                  <c:v>Non-Clustered</c:v>
                </c:pt>
              </c:strCache>
            </c:strRef>
          </c:tx>
          <c:invertIfNegative val="0"/>
          <c:cat>
            <c:strRef>
              <c:f>comparison!$B$89:$J$89</c:f>
              <c:strCache>
                <c:ptCount val="9"/>
                <c:pt idx="0">
                  <c:v>16x4</c:v>
                </c:pt>
                <c:pt idx="1">
                  <c:v>16x8</c:v>
                </c:pt>
                <c:pt idx="2">
                  <c:v>8x4</c:v>
                </c:pt>
                <c:pt idx="3">
                  <c:v>8x8</c:v>
                </c:pt>
                <c:pt idx="4">
                  <c:v>8x16</c:v>
                </c:pt>
                <c:pt idx="5">
                  <c:v>4x4</c:v>
                </c:pt>
                <c:pt idx="6">
                  <c:v>4x8</c:v>
                </c:pt>
                <c:pt idx="7">
                  <c:v>4x16</c:v>
                </c:pt>
                <c:pt idx="8">
                  <c:v>4x32</c:v>
                </c:pt>
              </c:strCache>
            </c:strRef>
          </c:cat>
          <c:val>
            <c:numRef>
              <c:f>comparison!$B$90:$J$90</c:f>
              <c:numCache>
                <c:formatCode>General</c:formatCode>
                <c:ptCount val="9"/>
                <c:pt idx="0">
                  <c:v>13.26205764707157</c:v>
                </c:pt>
                <c:pt idx="1">
                  <c:v>8.548456204604846</c:v>
                </c:pt>
                <c:pt idx="2">
                  <c:v>15.94724604160771</c:v>
                </c:pt>
                <c:pt idx="3">
                  <c:v>20.59959742187342</c:v>
                </c:pt>
                <c:pt idx="4">
                  <c:v>47.29071260767442</c:v>
                </c:pt>
                <c:pt idx="5">
                  <c:v>17.64717351680964</c:v>
                </c:pt>
                <c:pt idx="6">
                  <c:v>40.23950244504597</c:v>
                </c:pt>
                <c:pt idx="7">
                  <c:v>33.11576666064619</c:v>
                </c:pt>
                <c:pt idx="8">
                  <c:v>54.24229973622862</c:v>
                </c:pt>
              </c:numCache>
            </c:numRef>
          </c:val>
        </c:ser>
        <c:ser>
          <c:idx val="1"/>
          <c:order val="1"/>
          <c:tx>
            <c:strRef>
              <c:f>comparison!$A$91</c:f>
              <c:strCache>
                <c:ptCount val="1"/>
                <c:pt idx="0">
                  <c:v>Clustered</c:v>
                </c:pt>
              </c:strCache>
            </c:strRef>
          </c:tx>
          <c:invertIfNegative val="0"/>
          <c:cat>
            <c:strRef>
              <c:f>comparison!$B$89:$J$89</c:f>
              <c:strCache>
                <c:ptCount val="9"/>
                <c:pt idx="0">
                  <c:v>16x4</c:v>
                </c:pt>
                <c:pt idx="1">
                  <c:v>16x8</c:v>
                </c:pt>
                <c:pt idx="2">
                  <c:v>8x4</c:v>
                </c:pt>
                <c:pt idx="3">
                  <c:v>8x8</c:v>
                </c:pt>
                <c:pt idx="4">
                  <c:v>8x16</c:v>
                </c:pt>
                <c:pt idx="5">
                  <c:v>4x4</c:v>
                </c:pt>
                <c:pt idx="6">
                  <c:v>4x8</c:v>
                </c:pt>
                <c:pt idx="7">
                  <c:v>4x16</c:v>
                </c:pt>
                <c:pt idx="8">
                  <c:v>4x32</c:v>
                </c:pt>
              </c:strCache>
            </c:strRef>
          </c:cat>
          <c:val>
            <c:numRef>
              <c:f>comparison!$B$91:$J$91</c:f>
              <c:numCache>
                <c:formatCode>General</c:formatCode>
                <c:ptCount val="9"/>
                <c:pt idx="0">
                  <c:v>13.99925854462282</c:v>
                </c:pt>
                <c:pt idx="1">
                  <c:v>9.35771691940504</c:v>
                </c:pt>
                <c:pt idx="2">
                  <c:v>14.82129678612583</c:v>
                </c:pt>
                <c:pt idx="3">
                  <c:v>25.39142589919281</c:v>
                </c:pt>
                <c:pt idx="4">
                  <c:v>81.56044137538264</c:v>
                </c:pt>
                <c:pt idx="5">
                  <c:v>17.10648891603286</c:v>
                </c:pt>
                <c:pt idx="6">
                  <c:v>40.4254949437402</c:v>
                </c:pt>
                <c:pt idx="7">
                  <c:v>52.48739495798299</c:v>
                </c:pt>
                <c:pt idx="8">
                  <c:v>56.42199043418302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958888"/>
        <c:axId val="425961896"/>
      </c:barChart>
      <c:catAx>
        <c:axId val="425958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425961896"/>
        <c:crosses val="autoZero"/>
        <c:auto val="1"/>
        <c:lblAlgn val="ctr"/>
        <c:lblOffset val="100"/>
        <c:noMultiLvlLbl val="0"/>
      </c:catAx>
      <c:valAx>
        <c:axId val="425961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600"/>
            </a:pPr>
            <a:endParaRPr lang="en-US"/>
          </a:p>
        </c:txPr>
        <c:crossAx val="425958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6361510323021"/>
          <c:y val="0.265761594791594"/>
          <c:w val="0.325107284236119"/>
          <c:h val="0.220046246967621"/>
        </c:manualLayout>
      </c:layout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US"/>
              <a:t>Power Savings (%) over Base SPM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049672667910753"/>
          <c:y val="0.046260498687664"/>
          <c:w val="0.923218332466399"/>
          <c:h val="0.9074790026246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comparison!$A$95</c:f>
              <c:strCache>
                <c:ptCount val="1"/>
                <c:pt idx="0">
                  <c:v>Non-Clustered</c:v>
                </c:pt>
              </c:strCache>
            </c:strRef>
          </c:tx>
          <c:invertIfNegative val="0"/>
          <c:cat>
            <c:strRef>
              <c:f>comparison!$B$94:$J$94</c:f>
              <c:strCache>
                <c:ptCount val="9"/>
                <c:pt idx="0">
                  <c:v>16x4</c:v>
                </c:pt>
                <c:pt idx="1">
                  <c:v>16x8</c:v>
                </c:pt>
                <c:pt idx="2">
                  <c:v>8x4</c:v>
                </c:pt>
                <c:pt idx="3">
                  <c:v>8x8</c:v>
                </c:pt>
                <c:pt idx="4">
                  <c:v>8x16</c:v>
                </c:pt>
                <c:pt idx="5">
                  <c:v>4x4</c:v>
                </c:pt>
                <c:pt idx="6">
                  <c:v>4x8</c:v>
                </c:pt>
                <c:pt idx="7">
                  <c:v>4x16</c:v>
                </c:pt>
                <c:pt idx="8">
                  <c:v>4x32</c:v>
                </c:pt>
              </c:strCache>
            </c:strRef>
          </c:cat>
          <c:val>
            <c:numRef>
              <c:f>comparison!$B$95:$J$95</c:f>
              <c:numCache>
                <c:formatCode>General</c:formatCode>
                <c:ptCount val="9"/>
                <c:pt idx="0">
                  <c:v>57.90911953571214</c:v>
                </c:pt>
                <c:pt idx="1">
                  <c:v>60.71099310009554</c:v>
                </c:pt>
                <c:pt idx="2">
                  <c:v>18.10211719894371</c:v>
                </c:pt>
                <c:pt idx="3">
                  <c:v>38.61009264378878</c:v>
                </c:pt>
                <c:pt idx="4">
                  <c:v>41.93245201729923</c:v>
                </c:pt>
                <c:pt idx="5">
                  <c:v>4.722803627491467</c:v>
                </c:pt>
                <c:pt idx="6">
                  <c:v>17.11011239214947</c:v>
                </c:pt>
                <c:pt idx="7">
                  <c:v>37.5996421461739</c:v>
                </c:pt>
                <c:pt idx="8">
                  <c:v>43.08907915017715</c:v>
                </c:pt>
              </c:numCache>
            </c:numRef>
          </c:val>
        </c:ser>
        <c:ser>
          <c:idx val="1"/>
          <c:order val="1"/>
          <c:tx>
            <c:strRef>
              <c:f>comparison!$A$96</c:f>
              <c:strCache>
                <c:ptCount val="1"/>
                <c:pt idx="0">
                  <c:v>Clustered</c:v>
                </c:pt>
              </c:strCache>
            </c:strRef>
          </c:tx>
          <c:invertIfNegative val="0"/>
          <c:cat>
            <c:strRef>
              <c:f>comparison!$B$94:$J$94</c:f>
              <c:strCache>
                <c:ptCount val="9"/>
                <c:pt idx="0">
                  <c:v>16x4</c:v>
                </c:pt>
                <c:pt idx="1">
                  <c:v>16x8</c:v>
                </c:pt>
                <c:pt idx="2">
                  <c:v>8x4</c:v>
                </c:pt>
                <c:pt idx="3">
                  <c:v>8x8</c:v>
                </c:pt>
                <c:pt idx="4">
                  <c:v>8x16</c:v>
                </c:pt>
                <c:pt idx="5">
                  <c:v>4x4</c:v>
                </c:pt>
                <c:pt idx="6">
                  <c:v>4x8</c:v>
                </c:pt>
                <c:pt idx="7">
                  <c:v>4x16</c:v>
                </c:pt>
                <c:pt idx="8">
                  <c:v>4x32</c:v>
                </c:pt>
              </c:strCache>
            </c:strRef>
          </c:cat>
          <c:val>
            <c:numRef>
              <c:f>comparison!$B$96:$J$96</c:f>
              <c:numCache>
                <c:formatCode>General</c:formatCode>
                <c:ptCount val="9"/>
                <c:pt idx="0">
                  <c:v>58.75108369973244</c:v>
                </c:pt>
                <c:pt idx="1">
                  <c:v>60.80519377412733</c:v>
                </c:pt>
                <c:pt idx="2">
                  <c:v>15.04697558794487</c:v>
                </c:pt>
                <c:pt idx="3">
                  <c:v>43.84267042552315</c:v>
                </c:pt>
                <c:pt idx="4">
                  <c:v>54.52558576723963</c:v>
                </c:pt>
                <c:pt idx="5">
                  <c:v>-0.0500587153204115</c:v>
                </c:pt>
                <c:pt idx="6">
                  <c:v>14.14778361753081</c:v>
                </c:pt>
                <c:pt idx="7">
                  <c:v>42.65405630011031</c:v>
                </c:pt>
                <c:pt idx="8">
                  <c:v>31.37502115972928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990008"/>
        <c:axId val="425993016"/>
      </c:barChart>
      <c:catAx>
        <c:axId val="425990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425993016"/>
        <c:crosses val="autoZero"/>
        <c:auto val="1"/>
        <c:lblAlgn val="ctr"/>
        <c:lblOffset val="100"/>
        <c:noMultiLvlLbl val="0"/>
      </c:catAx>
      <c:valAx>
        <c:axId val="425993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600"/>
            </a:pPr>
            <a:endParaRPr lang="en-US"/>
          </a:p>
        </c:txPr>
        <c:crossAx val="425990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4357428294436"/>
          <c:y val="0.155443119452397"/>
          <c:w val="0.294372969230061"/>
          <c:h val="0.257595131547935"/>
        </c:manualLayout>
      </c:layout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681840551181"/>
          <c:y val="0.158850779893733"/>
          <c:w val="0.764672326115491"/>
          <c:h val="0.47881000551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Sheet14!$A$58</c:f>
              <c:strCache>
                <c:ptCount val="1"/>
                <c:pt idx="0">
                  <c:v>8KB8CPU16T</c:v>
                </c:pt>
              </c:strCache>
            </c:strRef>
          </c:tx>
          <c:invertIfNegative val="0"/>
          <c:cat>
            <c:strRef>
              <c:f>Sheet14!$B$56:$D$57</c:f>
              <c:strCache>
                <c:ptCount val="3"/>
                <c:pt idx="0">
                  <c:v>Task Partitioning</c:v>
                </c:pt>
                <c:pt idx="1">
                  <c:v>Early Execution</c:v>
                </c:pt>
                <c:pt idx="2">
                  <c:v>Memory Aware</c:v>
                </c:pt>
              </c:strCache>
            </c:strRef>
          </c:cat>
          <c:val>
            <c:numRef>
              <c:f>Sheet14!$B$58:$D$58</c:f>
              <c:numCache>
                <c:formatCode>General</c:formatCode>
                <c:ptCount val="3"/>
                <c:pt idx="0">
                  <c:v>13.9430483646925</c:v>
                </c:pt>
                <c:pt idx="1">
                  <c:v>14.4241697183988</c:v>
                </c:pt>
                <c:pt idx="2">
                  <c:v>33.8451824725344</c:v>
                </c:pt>
              </c:numCache>
            </c:numRef>
          </c:val>
        </c:ser>
        <c:ser>
          <c:idx val="1"/>
          <c:order val="1"/>
          <c:tx>
            <c:strRef>
              <c:f>Sheet14!$A$59</c:f>
              <c:strCache>
                <c:ptCount val="1"/>
                <c:pt idx="0">
                  <c:v>8KB8CPU32T</c:v>
                </c:pt>
              </c:strCache>
            </c:strRef>
          </c:tx>
          <c:invertIfNegative val="0"/>
          <c:cat>
            <c:strRef>
              <c:f>Sheet14!$B$56:$D$57</c:f>
              <c:strCache>
                <c:ptCount val="3"/>
                <c:pt idx="0">
                  <c:v>Task Partitioning</c:v>
                </c:pt>
                <c:pt idx="1">
                  <c:v>Early Execution</c:v>
                </c:pt>
                <c:pt idx="2">
                  <c:v>Memory Aware</c:v>
                </c:pt>
              </c:strCache>
            </c:strRef>
          </c:cat>
          <c:val>
            <c:numRef>
              <c:f>Sheet14!$B$59:$D$59</c:f>
              <c:numCache>
                <c:formatCode>General</c:formatCode>
                <c:ptCount val="3"/>
                <c:pt idx="0">
                  <c:v>13.30989452536422</c:v>
                </c:pt>
                <c:pt idx="1">
                  <c:v>13.30989452536422</c:v>
                </c:pt>
                <c:pt idx="2">
                  <c:v>30.82782294762519</c:v>
                </c:pt>
              </c:numCache>
            </c:numRef>
          </c:val>
        </c:ser>
        <c:ser>
          <c:idx val="2"/>
          <c:order val="2"/>
          <c:tx>
            <c:strRef>
              <c:f>Sheet14!$A$60</c:f>
              <c:strCache>
                <c:ptCount val="1"/>
                <c:pt idx="0">
                  <c:v>8KB8CPU64T</c:v>
                </c:pt>
              </c:strCache>
            </c:strRef>
          </c:tx>
          <c:invertIfNegative val="0"/>
          <c:cat>
            <c:strRef>
              <c:f>Sheet14!$B$56:$D$57</c:f>
              <c:strCache>
                <c:ptCount val="3"/>
                <c:pt idx="0">
                  <c:v>Task Partitioning</c:v>
                </c:pt>
                <c:pt idx="1">
                  <c:v>Early Execution</c:v>
                </c:pt>
                <c:pt idx="2">
                  <c:v>Memory Aware</c:v>
                </c:pt>
              </c:strCache>
            </c:strRef>
          </c:cat>
          <c:val>
            <c:numRef>
              <c:f>Sheet14!$B$60:$D$60</c:f>
              <c:numCache>
                <c:formatCode>0.00E+000</c:formatCode>
                <c:ptCount val="3"/>
                <c:pt idx="0" formatCode="General">
                  <c:v>14.25420777713291</c:v>
                </c:pt>
                <c:pt idx="1">
                  <c:v>14.61694718514219</c:v>
                </c:pt>
                <c:pt idx="2">
                  <c:v>33.24898432965757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0966920"/>
        <c:axId val="421089576"/>
      </c:barChart>
      <c:catAx>
        <c:axId val="420966920"/>
        <c:scaling>
          <c:orientation val="minMax"/>
        </c:scaling>
        <c:delete val="0"/>
        <c:axPos val="b"/>
        <c:majorTickMark val="none"/>
        <c:minorTickMark val="none"/>
        <c:tickLblPos val="nextTo"/>
        <c:crossAx val="421089576"/>
        <c:crosses val="autoZero"/>
        <c:auto val="1"/>
        <c:lblAlgn val="ctr"/>
        <c:lblOffset val="100"/>
        <c:noMultiLvlLbl val="0"/>
      </c:catAx>
      <c:valAx>
        <c:axId val="421089576"/>
        <c:scaling>
          <c:orientation val="minMax"/>
          <c:max val="35.0"/>
          <c:min val="1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Improvement 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20966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en-US" sz="1400">
                <a:latin typeface="Arial" pitchFamily="34" charset="0"/>
                <a:cs typeface="Arial" pitchFamily="34" charset="0"/>
              </a:rPr>
              <a:t>Progressive Power Savings</a:t>
            </a:r>
          </a:p>
        </c:rich>
      </c:tx>
      <c:layout>
        <c:manualLayout>
          <c:xMode val="edge"/>
          <c:yMode val="edge"/>
          <c:x val="0.177983920841065"/>
          <c:y val="0.0227272659486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3453904199477"/>
          <c:y val="0.15764371342051"/>
          <c:w val="0.790789008516797"/>
          <c:h val="0.4800624910336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Sheet14!$A$66</c:f>
              <c:strCache>
                <c:ptCount val="1"/>
                <c:pt idx="0">
                  <c:v>8KB8CPU16T</c:v>
                </c:pt>
              </c:strCache>
            </c:strRef>
          </c:tx>
          <c:invertIfNegative val="0"/>
          <c:cat>
            <c:strRef>
              <c:f>Sheet14!$B$65:$D$65</c:f>
              <c:strCache>
                <c:ptCount val="3"/>
                <c:pt idx="0">
                  <c:v>Task Partitioning</c:v>
                </c:pt>
                <c:pt idx="1">
                  <c:v>Early Execution</c:v>
                </c:pt>
                <c:pt idx="2">
                  <c:v>Memory Aware</c:v>
                </c:pt>
              </c:strCache>
            </c:strRef>
          </c:cat>
          <c:val>
            <c:numRef>
              <c:f>Sheet14!$B$66:$D$66</c:f>
              <c:numCache>
                <c:formatCode>General</c:formatCode>
                <c:ptCount val="3"/>
                <c:pt idx="0">
                  <c:v>12.27776239736387</c:v>
                </c:pt>
                <c:pt idx="1">
                  <c:v>12.44598098530683</c:v>
                </c:pt>
                <c:pt idx="2">
                  <c:v>43.67403576058776</c:v>
                </c:pt>
              </c:numCache>
            </c:numRef>
          </c:val>
        </c:ser>
        <c:ser>
          <c:idx val="1"/>
          <c:order val="1"/>
          <c:tx>
            <c:strRef>
              <c:f>Sheet14!$A$67</c:f>
              <c:strCache>
                <c:ptCount val="1"/>
                <c:pt idx="0">
                  <c:v>8KB8CPU32T</c:v>
                </c:pt>
              </c:strCache>
            </c:strRef>
          </c:tx>
          <c:invertIfNegative val="0"/>
          <c:cat>
            <c:strRef>
              <c:f>Sheet14!$B$65:$D$65</c:f>
              <c:strCache>
                <c:ptCount val="3"/>
                <c:pt idx="0">
                  <c:v>Task Partitioning</c:v>
                </c:pt>
                <c:pt idx="1">
                  <c:v>Early Execution</c:v>
                </c:pt>
                <c:pt idx="2">
                  <c:v>Memory Aware</c:v>
                </c:pt>
              </c:strCache>
            </c:strRef>
          </c:cat>
          <c:val>
            <c:numRef>
              <c:f>Sheet14!$B$67:$D$67</c:f>
              <c:numCache>
                <c:formatCode>General</c:formatCode>
                <c:ptCount val="3"/>
                <c:pt idx="0">
                  <c:v>19.34097700292713</c:v>
                </c:pt>
                <c:pt idx="1">
                  <c:v>19.34097700292713</c:v>
                </c:pt>
                <c:pt idx="2">
                  <c:v>44.20173426658716</c:v>
                </c:pt>
              </c:numCache>
            </c:numRef>
          </c:val>
        </c:ser>
        <c:ser>
          <c:idx val="2"/>
          <c:order val="2"/>
          <c:tx>
            <c:strRef>
              <c:f>Sheet14!$A$68</c:f>
              <c:strCache>
                <c:ptCount val="1"/>
                <c:pt idx="0">
                  <c:v>8KB8CPU64T</c:v>
                </c:pt>
              </c:strCache>
            </c:strRef>
          </c:tx>
          <c:invertIfNegative val="0"/>
          <c:cat>
            <c:strRef>
              <c:f>Sheet14!$B$65:$D$65</c:f>
              <c:strCache>
                <c:ptCount val="3"/>
                <c:pt idx="0">
                  <c:v>Task Partitioning</c:v>
                </c:pt>
                <c:pt idx="1">
                  <c:v>Early Execution</c:v>
                </c:pt>
                <c:pt idx="2">
                  <c:v>Memory Aware</c:v>
                </c:pt>
              </c:strCache>
            </c:strRef>
          </c:cat>
          <c:val>
            <c:numRef>
              <c:f>Sheet14!$B$68:$D$68</c:f>
              <c:numCache>
                <c:formatCode>0.00E+000</c:formatCode>
                <c:ptCount val="3"/>
                <c:pt idx="0" formatCode="General">
                  <c:v>17.37726098191214</c:v>
                </c:pt>
                <c:pt idx="1">
                  <c:v>17.37528430501723</c:v>
                </c:pt>
                <c:pt idx="2">
                  <c:v>43.70207609953704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929832"/>
        <c:axId val="421974232"/>
      </c:barChart>
      <c:catAx>
        <c:axId val="421929832"/>
        <c:scaling>
          <c:orientation val="minMax"/>
        </c:scaling>
        <c:delete val="0"/>
        <c:axPos val="b"/>
        <c:majorTickMark val="none"/>
        <c:minorTickMark val="none"/>
        <c:tickLblPos val="nextTo"/>
        <c:crossAx val="421974232"/>
        <c:crosses val="autoZero"/>
        <c:auto val="1"/>
        <c:lblAlgn val="ctr"/>
        <c:lblOffset val="100"/>
        <c:noMultiLvlLbl val="0"/>
      </c:catAx>
      <c:valAx>
        <c:axId val="421974232"/>
        <c:scaling>
          <c:orientation val="minMax"/>
          <c:max val="45.0"/>
          <c:min val="1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Savings 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21929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5519650952723"/>
          <c:y val="0.157118182677709"/>
          <c:w val="0.430940353235068"/>
          <c:h val="0.25247337972042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7171E-8B66-8C41-A5A5-B4B959024826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5A4DAF-D639-D64E-B32E-0AB5B0AA7C29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Power</a:t>
          </a:r>
          <a:endParaRPr lang="en-US" dirty="0"/>
        </a:p>
      </dgm:t>
    </dgm:pt>
    <dgm:pt modelId="{6C674907-6495-4A4A-8EDF-4F3A2381AF74}" type="parTrans" cxnId="{3D54027C-1F02-2545-AEAE-D084A0DB3F05}">
      <dgm:prSet/>
      <dgm:spPr/>
      <dgm:t>
        <a:bodyPr/>
        <a:lstStyle/>
        <a:p>
          <a:endParaRPr lang="en-US"/>
        </a:p>
      </dgm:t>
    </dgm:pt>
    <dgm:pt modelId="{86029FCE-6ABB-C840-A0ED-E8F63C86BBB2}" type="sibTrans" cxnId="{3D54027C-1F02-2545-AEAE-D084A0DB3F05}">
      <dgm:prSet/>
      <dgm:spPr/>
      <dgm:t>
        <a:bodyPr/>
        <a:lstStyle/>
        <a:p>
          <a:endParaRPr lang="en-US"/>
        </a:p>
      </dgm:t>
    </dgm:pt>
    <dgm:pt modelId="{FE03137D-65AB-0845-AB8F-B220B865E53A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Data partitioning and distribution</a:t>
          </a:r>
          <a:endParaRPr lang="en-US" dirty="0"/>
        </a:p>
      </dgm:t>
    </dgm:pt>
    <dgm:pt modelId="{F08E1A50-F12C-B64A-B63D-08B30EE427CB}" type="parTrans" cxnId="{8C8222A2-56C2-3D4A-9525-48F5CCDC60CE}">
      <dgm:prSet/>
      <dgm:spPr/>
      <dgm:t>
        <a:bodyPr/>
        <a:lstStyle/>
        <a:p>
          <a:endParaRPr lang="en-US"/>
        </a:p>
      </dgm:t>
    </dgm:pt>
    <dgm:pt modelId="{22D3B39D-70A4-1D49-B718-DCDB9D94A1A0}" type="sibTrans" cxnId="{8C8222A2-56C2-3D4A-9525-48F5CCDC60CE}">
      <dgm:prSet/>
      <dgm:spPr/>
      <dgm:t>
        <a:bodyPr/>
        <a:lstStyle/>
        <a:p>
          <a:endParaRPr lang="en-US"/>
        </a:p>
      </dgm:t>
    </dgm:pt>
    <dgm:pt modelId="{8CE5660C-143F-B04F-8221-E55F5FE38F1F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Performance</a:t>
          </a:r>
          <a:endParaRPr lang="en-US" dirty="0"/>
        </a:p>
      </dgm:t>
    </dgm:pt>
    <dgm:pt modelId="{AD8A4ADD-4EE5-3943-8DF1-9422B3138C80}" type="parTrans" cxnId="{F1C3E8AF-9C91-6B4C-B8A4-2BDF9C0371CC}">
      <dgm:prSet/>
      <dgm:spPr/>
      <dgm:t>
        <a:bodyPr/>
        <a:lstStyle/>
        <a:p>
          <a:endParaRPr lang="en-US"/>
        </a:p>
      </dgm:t>
    </dgm:pt>
    <dgm:pt modelId="{703501EC-23CA-1B42-9FF2-C62B648FA823}" type="sibTrans" cxnId="{F1C3E8AF-9C91-6B4C-B8A4-2BDF9C0371CC}">
      <dgm:prSet/>
      <dgm:spPr/>
      <dgm:t>
        <a:bodyPr/>
        <a:lstStyle/>
        <a:p>
          <a:endParaRPr lang="en-US"/>
        </a:p>
      </dgm:t>
    </dgm:pt>
    <dgm:pt modelId="{1AFF41E2-C93A-D74B-B4CC-1B83FE98A95A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Task/kernel partitioning</a:t>
          </a:r>
          <a:endParaRPr lang="en-US" dirty="0"/>
        </a:p>
      </dgm:t>
    </dgm:pt>
    <dgm:pt modelId="{2060019E-7D22-7A4D-85CB-6D38A601DF5F}" type="parTrans" cxnId="{21E248AD-FDAD-C446-B9DF-6BF22138154F}">
      <dgm:prSet/>
      <dgm:spPr/>
      <dgm:t>
        <a:bodyPr/>
        <a:lstStyle/>
        <a:p>
          <a:endParaRPr lang="en-US"/>
        </a:p>
      </dgm:t>
    </dgm:pt>
    <dgm:pt modelId="{7966F4D7-EED8-4845-B779-0D7A4ECC60D1}" type="sibTrans" cxnId="{21E248AD-FDAD-C446-B9DF-6BF22138154F}">
      <dgm:prSet/>
      <dgm:spPr/>
      <dgm:t>
        <a:bodyPr/>
        <a:lstStyle/>
        <a:p>
          <a:endParaRPr lang="en-US"/>
        </a:p>
      </dgm:t>
    </dgm:pt>
    <dgm:pt modelId="{3BF90A06-5CE1-4D40-94D1-CA4DC784AEA2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615D9556-D245-884A-BB42-FD2F7976E7F9}" type="parTrans" cxnId="{FAA776DE-F60C-4248-A950-A176ADF627C8}">
      <dgm:prSet/>
      <dgm:spPr/>
      <dgm:t>
        <a:bodyPr/>
        <a:lstStyle/>
        <a:p>
          <a:endParaRPr lang="en-US"/>
        </a:p>
      </dgm:t>
    </dgm:pt>
    <dgm:pt modelId="{A2B869A5-C7C5-284B-98B1-162617416AC1}" type="sibTrans" cxnId="{FAA776DE-F60C-4248-A950-A176ADF627C8}">
      <dgm:prSet/>
      <dgm:spPr/>
      <dgm:t>
        <a:bodyPr/>
        <a:lstStyle/>
        <a:p>
          <a:endParaRPr lang="en-US"/>
        </a:p>
      </dgm:t>
    </dgm:pt>
    <dgm:pt modelId="{8CD08C5D-5D3D-4041-9280-97A086024022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Policy Generation</a:t>
          </a:r>
          <a:endParaRPr lang="en-US" dirty="0"/>
        </a:p>
      </dgm:t>
    </dgm:pt>
    <dgm:pt modelId="{84B0D606-B706-C649-823D-D4DACB0110D5}" type="parTrans" cxnId="{6703E110-6BE4-EE4B-B425-E0DEB4349526}">
      <dgm:prSet/>
      <dgm:spPr/>
      <dgm:t>
        <a:bodyPr/>
        <a:lstStyle/>
        <a:p>
          <a:endParaRPr lang="en-US"/>
        </a:p>
      </dgm:t>
    </dgm:pt>
    <dgm:pt modelId="{B6FBDBEB-0EB9-8B4C-A92E-736E12661607}" type="sibTrans" cxnId="{6703E110-6BE4-EE4B-B425-E0DEB4349526}">
      <dgm:prSet/>
      <dgm:spPr/>
      <dgm:t>
        <a:bodyPr/>
        <a:lstStyle/>
        <a:p>
          <a:endParaRPr lang="en-US"/>
        </a:p>
      </dgm:t>
    </dgm:pt>
    <dgm:pt modelId="{D3C83907-6975-9946-ACE1-5F8F9C878B4D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Macro-pipelining</a:t>
          </a:r>
          <a:endParaRPr lang="en-US" dirty="0"/>
        </a:p>
      </dgm:t>
    </dgm:pt>
    <dgm:pt modelId="{D8253C67-3E35-A94F-8324-E6CC64713813}" type="parTrans" cxnId="{6D56E786-0F56-FA4C-89F8-B0997CF7442C}">
      <dgm:prSet/>
      <dgm:spPr/>
      <dgm:t>
        <a:bodyPr/>
        <a:lstStyle/>
        <a:p>
          <a:endParaRPr lang="en-US"/>
        </a:p>
      </dgm:t>
    </dgm:pt>
    <dgm:pt modelId="{922EFC67-11E1-3E49-94F7-182326AFCA06}" type="sibTrans" cxnId="{6D56E786-0F56-FA4C-89F8-B0997CF7442C}">
      <dgm:prSet/>
      <dgm:spPr/>
      <dgm:t>
        <a:bodyPr/>
        <a:lstStyle/>
        <a:p>
          <a:endParaRPr lang="en-US"/>
        </a:p>
      </dgm:t>
    </dgm:pt>
    <dgm:pt modelId="{BCECA97B-D6F7-E243-903B-CF50EACF58FF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Data reuse</a:t>
          </a:r>
          <a:endParaRPr lang="en-US" dirty="0"/>
        </a:p>
      </dgm:t>
    </dgm:pt>
    <dgm:pt modelId="{7E702B61-4B2D-3446-9C3D-482F9DE57F47}" type="parTrans" cxnId="{1ED92D0F-1222-2644-9B98-4709E2AC567D}">
      <dgm:prSet/>
      <dgm:spPr/>
      <dgm:t>
        <a:bodyPr/>
        <a:lstStyle/>
        <a:p>
          <a:endParaRPr lang="en-US"/>
        </a:p>
      </dgm:t>
    </dgm:pt>
    <dgm:pt modelId="{64AF8A40-98AA-1C40-905E-4AE6B3644A71}" type="sibTrans" cxnId="{1ED92D0F-1222-2644-9B98-4709E2AC567D}">
      <dgm:prSet/>
      <dgm:spPr/>
      <dgm:t>
        <a:bodyPr/>
        <a:lstStyle/>
        <a:p>
          <a:endParaRPr lang="en-US"/>
        </a:p>
      </dgm:t>
    </dgm:pt>
    <dgm:pt modelId="{09643ADF-DA6E-3F4E-961B-1A3A0AE8D018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Memory-aware Scheduling</a:t>
          </a:r>
          <a:endParaRPr lang="en-US" dirty="0"/>
        </a:p>
      </dgm:t>
    </dgm:pt>
    <dgm:pt modelId="{4549352F-5F3A-074F-BD0A-1DD1FE0F7A85}" type="parTrans" cxnId="{C56C740F-5531-1345-B9C0-8C9084D103A7}">
      <dgm:prSet/>
      <dgm:spPr/>
      <dgm:t>
        <a:bodyPr/>
        <a:lstStyle/>
        <a:p>
          <a:endParaRPr lang="en-US"/>
        </a:p>
      </dgm:t>
    </dgm:pt>
    <dgm:pt modelId="{24D25CF0-68C7-9C4E-BD81-E4648B83B205}" type="sibTrans" cxnId="{C56C740F-5531-1345-B9C0-8C9084D103A7}">
      <dgm:prSet/>
      <dgm:spPr/>
      <dgm:t>
        <a:bodyPr/>
        <a:lstStyle/>
        <a:p>
          <a:endParaRPr lang="en-US"/>
        </a:p>
      </dgm:t>
    </dgm:pt>
    <dgm:pt modelId="{C6496CB3-8631-5942-BB63-FF0CCBA630C9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Selective Enforcement</a:t>
          </a:r>
          <a:endParaRPr lang="en-US" dirty="0"/>
        </a:p>
      </dgm:t>
    </dgm:pt>
    <dgm:pt modelId="{77F0328F-E527-1044-80AC-F856C6AE0675}" type="parTrans" cxnId="{EE3373BE-809B-3E41-9180-633946268DD1}">
      <dgm:prSet/>
      <dgm:spPr/>
      <dgm:t>
        <a:bodyPr/>
        <a:lstStyle/>
        <a:p>
          <a:endParaRPr lang="en-US"/>
        </a:p>
      </dgm:t>
    </dgm:pt>
    <dgm:pt modelId="{C478194C-1616-FF49-8CDD-389996E47C76}" type="sibTrans" cxnId="{EE3373BE-809B-3E41-9180-633946268DD1}">
      <dgm:prSet/>
      <dgm:spPr/>
      <dgm:t>
        <a:bodyPr/>
        <a:lstStyle/>
        <a:p>
          <a:endParaRPr lang="en-US"/>
        </a:p>
      </dgm:t>
    </dgm:pt>
    <dgm:pt modelId="{FF68D672-F0A7-A748-ADF2-E20B315A7512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Early Execution Edges</a:t>
          </a:r>
          <a:endParaRPr lang="en-US" dirty="0"/>
        </a:p>
      </dgm:t>
    </dgm:pt>
    <dgm:pt modelId="{DACC666D-CABB-8142-AA5F-95FB15D0EA89}" type="parTrans" cxnId="{0E9DFCE2-140A-EE48-A9CC-F4AB658A698D}">
      <dgm:prSet/>
      <dgm:spPr/>
      <dgm:t>
        <a:bodyPr/>
        <a:lstStyle/>
        <a:p>
          <a:endParaRPr lang="en-US"/>
        </a:p>
      </dgm:t>
    </dgm:pt>
    <dgm:pt modelId="{71BFB347-B5C0-2E46-9581-A6E2033F3FDD}" type="sibTrans" cxnId="{0E9DFCE2-140A-EE48-A9CC-F4AB658A698D}">
      <dgm:prSet/>
      <dgm:spPr/>
      <dgm:t>
        <a:bodyPr/>
        <a:lstStyle/>
        <a:p>
          <a:endParaRPr lang="en-US"/>
        </a:p>
      </dgm:t>
    </dgm:pt>
    <dgm:pt modelId="{53B2E3BE-56FA-034F-B08D-AEAD8820ACF7}" type="pres">
      <dgm:prSet presAssocID="{8A27171E-8B66-8C41-A5A5-B4B95902482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6BC6E5-B8F1-6640-9261-F7283A3F5889}" type="pres">
      <dgm:prSet presAssocID="{8A27171E-8B66-8C41-A5A5-B4B959024826}" presName="wedge1" presStyleLbl="node1" presStyleIdx="0" presStyleCnt="3"/>
      <dgm:spPr/>
      <dgm:t>
        <a:bodyPr/>
        <a:lstStyle/>
        <a:p>
          <a:endParaRPr lang="en-US"/>
        </a:p>
      </dgm:t>
    </dgm:pt>
    <dgm:pt modelId="{D4B7183F-2859-B94A-BF0D-6A13EDD71192}" type="pres">
      <dgm:prSet presAssocID="{8A27171E-8B66-8C41-A5A5-B4B959024826}" presName="dummy1a" presStyleCnt="0"/>
      <dgm:spPr/>
      <dgm:t>
        <a:bodyPr/>
        <a:lstStyle/>
        <a:p>
          <a:endParaRPr lang="en-US"/>
        </a:p>
      </dgm:t>
    </dgm:pt>
    <dgm:pt modelId="{94AFA3AA-E340-7742-B429-B6B266EF566A}" type="pres">
      <dgm:prSet presAssocID="{8A27171E-8B66-8C41-A5A5-B4B959024826}" presName="dummy1b" presStyleCnt="0"/>
      <dgm:spPr/>
      <dgm:t>
        <a:bodyPr/>
        <a:lstStyle/>
        <a:p>
          <a:endParaRPr lang="en-US"/>
        </a:p>
      </dgm:t>
    </dgm:pt>
    <dgm:pt modelId="{03D434AA-A3A1-A344-BB04-504F71522089}" type="pres">
      <dgm:prSet presAssocID="{8A27171E-8B66-8C41-A5A5-B4B95902482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7ED86-A706-B54D-AEEA-9403E7CAA13E}" type="pres">
      <dgm:prSet presAssocID="{8A27171E-8B66-8C41-A5A5-B4B959024826}" presName="wedge2" presStyleLbl="node1" presStyleIdx="1" presStyleCnt="3"/>
      <dgm:spPr/>
      <dgm:t>
        <a:bodyPr/>
        <a:lstStyle/>
        <a:p>
          <a:endParaRPr lang="en-US"/>
        </a:p>
      </dgm:t>
    </dgm:pt>
    <dgm:pt modelId="{05F09B26-3829-124E-AF9E-E9043B46F367}" type="pres">
      <dgm:prSet presAssocID="{8A27171E-8B66-8C41-A5A5-B4B959024826}" presName="dummy2a" presStyleCnt="0"/>
      <dgm:spPr/>
      <dgm:t>
        <a:bodyPr/>
        <a:lstStyle/>
        <a:p>
          <a:endParaRPr lang="en-US"/>
        </a:p>
      </dgm:t>
    </dgm:pt>
    <dgm:pt modelId="{A4169775-33BB-724C-831B-841F6D8A3564}" type="pres">
      <dgm:prSet presAssocID="{8A27171E-8B66-8C41-A5A5-B4B959024826}" presName="dummy2b" presStyleCnt="0"/>
      <dgm:spPr/>
      <dgm:t>
        <a:bodyPr/>
        <a:lstStyle/>
        <a:p>
          <a:endParaRPr lang="en-US"/>
        </a:p>
      </dgm:t>
    </dgm:pt>
    <dgm:pt modelId="{9FA1E6C8-8E4E-1F4C-8583-820B7DE47320}" type="pres">
      <dgm:prSet presAssocID="{8A27171E-8B66-8C41-A5A5-B4B95902482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A91CB-68FA-9D4F-8083-B905725552B7}" type="pres">
      <dgm:prSet presAssocID="{8A27171E-8B66-8C41-A5A5-B4B959024826}" presName="wedge3" presStyleLbl="node1" presStyleIdx="2" presStyleCnt="3"/>
      <dgm:spPr/>
      <dgm:t>
        <a:bodyPr/>
        <a:lstStyle/>
        <a:p>
          <a:endParaRPr lang="en-US"/>
        </a:p>
      </dgm:t>
    </dgm:pt>
    <dgm:pt modelId="{8A489032-8B42-1444-8B52-5B8B62729196}" type="pres">
      <dgm:prSet presAssocID="{8A27171E-8B66-8C41-A5A5-B4B959024826}" presName="dummy3a" presStyleCnt="0"/>
      <dgm:spPr/>
      <dgm:t>
        <a:bodyPr/>
        <a:lstStyle/>
        <a:p>
          <a:endParaRPr lang="en-US"/>
        </a:p>
      </dgm:t>
    </dgm:pt>
    <dgm:pt modelId="{132D05C6-1F76-6346-9073-BEEEAFA39BC2}" type="pres">
      <dgm:prSet presAssocID="{8A27171E-8B66-8C41-A5A5-B4B959024826}" presName="dummy3b" presStyleCnt="0"/>
      <dgm:spPr/>
      <dgm:t>
        <a:bodyPr/>
        <a:lstStyle/>
        <a:p>
          <a:endParaRPr lang="en-US"/>
        </a:p>
      </dgm:t>
    </dgm:pt>
    <dgm:pt modelId="{E28EEF86-2F59-A647-8092-8B469AB91958}" type="pres">
      <dgm:prSet presAssocID="{8A27171E-8B66-8C41-A5A5-B4B95902482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7FF34-A4F2-1849-9D3D-5D4585913845}" type="pres">
      <dgm:prSet presAssocID="{86029FCE-6ABB-C840-A0ED-E8F63C86BBB2}" presName="arrowWedge1" presStyleLbl="fgSibTrans2D1" presStyleIdx="0" presStyleCnt="3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BFBFBF">
            <a:alpha val="80000"/>
          </a:srgbClr>
        </a:solidFill>
        <a:effectLst>
          <a:outerShdw blurRad="38100" dist="25400" dir="5400000" algn="tl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949BFA3B-E79C-874B-B8B8-E3F3B394549A}" type="pres">
      <dgm:prSet presAssocID="{703501EC-23CA-1B42-9FF2-C62B648FA823}" presName="arrowWedge2" presStyleLbl="fgSibTrans2D1" presStyleIdx="1" presStyleCnt="3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BFBFBF">
            <a:alpha val="80000"/>
          </a:srgbClr>
        </a:solidFill>
        <a:effectLst>
          <a:outerShdw blurRad="38100" dist="25400" dir="5400000" algn="tl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48BE9FDB-9E07-C74E-A57B-CDD5D036130F}" type="pres">
      <dgm:prSet presAssocID="{A2B869A5-C7C5-284B-98B1-162617416AC1}" presName="arrowWedge3" presStyleLbl="fgSibTrans2D1" presStyleIdx="2" presStyleCnt="3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BFBFBF">
            <a:alpha val="80000"/>
          </a:srgbClr>
        </a:solidFill>
        <a:effectLst>
          <a:outerShdw blurRad="38100" dist="25400" dir="5400000" algn="tl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</dgm:ptLst>
  <dgm:cxnLst>
    <dgm:cxn modelId="{28813155-8E57-4C44-BA65-ADD054E3517C}" type="presOf" srcId="{C6496CB3-8631-5942-BB63-FF0CCBA630C9}" destId="{E28EEF86-2F59-A647-8092-8B469AB91958}" srcOrd="1" destOrd="2" presId="urn:microsoft.com/office/officeart/2005/8/layout/cycle8"/>
    <dgm:cxn modelId="{EBFAF31A-D98A-C947-9820-552126D0955B}" type="presOf" srcId="{C6496CB3-8631-5942-BB63-FF0CCBA630C9}" destId="{B0AA91CB-68FA-9D4F-8083-B905725552B7}" srcOrd="0" destOrd="2" presId="urn:microsoft.com/office/officeart/2005/8/layout/cycle8"/>
    <dgm:cxn modelId="{F1C3E8AF-9C91-6B4C-B8A4-2BDF9C0371CC}" srcId="{8A27171E-8B66-8C41-A5A5-B4B959024826}" destId="{8CE5660C-143F-B04F-8221-E55F5FE38F1F}" srcOrd="1" destOrd="0" parTransId="{AD8A4ADD-4EE5-3943-8DF1-9422B3138C80}" sibTransId="{703501EC-23CA-1B42-9FF2-C62B648FA823}"/>
    <dgm:cxn modelId="{CE01874A-1D4E-3544-AFAF-7AF195272023}" type="presOf" srcId="{3BF90A06-5CE1-4D40-94D1-CA4DC784AEA2}" destId="{E28EEF86-2F59-A647-8092-8B469AB91958}" srcOrd="1" destOrd="0" presId="urn:microsoft.com/office/officeart/2005/8/layout/cycle8"/>
    <dgm:cxn modelId="{26044A96-DE03-B94E-8601-0242B3D236FE}" type="presOf" srcId="{8CD08C5D-5D3D-4041-9280-97A086024022}" destId="{B0AA91CB-68FA-9D4F-8083-B905725552B7}" srcOrd="0" destOrd="1" presId="urn:microsoft.com/office/officeart/2005/8/layout/cycle8"/>
    <dgm:cxn modelId="{1ED92D0F-1222-2644-9B98-4709E2AC567D}" srcId="{E95A4DAF-D639-D64E-B32E-0AB5B0AA7C29}" destId="{BCECA97B-D6F7-E243-903B-CF50EACF58FF}" srcOrd="1" destOrd="0" parTransId="{7E702B61-4B2D-3446-9C3D-482F9DE57F47}" sibTransId="{64AF8A40-98AA-1C40-905E-4AE6B3644A71}"/>
    <dgm:cxn modelId="{4C0FA412-B081-5149-B5E0-0F602228DFD1}" type="presOf" srcId="{BCECA97B-D6F7-E243-903B-CF50EACF58FF}" destId="{03D434AA-A3A1-A344-BB04-504F71522089}" srcOrd="1" destOrd="2" presId="urn:microsoft.com/office/officeart/2005/8/layout/cycle8"/>
    <dgm:cxn modelId="{022A12D5-690A-7C42-A887-B80F279ACB36}" type="presOf" srcId="{09643ADF-DA6E-3F4E-961B-1A3A0AE8D018}" destId="{3C6BC6E5-B8F1-6640-9261-F7283A3F5889}" srcOrd="0" destOrd="3" presId="urn:microsoft.com/office/officeart/2005/8/layout/cycle8"/>
    <dgm:cxn modelId="{8D6906DA-D22E-2C4F-BB71-2987AC7F8AFD}" type="presOf" srcId="{BCECA97B-D6F7-E243-903B-CF50EACF58FF}" destId="{3C6BC6E5-B8F1-6640-9261-F7283A3F5889}" srcOrd="0" destOrd="2" presId="urn:microsoft.com/office/officeart/2005/8/layout/cycle8"/>
    <dgm:cxn modelId="{FA2DBAFC-34D5-8C47-9639-AE1604633CBC}" type="presOf" srcId="{E95A4DAF-D639-D64E-B32E-0AB5B0AA7C29}" destId="{3C6BC6E5-B8F1-6640-9261-F7283A3F5889}" srcOrd="0" destOrd="0" presId="urn:microsoft.com/office/officeart/2005/8/layout/cycle8"/>
    <dgm:cxn modelId="{F08EC4FD-5C1E-A943-855E-FFF73AB37234}" type="presOf" srcId="{3BF90A06-5CE1-4D40-94D1-CA4DC784AEA2}" destId="{B0AA91CB-68FA-9D4F-8083-B905725552B7}" srcOrd="0" destOrd="0" presId="urn:microsoft.com/office/officeart/2005/8/layout/cycle8"/>
    <dgm:cxn modelId="{3D54027C-1F02-2545-AEAE-D084A0DB3F05}" srcId="{8A27171E-8B66-8C41-A5A5-B4B959024826}" destId="{E95A4DAF-D639-D64E-B32E-0AB5B0AA7C29}" srcOrd="0" destOrd="0" parTransId="{6C674907-6495-4A4A-8EDF-4F3A2381AF74}" sibTransId="{86029FCE-6ABB-C840-A0ED-E8F63C86BBB2}"/>
    <dgm:cxn modelId="{7E5E8B14-D4E4-FB4E-B645-E4573DF2D541}" type="presOf" srcId="{D3C83907-6975-9946-ACE1-5F8F9C878B4D}" destId="{9FA1E6C8-8E4E-1F4C-8583-820B7DE47320}" srcOrd="1" destOrd="2" presId="urn:microsoft.com/office/officeart/2005/8/layout/cycle8"/>
    <dgm:cxn modelId="{BA88F4CF-1975-9B40-9553-238349CD70FA}" type="presOf" srcId="{1AFF41E2-C93A-D74B-B4CC-1B83FE98A95A}" destId="{FBD7ED86-A706-B54D-AEEA-9403E7CAA13E}" srcOrd="0" destOrd="1" presId="urn:microsoft.com/office/officeart/2005/8/layout/cycle8"/>
    <dgm:cxn modelId="{69A3F3FC-1783-9E4A-9722-4AE03149E923}" type="presOf" srcId="{D3C83907-6975-9946-ACE1-5F8F9C878B4D}" destId="{FBD7ED86-A706-B54D-AEEA-9403E7CAA13E}" srcOrd="0" destOrd="2" presId="urn:microsoft.com/office/officeart/2005/8/layout/cycle8"/>
    <dgm:cxn modelId="{EB800FD4-7B25-B24E-AAB0-614E23566030}" type="presOf" srcId="{E95A4DAF-D639-D64E-B32E-0AB5B0AA7C29}" destId="{03D434AA-A3A1-A344-BB04-504F71522089}" srcOrd="1" destOrd="0" presId="urn:microsoft.com/office/officeart/2005/8/layout/cycle8"/>
    <dgm:cxn modelId="{6D56E786-0F56-FA4C-89F8-B0997CF7442C}" srcId="{8CE5660C-143F-B04F-8221-E55F5FE38F1F}" destId="{D3C83907-6975-9946-ACE1-5F8F9C878B4D}" srcOrd="1" destOrd="0" parTransId="{D8253C67-3E35-A94F-8324-E6CC64713813}" sibTransId="{922EFC67-11E1-3E49-94F7-182326AFCA06}"/>
    <dgm:cxn modelId="{8935947C-AF43-D34D-ACF7-BFAD7317D97B}" type="presOf" srcId="{8CD08C5D-5D3D-4041-9280-97A086024022}" destId="{E28EEF86-2F59-A647-8092-8B469AB91958}" srcOrd="1" destOrd="1" presId="urn:microsoft.com/office/officeart/2005/8/layout/cycle8"/>
    <dgm:cxn modelId="{97F91DDD-E845-DF4E-A3DE-1802494148C5}" type="presOf" srcId="{FE03137D-65AB-0845-AB8F-B220B865E53A}" destId="{3C6BC6E5-B8F1-6640-9261-F7283A3F5889}" srcOrd="0" destOrd="1" presId="urn:microsoft.com/office/officeart/2005/8/layout/cycle8"/>
    <dgm:cxn modelId="{21E248AD-FDAD-C446-B9DF-6BF22138154F}" srcId="{8CE5660C-143F-B04F-8221-E55F5FE38F1F}" destId="{1AFF41E2-C93A-D74B-B4CC-1B83FE98A95A}" srcOrd="0" destOrd="0" parTransId="{2060019E-7D22-7A4D-85CB-6D38A601DF5F}" sibTransId="{7966F4D7-EED8-4845-B779-0D7A4ECC60D1}"/>
    <dgm:cxn modelId="{CC374581-14D8-8940-B7D2-D0B051402F36}" type="presOf" srcId="{8CE5660C-143F-B04F-8221-E55F5FE38F1F}" destId="{9FA1E6C8-8E4E-1F4C-8583-820B7DE47320}" srcOrd="1" destOrd="0" presId="urn:microsoft.com/office/officeart/2005/8/layout/cycle8"/>
    <dgm:cxn modelId="{BE5CF31A-A729-0A46-A905-90F599D1E23B}" type="presOf" srcId="{09643ADF-DA6E-3F4E-961B-1A3A0AE8D018}" destId="{03D434AA-A3A1-A344-BB04-504F71522089}" srcOrd="1" destOrd="3" presId="urn:microsoft.com/office/officeart/2005/8/layout/cycle8"/>
    <dgm:cxn modelId="{0A764F31-A903-BF40-93B6-B32A3F1F9F94}" type="presOf" srcId="{8A27171E-8B66-8C41-A5A5-B4B959024826}" destId="{53B2E3BE-56FA-034F-B08D-AEAD8820ACF7}" srcOrd="0" destOrd="0" presId="urn:microsoft.com/office/officeart/2005/8/layout/cycle8"/>
    <dgm:cxn modelId="{182BAC07-2831-634F-AC4B-6325E5C0E0C7}" type="presOf" srcId="{FF68D672-F0A7-A748-ADF2-E20B315A7512}" destId="{9FA1E6C8-8E4E-1F4C-8583-820B7DE47320}" srcOrd="1" destOrd="3" presId="urn:microsoft.com/office/officeart/2005/8/layout/cycle8"/>
    <dgm:cxn modelId="{3ECBF815-CA30-F14A-84D9-EF153409EF48}" type="presOf" srcId="{FF68D672-F0A7-A748-ADF2-E20B315A7512}" destId="{FBD7ED86-A706-B54D-AEEA-9403E7CAA13E}" srcOrd="0" destOrd="3" presId="urn:microsoft.com/office/officeart/2005/8/layout/cycle8"/>
    <dgm:cxn modelId="{8C8222A2-56C2-3D4A-9525-48F5CCDC60CE}" srcId="{E95A4DAF-D639-D64E-B32E-0AB5B0AA7C29}" destId="{FE03137D-65AB-0845-AB8F-B220B865E53A}" srcOrd="0" destOrd="0" parTransId="{F08E1A50-F12C-B64A-B63D-08B30EE427CB}" sibTransId="{22D3B39D-70A4-1D49-B718-DCDB9D94A1A0}"/>
    <dgm:cxn modelId="{6703E110-6BE4-EE4B-B425-E0DEB4349526}" srcId="{3BF90A06-5CE1-4D40-94D1-CA4DC784AEA2}" destId="{8CD08C5D-5D3D-4041-9280-97A086024022}" srcOrd="0" destOrd="0" parTransId="{84B0D606-B706-C649-823D-D4DACB0110D5}" sibTransId="{B6FBDBEB-0EB9-8B4C-A92E-736E12661607}"/>
    <dgm:cxn modelId="{0E9DFCE2-140A-EE48-A9CC-F4AB658A698D}" srcId="{8CE5660C-143F-B04F-8221-E55F5FE38F1F}" destId="{FF68D672-F0A7-A748-ADF2-E20B315A7512}" srcOrd="2" destOrd="0" parTransId="{DACC666D-CABB-8142-AA5F-95FB15D0EA89}" sibTransId="{71BFB347-B5C0-2E46-9581-A6E2033F3FDD}"/>
    <dgm:cxn modelId="{FAA776DE-F60C-4248-A950-A176ADF627C8}" srcId="{8A27171E-8B66-8C41-A5A5-B4B959024826}" destId="{3BF90A06-5CE1-4D40-94D1-CA4DC784AEA2}" srcOrd="2" destOrd="0" parTransId="{615D9556-D245-884A-BB42-FD2F7976E7F9}" sibTransId="{A2B869A5-C7C5-284B-98B1-162617416AC1}"/>
    <dgm:cxn modelId="{EE3373BE-809B-3E41-9180-633946268DD1}" srcId="{3BF90A06-5CE1-4D40-94D1-CA4DC784AEA2}" destId="{C6496CB3-8631-5942-BB63-FF0CCBA630C9}" srcOrd="1" destOrd="0" parTransId="{77F0328F-E527-1044-80AC-F856C6AE0675}" sibTransId="{C478194C-1616-FF49-8CDD-389996E47C76}"/>
    <dgm:cxn modelId="{163D4CEC-33B5-1D43-ADEE-2BEDB8585D5E}" type="presOf" srcId="{1AFF41E2-C93A-D74B-B4CC-1B83FE98A95A}" destId="{9FA1E6C8-8E4E-1F4C-8583-820B7DE47320}" srcOrd="1" destOrd="1" presId="urn:microsoft.com/office/officeart/2005/8/layout/cycle8"/>
    <dgm:cxn modelId="{EC2399D4-C973-BF4F-8320-0DD5DF339710}" type="presOf" srcId="{8CE5660C-143F-B04F-8221-E55F5FE38F1F}" destId="{FBD7ED86-A706-B54D-AEEA-9403E7CAA13E}" srcOrd="0" destOrd="0" presId="urn:microsoft.com/office/officeart/2005/8/layout/cycle8"/>
    <dgm:cxn modelId="{5ADFBC0A-9C09-C743-80E1-EA99B73D7B57}" type="presOf" srcId="{FE03137D-65AB-0845-AB8F-B220B865E53A}" destId="{03D434AA-A3A1-A344-BB04-504F71522089}" srcOrd="1" destOrd="1" presId="urn:microsoft.com/office/officeart/2005/8/layout/cycle8"/>
    <dgm:cxn modelId="{C56C740F-5531-1345-B9C0-8C9084D103A7}" srcId="{E95A4DAF-D639-D64E-B32E-0AB5B0AA7C29}" destId="{09643ADF-DA6E-3F4E-961B-1A3A0AE8D018}" srcOrd="2" destOrd="0" parTransId="{4549352F-5F3A-074F-BD0A-1DD1FE0F7A85}" sibTransId="{24D25CF0-68C7-9C4E-BD81-E4648B83B205}"/>
    <dgm:cxn modelId="{CDB9C3CC-28F7-6A46-8CC0-F016FB735AE2}" type="presParOf" srcId="{53B2E3BE-56FA-034F-B08D-AEAD8820ACF7}" destId="{3C6BC6E5-B8F1-6640-9261-F7283A3F5889}" srcOrd="0" destOrd="0" presId="urn:microsoft.com/office/officeart/2005/8/layout/cycle8"/>
    <dgm:cxn modelId="{7BDEAB9C-1559-724E-9014-DDA31CA5BC20}" type="presParOf" srcId="{53B2E3BE-56FA-034F-B08D-AEAD8820ACF7}" destId="{D4B7183F-2859-B94A-BF0D-6A13EDD71192}" srcOrd="1" destOrd="0" presId="urn:microsoft.com/office/officeart/2005/8/layout/cycle8"/>
    <dgm:cxn modelId="{A44404A2-DA76-A348-BBFD-6D361ABF99E9}" type="presParOf" srcId="{53B2E3BE-56FA-034F-B08D-AEAD8820ACF7}" destId="{94AFA3AA-E340-7742-B429-B6B266EF566A}" srcOrd="2" destOrd="0" presId="urn:microsoft.com/office/officeart/2005/8/layout/cycle8"/>
    <dgm:cxn modelId="{18F57D0F-A6FB-FC4B-817C-9BC369E78D10}" type="presParOf" srcId="{53B2E3BE-56FA-034F-B08D-AEAD8820ACF7}" destId="{03D434AA-A3A1-A344-BB04-504F71522089}" srcOrd="3" destOrd="0" presId="urn:microsoft.com/office/officeart/2005/8/layout/cycle8"/>
    <dgm:cxn modelId="{5700082A-89ED-B446-B305-74804C5EBC59}" type="presParOf" srcId="{53B2E3BE-56FA-034F-B08D-AEAD8820ACF7}" destId="{FBD7ED86-A706-B54D-AEEA-9403E7CAA13E}" srcOrd="4" destOrd="0" presId="urn:microsoft.com/office/officeart/2005/8/layout/cycle8"/>
    <dgm:cxn modelId="{28698E13-EFD2-7346-9680-EC120B9A1470}" type="presParOf" srcId="{53B2E3BE-56FA-034F-B08D-AEAD8820ACF7}" destId="{05F09B26-3829-124E-AF9E-E9043B46F367}" srcOrd="5" destOrd="0" presId="urn:microsoft.com/office/officeart/2005/8/layout/cycle8"/>
    <dgm:cxn modelId="{BB2BE93F-688E-B44F-A397-4335008B17A0}" type="presParOf" srcId="{53B2E3BE-56FA-034F-B08D-AEAD8820ACF7}" destId="{A4169775-33BB-724C-831B-841F6D8A3564}" srcOrd="6" destOrd="0" presId="urn:microsoft.com/office/officeart/2005/8/layout/cycle8"/>
    <dgm:cxn modelId="{D7C584F9-70A4-DD41-866E-6D73F0EF4D7B}" type="presParOf" srcId="{53B2E3BE-56FA-034F-B08D-AEAD8820ACF7}" destId="{9FA1E6C8-8E4E-1F4C-8583-820B7DE47320}" srcOrd="7" destOrd="0" presId="urn:microsoft.com/office/officeart/2005/8/layout/cycle8"/>
    <dgm:cxn modelId="{880921E5-4D22-0643-8562-372478867217}" type="presParOf" srcId="{53B2E3BE-56FA-034F-B08D-AEAD8820ACF7}" destId="{B0AA91CB-68FA-9D4F-8083-B905725552B7}" srcOrd="8" destOrd="0" presId="urn:microsoft.com/office/officeart/2005/8/layout/cycle8"/>
    <dgm:cxn modelId="{B6B1A42E-EF80-DA46-A2D9-090AE3AF8612}" type="presParOf" srcId="{53B2E3BE-56FA-034F-B08D-AEAD8820ACF7}" destId="{8A489032-8B42-1444-8B52-5B8B62729196}" srcOrd="9" destOrd="0" presId="urn:microsoft.com/office/officeart/2005/8/layout/cycle8"/>
    <dgm:cxn modelId="{162D1DC1-9F71-FD4B-87CA-D38D47A3778F}" type="presParOf" srcId="{53B2E3BE-56FA-034F-B08D-AEAD8820ACF7}" destId="{132D05C6-1F76-6346-9073-BEEEAFA39BC2}" srcOrd="10" destOrd="0" presId="urn:microsoft.com/office/officeart/2005/8/layout/cycle8"/>
    <dgm:cxn modelId="{D91EC2D4-B254-C745-91D9-EE046B194AFA}" type="presParOf" srcId="{53B2E3BE-56FA-034F-B08D-AEAD8820ACF7}" destId="{E28EEF86-2F59-A647-8092-8B469AB91958}" srcOrd="11" destOrd="0" presId="urn:microsoft.com/office/officeart/2005/8/layout/cycle8"/>
    <dgm:cxn modelId="{CD7FCD13-F9C5-8648-92B4-B9FAD2E67BEE}" type="presParOf" srcId="{53B2E3BE-56FA-034F-B08D-AEAD8820ACF7}" destId="{7447FF34-A4F2-1849-9D3D-5D4585913845}" srcOrd="12" destOrd="0" presId="urn:microsoft.com/office/officeart/2005/8/layout/cycle8"/>
    <dgm:cxn modelId="{8C42CE1D-C9EB-D542-81E2-D138DB1BD77C}" type="presParOf" srcId="{53B2E3BE-56FA-034F-B08D-AEAD8820ACF7}" destId="{949BFA3B-E79C-874B-B8B8-E3F3B394549A}" srcOrd="13" destOrd="0" presId="urn:microsoft.com/office/officeart/2005/8/layout/cycle8"/>
    <dgm:cxn modelId="{048804AA-C006-C946-B21A-CB9F2D6D4DFB}" type="presParOf" srcId="{53B2E3BE-56FA-034F-B08D-AEAD8820ACF7}" destId="{48BE9FDB-9E07-C74E-A57B-CDD5D036130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BC6E5-B8F1-6640-9261-F7283A3F5889}">
      <dsp:nvSpPr>
        <dsp:cNvPr id="0" name=""/>
        <dsp:cNvSpPr/>
      </dsp:nvSpPr>
      <dsp:spPr>
        <a:xfrm>
          <a:off x="2266241" y="292226"/>
          <a:ext cx="3776472" cy="3776472"/>
        </a:xfrm>
        <a:prstGeom prst="pie">
          <a:avLst>
            <a:gd name="adj1" fmla="val 16200000"/>
            <a:gd name="adj2" fmla="val 1800000"/>
          </a:avLst>
        </a:prstGeom>
        <a:solidFill>
          <a:schemeClr val="accent3"/>
        </a:solidFill>
        <a:ln w="10000" cap="flat" cmpd="sng" algn="ctr">
          <a:solidFill>
            <a:schemeClr val="accent3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Power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Data partitioning and distribution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Data reuse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Memory-aware Scheduling</a:t>
          </a:r>
          <a:endParaRPr lang="en-US" sz="1100" kern="1200" dirty="0"/>
        </a:p>
      </dsp:txBody>
      <dsp:txXfrm>
        <a:off x="4256532" y="1092479"/>
        <a:ext cx="1348740" cy="1123950"/>
      </dsp:txXfrm>
    </dsp:sp>
    <dsp:sp modelId="{FBD7ED86-A706-B54D-AEEA-9403E7CAA13E}">
      <dsp:nvSpPr>
        <dsp:cNvPr id="0" name=""/>
        <dsp:cNvSpPr/>
      </dsp:nvSpPr>
      <dsp:spPr>
        <a:xfrm>
          <a:off x="2188463" y="427100"/>
          <a:ext cx="3776472" cy="3776472"/>
        </a:xfrm>
        <a:prstGeom prst="pie">
          <a:avLst>
            <a:gd name="adj1" fmla="val 1800000"/>
            <a:gd name="adj2" fmla="val 9000000"/>
          </a:avLst>
        </a:prstGeom>
        <a:solidFill>
          <a:schemeClr val="accent4"/>
        </a:solidFill>
        <a:ln w="10000" cap="flat" cmpd="sng" algn="ctr">
          <a:solidFill>
            <a:schemeClr val="accent4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Performance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Task/kernel partitioning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Macro-pipelining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Early Execution Edges</a:t>
          </a:r>
          <a:endParaRPr lang="en-US" sz="1100" kern="1200" dirty="0"/>
        </a:p>
      </dsp:txBody>
      <dsp:txXfrm>
        <a:off x="3087623" y="2877312"/>
        <a:ext cx="2023110" cy="989076"/>
      </dsp:txXfrm>
    </dsp:sp>
    <dsp:sp modelId="{B0AA91CB-68FA-9D4F-8083-B905725552B7}">
      <dsp:nvSpPr>
        <dsp:cNvPr id="0" name=""/>
        <dsp:cNvSpPr/>
      </dsp:nvSpPr>
      <dsp:spPr>
        <a:xfrm>
          <a:off x="2110686" y="292226"/>
          <a:ext cx="3776472" cy="3776472"/>
        </a:xfrm>
        <a:prstGeom prst="pie">
          <a:avLst>
            <a:gd name="adj1" fmla="val 9000000"/>
            <a:gd name="adj2" fmla="val 16200000"/>
          </a:avLst>
        </a:prstGeom>
        <a:solidFill>
          <a:schemeClr val="accent2"/>
        </a:solidFill>
        <a:ln w="10000" cap="flat" cmpd="sng" algn="ctr">
          <a:solidFill>
            <a:schemeClr val="accent2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Security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Policy Generation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Selective Enforcement</a:t>
          </a:r>
          <a:endParaRPr lang="en-US" sz="1100" kern="1200" dirty="0"/>
        </a:p>
      </dsp:txBody>
      <dsp:txXfrm>
        <a:off x="2548127" y="1092479"/>
        <a:ext cx="1348740" cy="1123950"/>
      </dsp:txXfrm>
    </dsp:sp>
    <dsp:sp modelId="{7447FF34-A4F2-1849-9D3D-5D4585913845}">
      <dsp:nvSpPr>
        <dsp:cNvPr id="0" name=""/>
        <dsp:cNvSpPr/>
      </dsp:nvSpPr>
      <dsp:spPr>
        <a:xfrm>
          <a:off x="2032771" y="58445"/>
          <a:ext cx="4244035" cy="424403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BFBFBF">
            <a:alpha val="80000"/>
          </a:srgbClr>
        </a:solidFill>
        <a:ln>
          <a:noFill/>
        </a:ln>
        <a:effectLst>
          <a:outerShdw blurRad="38100" dist="25400" dir="5400000" algn="tl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dk1"/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949BFA3B-E79C-874B-B8B8-E3F3B394549A}">
      <dsp:nvSpPr>
        <dsp:cNvPr id="0" name=""/>
        <dsp:cNvSpPr/>
      </dsp:nvSpPr>
      <dsp:spPr>
        <a:xfrm>
          <a:off x="1954682" y="193080"/>
          <a:ext cx="4244035" cy="424403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BFBFBF">
            <a:alpha val="80000"/>
          </a:srgbClr>
        </a:solidFill>
        <a:ln>
          <a:noFill/>
        </a:ln>
        <a:effectLst>
          <a:outerShdw blurRad="38100" dist="25400" dir="5400000" algn="tl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dk1"/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48BE9FDB-9E07-C74E-A57B-CDD5D036130F}">
      <dsp:nvSpPr>
        <dsp:cNvPr id="0" name=""/>
        <dsp:cNvSpPr/>
      </dsp:nvSpPr>
      <dsp:spPr>
        <a:xfrm>
          <a:off x="1876593" y="58445"/>
          <a:ext cx="4244035" cy="424403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BFBFBF">
            <a:alpha val="80000"/>
          </a:srgbClr>
        </a:solidFill>
        <a:ln>
          <a:noFill/>
        </a:ln>
        <a:effectLst>
          <a:outerShdw blurRad="38100" dist="25400" dir="5400000" algn="tl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dk1"/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1.18228E-7</cdr:x>
      <cdr:y>0.85018</cdr:y>
    </cdr:from>
    <cdr:to>
      <cdr:x>0.06306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" y="2055202"/>
          <a:ext cx="533400" cy="36217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95CF0-E464-2A40-A7E1-F94543BCFC14}" type="datetimeFigureOut">
              <a:rPr lang="en-US" smtClean="0"/>
              <a:t>10/28/10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E0434-745A-ED41-9F78-DF530CB66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865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03D5A-B655-EA4A-A84F-7D025DAD3BFC}" type="datetimeFigureOut">
              <a:rPr lang="en-US" smtClean="0"/>
              <a:t>10/28/10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CD726-CFC1-064E-9298-B976AFCC8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534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mtClean="0"/>
              <a:t>CMPs can have both spms and caches, with more complex memory hierarchies</a:t>
            </a:r>
            <a:endParaRPr lang="ko-KR" altLang="en-US" smtClean="0"/>
          </a:p>
        </p:txBody>
      </p:sp>
      <p:sp>
        <p:nvSpPr>
          <p:cNvPr id="4813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D50AEB-7FDB-48F3-BB72-080675EF4EF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Suhendra et al. [7] propose an ILP formulation that combines task scheduling, SPM partitioning, and data allocation.  They show that by combining task scheduling and data placement into a single problem, they can achieve high gains in performance. Szymanek et al. [36] proposed a constructive memory aware scheduling algorithm that builds a schedule around the critical path and progressively schedules tasks in order to balance the memory utilization across processors.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BD9B22-2AD6-4EA2-A799-7A74F4E3115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dirty="0" smtClean="0"/>
              <a:t>Less power savings are often due to the fact that the clustered kernels limit the data mapping opportunities during exploration steps</a:t>
            </a:r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E7F15F-67FE-4A3B-BA59-2153B0D7907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Similar to loop based iteration space partitioning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fld id="{BC4260F1-DF90-3540-AC3B-AC24288C0F9F}" type="slidenum">
              <a:rPr lang="en-US">
                <a:latin typeface="Calibri" charset="0"/>
              </a:rPr>
              <a:pPr/>
              <a:t>35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968001-6C5C-48D7-83D3-37E5AC890DD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Increased parallelism, more inter-kernel reuse opportunities, more dependencies and possible stall cycles due to them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51656B-05E4-44BA-A725-D324B64103E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mtClean="0"/>
              <a:t>Small boxes represent communication costs due to memory transfers between tasks, idea is that when tasks are scheduled to a given CPU the mapping is done in order to minimize unecessary data transfers (reduce the number of transfers – small rectangular boxes) </a:t>
            </a: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77043-6980-48A8-9E9C-DEB7BF7FE850}" type="slidenum">
              <a:rPr lang="en-US" altLang="ko-KR"/>
              <a:pPr/>
              <a:t>38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67946D-A039-46FE-A3E8-3E0B9DA76C7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fld id="{ACE52090-6C55-1D45-8999-6F52B4D0A05A}" type="slidenum">
              <a:rPr lang="en-US">
                <a:latin typeface="Calibri" charset="0"/>
              </a:rPr>
              <a:pPr/>
              <a:t>12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dirty="0" smtClean="0"/>
              <a:t>Standard</a:t>
            </a:r>
            <a:r>
              <a:rPr lang="en-US" altLang="ko-KR" baseline="0" dirty="0" smtClean="0"/>
              <a:t> approaches look only at intra reuse, disregarding inter-kernel reuse opportunities, here data is propagated through a series of kernels.</a:t>
            </a:r>
            <a:endParaRPr lang="ko-KR" altLang="en-US" dirty="0" smtClean="0"/>
          </a:p>
        </p:txBody>
      </p:sp>
      <p:sp>
        <p:nvSpPr>
          <p:cNvPr id="491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D000A2-FB13-41BD-A42A-62A03476AD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542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AE3BBA-6025-4858-9CF2-FBC7B8C444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dirty="0" smtClean="0"/>
              <a:t>Idea is to use code</a:t>
            </a:r>
            <a:r>
              <a:rPr lang="en-US" altLang="ko-KR" baseline="0" dirty="0" smtClean="0"/>
              <a:t> transformations to reduce the amount of computation per data sets, in order to maximize parallelism and reuse opportunities</a:t>
            </a:r>
            <a:endParaRPr lang="ko-KR" altLang="en-US" dirty="0" smtClean="0"/>
          </a:p>
        </p:txBody>
      </p:sp>
      <p:sp>
        <p:nvSpPr>
          <p:cNvPr id="5530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8F7AE2-E943-4449-8A3D-CBD0338E9FE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573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CF4C76-C5B8-4230-AA29-B15771C2AF1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dirty="0" smtClean="0"/>
              <a:t>From the dependence analysis, we can generate a new</a:t>
            </a:r>
            <a:r>
              <a:rPr lang="en-US" altLang="ko-KR" baseline="0" dirty="0" smtClean="0"/>
              <a:t> task graph with a lower level of granularity (from the original task level)</a:t>
            </a:r>
            <a:endParaRPr lang="ko-KR" altLang="en-US" dirty="0" smtClean="0"/>
          </a:p>
        </p:txBody>
      </p:sp>
      <p:sp>
        <p:nvSpPr>
          <p:cNvPr id="624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5A90F0-2E42-44B3-8833-2C718C5FF91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mtClean="0"/>
              <a:t>Shows the search space, for different data points.  Each point represents a tripled &lt;number of tasks pipelined, SPM size, and number of CPUs)</a:t>
            </a:r>
            <a:endParaRPr lang="ko-KR" altLang="en-US" smtClean="0"/>
          </a:p>
        </p:txBody>
      </p:sp>
      <p:sp>
        <p:nvSpPr>
          <p:cNvPr id="7578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AC7D09-09AE-48D3-BBDA-3E80F9BDEF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target platform… multiprocessor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1844-0A7B-E449-84C6-2FAB9A799D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05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C3AE14D-9268-AE4B-972F-0DEE4BB37DC1}" type="datetime1">
              <a:rPr lang="en-US" smtClean="0"/>
              <a:t>10/28/10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2DBB-F2B2-D340-947A-E21770E6D6DB}" type="datetime1">
              <a:rPr lang="en-US" smtClean="0"/>
              <a:t>10/28/10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CASA '10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A3640F5-7CFB-6240-9925-37E9B49CA6F5}" type="datetime1">
              <a:rPr lang="en-US" smtClean="0"/>
              <a:t>10/28/10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821B-A42B-6048-89B4-AF6A94291065}" type="datetime1">
              <a:rPr lang="en-US" smtClean="0"/>
              <a:t>10/28/10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F208-0934-EB46-BA71-DDEF18542B72}" type="datetime1">
              <a:rPr lang="en-US" smtClean="0"/>
              <a:t>10/28/10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CASA '10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7E4B6E5-FD4A-1042-8393-408B58B018DA}" type="datetime1">
              <a:rPr lang="en-US" smtClean="0"/>
              <a:t>10/28/10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CASA '10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1AF517B-B2F0-0D4D-B912-824CC0A35B0A}" type="datetime1">
              <a:rPr lang="en-US" smtClean="0"/>
              <a:t>10/28/10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7069-C865-6D43-8DF8-16F0C0045D74}" type="datetime1">
              <a:rPr lang="en-US" smtClean="0"/>
              <a:t>10/28/10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AC05C-6643-6341-99B2-C533A37044A5}" type="datetime1">
              <a:rPr lang="en-US" smtClean="0"/>
              <a:t>10/28/10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ABF2-CD81-D04C-87CF-5AC5D74163C1}" type="datetime1">
              <a:rPr lang="en-US" smtClean="0"/>
              <a:t>10/28/10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5171358-DA47-5D42-8D4F-3ED8945CA781}" type="datetime1">
              <a:rPr lang="en-US" smtClean="0"/>
              <a:t>10/28/10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EF0EB99-7C53-5D4F-A6B8-1E8A26274073}" type="datetime1">
              <a:rPr lang="en-US" smtClean="0"/>
              <a:t>10/28/10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CASA '10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CAM: Constraint-aware Application Mapping for Embedded Systems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Luis A. Bathen, Nikil D. Dutt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30631" y="0"/>
            <a:ext cx="913369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230631" cy="990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ec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0"/>
            <a:ext cx="914400" cy="952500"/>
          </a:xfrm>
          <a:prstGeom prst="rect">
            <a:avLst/>
          </a:prstGeom>
        </p:spPr>
      </p:pic>
      <p:pic>
        <p:nvPicPr>
          <p:cNvPr id="7" name="Picture 6" descr="uci_textba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58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68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 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6872-A1ED-AD47-BC51-AA216B496170}" type="datetime1">
              <a:rPr lang="en-US" smtClean="0"/>
              <a:t>10/28/10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CASA '10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272" y="1701030"/>
            <a:ext cx="1931939" cy="230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Front End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9272" y="2038157"/>
            <a:ext cx="1931939" cy="14100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Application Pre-processing</a:t>
            </a:r>
          </a:p>
          <a:p>
            <a:pPr algn="ctr"/>
            <a:r>
              <a:rPr lang="en-US" sz="1400" dirty="0" smtClean="0"/>
              <a:t>(CFG extraction, task graph generation, input model generation)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2153611" y="1701030"/>
            <a:ext cx="6405419" cy="230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Middle End</a:t>
            </a:r>
            <a:endParaRPr lang="en-US" dirty="0"/>
          </a:p>
        </p:txBody>
      </p: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3965826" y="2092616"/>
            <a:ext cx="3886200" cy="992193"/>
            <a:chOff x="533400" y="4953000"/>
            <a:chExt cx="8153404" cy="1220718"/>
          </a:xfrm>
        </p:grpSpPr>
        <p:sp>
          <p:nvSpPr>
            <p:cNvPr id="12" name="Rectangle 11"/>
            <p:cNvSpPr/>
            <p:nvPr/>
          </p:nvSpPr>
          <p:spPr>
            <a:xfrm>
              <a:off x="1272802" y="5533088"/>
              <a:ext cx="915927" cy="250002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/>
                <a:t>SPM1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152899" y="5997935"/>
              <a:ext cx="5931869" cy="1953"/>
            </a:xfrm>
            <a:prstGeom prst="line">
              <a:avLst/>
            </a:prstGeom>
            <a:ln w="12700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33400" y="6171764"/>
              <a:ext cx="8136752" cy="1954"/>
            </a:xfrm>
            <a:prstGeom prst="line">
              <a:avLst/>
            </a:prstGeom>
            <a:ln w="12700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7497767" y="4953005"/>
              <a:ext cx="1189037" cy="9863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/>
                <a:t>Off-chip memory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31882" y="5304570"/>
              <a:ext cx="829328" cy="46094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/>
                <a:t>DMA</a:t>
              </a:r>
              <a:endParaRPr lang="en-US" sz="8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6899587" y="5882700"/>
              <a:ext cx="23047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03344" y="4953005"/>
              <a:ext cx="6824478" cy="1103524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dirty="0"/>
            </a:p>
          </p:txBody>
        </p:sp>
        <p:sp>
          <p:nvSpPr>
            <p:cNvPr id="19" name="TextBox 38"/>
            <p:cNvSpPr txBox="1">
              <a:spLocks noChangeArrowheads="1"/>
            </p:cNvSpPr>
            <p:nvPr/>
          </p:nvSpPr>
          <p:spPr bwMode="auto">
            <a:xfrm>
              <a:off x="6532226" y="4953000"/>
              <a:ext cx="871732" cy="265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>
                  <a:latin typeface="Georgia" pitchFamily="18" charset="0"/>
                </a:rPr>
                <a:t>CMP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>
              <a:off x="1383072" y="5416876"/>
              <a:ext cx="232424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805929" y="5647633"/>
              <a:ext cx="697271" cy="33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444235" y="5736214"/>
              <a:ext cx="8711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669957" y="5011599"/>
              <a:ext cx="1378885" cy="2851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/>
                <a:t>CPU1 Core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791573" y="5533088"/>
              <a:ext cx="912595" cy="23242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/>
                <a:t>SPM2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>
              <a:off x="2900180" y="5880058"/>
              <a:ext cx="232424" cy="333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2900180" y="5415211"/>
              <a:ext cx="232424" cy="333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2323035" y="5649299"/>
              <a:ext cx="697271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2188729" y="5011599"/>
              <a:ext cx="1378885" cy="2851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/>
                <a:t>CPU2 Core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479400" y="5533088"/>
              <a:ext cx="915925" cy="23242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/>
                <a:t>SPM</a:t>
              </a:r>
              <a:r>
                <a:rPr lang="en-US" sz="800" i="1" dirty="0"/>
                <a:t>n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5400000">
              <a:off x="5589670" y="5881723"/>
              <a:ext cx="232424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>
              <a:off x="5589670" y="5416876"/>
              <a:ext cx="232424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5012527" y="5647634"/>
              <a:ext cx="697271" cy="333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4876553" y="5011599"/>
              <a:ext cx="1378885" cy="2851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/>
                <a:t>CPU</a:t>
              </a:r>
              <a:r>
                <a:rPr lang="en-US" sz="800" i="1" dirty="0"/>
                <a:t>n</a:t>
              </a:r>
              <a:r>
                <a:rPr lang="en-US" sz="800" dirty="0"/>
                <a:t> Core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844055" y="5126835"/>
              <a:ext cx="825998" cy="1953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>
              <a:off x="1959677" y="5736214"/>
              <a:ext cx="8711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4649168" y="5734548"/>
              <a:ext cx="871100" cy="33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5400000">
              <a:off x="8002720" y="6053887"/>
              <a:ext cx="232423" cy="333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>
              <a:off x="6605197" y="5968637"/>
              <a:ext cx="406253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5400000">
              <a:off x="1383072" y="5881723"/>
              <a:ext cx="232424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980612" y="5648322"/>
              <a:ext cx="829328" cy="1954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2153611" y="3177417"/>
            <a:ext cx="1705397" cy="2969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Task Decomposition</a:t>
            </a:r>
            <a:endParaRPr lang="en-US" sz="1400" dirty="0"/>
          </a:p>
        </p:txBody>
      </p:sp>
      <p:sp>
        <p:nvSpPr>
          <p:cNvPr id="53" name="Rectangle 52"/>
          <p:cNvSpPr/>
          <p:nvPr/>
        </p:nvSpPr>
        <p:spPr>
          <a:xfrm>
            <a:off x="2153612" y="2038157"/>
            <a:ext cx="1705396" cy="6212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Define CMP</a:t>
            </a:r>
          </a:p>
          <a:p>
            <a:pPr algn="ctr"/>
            <a:r>
              <a:rPr lang="en-US" sz="1400" dirty="0" smtClean="0"/>
              <a:t>Template</a:t>
            </a:r>
            <a:endParaRPr lang="en-US" sz="1400" dirty="0"/>
          </a:p>
        </p:txBody>
      </p:sp>
      <p:sp>
        <p:nvSpPr>
          <p:cNvPr id="82" name="Rectangle 81"/>
          <p:cNvSpPr/>
          <p:nvPr/>
        </p:nvSpPr>
        <p:spPr>
          <a:xfrm>
            <a:off x="2153612" y="3920548"/>
            <a:ext cx="1705396" cy="4667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Early Execution Edge Generation</a:t>
            </a:r>
            <a:endParaRPr lang="en-US" sz="1400" dirty="0"/>
          </a:p>
        </p:txBody>
      </p:sp>
      <p:cxnSp>
        <p:nvCxnSpPr>
          <p:cNvPr id="84" name="Curved Connector 83"/>
          <p:cNvCxnSpPr/>
          <p:nvPr/>
        </p:nvCxnSpPr>
        <p:spPr>
          <a:xfrm rot="10800000" flipH="1" flipV="1">
            <a:off x="4309845" y="3556838"/>
            <a:ext cx="2595" cy="748705"/>
          </a:xfrm>
          <a:prstGeom prst="curvedConnector3">
            <a:avLst>
              <a:gd name="adj1" fmla="val -10588902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1" name="Group 290"/>
          <p:cNvGrpSpPr/>
          <p:nvPr/>
        </p:nvGrpSpPr>
        <p:grpSpPr>
          <a:xfrm>
            <a:off x="4318250" y="3227370"/>
            <a:ext cx="3533776" cy="1348530"/>
            <a:chOff x="4318250" y="3227370"/>
            <a:chExt cx="3533776" cy="1348530"/>
          </a:xfrm>
        </p:grpSpPr>
        <p:sp>
          <p:nvSpPr>
            <p:cNvPr id="73" name="Rounded Rectangle 72"/>
            <p:cNvSpPr/>
            <p:nvPr/>
          </p:nvSpPr>
          <p:spPr>
            <a:xfrm>
              <a:off x="5266725" y="3982073"/>
              <a:ext cx="2585301" cy="593827"/>
            </a:xfrm>
            <a:prstGeom prst="roundRect">
              <a:avLst/>
            </a:prstGeom>
            <a:ln>
              <a:prstDash val="dashDot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5259403" y="3227370"/>
              <a:ext cx="2585301" cy="593827"/>
            </a:xfrm>
            <a:prstGeom prst="roundRect">
              <a:avLst/>
            </a:prstGeom>
            <a:ln>
              <a:prstDash val="dashDot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44" name="Oval 43"/>
            <p:cNvSpPr/>
            <p:nvPr/>
          </p:nvSpPr>
          <p:spPr>
            <a:xfrm>
              <a:off x="5500256" y="3336838"/>
              <a:ext cx="617474" cy="3748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C1</a:t>
              </a:r>
              <a:endParaRPr lang="en-US" sz="10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6336151" y="3336838"/>
              <a:ext cx="617474" cy="3748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K2</a:t>
              </a:r>
              <a:endParaRPr lang="en-US" sz="1000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7178017" y="3336838"/>
              <a:ext cx="617474" cy="3748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K3</a:t>
              </a:r>
              <a:endParaRPr lang="en-US" sz="1000" dirty="0"/>
            </a:p>
          </p:txBody>
        </p:sp>
        <p:cxnSp>
          <p:nvCxnSpPr>
            <p:cNvPr id="48" name="Straight Arrow Connector 47"/>
            <p:cNvCxnSpPr>
              <a:stCxn id="44" idx="6"/>
              <a:endCxn id="45" idx="2"/>
            </p:cNvCxnSpPr>
            <p:nvPr/>
          </p:nvCxnSpPr>
          <p:spPr>
            <a:xfrm>
              <a:off x="6117730" y="3524283"/>
              <a:ext cx="2184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endCxn id="46" idx="2"/>
            </p:cNvCxnSpPr>
            <p:nvPr/>
          </p:nvCxnSpPr>
          <p:spPr>
            <a:xfrm>
              <a:off x="6924859" y="3524283"/>
              <a:ext cx="25315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70" idx="4"/>
              <a:endCxn id="71" idx="0"/>
            </p:cNvCxnSpPr>
            <p:nvPr/>
          </p:nvCxnSpPr>
          <p:spPr>
            <a:xfrm>
              <a:off x="4626987" y="3731655"/>
              <a:ext cx="2595" cy="3738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5502851" y="4091541"/>
              <a:ext cx="617474" cy="3748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C4</a:t>
              </a:r>
              <a:endParaRPr lang="en-US" sz="1000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6338746" y="4091541"/>
              <a:ext cx="617474" cy="3748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K5</a:t>
              </a:r>
              <a:endParaRPr lang="en-US" sz="1000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7180611" y="4091541"/>
              <a:ext cx="617474" cy="3748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</a:t>
              </a:r>
              <a:r>
                <a:rPr lang="en-US" sz="1000" dirty="0"/>
                <a:t>6</a:t>
              </a:r>
            </a:p>
          </p:txBody>
        </p:sp>
        <p:cxnSp>
          <p:nvCxnSpPr>
            <p:cNvPr id="64" name="Straight Arrow Connector 63"/>
            <p:cNvCxnSpPr>
              <a:stCxn id="61" idx="6"/>
              <a:endCxn id="62" idx="2"/>
            </p:cNvCxnSpPr>
            <p:nvPr/>
          </p:nvCxnSpPr>
          <p:spPr>
            <a:xfrm>
              <a:off x="6120325" y="4278987"/>
              <a:ext cx="2184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endCxn id="63" idx="2"/>
            </p:cNvCxnSpPr>
            <p:nvPr/>
          </p:nvCxnSpPr>
          <p:spPr>
            <a:xfrm>
              <a:off x="6927454" y="4278987"/>
              <a:ext cx="25315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4318250" y="3356764"/>
              <a:ext cx="617474" cy="3748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Task1</a:t>
              </a:r>
              <a:endParaRPr lang="en-US" sz="1000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4320845" y="4105469"/>
              <a:ext cx="617474" cy="3748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Task2</a:t>
              </a:r>
              <a:endParaRPr lang="en-US" sz="1000" dirty="0"/>
            </a:p>
          </p:txBody>
        </p:sp>
        <p:cxnSp>
          <p:nvCxnSpPr>
            <p:cNvPr id="76" name="Straight Arrow Connector 75"/>
            <p:cNvCxnSpPr>
              <a:stCxn id="67" idx="2"/>
              <a:endCxn id="73" idx="0"/>
            </p:cNvCxnSpPr>
            <p:nvPr/>
          </p:nvCxnSpPr>
          <p:spPr>
            <a:xfrm>
              <a:off x="6552054" y="3821197"/>
              <a:ext cx="7322" cy="1608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5056786" y="3227370"/>
              <a:ext cx="45719" cy="13485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9" name="Curved Connector 88"/>
          <p:cNvCxnSpPr/>
          <p:nvPr/>
        </p:nvCxnSpPr>
        <p:spPr>
          <a:xfrm rot="10800000" flipH="1" flipV="1">
            <a:off x="6340195" y="3524283"/>
            <a:ext cx="2595" cy="748705"/>
          </a:xfrm>
          <a:prstGeom prst="curvedConnector3">
            <a:avLst>
              <a:gd name="adj1" fmla="val -10588902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 rot="5400000">
            <a:off x="7680375" y="3566675"/>
            <a:ext cx="1371937" cy="6465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Task Graph Augmentation</a:t>
            </a:r>
            <a:endParaRPr lang="en-US" sz="1400" dirty="0"/>
          </a:p>
        </p:txBody>
      </p:sp>
      <p:sp>
        <p:nvSpPr>
          <p:cNvPr id="120" name="Rectangle 119"/>
          <p:cNvSpPr/>
          <p:nvPr/>
        </p:nvSpPr>
        <p:spPr>
          <a:xfrm>
            <a:off x="222999" y="4575900"/>
            <a:ext cx="3146399" cy="2969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Memory-Aware Macro-Pipelining</a:t>
            </a:r>
            <a:endParaRPr lang="en-US" sz="1400" dirty="0"/>
          </a:p>
        </p:txBody>
      </p:sp>
      <p:grpSp>
        <p:nvGrpSpPr>
          <p:cNvPr id="292" name="Group 291"/>
          <p:cNvGrpSpPr/>
          <p:nvPr/>
        </p:nvGrpSpPr>
        <p:grpSpPr>
          <a:xfrm>
            <a:off x="212366" y="4997661"/>
            <a:ext cx="3157032" cy="1428015"/>
            <a:chOff x="212366" y="4997661"/>
            <a:chExt cx="3157032" cy="1428015"/>
          </a:xfrm>
        </p:grpSpPr>
        <p:sp>
          <p:nvSpPr>
            <p:cNvPr id="121" name="Rectangle 120"/>
            <p:cNvSpPr/>
            <p:nvPr/>
          </p:nvSpPr>
          <p:spPr>
            <a:xfrm>
              <a:off x="1024068" y="4997661"/>
              <a:ext cx="672282" cy="1774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C1</a:t>
              </a:r>
              <a:endParaRPr lang="en-US" sz="14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749153" y="4997661"/>
              <a:ext cx="672282" cy="1774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K2</a:t>
              </a:r>
              <a:endParaRPr lang="en-US" sz="1400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498870" y="5267595"/>
              <a:ext cx="672282" cy="1774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K3</a:t>
              </a:r>
              <a:endParaRPr lang="en-US" sz="1400" dirty="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024068" y="5267241"/>
              <a:ext cx="672282" cy="1774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</a:t>
              </a:r>
              <a:r>
                <a:rPr lang="en-US" sz="1400" dirty="0" smtClean="0"/>
                <a:t>6</a:t>
              </a:r>
              <a:endParaRPr lang="en-US" sz="1400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742348" y="5554014"/>
              <a:ext cx="672282" cy="1774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C4</a:t>
              </a:r>
              <a:endParaRPr lang="en-US" sz="1400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2497401" y="5554014"/>
              <a:ext cx="672282" cy="1774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K5</a:t>
              </a:r>
              <a:endParaRPr lang="en-US" sz="1400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49717" y="4997661"/>
              <a:ext cx="672282" cy="17747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CPU1</a:t>
              </a:r>
              <a:endParaRPr lang="en-US" sz="1400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47358" y="5267595"/>
              <a:ext cx="672282" cy="17747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CPU2</a:t>
              </a:r>
              <a:endParaRPr lang="en-US" sz="1400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29862" y="5554014"/>
              <a:ext cx="672282" cy="17747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CPU3</a:t>
              </a:r>
              <a:endParaRPr lang="en-US" sz="1400" dirty="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29862" y="5961786"/>
              <a:ext cx="672282" cy="17747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SPM</a:t>
              </a:r>
              <a:r>
                <a:rPr lang="en-US" sz="1400" dirty="0"/>
                <a:t>1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212366" y="6248206"/>
              <a:ext cx="672282" cy="17747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SPM</a:t>
              </a:r>
              <a:r>
                <a:rPr lang="en-US" sz="1400" dirty="0"/>
                <a:t>2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1733758" y="5961786"/>
              <a:ext cx="680872" cy="17747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K2D</a:t>
              </a:r>
              <a:endParaRPr lang="en-US" sz="1400" dirty="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2497401" y="5961786"/>
              <a:ext cx="672282" cy="17747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K3D</a:t>
              </a:r>
              <a:endParaRPr lang="en-US" sz="1400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2498869" y="6243740"/>
              <a:ext cx="670813" cy="1819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K5D</a:t>
              </a:r>
              <a:endParaRPr lang="en-US" sz="1400" dirty="0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229862" y="5826606"/>
              <a:ext cx="3139536" cy="4802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Rectangle 142"/>
          <p:cNvSpPr/>
          <p:nvPr/>
        </p:nvSpPr>
        <p:spPr>
          <a:xfrm>
            <a:off x="4193333" y="4641904"/>
            <a:ext cx="4732086" cy="230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 End</a:t>
            </a:r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3835441" y="5309843"/>
            <a:ext cx="1705396" cy="680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Performance</a:t>
            </a:r>
          </a:p>
          <a:p>
            <a:pPr algn="ctr"/>
            <a:r>
              <a:rPr lang="en-US" sz="1400" dirty="0" smtClean="0"/>
              <a:t>Model</a:t>
            </a:r>
          </a:p>
          <a:p>
            <a:pPr algn="ctr"/>
            <a:r>
              <a:rPr lang="en-US" sz="1400" dirty="0" smtClean="0"/>
              <a:t>Generation</a:t>
            </a:r>
            <a:endParaRPr lang="en-US" sz="1400" dirty="0"/>
          </a:p>
        </p:txBody>
      </p:sp>
      <p:grpSp>
        <p:nvGrpSpPr>
          <p:cNvPr id="178" name="Group 177"/>
          <p:cNvGrpSpPr/>
          <p:nvPr/>
        </p:nvGrpSpPr>
        <p:grpSpPr>
          <a:xfrm>
            <a:off x="5968281" y="4997661"/>
            <a:ext cx="3055353" cy="1654234"/>
            <a:chOff x="4953000" y="3505200"/>
            <a:chExt cx="3886200" cy="2819400"/>
          </a:xfrm>
        </p:grpSpPr>
        <p:pic>
          <p:nvPicPr>
            <p:cNvPr id="179" name="Picture 2"/>
            <p:cNvPicPr>
              <a:picLocks noChangeAspect="1" noChangeArrowheads="1"/>
            </p:cNvPicPr>
            <p:nvPr/>
          </p:nvPicPr>
          <p:blipFill>
            <a:blip r:embed="rId2"/>
            <a:srcRect l="12857" t="10667" r="42857" b="50132"/>
            <a:stretch>
              <a:fillRect/>
            </a:stretch>
          </p:blipFill>
          <p:spPr bwMode="auto">
            <a:xfrm>
              <a:off x="5638800" y="3581400"/>
              <a:ext cx="2250605" cy="1245129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</p:pic>
        <p:grpSp>
          <p:nvGrpSpPr>
            <p:cNvPr id="180" name="Group 179"/>
            <p:cNvGrpSpPr/>
            <p:nvPr/>
          </p:nvGrpSpPr>
          <p:grpSpPr>
            <a:xfrm>
              <a:off x="4953000" y="5257800"/>
              <a:ext cx="3505200" cy="685801"/>
              <a:chOff x="533400" y="4953000"/>
              <a:chExt cx="8153401" cy="1221031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273389" y="5533779"/>
                <a:ext cx="914859" cy="24937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/>
                  <a:t>SPM1</a:t>
                </a:r>
              </a:p>
            </p:txBody>
          </p:sp>
          <p:cxnSp>
            <p:nvCxnSpPr>
              <p:cNvPr id="250" name="Straight Connector 249"/>
              <p:cNvCxnSpPr/>
              <p:nvPr/>
            </p:nvCxnSpPr>
            <p:spPr>
              <a:xfrm>
                <a:off x="1153968" y="5998402"/>
                <a:ext cx="5929874" cy="1210"/>
              </a:xfrm>
              <a:prstGeom prst="line">
                <a:avLst/>
              </a:prstGeom>
              <a:ln w="12700"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>
                <a:off x="533400" y="6172635"/>
                <a:ext cx="8136339" cy="1396"/>
              </a:xfrm>
              <a:prstGeom prst="line">
                <a:avLst/>
              </a:prstGeom>
              <a:ln w="12700"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2" name="Rectangle 251"/>
              <p:cNvSpPr/>
              <p:nvPr/>
            </p:nvSpPr>
            <p:spPr>
              <a:xfrm>
                <a:off x="7497556" y="4953000"/>
                <a:ext cx="1189245" cy="98732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/>
                  <a:t>Off-chip memory</a:t>
                </a: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6532226" y="5305559"/>
                <a:ext cx="827424" cy="46053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smtClean="0"/>
                  <a:t>DMA</a:t>
                </a:r>
                <a:endParaRPr lang="en-US" sz="500" dirty="0"/>
              </a:p>
            </p:txBody>
          </p:sp>
          <p:cxnSp>
            <p:nvCxnSpPr>
              <p:cNvPr id="254" name="Straight Arrow Connector 253"/>
              <p:cNvCxnSpPr/>
              <p:nvPr/>
            </p:nvCxnSpPr>
            <p:spPr>
              <a:xfrm rot="5400000">
                <a:off x="6898735" y="5882137"/>
                <a:ext cx="232312" cy="1437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5" name="Rectangle 254"/>
              <p:cNvSpPr/>
              <p:nvPr/>
            </p:nvSpPr>
            <p:spPr>
              <a:xfrm>
                <a:off x="602352" y="4953000"/>
                <a:ext cx="6826251" cy="110348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00" dirty="0"/>
              </a:p>
            </p:txBody>
          </p:sp>
          <p:sp>
            <p:nvSpPr>
              <p:cNvPr id="256" name="TextBox 38"/>
              <p:cNvSpPr txBox="1">
                <a:spLocks noChangeArrowheads="1"/>
              </p:cNvSpPr>
              <p:nvPr/>
            </p:nvSpPr>
            <p:spPr bwMode="auto">
              <a:xfrm>
                <a:off x="6532227" y="4953000"/>
                <a:ext cx="873897" cy="359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 dirty="0"/>
                  <a:t>CMP</a:t>
                </a:r>
              </a:p>
            </p:txBody>
          </p:sp>
          <p:cxnSp>
            <p:nvCxnSpPr>
              <p:cNvPr id="257" name="Straight Arrow Connector 256"/>
              <p:cNvCxnSpPr/>
              <p:nvPr/>
            </p:nvCxnSpPr>
            <p:spPr>
              <a:xfrm rot="5400000">
                <a:off x="1383446" y="5416750"/>
                <a:ext cx="232312" cy="1746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8" name="Straight Arrow Connector 257"/>
              <p:cNvCxnSpPr/>
              <p:nvPr/>
            </p:nvCxnSpPr>
            <p:spPr>
              <a:xfrm rot="5400000">
                <a:off x="806375" y="5649060"/>
                <a:ext cx="696935" cy="174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9" name="Straight Arrow Connector 258"/>
              <p:cNvCxnSpPr/>
              <p:nvPr/>
            </p:nvCxnSpPr>
            <p:spPr>
              <a:xfrm rot="5400000">
                <a:off x="443450" y="5736176"/>
                <a:ext cx="871171" cy="1751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0" name="Rectangle 259"/>
              <p:cNvSpPr/>
              <p:nvPr/>
            </p:nvSpPr>
            <p:spPr>
              <a:xfrm>
                <a:off x="671304" y="5011078"/>
                <a:ext cx="1379041" cy="285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 smtClean="0"/>
                  <a:t>CPU1 Core</a:t>
                </a:r>
                <a:endParaRPr lang="en-US" sz="500" dirty="0"/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2790335" y="5533777"/>
                <a:ext cx="914859" cy="23231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 smtClean="0"/>
                  <a:t>SPM2</a:t>
                </a:r>
                <a:endParaRPr lang="en-US" sz="500" dirty="0"/>
              </a:p>
            </p:txBody>
          </p:sp>
          <p:cxnSp>
            <p:nvCxnSpPr>
              <p:cNvPr id="262" name="Straight Arrow Connector 261"/>
              <p:cNvCxnSpPr/>
              <p:nvPr/>
            </p:nvCxnSpPr>
            <p:spPr>
              <a:xfrm rot="5400000">
                <a:off x="2900392" y="5881372"/>
                <a:ext cx="232312" cy="174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3" name="Straight Arrow Connector 262"/>
              <p:cNvCxnSpPr/>
              <p:nvPr/>
            </p:nvCxnSpPr>
            <p:spPr>
              <a:xfrm rot="5400000">
                <a:off x="2900391" y="5416748"/>
                <a:ext cx="232312" cy="1746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4" name="Straight Arrow Connector 263"/>
              <p:cNvCxnSpPr/>
              <p:nvPr/>
            </p:nvCxnSpPr>
            <p:spPr>
              <a:xfrm rot="5400000">
                <a:off x="2323320" y="5649059"/>
                <a:ext cx="696937" cy="1749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5" name="Rectangle 264"/>
              <p:cNvSpPr/>
              <p:nvPr/>
            </p:nvSpPr>
            <p:spPr>
              <a:xfrm>
                <a:off x="2188250" y="5011077"/>
                <a:ext cx="1379041" cy="28559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 smtClean="0"/>
                  <a:t>CPU2 Core</a:t>
                </a:r>
                <a:endParaRPr lang="en-US" sz="500" dirty="0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5479464" y="5533780"/>
                <a:ext cx="914859" cy="23231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 smtClean="0"/>
                  <a:t>SPM</a:t>
                </a:r>
                <a:r>
                  <a:rPr lang="en-US" sz="500" i="1" dirty="0" smtClean="0"/>
                  <a:t>n</a:t>
                </a:r>
                <a:endParaRPr lang="en-US" sz="500" i="1" dirty="0"/>
              </a:p>
            </p:txBody>
          </p:sp>
          <p:cxnSp>
            <p:nvCxnSpPr>
              <p:cNvPr id="267" name="Straight Arrow Connector 266"/>
              <p:cNvCxnSpPr/>
              <p:nvPr/>
            </p:nvCxnSpPr>
            <p:spPr>
              <a:xfrm rot="5400000">
                <a:off x="5589521" y="5881374"/>
                <a:ext cx="232312" cy="174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8" name="Straight Arrow Connector 267"/>
              <p:cNvCxnSpPr/>
              <p:nvPr/>
            </p:nvCxnSpPr>
            <p:spPr>
              <a:xfrm rot="5400000">
                <a:off x="5589520" y="5416750"/>
                <a:ext cx="232312" cy="1746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9" name="Straight Arrow Connector 268"/>
              <p:cNvCxnSpPr/>
              <p:nvPr/>
            </p:nvCxnSpPr>
            <p:spPr>
              <a:xfrm rot="5400000">
                <a:off x="5012450" y="5649060"/>
                <a:ext cx="696935" cy="1749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0" name="Rectangle 269"/>
              <p:cNvSpPr/>
              <p:nvPr/>
            </p:nvSpPr>
            <p:spPr>
              <a:xfrm>
                <a:off x="4877379" y="5011078"/>
                <a:ext cx="1379041" cy="285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 smtClean="0"/>
                  <a:t>CPU</a:t>
                </a:r>
                <a:r>
                  <a:rPr lang="en-US" sz="500" i="1" dirty="0" smtClean="0"/>
                  <a:t>n</a:t>
                </a:r>
                <a:r>
                  <a:rPr lang="en-US" sz="500" dirty="0" smtClean="0"/>
                  <a:t> Core</a:t>
                </a:r>
                <a:endParaRPr lang="en-US" sz="500" dirty="0"/>
              </a:p>
            </p:txBody>
          </p:sp>
          <p:cxnSp>
            <p:nvCxnSpPr>
              <p:cNvPr id="271" name="Straight Connector 270"/>
              <p:cNvCxnSpPr/>
              <p:nvPr/>
            </p:nvCxnSpPr>
            <p:spPr>
              <a:xfrm>
                <a:off x="3843097" y="5127234"/>
                <a:ext cx="827424" cy="1210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2" name="Straight Arrow Connector 271"/>
              <p:cNvCxnSpPr/>
              <p:nvPr/>
            </p:nvCxnSpPr>
            <p:spPr>
              <a:xfrm rot="5400000">
                <a:off x="1960395" y="5736177"/>
                <a:ext cx="871170" cy="175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3" name="Straight Arrow Connector 272"/>
              <p:cNvCxnSpPr/>
              <p:nvPr/>
            </p:nvCxnSpPr>
            <p:spPr>
              <a:xfrm rot="5400000">
                <a:off x="4649525" y="5736177"/>
                <a:ext cx="871170" cy="1751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4" name="Straight Arrow Connector 273"/>
              <p:cNvCxnSpPr/>
              <p:nvPr/>
            </p:nvCxnSpPr>
            <p:spPr>
              <a:xfrm rot="5400000">
                <a:off x="8002685" y="6055760"/>
                <a:ext cx="232312" cy="1437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5" name="Straight Arrow Connector 274"/>
              <p:cNvCxnSpPr/>
              <p:nvPr/>
            </p:nvCxnSpPr>
            <p:spPr>
              <a:xfrm rot="5400000">
                <a:off x="6605424" y="5969306"/>
                <a:ext cx="405940" cy="71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6" name="Straight Arrow Connector 275"/>
              <p:cNvCxnSpPr/>
              <p:nvPr/>
            </p:nvCxnSpPr>
            <p:spPr>
              <a:xfrm rot="5400000">
                <a:off x="1383447" y="5881372"/>
                <a:ext cx="232312" cy="174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>
                <a:off x="3981001" y="5648724"/>
                <a:ext cx="827424" cy="1210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1" name="Down Arrow 180"/>
            <p:cNvSpPr/>
            <p:nvPr/>
          </p:nvSpPr>
          <p:spPr>
            <a:xfrm>
              <a:off x="6096000" y="4876800"/>
              <a:ext cx="1371600" cy="3048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4953000" y="3505200"/>
              <a:ext cx="3581400" cy="25146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83" name="Picture 2"/>
            <p:cNvPicPr>
              <a:picLocks noChangeAspect="1" noChangeArrowheads="1"/>
            </p:cNvPicPr>
            <p:nvPr/>
          </p:nvPicPr>
          <p:blipFill>
            <a:blip r:embed="rId2"/>
            <a:srcRect l="12857" t="10667" r="42857" b="50132"/>
            <a:stretch>
              <a:fillRect/>
            </a:stretch>
          </p:blipFill>
          <p:spPr bwMode="auto">
            <a:xfrm>
              <a:off x="5791200" y="3733800"/>
              <a:ext cx="2250605" cy="1245129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</p:pic>
        <p:grpSp>
          <p:nvGrpSpPr>
            <p:cNvPr id="184" name="Group 183"/>
            <p:cNvGrpSpPr/>
            <p:nvPr/>
          </p:nvGrpSpPr>
          <p:grpSpPr>
            <a:xfrm>
              <a:off x="5105400" y="5410200"/>
              <a:ext cx="3505200" cy="685801"/>
              <a:chOff x="533400" y="4953000"/>
              <a:chExt cx="8153401" cy="1221031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273389" y="5533779"/>
                <a:ext cx="914859" cy="24937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/>
                  <a:t>SPM1</a:t>
                </a:r>
              </a:p>
            </p:txBody>
          </p:sp>
          <p:cxnSp>
            <p:nvCxnSpPr>
              <p:cNvPr id="221" name="Straight Connector 220"/>
              <p:cNvCxnSpPr/>
              <p:nvPr/>
            </p:nvCxnSpPr>
            <p:spPr>
              <a:xfrm>
                <a:off x="1153968" y="5998402"/>
                <a:ext cx="5929874" cy="1210"/>
              </a:xfrm>
              <a:prstGeom prst="line">
                <a:avLst/>
              </a:prstGeom>
              <a:ln w="12700"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533400" y="6172635"/>
                <a:ext cx="8136339" cy="1396"/>
              </a:xfrm>
              <a:prstGeom prst="line">
                <a:avLst/>
              </a:prstGeom>
              <a:ln w="12700"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3" name="Rectangle 222"/>
              <p:cNvSpPr/>
              <p:nvPr/>
            </p:nvSpPr>
            <p:spPr>
              <a:xfrm>
                <a:off x="7497556" y="4953000"/>
                <a:ext cx="1189245" cy="98732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/>
                  <a:t>Off-chip memory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6532226" y="5305559"/>
                <a:ext cx="827424" cy="46053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smtClean="0"/>
                  <a:t>DMA</a:t>
                </a:r>
                <a:endParaRPr lang="en-US" sz="500" dirty="0"/>
              </a:p>
            </p:txBody>
          </p:sp>
          <p:cxnSp>
            <p:nvCxnSpPr>
              <p:cNvPr id="225" name="Straight Arrow Connector 224"/>
              <p:cNvCxnSpPr/>
              <p:nvPr/>
            </p:nvCxnSpPr>
            <p:spPr>
              <a:xfrm rot="5400000">
                <a:off x="6898735" y="5882137"/>
                <a:ext cx="232312" cy="1437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6" name="Rectangle 225"/>
              <p:cNvSpPr/>
              <p:nvPr/>
            </p:nvSpPr>
            <p:spPr>
              <a:xfrm>
                <a:off x="602352" y="4953000"/>
                <a:ext cx="6826251" cy="110348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00" dirty="0"/>
              </a:p>
            </p:txBody>
          </p:sp>
          <p:sp>
            <p:nvSpPr>
              <p:cNvPr id="227" name="TextBox 38"/>
              <p:cNvSpPr txBox="1">
                <a:spLocks noChangeArrowheads="1"/>
              </p:cNvSpPr>
              <p:nvPr/>
            </p:nvSpPr>
            <p:spPr bwMode="auto">
              <a:xfrm>
                <a:off x="6532227" y="4953000"/>
                <a:ext cx="873897" cy="359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 dirty="0"/>
                  <a:t>CMP</a:t>
                </a:r>
              </a:p>
            </p:txBody>
          </p:sp>
          <p:cxnSp>
            <p:nvCxnSpPr>
              <p:cNvPr id="228" name="Straight Arrow Connector 227"/>
              <p:cNvCxnSpPr/>
              <p:nvPr/>
            </p:nvCxnSpPr>
            <p:spPr>
              <a:xfrm rot="5400000">
                <a:off x="1383446" y="5416750"/>
                <a:ext cx="232312" cy="1746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/>
              <p:nvPr/>
            </p:nvCxnSpPr>
            <p:spPr>
              <a:xfrm rot="5400000">
                <a:off x="806375" y="5649060"/>
                <a:ext cx="696935" cy="174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/>
              <p:nvPr/>
            </p:nvCxnSpPr>
            <p:spPr>
              <a:xfrm rot="5400000">
                <a:off x="443450" y="5736176"/>
                <a:ext cx="871171" cy="1751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1" name="Rectangle 230"/>
              <p:cNvSpPr/>
              <p:nvPr/>
            </p:nvSpPr>
            <p:spPr>
              <a:xfrm>
                <a:off x="671304" y="5011078"/>
                <a:ext cx="1379041" cy="285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 smtClean="0"/>
                  <a:t>CPU1 Core</a:t>
                </a:r>
                <a:endParaRPr lang="en-US" sz="500" dirty="0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2790335" y="5533777"/>
                <a:ext cx="914859" cy="23231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 smtClean="0"/>
                  <a:t>SPM2</a:t>
                </a:r>
                <a:endParaRPr lang="en-US" sz="500" dirty="0"/>
              </a:p>
            </p:txBody>
          </p:sp>
          <p:cxnSp>
            <p:nvCxnSpPr>
              <p:cNvPr id="233" name="Straight Arrow Connector 232"/>
              <p:cNvCxnSpPr/>
              <p:nvPr/>
            </p:nvCxnSpPr>
            <p:spPr>
              <a:xfrm rot="5400000">
                <a:off x="2900392" y="5881372"/>
                <a:ext cx="232312" cy="174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4" name="Straight Arrow Connector 233"/>
              <p:cNvCxnSpPr/>
              <p:nvPr/>
            </p:nvCxnSpPr>
            <p:spPr>
              <a:xfrm rot="5400000">
                <a:off x="2900391" y="5416748"/>
                <a:ext cx="232312" cy="1746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5" name="Straight Arrow Connector 234"/>
              <p:cNvCxnSpPr/>
              <p:nvPr/>
            </p:nvCxnSpPr>
            <p:spPr>
              <a:xfrm rot="5400000">
                <a:off x="2323320" y="5649059"/>
                <a:ext cx="696937" cy="1749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6" name="Rectangle 235"/>
              <p:cNvSpPr/>
              <p:nvPr/>
            </p:nvSpPr>
            <p:spPr>
              <a:xfrm>
                <a:off x="2188250" y="5011077"/>
                <a:ext cx="1379041" cy="28559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 smtClean="0"/>
                  <a:t>CPU2 Core</a:t>
                </a:r>
                <a:endParaRPr lang="en-US" sz="500" dirty="0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5479464" y="5533780"/>
                <a:ext cx="914859" cy="23231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 smtClean="0"/>
                  <a:t>SPM</a:t>
                </a:r>
                <a:r>
                  <a:rPr lang="en-US" sz="500" i="1" dirty="0" smtClean="0"/>
                  <a:t>n</a:t>
                </a:r>
                <a:endParaRPr lang="en-US" sz="500" i="1" dirty="0"/>
              </a:p>
            </p:txBody>
          </p:sp>
          <p:cxnSp>
            <p:nvCxnSpPr>
              <p:cNvPr id="238" name="Straight Arrow Connector 237"/>
              <p:cNvCxnSpPr/>
              <p:nvPr/>
            </p:nvCxnSpPr>
            <p:spPr>
              <a:xfrm rot="5400000">
                <a:off x="5589521" y="5881374"/>
                <a:ext cx="232312" cy="174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9" name="Straight Arrow Connector 238"/>
              <p:cNvCxnSpPr/>
              <p:nvPr/>
            </p:nvCxnSpPr>
            <p:spPr>
              <a:xfrm rot="5400000">
                <a:off x="5589520" y="5416750"/>
                <a:ext cx="232312" cy="1746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0" name="Straight Arrow Connector 239"/>
              <p:cNvCxnSpPr/>
              <p:nvPr/>
            </p:nvCxnSpPr>
            <p:spPr>
              <a:xfrm rot="5400000">
                <a:off x="5012450" y="5649060"/>
                <a:ext cx="696935" cy="1749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1" name="Rectangle 240"/>
              <p:cNvSpPr/>
              <p:nvPr/>
            </p:nvSpPr>
            <p:spPr>
              <a:xfrm>
                <a:off x="4877379" y="5011078"/>
                <a:ext cx="1379041" cy="285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 smtClean="0"/>
                  <a:t>CPU</a:t>
                </a:r>
                <a:r>
                  <a:rPr lang="en-US" sz="500" i="1" dirty="0" smtClean="0"/>
                  <a:t>n</a:t>
                </a:r>
                <a:r>
                  <a:rPr lang="en-US" sz="500" dirty="0" smtClean="0"/>
                  <a:t> Core</a:t>
                </a:r>
                <a:endParaRPr lang="en-US" sz="500" dirty="0"/>
              </a:p>
            </p:txBody>
          </p:sp>
          <p:cxnSp>
            <p:nvCxnSpPr>
              <p:cNvPr id="242" name="Straight Connector 241"/>
              <p:cNvCxnSpPr/>
              <p:nvPr/>
            </p:nvCxnSpPr>
            <p:spPr>
              <a:xfrm>
                <a:off x="3843097" y="5127234"/>
                <a:ext cx="827424" cy="1210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3" name="Straight Arrow Connector 242"/>
              <p:cNvCxnSpPr/>
              <p:nvPr/>
            </p:nvCxnSpPr>
            <p:spPr>
              <a:xfrm rot="5400000">
                <a:off x="1960395" y="5736177"/>
                <a:ext cx="871170" cy="175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4" name="Straight Arrow Connector 243"/>
              <p:cNvCxnSpPr/>
              <p:nvPr/>
            </p:nvCxnSpPr>
            <p:spPr>
              <a:xfrm rot="5400000">
                <a:off x="4649525" y="5736177"/>
                <a:ext cx="871170" cy="1751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5" name="Straight Arrow Connector 244"/>
              <p:cNvCxnSpPr/>
              <p:nvPr/>
            </p:nvCxnSpPr>
            <p:spPr>
              <a:xfrm rot="5400000">
                <a:off x="8002685" y="6055760"/>
                <a:ext cx="232312" cy="1437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6" name="Straight Arrow Connector 245"/>
              <p:cNvCxnSpPr/>
              <p:nvPr/>
            </p:nvCxnSpPr>
            <p:spPr>
              <a:xfrm rot="5400000">
                <a:off x="6605424" y="5969306"/>
                <a:ext cx="405940" cy="71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7" name="Straight Arrow Connector 246"/>
              <p:cNvCxnSpPr/>
              <p:nvPr/>
            </p:nvCxnSpPr>
            <p:spPr>
              <a:xfrm rot="5400000">
                <a:off x="1383447" y="5881372"/>
                <a:ext cx="232312" cy="174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3981001" y="5648724"/>
                <a:ext cx="827424" cy="1210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5" name="Down Arrow 184"/>
            <p:cNvSpPr/>
            <p:nvPr/>
          </p:nvSpPr>
          <p:spPr>
            <a:xfrm>
              <a:off x="6248400" y="5029200"/>
              <a:ext cx="1371600" cy="3048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105400" y="3657600"/>
              <a:ext cx="3581400" cy="25146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87" name="Picture 2"/>
            <p:cNvPicPr>
              <a:picLocks noChangeAspect="1" noChangeArrowheads="1"/>
            </p:cNvPicPr>
            <p:nvPr/>
          </p:nvPicPr>
          <p:blipFill>
            <a:blip r:embed="rId2"/>
            <a:srcRect l="12857" t="10667" r="42857" b="50132"/>
            <a:stretch>
              <a:fillRect/>
            </a:stretch>
          </p:blipFill>
          <p:spPr bwMode="auto">
            <a:xfrm>
              <a:off x="5943600" y="3886200"/>
              <a:ext cx="2250605" cy="1245129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</p:pic>
        <p:grpSp>
          <p:nvGrpSpPr>
            <p:cNvPr id="188" name="Group 187"/>
            <p:cNvGrpSpPr/>
            <p:nvPr/>
          </p:nvGrpSpPr>
          <p:grpSpPr>
            <a:xfrm>
              <a:off x="5257800" y="5562600"/>
              <a:ext cx="3505200" cy="685801"/>
              <a:chOff x="533400" y="4953000"/>
              <a:chExt cx="8153401" cy="1221031"/>
            </a:xfrm>
          </p:grpSpPr>
          <p:sp>
            <p:nvSpPr>
              <p:cNvPr id="191" name="Rectangle 190"/>
              <p:cNvSpPr/>
              <p:nvPr/>
            </p:nvSpPr>
            <p:spPr>
              <a:xfrm>
                <a:off x="1273389" y="5533779"/>
                <a:ext cx="914859" cy="24937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/>
                  <a:t>SPM1</a:t>
                </a:r>
              </a:p>
            </p:txBody>
          </p:sp>
          <p:cxnSp>
            <p:nvCxnSpPr>
              <p:cNvPr id="192" name="Straight Connector 191"/>
              <p:cNvCxnSpPr/>
              <p:nvPr/>
            </p:nvCxnSpPr>
            <p:spPr>
              <a:xfrm>
                <a:off x="1153968" y="5998402"/>
                <a:ext cx="5929874" cy="1210"/>
              </a:xfrm>
              <a:prstGeom prst="line">
                <a:avLst/>
              </a:prstGeom>
              <a:ln w="12700"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533400" y="6172635"/>
                <a:ext cx="8136339" cy="1396"/>
              </a:xfrm>
              <a:prstGeom prst="line">
                <a:avLst/>
              </a:prstGeom>
              <a:ln w="12700"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4" name="Rectangle 193"/>
              <p:cNvSpPr/>
              <p:nvPr/>
            </p:nvSpPr>
            <p:spPr>
              <a:xfrm>
                <a:off x="7497556" y="4953000"/>
                <a:ext cx="1189245" cy="98732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/>
                  <a:t>Off-chip memory</a:t>
                </a: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6532226" y="5305559"/>
                <a:ext cx="827424" cy="46053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smtClean="0"/>
                  <a:t>DMA</a:t>
                </a:r>
                <a:endParaRPr lang="en-US" sz="500" dirty="0"/>
              </a:p>
            </p:txBody>
          </p:sp>
          <p:cxnSp>
            <p:nvCxnSpPr>
              <p:cNvPr id="196" name="Straight Arrow Connector 195"/>
              <p:cNvCxnSpPr/>
              <p:nvPr/>
            </p:nvCxnSpPr>
            <p:spPr>
              <a:xfrm rot="5400000">
                <a:off x="6898735" y="5882137"/>
                <a:ext cx="232312" cy="1437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7" name="Rectangle 196"/>
              <p:cNvSpPr/>
              <p:nvPr/>
            </p:nvSpPr>
            <p:spPr>
              <a:xfrm>
                <a:off x="602352" y="4953000"/>
                <a:ext cx="6826251" cy="110348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00" dirty="0"/>
              </a:p>
            </p:txBody>
          </p:sp>
          <p:sp>
            <p:nvSpPr>
              <p:cNvPr id="198" name="TextBox 38"/>
              <p:cNvSpPr txBox="1">
                <a:spLocks noChangeArrowheads="1"/>
              </p:cNvSpPr>
              <p:nvPr/>
            </p:nvSpPr>
            <p:spPr bwMode="auto">
              <a:xfrm>
                <a:off x="6532227" y="4953000"/>
                <a:ext cx="873897" cy="359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 dirty="0"/>
                  <a:t>CMP</a:t>
                </a:r>
              </a:p>
            </p:txBody>
          </p:sp>
          <p:cxnSp>
            <p:nvCxnSpPr>
              <p:cNvPr id="199" name="Straight Arrow Connector 198"/>
              <p:cNvCxnSpPr/>
              <p:nvPr/>
            </p:nvCxnSpPr>
            <p:spPr>
              <a:xfrm rot="5400000">
                <a:off x="1383446" y="5416750"/>
                <a:ext cx="232312" cy="1746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199"/>
              <p:cNvCxnSpPr/>
              <p:nvPr/>
            </p:nvCxnSpPr>
            <p:spPr>
              <a:xfrm rot="5400000">
                <a:off x="806375" y="5649060"/>
                <a:ext cx="696935" cy="174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" name="Straight Arrow Connector 200"/>
              <p:cNvCxnSpPr/>
              <p:nvPr/>
            </p:nvCxnSpPr>
            <p:spPr>
              <a:xfrm rot="5400000">
                <a:off x="443450" y="5736176"/>
                <a:ext cx="871171" cy="1751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2" name="Rectangle 201"/>
              <p:cNvSpPr/>
              <p:nvPr/>
            </p:nvSpPr>
            <p:spPr>
              <a:xfrm>
                <a:off x="671304" y="5011078"/>
                <a:ext cx="1379041" cy="285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 smtClean="0"/>
                  <a:t>CPU1 Core</a:t>
                </a:r>
                <a:endParaRPr lang="en-US" sz="500" dirty="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2790335" y="5533777"/>
                <a:ext cx="914859" cy="23231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 smtClean="0"/>
                  <a:t>SPM2</a:t>
                </a:r>
                <a:endParaRPr lang="en-US" sz="500" dirty="0"/>
              </a:p>
            </p:txBody>
          </p:sp>
          <p:cxnSp>
            <p:nvCxnSpPr>
              <p:cNvPr id="204" name="Straight Arrow Connector 203"/>
              <p:cNvCxnSpPr/>
              <p:nvPr/>
            </p:nvCxnSpPr>
            <p:spPr>
              <a:xfrm rot="5400000">
                <a:off x="2900392" y="5881372"/>
                <a:ext cx="232312" cy="174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" name="Straight Arrow Connector 204"/>
              <p:cNvCxnSpPr/>
              <p:nvPr/>
            </p:nvCxnSpPr>
            <p:spPr>
              <a:xfrm rot="5400000">
                <a:off x="2900391" y="5416748"/>
                <a:ext cx="232312" cy="1746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" name="Straight Arrow Connector 205"/>
              <p:cNvCxnSpPr/>
              <p:nvPr/>
            </p:nvCxnSpPr>
            <p:spPr>
              <a:xfrm rot="5400000">
                <a:off x="2323320" y="5649059"/>
                <a:ext cx="696937" cy="1749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7" name="Rectangle 206"/>
              <p:cNvSpPr/>
              <p:nvPr/>
            </p:nvSpPr>
            <p:spPr>
              <a:xfrm>
                <a:off x="2188250" y="5011077"/>
                <a:ext cx="1379041" cy="28559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 smtClean="0"/>
                  <a:t>CPU2 Core</a:t>
                </a:r>
                <a:endParaRPr lang="en-US" sz="500" dirty="0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5479464" y="5533780"/>
                <a:ext cx="914859" cy="23231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 smtClean="0"/>
                  <a:t>SPM</a:t>
                </a:r>
                <a:r>
                  <a:rPr lang="en-US" sz="500" i="1" dirty="0" smtClean="0"/>
                  <a:t>n</a:t>
                </a:r>
                <a:endParaRPr lang="en-US" sz="500" i="1" dirty="0"/>
              </a:p>
            </p:txBody>
          </p:sp>
          <p:cxnSp>
            <p:nvCxnSpPr>
              <p:cNvPr id="209" name="Straight Arrow Connector 208"/>
              <p:cNvCxnSpPr/>
              <p:nvPr/>
            </p:nvCxnSpPr>
            <p:spPr>
              <a:xfrm rot="5400000">
                <a:off x="5589521" y="5881374"/>
                <a:ext cx="232312" cy="174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" name="Straight Arrow Connector 209"/>
              <p:cNvCxnSpPr/>
              <p:nvPr/>
            </p:nvCxnSpPr>
            <p:spPr>
              <a:xfrm rot="5400000">
                <a:off x="5589520" y="5416750"/>
                <a:ext cx="232312" cy="1746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/>
              <p:nvPr/>
            </p:nvCxnSpPr>
            <p:spPr>
              <a:xfrm rot="5400000">
                <a:off x="5012450" y="5649060"/>
                <a:ext cx="696935" cy="1749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2" name="Rectangle 211"/>
              <p:cNvSpPr/>
              <p:nvPr/>
            </p:nvSpPr>
            <p:spPr>
              <a:xfrm>
                <a:off x="4877379" y="5011078"/>
                <a:ext cx="1379041" cy="285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 smtClean="0"/>
                  <a:t>CPU</a:t>
                </a:r>
                <a:r>
                  <a:rPr lang="en-US" sz="500" i="1" dirty="0" smtClean="0"/>
                  <a:t>n</a:t>
                </a:r>
                <a:r>
                  <a:rPr lang="en-US" sz="500" dirty="0" smtClean="0"/>
                  <a:t> Core</a:t>
                </a:r>
                <a:endParaRPr lang="en-US" sz="500" dirty="0"/>
              </a:p>
            </p:txBody>
          </p:sp>
          <p:cxnSp>
            <p:nvCxnSpPr>
              <p:cNvPr id="213" name="Straight Connector 212"/>
              <p:cNvCxnSpPr/>
              <p:nvPr/>
            </p:nvCxnSpPr>
            <p:spPr>
              <a:xfrm>
                <a:off x="3843097" y="5127234"/>
                <a:ext cx="827424" cy="1210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/>
              <p:nvPr/>
            </p:nvCxnSpPr>
            <p:spPr>
              <a:xfrm rot="5400000">
                <a:off x="1960395" y="5736177"/>
                <a:ext cx="871170" cy="175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/>
              <p:nvPr/>
            </p:nvCxnSpPr>
            <p:spPr>
              <a:xfrm rot="5400000">
                <a:off x="4649525" y="5736177"/>
                <a:ext cx="871170" cy="1751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6" name="Straight Arrow Connector 215"/>
              <p:cNvCxnSpPr/>
              <p:nvPr/>
            </p:nvCxnSpPr>
            <p:spPr>
              <a:xfrm rot="5400000">
                <a:off x="8002685" y="6055760"/>
                <a:ext cx="232312" cy="1437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7" name="Straight Arrow Connector 216"/>
              <p:cNvCxnSpPr/>
              <p:nvPr/>
            </p:nvCxnSpPr>
            <p:spPr>
              <a:xfrm rot="5400000">
                <a:off x="6605424" y="5969306"/>
                <a:ext cx="405940" cy="71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17"/>
              <p:cNvCxnSpPr/>
              <p:nvPr/>
            </p:nvCxnSpPr>
            <p:spPr>
              <a:xfrm rot="5400000">
                <a:off x="1383447" y="5881372"/>
                <a:ext cx="232312" cy="174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3981001" y="5648724"/>
                <a:ext cx="827424" cy="1210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9" name="Down Arrow 188"/>
            <p:cNvSpPr/>
            <p:nvPr/>
          </p:nvSpPr>
          <p:spPr>
            <a:xfrm>
              <a:off x="6400800" y="5181600"/>
              <a:ext cx="1371600" cy="3048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257800" y="3810000"/>
              <a:ext cx="3581400" cy="25146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cxnSp>
        <p:nvCxnSpPr>
          <p:cNvPr id="279" name="Straight Connector 278"/>
          <p:cNvCxnSpPr/>
          <p:nvPr/>
        </p:nvCxnSpPr>
        <p:spPr>
          <a:xfrm>
            <a:off x="2084338" y="1816485"/>
            <a:ext cx="1" cy="2230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Elbow Connector 280"/>
          <p:cNvCxnSpPr/>
          <p:nvPr/>
        </p:nvCxnSpPr>
        <p:spPr>
          <a:xfrm rot="10800000" flipV="1">
            <a:off x="145034" y="4047023"/>
            <a:ext cx="1941246" cy="2289917"/>
          </a:xfrm>
          <a:prstGeom prst="bentConnector3">
            <a:avLst>
              <a:gd name="adj1" fmla="val 10503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Elbow Connector 285"/>
          <p:cNvCxnSpPr>
            <a:stCxn id="143" idx="1"/>
          </p:cNvCxnSpPr>
          <p:nvPr/>
        </p:nvCxnSpPr>
        <p:spPr>
          <a:xfrm rot="10800000" flipV="1">
            <a:off x="3709939" y="4757359"/>
            <a:ext cx="483394" cy="1894536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3" name="Rectangle 292"/>
          <p:cNvSpPr/>
          <p:nvPr/>
        </p:nvSpPr>
        <p:spPr>
          <a:xfrm>
            <a:off x="4853238" y="5131788"/>
            <a:ext cx="3705792" cy="11021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Meet Energy and Performance Constraints?</a:t>
            </a:r>
            <a:endParaRPr lang="en-US" sz="2400" b="1" i="1" dirty="0"/>
          </a:p>
        </p:txBody>
      </p:sp>
      <p:sp>
        <p:nvSpPr>
          <p:cNvPr id="278" name="Rectangle 277"/>
          <p:cNvSpPr/>
          <p:nvPr/>
        </p:nvSpPr>
        <p:spPr>
          <a:xfrm>
            <a:off x="2153612" y="3532172"/>
            <a:ext cx="1705396" cy="3185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Reuse Analysis</a:t>
            </a:r>
            <a:endParaRPr lang="en-US" sz="1400" dirty="0"/>
          </a:p>
        </p:txBody>
      </p:sp>
      <p:grpSp>
        <p:nvGrpSpPr>
          <p:cNvPr id="299" name="Group 298"/>
          <p:cNvGrpSpPr/>
          <p:nvPr/>
        </p:nvGrpSpPr>
        <p:grpSpPr>
          <a:xfrm>
            <a:off x="2153612" y="3325874"/>
            <a:ext cx="3113113" cy="2356986"/>
            <a:chOff x="-663210" y="3217278"/>
            <a:chExt cx="3113113" cy="2356986"/>
          </a:xfrm>
        </p:grpSpPr>
        <p:sp>
          <p:nvSpPr>
            <p:cNvPr id="294" name="Rectangle 293"/>
            <p:cNvSpPr/>
            <p:nvPr/>
          </p:nvSpPr>
          <p:spPr>
            <a:xfrm>
              <a:off x="-562960" y="3248168"/>
              <a:ext cx="3012863" cy="142457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smtClean="0"/>
                <a:t>Nope, let’s see if increasing degree of unrolling (in loops) helps, tile size?</a:t>
              </a:r>
              <a:endParaRPr lang="en-US" sz="2400" b="1" i="1" dirty="0"/>
            </a:p>
          </p:txBody>
        </p:sp>
        <p:cxnSp>
          <p:nvCxnSpPr>
            <p:cNvPr id="296" name="Curved Connector 295"/>
            <p:cNvCxnSpPr>
              <a:stCxn id="293" idx="1"/>
              <a:endCxn id="42" idx="1"/>
            </p:cNvCxnSpPr>
            <p:nvPr/>
          </p:nvCxnSpPr>
          <p:spPr>
            <a:xfrm rot="10800000">
              <a:off x="-663210" y="3217278"/>
              <a:ext cx="2699627" cy="2356986"/>
            </a:xfrm>
            <a:prstGeom prst="curvedConnector3">
              <a:avLst>
                <a:gd name="adj1" fmla="val 108468"/>
              </a:avLst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0" name="Rectangle 279"/>
          <p:cNvSpPr/>
          <p:nvPr/>
        </p:nvSpPr>
        <p:spPr>
          <a:xfrm>
            <a:off x="5332193" y="3110061"/>
            <a:ext cx="3357410" cy="1481247"/>
          </a:xfrm>
          <a:prstGeom prst="rect">
            <a:avLst/>
          </a:prstGeom>
          <a:solidFill>
            <a:schemeClr val="accent2">
              <a:tint val="5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/>
              <a:t>End up with massive task graphs</a:t>
            </a:r>
            <a:endParaRPr lang="en-US" sz="3200" b="1" i="1" dirty="0"/>
          </a:p>
        </p:txBody>
      </p:sp>
      <p:sp>
        <p:nvSpPr>
          <p:cNvPr id="282" name="Rectangle 281"/>
          <p:cNvSpPr/>
          <p:nvPr/>
        </p:nvSpPr>
        <p:spPr>
          <a:xfrm>
            <a:off x="212366" y="4881485"/>
            <a:ext cx="3357410" cy="1686964"/>
          </a:xfrm>
          <a:prstGeom prst="rect">
            <a:avLst/>
          </a:prstGeom>
          <a:solidFill>
            <a:schemeClr val="accent2">
              <a:tint val="50000"/>
              <a:alpha val="7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/>
              <a:t>Very t</a:t>
            </a:r>
            <a:r>
              <a:rPr lang="en-US" sz="3200" b="1" i="1" dirty="0" smtClean="0"/>
              <a:t>ightly coupled process!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773442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2" grpId="0" animBg="1"/>
      <p:bldP spid="53" grpId="0" animBg="1"/>
      <p:bldP spid="82" grpId="0" animBg="1"/>
      <p:bldP spid="90" grpId="0" animBg="1"/>
      <p:bldP spid="120" grpId="0" animBg="1"/>
      <p:bldP spid="177" grpId="0" animBg="1"/>
      <p:bldP spid="293" grpId="0" animBg="1"/>
      <p:bldP spid="278" grpId="0" animBg="1"/>
      <p:bldP spid="280" grpId="0" animBg="1"/>
      <p:bldP spid="2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346F-014B-B740-AA62-61367D3D02FA}" type="datetime1">
              <a:rPr lang="en-US" smtClean="0"/>
              <a:t>10/28/10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 &amp; Motivation</a:t>
            </a:r>
          </a:p>
          <a:p>
            <a:r>
              <a:rPr lang="en-US" sz="3600" dirty="0" smtClean="0"/>
              <a:t>CAM Overview</a:t>
            </a:r>
          </a:p>
          <a:p>
            <a:r>
              <a:rPr lang="en-US" sz="3600" b="1" i="1" dirty="0" smtClean="0"/>
              <a:t>Memory-aware Macro-Pipelining</a:t>
            </a:r>
          </a:p>
          <a:p>
            <a:pPr lvl="1"/>
            <a:r>
              <a:rPr lang="en-US" sz="3300" b="1" i="1" dirty="0" err="1" smtClean="0"/>
              <a:t>ESTImedia</a:t>
            </a:r>
            <a:r>
              <a:rPr lang="en-US" sz="3300" b="1" i="1" dirty="0" smtClean="0"/>
              <a:t> ‘08, ’09</a:t>
            </a:r>
          </a:p>
          <a:p>
            <a:r>
              <a:rPr lang="en-US" sz="3600" dirty="0" smtClean="0"/>
              <a:t>Customized Security Policy Generation</a:t>
            </a:r>
          </a:p>
          <a:p>
            <a:r>
              <a:rPr lang="en-US" sz="3600" dirty="0"/>
              <a:t>Related </a:t>
            </a:r>
            <a:r>
              <a:rPr lang="en-US" sz="3600" dirty="0" smtClean="0"/>
              <a:t>Work</a:t>
            </a:r>
          </a:p>
          <a:p>
            <a:r>
              <a:rPr lang="en-US" sz="3600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5218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12648" y="28162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Domain Example (JPEG2000)</a:t>
            </a:r>
            <a:endParaRPr lang="en-US" dirty="0"/>
          </a:p>
        </p:txBody>
      </p:sp>
      <p:sp>
        <p:nvSpPr>
          <p:cNvPr id="28675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fld id="{11182049-EAF4-694F-8AB0-6228AFECF9DB}" type="datetime1">
              <a:rPr lang="en-US" smtClean="0"/>
              <a:t>10/28/10</a:t>
            </a:fld>
            <a:endParaRPr lang="en-US"/>
          </a:p>
        </p:txBody>
      </p:sp>
      <p:sp>
        <p:nvSpPr>
          <p:cNvPr id="28676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fld id="{91398A3C-A93F-114A-9CD4-51993E8AE2E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667000" y="3657600"/>
            <a:ext cx="457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t</a:t>
            </a:r>
            <a:r>
              <a:rPr lang="en-US" sz="1600" baseline="-25000" dirty="0"/>
              <a:t>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124200" y="3657600"/>
            <a:ext cx="457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t</a:t>
            </a:r>
            <a:r>
              <a:rPr lang="en-US" sz="1600" baseline="-25000" dirty="0"/>
              <a:t>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038600" y="3657600"/>
            <a:ext cx="457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/>
              <a:t>t</a:t>
            </a:r>
            <a:r>
              <a:rPr lang="en-US" sz="1600" baseline="-25000" dirty="0" err="1"/>
              <a:t>n</a:t>
            </a:r>
            <a:endParaRPr lang="en-US" sz="1600" baseline="-25000" dirty="0"/>
          </a:p>
        </p:txBody>
      </p:sp>
      <p:sp>
        <p:nvSpPr>
          <p:cNvPr id="52" name="Rectangle 51"/>
          <p:cNvSpPr/>
          <p:nvPr/>
        </p:nvSpPr>
        <p:spPr>
          <a:xfrm>
            <a:off x="2667000" y="4800600"/>
            <a:ext cx="457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t</a:t>
            </a:r>
            <a:r>
              <a:rPr lang="en-US" sz="1600" baseline="-25000" dirty="0"/>
              <a:t>m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038600" y="4800600"/>
            <a:ext cx="457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/>
              <a:t>t</a:t>
            </a:r>
            <a:r>
              <a:rPr lang="en-US" sz="1600" baseline="-25000" dirty="0" err="1"/>
              <a:t>mn</a:t>
            </a:r>
            <a:endParaRPr lang="en-US" sz="1600" baseline="-25000" dirty="0"/>
          </a:p>
        </p:txBody>
      </p:sp>
      <p:sp>
        <p:nvSpPr>
          <p:cNvPr id="59" name="Right Arrow 58"/>
          <p:cNvSpPr>
            <a:spLocks noChangeArrowheads="1"/>
          </p:cNvSpPr>
          <p:nvPr/>
        </p:nvSpPr>
        <p:spPr bwMode="auto">
          <a:xfrm>
            <a:off x="4648200" y="4267200"/>
            <a:ext cx="457200" cy="7620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65" name="Straight Connector 64"/>
          <p:cNvCxnSpPr>
            <a:cxnSpLocks noChangeShapeType="1"/>
          </p:cNvCxnSpPr>
          <p:nvPr/>
        </p:nvCxnSpPr>
        <p:spPr bwMode="auto">
          <a:xfrm rot="5400000">
            <a:off x="5334794" y="5180806"/>
            <a:ext cx="30480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Connector 66"/>
          <p:cNvCxnSpPr>
            <a:cxnSpLocks noChangeShapeType="1"/>
          </p:cNvCxnSpPr>
          <p:nvPr/>
        </p:nvCxnSpPr>
        <p:spPr bwMode="auto">
          <a:xfrm rot="5400000">
            <a:off x="4115594" y="4418806"/>
            <a:ext cx="30480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Connector 67"/>
          <p:cNvCxnSpPr>
            <a:cxnSpLocks noChangeShapeType="1"/>
          </p:cNvCxnSpPr>
          <p:nvPr/>
        </p:nvCxnSpPr>
        <p:spPr bwMode="auto">
          <a:xfrm rot="5400000">
            <a:off x="2667794" y="4418806"/>
            <a:ext cx="30480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Connector 78"/>
          <p:cNvCxnSpPr>
            <a:cxnSpLocks noChangeShapeType="1"/>
          </p:cNvCxnSpPr>
          <p:nvPr/>
        </p:nvCxnSpPr>
        <p:spPr bwMode="auto">
          <a:xfrm>
            <a:off x="3276600" y="5029200"/>
            <a:ext cx="531813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Straight Connector 80"/>
          <p:cNvCxnSpPr>
            <a:cxnSpLocks noChangeShapeType="1"/>
          </p:cNvCxnSpPr>
          <p:nvPr/>
        </p:nvCxnSpPr>
        <p:spPr bwMode="auto">
          <a:xfrm>
            <a:off x="3657600" y="3886200"/>
            <a:ext cx="30480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Rectangle 85"/>
          <p:cNvSpPr/>
          <p:nvPr/>
        </p:nvSpPr>
        <p:spPr>
          <a:xfrm>
            <a:off x="5257800" y="3657600"/>
            <a:ext cx="457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t</a:t>
            </a:r>
            <a:r>
              <a:rPr lang="en-US" sz="1600" baseline="-25000" dirty="0"/>
              <a:t>1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257800" y="4114800"/>
            <a:ext cx="457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t</a:t>
            </a:r>
            <a:r>
              <a:rPr lang="en-US" sz="1600" baseline="-25000" dirty="0"/>
              <a:t>2</a:t>
            </a:r>
          </a:p>
        </p:txBody>
      </p:sp>
      <p:sp>
        <p:nvSpPr>
          <p:cNvPr id="88" name="Rectangle 87"/>
          <p:cNvSpPr/>
          <p:nvPr/>
        </p:nvSpPr>
        <p:spPr>
          <a:xfrm>
            <a:off x="5257800" y="4572000"/>
            <a:ext cx="457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t</a:t>
            </a:r>
            <a:r>
              <a:rPr lang="en-US" sz="1600" baseline="-25000" dirty="0"/>
              <a:t>3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257800" y="5410200"/>
            <a:ext cx="457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/>
              <a:t>t</a:t>
            </a:r>
            <a:r>
              <a:rPr lang="en-US" sz="1600" baseline="-25000" dirty="0" err="1"/>
              <a:t>mn</a:t>
            </a:r>
            <a:endParaRPr lang="en-US" sz="1600" baseline="-25000" dirty="0"/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6121400" y="3700463"/>
            <a:ext cx="650875" cy="26193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rPr>
              <a:t>DWT</a:t>
            </a:r>
            <a:endParaRPr lang="en-US" sz="1050" dirty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7153275" y="3700463"/>
            <a:ext cx="652463" cy="26193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rPr>
              <a:t>Quant.</a:t>
            </a: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8186738" y="3700463"/>
            <a:ext cx="652462" cy="26193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rPr>
              <a:t>EBCOT</a:t>
            </a:r>
          </a:p>
        </p:txBody>
      </p:sp>
      <p:sp>
        <p:nvSpPr>
          <p:cNvPr id="96" name="Right Arrow 95"/>
          <p:cNvSpPr>
            <a:spLocks noChangeArrowheads="1"/>
          </p:cNvSpPr>
          <p:nvPr/>
        </p:nvSpPr>
        <p:spPr bwMode="auto">
          <a:xfrm>
            <a:off x="6892925" y="3721100"/>
            <a:ext cx="184150" cy="2413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Right Arrow 96"/>
          <p:cNvSpPr>
            <a:spLocks noChangeArrowheads="1"/>
          </p:cNvSpPr>
          <p:nvPr/>
        </p:nvSpPr>
        <p:spPr bwMode="auto">
          <a:xfrm>
            <a:off x="7924800" y="3721100"/>
            <a:ext cx="185738" cy="2413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019800" y="3657600"/>
            <a:ext cx="2895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Right Arrow 99"/>
          <p:cNvSpPr>
            <a:spLocks noChangeArrowheads="1"/>
          </p:cNvSpPr>
          <p:nvPr/>
        </p:nvSpPr>
        <p:spPr bwMode="auto">
          <a:xfrm>
            <a:off x="5791200" y="3733800"/>
            <a:ext cx="185738" cy="2413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41725"/>
            <a:ext cx="1828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Right Arrow 102"/>
          <p:cNvSpPr>
            <a:spLocks noChangeArrowheads="1"/>
          </p:cNvSpPr>
          <p:nvPr/>
        </p:nvSpPr>
        <p:spPr bwMode="auto">
          <a:xfrm>
            <a:off x="2133600" y="4267200"/>
            <a:ext cx="457200" cy="7620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6121400" y="4157663"/>
            <a:ext cx="650875" cy="26193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rPr>
              <a:t>DWT</a:t>
            </a:r>
            <a:endParaRPr lang="en-US" sz="1050" dirty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7153275" y="4157663"/>
            <a:ext cx="652463" cy="26193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rPr>
              <a:t>Quant.</a:t>
            </a: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8186738" y="4157663"/>
            <a:ext cx="652462" cy="26193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rPr>
              <a:t>EBCOT</a:t>
            </a:r>
          </a:p>
        </p:txBody>
      </p:sp>
      <p:sp>
        <p:nvSpPr>
          <p:cNvPr id="107" name="Right Arrow 106"/>
          <p:cNvSpPr>
            <a:spLocks noChangeArrowheads="1"/>
          </p:cNvSpPr>
          <p:nvPr/>
        </p:nvSpPr>
        <p:spPr bwMode="auto">
          <a:xfrm>
            <a:off x="6892925" y="4178300"/>
            <a:ext cx="184150" cy="2413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8" name="Right Arrow 107"/>
          <p:cNvSpPr>
            <a:spLocks noChangeArrowheads="1"/>
          </p:cNvSpPr>
          <p:nvPr/>
        </p:nvSpPr>
        <p:spPr bwMode="auto">
          <a:xfrm>
            <a:off x="7924800" y="4178300"/>
            <a:ext cx="185738" cy="2413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019800" y="4114800"/>
            <a:ext cx="2895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Right Arrow 109"/>
          <p:cNvSpPr>
            <a:spLocks noChangeArrowheads="1"/>
          </p:cNvSpPr>
          <p:nvPr/>
        </p:nvSpPr>
        <p:spPr bwMode="auto">
          <a:xfrm>
            <a:off x="5791200" y="4191000"/>
            <a:ext cx="185738" cy="2413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6121400" y="4614863"/>
            <a:ext cx="650875" cy="26193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rPr>
              <a:t>DWT</a:t>
            </a:r>
            <a:endParaRPr lang="en-US" sz="1050" dirty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7153275" y="4614863"/>
            <a:ext cx="652463" cy="26193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rPr>
              <a:t>Quant.</a:t>
            </a: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8186738" y="4614863"/>
            <a:ext cx="652462" cy="26193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rPr>
              <a:t>EBCOT</a:t>
            </a:r>
          </a:p>
        </p:txBody>
      </p:sp>
      <p:sp>
        <p:nvSpPr>
          <p:cNvPr id="114" name="Right Arrow 113"/>
          <p:cNvSpPr>
            <a:spLocks noChangeArrowheads="1"/>
          </p:cNvSpPr>
          <p:nvPr/>
        </p:nvSpPr>
        <p:spPr bwMode="auto">
          <a:xfrm>
            <a:off x="6892925" y="4635500"/>
            <a:ext cx="184150" cy="2413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5" name="Right Arrow 114"/>
          <p:cNvSpPr>
            <a:spLocks noChangeArrowheads="1"/>
          </p:cNvSpPr>
          <p:nvPr/>
        </p:nvSpPr>
        <p:spPr bwMode="auto">
          <a:xfrm>
            <a:off x="7924800" y="4635500"/>
            <a:ext cx="185738" cy="2413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019800" y="4572000"/>
            <a:ext cx="2895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Right Arrow 116"/>
          <p:cNvSpPr>
            <a:spLocks noChangeArrowheads="1"/>
          </p:cNvSpPr>
          <p:nvPr/>
        </p:nvSpPr>
        <p:spPr bwMode="auto">
          <a:xfrm>
            <a:off x="5791200" y="4648200"/>
            <a:ext cx="185738" cy="2413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6121400" y="5453063"/>
            <a:ext cx="650875" cy="26193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rPr>
              <a:t>DWT</a:t>
            </a:r>
            <a:endParaRPr lang="en-US" sz="1050" dirty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7153275" y="5453063"/>
            <a:ext cx="652463" cy="26193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rPr>
              <a:t>Quant.</a:t>
            </a:r>
          </a:p>
        </p:txBody>
      </p:sp>
      <p:sp>
        <p:nvSpPr>
          <p:cNvPr id="120" name="Rectangle 119"/>
          <p:cNvSpPr>
            <a:spLocks noChangeArrowheads="1"/>
          </p:cNvSpPr>
          <p:nvPr/>
        </p:nvSpPr>
        <p:spPr bwMode="auto">
          <a:xfrm>
            <a:off x="8186738" y="5453063"/>
            <a:ext cx="652462" cy="26193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rPr>
              <a:t>EBCOT</a:t>
            </a:r>
          </a:p>
        </p:txBody>
      </p:sp>
      <p:sp>
        <p:nvSpPr>
          <p:cNvPr id="121" name="Right Arrow 120"/>
          <p:cNvSpPr>
            <a:spLocks noChangeArrowheads="1"/>
          </p:cNvSpPr>
          <p:nvPr/>
        </p:nvSpPr>
        <p:spPr bwMode="auto">
          <a:xfrm>
            <a:off x="6892925" y="5473700"/>
            <a:ext cx="184150" cy="2413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" name="Right Arrow 121"/>
          <p:cNvSpPr>
            <a:spLocks noChangeArrowheads="1"/>
          </p:cNvSpPr>
          <p:nvPr/>
        </p:nvSpPr>
        <p:spPr bwMode="auto">
          <a:xfrm>
            <a:off x="7924800" y="5473700"/>
            <a:ext cx="185738" cy="2413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019800" y="5410200"/>
            <a:ext cx="2895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Right Arrow 123"/>
          <p:cNvSpPr>
            <a:spLocks noChangeArrowheads="1"/>
          </p:cNvSpPr>
          <p:nvPr/>
        </p:nvSpPr>
        <p:spPr bwMode="auto">
          <a:xfrm>
            <a:off x="5791200" y="5486400"/>
            <a:ext cx="185738" cy="2413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5" name="Right Brace 124"/>
          <p:cNvSpPr>
            <a:spLocks/>
          </p:cNvSpPr>
          <p:nvPr/>
        </p:nvSpPr>
        <p:spPr bwMode="auto">
          <a:xfrm rot="-5400000">
            <a:off x="7296150" y="2305050"/>
            <a:ext cx="190500" cy="2438400"/>
          </a:xfrm>
          <a:prstGeom prst="rightBrace">
            <a:avLst>
              <a:gd name="adj1" fmla="val 51259"/>
              <a:gd name="adj2" fmla="val 49694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6818313" y="3048000"/>
            <a:ext cx="1139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1400"/>
              <a:t>Task Set (T)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60525"/>
            <a:ext cx="1828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60525"/>
            <a:ext cx="1828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60525"/>
            <a:ext cx="1828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12925"/>
            <a:ext cx="1828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Right Arrow 132"/>
          <p:cNvSpPr>
            <a:spLocks noChangeArrowheads="1"/>
          </p:cNvSpPr>
          <p:nvPr/>
        </p:nvSpPr>
        <p:spPr bwMode="auto">
          <a:xfrm>
            <a:off x="2286000" y="2117725"/>
            <a:ext cx="457200" cy="7620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4" name="Bent Arrow 133"/>
          <p:cNvSpPr>
            <a:spLocks noChangeArrowheads="1"/>
          </p:cNvSpPr>
          <p:nvPr/>
        </p:nvSpPr>
        <p:spPr bwMode="auto">
          <a:xfrm rot="5400000">
            <a:off x="5562600" y="1965325"/>
            <a:ext cx="838200" cy="990600"/>
          </a:xfrm>
          <a:custGeom>
            <a:avLst/>
            <a:gdLst>
              <a:gd name="T0" fmla="*/ 419100 w 838200"/>
              <a:gd name="T1" fmla="*/ 0 h 990600"/>
              <a:gd name="T2" fmla="*/ 419100 w 838200"/>
              <a:gd name="T3" fmla="*/ 756459 h 990600"/>
              <a:gd name="T4" fmla="*/ 171357 w 838200"/>
              <a:gd name="T5" fmla="*/ 990600 h 990600"/>
              <a:gd name="T6" fmla="*/ 838200 w 838200"/>
              <a:gd name="T7" fmla="*/ 378229 h 990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838200"/>
              <a:gd name="T13" fmla="*/ 0 h 990600"/>
              <a:gd name="T14" fmla="*/ 838200 w 838200"/>
              <a:gd name="T15" fmla="*/ 990600 h 990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8200" h="990600">
                <a:moveTo>
                  <a:pt x="0" y="990600"/>
                </a:moveTo>
                <a:lnTo>
                  <a:pt x="0" y="333013"/>
                </a:lnTo>
                <a:lnTo>
                  <a:pt x="-1" y="333012"/>
                </a:lnTo>
                <a:cubicBezTo>
                  <a:pt x="-1" y="263347"/>
                  <a:pt x="56475" y="206871"/>
                  <a:pt x="126141" y="206871"/>
                </a:cubicBezTo>
                <a:lnTo>
                  <a:pt x="419100" y="206872"/>
                </a:lnTo>
                <a:lnTo>
                  <a:pt x="419100" y="0"/>
                </a:lnTo>
                <a:lnTo>
                  <a:pt x="838200" y="378229"/>
                </a:lnTo>
                <a:lnTo>
                  <a:pt x="419100" y="756459"/>
                </a:lnTo>
                <a:lnTo>
                  <a:pt x="419100" y="549587"/>
                </a:lnTo>
                <a:lnTo>
                  <a:pt x="342715" y="549587"/>
                </a:lnTo>
                <a:lnTo>
                  <a:pt x="342715" y="990600"/>
                </a:lnTo>
                <a:close/>
              </a:path>
            </a:pathLst>
          </a:cu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98" name="Bent Arrow 197"/>
          <p:cNvSpPr>
            <a:spLocks noChangeArrowheads="1"/>
          </p:cNvSpPr>
          <p:nvPr/>
        </p:nvSpPr>
        <p:spPr bwMode="auto">
          <a:xfrm rot="10800000">
            <a:off x="7467600" y="5867400"/>
            <a:ext cx="685800" cy="457200"/>
          </a:xfrm>
          <a:custGeom>
            <a:avLst/>
            <a:gdLst>
              <a:gd name="T0" fmla="*/ 457200 w 685800"/>
              <a:gd name="T1" fmla="*/ 0 h 457200"/>
              <a:gd name="T2" fmla="*/ 457200 w 685800"/>
              <a:gd name="T3" fmla="*/ 412614 h 457200"/>
              <a:gd name="T4" fmla="*/ 93468 w 685800"/>
              <a:gd name="T5" fmla="*/ 457200 h 457200"/>
              <a:gd name="T6" fmla="*/ 685800 w 685800"/>
              <a:gd name="T7" fmla="*/ 206307 h 4572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685800"/>
              <a:gd name="T13" fmla="*/ 0 h 457200"/>
              <a:gd name="T14" fmla="*/ 685800 w 685800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5800" h="457200">
                <a:moveTo>
                  <a:pt x="0" y="457200"/>
                </a:moveTo>
                <a:lnTo>
                  <a:pt x="0" y="181643"/>
                </a:lnTo>
                <a:lnTo>
                  <a:pt x="-1" y="181642"/>
                </a:lnTo>
                <a:cubicBezTo>
                  <a:pt x="-1" y="143643"/>
                  <a:pt x="30804" y="112838"/>
                  <a:pt x="68804" y="112838"/>
                </a:cubicBezTo>
                <a:lnTo>
                  <a:pt x="457200" y="112839"/>
                </a:lnTo>
                <a:lnTo>
                  <a:pt x="457200" y="0"/>
                </a:lnTo>
                <a:lnTo>
                  <a:pt x="685800" y="206307"/>
                </a:lnTo>
                <a:lnTo>
                  <a:pt x="457200" y="412614"/>
                </a:lnTo>
                <a:lnTo>
                  <a:pt x="457200" y="299775"/>
                </a:lnTo>
                <a:lnTo>
                  <a:pt x="186935" y="299775"/>
                </a:lnTo>
                <a:lnTo>
                  <a:pt x="186935" y="457200"/>
                </a:lnTo>
                <a:close/>
              </a:path>
            </a:pathLst>
          </a:cu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211"/>
          <p:cNvGrpSpPr>
            <a:grpSpLocks/>
          </p:cNvGrpSpPr>
          <p:nvPr/>
        </p:nvGrpSpPr>
        <p:grpSpPr bwMode="auto">
          <a:xfrm>
            <a:off x="6400800" y="5867400"/>
            <a:ext cx="990600" cy="533400"/>
            <a:chOff x="6400800" y="5867400"/>
            <a:chExt cx="990600" cy="533400"/>
          </a:xfrm>
        </p:grpSpPr>
        <p:sp>
          <p:nvSpPr>
            <p:cNvPr id="200" name="Rectangle 199"/>
            <p:cNvSpPr/>
            <p:nvPr/>
          </p:nvSpPr>
          <p:spPr>
            <a:xfrm>
              <a:off x="6400800" y="5867400"/>
              <a:ext cx="279400" cy="13335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6400800" y="6057900"/>
              <a:ext cx="279400" cy="13335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6400800" y="6267450"/>
              <a:ext cx="279400" cy="13335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6756400" y="5867400"/>
              <a:ext cx="279400" cy="13335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6756400" y="6057900"/>
              <a:ext cx="279400" cy="13335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756400" y="6267450"/>
              <a:ext cx="279400" cy="13335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7112000" y="5867400"/>
              <a:ext cx="279400" cy="13335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7112000" y="6057900"/>
              <a:ext cx="279400" cy="13335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7112000" y="6267450"/>
              <a:ext cx="279400" cy="13335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</p:grpSp>
      <p:sp>
        <p:nvSpPr>
          <p:cNvPr id="213" name="Rectangle 212"/>
          <p:cNvSpPr>
            <a:spLocks noChangeArrowheads="1"/>
          </p:cNvSpPr>
          <p:nvPr/>
        </p:nvSpPr>
        <p:spPr bwMode="auto">
          <a:xfrm>
            <a:off x="2667000" y="2895600"/>
            <a:ext cx="3962400" cy="1295400"/>
          </a:xfrm>
          <a:prstGeom prst="rect">
            <a:avLst/>
          </a:prstGeom>
          <a:gradFill rotWithShape="1">
            <a:gsLst>
              <a:gs pos="0">
                <a:srgbClr val="A30000"/>
              </a:gs>
              <a:gs pos="80000">
                <a:srgbClr val="D60000"/>
              </a:gs>
              <a:gs pos="100000">
                <a:srgbClr val="DB0000"/>
              </a:gs>
            </a:gsLst>
            <a:lin ang="16200000"/>
          </a:gra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Supports multiple levels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of data parallelism</a:t>
            </a:r>
          </a:p>
        </p:txBody>
      </p:sp>
    </p:spTree>
    <p:extLst>
      <p:ext uri="{BB962C8B-B14F-4D97-AF65-F5344CB8AC3E}">
        <p14:creationId xmlns:p14="http://schemas.microsoft.com/office/powerpoint/2010/main" val="3666055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9" grpId="0" animBg="1"/>
      <p:bldP spid="52" grpId="0" animBg="1"/>
      <p:bldP spid="58" grpId="0" animBg="1"/>
      <p:bldP spid="59" grpId="0" animBg="1"/>
      <p:bldP spid="86" grpId="0" animBg="1"/>
      <p:bldP spid="87" grpId="0" animBg="1"/>
      <p:bldP spid="88" grpId="0" animBg="1"/>
      <p:bldP spid="89" grpId="0" animBg="1"/>
      <p:bldP spid="91" grpId="0" animBg="1"/>
      <p:bldP spid="92" grpId="0" animBg="1"/>
      <p:bldP spid="95" grpId="0" animBg="1"/>
      <p:bldP spid="96" grpId="0" animBg="1"/>
      <p:bldP spid="97" grpId="0" animBg="1"/>
      <p:bldP spid="99" grpId="0" animBg="1"/>
      <p:bldP spid="100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/>
      <p:bldP spid="133" grpId="0" animBg="1"/>
      <p:bldP spid="134" grpId="0" animBg="1"/>
      <p:bldP spid="198" grpId="0" animBg="1"/>
      <p:bldP spid="2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Inter-kernel Reuse Opportunities</a:t>
            </a:r>
            <a:endParaRPr lang="en-US" dirty="0"/>
          </a:p>
        </p:txBody>
      </p:sp>
      <p:sp>
        <p:nvSpPr>
          <p:cNvPr id="13315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371600"/>
            <a:ext cx="7772400" cy="1492250"/>
          </a:xfrm>
        </p:spPr>
        <p:txBody>
          <a:bodyPr>
            <a:noAutofit/>
          </a:bodyPr>
          <a:lstStyle/>
          <a:p>
            <a:r>
              <a:rPr lang="en-US" sz="1800" dirty="0" smtClean="0"/>
              <a:t>We target our approach to data intensive </a:t>
            </a:r>
          </a:p>
          <a:p>
            <a:pPr>
              <a:buNone/>
            </a:pPr>
            <a:r>
              <a:rPr lang="en-US" sz="1800" dirty="0" smtClean="0"/>
              <a:t>      streaming applications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Task </a:t>
            </a:r>
            <a:r>
              <a:rPr lang="en-US" sz="1400" dirty="0" smtClean="0"/>
              <a:t>level parallelism, </a:t>
            </a:r>
            <a:r>
              <a:rPr lang="en-US" sz="1400" dirty="0" smtClean="0">
                <a:solidFill>
                  <a:srgbClr val="FF0000"/>
                </a:solidFill>
              </a:rPr>
              <a:t>Data</a:t>
            </a:r>
            <a:r>
              <a:rPr lang="en-US" sz="1400" dirty="0" smtClean="0"/>
              <a:t> level parallelism</a:t>
            </a:r>
          </a:p>
          <a:p>
            <a:r>
              <a:rPr lang="en-US" sz="1800" dirty="0" smtClean="0"/>
              <a:t>Examples</a:t>
            </a:r>
          </a:p>
          <a:p>
            <a:pPr lvl="1"/>
            <a:r>
              <a:rPr lang="en-US" sz="1400" dirty="0" err="1" smtClean="0"/>
              <a:t>Macroblock</a:t>
            </a:r>
            <a:r>
              <a:rPr lang="en-US" sz="1400" dirty="0" smtClean="0"/>
              <a:t> level (H.264)</a:t>
            </a:r>
          </a:p>
          <a:p>
            <a:pPr lvl="1"/>
            <a:r>
              <a:rPr lang="en-US" sz="1400" dirty="0" smtClean="0"/>
              <a:t>Component level, Tile level, Code block level (JPEG2000)</a:t>
            </a:r>
          </a:p>
          <a:p>
            <a:pPr>
              <a:buFont typeface="Wingdings" pitchFamily="2" charset="2"/>
              <a:buNone/>
            </a:pPr>
            <a:endParaRPr lang="en-US" sz="320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800100" y="3352800"/>
            <a:ext cx="2628900" cy="2971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void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dcls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()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// input: B,G, 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// output: B,G, 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n-NO" sz="1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000" dirty="0">
                <a:latin typeface="Arial" pitchFamily="34" charset="0"/>
                <a:cs typeface="Arial" pitchFamily="34" charset="0"/>
              </a:rPr>
              <a:t>for ( i = 0; i &lt; width; i++)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  for ( j = 0; j &lt; height; j++)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    B[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][j] = B[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][j]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	-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pow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(2, info-&gt;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siz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- 1);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    G[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][j] = B[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][j]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	-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pow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(2, info-&gt;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siz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- 1);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    R[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][j] = B[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][j]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	-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pow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(2, info-&gt;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siz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- 1);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57600" y="3276600"/>
            <a:ext cx="3048000" cy="308927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void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mct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()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// input: B,G, 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// output: Yr, Ur,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Vr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100" dirty="0">
                <a:latin typeface="Arial" pitchFamily="34" charset="0"/>
                <a:cs typeface="Arial" pitchFamily="34" charset="0"/>
              </a:rPr>
              <a:t>for ( i = 0; i &lt; width; i++)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  for ( j = 0; j &lt; height; j++)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    Yr[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][j] =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      ceil((float)(R[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][j] + (2*(G[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][j])) +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          B[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][j])/4);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    Ur[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][j] = B[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][j] - G[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][j];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Vr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[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][j] = R[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][j] - G[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][j];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 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8000" y="3352800"/>
            <a:ext cx="1905000" cy="304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void tiling()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// input: Yr, Ur,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Vr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latin typeface="Arial" pitchFamily="34" charset="0"/>
                <a:cs typeface="Arial" pitchFamily="34" charset="0"/>
              </a:rPr>
              <a:t>// output: n x tY, tV, tU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000" dirty="0">
                <a:latin typeface="Arial" pitchFamily="34" charset="0"/>
                <a:cs typeface="Arial" pitchFamily="34" charset="0"/>
              </a:rPr>
              <a:t>for( i=0; i&lt;m; i+=tw)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  for( j=0; j&lt;n; j+=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th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    for( k=0; k&lt;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tw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; k++)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      for( l=0; l&lt;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th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; l++)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tY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[k][l] = Yr[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i+k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][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j+l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];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tU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[k][l] = Ur[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i+k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][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j+l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];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tV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[k][l] =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Vr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[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i+k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][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j+l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];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   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 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yCoeff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=dwt(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tY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yQ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=quant(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yCoeff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ebcot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yQ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);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………………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……………...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3200400" y="4343400"/>
            <a:ext cx="5334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6400800" y="4343400"/>
            <a:ext cx="5334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1066800" y="4572000"/>
            <a:ext cx="381000" cy="3810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1066800" y="4876800"/>
            <a:ext cx="381000" cy="381000"/>
          </a:xfrm>
          <a:prstGeom prst="ellipse">
            <a:avLst/>
          </a:prstGeom>
          <a:noFill/>
          <a:ln w="19050">
            <a:solidFill>
              <a:srgbClr val="66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1066800" y="5181600"/>
            <a:ext cx="381000" cy="3810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4724400" y="4800600"/>
            <a:ext cx="381000" cy="3810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4419600" y="5334000"/>
            <a:ext cx="381000" cy="3810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4038600" y="4648200"/>
            <a:ext cx="381000" cy="381000"/>
          </a:xfrm>
          <a:prstGeom prst="ellips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7772400" y="4648200"/>
            <a:ext cx="609600" cy="304800"/>
          </a:xfrm>
          <a:prstGeom prst="ellips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V="1">
            <a:off x="1447800" y="5029200"/>
            <a:ext cx="32766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1447800" y="5334000"/>
            <a:ext cx="29718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4419600" y="4800600"/>
            <a:ext cx="34290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>
            <a:off x="4038600" y="5181600"/>
            <a:ext cx="381000" cy="381000"/>
          </a:xfrm>
          <a:prstGeom prst="ellips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Oval 22"/>
          <p:cNvSpPr>
            <a:spLocks noChangeArrowheads="1"/>
          </p:cNvSpPr>
          <p:nvPr/>
        </p:nvSpPr>
        <p:spPr bwMode="auto">
          <a:xfrm>
            <a:off x="4038600" y="5334000"/>
            <a:ext cx="381000" cy="381000"/>
          </a:xfrm>
          <a:prstGeom prst="ellips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AutoShape 23"/>
          <p:cNvSpPr>
            <a:spLocks noChangeArrowheads="1"/>
          </p:cNvSpPr>
          <p:nvPr/>
        </p:nvSpPr>
        <p:spPr bwMode="auto">
          <a:xfrm>
            <a:off x="1318491" y="2584642"/>
            <a:ext cx="3048000" cy="914400"/>
          </a:xfrm>
          <a:prstGeom prst="wedgeRectCallout">
            <a:avLst>
              <a:gd name="adj1" fmla="val -9596"/>
              <a:gd name="adj2" fmla="val 6658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Inter-kernel data reuse opportunities are often ignored</a:t>
            </a:r>
            <a:endParaRPr lang="en-US" dirty="0"/>
          </a:p>
        </p:txBody>
      </p:sp>
      <p:sp>
        <p:nvSpPr>
          <p:cNvPr id="13336" name="AutoShape 24"/>
          <p:cNvSpPr>
            <a:spLocks noChangeArrowheads="1"/>
          </p:cNvSpPr>
          <p:nvPr/>
        </p:nvSpPr>
        <p:spPr bwMode="auto">
          <a:xfrm>
            <a:off x="5534121" y="2705100"/>
            <a:ext cx="3048000" cy="990600"/>
          </a:xfrm>
          <a:prstGeom prst="wedgeRectCallout">
            <a:avLst>
              <a:gd name="adj1" fmla="val -41093"/>
              <a:gd name="adj2" fmla="val 7083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/>
              <a:t>Cache based systems are not suitable to meet these types of applications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CB7422-AB9F-2D4D-B403-5806A7C9979B}" type="datetime1">
              <a:rPr lang="en-US" smtClean="0"/>
              <a:t>10/28/10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66D439-E4A8-45B7-86AF-6C329077AAE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CASA '10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1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  <p:bldP spid="13321" grpId="0" animBg="1"/>
      <p:bldP spid="13322" grpId="0" animBg="1"/>
      <p:bldP spid="13324" grpId="0" animBg="1"/>
      <p:bldP spid="13325" grpId="0" animBg="1"/>
      <p:bldP spid="13326" grpId="0" animBg="1"/>
      <p:bldP spid="13327" grpId="0" animBg="1"/>
      <p:bldP spid="13328" grpId="0" animBg="1"/>
      <p:bldP spid="13329" grpId="0" animBg="1"/>
      <p:bldP spid="13330" grpId="0" animBg="1"/>
      <p:bldP spid="13331" grpId="0" animBg="1"/>
      <p:bldP spid="13332" grpId="0" animBg="1"/>
      <p:bldP spid="13333" grpId="0" animBg="1"/>
      <p:bldP spid="13334" grpId="0" animBg="1"/>
      <p:bldP spid="13335" grpId="0" animBg="1"/>
      <p:bldP spid="133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2945" tIns="41473" rIns="82945" bIns="41473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1F497D"/>
                </a:solidFill>
              </a:rPr>
              <a:t>Access Patterns and Data Requirements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3" name="Content Placeholder 32"/>
          <p:cNvSpPr>
            <a:spLocks noGrp="1"/>
          </p:cNvSpPr>
          <p:nvPr>
            <p:ph sz="quarter" idx="1"/>
          </p:nvPr>
        </p:nvSpPr>
        <p:spPr>
          <a:xfrm>
            <a:off x="301625" y="4235450"/>
            <a:ext cx="8504238" cy="2349500"/>
          </a:xfrm>
        </p:spPr>
        <p:txBody>
          <a:bodyPr lIns="82945" tIns="41473" rIns="82945" bIns="41473">
            <a:noAutofit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Task/Kernel Data Requirements: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DCLS: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Consumption=Production=3MB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MCT: Same as DCLS, 3MB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Tiling:</a:t>
            </a:r>
          </a:p>
          <a:p>
            <a:pPr marL="996696" lvl="2" fontAlgn="auto">
              <a:spcAft>
                <a:spcPts val="0"/>
              </a:spcAft>
              <a:buFont typeface="Wingdings 2"/>
              <a:buChar char="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Consumption = same as MCT, Production: 3 tiles at a time, 128x128 pixels (16KB), total of 16 x 3 tiles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029200" y="4114800"/>
            <a:ext cx="3733800" cy="1295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/>
              <a:t>The Problem: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/>
              <a:t>Data is read in, and written out by each task.  Cannot keep ALL data in SPM, and pass it to the next task.  </a:t>
            </a:r>
          </a:p>
        </p:txBody>
      </p:sp>
      <p:pic>
        <p:nvPicPr>
          <p:cNvPr id="18437" name="Picture 2" descr="C:\Users\lbathen\Documents\Research\presentations\estimedia09\axpa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35125"/>
            <a:ext cx="8382000" cy="2413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2133600" y="1516698"/>
            <a:ext cx="6629400" cy="838200"/>
          </a:xfrm>
          <a:prstGeom prst="wedgeRoundRectCallout">
            <a:avLst>
              <a:gd name="adj1" fmla="val -31980"/>
              <a:gd name="adj2" fmla="val 70214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600" b="1" i="1" dirty="0"/>
              <a:t>Our proposal: Take kernels that produce large data streams and decompose them into smaller kernels producing smaller data streams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44B55-F813-BE46-B9B5-659FE9B5EA53}" type="datetime1">
              <a:rPr lang="en-US" smtClean="0"/>
              <a:t>10/28/10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66D439-E4A8-45B7-86AF-6C329077AAE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CASA '10</a:t>
            </a: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69332" y="1932667"/>
            <a:ext cx="0" cy="2182133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282150" y="2764236"/>
            <a:ext cx="933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Address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56179" y="4114800"/>
            <a:ext cx="1860401" cy="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" y="3699817"/>
            <a:ext cx="98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5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84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2945" tIns="41473" rIns="82945" bIns="41473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1F497D"/>
                </a:solidFill>
              </a:rPr>
              <a:t>Task Decomposition Through Transformations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7726363" cy="1071563"/>
          </a:xfrm>
        </p:spPr>
        <p:txBody>
          <a:bodyPr lIns="82945" tIns="41473" rIns="82945" bIns="41473">
            <a:normAutofit fontScale="625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Idea:</a:t>
            </a:r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smtClean="0"/>
              <a:t>Decompose each task </a:t>
            </a:r>
            <a:r>
              <a:rPr lang="en-US" dirty="0" smtClean="0"/>
              <a:t>into a series </a:t>
            </a:r>
            <a:r>
              <a:rPr lang="en-US" dirty="0" smtClean="0"/>
              <a:t>of </a:t>
            </a:r>
            <a:r>
              <a:rPr lang="en-US" dirty="0" smtClean="0"/>
              <a:t>kernels and compute nodes (non-kernels)</a:t>
            </a:r>
            <a:endParaRPr lang="en-US" dirty="0" smtClean="0"/>
          </a:p>
          <a:p>
            <a:pPr marL="740664" lvl="1" fontAlgn="auto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smtClean="0"/>
              <a:t>Each kernel will </a:t>
            </a:r>
            <a:r>
              <a:rPr lang="en-US" i="1" dirty="0" smtClean="0"/>
              <a:t>ideally</a:t>
            </a:r>
            <a:r>
              <a:rPr lang="en-US" dirty="0" smtClean="0"/>
              <a:t> operate over a smaller set of data than the task itself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17525" y="2689225"/>
            <a:ext cx="2759075" cy="34829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void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dcls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()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// input: B,G, 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// output: B,G, 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n-NO" sz="1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000" dirty="0">
                <a:latin typeface="Arial" pitchFamily="34" charset="0"/>
                <a:cs typeface="Arial" pitchFamily="34" charset="0"/>
              </a:rPr>
              <a:t>for ( i = 0; i &lt; width; i++)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  for ( j = 0; j &lt; height; j++)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B[</a:t>
            </a:r>
            <a:r>
              <a:rPr lang="en-US" sz="1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][j] = </a:t>
            </a:r>
            <a:r>
              <a:rPr lang="en-US" sz="1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][j]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sz="1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pow</a:t>
            </a:r>
            <a:r>
              <a:rPr lang="en-US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(2, info-&gt;</a:t>
            </a:r>
            <a:r>
              <a:rPr lang="en-US" sz="1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siz</a:t>
            </a:r>
            <a:r>
              <a:rPr lang="en-US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- 1);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1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G[</a:t>
            </a:r>
            <a:r>
              <a:rPr lang="en-US" sz="1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][j] = B[</a:t>
            </a:r>
            <a:r>
              <a:rPr lang="en-US" sz="1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][j]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sz="1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pow</a:t>
            </a:r>
            <a:r>
              <a:rPr lang="en-US" sz="1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(2, info-&gt;</a:t>
            </a:r>
            <a:r>
              <a:rPr lang="en-US" sz="10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siz</a:t>
            </a:r>
            <a:r>
              <a:rPr lang="en-US" sz="1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- 1);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R[</a:t>
            </a:r>
            <a:r>
              <a:rPr lang="en-US" sz="1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][j] = B[</a:t>
            </a:r>
            <a:r>
              <a:rPr lang="en-US" sz="1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][j]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sz="1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pow</a:t>
            </a:r>
            <a:r>
              <a:rPr lang="en-US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(2, info-&gt;</a:t>
            </a:r>
            <a:r>
              <a:rPr lang="en-US" sz="1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siz</a:t>
            </a:r>
            <a:r>
              <a:rPr lang="en-US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- 1);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41700" y="2757488"/>
            <a:ext cx="2730500" cy="34147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void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dcls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()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{</a:t>
            </a:r>
            <a:endParaRPr lang="nn-NO" sz="1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000" dirty="0">
                <a:latin typeface="Arial" pitchFamily="34" charset="0"/>
                <a:cs typeface="Arial" pitchFamily="34" charset="0"/>
              </a:rPr>
              <a:t>for ( i = 0; i &lt; width; i++)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  for ( j = 0; j &lt; height; j++)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    B[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][j] = B[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][j]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	-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pow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(2, info-&gt;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siz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- 1);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000" dirty="0">
                <a:latin typeface="Arial" pitchFamily="34" charset="0"/>
                <a:cs typeface="Arial" pitchFamily="34" charset="0"/>
              </a:rPr>
              <a:t>for ( i = 0; i &lt; width; i++)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  for ( j = 0; j &lt; height; j++)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G[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][j] = B[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][j]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	-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pow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(2, info-&gt;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siz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- 1);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000" dirty="0">
                <a:latin typeface="Arial" pitchFamily="34" charset="0"/>
                <a:cs typeface="Arial" pitchFamily="34" charset="0"/>
              </a:rPr>
              <a:t>for ( i = 0; i &lt; width; i++)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  for ( j = 0; j &lt; height; j++)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R[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][j] = B[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][j]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	-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pow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(2, info-&gt;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siz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- 1);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447800" y="2362200"/>
            <a:ext cx="2057400" cy="762000"/>
          </a:xfrm>
          <a:prstGeom prst="wedgeRoundRectCallout">
            <a:avLst>
              <a:gd name="adj1" fmla="val -46783"/>
              <a:gd name="adj2" fmla="val 85355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No </a:t>
            </a:r>
            <a:r>
              <a:rPr lang="en-US" sz="1600" dirty="0" smtClean="0"/>
              <a:t>dependence between array accesses </a:t>
            </a:r>
            <a:r>
              <a:rPr lang="en-US" sz="1600" i="1" dirty="0" smtClean="0"/>
              <a:t>B</a:t>
            </a:r>
            <a:r>
              <a:rPr lang="en-US" sz="1600" dirty="0" smtClean="0"/>
              <a:t> </a:t>
            </a:r>
            <a:r>
              <a:rPr lang="en-US" sz="1600" dirty="0"/>
              <a:t>and </a:t>
            </a:r>
            <a:r>
              <a:rPr lang="en-US" sz="1600" b="1" dirty="0"/>
              <a:t>R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410075" y="2362200"/>
            <a:ext cx="1866900" cy="541338"/>
          </a:xfrm>
          <a:prstGeom prst="wedgeRoundRectCallout">
            <a:avLst>
              <a:gd name="adj1" fmla="val -35109"/>
              <a:gd name="adj2" fmla="val 64594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Can perform loop fission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76975" y="2757488"/>
            <a:ext cx="2562225" cy="34147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void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dcls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()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{</a:t>
            </a:r>
            <a:endParaRPr lang="nn-NO" sz="1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for( ii=0; ii&lt;m; ii+=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tw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  for(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jj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=0;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jj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&lt;n;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jj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+=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th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1000" dirty="0">
                <a:latin typeface="Arial" pitchFamily="34" charset="0"/>
                <a:cs typeface="Arial" pitchFamily="34" charset="0"/>
              </a:rPr>
              <a:t>    for( i=ii; i&lt;min(m, ii+tw); i++)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      for( j=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jj+i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; j&lt;min(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n+i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jj+th+i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); j++)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        B[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][j-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] = B[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][j-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]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	-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pow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(2, info-&gt;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siz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- 1);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   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 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….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….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919788" y="3995619"/>
            <a:ext cx="2502694" cy="1163412"/>
          </a:xfrm>
          <a:prstGeom prst="wedgeRoundRectCallout">
            <a:avLst>
              <a:gd name="adj1" fmla="val 3567"/>
              <a:gd name="adj2" fmla="val -62437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Can tile the </a:t>
            </a:r>
            <a:r>
              <a:rPr lang="en-US" dirty="0" smtClean="0"/>
              <a:t>loops and generate smaller computational kernels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52400" y="5715000"/>
            <a:ext cx="5105400" cy="558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Each kernel consumes and produces chunks (tiles) of the different image components.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5F9F6C-F4DA-AD4D-96DB-85714312891F}" type="datetime1">
              <a:rPr lang="en-US" smtClean="0"/>
              <a:t>10/28/10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66D439-E4A8-45B7-86AF-6C329077AAE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CASA '10</a:t>
            </a:r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1964871" y="3691914"/>
            <a:ext cx="2013203" cy="1017607"/>
          </a:xfrm>
          <a:prstGeom prst="wedgeRoundRectCallout">
            <a:avLst>
              <a:gd name="adj1" fmla="val 58504"/>
              <a:gd name="adj2" fmla="val -17918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Want to tightly couple the computation with the data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0700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Inter-task/inter-kernel  Dependencies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5597525" y="1685925"/>
            <a:ext cx="3317875" cy="456247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void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mct_tiled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()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for( ii=0; ii&lt;m; ii+=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tw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  for(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jj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=0;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jj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&lt;n;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jj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+=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th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    for(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=ii;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&lt;min(m,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ii+tw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);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++)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      for( j=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jj+i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; j&lt;min(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n+i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jj+th+i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); j++)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        Yr[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][j-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] =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          ceil((float)(R[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][j-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] +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          (2*(G[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][j-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])) +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          B[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][j-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])/4);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for( ii=0; ii&lt;m; ii+=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tw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  for(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jj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=0;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jj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&lt;n;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jj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+=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th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    for(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=ii;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&lt;min(m,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ii+tw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);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++)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      for( j=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jj+i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; j&lt;min(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n+i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jj+th+i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); j++)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        Ur[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][j-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] =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          B[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][j-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] -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          G[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][j-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];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for( ii=0; ii&lt;m; ii+=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tw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  for(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jj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=0;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jj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&lt;n;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jj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+=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th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    for(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=ii;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&lt;min(m,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ii+tw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);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++)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      for( j=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jj+i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; j&lt;min(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n+i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jj+th+i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); j++)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Vr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[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][j-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] =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          R[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][j-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] -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          G[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][j-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];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23900" y="1755581"/>
            <a:ext cx="3663950" cy="4492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void </a:t>
            </a:r>
            <a:r>
              <a:rPr lang="en-US" sz="900" dirty="0" err="1" smtClean="0">
                <a:latin typeface="Arial" pitchFamily="34" charset="0"/>
                <a:cs typeface="Arial" pitchFamily="34" charset="0"/>
              </a:rPr>
              <a:t>dcls_tiled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{</a:t>
            </a:r>
            <a:endParaRPr lang="nn-NO" sz="9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for( ii=0; ii&lt;m; ii+=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tw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  for(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jj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=0;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jj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&lt;n;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jj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+=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th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900" dirty="0">
                <a:latin typeface="Arial" pitchFamily="34" charset="0"/>
                <a:cs typeface="Arial" pitchFamily="34" charset="0"/>
              </a:rPr>
              <a:t>    for( i=ii; i&lt;min(m, ii+tw); i++)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      for( j=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jj+i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; j&lt;min(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n+i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jj+th+i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); j++)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B[</a:t>
            </a:r>
            <a:r>
              <a:rPr lang="en-US" sz="11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1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][j-</a:t>
            </a:r>
            <a:r>
              <a:rPr lang="en-US" sz="1100" b="1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1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]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= B[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][j-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]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	-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pow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(2, info-&gt;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siz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- 1);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for( ii=0; ii&lt;m; ii+=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tw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  for(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jj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=0;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jj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&lt;n;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jj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+=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th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900" dirty="0">
                <a:latin typeface="Arial" pitchFamily="34" charset="0"/>
                <a:cs typeface="Arial" pitchFamily="34" charset="0"/>
              </a:rPr>
              <a:t>    for( i=ii; i&lt;min(m, ii+tw); i++)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      for( j=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jj+i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; j&lt;min(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n+i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jj+th+i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); j++)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R[</a:t>
            </a:r>
            <a:r>
              <a:rPr lang="en-US" sz="1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][j-</a:t>
            </a:r>
            <a:r>
              <a:rPr lang="en-US" sz="1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= R[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][j-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]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	-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pow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(2, info-&gt;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siz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- 1);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for( ii=0; ii&lt;m; ii+=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tw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  for(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jj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=0;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jj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&lt;n;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jj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+=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th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900" dirty="0">
                <a:latin typeface="Arial" pitchFamily="34" charset="0"/>
                <a:cs typeface="Arial" pitchFamily="34" charset="0"/>
              </a:rPr>
              <a:t>    for( i=ii; i&lt;min(m, ii+tw); i++)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      for( j=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jj+i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; j&lt;min(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n+i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jj+th+i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); j++)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11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G[</a:t>
            </a:r>
            <a:r>
              <a:rPr lang="en-US" sz="1100" b="1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1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][j-</a:t>
            </a:r>
            <a:r>
              <a:rPr lang="en-US" sz="1100" b="1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1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en-US" sz="1100" b="1" i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= G[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][j-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]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	- 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pow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(2, info-&gt;</a:t>
            </a:r>
            <a:r>
              <a:rPr lang="en-US" sz="900" dirty="0" err="1">
                <a:latin typeface="Arial" pitchFamily="34" charset="0"/>
                <a:cs typeface="Arial" pitchFamily="34" charset="0"/>
              </a:rPr>
              <a:t>siz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- 1);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6" name="Oval 5"/>
          <p:cNvSpPr/>
          <p:nvPr/>
        </p:nvSpPr>
        <p:spPr>
          <a:xfrm>
            <a:off x="690563" y="2308225"/>
            <a:ext cx="2695575" cy="110648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55875" y="2376488"/>
            <a:ext cx="674688" cy="3698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K1</a:t>
            </a:r>
          </a:p>
        </p:txBody>
      </p:sp>
      <p:sp>
        <p:nvSpPr>
          <p:cNvPr id="10" name="Oval 9"/>
          <p:cNvSpPr/>
          <p:nvPr/>
        </p:nvSpPr>
        <p:spPr>
          <a:xfrm>
            <a:off x="690563" y="3414713"/>
            <a:ext cx="2695575" cy="1036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75" y="3344863"/>
            <a:ext cx="674688" cy="3683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K2</a:t>
            </a:r>
          </a:p>
        </p:txBody>
      </p:sp>
      <p:sp>
        <p:nvSpPr>
          <p:cNvPr id="12" name="Oval 11"/>
          <p:cNvSpPr/>
          <p:nvPr/>
        </p:nvSpPr>
        <p:spPr>
          <a:xfrm>
            <a:off x="690563" y="4519613"/>
            <a:ext cx="2695575" cy="110648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75" y="4519613"/>
            <a:ext cx="674688" cy="369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K3</a:t>
            </a:r>
          </a:p>
        </p:txBody>
      </p:sp>
      <p:sp>
        <p:nvSpPr>
          <p:cNvPr id="14" name="Oval 13"/>
          <p:cNvSpPr/>
          <p:nvPr/>
        </p:nvSpPr>
        <p:spPr>
          <a:xfrm>
            <a:off x="5459413" y="2170113"/>
            <a:ext cx="2627312" cy="12446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32688" y="2032000"/>
            <a:ext cx="674687" cy="3683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K4</a:t>
            </a:r>
          </a:p>
        </p:txBody>
      </p:sp>
      <p:sp>
        <p:nvSpPr>
          <p:cNvPr id="16" name="Oval 15"/>
          <p:cNvSpPr/>
          <p:nvPr/>
        </p:nvSpPr>
        <p:spPr>
          <a:xfrm>
            <a:off x="5529263" y="3482975"/>
            <a:ext cx="2695575" cy="1106488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808913" y="3344863"/>
            <a:ext cx="674687" cy="3683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K5</a:t>
            </a:r>
          </a:p>
        </p:txBody>
      </p:sp>
      <p:sp>
        <p:nvSpPr>
          <p:cNvPr id="18" name="Oval 17"/>
          <p:cNvSpPr/>
          <p:nvPr/>
        </p:nvSpPr>
        <p:spPr>
          <a:xfrm>
            <a:off x="5459413" y="4657725"/>
            <a:ext cx="2695575" cy="1106488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808913" y="4519613"/>
            <a:ext cx="674687" cy="3698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K6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4352925" y="3552825"/>
            <a:ext cx="1036638" cy="69056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ular Callout 22"/>
          <p:cNvSpPr/>
          <p:nvPr/>
        </p:nvSpPr>
        <p:spPr>
          <a:xfrm>
            <a:off x="4076700" y="2722563"/>
            <a:ext cx="1174750" cy="760412"/>
          </a:xfrm>
          <a:prstGeom prst="wedgeRectCallout">
            <a:avLst>
              <a:gd name="adj1" fmla="val -5905"/>
              <a:gd name="adj2" fmla="val 75403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Known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Task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Dep.</a:t>
            </a:r>
          </a:p>
        </p:txBody>
      </p:sp>
      <p:cxnSp>
        <p:nvCxnSpPr>
          <p:cNvPr id="25" name="Straight Arrow Connector 24"/>
          <p:cNvCxnSpPr>
            <a:stCxn id="6" idx="6"/>
            <a:endCxn id="14" idx="2"/>
          </p:cNvCxnSpPr>
          <p:nvPr/>
        </p:nvCxnSpPr>
        <p:spPr>
          <a:xfrm flipV="1">
            <a:off x="3386138" y="2792413"/>
            <a:ext cx="2073275" cy="68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6"/>
            <a:endCxn id="16" idx="2"/>
          </p:cNvCxnSpPr>
          <p:nvPr/>
        </p:nvCxnSpPr>
        <p:spPr>
          <a:xfrm>
            <a:off x="3386138" y="2860675"/>
            <a:ext cx="2143125" cy="1176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6"/>
            <a:endCxn id="14" idx="2"/>
          </p:cNvCxnSpPr>
          <p:nvPr/>
        </p:nvCxnSpPr>
        <p:spPr>
          <a:xfrm flipV="1">
            <a:off x="3386138" y="2792413"/>
            <a:ext cx="2073275" cy="1139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6"/>
            <a:endCxn id="18" idx="2"/>
          </p:cNvCxnSpPr>
          <p:nvPr/>
        </p:nvCxnSpPr>
        <p:spPr>
          <a:xfrm>
            <a:off x="3386138" y="3932238"/>
            <a:ext cx="2073275" cy="1279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2" idx="6"/>
            <a:endCxn id="14" idx="2"/>
          </p:cNvCxnSpPr>
          <p:nvPr/>
        </p:nvCxnSpPr>
        <p:spPr>
          <a:xfrm flipV="1">
            <a:off x="3386138" y="2792413"/>
            <a:ext cx="2073275" cy="228123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6"/>
            <a:endCxn id="16" idx="2"/>
          </p:cNvCxnSpPr>
          <p:nvPr/>
        </p:nvCxnSpPr>
        <p:spPr>
          <a:xfrm flipV="1">
            <a:off x="3386138" y="4037013"/>
            <a:ext cx="2143125" cy="103663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2"/>
          </p:cNvCxnSpPr>
          <p:nvPr/>
        </p:nvCxnSpPr>
        <p:spPr>
          <a:xfrm>
            <a:off x="3386138" y="5073650"/>
            <a:ext cx="2073275" cy="13811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8" name="Rounded Rectangular Callout 37"/>
          <p:cNvSpPr/>
          <p:nvPr/>
        </p:nvSpPr>
        <p:spPr>
          <a:xfrm>
            <a:off x="3040063" y="1685925"/>
            <a:ext cx="2349500" cy="552450"/>
          </a:xfrm>
          <a:prstGeom prst="wedgeRoundRectCallout">
            <a:avLst>
              <a:gd name="adj1" fmla="val -878"/>
              <a:gd name="adj2" fmla="val 116371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Inter-Task/Inter-Kernel Dependencies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DA83A2-640C-6C4F-BD77-AD92B74B9224}" type="datetime1">
              <a:rPr lang="en-US" smtClean="0"/>
              <a:t>10/28/10</a:t>
            </a:fld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66D439-E4A8-45B7-86AF-6C329077AAE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CASA '10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4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81000" y="2362200"/>
            <a:ext cx="8493606" cy="4038600"/>
          </a:xfrm>
          <a:prstGeom prst="rect">
            <a:avLst/>
          </a:prstGeom>
          <a:solidFill>
            <a:srgbClr val="7F7F7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Early Execution Edges Generation and Exploitation</a:t>
            </a:r>
            <a:endParaRPr lang="en-US" dirty="0"/>
          </a:p>
        </p:txBody>
      </p:sp>
      <p:pic>
        <p:nvPicPr>
          <p:cNvPr id="26627" name="Picture 2" descr="C:\Users\lbathen\Documents\Research\presentations\estimedia09\intradep.png"/>
          <p:cNvPicPr>
            <a:picLocks noChangeAspect="1" noChangeArrowheads="1"/>
          </p:cNvPicPr>
          <p:nvPr/>
        </p:nvPicPr>
        <p:blipFill>
          <a:blip r:embed="rId3"/>
          <a:srcRect l="5113" t="36185" r="14354"/>
          <a:stretch>
            <a:fillRect/>
          </a:stretch>
        </p:blipFill>
        <p:spPr bwMode="auto">
          <a:xfrm>
            <a:off x="457200" y="2895600"/>
            <a:ext cx="4800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C:\Users\lbathen\Documents\Research\presentations\estimedia09\tilingee.png"/>
          <p:cNvPicPr>
            <a:picLocks noChangeAspect="1" noChangeArrowheads="1"/>
          </p:cNvPicPr>
          <p:nvPr/>
        </p:nvPicPr>
        <p:blipFill>
          <a:blip r:embed="rId4"/>
          <a:srcRect l="47578" t="40237" r="28976" b="1352"/>
          <a:stretch>
            <a:fillRect/>
          </a:stretch>
        </p:blipFill>
        <p:spPr bwMode="auto">
          <a:xfrm>
            <a:off x="5257800" y="2895600"/>
            <a:ext cx="259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arallelogram 6"/>
          <p:cNvSpPr/>
          <p:nvPr/>
        </p:nvSpPr>
        <p:spPr>
          <a:xfrm>
            <a:off x="685800" y="4906963"/>
            <a:ext cx="1589088" cy="1036637"/>
          </a:xfrm>
          <a:prstGeom prst="parallelogram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1687513" y="4191000"/>
            <a:ext cx="1589087" cy="1036638"/>
          </a:xfrm>
          <a:prstGeom prst="parallelogram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arallelogram 8"/>
          <p:cNvSpPr/>
          <p:nvPr/>
        </p:nvSpPr>
        <p:spPr>
          <a:xfrm>
            <a:off x="2830513" y="3535363"/>
            <a:ext cx="1589087" cy="1036637"/>
          </a:xfrm>
          <a:prstGeom prst="parallelogram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arallelogram 9"/>
          <p:cNvSpPr/>
          <p:nvPr/>
        </p:nvSpPr>
        <p:spPr>
          <a:xfrm>
            <a:off x="4038600" y="2819400"/>
            <a:ext cx="1066800" cy="1036638"/>
          </a:xfrm>
          <a:prstGeom prst="parallelogram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5410200" y="4267200"/>
            <a:ext cx="1905000" cy="1752600"/>
          </a:xfrm>
          <a:prstGeom prst="parallelogram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arallelogram 11"/>
          <p:cNvSpPr/>
          <p:nvPr/>
        </p:nvSpPr>
        <p:spPr>
          <a:xfrm>
            <a:off x="6781800" y="2895600"/>
            <a:ext cx="1143000" cy="1752600"/>
          </a:xfrm>
          <a:prstGeom prst="parallelogram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" name="Straight Arrow Connector 13"/>
          <p:cNvCxnSpPr>
            <a:stCxn id="7" idx="2"/>
          </p:cNvCxnSpPr>
          <p:nvPr/>
        </p:nvCxnSpPr>
        <p:spPr>
          <a:xfrm flipV="1">
            <a:off x="2146300" y="5181600"/>
            <a:ext cx="3416300" cy="242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124200" y="4710113"/>
            <a:ext cx="2416175" cy="471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267200" y="4052888"/>
            <a:ext cx="1273175" cy="1128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143000" y="5181600"/>
            <a:ext cx="609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K1a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209800" y="4343400"/>
            <a:ext cx="609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K1b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276600" y="3733800"/>
            <a:ext cx="609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K1c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191000" y="3124200"/>
            <a:ext cx="609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K1d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052094" y="1491444"/>
            <a:ext cx="10668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Kernel K1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862094" y="1491444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Kernel K2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096000" y="4876800"/>
            <a:ext cx="609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K2a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086600" y="3657600"/>
            <a:ext cx="609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K2b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685800" y="2034726"/>
            <a:ext cx="3962400" cy="990600"/>
          </a:xfrm>
          <a:prstGeom prst="wedgeRectCallout">
            <a:avLst>
              <a:gd name="adj1" fmla="val -5854"/>
              <a:gd name="adj2" fmla="val 6362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Kernel k2a, can start as soon as its dependencies (Kernel iterations K1a, K1b, K1c finish their execution)</a:t>
            </a:r>
          </a:p>
        </p:txBody>
      </p:sp>
      <p:sp>
        <p:nvSpPr>
          <p:cNvPr id="52" name="Date Placeholder 5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153064-043E-3548-9F04-9CA9496823A5}" type="datetime1">
              <a:rPr lang="en-US" smtClean="0"/>
              <a:t>10/28/10</a:t>
            </a:fld>
            <a:endParaRPr lang="en-US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66D439-E4A8-45B7-86AF-6C329077AAE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7" name="Footer Placeholder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CASA '10</a:t>
            </a:r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58883" y="2389482"/>
            <a:ext cx="8493606" cy="40386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146"/>
          <p:cNvGrpSpPr/>
          <p:nvPr/>
        </p:nvGrpSpPr>
        <p:grpSpPr>
          <a:xfrm>
            <a:off x="473617" y="2565710"/>
            <a:ext cx="7451184" cy="720731"/>
            <a:chOff x="473617" y="2565710"/>
            <a:chExt cx="7451184" cy="720731"/>
          </a:xfrm>
        </p:grpSpPr>
        <p:sp>
          <p:nvSpPr>
            <p:cNvPr id="148" name="Rounded Rectangle 147"/>
            <p:cNvSpPr/>
            <p:nvPr/>
          </p:nvSpPr>
          <p:spPr>
            <a:xfrm>
              <a:off x="473617" y="2565710"/>
              <a:ext cx="1217889" cy="2487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K1</a:t>
              </a:r>
              <a:endParaRPr lang="en-US" sz="1200" dirty="0"/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2172319" y="2565710"/>
              <a:ext cx="1217889" cy="24875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K2</a:t>
              </a:r>
              <a:endParaRPr lang="en-US" sz="1200" dirty="0"/>
            </a:p>
          </p:txBody>
        </p:sp>
        <p:cxnSp>
          <p:nvCxnSpPr>
            <p:cNvPr id="150" name="Straight Arrow Connector 149"/>
            <p:cNvCxnSpPr>
              <a:stCxn id="148" idx="3"/>
              <a:endCxn id="149" idx="1"/>
            </p:cNvCxnSpPr>
            <p:nvPr/>
          </p:nvCxnSpPr>
          <p:spPr>
            <a:xfrm>
              <a:off x="1691506" y="2690090"/>
              <a:ext cx="4808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Rounded Rectangle 150"/>
            <p:cNvSpPr/>
            <p:nvPr/>
          </p:nvSpPr>
          <p:spPr>
            <a:xfrm>
              <a:off x="3529970" y="2565710"/>
              <a:ext cx="3500444" cy="2487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K1</a:t>
              </a:r>
              <a:endParaRPr lang="en-US" sz="1200" dirty="0"/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7259551" y="2565710"/>
              <a:ext cx="665250" cy="24875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K2</a:t>
              </a:r>
              <a:endParaRPr lang="en-US" sz="1200" dirty="0"/>
            </a:p>
          </p:txBody>
        </p:sp>
        <p:cxnSp>
          <p:nvCxnSpPr>
            <p:cNvPr id="153" name="Straight Connector 152"/>
            <p:cNvCxnSpPr>
              <a:stCxn id="151" idx="3"/>
              <a:endCxn id="152" idx="1"/>
            </p:cNvCxnSpPr>
            <p:nvPr/>
          </p:nvCxnSpPr>
          <p:spPr>
            <a:xfrm>
              <a:off x="7030414" y="2690090"/>
              <a:ext cx="229137" cy="0"/>
            </a:xfrm>
            <a:prstGeom prst="line">
              <a:avLst/>
            </a:prstGeom>
            <a:ln w="19050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2723394" y="2947887"/>
              <a:ext cx="29575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Original Task Graph and Schedule</a:t>
              </a:r>
              <a:endParaRPr lang="en-US" sz="1600" dirty="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16537" y="3597362"/>
            <a:ext cx="7817157" cy="2663520"/>
            <a:chOff x="457201" y="3402848"/>
            <a:chExt cx="7817157" cy="2663520"/>
          </a:xfrm>
        </p:grpSpPr>
        <p:sp>
          <p:nvSpPr>
            <p:cNvPr id="156" name="Rounded Rectangle 155"/>
            <p:cNvSpPr/>
            <p:nvPr/>
          </p:nvSpPr>
          <p:spPr>
            <a:xfrm>
              <a:off x="2155902" y="3432232"/>
              <a:ext cx="1217889" cy="263413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7" name="Rounded Rectangle 156"/>
            <p:cNvSpPr/>
            <p:nvPr/>
          </p:nvSpPr>
          <p:spPr>
            <a:xfrm>
              <a:off x="457201" y="3402848"/>
              <a:ext cx="1217889" cy="263413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8" name="Oval 157"/>
            <p:cNvSpPr/>
            <p:nvPr/>
          </p:nvSpPr>
          <p:spPr>
            <a:xfrm>
              <a:off x="685018" y="5580443"/>
              <a:ext cx="835329" cy="3324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K1a</a:t>
              </a:r>
              <a:endParaRPr lang="en-US" sz="1200" dirty="0"/>
            </a:p>
          </p:txBody>
        </p:sp>
        <p:sp>
          <p:nvSpPr>
            <p:cNvPr id="159" name="Oval 158"/>
            <p:cNvSpPr/>
            <p:nvPr/>
          </p:nvSpPr>
          <p:spPr>
            <a:xfrm>
              <a:off x="685018" y="5192577"/>
              <a:ext cx="835329" cy="3324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K1b</a:t>
              </a:r>
              <a:endParaRPr lang="en-US" sz="1200" dirty="0"/>
            </a:p>
          </p:txBody>
        </p:sp>
        <p:sp>
          <p:nvSpPr>
            <p:cNvPr id="160" name="Oval 159"/>
            <p:cNvSpPr/>
            <p:nvPr/>
          </p:nvSpPr>
          <p:spPr>
            <a:xfrm>
              <a:off x="685018" y="4749300"/>
              <a:ext cx="835329" cy="3324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K1c</a:t>
              </a:r>
              <a:endParaRPr lang="en-US" sz="1200" dirty="0"/>
            </a:p>
          </p:txBody>
        </p:sp>
        <p:sp>
          <p:nvSpPr>
            <p:cNvPr id="161" name="Oval 160"/>
            <p:cNvSpPr/>
            <p:nvPr/>
          </p:nvSpPr>
          <p:spPr>
            <a:xfrm>
              <a:off x="685018" y="4306024"/>
              <a:ext cx="835329" cy="3324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K1d</a:t>
              </a:r>
              <a:endParaRPr lang="en-US" sz="1200" dirty="0"/>
            </a:p>
          </p:txBody>
        </p:sp>
        <p:sp>
          <p:nvSpPr>
            <p:cNvPr id="162" name="Oval 161"/>
            <p:cNvSpPr/>
            <p:nvPr/>
          </p:nvSpPr>
          <p:spPr>
            <a:xfrm>
              <a:off x="685018" y="3530291"/>
              <a:ext cx="835329" cy="3324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K1n</a:t>
              </a:r>
              <a:endParaRPr lang="en-US" sz="1200" dirty="0"/>
            </a:p>
          </p:txBody>
        </p:sp>
        <p:cxnSp>
          <p:nvCxnSpPr>
            <p:cNvPr id="163" name="Straight Connector 162"/>
            <p:cNvCxnSpPr/>
            <p:nvPr/>
          </p:nvCxnSpPr>
          <p:spPr>
            <a:xfrm rot="5400000">
              <a:off x="953895" y="4084172"/>
              <a:ext cx="221638" cy="1582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Curved Connector 163"/>
            <p:cNvCxnSpPr>
              <a:stCxn id="158" idx="2"/>
              <a:endCxn id="159" idx="2"/>
            </p:cNvCxnSpPr>
            <p:nvPr/>
          </p:nvCxnSpPr>
          <p:spPr>
            <a:xfrm rot="10800000">
              <a:off x="685018" y="5358805"/>
              <a:ext cx="1582" cy="387867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Curved Connector 164"/>
            <p:cNvCxnSpPr>
              <a:stCxn id="159" idx="2"/>
              <a:endCxn id="160" idx="2"/>
            </p:cNvCxnSpPr>
            <p:nvPr/>
          </p:nvCxnSpPr>
          <p:spPr>
            <a:xfrm rot="10800000">
              <a:off x="685018" y="4915529"/>
              <a:ext cx="1582" cy="443276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Curved Connector 165"/>
            <p:cNvCxnSpPr>
              <a:stCxn id="160" idx="2"/>
              <a:endCxn id="161" idx="2"/>
            </p:cNvCxnSpPr>
            <p:nvPr/>
          </p:nvCxnSpPr>
          <p:spPr>
            <a:xfrm rot="10800000">
              <a:off x="685018" y="4472252"/>
              <a:ext cx="1582" cy="443276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hape 50"/>
            <p:cNvCxnSpPr>
              <a:endCxn id="162" idx="2"/>
            </p:cNvCxnSpPr>
            <p:nvPr/>
          </p:nvCxnSpPr>
          <p:spPr>
            <a:xfrm rot="5400000" flipH="1" flipV="1">
              <a:off x="404881" y="3748839"/>
              <a:ext cx="332457" cy="227817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8" name="Oval 167"/>
            <p:cNvSpPr/>
            <p:nvPr/>
          </p:nvSpPr>
          <p:spPr>
            <a:xfrm>
              <a:off x="2355677" y="5580443"/>
              <a:ext cx="835329" cy="3324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K2a</a:t>
              </a:r>
              <a:endParaRPr lang="en-US" sz="1200" dirty="0"/>
            </a:p>
          </p:txBody>
        </p:sp>
        <p:sp>
          <p:nvSpPr>
            <p:cNvPr id="169" name="Oval 168"/>
            <p:cNvSpPr/>
            <p:nvPr/>
          </p:nvSpPr>
          <p:spPr>
            <a:xfrm>
              <a:off x="2355677" y="5081758"/>
              <a:ext cx="835329" cy="3324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K2b</a:t>
              </a:r>
              <a:endParaRPr lang="en-US" sz="1200" dirty="0"/>
            </a:p>
          </p:txBody>
        </p:sp>
        <p:sp>
          <p:nvSpPr>
            <p:cNvPr id="170" name="Oval 169"/>
            <p:cNvSpPr/>
            <p:nvPr/>
          </p:nvSpPr>
          <p:spPr>
            <a:xfrm>
              <a:off x="2355677" y="4527662"/>
              <a:ext cx="835329" cy="3324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K2c</a:t>
              </a:r>
              <a:endParaRPr lang="en-US" sz="1200" dirty="0"/>
            </a:p>
          </p:txBody>
        </p:sp>
        <p:cxnSp>
          <p:nvCxnSpPr>
            <p:cNvPr id="171" name="Straight Arrow Connector 170"/>
            <p:cNvCxnSpPr>
              <a:stCxn id="158" idx="6"/>
              <a:endCxn id="168" idx="2"/>
            </p:cNvCxnSpPr>
            <p:nvPr/>
          </p:nvCxnSpPr>
          <p:spPr>
            <a:xfrm>
              <a:off x="1520348" y="5746672"/>
              <a:ext cx="835329" cy="11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stCxn id="159" idx="6"/>
              <a:endCxn id="168" idx="2"/>
            </p:cNvCxnSpPr>
            <p:nvPr/>
          </p:nvCxnSpPr>
          <p:spPr>
            <a:xfrm>
              <a:off x="1520348" y="5358805"/>
              <a:ext cx="835329" cy="3878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>
              <a:stCxn id="160" idx="6"/>
              <a:endCxn id="168" idx="2"/>
            </p:cNvCxnSpPr>
            <p:nvPr/>
          </p:nvCxnSpPr>
          <p:spPr>
            <a:xfrm>
              <a:off x="1520348" y="4915529"/>
              <a:ext cx="835329" cy="8311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61" idx="6"/>
              <a:endCxn id="170" idx="2"/>
            </p:cNvCxnSpPr>
            <p:nvPr/>
          </p:nvCxnSpPr>
          <p:spPr>
            <a:xfrm>
              <a:off x="1520348" y="4472252"/>
              <a:ext cx="835329" cy="2216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61" idx="6"/>
              <a:endCxn id="169" idx="2"/>
            </p:cNvCxnSpPr>
            <p:nvPr/>
          </p:nvCxnSpPr>
          <p:spPr>
            <a:xfrm>
              <a:off x="1520348" y="4472252"/>
              <a:ext cx="835329" cy="7757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stCxn id="159" idx="6"/>
              <a:endCxn id="169" idx="2"/>
            </p:cNvCxnSpPr>
            <p:nvPr/>
          </p:nvCxnSpPr>
          <p:spPr>
            <a:xfrm flipV="1">
              <a:off x="1520348" y="5247986"/>
              <a:ext cx="835329" cy="1108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>
              <a:stCxn id="160" idx="6"/>
              <a:endCxn id="169" idx="2"/>
            </p:cNvCxnSpPr>
            <p:nvPr/>
          </p:nvCxnSpPr>
          <p:spPr>
            <a:xfrm>
              <a:off x="1520348" y="4915529"/>
              <a:ext cx="835329" cy="3324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8" name="Oval 177"/>
            <p:cNvSpPr/>
            <p:nvPr/>
          </p:nvSpPr>
          <p:spPr>
            <a:xfrm>
              <a:off x="2355677" y="3863325"/>
              <a:ext cx="835329" cy="33245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K2m</a:t>
              </a:r>
              <a:endParaRPr lang="en-US" sz="1200" dirty="0"/>
            </a:p>
          </p:txBody>
        </p:sp>
        <p:cxnSp>
          <p:nvCxnSpPr>
            <p:cNvPr id="179" name="Straight Connector 178"/>
            <p:cNvCxnSpPr/>
            <p:nvPr/>
          </p:nvCxnSpPr>
          <p:spPr>
            <a:xfrm rot="5400000">
              <a:off x="2709685" y="4360643"/>
              <a:ext cx="221638" cy="1582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>
              <a:endCxn id="178" idx="2"/>
            </p:cNvCxnSpPr>
            <p:nvPr/>
          </p:nvCxnSpPr>
          <p:spPr>
            <a:xfrm>
              <a:off x="1520347" y="3751929"/>
              <a:ext cx="835330" cy="2776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>
              <a:endCxn id="170" idx="2"/>
            </p:cNvCxnSpPr>
            <p:nvPr/>
          </p:nvCxnSpPr>
          <p:spPr>
            <a:xfrm>
              <a:off x="1520347" y="4240926"/>
              <a:ext cx="835330" cy="4529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>
              <a:endCxn id="170" idx="2"/>
            </p:cNvCxnSpPr>
            <p:nvPr/>
          </p:nvCxnSpPr>
          <p:spPr>
            <a:xfrm>
              <a:off x="1520348" y="4084560"/>
              <a:ext cx="835329" cy="6093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3" name="Rounded Rectangle 182"/>
            <p:cNvSpPr/>
            <p:nvPr/>
          </p:nvSpPr>
          <p:spPr>
            <a:xfrm>
              <a:off x="3529970" y="3561555"/>
              <a:ext cx="554930" cy="2487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K1a</a:t>
              </a:r>
              <a:endParaRPr lang="en-US" sz="1200" dirty="0"/>
            </a:p>
          </p:txBody>
        </p:sp>
        <p:sp>
          <p:nvSpPr>
            <p:cNvPr id="184" name="Rounded Rectangle 183"/>
            <p:cNvSpPr/>
            <p:nvPr/>
          </p:nvSpPr>
          <p:spPr>
            <a:xfrm>
              <a:off x="4084900" y="3897306"/>
              <a:ext cx="554930" cy="2487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K1b</a:t>
              </a:r>
              <a:endParaRPr lang="en-US" sz="1200" dirty="0"/>
            </a:p>
          </p:txBody>
        </p:sp>
        <p:sp>
          <p:nvSpPr>
            <p:cNvPr id="185" name="Rounded Rectangle 184"/>
            <p:cNvSpPr/>
            <p:nvPr/>
          </p:nvSpPr>
          <p:spPr>
            <a:xfrm>
              <a:off x="4697206" y="4126813"/>
              <a:ext cx="554930" cy="2487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K1c</a:t>
              </a:r>
              <a:endParaRPr lang="en-US" sz="1200" dirty="0"/>
            </a:p>
          </p:txBody>
        </p:sp>
        <p:sp>
          <p:nvSpPr>
            <p:cNvPr id="186" name="Rounded Rectangle 185"/>
            <p:cNvSpPr/>
            <p:nvPr/>
          </p:nvSpPr>
          <p:spPr>
            <a:xfrm>
              <a:off x="5189097" y="3583948"/>
              <a:ext cx="554930" cy="2487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K1d</a:t>
              </a:r>
              <a:endParaRPr lang="en-US" sz="1200" dirty="0"/>
            </a:p>
          </p:txBody>
        </p:sp>
        <p:sp>
          <p:nvSpPr>
            <p:cNvPr id="187" name="Rounded Rectangle 186"/>
            <p:cNvSpPr/>
            <p:nvPr/>
          </p:nvSpPr>
          <p:spPr>
            <a:xfrm>
              <a:off x="5744027" y="3895706"/>
              <a:ext cx="554930" cy="2487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K1e</a:t>
              </a:r>
              <a:endParaRPr lang="en-US" sz="1200" dirty="0"/>
            </a:p>
          </p:txBody>
        </p:sp>
        <p:sp>
          <p:nvSpPr>
            <p:cNvPr id="188" name="Rounded Rectangle 187"/>
            <p:cNvSpPr/>
            <p:nvPr/>
          </p:nvSpPr>
          <p:spPr>
            <a:xfrm>
              <a:off x="6298957" y="4126813"/>
              <a:ext cx="554930" cy="2487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K1f</a:t>
              </a:r>
              <a:endParaRPr lang="en-US" sz="1200" dirty="0"/>
            </a:p>
          </p:txBody>
        </p:sp>
        <p:cxnSp>
          <p:nvCxnSpPr>
            <p:cNvPr id="189" name="Straight Connector 188"/>
            <p:cNvCxnSpPr/>
            <p:nvPr/>
          </p:nvCxnSpPr>
          <p:spPr>
            <a:xfrm>
              <a:off x="7144982" y="4126813"/>
              <a:ext cx="229137" cy="0"/>
            </a:xfrm>
            <a:prstGeom prst="line">
              <a:avLst/>
            </a:prstGeom>
            <a:ln w="19050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Rounded Rectangle 189"/>
            <p:cNvSpPr/>
            <p:nvPr/>
          </p:nvSpPr>
          <p:spPr>
            <a:xfrm>
              <a:off x="5252135" y="4569511"/>
              <a:ext cx="1601750" cy="24875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K2a</a:t>
              </a:r>
              <a:endParaRPr lang="en-US" sz="1200" dirty="0"/>
            </a:p>
          </p:txBody>
        </p:sp>
        <p:sp>
          <p:nvSpPr>
            <p:cNvPr id="191" name="Rounded Rectangle 190"/>
            <p:cNvSpPr/>
            <p:nvPr/>
          </p:nvSpPr>
          <p:spPr>
            <a:xfrm>
              <a:off x="6862094" y="4569512"/>
              <a:ext cx="1062708" cy="24875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K2b</a:t>
              </a:r>
              <a:endParaRPr lang="en-US" sz="1200" dirty="0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3755172" y="5192577"/>
              <a:ext cx="45191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CAM’s </a:t>
              </a:r>
              <a:r>
                <a:rPr lang="en-US" sz="1600" i="1" dirty="0" smtClean="0"/>
                <a:t>Augmented </a:t>
              </a:r>
              <a:r>
                <a:rPr lang="en-US" sz="1600" dirty="0" smtClean="0"/>
                <a:t>Task Graph and Pipelined Kernels</a:t>
              </a:r>
              <a:endParaRPr lang="en-US" sz="1600" dirty="0"/>
            </a:p>
          </p:txBody>
        </p:sp>
        <p:sp>
          <p:nvSpPr>
            <p:cNvPr id="193" name="Rounded Rectangle 192"/>
            <p:cNvSpPr/>
            <p:nvPr/>
          </p:nvSpPr>
          <p:spPr>
            <a:xfrm>
              <a:off x="6704621" y="3593416"/>
              <a:ext cx="554930" cy="2487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K1g</a:t>
              </a:r>
              <a:endParaRPr lang="en-US" sz="1200" dirty="0"/>
            </a:p>
          </p:txBody>
        </p:sp>
      </p:grpSp>
      <p:cxnSp>
        <p:nvCxnSpPr>
          <p:cNvPr id="4" name="Straight Arrow Connector 3"/>
          <p:cNvCxnSpPr>
            <a:stCxn id="27" idx="3"/>
            <a:endCxn id="28" idx="1"/>
          </p:cNvCxnSpPr>
          <p:nvPr/>
        </p:nvCxnSpPr>
        <p:spPr>
          <a:xfrm>
            <a:off x="4118894" y="1720044"/>
            <a:ext cx="2743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4781382" y="1642255"/>
            <a:ext cx="3204248" cy="887771"/>
          </a:xfrm>
          <a:prstGeom prst="wedgeRoundRectCallout">
            <a:avLst>
              <a:gd name="adj1" fmla="val -41251"/>
              <a:gd name="adj2" fmla="val 64234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Higher Throughput and better memory utilization!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847886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22" grpId="0" animBg="1"/>
      <p:bldP spid="59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Tradeoff between power and performance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AA6B-6924-A74B-8A7E-D7A11437ED80}" type="datetime1">
              <a:rPr lang="en-US" smtClean="0"/>
              <a:t>10/28/10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FEBEB0A-9E3D-4B14-9782-E2AE3DA60D96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324065"/>
              </p:ext>
            </p:extLst>
          </p:nvPr>
        </p:nvGraphicFramePr>
        <p:xfrm>
          <a:off x="0" y="1632528"/>
          <a:ext cx="9144000" cy="2439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855709"/>
              </p:ext>
            </p:extLst>
          </p:nvPr>
        </p:nvGraphicFramePr>
        <p:xfrm>
          <a:off x="0" y="4191000"/>
          <a:ext cx="9144000" cy="2283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 flipV="1">
            <a:off x="3402061" y="1947333"/>
            <a:ext cx="915939" cy="88515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094788" y="2532303"/>
            <a:ext cx="223212" cy="30018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332788" y="2832485"/>
            <a:ext cx="985212" cy="26169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18000" y="2401455"/>
            <a:ext cx="2947939" cy="8620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/>
              <a:t>Cost function (power/performance) affect total latency</a:t>
            </a:r>
            <a:endParaRPr lang="en-US" sz="1400" b="1" i="1" dirty="0"/>
          </a:p>
        </p:txBody>
      </p:sp>
      <p:sp>
        <p:nvSpPr>
          <p:cNvPr id="21" name="Rectangle 20"/>
          <p:cNvSpPr/>
          <p:nvPr/>
        </p:nvSpPr>
        <p:spPr>
          <a:xfrm>
            <a:off x="4556713" y="4964546"/>
            <a:ext cx="2947939" cy="8620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 smtClean="0"/>
              <a:t>Cost function (power/performance) affect off-chip accesses</a:t>
            </a:r>
            <a:endParaRPr lang="en-US" sz="1400" b="1" i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075817" y="4551290"/>
            <a:ext cx="1511790" cy="82266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063501" y="5077620"/>
            <a:ext cx="1524106" cy="29633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432955" y="5408588"/>
            <a:ext cx="1123758" cy="19242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844030" y="3585249"/>
            <a:ext cx="4660622" cy="8620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dirty="0" smtClean="0"/>
              <a:t>Need to efficiently walk the search space for the right power/performance combination</a:t>
            </a:r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2538513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Exploration Search Space</a:t>
            </a:r>
            <a:endParaRPr lang="en-US" dirty="0" smtClean="0"/>
          </a:p>
        </p:txBody>
      </p:sp>
      <p:sp>
        <p:nvSpPr>
          <p:cNvPr id="32776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9C65-1BC2-5A47-AF7E-F482CDCB5B11}" type="datetime1">
              <a:rPr lang="en-US" smtClean="0"/>
              <a:pPr/>
              <a:t>10/28/10</a:t>
            </a:fld>
            <a:endParaRPr lang="en-US"/>
          </a:p>
        </p:txBody>
      </p:sp>
      <p:sp>
        <p:nvSpPr>
          <p:cNvPr id="32778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32777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02E9EA1-E185-40CB-97A8-815ED7CFE7DF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533400" y="5715000"/>
            <a:ext cx="6934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/>
              <a:t>Lines: # of CPUs for the given configuration</a:t>
            </a:r>
          </a:p>
          <a:p>
            <a:pPr>
              <a:defRPr/>
            </a:pPr>
            <a:r>
              <a:rPr lang="en-US" sz="1600" dirty="0"/>
              <a:t>Data Point (Axis): Size of SPM and tasks considered for the given configuration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52400" y="1066800"/>
            <a:ext cx="2743200" cy="1905000"/>
          </a:xfrm>
          <a:prstGeom prst="wedgeRoundRectCallout">
            <a:avLst>
              <a:gd name="adj1" fmla="val 22776"/>
              <a:gd name="adj2" fmla="val 6359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Each data point represents a configuration considered (pipelined tasks/degree of unrolling, SPM size, number of CPUs)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800600" y="2324100"/>
            <a:ext cx="3810000" cy="990600"/>
          </a:xfrm>
          <a:prstGeom prst="wedgeRectCallout">
            <a:avLst>
              <a:gd name="adj1" fmla="val -63345"/>
              <a:gd name="adj2" fmla="val 89088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/>
              <a:t>The closer to the center of the spectrum the better the proposed solution on the given platform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05400" y="1600200"/>
            <a:ext cx="19812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Performance in billions of cycles</a:t>
            </a:r>
          </a:p>
        </p:txBody>
      </p:sp>
      <p:cxnSp>
        <p:nvCxnSpPr>
          <p:cNvPr id="16" name="Straight Arrow Connector 15"/>
          <p:cNvCxnSpPr>
            <a:stCxn id="12" idx="1"/>
          </p:cNvCxnSpPr>
          <p:nvPr/>
        </p:nvCxnSpPr>
        <p:spPr>
          <a:xfrm flipH="1">
            <a:off x="4141126" y="1866900"/>
            <a:ext cx="964274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1"/>
          </p:cNvCxnSpPr>
          <p:nvPr/>
        </p:nvCxnSpPr>
        <p:spPr>
          <a:xfrm flipH="1">
            <a:off x="4141126" y="1866900"/>
            <a:ext cx="964274" cy="6477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981200" y="4038600"/>
            <a:ext cx="5181600" cy="1295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In order to find the best solution possible we need a good cost function to differentiate between good and bad candidates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197699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FEF2-00CF-E64F-BE73-579623514125}" type="datetime1">
              <a:rPr lang="en-US" smtClean="0"/>
              <a:t>10/28/10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CASA '10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 &amp; Motivation</a:t>
            </a:r>
          </a:p>
          <a:p>
            <a:r>
              <a:rPr lang="en-US" sz="3600" dirty="0" smtClean="0"/>
              <a:t>CAM Overview</a:t>
            </a:r>
          </a:p>
          <a:p>
            <a:r>
              <a:rPr lang="en-US" sz="3600" dirty="0" smtClean="0"/>
              <a:t>Memory-aware Macro-Pipelining</a:t>
            </a:r>
          </a:p>
          <a:p>
            <a:r>
              <a:rPr lang="en-US" sz="3600" dirty="0" smtClean="0"/>
              <a:t>Customized Security Policy Generation</a:t>
            </a:r>
          </a:p>
          <a:p>
            <a:r>
              <a:rPr lang="en-US" sz="3600" dirty="0"/>
              <a:t>Related Work</a:t>
            </a:r>
          </a:p>
          <a:p>
            <a:r>
              <a:rPr lang="en-US" sz="3600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34611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213B-579B-454C-8B99-AE0C1F9A0905}" type="datetime1">
              <a:rPr lang="en-US" smtClean="0"/>
              <a:t>10/28/10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FEBEB0A-9E3D-4B14-9782-E2AE3DA60D9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 &amp; Motivation</a:t>
            </a:r>
          </a:p>
          <a:p>
            <a:r>
              <a:rPr lang="en-US" sz="3600" dirty="0" smtClean="0"/>
              <a:t>CAM Overview</a:t>
            </a:r>
          </a:p>
          <a:p>
            <a:r>
              <a:rPr lang="en-US" sz="3600" dirty="0" smtClean="0"/>
              <a:t>Memory-aware Macro-Pipelining</a:t>
            </a:r>
          </a:p>
          <a:p>
            <a:r>
              <a:rPr lang="en-US" sz="3600" b="1" i="1" dirty="0" smtClean="0"/>
              <a:t>Customized Security Policy Generation</a:t>
            </a:r>
          </a:p>
          <a:p>
            <a:pPr lvl="1"/>
            <a:r>
              <a:rPr lang="en-US" sz="3300" b="1" i="1" dirty="0" smtClean="0"/>
              <a:t>Embedded Systems Security ‘10</a:t>
            </a:r>
          </a:p>
          <a:p>
            <a:r>
              <a:rPr lang="en-US" sz="3600" dirty="0"/>
              <a:t>Related </a:t>
            </a:r>
            <a:r>
              <a:rPr lang="en-US" sz="3600" dirty="0" smtClean="0"/>
              <a:t>Work</a:t>
            </a:r>
            <a:endParaRPr lang="en-US" sz="3600" b="1" i="1" dirty="0" smtClean="0"/>
          </a:p>
          <a:p>
            <a:r>
              <a:rPr lang="en-US" sz="3600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5218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Secure Software Execution on </a:t>
            </a:r>
            <a:r>
              <a:rPr lang="en-US" dirty="0" smtClean="0"/>
              <a:t>Chip-Multiprocessors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7BB4-B07E-4A41-8284-071384D9BC28}" type="datetime1">
              <a:rPr lang="en-US" smtClean="0"/>
              <a:t>10/28/10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B1ED9B-2F1B-A143-B3A7-C34816120370}" type="slidenum">
              <a:rPr lang="en-US" smtClean="0"/>
              <a:t>21</a:t>
            </a:fld>
            <a:endParaRPr lang="en-US"/>
          </a:p>
        </p:txBody>
      </p:sp>
      <p:sp>
        <p:nvSpPr>
          <p:cNvPr id="55" name="Content Placeholder 54"/>
          <p:cNvSpPr>
            <a:spLocks noGrp="1"/>
          </p:cNvSpPr>
          <p:nvPr>
            <p:ph sz="quarter" idx="1"/>
          </p:nvPr>
        </p:nvSpPr>
        <p:spPr>
          <a:xfrm>
            <a:off x="533399" y="4350181"/>
            <a:ext cx="5502360" cy="161667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CMPs allow applications to run concurrently</a:t>
            </a:r>
          </a:p>
          <a:p>
            <a:pPr lvl="1"/>
            <a:r>
              <a:rPr lang="en-US" dirty="0" smtClean="0"/>
              <a:t>Parallelism within applications</a:t>
            </a:r>
          </a:p>
          <a:p>
            <a:r>
              <a:rPr lang="en-US" dirty="0" smtClean="0"/>
              <a:t>Need to run a trusted application (many tasks)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Possible spy processes running in a separate core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Compromised tasks from the same application</a:t>
            </a:r>
          </a:p>
          <a:p>
            <a:pPr lvl="1"/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443758" y="3452673"/>
            <a:ext cx="519839" cy="27362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2653146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SPM1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376078" y="3948085"/>
            <a:ext cx="3863520" cy="14402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3023278" y="4154027"/>
            <a:ext cx="4620960" cy="144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" name="Rectangle 10"/>
          <p:cNvSpPr/>
          <p:nvPr/>
        </p:nvSpPr>
        <p:spPr bwMode="auto">
          <a:xfrm>
            <a:off x="5995438" y="4431977"/>
            <a:ext cx="1244160" cy="48389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2653146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Off-chip memory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701038" y="3202087"/>
            <a:ext cx="469440" cy="50549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2653146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DMA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>
            <a:off x="6847184" y="3836474"/>
            <a:ext cx="254906" cy="0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3062157" y="2772922"/>
            <a:ext cx="4246561" cy="1254372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2653146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38"/>
          <p:cNvSpPr txBox="1">
            <a:spLocks noChangeArrowheads="1"/>
          </p:cNvSpPr>
          <p:nvPr/>
        </p:nvSpPr>
        <p:spPr bwMode="auto">
          <a:xfrm>
            <a:off x="6700636" y="2815939"/>
            <a:ext cx="441146" cy="221151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CMP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5400000">
            <a:off x="3445184" y="3325940"/>
            <a:ext cx="253467" cy="0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rot="5400000">
            <a:off x="2994437" y="3580847"/>
            <a:ext cx="763281" cy="0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rot="5400000">
            <a:off x="2742428" y="3675896"/>
            <a:ext cx="954820" cy="1439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9" name="Rectangle 18"/>
          <p:cNvSpPr/>
          <p:nvPr/>
        </p:nvSpPr>
        <p:spPr bwMode="auto">
          <a:xfrm>
            <a:off x="3102477" y="2879493"/>
            <a:ext cx="781921" cy="31395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653146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CPU1 Core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304878" y="3452673"/>
            <a:ext cx="519839" cy="25490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2653146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SPM2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>
            <a:off x="4306304" y="3834313"/>
            <a:ext cx="254907" cy="1440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rot="5400000">
            <a:off x="4307025" y="3325220"/>
            <a:ext cx="253467" cy="1440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rot="5400000">
            <a:off x="3856278" y="3580127"/>
            <a:ext cx="763281" cy="1440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" name="Rectangle 23"/>
          <p:cNvSpPr/>
          <p:nvPr/>
        </p:nvSpPr>
        <p:spPr bwMode="auto">
          <a:xfrm>
            <a:off x="3963598" y="2879493"/>
            <a:ext cx="781921" cy="31395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653146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CPU2 Core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103438" y="3452673"/>
            <a:ext cx="518400" cy="25490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2653146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SPM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n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rot="5400000">
            <a:off x="6104145" y="3835033"/>
            <a:ext cx="254907" cy="0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 rot="5400000">
            <a:off x="6104865" y="3325940"/>
            <a:ext cx="253467" cy="0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 rot="5400000">
            <a:off x="5654118" y="3580847"/>
            <a:ext cx="763281" cy="0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9" name="Rectangle 28"/>
          <p:cNvSpPr/>
          <p:nvPr/>
        </p:nvSpPr>
        <p:spPr bwMode="auto">
          <a:xfrm>
            <a:off x="5760718" y="2879493"/>
            <a:ext cx="783360" cy="31395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653146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CPU</a:t>
            </a:r>
            <a:r>
              <a:rPr lang="en-US" sz="900" i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 Core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rot="5400000">
            <a:off x="3603549" y="3675896"/>
            <a:ext cx="954820" cy="1439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1" name="Straight Arrow Connector 30"/>
          <p:cNvCxnSpPr/>
          <p:nvPr/>
        </p:nvCxnSpPr>
        <p:spPr bwMode="auto">
          <a:xfrm rot="5400000">
            <a:off x="5400669" y="3675896"/>
            <a:ext cx="954820" cy="1439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 rot="5400000">
            <a:off x="6490784" y="4282200"/>
            <a:ext cx="254906" cy="1439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3" name="Straight Arrow Connector 32"/>
          <p:cNvCxnSpPr/>
          <p:nvPr/>
        </p:nvCxnSpPr>
        <p:spPr bwMode="auto">
          <a:xfrm rot="5400000">
            <a:off x="6634055" y="3931524"/>
            <a:ext cx="445007" cy="0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rot="5400000">
            <a:off x="3444464" y="3835033"/>
            <a:ext cx="254907" cy="0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5" name="Folded Corner 34"/>
          <p:cNvSpPr/>
          <p:nvPr/>
        </p:nvSpPr>
        <p:spPr bwMode="auto">
          <a:xfrm>
            <a:off x="4110477" y="2496413"/>
            <a:ext cx="519840" cy="256347"/>
          </a:xfrm>
          <a:prstGeom prst="foldedCorner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0" tIns="45706" rIns="91410" bIns="45706" anchor="ctr"/>
          <a:lstStyle/>
          <a:p>
            <a:pPr algn="ctr" defTabSz="414554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t2</a:t>
            </a:r>
          </a:p>
        </p:txBody>
      </p:sp>
      <p:sp>
        <p:nvSpPr>
          <p:cNvPr id="36" name="Folded Corner 35"/>
          <p:cNvSpPr/>
          <p:nvPr/>
        </p:nvSpPr>
        <p:spPr bwMode="auto">
          <a:xfrm>
            <a:off x="5845678" y="2354093"/>
            <a:ext cx="519839" cy="418829"/>
          </a:xfrm>
          <a:prstGeom prst="foldedCorner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0" tIns="45706" rIns="91410" bIns="45706" anchor="ctr"/>
          <a:lstStyle/>
          <a:p>
            <a:pPr algn="ctr" defTabSz="414554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Task D</a:t>
            </a:r>
          </a:p>
        </p:txBody>
      </p:sp>
      <p:sp>
        <p:nvSpPr>
          <p:cNvPr id="37" name="Folded Corner 36"/>
          <p:cNvSpPr/>
          <p:nvPr/>
        </p:nvSpPr>
        <p:spPr bwMode="auto">
          <a:xfrm>
            <a:off x="3259438" y="2496413"/>
            <a:ext cx="519839" cy="256347"/>
          </a:xfrm>
          <a:prstGeom prst="foldedCorner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0" tIns="45706" rIns="91410" bIns="45706" anchor="ctr"/>
          <a:lstStyle/>
          <a:p>
            <a:pPr algn="ctr" defTabSz="414554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t1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5183279" y="3442591"/>
            <a:ext cx="519839" cy="25490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2653146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sz="900" dirty="0" err="1">
                <a:latin typeface="Arial" pitchFamily="34" charset="0"/>
                <a:cs typeface="Arial" pitchFamily="34" charset="0"/>
              </a:rPr>
              <a:t>SPM</a:t>
            </a:r>
            <a:r>
              <a:rPr lang="en-US" sz="900" i="1" dirty="0" err="1">
                <a:latin typeface="Arial" pitchFamily="34" charset="0"/>
                <a:cs typeface="Arial" pitchFamily="34" charset="0"/>
              </a:rPr>
              <a:t>i</a:t>
            </a:r>
            <a:endParaRPr lang="en-US" sz="9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rot="5400000">
            <a:off x="5184705" y="3824232"/>
            <a:ext cx="254906" cy="1440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" name="Straight Arrow Connector 39"/>
          <p:cNvCxnSpPr/>
          <p:nvPr/>
        </p:nvCxnSpPr>
        <p:spPr bwMode="auto">
          <a:xfrm rot="5400000">
            <a:off x="5184705" y="3314419"/>
            <a:ext cx="254906" cy="1440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 rot="5400000">
            <a:off x="4733958" y="3569325"/>
            <a:ext cx="764720" cy="1440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2" name="Rectangle 41"/>
          <p:cNvSpPr/>
          <p:nvPr/>
        </p:nvSpPr>
        <p:spPr bwMode="auto">
          <a:xfrm>
            <a:off x="4841997" y="2869411"/>
            <a:ext cx="783360" cy="31395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653146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sz="900" dirty="0" err="1">
                <a:latin typeface="Arial" pitchFamily="34" charset="0"/>
                <a:cs typeface="Arial" pitchFamily="34" charset="0"/>
              </a:rPr>
              <a:t>CPU</a:t>
            </a:r>
            <a:r>
              <a:rPr lang="en-US" sz="900" i="1" dirty="0" err="1">
                <a:latin typeface="Arial" pitchFamily="34" charset="0"/>
                <a:cs typeface="Arial" pitchFamily="34" charset="0"/>
              </a:rPr>
              <a:t>i</a:t>
            </a:r>
            <a:endParaRPr lang="en-US" sz="900" i="1" dirty="0">
              <a:latin typeface="Arial" pitchFamily="34" charset="0"/>
              <a:cs typeface="Arial" pitchFamily="34" charset="0"/>
            </a:endParaRPr>
          </a:p>
          <a:p>
            <a:pPr algn="ctr" defTabSz="2653146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 Core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 rot="5400000">
            <a:off x="4481228" y="3665095"/>
            <a:ext cx="956260" cy="1439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4" name="Folded Corner 43"/>
          <p:cNvSpPr/>
          <p:nvPr/>
        </p:nvSpPr>
        <p:spPr bwMode="auto">
          <a:xfrm>
            <a:off x="5052958" y="2365615"/>
            <a:ext cx="519840" cy="407307"/>
          </a:xfrm>
          <a:prstGeom prst="foldedCorner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0" tIns="45706" rIns="91410" bIns="45706" anchor="ctr"/>
          <a:lstStyle/>
          <a:p>
            <a:pPr algn="ctr" defTabSz="414554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Task C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104452" y="1779856"/>
            <a:ext cx="7974143" cy="2362335"/>
            <a:chOff x="305252" y="1720702"/>
            <a:chExt cx="7974143" cy="2362335"/>
          </a:xfrm>
        </p:grpSpPr>
        <p:sp>
          <p:nvSpPr>
            <p:cNvPr id="45" name="Rounded Rectangular Callout 44"/>
            <p:cNvSpPr/>
            <p:nvPr/>
          </p:nvSpPr>
          <p:spPr>
            <a:xfrm>
              <a:off x="305252" y="2274777"/>
              <a:ext cx="1769877" cy="444693"/>
            </a:xfrm>
            <a:prstGeom prst="wedgeRoundRectCallout">
              <a:avLst>
                <a:gd name="adj1" fmla="val 60378"/>
                <a:gd name="adj2" fmla="val 113806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Many Cores</a:t>
              </a:r>
              <a:endParaRPr lang="en-US" dirty="0"/>
            </a:p>
          </p:txBody>
        </p:sp>
        <p:sp>
          <p:nvSpPr>
            <p:cNvPr id="46" name="Rounded Rectangular Callout 45"/>
            <p:cNvSpPr/>
            <p:nvPr/>
          </p:nvSpPr>
          <p:spPr>
            <a:xfrm>
              <a:off x="493080" y="3638344"/>
              <a:ext cx="1769877" cy="444693"/>
            </a:xfrm>
            <a:prstGeom prst="wedgeRoundRectCallout">
              <a:avLst>
                <a:gd name="adj1" fmla="val 68542"/>
                <a:gd name="adj2" fmla="val -41825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Many Memories</a:t>
              </a:r>
              <a:endParaRPr lang="en-US" dirty="0"/>
            </a:p>
          </p:txBody>
        </p:sp>
        <p:sp>
          <p:nvSpPr>
            <p:cNvPr id="47" name="Rounded Rectangular Callout 46"/>
            <p:cNvSpPr/>
            <p:nvPr/>
          </p:nvSpPr>
          <p:spPr>
            <a:xfrm>
              <a:off x="2619970" y="1720702"/>
              <a:ext cx="1869120" cy="554075"/>
            </a:xfrm>
            <a:prstGeom prst="wedgeRoundRectCallout">
              <a:avLst>
                <a:gd name="adj1" fmla="val -11810"/>
                <a:gd name="adj2" fmla="val 69340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Many tasks/applications</a:t>
              </a:r>
              <a:endParaRPr lang="en-US" dirty="0"/>
            </a:p>
          </p:txBody>
        </p:sp>
        <p:sp>
          <p:nvSpPr>
            <p:cNvPr id="48" name="Rounded Rectangular Callout 47"/>
            <p:cNvSpPr/>
            <p:nvPr/>
          </p:nvSpPr>
          <p:spPr>
            <a:xfrm>
              <a:off x="6509518" y="3246308"/>
              <a:ext cx="1769877" cy="444693"/>
            </a:xfrm>
            <a:prstGeom prst="wedgeRoundRectCallout">
              <a:avLst>
                <a:gd name="adj1" fmla="val -53060"/>
                <a:gd name="adj2" fmla="val 77890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Many Shared resources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264586" y="2752760"/>
            <a:ext cx="1370879" cy="256347"/>
            <a:chOff x="2465386" y="2437259"/>
            <a:chExt cx="1370879" cy="256347"/>
          </a:xfrm>
        </p:grpSpPr>
        <p:sp>
          <p:nvSpPr>
            <p:cNvPr id="50" name="Folded Corner 49"/>
            <p:cNvSpPr/>
            <p:nvPr/>
          </p:nvSpPr>
          <p:spPr bwMode="auto">
            <a:xfrm>
              <a:off x="3316425" y="2437259"/>
              <a:ext cx="519840" cy="256347"/>
            </a:xfrm>
            <a:prstGeom prst="foldedCorne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10" tIns="45706" rIns="91410" bIns="45706" anchor="ctr"/>
            <a:lstStyle/>
            <a:p>
              <a:pPr algn="ctr" defTabSz="414554" hangingPunct="0">
                <a:lnSpc>
                  <a:spcPct val="93000"/>
                </a:lnSpc>
                <a:buClr>
                  <a:srgbClr val="000000"/>
                </a:buClr>
                <a:buSzPct val="45000"/>
                <a:defRPr/>
              </a:pPr>
              <a:r>
                <a:rPr lang="en-US" sz="900" dirty="0">
                  <a:latin typeface="Arial" pitchFamily="34" charset="0"/>
                  <a:cs typeface="Arial" pitchFamily="34" charset="0"/>
                </a:rPr>
                <a:t>t2</a:t>
              </a:r>
            </a:p>
          </p:txBody>
        </p:sp>
        <p:sp>
          <p:nvSpPr>
            <p:cNvPr id="51" name="Folded Corner 50"/>
            <p:cNvSpPr/>
            <p:nvPr/>
          </p:nvSpPr>
          <p:spPr bwMode="auto">
            <a:xfrm>
              <a:off x="2465386" y="2437259"/>
              <a:ext cx="519839" cy="256347"/>
            </a:xfrm>
            <a:prstGeom prst="foldedCorner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10" tIns="45706" rIns="91410" bIns="45706" anchor="ctr"/>
            <a:lstStyle/>
            <a:p>
              <a:pPr algn="ctr" defTabSz="414554" hangingPunct="0">
                <a:lnSpc>
                  <a:spcPct val="93000"/>
                </a:lnSpc>
                <a:buClr>
                  <a:srgbClr val="000000"/>
                </a:buClr>
                <a:buSzPct val="45000"/>
                <a:defRPr/>
              </a:pPr>
              <a:r>
                <a:rPr lang="en-US" sz="900" dirty="0">
                  <a:latin typeface="Arial" pitchFamily="34" charset="0"/>
                  <a:cs typeface="Arial" pitchFamily="34" charset="0"/>
                </a:rPr>
                <a:t>t1</a:t>
              </a:r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616" y="2504630"/>
            <a:ext cx="726741" cy="49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2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2945" tIns="41473" rIns="82945" bIns="41473" rtlCol="0">
            <a:normAutofit fontScale="90000"/>
          </a:bodyPr>
          <a:lstStyle/>
          <a:p>
            <a:pPr defTabSz="913737">
              <a:defRPr/>
            </a:pPr>
            <a:r>
              <a:rPr lang="en-US" dirty="0" smtClean="0"/>
              <a:t>Current Approaches to Guarantee </a:t>
            </a:r>
            <a:r>
              <a:rPr lang="en-US" dirty="0"/>
              <a:t>S</a:t>
            </a:r>
            <a:r>
              <a:rPr lang="en-US" dirty="0" smtClean="0"/>
              <a:t>ecure Software Execution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2"/>
          </p:nvPr>
        </p:nvSpPr>
        <p:spPr/>
        <p:txBody>
          <a:bodyPr lIns="82945" tIns="41473" rIns="82945" bIns="41473">
            <a:normAutofit/>
          </a:bodyPr>
          <a:lstStyle/>
          <a:p>
            <a:pPr eaLnBrk="1" hangingPunct="1"/>
            <a:r>
              <a:rPr lang="en-US" sz="2400" dirty="0" smtClean="0"/>
              <a:t>Side-channel attacks are possible in CMP systems </a:t>
            </a:r>
          </a:p>
          <a:p>
            <a:pPr lvl="1"/>
            <a:r>
              <a:rPr lang="en-US" sz="2000" dirty="0" smtClean="0"/>
              <a:t>Through </a:t>
            </a:r>
            <a:r>
              <a:rPr lang="en-US" sz="2000" dirty="0"/>
              <a:t>r</a:t>
            </a:r>
            <a:r>
              <a:rPr lang="en-US" sz="2000" dirty="0" smtClean="0"/>
              <a:t>esource sharing </a:t>
            </a:r>
          </a:p>
          <a:p>
            <a:r>
              <a:rPr lang="en-US" sz="2300" dirty="0" smtClean="0"/>
              <a:t>Software exploits leverage use of C legacy code</a:t>
            </a:r>
          </a:p>
          <a:p>
            <a:pPr eaLnBrk="1" hangingPunct="1"/>
            <a:r>
              <a:rPr lang="en-US" sz="2400" dirty="0" smtClean="0"/>
              <a:t>Most current secure platforms assume single processor models</a:t>
            </a:r>
          </a:p>
          <a:p>
            <a:pPr lvl="1" eaLnBrk="1" hangingPunct="1"/>
            <a:r>
              <a:rPr lang="en-US" sz="2000" dirty="0" smtClean="0"/>
              <a:t>TPM based models</a:t>
            </a:r>
          </a:p>
          <a:p>
            <a:endParaRPr lang="en-US" sz="2300" dirty="0" smtClean="0"/>
          </a:p>
          <a:p>
            <a:pPr eaLnBrk="1" hangingPunct="1"/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13316" name="Content Placeholder 3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1987833"/>
          </a:xfrm>
        </p:spPr>
        <p:txBody>
          <a:bodyPr lIns="82945" tIns="41473" rIns="82945" bIns="41473">
            <a:normAutofit/>
          </a:bodyPr>
          <a:lstStyle/>
          <a:p>
            <a:pPr eaLnBrk="1" hangingPunct="1"/>
            <a:r>
              <a:rPr lang="en-US" sz="2000" dirty="0" smtClean="0"/>
              <a:t>Example: Flicker Secure Execution Model</a:t>
            </a:r>
          </a:p>
          <a:p>
            <a:pPr lvl="1"/>
            <a:r>
              <a:rPr lang="en-US" sz="1800" dirty="0" smtClean="0"/>
              <a:t>eliminate </a:t>
            </a:r>
            <a:r>
              <a:rPr lang="en-US" sz="1800" dirty="0"/>
              <a:t>resource sharing during execution of sensible code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eaLnBrk="1" hangingPunct="1"/>
            <a:endParaRPr lang="en-US" sz="20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Trusted execution environment</a:t>
            </a:r>
            <a:endParaRPr lang="en-US" dirty="0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9360" y="4100422"/>
            <a:ext cx="3939840" cy="213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32" y="2485244"/>
            <a:ext cx="2957295" cy="201940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631515" y="4950993"/>
            <a:ext cx="365038" cy="7453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6274083" y="3717515"/>
            <a:ext cx="2707361" cy="787138"/>
          </a:xfrm>
          <a:prstGeom prst="wedgeRoundRectCallout">
            <a:avLst>
              <a:gd name="adj1" fmla="val -28698"/>
              <a:gd name="adj2" fmla="val 7389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Context switch, halt and, build trusted environment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3642769" y="4950993"/>
            <a:ext cx="2707361" cy="787138"/>
          </a:xfrm>
          <a:prstGeom prst="wedgeRoundRectCallout">
            <a:avLst>
              <a:gd name="adj1" fmla="val 59504"/>
              <a:gd name="adj2" fmla="val 7225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37">
              <a:defRPr/>
            </a:pPr>
            <a:r>
              <a:rPr lang="en-US" b="1" i="1" dirty="0"/>
              <a:t>Not power efficient, not performance efficient, but secure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764348" y="3077050"/>
            <a:ext cx="5696107" cy="15559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Need a means to provide a trusted environment for secure execution without sacrificing performance and power</a:t>
            </a:r>
            <a:endParaRPr lang="en-US" sz="2400" b="1" i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16DE38-412C-5240-83A0-1922267EDE31}" type="datetime1">
              <a:rPr lang="en-US" smtClean="0"/>
              <a:t>10/28/10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FEBEB0A-9E3D-4B14-9782-E2AE3DA60D9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2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  <p:bldP spid="4" grpId="0" build="p" animBg="1"/>
      <p:bldP spid="5" grpId="0" animBg="1"/>
      <p:bldP spid="6" grpId="0" animBg="1"/>
      <p:bldP spid="11" grpId="0" animBg="1"/>
      <p:bldP spid="12" grpId="0" animBg="1"/>
      <p:bldP spid="1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5940626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Creating a Trusted Environment Through Selective Resource Sandboxing</a:t>
            </a:r>
            <a:endParaRPr lang="en-US" sz="2800" dirty="0"/>
          </a:p>
        </p:txBody>
      </p:sp>
      <p:cxnSp>
        <p:nvCxnSpPr>
          <p:cNvPr id="16" name="Straight Connector 15"/>
          <p:cNvCxnSpPr>
            <a:stCxn id="7" idx="1"/>
          </p:cNvCxnSpPr>
          <p:nvPr/>
        </p:nvCxnSpPr>
        <p:spPr>
          <a:xfrm rot="10800000" flipV="1">
            <a:off x="1599840" y="1735382"/>
            <a:ext cx="1440" cy="4838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2498401" y="1700818"/>
            <a:ext cx="1440" cy="4838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3396961" y="1631691"/>
            <a:ext cx="1440" cy="4838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4294078" y="1735382"/>
            <a:ext cx="1440" cy="4838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5192639" y="1700818"/>
            <a:ext cx="1440" cy="4838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6091199" y="1631691"/>
            <a:ext cx="1440" cy="4838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6989758" y="1769944"/>
            <a:ext cx="1440" cy="4838908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7888319" y="1735381"/>
            <a:ext cx="1440" cy="4838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8786879" y="1666254"/>
            <a:ext cx="1440" cy="4838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1116000" y="1735382"/>
            <a:ext cx="1440" cy="483890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V="1">
            <a:off x="2014561" y="1700818"/>
            <a:ext cx="1440" cy="483890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 flipV="1">
            <a:off x="2913121" y="1631691"/>
            <a:ext cx="1440" cy="483890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 flipV="1">
            <a:off x="3810238" y="1735382"/>
            <a:ext cx="1440" cy="483890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 flipV="1">
            <a:off x="4708799" y="1700818"/>
            <a:ext cx="1440" cy="483890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 flipV="1">
            <a:off x="5607359" y="1631691"/>
            <a:ext cx="1440" cy="483890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 flipV="1">
            <a:off x="6505918" y="1769944"/>
            <a:ext cx="1440" cy="4838908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5" name="Straight Connector 34"/>
          <p:cNvCxnSpPr/>
          <p:nvPr/>
        </p:nvCxnSpPr>
        <p:spPr>
          <a:xfrm rot="10800000" flipV="1">
            <a:off x="7404479" y="1735381"/>
            <a:ext cx="1440" cy="483890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 flipV="1">
            <a:off x="8303039" y="1666254"/>
            <a:ext cx="1440" cy="483890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9276" y="1879462"/>
            <a:ext cx="616678" cy="2003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CPU0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280" y="1631691"/>
            <a:ext cx="898560" cy="20738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100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9840" y="1631691"/>
            <a:ext cx="898560" cy="20738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200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98400" y="1631691"/>
            <a:ext cx="898560" cy="20738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300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96960" y="1631691"/>
            <a:ext cx="898560" cy="20738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400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95520" y="1631691"/>
            <a:ext cx="898560" cy="20738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500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94080" y="1631691"/>
            <a:ext cx="898560" cy="20738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600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2640" y="1631691"/>
            <a:ext cx="898560" cy="20738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700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91200" y="1631691"/>
            <a:ext cx="898560" cy="20738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800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89760" y="1631691"/>
            <a:ext cx="898560" cy="20738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900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9199" y="2225098"/>
            <a:ext cx="616678" cy="2003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CPU1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9199" y="2570734"/>
            <a:ext cx="616678" cy="2003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CPU2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9199" y="2916371"/>
            <a:ext cx="616678" cy="2003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CPU3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148195" y="3965884"/>
            <a:ext cx="4078080" cy="20738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300" dirty="0" smtClean="0">
                <a:latin typeface="Arial" pitchFamily="34" charset="0"/>
                <a:cs typeface="Arial" pitchFamily="34" charset="0"/>
              </a:rPr>
              <a:t>DRM (450)/CX: 100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3719" y="3620248"/>
            <a:ext cx="616678" cy="2003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CPU0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95877" y="3620248"/>
            <a:ext cx="2211840" cy="20738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300" dirty="0" smtClean="0">
                <a:latin typeface="Arial" pitchFamily="34" charset="0"/>
                <a:cs typeface="Arial" pitchFamily="34" charset="0"/>
              </a:rPr>
              <a:t>T1 (250)/CX: 25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594437" y="3965884"/>
            <a:ext cx="1313280" cy="20738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T2 (150)/CX: 50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009157" y="4311520"/>
            <a:ext cx="2280960" cy="20738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300" dirty="0" smtClean="0">
                <a:latin typeface="Arial" pitchFamily="34" charset="0"/>
                <a:cs typeface="Arial" pitchFamily="34" charset="0"/>
              </a:rPr>
              <a:t>T3 (250)/CX: 75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009157" y="4657156"/>
            <a:ext cx="1589760" cy="20738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300" dirty="0" smtClean="0">
                <a:latin typeface="Arial" pitchFamily="34" charset="0"/>
                <a:cs typeface="Arial" pitchFamily="34" charset="0"/>
              </a:rPr>
              <a:t>T4 (175)/CX: 50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3719" y="3965884"/>
            <a:ext cx="616678" cy="2003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CPU1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3719" y="4311520"/>
            <a:ext cx="616678" cy="2003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CPU2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719" y="4657156"/>
            <a:ext cx="616678" cy="2003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100" dirty="0" smtClean="0">
                <a:latin typeface="Arial" pitchFamily="34" charset="0"/>
                <a:cs typeface="Arial" pitchFamily="34" charset="0"/>
              </a:rPr>
              <a:t>CPU3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11357" y="1879462"/>
            <a:ext cx="2211840" cy="20738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300" dirty="0" smtClean="0">
                <a:latin typeface="Arial" pitchFamily="34" charset="0"/>
                <a:cs typeface="Arial" pitchFamily="34" charset="0"/>
              </a:rPr>
              <a:t>T1 (250)/CX: 25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609917" y="2225098"/>
            <a:ext cx="1313280" cy="20738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T2 (150)/CX: 50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024637" y="2570734"/>
            <a:ext cx="2280960" cy="20738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300" dirty="0" smtClean="0">
                <a:latin typeface="Arial" pitchFamily="34" charset="0"/>
                <a:cs typeface="Arial" pitchFamily="34" charset="0"/>
              </a:rPr>
              <a:t>T3 (250)/CX: 75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024637" y="2916371"/>
            <a:ext cx="1589760" cy="20738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300" dirty="0" smtClean="0">
                <a:latin typeface="Arial" pitchFamily="34" charset="0"/>
                <a:cs typeface="Arial" pitchFamily="34" charset="0"/>
              </a:rPr>
              <a:t>T4 (175)/CX: 50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492997" y="3620248"/>
            <a:ext cx="207360" cy="207382"/>
          </a:xfrm>
          <a:prstGeom prst="rect">
            <a:avLst/>
          </a:prstGeom>
          <a:solidFill>
            <a:schemeClr val="tx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ctr"/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492997" y="3965884"/>
            <a:ext cx="414720" cy="20738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ctr"/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492997" y="4311520"/>
            <a:ext cx="691200" cy="20738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ctr"/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492997" y="4657156"/>
            <a:ext cx="414720" cy="20738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ctr"/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953477" y="4311520"/>
            <a:ext cx="1105920" cy="20738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300" dirty="0" smtClean="0">
                <a:latin typeface="Arial" pitchFamily="34" charset="0"/>
                <a:cs typeface="Arial" pitchFamily="34" charset="0"/>
              </a:rPr>
              <a:t>T3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524702" y="3288893"/>
            <a:ext cx="4078080" cy="20191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300" dirty="0" smtClean="0">
                <a:latin typeface="Arial" pitchFamily="34" charset="0"/>
                <a:cs typeface="Arial" pitchFamily="34" charset="0"/>
              </a:rPr>
              <a:t>DRM (450)/CX: 100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262277" y="3620248"/>
            <a:ext cx="207360" cy="20738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ctr"/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262277" y="3965884"/>
            <a:ext cx="414720" cy="20738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ctr"/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262277" y="4311520"/>
            <a:ext cx="691200" cy="20738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ctr"/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262277" y="4657156"/>
            <a:ext cx="414720" cy="20738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ctr"/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676997" y="4657156"/>
            <a:ext cx="760320" cy="20738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300" dirty="0" smtClean="0">
                <a:latin typeface="Arial" pitchFamily="34" charset="0"/>
                <a:cs typeface="Arial" pitchFamily="34" charset="0"/>
              </a:rPr>
              <a:t>T4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676997" y="3965884"/>
            <a:ext cx="414720" cy="20738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300" dirty="0" smtClean="0">
                <a:latin typeface="Arial" pitchFamily="34" charset="0"/>
                <a:cs typeface="Arial" pitchFamily="34" charset="0"/>
              </a:rPr>
              <a:t>T2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469637" y="3620248"/>
            <a:ext cx="414720" cy="20738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300" dirty="0" smtClean="0">
                <a:latin typeface="Arial" pitchFamily="34" charset="0"/>
                <a:cs typeface="Arial" pitchFamily="34" charset="0"/>
              </a:rPr>
              <a:t>T1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056C-E14F-B849-A493-CC792EC6780A}" type="datetime1">
              <a:rPr lang="en-US" smtClean="0"/>
              <a:t>10/28/10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B1ED9B-2F1B-A143-B3A7-C34816120370}" type="slidenum">
              <a:rPr lang="en-US" smtClean="0"/>
              <a:t>23</a:t>
            </a:fld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749137" y="5715001"/>
            <a:ext cx="5656783" cy="69127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Untrusted Environment</a:t>
            </a:r>
          </a:p>
          <a:p>
            <a:pPr algn="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791016" y="5018926"/>
            <a:ext cx="4614906" cy="69127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</a:t>
            </a:r>
          </a:p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       Trusted Environment (LOCKDOWN)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913120" y="5088054"/>
            <a:ext cx="4078080" cy="20738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DRM (450)/CX: 100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9121" y="5088054"/>
            <a:ext cx="606601" cy="2057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CPU0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95877" y="5095045"/>
            <a:ext cx="2211840" cy="20738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T1 (250)/C: 25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599840" y="5433690"/>
            <a:ext cx="1313280" cy="20738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T2 (150)/CX: 50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014560" y="5779326"/>
            <a:ext cx="2280960" cy="20738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T3 (250)/CX: 75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014560" y="6124962"/>
            <a:ext cx="1589760" cy="20738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T4 (175)/CX: 50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9121" y="5433690"/>
            <a:ext cx="606601" cy="2057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CPU1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9121" y="5779326"/>
            <a:ext cx="606601" cy="2057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CPU2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9121" y="6124962"/>
            <a:ext cx="606601" cy="2057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CPU3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498400" y="5433690"/>
            <a:ext cx="414720" cy="207382"/>
          </a:xfrm>
          <a:prstGeom prst="rect">
            <a:avLst/>
          </a:prstGeom>
          <a:solidFill>
            <a:schemeClr val="tx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604320" y="6124962"/>
            <a:ext cx="207360" cy="207382"/>
          </a:xfrm>
          <a:prstGeom prst="rect">
            <a:avLst/>
          </a:prstGeom>
          <a:solidFill>
            <a:schemeClr val="tx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811680" y="6124962"/>
            <a:ext cx="483840" cy="20738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T1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295520" y="6124962"/>
            <a:ext cx="414720" cy="207382"/>
          </a:xfrm>
          <a:prstGeom prst="rect">
            <a:avLst/>
          </a:prstGeom>
          <a:solidFill>
            <a:schemeClr val="tx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710240" y="6124962"/>
            <a:ext cx="483840" cy="20738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T2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0" y="3559239"/>
            <a:ext cx="9144000" cy="1376544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HALT Approach</a:t>
            </a:r>
            <a:endParaRPr lang="en-US" sz="2800" dirty="0"/>
          </a:p>
        </p:txBody>
      </p:sp>
      <p:sp>
        <p:nvSpPr>
          <p:cNvPr id="89" name="Rectangle 88"/>
          <p:cNvSpPr/>
          <p:nvPr/>
        </p:nvSpPr>
        <p:spPr>
          <a:xfrm>
            <a:off x="63719" y="4511830"/>
            <a:ext cx="1818748" cy="49450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Load Policy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0" y="1879461"/>
            <a:ext cx="9144000" cy="1611341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5" name="Table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135641"/>
              </p:ext>
            </p:extLst>
          </p:nvPr>
        </p:nvGraphicFramePr>
        <p:xfrm>
          <a:off x="5387428" y="1977144"/>
          <a:ext cx="3454322" cy="22875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5763"/>
                <a:gridCol w="2458559"/>
              </a:tblGrid>
              <a:tr h="2903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Task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Sandboxing Delay </a:t>
                      </a:r>
                      <a:r>
                        <a:rPr lang="en-US" sz="1600" baseline="0" dirty="0" smtClean="0"/>
                        <a:t>(ms)</a:t>
                      </a:r>
                      <a:r>
                        <a:rPr lang="en-US" sz="1600" dirty="0" smtClean="0"/>
                        <a:t>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1476" marB="41476"/>
                </a:tc>
              </a:tr>
              <a:tr h="2903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1476" marB="41476"/>
                </a:tc>
              </a:tr>
              <a:tr h="2903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ctr" defTabSz="1007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250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1476" marB="41476"/>
                </a:tc>
              </a:tr>
              <a:tr h="2903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T3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ctr" defTabSz="1007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1476" marB="41476"/>
                </a:tc>
              </a:tr>
              <a:tr h="2903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T4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ctr" defTabSz="1007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1476" marB="41476"/>
                </a:tc>
              </a:tr>
              <a:tr h="2903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DRM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ctr" defTabSz="1007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50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1476" marB="41476"/>
                </a:tc>
              </a:tr>
              <a:tr h="2903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AVG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ctr" defTabSz="1007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90 ms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1476" marB="41476"/>
                </a:tc>
              </a:tr>
            </a:tbl>
          </a:graphicData>
        </a:graphic>
      </p:graphicFrame>
      <p:grpSp>
        <p:nvGrpSpPr>
          <p:cNvPr id="98" name="Group 132"/>
          <p:cNvGrpSpPr>
            <a:grpSpLocks/>
          </p:cNvGrpSpPr>
          <p:nvPr/>
        </p:nvGrpSpPr>
        <p:grpSpPr bwMode="auto">
          <a:xfrm>
            <a:off x="6091198" y="40643"/>
            <a:ext cx="3064764" cy="1178557"/>
            <a:chOff x="4887912" y="4362083"/>
            <a:chExt cx="5094547" cy="2840776"/>
          </a:xfrm>
        </p:grpSpPr>
        <p:sp>
          <p:nvSpPr>
            <p:cNvPr id="99" name="Rectangle 98"/>
            <p:cNvSpPr/>
            <p:nvPr/>
          </p:nvSpPr>
          <p:spPr bwMode="auto">
            <a:xfrm>
              <a:off x="5351486" y="5595570"/>
              <a:ext cx="573116" cy="301694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653146" hangingPunct="0">
                <a:lnSpc>
                  <a:spcPct val="93000"/>
                </a:lnSpc>
                <a:buClr>
                  <a:srgbClr val="000000"/>
                </a:buClr>
                <a:buSzPct val="45000"/>
                <a:defRPr/>
              </a:pPr>
              <a:r>
                <a:rPr lang="en-US" sz="600" dirty="0">
                  <a:latin typeface="Arial" pitchFamily="34" charset="0"/>
                  <a:cs typeface="Arial" pitchFamily="34" charset="0"/>
                </a:rPr>
                <a:t>SPM1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 bwMode="auto">
            <a:xfrm flipV="1">
              <a:off x="5276869" y="6141794"/>
              <a:ext cx="4259480" cy="15879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1" name="Straight Connector 100"/>
            <p:cNvCxnSpPr/>
            <p:nvPr/>
          </p:nvCxnSpPr>
          <p:spPr bwMode="auto">
            <a:xfrm>
              <a:off x="4887912" y="6368858"/>
              <a:ext cx="5094547" cy="1588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02" name="Rectangle 101"/>
            <p:cNvSpPr/>
            <p:nvPr/>
          </p:nvSpPr>
          <p:spPr bwMode="auto">
            <a:xfrm>
              <a:off x="8283747" y="6669338"/>
              <a:ext cx="1371670" cy="533521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653146" hangingPunct="0">
                <a:lnSpc>
                  <a:spcPct val="93000"/>
                </a:lnSpc>
                <a:buClr>
                  <a:srgbClr val="000000"/>
                </a:buClr>
                <a:buSzPct val="45000"/>
                <a:defRPr/>
              </a:pPr>
              <a:r>
                <a:rPr lang="en-US" sz="600" dirty="0">
                  <a:latin typeface="Arial" pitchFamily="34" charset="0"/>
                  <a:cs typeface="Arial" pitchFamily="34" charset="0"/>
                </a:rPr>
                <a:t>Off-chip memory</a:t>
              </a: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8942594" y="5319282"/>
              <a:ext cx="517551" cy="557339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653146" hangingPunct="0">
                <a:lnSpc>
                  <a:spcPct val="93000"/>
                </a:lnSpc>
                <a:buClr>
                  <a:srgbClr val="000000"/>
                </a:buClr>
                <a:buSzPct val="45000"/>
                <a:defRPr/>
              </a:pPr>
              <a:r>
                <a:rPr lang="en-US" sz="600" dirty="0">
                  <a:latin typeface="Arial" pitchFamily="34" charset="0"/>
                  <a:cs typeface="Arial" pitchFamily="34" charset="0"/>
                </a:rPr>
                <a:t>DMA</a:t>
              </a:r>
            </a:p>
          </p:txBody>
        </p:sp>
        <p:cxnSp>
          <p:nvCxnSpPr>
            <p:cNvPr id="104" name="Straight Arrow Connector 103"/>
            <p:cNvCxnSpPr/>
            <p:nvPr/>
          </p:nvCxnSpPr>
          <p:spPr bwMode="auto">
            <a:xfrm rot="5400000">
              <a:off x="9103708" y="6018735"/>
              <a:ext cx="281051" cy="0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05" name="Rectangle 104"/>
            <p:cNvSpPr/>
            <p:nvPr/>
          </p:nvSpPr>
          <p:spPr bwMode="auto">
            <a:xfrm>
              <a:off x="4930776" y="4846099"/>
              <a:ext cx="4681777" cy="1383027"/>
            </a:xfrm>
            <a:prstGeom prst="rect">
              <a:avLst/>
            </a:prstGeom>
            <a:noFill/>
            <a:ln w="12700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653146" hangingPunct="0">
                <a:lnSpc>
                  <a:spcPct val="93000"/>
                </a:lnSpc>
                <a:buClr>
                  <a:srgbClr val="000000"/>
                </a:buClr>
                <a:buSzPct val="45000"/>
                <a:defRPr/>
              </a:pPr>
              <a:endParaRPr lang="en-US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TextBox 38"/>
            <p:cNvSpPr txBox="1">
              <a:spLocks noChangeArrowheads="1"/>
            </p:cNvSpPr>
            <p:nvPr/>
          </p:nvSpPr>
          <p:spPr bwMode="auto">
            <a:xfrm>
              <a:off x="8942150" y="4893527"/>
              <a:ext cx="663838" cy="432134"/>
            </a:xfrm>
            <a:prstGeom prst="rect">
              <a:avLst/>
            </a:prstGeom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r>
                <a:rPr lang="en-US" sz="600" dirty="0">
                  <a:latin typeface="Arial" pitchFamily="34" charset="0"/>
                  <a:cs typeface="Arial" pitchFamily="34" charset="0"/>
                </a:rPr>
                <a:t>CMP</a:t>
              </a:r>
            </a:p>
          </p:txBody>
        </p:sp>
        <p:cxnSp>
          <p:nvCxnSpPr>
            <p:cNvPr id="107" name="Straight Arrow Connector 106"/>
            <p:cNvCxnSpPr/>
            <p:nvPr/>
          </p:nvCxnSpPr>
          <p:spPr bwMode="auto">
            <a:xfrm rot="5400000">
              <a:off x="5353048" y="5455838"/>
              <a:ext cx="279464" cy="0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8" name="Straight Arrow Connector 107"/>
            <p:cNvCxnSpPr/>
            <p:nvPr/>
          </p:nvCxnSpPr>
          <p:spPr bwMode="auto">
            <a:xfrm rot="5400000">
              <a:off x="4856085" y="5736890"/>
              <a:ext cx="841567" cy="0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9" name="Straight Arrow Connector 108"/>
            <p:cNvCxnSpPr/>
            <p:nvPr/>
          </p:nvCxnSpPr>
          <p:spPr bwMode="auto">
            <a:xfrm rot="5400000">
              <a:off x="4578241" y="5841688"/>
              <a:ext cx="1052752" cy="1587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10" name="Rectangle 109"/>
            <p:cNvSpPr/>
            <p:nvPr/>
          </p:nvSpPr>
          <p:spPr bwMode="auto">
            <a:xfrm>
              <a:off x="4975228" y="4963601"/>
              <a:ext cx="862057" cy="346154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653146" hangingPunct="0">
                <a:lnSpc>
                  <a:spcPct val="93000"/>
                </a:lnSpc>
                <a:buClr>
                  <a:srgbClr val="000000"/>
                </a:buClr>
                <a:buSzPct val="45000"/>
                <a:defRPr/>
              </a:pPr>
              <a:r>
                <a:rPr lang="en-US" sz="600" dirty="0">
                  <a:latin typeface="Arial" pitchFamily="34" charset="0"/>
                  <a:cs typeface="Arial" pitchFamily="34" charset="0"/>
                </a:rPr>
                <a:t>CPU1 Core</a:t>
              </a: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6300859" y="5595570"/>
              <a:ext cx="573116" cy="281051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653146" hangingPunct="0">
                <a:lnSpc>
                  <a:spcPct val="93000"/>
                </a:lnSpc>
                <a:buClr>
                  <a:srgbClr val="000000"/>
                </a:buClr>
                <a:buSzPct val="45000"/>
                <a:defRPr/>
              </a:pPr>
              <a:r>
                <a:rPr lang="en-US" sz="600" dirty="0">
                  <a:latin typeface="Arial" pitchFamily="34" charset="0"/>
                  <a:cs typeface="Arial" pitchFamily="34" charset="0"/>
                </a:rPr>
                <a:t>SPM2</a:t>
              </a:r>
            </a:p>
          </p:txBody>
        </p:sp>
        <p:cxnSp>
          <p:nvCxnSpPr>
            <p:cNvPr id="112" name="Straight Arrow Connector 111"/>
            <p:cNvCxnSpPr/>
            <p:nvPr/>
          </p:nvCxnSpPr>
          <p:spPr bwMode="auto">
            <a:xfrm rot="5400000">
              <a:off x="6302421" y="6016353"/>
              <a:ext cx="281052" cy="1588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3" name="Straight Arrow Connector 112"/>
            <p:cNvCxnSpPr/>
            <p:nvPr/>
          </p:nvCxnSpPr>
          <p:spPr bwMode="auto">
            <a:xfrm rot="5400000">
              <a:off x="6303216" y="5455044"/>
              <a:ext cx="279464" cy="1588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4" name="Straight Arrow Connector 113"/>
            <p:cNvCxnSpPr/>
            <p:nvPr/>
          </p:nvCxnSpPr>
          <p:spPr bwMode="auto">
            <a:xfrm rot="5400000">
              <a:off x="5806253" y="5736096"/>
              <a:ext cx="841567" cy="1588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15" name="Rectangle 114"/>
            <p:cNvSpPr/>
            <p:nvPr/>
          </p:nvSpPr>
          <p:spPr bwMode="auto">
            <a:xfrm>
              <a:off x="5924602" y="4963601"/>
              <a:ext cx="862057" cy="346154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653146" hangingPunct="0">
                <a:lnSpc>
                  <a:spcPct val="93000"/>
                </a:lnSpc>
                <a:buClr>
                  <a:srgbClr val="000000"/>
                </a:buClr>
                <a:buSzPct val="45000"/>
                <a:defRPr/>
              </a:pPr>
              <a:r>
                <a:rPr lang="en-US" sz="600" dirty="0">
                  <a:latin typeface="Arial" pitchFamily="34" charset="0"/>
                  <a:cs typeface="Arial" pitchFamily="34" charset="0"/>
                </a:rPr>
                <a:t>CPU2 Core</a:t>
              </a: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8283747" y="5595570"/>
              <a:ext cx="571529" cy="281051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653146" hangingPunct="0">
                <a:lnSpc>
                  <a:spcPct val="93000"/>
                </a:lnSpc>
                <a:buClr>
                  <a:srgbClr val="000000"/>
                </a:buClr>
                <a:buSzPct val="45000"/>
                <a:defRPr/>
              </a:pPr>
              <a:r>
                <a:rPr lang="en-US" sz="600" dirty="0">
                  <a:latin typeface="Arial" pitchFamily="34" charset="0"/>
                  <a:cs typeface="Arial" pitchFamily="34" charset="0"/>
                </a:rPr>
                <a:t>SPM</a:t>
              </a:r>
              <a:r>
                <a:rPr lang="en-US" sz="600" i="1" dirty="0"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cxnSp>
          <p:nvCxnSpPr>
            <p:cNvPr id="117" name="Straight Arrow Connector 116"/>
            <p:cNvCxnSpPr/>
            <p:nvPr/>
          </p:nvCxnSpPr>
          <p:spPr bwMode="auto">
            <a:xfrm rot="5400000">
              <a:off x="8284517" y="6017147"/>
              <a:ext cx="281052" cy="0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8" name="Straight Arrow Connector 117"/>
            <p:cNvCxnSpPr/>
            <p:nvPr/>
          </p:nvCxnSpPr>
          <p:spPr bwMode="auto">
            <a:xfrm rot="5400000">
              <a:off x="8285311" y="5455838"/>
              <a:ext cx="279464" cy="0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9" name="Straight Arrow Connector 118"/>
            <p:cNvCxnSpPr/>
            <p:nvPr/>
          </p:nvCxnSpPr>
          <p:spPr bwMode="auto">
            <a:xfrm rot="5400000">
              <a:off x="7788348" y="5736890"/>
              <a:ext cx="841567" cy="0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20" name="Rectangle 119"/>
            <p:cNvSpPr/>
            <p:nvPr/>
          </p:nvSpPr>
          <p:spPr bwMode="auto">
            <a:xfrm>
              <a:off x="7905903" y="4963601"/>
              <a:ext cx="863644" cy="346154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653146" hangingPunct="0">
                <a:lnSpc>
                  <a:spcPct val="93000"/>
                </a:lnSpc>
                <a:buClr>
                  <a:srgbClr val="000000"/>
                </a:buClr>
                <a:buSzPct val="45000"/>
                <a:defRPr/>
              </a:pPr>
              <a:r>
                <a:rPr lang="en-US" sz="600" dirty="0">
                  <a:latin typeface="Arial" pitchFamily="34" charset="0"/>
                  <a:cs typeface="Arial" pitchFamily="34" charset="0"/>
                </a:rPr>
                <a:t>CPU</a:t>
              </a:r>
              <a:r>
                <a:rPr lang="en-US" sz="600" i="1" dirty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600" dirty="0">
                  <a:latin typeface="Arial" pitchFamily="34" charset="0"/>
                  <a:cs typeface="Arial" pitchFamily="34" charset="0"/>
                </a:rPr>
                <a:t> Core</a:t>
              </a:r>
            </a:p>
          </p:txBody>
        </p:sp>
        <p:cxnSp>
          <p:nvCxnSpPr>
            <p:cNvPr id="121" name="Straight Arrow Connector 120"/>
            <p:cNvCxnSpPr/>
            <p:nvPr/>
          </p:nvCxnSpPr>
          <p:spPr bwMode="auto">
            <a:xfrm rot="5400000">
              <a:off x="5527615" y="5841688"/>
              <a:ext cx="1052752" cy="1587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2" name="Straight Arrow Connector 121"/>
            <p:cNvCxnSpPr/>
            <p:nvPr/>
          </p:nvCxnSpPr>
          <p:spPr bwMode="auto">
            <a:xfrm rot="5400000">
              <a:off x="7508916" y="5841688"/>
              <a:ext cx="1052752" cy="1587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3" name="Straight Arrow Connector 122"/>
            <p:cNvCxnSpPr/>
            <p:nvPr/>
          </p:nvCxnSpPr>
          <p:spPr bwMode="auto">
            <a:xfrm rot="5400000">
              <a:off x="8829850" y="6504200"/>
              <a:ext cx="281051" cy="1586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4" name="Straight Arrow Connector 123"/>
            <p:cNvCxnSpPr/>
            <p:nvPr/>
          </p:nvCxnSpPr>
          <p:spPr bwMode="auto">
            <a:xfrm rot="5400000">
              <a:off x="8868728" y="6123534"/>
              <a:ext cx="490649" cy="0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5" name="Straight Arrow Connector 124"/>
            <p:cNvCxnSpPr/>
            <p:nvPr/>
          </p:nvCxnSpPr>
          <p:spPr bwMode="auto">
            <a:xfrm rot="5400000">
              <a:off x="5352254" y="6017147"/>
              <a:ext cx="281052" cy="0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26" name="Folded Corner 125"/>
            <p:cNvSpPr/>
            <p:nvPr/>
          </p:nvSpPr>
          <p:spPr>
            <a:xfrm>
              <a:off x="6086535" y="4541230"/>
              <a:ext cx="573117" cy="282639"/>
            </a:xfrm>
            <a:prstGeom prst="foldedCorner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10" tIns="45706" rIns="91410" bIns="45706" anchor="ctr"/>
            <a:lstStyle/>
            <a:p>
              <a:pPr algn="ctr" defTabSz="414554" hangingPunct="0">
                <a:lnSpc>
                  <a:spcPct val="93000"/>
                </a:lnSpc>
                <a:buClr>
                  <a:srgbClr val="000000"/>
                </a:buClr>
                <a:buSzPct val="45000"/>
                <a:defRPr/>
              </a:pPr>
              <a:r>
                <a:rPr lang="en-US" sz="600" dirty="0">
                  <a:latin typeface="Arial" pitchFamily="34" charset="0"/>
                  <a:cs typeface="Arial" pitchFamily="34" charset="0"/>
                </a:rPr>
                <a:t>t2</a:t>
              </a:r>
            </a:p>
          </p:txBody>
        </p:sp>
        <p:sp>
          <p:nvSpPr>
            <p:cNvPr id="127" name="Folded Corner 126"/>
            <p:cNvSpPr/>
            <p:nvPr/>
          </p:nvSpPr>
          <p:spPr>
            <a:xfrm>
              <a:off x="7999570" y="4362083"/>
              <a:ext cx="573116" cy="461786"/>
            </a:xfrm>
            <a:prstGeom prst="foldedCorner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10" tIns="45706" rIns="91410" bIns="45706" anchor="ctr"/>
            <a:lstStyle/>
            <a:p>
              <a:pPr algn="ctr" defTabSz="414554" hangingPunct="0">
                <a:lnSpc>
                  <a:spcPct val="93000"/>
                </a:lnSpc>
                <a:buClr>
                  <a:srgbClr val="000000"/>
                </a:buClr>
                <a:buSzPct val="45000"/>
                <a:defRPr/>
              </a:pPr>
              <a:r>
                <a:rPr lang="en-US" sz="600" dirty="0">
                  <a:latin typeface="Arial" pitchFamily="34" charset="0"/>
                  <a:cs typeface="Arial" pitchFamily="34" charset="0"/>
                </a:rPr>
                <a:t>Task D</a:t>
              </a:r>
            </a:p>
          </p:txBody>
        </p:sp>
        <p:sp>
          <p:nvSpPr>
            <p:cNvPr id="128" name="Folded Corner 127"/>
            <p:cNvSpPr/>
            <p:nvPr/>
          </p:nvSpPr>
          <p:spPr>
            <a:xfrm>
              <a:off x="5148275" y="4541230"/>
              <a:ext cx="573116" cy="282639"/>
            </a:xfrm>
            <a:prstGeom prst="foldedCorner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10" tIns="45706" rIns="91410" bIns="45706" anchor="ctr"/>
            <a:lstStyle/>
            <a:p>
              <a:pPr algn="ctr" defTabSz="414554" hangingPunct="0">
                <a:lnSpc>
                  <a:spcPct val="93000"/>
                </a:lnSpc>
                <a:buClr>
                  <a:srgbClr val="000000"/>
                </a:buClr>
                <a:buSzPct val="45000"/>
                <a:defRPr/>
              </a:pPr>
              <a:r>
                <a:rPr lang="en-US" sz="600" dirty="0">
                  <a:latin typeface="Arial" pitchFamily="34" charset="0"/>
                  <a:cs typeface="Arial" pitchFamily="34" charset="0"/>
                </a:rPr>
                <a:t>t1</a:t>
              </a: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269284" y="5584454"/>
              <a:ext cx="573116" cy="281052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653146" hangingPunct="0">
                <a:lnSpc>
                  <a:spcPct val="93000"/>
                </a:lnSpc>
                <a:buClr>
                  <a:srgbClr val="000000"/>
                </a:buClr>
                <a:buSzPct val="45000"/>
                <a:defRPr/>
              </a:pPr>
              <a:r>
                <a:rPr lang="en-US" sz="600" dirty="0" err="1">
                  <a:latin typeface="Arial" pitchFamily="34" charset="0"/>
                  <a:cs typeface="Arial" pitchFamily="34" charset="0"/>
                </a:rPr>
                <a:t>SPM</a:t>
              </a:r>
              <a:r>
                <a:rPr lang="en-US" sz="600" i="1" dirty="0" err="1">
                  <a:latin typeface="Arial" pitchFamily="34" charset="0"/>
                  <a:cs typeface="Arial" pitchFamily="34" charset="0"/>
                </a:rPr>
                <a:t>i</a:t>
              </a:r>
              <a:endParaRPr lang="en-US" sz="600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0" name="Straight Arrow Connector 129"/>
            <p:cNvCxnSpPr/>
            <p:nvPr/>
          </p:nvCxnSpPr>
          <p:spPr bwMode="auto">
            <a:xfrm rot="5400000">
              <a:off x="7270846" y="6005238"/>
              <a:ext cx="281051" cy="1588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1" name="Straight Arrow Connector 130"/>
            <p:cNvCxnSpPr/>
            <p:nvPr/>
          </p:nvCxnSpPr>
          <p:spPr bwMode="auto">
            <a:xfrm rot="5400000">
              <a:off x="7270846" y="5443135"/>
              <a:ext cx="281051" cy="1588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2" name="Straight Arrow Connector 131"/>
            <p:cNvCxnSpPr/>
            <p:nvPr/>
          </p:nvCxnSpPr>
          <p:spPr bwMode="auto">
            <a:xfrm rot="5400000">
              <a:off x="6773884" y="5724186"/>
              <a:ext cx="843154" cy="1588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33" name="Rectangle 132"/>
            <p:cNvSpPr/>
            <p:nvPr/>
          </p:nvSpPr>
          <p:spPr bwMode="auto">
            <a:xfrm>
              <a:off x="6893026" y="4952485"/>
              <a:ext cx="863644" cy="346154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653146" hangingPunct="0">
                <a:lnSpc>
                  <a:spcPct val="93000"/>
                </a:lnSpc>
                <a:buClr>
                  <a:srgbClr val="000000"/>
                </a:buClr>
                <a:buSzPct val="45000"/>
                <a:defRPr/>
              </a:pPr>
              <a:r>
                <a:rPr lang="en-US" sz="600" dirty="0" err="1">
                  <a:latin typeface="Arial" pitchFamily="34" charset="0"/>
                  <a:cs typeface="Arial" pitchFamily="34" charset="0"/>
                </a:rPr>
                <a:t>CPU</a:t>
              </a:r>
              <a:r>
                <a:rPr lang="en-US" sz="600" i="1" dirty="0" err="1">
                  <a:latin typeface="Arial" pitchFamily="34" charset="0"/>
                  <a:cs typeface="Arial" pitchFamily="34" charset="0"/>
                </a:rPr>
                <a:t>i</a:t>
              </a:r>
              <a:endParaRPr lang="en-US" sz="600" i="1" dirty="0">
                <a:latin typeface="Arial" pitchFamily="34" charset="0"/>
                <a:cs typeface="Arial" pitchFamily="34" charset="0"/>
              </a:endParaRPr>
            </a:p>
            <a:p>
              <a:pPr algn="ctr" defTabSz="2653146" hangingPunct="0">
                <a:lnSpc>
                  <a:spcPct val="93000"/>
                </a:lnSpc>
                <a:buClr>
                  <a:srgbClr val="000000"/>
                </a:buClr>
                <a:buSzPct val="45000"/>
                <a:defRPr/>
              </a:pPr>
              <a:r>
                <a:rPr lang="en-US" sz="600" dirty="0">
                  <a:latin typeface="Arial" pitchFamily="34" charset="0"/>
                  <a:cs typeface="Arial" pitchFamily="34" charset="0"/>
                </a:rPr>
                <a:t> Core</a:t>
              </a:r>
            </a:p>
          </p:txBody>
        </p:sp>
        <p:cxnSp>
          <p:nvCxnSpPr>
            <p:cNvPr id="134" name="Straight Arrow Connector 133"/>
            <p:cNvCxnSpPr/>
            <p:nvPr/>
          </p:nvCxnSpPr>
          <p:spPr bwMode="auto">
            <a:xfrm rot="5400000">
              <a:off x="6495245" y="5829779"/>
              <a:ext cx="1054340" cy="1587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35" name="Folded Corner 134"/>
            <p:cNvSpPr/>
            <p:nvPr/>
          </p:nvSpPr>
          <p:spPr>
            <a:xfrm>
              <a:off x="6985106" y="4362083"/>
              <a:ext cx="573117" cy="449083"/>
            </a:xfrm>
            <a:prstGeom prst="foldedCorner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10" tIns="45706" rIns="91410" bIns="45706" anchor="ctr"/>
            <a:lstStyle/>
            <a:p>
              <a:pPr algn="ctr" defTabSz="414554" hangingPunct="0">
                <a:lnSpc>
                  <a:spcPct val="93000"/>
                </a:lnSpc>
                <a:buClr>
                  <a:srgbClr val="000000"/>
                </a:buClr>
                <a:buSzPct val="45000"/>
                <a:defRPr/>
              </a:pPr>
              <a:r>
                <a:rPr lang="en-US" sz="600" dirty="0">
                  <a:latin typeface="Arial" pitchFamily="34" charset="0"/>
                  <a:cs typeface="Arial" pitchFamily="34" charset="0"/>
                </a:rPr>
                <a:t>Task C</a:t>
              </a:r>
            </a:p>
          </p:txBody>
        </p:sp>
      </p:grpSp>
      <p:sp>
        <p:nvSpPr>
          <p:cNvPr id="136" name="Rectangle 135"/>
          <p:cNvSpPr/>
          <p:nvPr/>
        </p:nvSpPr>
        <p:spPr>
          <a:xfrm>
            <a:off x="2507446" y="5095045"/>
            <a:ext cx="207360" cy="207382"/>
          </a:xfrm>
          <a:prstGeom prst="rect">
            <a:avLst/>
          </a:prstGeom>
          <a:solidFill>
            <a:schemeClr val="tx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927" tIns="41464" rIns="82927" bIns="41464" rtlCol="0" anchor="ctr"/>
          <a:lstStyle/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5387428" y="4266023"/>
            <a:ext cx="3466312" cy="62908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27" tIns="41464" rIns="82927" bIns="41464" rtlCol="0" anchor="ctr"/>
          <a:lstStyle/>
          <a:p>
            <a:pPr algn="ctr"/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Context switch tasks with minimum CX penalty</a:t>
            </a:r>
            <a:endParaRPr lang="en-US" sz="20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996539"/>
              </p:ext>
            </p:extLst>
          </p:nvPr>
        </p:nvGraphicFramePr>
        <p:xfrm>
          <a:off x="2981637" y="1974293"/>
          <a:ext cx="3454322" cy="22875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5763"/>
                <a:gridCol w="2458559"/>
              </a:tblGrid>
              <a:tr h="2903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Task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Traditional</a:t>
                      </a:r>
                      <a:r>
                        <a:rPr lang="en-US" sz="1600" baseline="0" dirty="0" smtClean="0"/>
                        <a:t> Halt </a:t>
                      </a:r>
                      <a:r>
                        <a:rPr lang="en-US" sz="1600" dirty="0" smtClean="0"/>
                        <a:t>Delay </a:t>
                      </a:r>
                      <a:r>
                        <a:rPr lang="en-US" sz="1600" baseline="0" dirty="0" smtClean="0"/>
                        <a:t>(ms)</a:t>
                      </a:r>
                      <a:r>
                        <a:rPr lang="en-US" sz="1600" dirty="0" smtClean="0"/>
                        <a:t>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1476" marB="41476"/>
                </a:tc>
              </a:tr>
              <a:tr h="2903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550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1476" marB="41476"/>
                </a:tc>
              </a:tr>
              <a:tr h="2903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ctr" defTabSz="1007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575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1476" marB="41476"/>
                </a:tc>
              </a:tr>
              <a:tr h="2903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T3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ctr" defTabSz="1007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550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1476" marB="41476"/>
                </a:tc>
              </a:tr>
              <a:tr h="2903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T4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ctr" defTabSz="1007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500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1476" marB="41476"/>
                </a:tc>
              </a:tr>
              <a:tr h="2903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DRM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ctr" defTabSz="1007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125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1476" marB="41476"/>
                </a:tc>
              </a:tr>
              <a:tr h="2903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AVG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marL="0" marR="0" indent="0" algn="ctr" defTabSz="1007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460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1476" marB="4147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00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51" grpId="0" animBg="1"/>
      <p:bldP spid="52" grpId="0" animBg="1"/>
      <p:bldP spid="53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8" grpId="0" animBg="1"/>
      <p:bldP spid="79" grpId="0" animBg="1"/>
      <p:bldP spid="80" grpId="0" animBg="1"/>
      <p:bldP spid="82" grpId="0" animBg="1"/>
      <p:bldP spid="83" grpId="0" animBg="1"/>
      <p:bldP spid="84" grpId="0" animBg="1"/>
      <p:bldP spid="85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6" grpId="0" animBg="1"/>
      <p:bldP spid="89" grpId="0" animBg="1"/>
      <p:bldP spid="97" grpId="0" animBg="1"/>
      <p:bldP spid="136" grpId="0" animBg="1"/>
      <p:bldP spid="1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CAM: Security as a constraint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89B5-0D3A-784C-B3AC-CF284353F744}" type="datetime1">
              <a:rPr lang="en-US" smtClean="0"/>
              <a:t>10/28/10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CASA '10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FEBEB0A-9E3D-4B14-9782-E2AE3DA60D9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272" y="1701030"/>
            <a:ext cx="1931939" cy="230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Front End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9272" y="2038157"/>
            <a:ext cx="1931939" cy="14100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Application Pre-processing</a:t>
            </a:r>
          </a:p>
          <a:p>
            <a:pPr algn="ctr"/>
            <a:r>
              <a:rPr lang="en-US" sz="1400" dirty="0" smtClean="0"/>
              <a:t>(CFG extraction, task graph generation, input model generation)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2153611" y="1701030"/>
            <a:ext cx="6405419" cy="230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Middle End</a:t>
            </a:r>
            <a:endParaRPr lang="en-US" dirty="0"/>
          </a:p>
        </p:txBody>
      </p: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4584512" y="2091027"/>
            <a:ext cx="3886200" cy="992193"/>
            <a:chOff x="533400" y="4953000"/>
            <a:chExt cx="8153404" cy="1220718"/>
          </a:xfrm>
        </p:grpSpPr>
        <p:sp>
          <p:nvSpPr>
            <p:cNvPr id="12" name="Rectangle 11"/>
            <p:cNvSpPr/>
            <p:nvPr/>
          </p:nvSpPr>
          <p:spPr>
            <a:xfrm>
              <a:off x="1272802" y="5533088"/>
              <a:ext cx="915927" cy="250002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/>
                <a:t>SPM1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152899" y="5997935"/>
              <a:ext cx="5931869" cy="1953"/>
            </a:xfrm>
            <a:prstGeom prst="line">
              <a:avLst/>
            </a:prstGeom>
            <a:ln w="12700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33400" y="6171764"/>
              <a:ext cx="8136752" cy="1954"/>
            </a:xfrm>
            <a:prstGeom prst="line">
              <a:avLst/>
            </a:prstGeom>
            <a:ln w="12700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7497767" y="4953005"/>
              <a:ext cx="1189037" cy="9863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/>
                <a:t>Off-chip memory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31882" y="5304570"/>
              <a:ext cx="829328" cy="46094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/>
                <a:t>DMA</a:t>
              </a:r>
              <a:endParaRPr lang="en-US" sz="8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6899587" y="5882700"/>
              <a:ext cx="23047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03344" y="4953005"/>
              <a:ext cx="6824478" cy="1103524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dirty="0"/>
            </a:p>
          </p:txBody>
        </p:sp>
        <p:sp>
          <p:nvSpPr>
            <p:cNvPr id="19" name="TextBox 38"/>
            <p:cNvSpPr txBox="1">
              <a:spLocks noChangeArrowheads="1"/>
            </p:cNvSpPr>
            <p:nvPr/>
          </p:nvSpPr>
          <p:spPr bwMode="auto">
            <a:xfrm>
              <a:off x="6532226" y="4953000"/>
              <a:ext cx="871732" cy="265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>
                  <a:latin typeface="Georgia" pitchFamily="18" charset="0"/>
                </a:rPr>
                <a:t>CMP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>
              <a:off x="1383072" y="5416876"/>
              <a:ext cx="232424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805929" y="5647633"/>
              <a:ext cx="697271" cy="33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444235" y="5736214"/>
              <a:ext cx="8711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669957" y="5011599"/>
              <a:ext cx="1378885" cy="2851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/>
                <a:t>CPU1 Core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791573" y="5533088"/>
              <a:ext cx="912595" cy="23242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/>
                <a:t>SPM2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>
              <a:off x="2900180" y="5880058"/>
              <a:ext cx="232424" cy="333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2900180" y="5415211"/>
              <a:ext cx="232424" cy="333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2323035" y="5649299"/>
              <a:ext cx="697271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2188729" y="5011599"/>
              <a:ext cx="1378885" cy="2851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/>
                <a:t>CPU2 Core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479400" y="5533088"/>
              <a:ext cx="915925" cy="23242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/>
                <a:t>SPM</a:t>
              </a:r>
              <a:r>
                <a:rPr lang="en-US" sz="800" i="1" dirty="0"/>
                <a:t>n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5400000">
              <a:off x="5589670" y="5881723"/>
              <a:ext cx="232424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>
              <a:off x="5589670" y="5416876"/>
              <a:ext cx="232424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5012527" y="5647634"/>
              <a:ext cx="697271" cy="333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4876553" y="5011599"/>
              <a:ext cx="1378885" cy="2851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/>
                <a:t>CPU</a:t>
              </a:r>
              <a:r>
                <a:rPr lang="en-US" sz="800" i="1" dirty="0"/>
                <a:t>n</a:t>
              </a:r>
              <a:r>
                <a:rPr lang="en-US" sz="800" dirty="0"/>
                <a:t> Core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844055" y="5126835"/>
              <a:ext cx="825998" cy="1953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>
              <a:off x="1959677" y="5736214"/>
              <a:ext cx="8711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4649168" y="5734548"/>
              <a:ext cx="871100" cy="33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5400000">
              <a:off x="8002720" y="6053887"/>
              <a:ext cx="232423" cy="333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>
              <a:off x="6605197" y="5968637"/>
              <a:ext cx="406253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5400000">
              <a:off x="1383072" y="5881723"/>
              <a:ext cx="232424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980612" y="5648322"/>
              <a:ext cx="829328" cy="1954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2160832" y="2671387"/>
            <a:ext cx="1705397" cy="2969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Task Decomposition</a:t>
            </a:r>
            <a:endParaRPr lang="en-US" sz="1400" dirty="0"/>
          </a:p>
        </p:txBody>
      </p:sp>
      <p:sp>
        <p:nvSpPr>
          <p:cNvPr id="53" name="Rectangle 52"/>
          <p:cNvSpPr/>
          <p:nvPr/>
        </p:nvSpPr>
        <p:spPr>
          <a:xfrm>
            <a:off x="2153612" y="1968979"/>
            <a:ext cx="1705396" cy="6212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Define CMP</a:t>
            </a:r>
          </a:p>
          <a:p>
            <a:pPr algn="ctr"/>
            <a:r>
              <a:rPr lang="en-US" sz="1400" dirty="0" smtClean="0"/>
              <a:t>Template</a:t>
            </a:r>
            <a:endParaRPr lang="en-US" sz="1400" dirty="0"/>
          </a:p>
        </p:txBody>
      </p:sp>
      <p:sp>
        <p:nvSpPr>
          <p:cNvPr id="82" name="Rectangle 81"/>
          <p:cNvSpPr/>
          <p:nvPr/>
        </p:nvSpPr>
        <p:spPr>
          <a:xfrm>
            <a:off x="2153611" y="3332238"/>
            <a:ext cx="1705396" cy="4323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Early Execution Edge Generation</a:t>
            </a:r>
            <a:endParaRPr lang="en-US" sz="1400" dirty="0"/>
          </a:p>
        </p:txBody>
      </p:sp>
      <p:cxnSp>
        <p:nvCxnSpPr>
          <p:cNvPr id="84" name="Curved Connector 83"/>
          <p:cNvCxnSpPr/>
          <p:nvPr/>
        </p:nvCxnSpPr>
        <p:spPr>
          <a:xfrm rot="10800000" flipH="1" flipV="1">
            <a:off x="4309845" y="3556838"/>
            <a:ext cx="2595" cy="748705"/>
          </a:xfrm>
          <a:prstGeom prst="curvedConnector3">
            <a:avLst>
              <a:gd name="adj1" fmla="val -10588902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1" name="Group 290"/>
          <p:cNvGrpSpPr/>
          <p:nvPr/>
        </p:nvGrpSpPr>
        <p:grpSpPr>
          <a:xfrm>
            <a:off x="4318250" y="3227370"/>
            <a:ext cx="3533776" cy="1348530"/>
            <a:chOff x="4318250" y="3227370"/>
            <a:chExt cx="3533776" cy="1348530"/>
          </a:xfrm>
        </p:grpSpPr>
        <p:sp>
          <p:nvSpPr>
            <p:cNvPr id="73" name="Rounded Rectangle 72"/>
            <p:cNvSpPr/>
            <p:nvPr/>
          </p:nvSpPr>
          <p:spPr>
            <a:xfrm>
              <a:off x="5266725" y="3982073"/>
              <a:ext cx="2585301" cy="593827"/>
            </a:xfrm>
            <a:prstGeom prst="roundRect">
              <a:avLst/>
            </a:prstGeom>
            <a:ln>
              <a:prstDash val="dashDot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5259403" y="3227370"/>
              <a:ext cx="2585301" cy="593827"/>
            </a:xfrm>
            <a:prstGeom prst="roundRect">
              <a:avLst/>
            </a:prstGeom>
            <a:ln>
              <a:prstDash val="dashDot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44" name="Oval 43"/>
            <p:cNvSpPr/>
            <p:nvPr/>
          </p:nvSpPr>
          <p:spPr>
            <a:xfrm>
              <a:off x="5500256" y="3336838"/>
              <a:ext cx="617474" cy="3748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C1</a:t>
              </a:r>
              <a:endParaRPr lang="en-US" sz="10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6336151" y="3336838"/>
              <a:ext cx="617474" cy="3748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K2</a:t>
              </a:r>
              <a:endParaRPr lang="en-US" sz="1000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7178017" y="3336838"/>
              <a:ext cx="617474" cy="3748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K3</a:t>
              </a:r>
              <a:endParaRPr lang="en-US" sz="1000" dirty="0"/>
            </a:p>
          </p:txBody>
        </p:sp>
        <p:cxnSp>
          <p:nvCxnSpPr>
            <p:cNvPr id="48" name="Straight Arrow Connector 47"/>
            <p:cNvCxnSpPr>
              <a:stCxn id="44" idx="6"/>
              <a:endCxn id="45" idx="2"/>
            </p:cNvCxnSpPr>
            <p:nvPr/>
          </p:nvCxnSpPr>
          <p:spPr>
            <a:xfrm>
              <a:off x="6117730" y="3524283"/>
              <a:ext cx="2184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endCxn id="46" idx="2"/>
            </p:cNvCxnSpPr>
            <p:nvPr/>
          </p:nvCxnSpPr>
          <p:spPr>
            <a:xfrm>
              <a:off x="6924859" y="3524283"/>
              <a:ext cx="25315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70" idx="4"/>
              <a:endCxn id="71" idx="0"/>
            </p:cNvCxnSpPr>
            <p:nvPr/>
          </p:nvCxnSpPr>
          <p:spPr>
            <a:xfrm>
              <a:off x="4626987" y="3731655"/>
              <a:ext cx="2595" cy="3738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5502851" y="4091541"/>
              <a:ext cx="617474" cy="3748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C4</a:t>
              </a:r>
              <a:endParaRPr lang="en-US" sz="1000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6338746" y="4091541"/>
              <a:ext cx="617474" cy="3748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K5</a:t>
              </a:r>
              <a:endParaRPr lang="en-US" sz="1000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7180611" y="4091541"/>
              <a:ext cx="617474" cy="3748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</a:t>
              </a:r>
              <a:r>
                <a:rPr lang="en-US" sz="1000" dirty="0"/>
                <a:t>6</a:t>
              </a:r>
            </a:p>
          </p:txBody>
        </p:sp>
        <p:cxnSp>
          <p:nvCxnSpPr>
            <p:cNvPr id="64" name="Straight Arrow Connector 63"/>
            <p:cNvCxnSpPr>
              <a:stCxn id="61" idx="6"/>
              <a:endCxn id="62" idx="2"/>
            </p:cNvCxnSpPr>
            <p:nvPr/>
          </p:nvCxnSpPr>
          <p:spPr>
            <a:xfrm>
              <a:off x="6120325" y="4278987"/>
              <a:ext cx="2184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endCxn id="63" idx="2"/>
            </p:cNvCxnSpPr>
            <p:nvPr/>
          </p:nvCxnSpPr>
          <p:spPr>
            <a:xfrm>
              <a:off x="6927454" y="4278987"/>
              <a:ext cx="25315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4318250" y="3356764"/>
              <a:ext cx="617474" cy="3748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Task1</a:t>
              </a:r>
              <a:endParaRPr lang="en-US" sz="1000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4320845" y="4105469"/>
              <a:ext cx="617474" cy="3748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Task2</a:t>
              </a:r>
              <a:endParaRPr lang="en-US" sz="1000" dirty="0"/>
            </a:p>
          </p:txBody>
        </p:sp>
        <p:cxnSp>
          <p:nvCxnSpPr>
            <p:cNvPr id="76" name="Straight Arrow Connector 75"/>
            <p:cNvCxnSpPr>
              <a:stCxn id="67" idx="2"/>
              <a:endCxn id="73" idx="0"/>
            </p:cNvCxnSpPr>
            <p:nvPr/>
          </p:nvCxnSpPr>
          <p:spPr>
            <a:xfrm>
              <a:off x="6552054" y="3821197"/>
              <a:ext cx="7322" cy="1608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5056786" y="3227370"/>
              <a:ext cx="45719" cy="13485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9" name="Curved Connector 88"/>
          <p:cNvCxnSpPr/>
          <p:nvPr/>
        </p:nvCxnSpPr>
        <p:spPr>
          <a:xfrm rot="10800000" flipH="1" flipV="1">
            <a:off x="6340195" y="3524283"/>
            <a:ext cx="2595" cy="748705"/>
          </a:xfrm>
          <a:prstGeom prst="curvedConnector3">
            <a:avLst>
              <a:gd name="adj1" fmla="val -10588902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 rot="5400000">
            <a:off x="7680375" y="3566675"/>
            <a:ext cx="1371937" cy="6465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Task Graph Augmentation</a:t>
            </a:r>
            <a:endParaRPr lang="en-US" sz="1400" dirty="0"/>
          </a:p>
        </p:txBody>
      </p:sp>
      <p:sp>
        <p:nvSpPr>
          <p:cNvPr id="120" name="Rectangle 119"/>
          <p:cNvSpPr/>
          <p:nvPr/>
        </p:nvSpPr>
        <p:spPr>
          <a:xfrm>
            <a:off x="236709" y="4435203"/>
            <a:ext cx="3515799" cy="4134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Secure Policy Generation </a:t>
            </a:r>
          </a:p>
          <a:p>
            <a:pPr algn="ctr"/>
            <a:r>
              <a:rPr lang="en-US" sz="1400" dirty="0" smtClean="0"/>
              <a:t>(Schedule + Mapping)</a:t>
            </a:r>
            <a:endParaRPr lang="en-US" sz="1400" dirty="0"/>
          </a:p>
        </p:txBody>
      </p:sp>
      <p:grpSp>
        <p:nvGrpSpPr>
          <p:cNvPr id="292" name="Group 291"/>
          <p:cNvGrpSpPr/>
          <p:nvPr/>
        </p:nvGrpSpPr>
        <p:grpSpPr>
          <a:xfrm>
            <a:off x="212366" y="4997661"/>
            <a:ext cx="3157032" cy="1428015"/>
            <a:chOff x="212366" y="4997661"/>
            <a:chExt cx="3157032" cy="1428015"/>
          </a:xfrm>
        </p:grpSpPr>
        <p:sp>
          <p:nvSpPr>
            <p:cNvPr id="121" name="Rectangle 120"/>
            <p:cNvSpPr/>
            <p:nvPr/>
          </p:nvSpPr>
          <p:spPr>
            <a:xfrm>
              <a:off x="1024068" y="4997661"/>
              <a:ext cx="672282" cy="1774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C1</a:t>
              </a:r>
              <a:endParaRPr lang="en-US" sz="14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749153" y="4997661"/>
              <a:ext cx="672282" cy="1774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K2</a:t>
              </a:r>
              <a:endParaRPr lang="en-US" sz="1400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498870" y="5267595"/>
              <a:ext cx="672282" cy="1774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K3</a:t>
              </a:r>
              <a:endParaRPr lang="en-US" sz="1400" dirty="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024068" y="5267241"/>
              <a:ext cx="672282" cy="1774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</a:t>
              </a:r>
              <a:r>
                <a:rPr lang="en-US" sz="1400" dirty="0" smtClean="0"/>
                <a:t>6</a:t>
              </a:r>
              <a:endParaRPr lang="en-US" sz="1400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742348" y="5554014"/>
              <a:ext cx="672282" cy="1774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C4</a:t>
              </a:r>
              <a:endParaRPr lang="en-US" sz="1400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2497401" y="5554014"/>
              <a:ext cx="672282" cy="1774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K5</a:t>
              </a:r>
              <a:endParaRPr lang="en-US" sz="1400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49717" y="4997661"/>
              <a:ext cx="672282" cy="17747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CPU1</a:t>
              </a:r>
              <a:endParaRPr lang="en-US" sz="1400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47358" y="5267595"/>
              <a:ext cx="672282" cy="17747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CPU2</a:t>
              </a:r>
              <a:endParaRPr lang="en-US" sz="1400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29862" y="5554014"/>
              <a:ext cx="672282" cy="17747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CPU3</a:t>
              </a:r>
              <a:endParaRPr lang="en-US" sz="1400" dirty="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29862" y="5961786"/>
              <a:ext cx="672282" cy="17747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SPM</a:t>
              </a:r>
              <a:r>
                <a:rPr lang="en-US" sz="1400" dirty="0"/>
                <a:t>1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212366" y="6248206"/>
              <a:ext cx="672282" cy="17747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SPM</a:t>
              </a:r>
              <a:r>
                <a:rPr lang="en-US" sz="1400" dirty="0"/>
                <a:t>2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1733758" y="5961786"/>
              <a:ext cx="680872" cy="17747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K2D</a:t>
              </a:r>
              <a:endParaRPr lang="en-US" sz="1400" dirty="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2497401" y="5961786"/>
              <a:ext cx="672282" cy="17747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K3D</a:t>
              </a:r>
              <a:endParaRPr lang="en-US" sz="1400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2498869" y="6243740"/>
              <a:ext cx="670813" cy="1819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K5D</a:t>
              </a:r>
              <a:endParaRPr lang="en-US" sz="1400" dirty="0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229862" y="5826606"/>
              <a:ext cx="3139536" cy="4802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Rectangle 142"/>
          <p:cNvSpPr/>
          <p:nvPr/>
        </p:nvSpPr>
        <p:spPr>
          <a:xfrm>
            <a:off x="4193333" y="4641904"/>
            <a:ext cx="4732086" cy="230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 End</a:t>
            </a:r>
            <a:endParaRPr lang="en-US" dirty="0"/>
          </a:p>
        </p:txBody>
      </p:sp>
      <p:grpSp>
        <p:nvGrpSpPr>
          <p:cNvPr id="178" name="Group 177"/>
          <p:cNvGrpSpPr/>
          <p:nvPr/>
        </p:nvGrpSpPr>
        <p:grpSpPr>
          <a:xfrm>
            <a:off x="5968281" y="4997661"/>
            <a:ext cx="3055353" cy="1654234"/>
            <a:chOff x="4953000" y="3505200"/>
            <a:chExt cx="3886200" cy="2819400"/>
          </a:xfrm>
        </p:grpSpPr>
        <p:pic>
          <p:nvPicPr>
            <p:cNvPr id="179" name="Picture 2"/>
            <p:cNvPicPr>
              <a:picLocks noChangeAspect="1" noChangeArrowheads="1"/>
            </p:cNvPicPr>
            <p:nvPr/>
          </p:nvPicPr>
          <p:blipFill>
            <a:blip r:embed="rId2"/>
            <a:srcRect l="12857" t="10667" r="42857" b="50132"/>
            <a:stretch>
              <a:fillRect/>
            </a:stretch>
          </p:blipFill>
          <p:spPr bwMode="auto">
            <a:xfrm>
              <a:off x="5638800" y="3581400"/>
              <a:ext cx="2250605" cy="1245129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</p:pic>
        <p:grpSp>
          <p:nvGrpSpPr>
            <p:cNvPr id="180" name="Group 179"/>
            <p:cNvGrpSpPr/>
            <p:nvPr/>
          </p:nvGrpSpPr>
          <p:grpSpPr>
            <a:xfrm>
              <a:off x="4953000" y="5257800"/>
              <a:ext cx="3505200" cy="685801"/>
              <a:chOff x="533400" y="4953000"/>
              <a:chExt cx="8153401" cy="1221031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273389" y="5533779"/>
                <a:ext cx="914859" cy="24937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/>
                  <a:t>SPM1</a:t>
                </a:r>
              </a:p>
            </p:txBody>
          </p:sp>
          <p:cxnSp>
            <p:nvCxnSpPr>
              <p:cNvPr id="250" name="Straight Connector 249"/>
              <p:cNvCxnSpPr/>
              <p:nvPr/>
            </p:nvCxnSpPr>
            <p:spPr>
              <a:xfrm>
                <a:off x="1153968" y="5998402"/>
                <a:ext cx="5929874" cy="1210"/>
              </a:xfrm>
              <a:prstGeom prst="line">
                <a:avLst/>
              </a:prstGeom>
              <a:ln w="12700"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>
                <a:off x="533400" y="6172635"/>
                <a:ext cx="8136339" cy="1396"/>
              </a:xfrm>
              <a:prstGeom prst="line">
                <a:avLst/>
              </a:prstGeom>
              <a:ln w="12700"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2" name="Rectangle 251"/>
              <p:cNvSpPr/>
              <p:nvPr/>
            </p:nvSpPr>
            <p:spPr>
              <a:xfrm>
                <a:off x="7497556" y="4953000"/>
                <a:ext cx="1189245" cy="98732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/>
                  <a:t>Off-chip memory</a:t>
                </a: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6532226" y="5305559"/>
                <a:ext cx="827424" cy="46053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smtClean="0"/>
                  <a:t>DMA</a:t>
                </a:r>
                <a:endParaRPr lang="en-US" sz="500" dirty="0"/>
              </a:p>
            </p:txBody>
          </p:sp>
          <p:cxnSp>
            <p:nvCxnSpPr>
              <p:cNvPr id="254" name="Straight Arrow Connector 253"/>
              <p:cNvCxnSpPr/>
              <p:nvPr/>
            </p:nvCxnSpPr>
            <p:spPr>
              <a:xfrm rot="5400000">
                <a:off x="6898735" y="5882137"/>
                <a:ext cx="232312" cy="1437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5" name="Rectangle 254"/>
              <p:cNvSpPr/>
              <p:nvPr/>
            </p:nvSpPr>
            <p:spPr>
              <a:xfrm>
                <a:off x="602352" y="4953000"/>
                <a:ext cx="6826251" cy="110348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00" dirty="0"/>
              </a:p>
            </p:txBody>
          </p:sp>
          <p:sp>
            <p:nvSpPr>
              <p:cNvPr id="256" name="TextBox 38"/>
              <p:cNvSpPr txBox="1">
                <a:spLocks noChangeArrowheads="1"/>
              </p:cNvSpPr>
              <p:nvPr/>
            </p:nvSpPr>
            <p:spPr bwMode="auto">
              <a:xfrm>
                <a:off x="6532227" y="4953000"/>
                <a:ext cx="873897" cy="359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 dirty="0"/>
                  <a:t>CMP</a:t>
                </a:r>
              </a:p>
            </p:txBody>
          </p:sp>
          <p:cxnSp>
            <p:nvCxnSpPr>
              <p:cNvPr id="257" name="Straight Arrow Connector 256"/>
              <p:cNvCxnSpPr/>
              <p:nvPr/>
            </p:nvCxnSpPr>
            <p:spPr>
              <a:xfrm rot="5400000">
                <a:off x="1383446" y="5416750"/>
                <a:ext cx="232312" cy="1746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8" name="Straight Arrow Connector 257"/>
              <p:cNvCxnSpPr/>
              <p:nvPr/>
            </p:nvCxnSpPr>
            <p:spPr>
              <a:xfrm rot="5400000">
                <a:off x="806375" y="5649060"/>
                <a:ext cx="696935" cy="174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9" name="Straight Arrow Connector 258"/>
              <p:cNvCxnSpPr/>
              <p:nvPr/>
            </p:nvCxnSpPr>
            <p:spPr>
              <a:xfrm rot="5400000">
                <a:off x="443450" y="5736176"/>
                <a:ext cx="871171" cy="1751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0" name="Rectangle 259"/>
              <p:cNvSpPr/>
              <p:nvPr/>
            </p:nvSpPr>
            <p:spPr>
              <a:xfrm>
                <a:off x="671304" y="5011078"/>
                <a:ext cx="1379041" cy="285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 smtClean="0"/>
                  <a:t>CPU1 Core</a:t>
                </a:r>
                <a:endParaRPr lang="en-US" sz="500" dirty="0"/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2790335" y="5533777"/>
                <a:ext cx="914859" cy="23231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 smtClean="0"/>
                  <a:t>SPM2</a:t>
                </a:r>
                <a:endParaRPr lang="en-US" sz="500" dirty="0"/>
              </a:p>
            </p:txBody>
          </p:sp>
          <p:cxnSp>
            <p:nvCxnSpPr>
              <p:cNvPr id="262" name="Straight Arrow Connector 261"/>
              <p:cNvCxnSpPr/>
              <p:nvPr/>
            </p:nvCxnSpPr>
            <p:spPr>
              <a:xfrm rot="5400000">
                <a:off x="2900392" y="5881372"/>
                <a:ext cx="232312" cy="174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3" name="Straight Arrow Connector 262"/>
              <p:cNvCxnSpPr/>
              <p:nvPr/>
            </p:nvCxnSpPr>
            <p:spPr>
              <a:xfrm rot="5400000">
                <a:off x="2900391" y="5416748"/>
                <a:ext cx="232312" cy="1746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4" name="Straight Arrow Connector 263"/>
              <p:cNvCxnSpPr/>
              <p:nvPr/>
            </p:nvCxnSpPr>
            <p:spPr>
              <a:xfrm rot="5400000">
                <a:off x="2323320" y="5649059"/>
                <a:ext cx="696937" cy="1749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5" name="Rectangle 264"/>
              <p:cNvSpPr/>
              <p:nvPr/>
            </p:nvSpPr>
            <p:spPr>
              <a:xfrm>
                <a:off x="2188250" y="5011077"/>
                <a:ext cx="1379041" cy="28559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 smtClean="0"/>
                  <a:t>CPU2 Core</a:t>
                </a:r>
                <a:endParaRPr lang="en-US" sz="500" dirty="0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5479464" y="5533780"/>
                <a:ext cx="914859" cy="23231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 smtClean="0"/>
                  <a:t>SPM</a:t>
                </a:r>
                <a:r>
                  <a:rPr lang="en-US" sz="500" i="1" dirty="0" smtClean="0"/>
                  <a:t>n</a:t>
                </a:r>
                <a:endParaRPr lang="en-US" sz="500" i="1" dirty="0"/>
              </a:p>
            </p:txBody>
          </p:sp>
          <p:cxnSp>
            <p:nvCxnSpPr>
              <p:cNvPr id="267" name="Straight Arrow Connector 266"/>
              <p:cNvCxnSpPr/>
              <p:nvPr/>
            </p:nvCxnSpPr>
            <p:spPr>
              <a:xfrm rot="5400000">
                <a:off x="5589521" y="5881374"/>
                <a:ext cx="232312" cy="174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8" name="Straight Arrow Connector 267"/>
              <p:cNvCxnSpPr/>
              <p:nvPr/>
            </p:nvCxnSpPr>
            <p:spPr>
              <a:xfrm rot="5400000">
                <a:off x="5589520" y="5416750"/>
                <a:ext cx="232312" cy="1746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9" name="Straight Arrow Connector 268"/>
              <p:cNvCxnSpPr/>
              <p:nvPr/>
            </p:nvCxnSpPr>
            <p:spPr>
              <a:xfrm rot="5400000">
                <a:off x="5012450" y="5649060"/>
                <a:ext cx="696935" cy="1749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0" name="Rectangle 269"/>
              <p:cNvSpPr/>
              <p:nvPr/>
            </p:nvSpPr>
            <p:spPr>
              <a:xfrm>
                <a:off x="4877379" y="5011078"/>
                <a:ext cx="1379041" cy="285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 smtClean="0"/>
                  <a:t>CPU</a:t>
                </a:r>
                <a:r>
                  <a:rPr lang="en-US" sz="500" i="1" dirty="0" smtClean="0"/>
                  <a:t>n</a:t>
                </a:r>
                <a:r>
                  <a:rPr lang="en-US" sz="500" dirty="0" smtClean="0"/>
                  <a:t> Core</a:t>
                </a:r>
                <a:endParaRPr lang="en-US" sz="500" dirty="0"/>
              </a:p>
            </p:txBody>
          </p:sp>
          <p:cxnSp>
            <p:nvCxnSpPr>
              <p:cNvPr id="271" name="Straight Connector 270"/>
              <p:cNvCxnSpPr/>
              <p:nvPr/>
            </p:nvCxnSpPr>
            <p:spPr>
              <a:xfrm>
                <a:off x="3843097" y="5127234"/>
                <a:ext cx="827424" cy="1210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2" name="Straight Arrow Connector 271"/>
              <p:cNvCxnSpPr/>
              <p:nvPr/>
            </p:nvCxnSpPr>
            <p:spPr>
              <a:xfrm rot="5400000">
                <a:off x="1960395" y="5736177"/>
                <a:ext cx="871170" cy="175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3" name="Straight Arrow Connector 272"/>
              <p:cNvCxnSpPr/>
              <p:nvPr/>
            </p:nvCxnSpPr>
            <p:spPr>
              <a:xfrm rot="5400000">
                <a:off x="4649525" y="5736177"/>
                <a:ext cx="871170" cy="1751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4" name="Straight Arrow Connector 273"/>
              <p:cNvCxnSpPr/>
              <p:nvPr/>
            </p:nvCxnSpPr>
            <p:spPr>
              <a:xfrm rot="5400000">
                <a:off x="8002685" y="6055760"/>
                <a:ext cx="232312" cy="1437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5" name="Straight Arrow Connector 274"/>
              <p:cNvCxnSpPr/>
              <p:nvPr/>
            </p:nvCxnSpPr>
            <p:spPr>
              <a:xfrm rot="5400000">
                <a:off x="6605424" y="5969306"/>
                <a:ext cx="405940" cy="71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6" name="Straight Arrow Connector 275"/>
              <p:cNvCxnSpPr/>
              <p:nvPr/>
            </p:nvCxnSpPr>
            <p:spPr>
              <a:xfrm rot="5400000">
                <a:off x="1383447" y="5881372"/>
                <a:ext cx="232312" cy="174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>
                <a:off x="3981001" y="5648724"/>
                <a:ext cx="827424" cy="1210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1" name="Down Arrow 180"/>
            <p:cNvSpPr/>
            <p:nvPr/>
          </p:nvSpPr>
          <p:spPr>
            <a:xfrm>
              <a:off x="6096000" y="4876800"/>
              <a:ext cx="1371600" cy="3048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4953000" y="3505200"/>
              <a:ext cx="3581400" cy="25146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83" name="Picture 2"/>
            <p:cNvPicPr>
              <a:picLocks noChangeAspect="1" noChangeArrowheads="1"/>
            </p:cNvPicPr>
            <p:nvPr/>
          </p:nvPicPr>
          <p:blipFill>
            <a:blip r:embed="rId2"/>
            <a:srcRect l="12857" t="10667" r="42857" b="50132"/>
            <a:stretch>
              <a:fillRect/>
            </a:stretch>
          </p:blipFill>
          <p:spPr bwMode="auto">
            <a:xfrm>
              <a:off x="5791200" y="3733800"/>
              <a:ext cx="2250605" cy="1245129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</p:pic>
        <p:grpSp>
          <p:nvGrpSpPr>
            <p:cNvPr id="184" name="Group 183"/>
            <p:cNvGrpSpPr/>
            <p:nvPr/>
          </p:nvGrpSpPr>
          <p:grpSpPr>
            <a:xfrm>
              <a:off x="5105400" y="5410200"/>
              <a:ext cx="3505200" cy="685801"/>
              <a:chOff x="533400" y="4953000"/>
              <a:chExt cx="8153401" cy="1221031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273389" y="5533779"/>
                <a:ext cx="914859" cy="24937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/>
                  <a:t>SPM1</a:t>
                </a:r>
              </a:p>
            </p:txBody>
          </p:sp>
          <p:cxnSp>
            <p:nvCxnSpPr>
              <p:cNvPr id="221" name="Straight Connector 220"/>
              <p:cNvCxnSpPr/>
              <p:nvPr/>
            </p:nvCxnSpPr>
            <p:spPr>
              <a:xfrm>
                <a:off x="1153968" y="5998402"/>
                <a:ext cx="5929874" cy="1210"/>
              </a:xfrm>
              <a:prstGeom prst="line">
                <a:avLst/>
              </a:prstGeom>
              <a:ln w="12700"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533400" y="6172635"/>
                <a:ext cx="8136339" cy="1396"/>
              </a:xfrm>
              <a:prstGeom prst="line">
                <a:avLst/>
              </a:prstGeom>
              <a:ln w="12700"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3" name="Rectangle 222"/>
              <p:cNvSpPr/>
              <p:nvPr/>
            </p:nvSpPr>
            <p:spPr>
              <a:xfrm>
                <a:off x="7497556" y="4953000"/>
                <a:ext cx="1189245" cy="98732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/>
                  <a:t>Off-chip memory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6532226" y="5305559"/>
                <a:ext cx="827424" cy="46053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smtClean="0"/>
                  <a:t>DMA</a:t>
                </a:r>
                <a:endParaRPr lang="en-US" sz="500" dirty="0"/>
              </a:p>
            </p:txBody>
          </p:sp>
          <p:cxnSp>
            <p:nvCxnSpPr>
              <p:cNvPr id="225" name="Straight Arrow Connector 224"/>
              <p:cNvCxnSpPr/>
              <p:nvPr/>
            </p:nvCxnSpPr>
            <p:spPr>
              <a:xfrm rot="5400000">
                <a:off x="6898735" y="5882137"/>
                <a:ext cx="232312" cy="1437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6" name="Rectangle 225"/>
              <p:cNvSpPr/>
              <p:nvPr/>
            </p:nvSpPr>
            <p:spPr>
              <a:xfrm>
                <a:off x="602352" y="4953000"/>
                <a:ext cx="6826251" cy="110348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00" dirty="0"/>
              </a:p>
            </p:txBody>
          </p:sp>
          <p:sp>
            <p:nvSpPr>
              <p:cNvPr id="227" name="TextBox 38"/>
              <p:cNvSpPr txBox="1">
                <a:spLocks noChangeArrowheads="1"/>
              </p:cNvSpPr>
              <p:nvPr/>
            </p:nvSpPr>
            <p:spPr bwMode="auto">
              <a:xfrm>
                <a:off x="6532227" y="4953000"/>
                <a:ext cx="873897" cy="359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 dirty="0"/>
                  <a:t>CMP</a:t>
                </a:r>
              </a:p>
            </p:txBody>
          </p:sp>
          <p:cxnSp>
            <p:nvCxnSpPr>
              <p:cNvPr id="228" name="Straight Arrow Connector 227"/>
              <p:cNvCxnSpPr/>
              <p:nvPr/>
            </p:nvCxnSpPr>
            <p:spPr>
              <a:xfrm rot="5400000">
                <a:off x="1383446" y="5416750"/>
                <a:ext cx="232312" cy="1746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/>
              <p:nvPr/>
            </p:nvCxnSpPr>
            <p:spPr>
              <a:xfrm rot="5400000">
                <a:off x="806375" y="5649060"/>
                <a:ext cx="696935" cy="174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/>
              <p:nvPr/>
            </p:nvCxnSpPr>
            <p:spPr>
              <a:xfrm rot="5400000">
                <a:off x="443450" y="5736176"/>
                <a:ext cx="871171" cy="1751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1" name="Rectangle 230"/>
              <p:cNvSpPr/>
              <p:nvPr/>
            </p:nvSpPr>
            <p:spPr>
              <a:xfrm>
                <a:off x="671304" y="5011078"/>
                <a:ext cx="1379041" cy="285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 smtClean="0"/>
                  <a:t>CPU1 Core</a:t>
                </a:r>
                <a:endParaRPr lang="en-US" sz="500" dirty="0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2790335" y="5533777"/>
                <a:ext cx="914859" cy="23231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 smtClean="0"/>
                  <a:t>SPM2</a:t>
                </a:r>
                <a:endParaRPr lang="en-US" sz="500" dirty="0"/>
              </a:p>
            </p:txBody>
          </p:sp>
          <p:cxnSp>
            <p:nvCxnSpPr>
              <p:cNvPr id="233" name="Straight Arrow Connector 232"/>
              <p:cNvCxnSpPr/>
              <p:nvPr/>
            </p:nvCxnSpPr>
            <p:spPr>
              <a:xfrm rot="5400000">
                <a:off x="2900392" y="5881372"/>
                <a:ext cx="232312" cy="174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4" name="Straight Arrow Connector 233"/>
              <p:cNvCxnSpPr/>
              <p:nvPr/>
            </p:nvCxnSpPr>
            <p:spPr>
              <a:xfrm rot="5400000">
                <a:off x="2900391" y="5416748"/>
                <a:ext cx="232312" cy="1746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5" name="Straight Arrow Connector 234"/>
              <p:cNvCxnSpPr/>
              <p:nvPr/>
            </p:nvCxnSpPr>
            <p:spPr>
              <a:xfrm rot="5400000">
                <a:off x="2323320" y="5649059"/>
                <a:ext cx="696937" cy="1749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6" name="Rectangle 235"/>
              <p:cNvSpPr/>
              <p:nvPr/>
            </p:nvSpPr>
            <p:spPr>
              <a:xfrm>
                <a:off x="2188250" y="5011077"/>
                <a:ext cx="1379041" cy="28559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 smtClean="0"/>
                  <a:t>CPU2 Core</a:t>
                </a:r>
                <a:endParaRPr lang="en-US" sz="500" dirty="0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5479464" y="5533780"/>
                <a:ext cx="914859" cy="23231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 smtClean="0"/>
                  <a:t>SPM</a:t>
                </a:r>
                <a:r>
                  <a:rPr lang="en-US" sz="500" i="1" dirty="0" smtClean="0"/>
                  <a:t>n</a:t>
                </a:r>
                <a:endParaRPr lang="en-US" sz="500" i="1" dirty="0"/>
              </a:p>
            </p:txBody>
          </p:sp>
          <p:cxnSp>
            <p:nvCxnSpPr>
              <p:cNvPr id="238" name="Straight Arrow Connector 237"/>
              <p:cNvCxnSpPr/>
              <p:nvPr/>
            </p:nvCxnSpPr>
            <p:spPr>
              <a:xfrm rot="5400000">
                <a:off x="5589521" y="5881374"/>
                <a:ext cx="232312" cy="174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9" name="Straight Arrow Connector 238"/>
              <p:cNvCxnSpPr/>
              <p:nvPr/>
            </p:nvCxnSpPr>
            <p:spPr>
              <a:xfrm rot="5400000">
                <a:off x="5589520" y="5416750"/>
                <a:ext cx="232312" cy="1746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0" name="Straight Arrow Connector 239"/>
              <p:cNvCxnSpPr/>
              <p:nvPr/>
            </p:nvCxnSpPr>
            <p:spPr>
              <a:xfrm rot="5400000">
                <a:off x="5012450" y="5649060"/>
                <a:ext cx="696935" cy="1749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1" name="Rectangle 240"/>
              <p:cNvSpPr/>
              <p:nvPr/>
            </p:nvSpPr>
            <p:spPr>
              <a:xfrm>
                <a:off x="4877379" y="5011078"/>
                <a:ext cx="1379041" cy="285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 smtClean="0"/>
                  <a:t>CPU</a:t>
                </a:r>
                <a:r>
                  <a:rPr lang="en-US" sz="500" i="1" dirty="0" smtClean="0"/>
                  <a:t>n</a:t>
                </a:r>
                <a:r>
                  <a:rPr lang="en-US" sz="500" dirty="0" smtClean="0"/>
                  <a:t> Core</a:t>
                </a:r>
                <a:endParaRPr lang="en-US" sz="500" dirty="0"/>
              </a:p>
            </p:txBody>
          </p:sp>
          <p:cxnSp>
            <p:nvCxnSpPr>
              <p:cNvPr id="242" name="Straight Connector 241"/>
              <p:cNvCxnSpPr/>
              <p:nvPr/>
            </p:nvCxnSpPr>
            <p:spPr>
              <a:xfrm>
                <a:off x="3843097" y="5127234"/>
                <a:ext cx="827424" cy="1210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3" name="Straight Arrow Connector 242"/>
              <p:cNvCxnSpPr/>
              <p:nvPr/>
            </p:nvCxnSpPr>
            <p:spPr>
              <a:xfrm rot="5400000">
                <a:off x="1960395" y="5736177"/>
                <a:ext cx="871170" cy="175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4" name="Straight Arrow Connector 243"/>
              <p:cNvCxnSpPr/>
              <p:nvPr/>
            </p:nvCxnSpPr>
            <p:spPr>
              <a:xfrm rot="5400000">
                <a:off x="4649525" y="5736177"/>
                <a:ext cx="871170" cy="1751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5" name="Straight Arrow Connector 244"/>
              <p:cNvCxnSpPr/>
              <p:nvPr/>
            </p:nvCxnSpPr>
            <p:spPr>
              <a:xfrm rot="5400000">
                <a:off x="8002685" y="6055760"/>
                <a:ext cx="232312" cy="1437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6" name="Straight Arrow Connector 245"/>
              <p:cNvCxnSpPr/>
              <p:nvPr/>
            </p:nvCxnSpPr>
            <p:spPr>
              <a:xfrm rot="5400000">
                <a:off x="6605424" y="5969306"/>
                <a:ext cx="405940" cy="71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7" name="Straight Arrow Connector 246"/>
              <p:cNvCxnSpPr/>
              <p:nvPr/>
            </p:nvCxnSpPr>
            <p:spPr>
              <a:xfrm rot="5400000">
                <a:off x="1383447" y="5881372"/>
                <a:ext cx="232312" cy="174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3981001" y="5648724"/>
                <a:ext cx="827424" cy="1210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5" name="Down Arrow 184"/>
            <p:cNvSpPr/>
            <p:nvPr/>
          </p:nvSpPr>
          <p:spPr>
            <a:xfrm>
              <a:off x="6248400" y="5029200"/>
              <a:ext cx="1371600" cy="3048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105400" y="3657600"/>
              <a:ext cx="3581400" cy="25146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87" name="Picture 2"/>
            <p:cNvPicPr>
              <a:picLocks noChangeAspect="1" noChangeArrowheads="1"/>
            </p:cNvPicPr>
            <p:nvPr/>
          </p:nvPicPr>
          <p:blipFill>
            <a:blip r:embed="rId2"/>
            <a:srcRect l="12857" t="10667" r="42857" b="50132"/>
            <a:stretch>
              <a:fillRect/>
            </a:stretch>
          </p:blipFill>
          <p:spPr bwMode="auto">
            <a:xfrm>
              <a:off x="5943600" y="3886200"/>
              <a:ext cx="2250605" cy="1245129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</p:pic>
        <p:grpSp>
          <p:nvGrpSpPr>
            <p:cNvPr id="188" name="Group 187"/>
            <p:cNvGrpSpPr/>
            <p:nvPr/>
          </p:nvGrpSpPr>
          <p:grpSpPr>
            <a:xfrm>
              <a:off x="5257800" y="5562600"/>
              <a:ext cx="3505200" cy="685801"/>
              <a:chOff x="533400" y="4953000"/>
              <a:chExt cx="8153401" cy="1221031"/>
            </a:xfrm>
          </p:grpSpPr>
          <p:sp>
            <p:nvSpPr>
              <p:cNvPr id="191" name="Rectangle 190"/>
              <p:cNvSpPr/>
              <p:nvPr/>
            </p:nvSpPr>
            <p:spPr>
              <a:xfrm>
                <a:off x="1273389" y="5533779"/>
                <a:ext cx="914859" cy="24937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/>
                  <a:t>SPM1</a:t>
                </a:r>
              </a:p>
            </p:txBody>
          </p:sp>
          <p:cxnSp>
            <p:nvCxnSpPr>
              <p:cNvPr id="192" name="Straight Connector 191"/>
              <p:cNvCxnSpPr/>
              <p:nvPr/>
            </p:nvCxnSpPr>
            <p:spPr>
              <a:xfrm>
                <a:off x="1153968" y="5998402"/>
                <a:ext cx="5929874" cy="1210"/>
              </a:xfrm>
              <a:prstGeom prst="line">
                <a:avLst/>
              </a:prstGeom>
              <a:ln w="12700"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533400" y="6172635"/>
                <a:ext cx="8136339" cy="1396"/>
              </a:xfrm>
              <a:prstGeom prst="line">
                <a:avLst/>
              </a:prstGeom>
              <a:ln w="12700"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4" name="Rectangle 193"/>
              <p:cNvSpPr/>
              <p:nvPr/>
            </p:nvSpPr>
            <p:spPr>
              <a:xfrm>
                <a:off x="7497556" y="4953000"/>
                <a:ext cx="1189245" cy="98732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/>
                  <a:t>Off-chip memory</a:t>
                </a: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6532226" y="5305559"/>
                <a:ext cx="827424" cy="46053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smtClean="0"/>
                  <a:t>DMA</a:t>
                </a:r>
                <a:endParaRPr lang="en-US" sz="500" dirty="0"/>
              </a:p>
            </p:txBody>
          </p:sp>
          <p:cxnSp>
            <p:nvCxnSpPr>
              <p:cNvPr id="196" name="Straight Arrow Connector 195"/>
              <p:cNvCxnSpPr/>
              <p:nvPr/>
            </p:nvCxnSpPr>
            <p:spPr>
              <a:xfrm rot="5400000">
                <a:off x="6898735" y="5882137"/>
                <a:ext cx="232312" cy="1437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7" name="Rectangle 196"/>
              <p:cNvSpPr/>
              <p:nvPr/>
            </p:nvSpPr>
            <p:spPr>
              <a:xfrm>
                <a:off x="602352" y="4953000"/>
                <a:ext cx="6826251" cy="110348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00" dirty="0"/>
              </a:p>
            </p:txBody>
          </p:sp>
          <p:sp>
            <p:nvSpPr>
              <p:cNvPr id="198" name="TextBox 38"/>
              <p:cNvSpPr txBox="1">
                <a:spLocks noChangeArrowheads="1"/>
              </p:cNvSpPr>
              <p:nvPr/>
            </p:nvSpPr>
            <p:spPr bwMode="auto">
              <a:xfrm>
                <a:off x="6532227" y="4953000"/>
                <a:ext cx="873897" cy="359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500" dirty="0"/>
                  <a:t>CMP</a:t>
                </a:r>
              </a:p>
            </p:txBody>
          </p:sp>
          <p:cxnSp>
            <p:nvCxnSpPr>
              <p:cNvPr id="199" name="Straight Arrow Connector 198"/>
              <p:cNvCxnSpPr/>
              <p:nvPr/>
            </p:nvCxnSpPr>
            <p:spPr>
              <a:xfrm rot="5400000">
                <a:off x="1383446" y="5416750"/>
                <a:ext cx="232312" cy="1746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199"/>
              <p:cNvCxnSpPr/>
              <p:nvPr/>
            </p:nvCxnSpPr>
            <p:spPr>
              <a:xfrm rot="5400000">
                <a:off x="806375" y="5649060"/>
                <a:ext cx="696935" cy="174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" name="Straight Arrow Connector 200"/>
              <p:cNvCxnSpPr/>
              <p:nvPr/>
            </p:nvCxnSpPr>
            <p:spPr>
              <a:xfrm rot="5400000">
                <a:off x="443450" y="5736176"/>
                <a:ext cx="871171" cy="1751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2" name="Rectangle 201"/>
              <p:cNvSpPr/>
              <p:nvPr/>
            </p:nvSpPr>
            <p:spPr>
              <a:xfrm>
                <a:off x="671304" y="5011078"/>
                <a:ext cx="1379041" cy="285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 smtClean="0"/>
                  <a:t>CPU1 Core</a:t>
                </a:r>
                <a:endParaRPr lang="en-US" sz="500" dirty="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2790335" y="5533777"/>
                <a:ext cx="914859" cy="23231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 smtClean="0"/>
                  <a:t>SPM2</a:t>
                </a:r>
                <a:endParaRPr lang="en-US" sz="500" dirty="0"/>
              </a:p>
            </p:txBody>
          </p:sp>
          <p:cxnSp>
            <p:nvCxnSpPr>
              <p:cNvPr id="204" name="Straight Arrow Connector 203"/>
              <p:cNvCxnSpPr/>
              <p:nvPr/>
            </p:nvCxnSpPr>
            <p:spPr>
              <a:xfrm rot="5400000">
                <a:off x="2900392" y="5881372"/>
                <a:ext cx="232312" cy="174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" name="Straight Arrow Connector 204"/>
              <p:cNvCxnSpPr/>
              <p:nvPr/>
            </p:nvCxnSpPr>
            <p:spPr>
              <a:xfrm rot="5400000">
                <a:off x="2900391" y="5416748"/>
                <a:ext cx="232312" cy="1746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" name="Straight Arrow Connector 205"/>
              <p:cNvCxnSpPr/>
              <p:nvPr/>
            </p:nvCxnSpPr>
            <p:spPr>
              <a:xfrm rot="5400000">
                <a:off x="2323320" y="5649059"/>
                <a:ext cx="696937" cy="1749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7" name="Rectangle 206"/>
              <p:cNvSpPr/>
              <p:nvPr/>
            </p:nvSpPr>
            <p:spPr>
              <a:xfrm>
                <a:off x="2188250" y="5011077"/>
                <a:ext cx="1379041" cy="28559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 smtClean="0"/>
                  <a:t>CPU2 Core</a:t>
                </a:r>
                <a:endParaRPr lang="en-US" sz="500" dirty="0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5479464" y="5533780"/>
                <a:ext cx="914859" cy="23231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 smtClean="0"/>
                  <a:t>SPM</a:t>
                </a:r>
                <a:r>
                  <a:rPr lang="en-US" sz="500" i="1" dirty="0" smtClean="0"/>
                  <a:t>n</a:t>
                </a:r>
                <a:endParaRPr lang="en-US" sz="500" i="1" dirty="0"/>
              </a:p>
            </p:txBody>
          </p:sp>
          <p:cxnSp>
            <p:nvCxnSpPr>
              <p:cNvPr id="209" name="Straight Arrow Connector 208"/>
              <p:cNvCxnSpPr/>
              <p:nvPr/>
            </p:nvCxnSpPr>
            <p:spPr>
              <a:xfrm rot="5400000">
                <a:off x="5589521" y="5881374"/>
                <a:ext cx="232312" cy="174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" name="Straight Arrow Connector 209"/>
              <p:cNvCxnSpPr/>
              <p:nvPr/>
            </p:nvCxnSpPr>
            <p:spPr>
              <a:xfrm rot="5400000">
                <a:off x="5589520" y="5416750"/>
                <a:ext cx="232312" cy="1746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/>
              <p:nvPr/>
            </p:nvCxnSpPr>
            <p:spPr>
              <a:xfrm rot="5400000">
                <a:off x="5012450" y="5649060"/>
                <a:ext cx="696935" cy="1749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2" name="Rectangle 211"/>
              <p:cNvSpPr/>
              <p:nvPr/>
            </p:nvSpPr>
            <p:spPr>
              <a:xfrm>
                <a:off x="4877379" y="5011078"/>
                <a:ext cx="1379041" cy="285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" dirty="0" smtClean="0"/>
                  <a:t>CPU</a:t>
                </a:r>
                <a:r>
                  <a:rPr lang="en-US" sz="500" i="1" dirty="0" smtClean="0"/>
                  <a:t>n</a:t>
                </a:r>
                <a:r>
                  <a:rPr lang="en-US" sz="500" dirty="0" smtClean="0"/>
                  <a:t> Core</a:t>
                </a:r>
                <a:endParaRPr lang="en-US" sz="500" dirty="0"/>
              </a:p>
            </p:txBody>
          </p:sp>
          <p:cxnSp>
            <p:nvCxnSpPr>
              <p:cNvPr id="213" name="Straight Connector 212"/>
              <p:cNvCxnSpPr/>
              <p:nvPr/>
            </p:nvCxnSpPr>
            <p:spPr>
              <a:xfrm>
                <a:off x="3843097" y="5127234"/>
                <a:ext cx="827424" cy="1210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/>
              <p:nvPr/>
            </p:nvCxnSpPr>
            <p:spPr>
              <a:xfrm rot="5400000">
                <a:off x="1960395" y="5736177"/>
                <a:ext cx="871170" cy="175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/>
              <p:nvPr/>
            </p:nvCxnSpPr>
            <p:spPr>
              <a:xfrm rot="5400000">
                <a:off x="4649525" y="5736177"/>
                <a:ext cx="871170" cy="1751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6" name="Straight Arrow Connector 215"/>
              <p:cNvCxnSpPr/>
              <p:nvPr/>
            </p:nvCxnSpPr>
            <p:spPr>
              <a:xfrm rot="5400000">
                <a:off x="8002685" y="6055760"/>
                <a:ext cx="232312" cy="1437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7" name="Straight Arrow Connector 216"/>
              <p:cNvCxnSpPr/>
              <p:nvPr/>
            </p:nvCxnSpPr>
            <p:spPr>
              <a:xfrm rot="5400000">
                <a:off x="6605424" y="5969306"/>
                <a:ext cx="405940" cy="71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17"/>
              <p:cNvCxnSpPr/>
              <p:nvPr/>
            </p:nvCxnSpPr>
            <p:spPr>
              <a:xfrm rot="5400000">
                <a:off x="1383447" y="5881372"/>
                <a:ext cx="232312" cy="174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3981001" y="5648724"/>
                <a:ext cx="827424" cy="1210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9" name="Down Arrow 188"/>
            <p:cNvSpPr/>
            <p:nvPr/>
          </p:nvSpPr>
          <p:spPr>
            <a:xfrm>
              <a:off x="6400800" y="5181600"/>
              <a:ext cx="1371600" cy="3048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257800" y="3810000"/>
              <a:ext cx="3581400" cy="25146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cxnSp>
        <p:nvCxnSpPr>
          <p:cNvPr id="279" name="Straight Connector 278"/>
          <p:cNvCxnSpPr/>
          <p:nvPr/>
        </p:nvCxnSpPr>
        <p:spPr>
          <a:xfrm>
            <a:off x="2084338" y="1816485"/>
            <a:ext cx="1" cy="2230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Elbow Connector 280"/>
          <p:cNvCxnSpPr/>
          <p:nvPr/>
        </p:nvCxnSpPr>
        <p:spPr>
          <a:xfrm rot="10800000" flipV="1">
            <a:off x="145034" y="4047023"/>
            <a:ext cx="1941246" cy="2289917"/>
          </a:xfrm>
          <a:prstGeom prst="bentConnector3">
            <a:avLst>
              <a:gd name="adj1" fmla="val 10503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/>
          <p:cNvGrpSpPr/>
          <p:nvPr/>
        </p:nvGrpSpPr>
        <p:grpSpPr>
          <a:xfrm>
            <a:off x="4461366" y="3093315"/>
            <a:ext cx="3173700" cy="1421715"/>
            <a:chOff x="1534656" y="3703738"/>
            <a:chExt cx="4156805" cy="3334895"/>
          </a:xfrm>
        </p:grpSpPr>
        <p:sp>
          <p:nvSpPr>
            <p:cNvPr id="280" name="Rectangle 279"/>
            <p:cNvSpPr/>
            <p:nvPr/>
          </p:nvSpPr>
          <p:spPr>
            <a:xfrm>
              <a:off x="1534656" y="3703738"/>
              <a:ext cx="4156805" cy="333489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82" name="Oval 281"/>
            <p:cNvSpPr/>
            <p:nvPr/>
          </p:nvSpPr>
          <p:spPr bwMode="auto">
            <a:xfrm>
              <a:off x="2112745" y="4760798"/>
              <a:ext cx="622080" cy="553018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0" tIns="45716" rIns="91430" bIns="45716" anchor="ctr"/>
            <a:lstStyle/>
            <a:p>
              <a:pPr algn="ctr" defTabSz="414554" hangingPunct="0">
                <a:lnSpc>
                  <a:spcPct val="93000"/>
                </a:lnSpc>
                <a:buClr>
                  <a:srgbClr val="000000"/>
                </a:buClr>
                <a:buSzPct val="45000"/>
                <a:defRPr/>
              </a:pPr>
              <a:r>
                <a:rPr lang="en-US" sz="1000" dirty="0"/>
                <a:t>t1</a:t>
              </a:r>
            </a:p>
          </p:txBody>
        </p:sp>
        <p:sp>
          <p:nvSpPr>
            <p:cNvPr id="283" name="Oval 282"/>
            <p:cNvSpPr/>
            <p:nvPr/>
          </p:nvSpPr>
          <p:spPr bwMode="auto">
            <a:xfrm>
              <a:off x="3082081" y="4841787"/>
              <a:ext cx="622080" cy="553018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0" tIns="45716" rIns="91430" bIns="45716" anchor="ctr"/>
            <a:lstStyle/>
            <a:p>
              <a:pPr algn="ctr" defTabSz="414554" hangingPunct="0">
                <a:lnSpc>
                  <a:spcPct val="93000"/>
                </a:lnSpc>
                <a:buClr>
                  <a:srgbClr val="000000"/>
                </a:buClr>
                <a:buSzPct val="45000"/>
                <a:defRPr/>
              </a:pPr>
              <a:r>
                <a:rPr lang="en-US" sz="1000" dirty="0"/>
                <a:t>t2</a:t>
              </a:r>
            </a:p>
          </p:txBody>
        </p:sp>
        <p:sp>
          <p:nvSpPr>
            <p:cNvPr id="284" name="Oval 283"/>
            <p:cNvSpPr/>
            <p:nvPr/>
          </p:nvSpPr>
          <p:spPr bwMode="auto">
            <a:xfrm>
              <a:off x="2166241" y="5671315"/>
              <a:ext cx="1226880" cy="1201858"/>
            </a:xfrm>
            <a:prstGeom prst="ellips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0" tIns="45716" rIns="91430" bIns="45716" anchor="ctr"/>
            <a:lstStyle/>
            <a:p>
              <a:pPr algn="ctr" defTabSz="414554" hangingPunct="0">
                <a:lnSpc>
                  <a:spcPct val="93000"/>
                </a:lnSpc>
                <a:buClr>
                  <a:srgbClr val="000000"/>
                </a:buClr>
                <a:buSzPct val="45000"/>
                <a:defRPr/>
              </a:pPr>
              <a:r>
                <a:rPr lang="en-US" sz="1000" dirty="0">
                  <a:solidFill>
                    <a:srgbClr val="FF0000"/>
                  </a:solidFill>
                </a:rPr>
                <a:t>s</a:t>
              </a:r>
              <a:r>
                <a:rPr lang="en-US" sz="1000" dirty="0" smtClean="0">
                  <a:solidFill>
                    <a:srgbClr val="FF0000"/>
                  </a:solidFill>
                </a:rPr>
                <a:t>ec shared </a:t>
              </a:r>
            </a:p>
            <a:p>
              <a:pPr algn="ctr" defTabSz="414554" hangingPunct="0">
                <a:lnSpc>
                  <a:spcPct val="93000"/>
                </a:lnSpc>
                <a:buClr>
                  <a:srgbClr val="000000"/>
                </a:buClr>
                <a:buSzPct val="45000"/>
                <a:defRPr/>
              </a:pPr>
              <a:r>
                <a:rPr lang="en-US" sz="1000" dirty="0" smtClean="0">
                  <a:solidFill>
                    <a:srgbClr val="FF0000"/>
                  </a:solidFill>
                </a:rPr>
                <a:t>Buf2.2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285" name="Oval 284"/>
            <p:cNvSpPr/>
            <p:nvPr/>
          </p:nvSpPr>
          <p:spPr bwMode="auto">
            <a:xfrm>
              <a:off x="3904977" y="3889828"/>
              <a:ext cx="1589760" cy="748694"/>
            </a:xfrm>
            <a:prstGeom prst="ellips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0" tIns="45716" rIns="91430" bIns="45716" anchor="ctr"/>
            <a:lstStyle/>
            <a:p>
              <a:pPr algn="ctr" defTabSz="414554" hangingPunct="0">
                <a:lnSpc>
                  <a:spcPct val="93000"/>
                </a:lnSpc>
                <a:buClr>
                  <a:srgbClr val="000000"/>
                </a:buClr>
                <a:buSzPct val="45000"/>
                <a:defRPr/>
              </a:pPr>
              <a:r>
                <a:rPr lang="en-US" sz="1000" dirty="0">
                  <a:solidFill>
                    <a:srgbClr val="FF0000"/>
                  </a:solidFill>
                </a:rPr>
                <a:t>s</a:t>
              </a:r>
              <a:r>
                <a:rPr lang="en-US" sz="1000" dirty="0" smtClean="0">
                  <a:solidFill>
                    <a:srgbClr val="FF0000"/>
                  </a:solidFill>
                </a:rPr>
                <a:t>ec local buf2.1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287" name="Oval 286"/>
            <p:cNvSpPr/>
            <p:nvPr/>
          </p:nvSpPr>
          <p:spPr bwMode="auto">
            <a:xfrm>
              <a:off x="3980638" y="5792793"/>
              <a:ext cx="929499" cy="1080380"/>
            </a:xfrm>
            <a:prstGeom prst="ellips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0" tIns="45716" rIns="91430" bIns="45716" anchor="ctr"/>
            <a:lstStyle/>
            <a:p>
              <a:pPr algn="ctr" defTabSz="414554" hangingPunct="0">
                <a:lnSpc>
                  <a:spcPct val="93000"/>
                </a:lnSpc>
                <a:buClr>
                  <a:srgbClr val="000000"/>
                </a:buClr>
                <a:buSzPct val="45000"/>
                <a:defRPr/>
              </a:pPr>
              <a:r>
                <a:rPr lang="en-US" sz="1000" dirty="0" smtClean="0">
                  <a:solidFill>
                    <a:srgbClr val="FF0000"/>
                  </a:solidFill>
                </a:rPr>
                <a:t>sec local </a:t>
              </a:r>
              <a:r>
                <a:rPr lang="en-US" sz="1000" dirty="0" err="1" smtClean="0">
                  <a:solidFill>
                    <a:srgbClr val="FF0000"/>
                  </a:solidFill>
                </a:rPr>
                <a:t>var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288" name="Oval 287"/>
            <p:cNvSpPr/>
            <p:nvPr/>
          </p:nvSpPr>
          <p:spPr bwMode="auto">
            <a:xfrm>
              <a:off x="1786179" y="3832686"/>
              <a:ext cx="1036801" cy="553018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30" tIns="45716" rIns="91430" bIns="45716" anchor="ctr"/>
            <a:lstStyle/>
            <a:p>
              <a:pPr algn="ctr" defTabSz="414554" hangingPunct="0">
                <a:lnSpc>
                  <a:spcPct val="93000"/>
                </a:lnSpc>
                <a:buClr>
                  <a:srgbClr val="000000"/>
                </a:buClr>
                <a:buSzPct val="45000"/>
                <a:defRPr/>
              </a:pPr>
              <a:r>
                <a:rPr lang="en-US" sz="1000" dirty="0" err="1">
                  <a:solidFill>
                    <a:srgbClr val="00B050"/>
                  </a:solidFill>
                </a:rPr>
                <a:t>u</a:t>
              </a:r>
              <a:r>
                <a:rPr lang="en-US" sz="1000" dirty="0" err="1" smtClean="0">
                  <a:solidFill>
                    <a:srgbClr val="00B050"/>
                  </a:solidFill>
                </a:rPr>
                <a:t>nsec</a:t>
              </a:r>
              <a:endParaRPr lang="en-US" sz="1000" dirty="0" smtClean="0">
                <a:solidFill>
                  <a:srgbClr val="00B050"/>
                </a:solidFill>
              </a:endParaRPr>
            </a:p>
            <a:p>
              <a:pPr algn="ctr" defTabSz="414554" hangingPunct="0">
                <a:lnSpc>
                  <a:spcPct val="93000"/>
                </a:lnSpc>
                <a:buClr>
                  <a:srgbClr val="000000"/>
                </a:buClr>
                <a:buSzPct val="45000"/>
                <a:defRPr/>
              </a:pPr>
              <a:r>
                <a:rPr lang="en-US" sz="1000" dirty="0" smtClean="0">
                  <a:solidFill>
                    <a:srgbClr val="00B050"/>
                  </a:solidFill>
                </a:rPr>
                <a:t>buf1</a:t>
              </a:r>
              <a:endParaRPr lang="en-US" sz="1000" dirty="0">
                <a:solidFill>
                  <a:srgbClr val="00B050"/>
                </a:solidFill>
              </a:endParaRPr>
            </a:p>
          </p:txBody>
        </p:sp>
        <p:cxnSp>
          <p:nvCxnSpPr>
            <p:cNvPr id="289" name="Curved Connector 29"/>
            <p:cNvCxnSpPr>
              <a:stCxn id="285" idx="2"/>
              <a:endCxn id="283" idx="0"/>
            </p:cNvCxnSpPr>
            <p:nvPr/>
          </p:nvCxnSpPr>
          <p:spPr bwMode="auto">
            <a:xfrm rot="10800000" flipV="1">
              <a:off x="3393121" y="4264175"/>
              <a:ext cx="511856" cy="577612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Curved Connector 289"/>
            <p:cNvCxnSpPr>
              <a:stCxn id="288" idx="4"/>
              <a:endCxn id="282" idx="0"/>
            </p:cNvCxnSpPr>
            <p:nvPr/>
          </p:nvCxnSpPr>
          <p:spPr bwMode="auto">
            <a:xfrm rot="16200000" flipH="1">
              <a:off x="2176635" y="4513648"/>
              <a:ext cx="375095" cy="11920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Curved Connector 294"/>
            <p:cNvCxnSpPr>
              <a:stCxn id="284" idx="0"/>
              <a:endCxn id="282" idx="4"/>
            </p:cNvCxnSpPr>
            <p:nvPr/>
          </p:nvCxnSpPr>
          <p:spPr bwMode="auto">
            <a:xfrm rot="16200000" flipV="1">
              <a:off x="2422986" y="5314617"/>
              <a:ext cx="357499" cy="35589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Curved Connector 296"/>
            <p:cNvCxnSpPr>
              <a:stCxn id="284" idx="7"/>
              <a:endCxn id="283" idx="4"/>
            </p:cNvCxnSpPr>
            <p:nvPr/>
          </p:nvCxnSpPr>
          <p:spPr bwMode="auto">
            <a:xfrm rot="5400000" flipH="1" flipV="1">
              <a:off x="3077026" y="5531230"/>
              <a:ext cx="452518" cy="17967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Curved Connector 297"/>
            <p:cNvCxnSpPr>
              <a:stCxn id="287" idx="0"/>
              <a:endCxn id="283" idx="5"/>
            </p:cNvCxnSpPr>
            <p:nvPr/>
          </p:nvCxnSpPr>
          <p:spPr bwMode="auto">
            <a:xfrm rot="16200000" flipV="1">
              <a:off x="3789736" y="5137140"/>
              <a:ext cx="478975" cy="832329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0" name="Rectangle 299"/>
          <p:cNvSpPr/>
          <p:nvPr/>
        </p:nvSpPr>
        <p:spPr>
          <a:xfrm>
            <a:off x="2160833" y="3894100"/>
            <a:ext cx="1705396" cy="4227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Security Requirements</a:t>
            </a:r>
            <a:endParaRPr lang="en-US" sz="1400" dirty="0"/>
          </a:p>
        </p:txBody>
      </p:sp>
      <p:sp>
        <p:nvSpPr>
          <p:cNvPr id="177" name="Rectangle 176"/>
          <p:cNvSpPr/>
          <p:nvPr/>
        </p:nvSpPr>
        <p:spPr>
          <a:xfrm>
            <a:off x="5011950" y="4983122"/>
            <a:ext cx="1705396" cy="680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Performance</a:t>
            </a:r>
          </a:p>
          <a:p>
            <a:pPr algn="ctr"/>
            <a:r>
              <a:rPr lang="en-US" sz="1400" dirty="0" smtClean="0"/>
              <a:t>Model</a:t>
            </a:r>
          </a:p>
          <a:p>
            <a:pPr algn="ctr"/>
            <a:r>
              <a:rPr lang="en-US" sz="1400" dirty="0" smtClean="0"/>
              <a:t>Generation</a:t>
            </a:r>
            <a:endParaRPr lang="en-US" sz="1400" dirty="0"/>
          </a:p>
        </p:txBody>
      </p:sp>
      <p:sp>
        <p:nvSpPr>
          <p:cNvPr id="409" name="Rectangle 408"/>
          <p:cNvSpPr/>
          <p:nvPr/>
        </p:nvSpPr>
        <p:spPr>
          <a:xfrm>
            <a:off x="4853238" y="5444711"/>
            <a:ext cx="2727326" cy="789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Meet Energy and Power Constraints?</a:t>
            </a:r>
            <a:endParaRPr lang="en-US" b="1" i="1" dirty="0"/>
          </a:p>
        </p:txBody>
      </p:sp>
      <p:grpSp>
        <p:nvGrpSpPr>
          <p:cNvPr id="410" name="Group 409"/>
          <p:cNvGrpSpPr/>
          <p:nvPr/>
        </p:nvGrpSpPr>
        <p:grpSpPr>
          <a:xfrm>
            <a:off x="1856386" y="2819845"/>
            <a:ext cx="2996852" cy="3019477"/>
            <a:chOff x="-662780" y="2951789"/>
            <a:chExt cx="2996852" cy="3019477"/>
          </a:xfrm>
        </p:grpSpPr>
        <p:sp>
          <p:nvSpPr>
            <p:cNvPr id="411" name="Rectangle 410"/>
            <p:cNvSpPr/>
            <p:nvPr/>
          </p:nvSpPr>
          <p:spPr>
            <a:xfrm>
              <a:off x="-662780" y="3644291"/>
              <a:ext cx="2516323" cy="106889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i="1" dirty="0" smtClean="0"/>
                <a:t>Nope, let’s see if increasing degree of unrolling (in loops) helps, tile size?</a:t>
              </a:r>
              <a:endParaRPr lang="en-US" sz="1600" b="1" i="1" dirty="0"/>
            </a:p>
          </p:txBody>
        </p:sp>
        <p:cxnSp>
          <p:nvCxnSpPr>
            <p:cNvPr id="412" name="Curved Connector 411"/>
            <p:cNvCxnSpPr>
              <a:stCxn id="409" idx="1"/>
              <a:endCxn id="42" idx="1"/>
            </p:cNvCxnSpPr>
            <p:nvPr/>
          </p:nvCxnSpPr>
          <p:spPr>
            <a:xfrm rot="10800000">
              <a:off x="-358334" y="2951789"/>
              <a:ext cx="2692406" cy="3019477"/>
            </a:xfrm>
            <a:prstGeom prst="curvedConnector3">
              <a:avLst>
                <a:gd name="adj1" fmla="val 121967"/>
              </a:avLst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0" name="Rectangle 449"/>
          <p:cNvSpPr/>
          <p:nvPr/>
        </p:nvSpPr>
        <p:spPr>
          <a:xfrm>
            <a:off x="4649599" y="2063669"/>
            <a:ext cx="3865555" cy="90670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Nope, let us generate a policy using more/less resources – re-define CMP</a:t>
            </a:r>
            <a:endParaRPr lang="en-US" sz="1600" b="1" i="1" dirty="0"/>
          </a:p>
        </p:txBody>
      </p:sp>
      <p:cxnSp>
        <p:nvCxnSpPr>
          <p:cNvPr id="451" name="Curved Connector 450"/>
          <p:cNvCxnSpPr>
            <a:stCxn id="449" idx="3"/>
            <a:endCxn id="450" idx="1"/>
          </p:cNvCxnSpPr>
          <p:nvPr/>
        </p:nvCxnSpPr>
        <p:spPr>
          <a:xfrm flipV="1">
            <a:off x="2713174" y="2517020"/>
            <a:ext cx="1936425" cy="505373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2" name="Group 451"/>
          <p:cNvGrpSpPr/>
          <p:nvPr/>
        </p:nvGrpSpPr>
        <p:grpSpPr>
          <a:xfrm>
            <a:off x="145034" y="5028878"/>
            <a:ext cx="4736561" cy="1354457"/>
            <a:chOff x="609600" y="1832856"/>
            <a:chExt cx="7748238" cy="2281860"/>
          </a:xfrm>
        </p:grpSpPr>
        <p:sp>
          <p:nvSpPr>
            <p:cNvPr id="453" name="Rectangle 452"/>
            <p:cNvSpPr/>
            <p:nvPr/>
          </p:nvSpPr>
          <p:spPr>
            <a:xfrm>
              <a:off x="4920402" y="1833152"/>
              <a:ext cx="3437436" cy="22815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 smtClean="0"/>
            </a:p>
            <a:p>
              <a:pPr algn="ctr"/>
              <a:endParaRPr lang="en-US" sz="1050" dirty="0"/>
            </a:p>
            <a:p>
              <a:pPr algn="ctr"/>
              <a:endParaRPr lang="en-US" sz="1050" dirty="0" smtClean="0"/>
            </a:p>
            <a:p>
              <a:pPr algn="ctr"/>
              <a:endParaRPr lang="en-US" sz="1050" dirty="0"/>
            </a:p>
            <a:p>
              <a:pPr algn="ctr"/>
              <a:endParaRPr lang="en-US" sz="1050" dirty="0" smtClean="0"/>
            </a:p>
            <a:p>
              <a:pPr algn="ctr"/>
              <a:endParaRPr lang="en-US" sz="1050" dirty="0"/>
            </a:p>
            <a:p>
              <a:pPr algn="ctr"/>
              <a:endParaRPr lang="en-US" sz="1050" dirty="0" smtClean="0"/>
            </a:p>
            <a:p>
              <a:pPr algn="ctr"/>
              <a:r>
                <a:rPr lang="en-US" sz="1050" dirty="0"/>
                <a:t> </a:t>
              </a:r>
              <a:r>
                <a:rPr lang="en-US" sz="1050" dirty="0" smtClean="0"/>
                <a:t>                                               Policy </a:t>
              </a:r>
              <a:r>
                <a:rPr lang="en-US" sz="1050" dirty="0"/>
                <a:t>3</a:t>
              </a:r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2774037" y="1833152"/>
              <a:ext cx="2090157" cy="22815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 smtClean="0"/>
            </a:p>
            <a:p>
              <a:pPr algn="ctr"/>
              <a:endParaRPr lang="en-US" sz="1050" dirty="0"/>
            </a:p>
            <a:p>
              <a:pPr algn="ctr"/>
              <a:endParaRPr lang="en-US" sz="1050" dirty="0" smtClean="0"/>
            </a:p>
            <a:p>
              <a:pPr algn="ctr"/>
              <a:endParaRPr lang="en-US" sz="1050" dirty="0"/>
            </a:p>
            <a:p>
              <a:pPr algn="ctr"/>
              <a:endParaRPr lang="en-US" sz="1050" dirty="0" smtClean="0"/>
            </a:p>
            <a:p>
              <a:pPr algn="ctr"/>
              <a:endParaRPr lang="en-US" sz="1050" dirty="0"/>
            </a:p>
            <a:p>
              <a:pPr algn="ctr"/>
              <a:endParaRPr lang="en-US" sz="1050" dirty="0" smtClean="0"/>
            </a:p>
            <a:p>
              <a:pPr algn="ctr"/>
              <a:r>
                <a:rPr lang="en-US" sz="1050" dirty="0"/>
                <a:t> </a:t>
              </a:r>
              <a:r>
                <a:rPr lang="en-US" sz="1050" dirty="0" smtClean="0"/>
                <a:t>                      Policy 2</a:t>
              </a:r>
              <a:endParaRPr lang="en-US" sz="1050" dirty="0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609600" y="1832856"/>
              <a:ext cx="2090157" cy="22815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 smtClean="0"/>
            </a:p>
            <a:p>
              <a:pPr algn="ctr"/>
              <a:endParaRPr lang="en-US" sz="1050" dirty="0"/>
            </a:p>
            <a:p>
              <a:pPr algn="ctr"/>
              <a:endParaRPr lang="en-US" sz="1050" dirty="0" smtClean="0"/>
            </a:p>
            <a:p>
              <a:pPr algn="ctr"/>
              <a:endParaRPr lang="en-US" sz="1050" dirty="0"/>
            </a:p>
            <a:p>
              <a:pPr algn="ctr"/>
              <a:endParaRPr lang="en-US" sz="1050" dirty="0" smtClean="0"/>
            </a:p>
            <a:p>
              <a:pPr algn="ctr"/>
              <a:endParaRPr lang="en-US" sz="1050" dirty="0"/>
            </a:p>
            <a:p>
              <a:pPr algn="ctr"/>
              <a:endParaRPr lang="en-US" sz="1050" dirty="0" smtClean="0"/>
            </a:p>
            <a:p>
              <a:pPr algn="ctr"/>
              <a:r>
                <a:rPr lang="en-US" sz="1050" dirty="0"/>
                <a:t> </a:t>
              </a:r>
              <a:r>
                <a:rPr lang="en-US" sz="1050" dirty="0" smtClean="0"/>
                <a:t>                      Policy 1</a:t>
              </a:r>
              <a:endParaRPr lang="en-US" sz="1050" dirty="0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978667" y="1992269"/>
              <a:ext cx="654026" cy="1825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P1</a:t>
              </a:r>
              <a:endParaRPr lang="en-US" sz="1050" dirty="0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2894360" y="1992269"/>
              <a:ext cx="654026" cy="1825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P1</a:t>
              </a:r>
              <a:endParaRPr lang="en-US" sz="1050" dirty="0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3799349" y="1992269"/>
              <a:ext cx="654026" cy="1825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P2</a:t>
              </a:r>
              <a:endParaRPr lang="en-US" sz="1050" dirty="0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5001233" y="1992269"/>
              <a:ext cx="654026" cy="1825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P1</a:t>
              </a:r>
              <a:endParaRPr lang="en-US" sz="1050" dirty="0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5834384" y="1992269"/>
              <a:ext cx="654026" cy="1825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P2</a:t>
              </a:r>
              <a:endParaRPr lang="en-US" sz="1050" dirty="0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6738996" y="1992269"/>
              <a:ext cx="654026" cy="1825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P3</a:t>
              </a:r>
              <a:endParaRPr lang="en-US" sz="1050" dirty="0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817909" y="2707455"/>
              <a:ext cx="654026" cy="18252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M</a:t>
              </a:r>
              <a:r>
                <a:rPr lang="en-US" sz="1050" dirty="0" smtClean="0"/>
                <a:t>1</a:t>
              </a:r>
              <a:endParaRPr lang="en-US" sz="1050" dirty="0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2774037" y="2707454"/>
              <a:ext cx="654026" cy="18252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M1</a:t>
              </a:r>
              <a:endParaRPr lang="en-US" sz="1050" dirty="0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5588917" y="2715355"/>
              <a:ext cx="654026" cy="18252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M1</a:t>
              </a:r>
              <a:endParaRPr lang="en-US" sz="1050" dirty="0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6738996" y="2715355"/>
              <a:ext cx="654026" cy="18252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M2</a:t>
              </a:r>
              <a:endParaRPr lang="en-US" sz="1050" dirty="0"/>
            </a:p>
          </p:txBody>
        </p:sp>
        <p:cxnSp>
          <p:nvCxnSpPr>
            <p:cNvPr id="466" name="Elbow Connector 465"/>
            <p:cNvCxnSpPr>
              <a:stCxn id="462" idx="0"/>
              <a:endCxn id="456" idx="2"/>
            </p:cNvCxnSpPr>
            <p:nvPr/>
          </p:nvCxnSpPr>
          <p:spPr>
            <a:xfrm rot="5400000" flipH="1" flipV="1">
              <a:off x="958971" y="2360746"/>
              <a:ext cx="532661" cy="160758"/>
            </a:xfrm>
            <a:prstGeom prst="bentConnector3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467" name="Elbow Connector 466"/>
            <p:cNvCxnSpPr>
              <a:stCxn id="457" idx="2"/>
              <a:endCxn id="463" idx="0"/>
            </p:cNvCxnSpPr>
            <p:nvPr/>
          </p:nvCxnSpPr>
          <p:spPr>
            <a:xfrm rot="5400000">
              <a:off x="2894882" y="2380963"/>
              <a:ext cx="532660" cy="120323"/>
            </a:xfrm>
            <a:prstGeom prst="bentConnector3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468" name="Elbow Connector 467"/>
            <p:cNvCxnSpPr>
              <a:stCxn id="458" idx="2"/>
              <a:endCxn id="463" idx="0"/>
            </p:cNvCxnSpPr>
            <p:nvPr/>
          </p:nvCxnSpPr>
          <p:spPr>
            <a:xfrm rot="5400000">
              <a:off x="3347376" y="1928468"/>
              <a:ext cx="532660" cy="1025312"/>
            </a:xfrm>
            <a:prstGeom prst="bentConnector3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469" name="Elbow Connector 468"/>
            <p:cNvCxnSpPr>
              <a:stCxn id="459" idx="2"/>
              <a:endCxn id="464" idx="0"/>
            </p:cNvCxnSpPr>
            <p:nvPr/>
          </p:nvCxnSpPr>
          <p:spPr>
            <a:xfrm rot="16200000" flipH="1">
              <a:off x="5351808" y="2151232"/>
              <a:ext cx="540561" cy="587684"/>
            </a:xfrm>
            <a:prstGeom prst="bentConnector3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470" name="Elbow Connector 469"/>
            <p:cNvCxnSpPr>
              <a:stCxn id="460" idx="2"/>
              <a:endCxn id="464" idx="0"/>
            </p:cNvCxnSpPr>
            <p:nvPr/>
          </p:nvCxnSpPr>
          <p:spPr>
            <a:xfrm rot="5400000">
              <a:off x="5768384" y="2322341"/>
              <a:ext cx="540561" cy="245467"/>
            </a:xfrm>
            <a:prstGeom prst="bentConnector3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471" name="Elbow Connector 470"/>
            <p:cNvCxnSpPr>
              <a:stCxn id="461" idx="2"/>
              <a:endCxn id="464" idx="0"/>
            </p:cNvCxnSpPr>
            <p:nvPr/>
          </p:nvCxnSpPr>
          <p:spPr>
            <a:xfrm rot="5400000">
              <a:off x="6220690" y="1870035"/>
              <a:ext cx="540561" cy="1150079"/>
            </a:xfrm>
            <a:prstGeom prst="bentConnector3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472" name="Elbow Connector 471"/>
            <p:cNvCxnSpPr>
              <a:stCxn id="460" idx="2"/>
              <a:endCxn id="465" idx="0"/>
            </p:cNvCxnSpPr>
            <p:nvPr/>
          </p:nvCxnSpPr>
          <p:spPr>
            <a:xfrm rot="16200000" flipH="1">
              <a:off x="6343423" y="1992768"/>
              <a:ext cx="540561" cy="904612"/>
            </a:xfrm>
            <a:prstGeom prst="bentConnector3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73" name="Rectangle 472"/>
            <p:cNvSpPr/>
            <p:nvPr/>
          </p:nvSpPr>
          <p:spPr>
            <a:xfrm>
              <a:off x="1746014" y="2707454"/>
              <a:ext cx="654026" cy="18252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M</a:t>
              </a:r>
              <a:r>
                <a:rPr lang="en-US" sz="1050" dirty="0"/>
                <a:t>2</a:t>
              </a:r>
            </a:p>
          </p:txBody>
        </p:sp>
        <p:cxnSp>
          <p:nvCxnSpPr>
            <p:cNvPr id="474" name="Elbow Connector 473"/>
            <p:cNvCxnSpPr>
              <a:stCxn id="456" idx="2"/>
              <a:endCxn id="473" idx="0"/>
            </p:cNvCxnSpPr>
            <p:nvPr/>
          </p:nvCxnSpPr>
          <p:spPr>
            <a:xfrm rot="16200000" flipH="1">
              <a:off x="1423023" y="2057450"/>
              <a:ext cx="532660" cy="767347"/>
            </a:xfrm>
            <a:prstGeom prst="bentConnector3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75" name="Rectangle 474"/>
            <p:cNvSpPr/>
            <p:nvPr/>
          </p:nvSpPr>
          <p:spPr>
            <a:xfrm>
              <a:off x="7633513" y="1992269"/>
              <a:ext cx="654026" cy="1825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P4</a:t>
              </a:r>
              <a:endParaRPr lang="en-US" sz="1050" dirty="0"/>
            </a:p>
          </p:txBody>
        </p:sp>
        <p:cxnSp>
          <p:nvCxnSpPr>
            <p:cNvPr id="476" name="Elbow Connector 475"/>
            <p:cNvCxnSpPr>
              <a:stCxn id="475" idx="2"/>
              <a:endCxn id="465" idx="0"/>
            </p:cNvCxnSpPr>
            <p:nvPr/>
          </p:nvCxnSpPr>
          <p:spPr>
            <a:xfrm rot="5400000">
              <a:off x="7242988" y="1997816"/>
              <a:ext cx="540561" cy="894517"/>
            </a:xfrm>
            <a:prstGeom prst="bentConnector3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77" name="Rectangle 476"/>
            <p:cNvSpPr/>
            <p:nvPr/>
          </p:nvSpPr>
          <p:spPr>
            <a:xfrm>
              <a:off x="3913726" y="2715355"/>
              <a:ext cx="654026" cy="18252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M</a:t>
              </a:r>
              <a:r>
                <a:rPr lang="en-US" sz="1050" dirty="0"/>
                <a:t>2</a:t>
              </a:r>
            </a:p>
          </p:txBody>
        </p:sp>
        <p:cxnSp>
          <p:nvCxnSpPr>
            <p:cNvPr id="478" name="Elbow Connector 477"/>
            <p:cNvCxnSpPr>
              <a:stCxn id="458" idx="2"/>
              <a:endCxn id="477" idx="0"/>
            </p:cNvCxnSpPr>
            <p:nvPr/>
          </p:nvCxnSpPr>
          <p:spPr>
            <a:xfrm rot="16200000" flipH="1">
              <a:off x="3913270" y="2387885"/>
              <a:ext cx="540561" cy="114377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479" name="Straight Connector 478"/>
            <p:cNvCxnSpPr/>
            <p:nvPr/>
          </p:nvCxnSpPr>
          <p:spPr>
            <a:xfrm>
              <a:off x="911917" y="3026868"/>
              <a:ext cx="0" cy="927836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480" name="Straight Connector 479"/>
            <p:cNvCxnSpPr/>
            <p:nvPr/>
          </p:nvCxnSpPr>
          <p:spPr>
            <a:xfrm>
              <a:off x="3017940" y="3034475"/>
              <a:ext cx="0" cy="927836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481" name="Straight Connector 480"/>
            <p:cNvCxnSpPr/>
            <p:nvPr/>
          </p:nvCxnSpPr>
          <p:spPr>
            <a:xfrm>
              <a:off x="5467238" y="3026869"/>
              <a:ext cx="0" cy="927836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482" name="Rectangle 481"/>
            <p:cNvSpPr/>
            <p:nvPr/>
          </p:nvSpPr>
          <p:spPr>
            <a:xfrm>
              <a:off x="911917" y="3186577"/>
              <a:ext cx="1668194" cy="16731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Latency</a:t>
              </a:r>
              <a:endParaRPr lang="en-US" sz="800" dirty="0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911917" y="3437549"/>
              <a:ext cx="572480" cy="16731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Power</a:t>
              </a:r>
              <a:endParaRPr lang="en-US" sz="800" dirty="0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3017940" y="3194184"/>
              <a:ext cx="1060891" cy="1822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Latency</a:t>
              </a:r>
              <a:endParaRPr lang="en-US" sz="800" dirty="0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3017940" y="3445156"/>
              <a:ext cx="948474" cy="16731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Power</a:t>
              </a:r>
              <a:endParaRPr lang="en-US" sz="800" dirty="0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467238" y="3437550"/>
              <a:ext cx="1668194" cy="16731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Power</a:t>
              </a:r>
              <a:endParaRPr lang="en-US" sz="800" dirty="0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467238" y="3186577"/>
              <a:ext cx="572480" cy="16731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/>
                <a:t>Latency</a:t>
              </a:r>
              <a:endParaRPr lang="en-US" sz="700" dirty="0"/>
            </a:p>
          </p:txBody>
        </p:sp>
      </p:grpSp>
      <p:sp>
        <p:nvSpPr>
          <p:cNvPr id="286" name="Rectangle 285"/>
          <p:cNvSpPr/>
          <p:nvPr/>
        </p:nvSpPr>
        <p:spPr>
          <a:xfrm>
            <a:off x="2164873" y="3035669"/>
            <a:ext cx="1705396" cy="1917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Reuse</a:t>
            </a:r>
            <a:endParaRPr lang="en-US" sz="1400" dirty="0"/>
          </a:p>
        </p:txBody>
      </p:sp>
      <p:sp>
        <p:nvSpPr>
          <p:cNvPr id="449" name="Rectangle 448"/>
          <p:cNvSpPr/>
          <p:nvPr/>
        </p:nvSpPr>
        <p:spPr>
          <a:xfrm>
            <a:off x="196851" y="2487948"/>
            <a:ext cx="2516323" cy="106889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Done creating policies given power/performance requirements?</a:t>
            </a:r>
            <a:endParaRPr lang="en-US" sz="1600" b="1" i="1" dirty="0"/>
          </a:p>
        </p:txBody>
      </p:sp>
      <p:sp>
        <p:nvSpPr>
          <p:cNvPr id="491" name="Rectangle 490"/>
          <p:cNvSpPr/>
          <p:nvPr/>
        </p:nvSpPr>
        <p:spPr>
          <a:xfrm>
            <a:off x="74218" y="2038157"/>
            <a:ext cx="8954362" cy="28993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/>
              <a:t>Goal: Customize security policies for different system requirements (energy savings, performance, limited CPU/Memory resources)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61829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300" grpId="0" animBg="1"/>
      <p:bldP spid="409" grpId="0" animBg="1"/>
      <p:bldP spid="450" grpId="0" animBg="1"/>
      <p:bldP spid="449" grpId="0" animBg="1"/>
      <p:bldP spid="49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Policy Enforcement through On</a:t>
            </a:r>
            <a:r>
              <a:rPr lang="en-US" dirty="0"/>
              <a:t>-chip </a:t>
            </a:r>
            <a:r>
              <a:rPr lang="en-US" dirty="0" smtClean="0"/>
              <a:t>Sandboxing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6362970" y="6280730"/>
            <a:ext cx="2667000" cy="365125"/>
          </a:xfrm>
        </p:spPr>
        <p:txBody>
          <a:bodyPr/>
          <a:lstStyle/>
          <a:p>
            <a:fld id="{66615F73-27E1-4A44-B12E-386BDA269443}" type="datetime1">
              <a:rPr lang="en-US" smtClean="0"/>
              <a:t>10/28/10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9FB1ED9B-2F1B-A143-B3A7-C34816120370}" type="slidenum">
              <a:rPr lang="en-US" smtClean="0"/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2816" y="1805694"/>
            <a:ext cx="456297" cy="357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726099" y="1805694"/>
            <a:ext cx="456297" cy="3574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r>
              <a:rPr lang="en-US" sz="1600" baseline="-25000" dirty="0"/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9382" y="1805694"/>
            <a:ext cx="456297" cy="3574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r>
              <a:rPr lang="en-US" sz="1600" baseline="-25000" dirty="0"/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39382" y="1436362"/>
            <a:ext cx="1388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Queue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361546" y="1924303"/>
            <a:ext cx="320631" cy="2281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μP</a:t>
            </a:r>
            <a:endParaRPr lang="en-US" sz="1000" dirty="0"/>
          </a:p>
        </p:txBody>
      </p:sp>
      <p:sp>
        <p:nvSpPr>
          <p:cNvPr id="58" name="Rectangle 57"/>
          <p:cNvSpPr/>
          <p:nvPr/>
        </p:nvSpPr>
        <p:spPr>
          <a:xfrm>
            <a:off x="2775134" y="1924303"/>
            <a:ext cx="320631" cy="2281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μP</a:t>
            </a:r>
            <a:endParaRPr lang="en-US" sz="1000" dirty="0"/>
          </a:p>
        </p:txBody>
      </p:sp>
      <p:sp>
        <p:nvSpPr>
          <p:cNvPr id="59" name="Rectangle 58"/>
          <p:cNvSpPr/>
          <p:nvPr/>
        </p:nvSpPr>
        <p:spPr>
          <a:xfrm>
            <a:off x="3202160" y="1924303"/>
            <a:ext cx="320631" cy="2281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μP</a:t>
            </a:r>
            <a:endParaRPr lang="en-US" sz="1000" dirty="0"/>
          </a:p>
        </p:txBody>
      </p:sp>
      <p:sp>
        <p:nvSpPr>
          <p:cNvPr id="60" name="Rectangle 59"/>
          <p:cNvSpPr/>
          <p:nvPr/>
        </p:nvSpPr>
        <p:spPr>
          <a:xfrm>
            <a:off x="3607818" y="1924303"/>
            <a:ext cx="320631" cy="2281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μP</a:t>
            </a:r>
            <a:endParaRPr lang="en-US" sz="1000" dirty="0"/>
          </a:p>
        </p:txBody>
      </p:sp>
      <p:sp>
        <p:nvSpPr>
          <p:cNvPr id="61" name="Rectangle 60"/>
          <p:cNvSpPr/>
          <p:nvPr/>
        </p:nvSpPr>
        <p:spPr>
          <a:xfrm>
            <a:off x="4011693" y="1924303"/>
            <a:ext cx="320631" cy="22815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μP</a:t>
            </a:r>
            <a:endParaRPr lang="en-US" sz="1000" dirty="0"/>
          </a:p>
        </p:txBody>
      </p:sp>
      <p:sp>
        <p:nvSpPr>
          <p:cNvPr id="62" name="Rectangle 61"/>
          <p:cNvSpPr/>
          <p:nvPr/>
        </p:nvSpPr>
        <p:spPr>
          <a:xfrm>
            <a:off x="4425281" y="1924303"/>
            <a:ext cx="320631" cy="22815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μP</a:t>
            </a:r>
            <a:endParaRPr lang="en-US" sz="1000" dirty="0"/>
          </a:p>
        </p:txBody>
      </p:sp>
      <p:sp>
        <p:nvSpPr>
          <p:cNvPr id="63" name="Rectangle 62"/>
          <p:cNvSpPr/>
          <p:nvPr/>
        </p:nvSpPr>
        <p:spPr>
          <a:xfrm>
            <a:off x="4852307" y="1924303"/>
            <a:ext cx="320631" cy="22815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μP</a:t>
            </a:r>
            <a:endParaRPr lang="en-US" sz="1000" dirty="0"/>
          </a:p>
        </p:txBody>
      </p:sp>
      <p:sp>
        <p:nvSpPr>
          <p:cNvPr id="64" name="Rectangle 63"/>
          <p:cNvSpPr/>
          <p:nvPr/>
        </p:nvSpPr>
        <p:spPr>
          <a:xfrm>
            <a:off x="5257965" y="1924303"/>
            <a:ext cx="320631" cy="2281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μP</a:t>
            </a:r>
            <a:endParaRPr lang="en-US" sz="1000" dirty="0"/>
          </a:p>
        </p:txBody>
      </p:sp>
      <p:sp>
        <p:nvSpPr>
          <p:cNvPr id="65" name="Rectangle 64"/>
          <p:cNvSpPr/>
          <p:nvPr/>
        </p:nvSpPr>
        <p:spPr>
          <a:xfrm>
            <a:off x="2361438" y="2548460"/>
            <a:ext cx="320631" cy="2281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66" name="Rectangle 65"/>
          <p:cNvSpPr/>
          <p:nvPr/>
        </p:nvSpPr>
        <p:spPr>
          <a:xfrm>
            <a:off x="2775026" y="2548460"/>
            <a:ext cx="320631" cy="2281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67" name="Rectangle 66"/>
          <p:cNvSpPr/>
          <p:nvPr/>
        </p:nvSpPr>
        <p:spPr>
          <a:xfrm>
            <a:off x="3202052" y="2548460"/>
            <a:ext cx="320631" cy="2281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68" name="Rectangle 67"/>
          <p:cNvSpPr/>
          <p:nvPr/>
        </p:nvSpPr>
        <p:spPr>
          <a:xfrm>
            <a:off x="3607710" y="2548460"/>
            <a:ext cx="320631" cy="2281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69" name="Rectangle 68"/>
          <p:cNvSpPr/>
          <p:nvPr/>
        </p:nvSpPr>
        <p:spPr>
          <a:xfrm>
            <a:off x="4011585" y="2548460"/>
            <a:ext cx="320631" cy="22815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70" name="Rectangle 69"/>
          <p:cNvSpPr/>
          <p:nvPr/>
        </p:nvSpPr>
        <p:spPr>
          <a:xfrm>
            <a:off x="4425173" y="2548460"/>
            <a:ext cx="320631" cy="22815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71" name="Rectangle 70"/>
          <p:cNvSpPr/>
          <p:nvPr/>
        </p:nvSpPr>
        <p:spPr>
          <a:xfrm>
            <a:off x="4852199" y="2548460"/>
            <a:ext cx="320631" cy="22815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72" name="Rectangle 71"/>
          <p:cNvSpPr/>
          <p:nvPr/>
        </p:nvSpPr>
        <p:spPr>
          <a:xfrm>
            <a:off x="5257857" y="2548460"/>
            <a:ext cx="320631" cy="2281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</a:t>
            </a:r>
            <a:endParaRPr lang="en-US" sz="1000" dirty="0"/>
          </a:p>
        </p:txBody>
      </p:sp>
      <p:cxnSp>
        <p:nvCxnSpPr>
          <p:cNvPr id="74" name="Elbow Connector 73"/>
          <p:cNvCxnSpPr>
            <a:stCxn id="50" idx="2"/>
            <a:endCxn id="65" idx="0"/>
          </p:cNvCxnSpPr>
          <p:nvPr/>
        </p:nvCxnSpPr>
        <p:spPr>
          <a:xfrm rot="5400000">
            <a:off x="2323808" y="2350406"/>
            <a:ext cx="396000" cy="108"/>
          </a:xfrm>
          <a:prstGeom prst="bentConnector3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77" name="Elbow Connector 76"/>
          <p:cNvCxnSpPr/>
          <p:nvPr/>
        </p:nvCxnSpPr>
        <p:spPr>
          <a:xfrm rot="5400000">
            <a:off x="2748672" y="2350406"/>
            <a:ext cx="396000" cy="108"/>
          </a:xfrm>
          <a:prstGeom prst="bentConnector3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78" name="Elbow Connector 77"/>
          <p:cNvCxnSpPr/>
          <p:nvPr/>
        </p:nvCxnSpPr>
        <p:spPr>
          <a:xfrm rot="5400000">
            <a:off x="3183468" y="2350406"/>
            <a:ext cx="396000" cy="108"/>
          </a:xfrm>
          <a:prstGeom prst="bentConnector3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79" name="Elbow Connector 78"/>
          <p:cNvCxnSpPr/>
          <p:nvPr/>
        </p:nvCxnSpPr>
        <p:spPr>
          <a:xfrm rot="5400000">
            <a:off x="3608332" y="2350406"/>
            <a:ext cx="396000" cy="108"/>
          </a:xfrm>
          <a:prstGeom prst="bentConnector3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82" name="Elbow Connector 81"/>
          <p:cNvCxnSpPr/>
          <p:nvPr/>
        </p:nvCxnSpPr>
        <p:spPr>
          <a:xfrm rot="5400000">
            <a:off x="3981988" y="2350406"/>
            <a:ext cx="396000" cy="108"/>
          </a:xfrm>
          <a:prstGeom prst="bentConnector3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83" name="Elbow Connector 82"/>
          <p:cNvCxnSpPr/>
          <p:nvPr/>
        </p:nvCxnSpPr>
        <p:spPr>
          <a:xfrm rot="5400000">
            <a:off x="4406852" y="2350406"/>
            <a:ext cx="396000" cy="108"/>
          </a:xfrm>
          <a:prstGeom prst="bentConnector3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84" name="Elbow Connector 83"/>
          <p:cNvCxnSpPr/>
          <p:nvPr/>
        </p:nvCxnSpPr>
        <p:spPr>
          <a:xfrm rot="5400000">
            <a:off x="4841648" y="2350406"/>
            <a:ext cx="396000" cy="108"/>
          </a:xfrm>
          <a:prstGeom prst="bentConnector3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85" name="Elbow Connector 84"/>
          <p:cNvCxnSpPr/>
          <p:nvPr/>
        </p:nvCxnSpPr>
        <p:spPr>
          <a:xfrm rot="5400000">
            <a:off x="5266512" y="2350406"/>
            <a:ext cx="396000" cy="108"/>
          </a:xfrm>
          <a:prstGeom prst="bentConnector3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86" name="Rectangle 85"/>
          <p:cNvSpPr/>
          <p:nvPr/>
        </p:nvSpPr>
        <p:spPr>
          <a:xfrm>
            <a:off x="2361437" y="2342653"/>
            <a:ext cx="3217159" cy="45719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350280" y="1559496"/>
            <a:ext cx="121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Load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1212816" y="3025686"/>
            <a:ext cx="456297" cy="357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sp>
        <p:nvSpPr>
          <p:cNvPr id="91" name="Notched Right Arrow 90"/>
          <p:cNvSpPr/>
          <p:nvPr/>
        </p:nvSpPr>
        <p:spPr>
          <a:xfrm rot="5400000">
            <a:off x="1096664" y="2357261"/>
            <a:ext cx="678105" cy="506642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Exec</a:t>
            </a:r>
            <a:endParaRPr lang="en-US" sz="105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376252"/>
              </p:ext>
            </p:extLst>
          </p:nvPr>
        </p:nvGraphicFramePr>
        <p:xfrm>
          <a:off x="71226" y="4996407"/>
          <a:ext cx="2742375" cy="140171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914125"/>
                <a:gridCol w="914125"/>
                <a:gridCol w="914125"/>
              </a:tblGrid>
              <a:tr h="46723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Policy </a:t>
                      </a:r>
                    </a:p>
                    <a:p>
                      <a:r>
                        <a:rPr lang="en-US" sz="1200" dirty="0" smtClean="0"/>
                        <a:t>Selection</a:t>
                      </a:r>
                      <a:endParaRPr lang="en-US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High Load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Low Load</a:t>
                      </a:r>
                      <a:endParaRPr lang="en-US" sz="1200" dirty="0"/>
                    </a:p>
                  </a:txBody>
                  <a:tcPr/>
                </a:tc>
              </a:tr>
              <a:tr h="46723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On</a:t>
                      </a:r>
                      <a:r>
                        <a:rPr lang="en-US" sz="1200" baseline="0" dirty="0" smtClean="0"/>
                        <a:t> Battery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Policy 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Policy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/Policy 2</a:t>
                      </a:r>
                    </a:p>
                  </a:txBody>
                  <a:tcPr/>
                </a:tc>
              </a:tr>
              <a:tr h="46723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On Power Cord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Policy 2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Policy 3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7" name="Rectangle 96"/>
          <p:cNvSpPr/>
          <p:nvPr/>
        </p:nvSpPr>
        <p:spPr>
          <a:xfrm>
            <a:off x="5915575" y="1933967"/>
            <a:ext cx="320631" cy="2281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μP</a:t>
            </a:r>
            <a:endParaRPr lang="en-US" sz="1000" dirty="0"/>
          </a:p>
        </p:txBody>
      </p:sp>
      <p:sp>
        <p:nvSpPr>
          <p:cNvPr id="98" name="Rectangle 97"/>
          <p:cNvSpPr/>
          <p:nvPr/>
        </p:nvSpPr>
        <p:spPr>
          <a:xfrm>
            <a:off x="6329163" y="1933967"/>
            <a:ext cx="320631" cy="2281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μP</a:t>
            </a:r>
            <a:endParaRPr lang="en-US" sz="1000" dirty="0"/>
          </a:p>
        </p:txBody>
      </p:sp>
      <p:sp>
        <p:nvSpPr>
          <p:cNvPr id="99" name="Rectangle 98"/>
          <p:cNvSpPr/>
          <p:nvPr/>
        </p:nvSpPr>
        <p:spPr>
          <a:xfrm>
            <a:off x="6756189" y="1933967"/>
            <a:ext cx="320631" cy="2281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μP</a:t>
            </a:r>
            <a:endParaRPr lang="en-US" sz="1000" dirty="0"/>
          </a:p>
        </p:txBody>
      </p:sp>
      <p:sp>
        <p:nvSpPr>
          <p:cNvPr id="100" name="Rectangle 99"/>
          <p:cNvSpPr/>
          <p:nvPr/>
        </p:nvSpPr>
        <p:spPr>
          <a:xfrm>
            <a:off x="7161847" y="1933967"/>
            <a:ext cx="320631" cy="2281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μP</a:t>
            </a:r>
            <a:endParaRPr lang="en-US" sz="1000" dirty="0"/>
          </a:p>
        </p:txBody>
      </p:sp>
      <p:sp>
        <p:nvSpPr>
          <p:cNvPr id="101" name="Rectangle 100"/>
          <p:cNvSpPr/>
          <p:nvPr/>
        </p:nvSpPr>
        <p:spPr>
          <a:xfrm>
            <a:off x="7565722" y="1933967"/>
            <a:ext cx="320631" cy="22815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μP</a:t>
            </a:r>
            <a:endParaRPr lang="en-US" sz="1000" dirty="0"/>
          </a:p>
        </p:txBody>
      </p:sp>
      <p:sp>
        <p:nvSpPr>
          <p:cNvPr id="102" name="Rectangle 101"/>
          <p:cNvSpPr/>
          <p:nvPr/>
        </p:nvSpPr>
        <p:spPr>
          <a:xfrm>
            <a:off x="7979310" y="1933967"/>
            <a:ext cx="320631" cy="22815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μP</a:t>
            </a:r>
            <a:endParaRPr lang="en-US" sz="1000" dirty="0"/>
          </a:p>
        </p:txBody>
      </p:sp>
      <p:sp>
        <p:nvSpPr>
          <p:cNvPr id="103" name="Rectangle 102"/>
          <p:cNvSpPr/>
          <p:nvPr/>
        </p:nvSpPr>
        <p:spPr>
          <a:xfrm>
            <a:off x="8406336" y="1933967"/>
            <a:ext cx="320631" cy="22815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μP</a:t>
            </a:r>
            <a:endParaRPr lang="en-US" sz="1000" dirty="0"/>
          </a:p>
        </p:txBody>
      </p:sp>
      <p:sp>
        <p:nvSpPr>
          <p:cNvPr id="104" name="Rectangle 103"/>
          <p:cNvSpPr/>
          <p:nvPr/>
        </p:nvSpPr>
        <p:spPr>
          <a:xfrm>
            <a:off x="8811994" y="1933967"/>
            <a:ext cx="320631" cy="2281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μP</a:t>
            </a:r>
            <a:endParaRPr lang="en-US" sz="1000" dirty="0"/>
          </a:p>
        </p:txBody>
      </p:sp>
      <p:sp>
        <p:nvSpPr>
          <p:cNvPr id="105" name="Rectangle 104"/>
          <p:cNvSpPr/>
          <p:nvPr/>
        </p:nvSpPr>
        <p:spPr>
          <a:xfrm>
            <a:off x="5915467" y="2558124"/>
            <a:ext cx="320631" cy="2281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106" name="Rectangle 105"/>
          <p:cNvSpPr/>
          <p:nvPr/>
        </p:nvSpPr>
        <p:spPr>
          <a:xfrm>
            <a:off x="6329055" y="2558124"/>
            <a:ext cx="320631" cy="2281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107" name="Rectangle 106"/>
          <p:cNvSpPr/>
          <p:nvPr/>
        </p:nvSpPr>
        <p:spPr>
          <a:xfrm>
            <a:off x="6756081" y="2558124"/>
            <a:ext cx="320631" cy="2281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108" name="Rectangle 107"/>
          <p:cNvSpPr/>
          <p:nvPr/>
        </p:nvSpPr>
        <p:spPr>
          <a:xfrm>
            <a:off x="7161739" y="2558124"/>
            <a:ext cx="320631" cy="2281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109" name="Rectangle 108"/>
          <p:cNvSpPr/>
          <p:nvPr/>
        </p:nvSpPr>
        <p:spPr>
          <a:xfrm>
            <a:off x="7565614" y="2558124"/>
            <a:ext cx="320631" cy="22815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110" name="Rectangle 109"/>
          <p:cNvSpPr/>
          <p:nvPr/>
        </p:nvSpPr>
        <p:spPr>
          <a:xfrm>
            <a:off x="7979202" y="2558124"/>
            <a:ext cx="320631" cy="22815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111" name="Rectangle 110"/>
          <p:cNvSpPr/>
          <p:nvPr/>
        </p:nvSpPr>
        <p:spPr>
          <a:xfrm>
            <a:off x="8406228" y="2558124"/>
            <a:ext cx="320631" cy="22815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112" name="Rectangle 111"/>
          <p:cNvSpPr/>
          <p:nvPr/>
        </p:nvSpPr>
        <p:spPr>
          <a:xfrm>
            <a:off x="8811886" y="2558124"/>
            <a:ext cx="320631" cy="2281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</a:t>
            </a:r>
            <a:endParaRPr lang="en-US" sz="1000" dirty="0"/>
          </a:p>
        </p:txBody>
      </p:sp>
      <p:cxnSp>
        <p:nvCxnSpPr>
          <p:cNvPr id="113" name="Elbow Connector 112"/>
          <p:cNvCxnSpPr>
            <a:stCxn id="97" idx="2"/>
            <a:endCxn id="105" idx="0"/>
          </p:cNvCxnSpPr>
          <p:nvPr/>
        </p:nvCxnSpPr>
        <p:spPr>
          <a:xfrm rot="5400000">
            <a:off x="5877837" y="2360070"/>
            <a:ext cx="396000" cy="108"/>
          </a:xfrm>
          <a:prstGeom prst="bentConnector3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114" name="Elbow Connector 113"/>
          <p:cNvCxnSpPr/>
          <p:nvPr/>
        </p:nvCxnSpPr>
        <p:spPr>
          <a:xfrm rot="5400000">
            <a:off x="6302701" y="2360070"/>
            <a:ext cx="396000" cy="108"/>
          </a:xfrm>
          <a:prstGeom prst="bentConnector3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115" name="Elbow Connector 114"/>
          <p:cNvCxnSpPr/>
          <p:nvPr/>
        </p:nvCxnSpPr>
        <p:spPr>
          <a:xfrm rot="5400000">
            <a:off x="6737497" y="2360070"/>
            <a:ext cx="396000" cy="108"/>
          </a:xfrm>
          <a:prstGeom prst="bentConnector3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116" name="Elbow Connector 115"/>
          <p:cNvCxnSpPr/>
          <p:nvPr/>
        </p:nvCxnSpPr>
        <p:spPr>
          <a:xfrm rot="5400000">
            <a:off x="7162361" y="2360070"/>
            <a:ext cx="396000" cy="108"/>
          </a:xfrm>
          <a:prstGeom prst="bentConnector3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117" name="Elbow Connector 116"/>
          <p:cNvCxnSpPr/>
          <p:nvPr/>
        </p:nvCxnSpPr>
        <p:spPr>
          <a:xfrm rot="5400000">
            <a:off x="7536017" y="2360070"/>
            <a:ext cx="396000" cy="108"/>
          </a:xfrm>
          <a:prstGeom prst="bentConnector3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118" name="Elbow Connector 117"/>
          <p:cNvCxnSpPr/>
          <p:nvPr/>
        </p:nvCxnSpPr>
        <p:spPr>
          <a:xfrm rot="5400000">
            <a:off x="7960881" y="2360070"/>
            <a:ext cx="396000" cy="108"/>
          </a:xfrm>
          <a:prstGeom prst="bentConnector3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119" name="Elbow Connector 118"/>
          <p:cNvCxnSpPr/>
          <p:nvPr/>
        </p:nvCxnSpPr>
        <p:spPr>
          <a:xfrm rot="5400000">
            <a:off x="8395677" y="2360070"/>
            <a:ext cx="396000" cy="108"/>
          </a:xfrm>
          <a:prstGeom prst="bentConnector3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120" name="Elbow Connector 119"/>
          <p:cNvCxnSpPr/>
          <p:nvPr/>
        </p:nvCxnSpPr>
        <p:spPr>
          <a:xfrm rot="5400000">
            <a:off x="8820541" y="2360070"/>
            <a:ext cx="396000" cy="108"/>
          </a:xfrm>
          <a:prstGeom prst="bentConnector3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121" name="Rectangle 120"/>
          <p:cNvSpPr/>
          <p:nvPr/>
        </p:nvSpPr>
        <p:spPr>
          <a:xfrm>
            <a:off x="5915466" y="2352317"/>
            <a:ext cx="3217159" cy="45719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5904200" y="1564635"/>
            <a:ext cx="276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Executing A</a:t>
            </a:r>
            <a:r>
              <a:rPr lang="en-US" baseline="-25000" dirty="0" smtClean="0"/>
              <a:t>1</a:t>
            </a:r>
            <a:r>
              <a:rPr lang="en-US" dirty="0" smtClean="0"/>
              <a:t> : Policy 2 </a:t>
            </a:r>
            <a:endParaRPr lang="en-US" baseline="-25000" dirty="0"/>
          </a:p>
        </p:txBody>
      </p:sp>
      <p:sp>
        <p:nvSpPr>
          <p:cNvPr id="163" name="Rectangle 162"/>
          <p:cNvSpPr/>
          <p:nvPr/>
        </p:nvSpPr>
        <p:spPr>
          <a:xfrm>
            <a:off x="729824" y="3033385"/>
            <a:ext cx="456297" cy="3574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r>
              <a:rPr lang="en-US" sz="1600" baseline="-25000" dirty="0"/>
              <a:t>2</a:t>
            </a:r>
          </a:p>
        </p:txBody>
      </p:sp>
      <p:sp>
        <p:nvSpPr>
          <p:cNvPr id="164" name="Notched Right Arrow 163"/>
          <p:cNvSpPr/>
          <p:nvPr/>
        </p:nvSpPr>
        <p:spPr>
          <a:xfrm rot="5400000">
            <a:off x="613672" y="2364960"/>
            <a:ext cx="678105" cy="506642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Exec</a:t>
            </a:r>
            <a:endParaRPr lang="en-US" sz="1050" dirty="0"/>
          </a:p>
        </p:txBody>
      </p:sp>
      <p:sp>
        <p:nvSpPr>
          <p:cNvPr id="165" name="Rectangle 164"/>
          <p:cNvSpPr/>
          <p:nvPr/>
        </p:nvSpPr>
        <p:spPr>
          <a:xfrm>
            <a:off x="235871" y="3033385"/>
            <a:ext cx="456297" cy="3574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r>
              <a:rPr lang="en-US" sz="1600" baseline="-25000" dirty="0"/>
              <a:t>3</a:t>
            </a:r>
          </a:p>
        </p:txBody>
      </p:sp>
      <p:sp>
        <p:nvSpPr>
          <p:cNvPr id="166" name="Notched Right Arrow 165"/>
          <p:cNvSpPr/>
          <p:nvPr/>
        </p:nvSpPr>
        <p:spPr>
          <a:xfrm rot="5400000">
            <a:off x="119719" y="2364960"/>
            <a:ext cx="678105" cy="506642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Exec</a:t>
            </a:r>
            <a:endParaRPr lang="en-US" sz="1050" dirty="0"/>
          </a:p>
        </p:txBody>
      </p:sp>
      <p:grpSp>
        <p:nvGrpSpPr>
          <p:cNvPr id="211" name="Group 210"/>
          <p:cNvGrpSpPr/>
          <p:nvPr/>
        </p:nvGrpSpPr>
        <p:grpSpPr>
          <a:xfrm>
            <a:off x="82988" y="3562877"/>
            <a:ext cx="4919198" cy="1201619"/>
            <a:chOff x="609600" y="1574573"/>
            <a:chExt cx="7748238" cy="2281860"/>
          </a:xfrm>
        </p:grpSpPr>
        <p:sp>
          <p:nvSpPr>
            <p:cNvPr id="212" name="Rectangle 211"/>
            <p:cNvSpPr/>
            <p:nvPr/>
          </p:nvSpPr>
          <p:spPr>
            <a:xfrm>
              <a:off x="4920402" y="1574869"/>
              <a:ext cx="3437436" cy="228156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 smtClean="0"/>
            </a:p>
            <a:p>
              <a:pPr algn="ctr"/>
              <a:endParaRPr lang="en-US" sz="900" dirty="0"/>
            </a:p>
            <a:p>
              <a:pPr algn="ctr"/>
              <a:endParaRPr lang="en-US" sz="900" dirty="0" smtClean="0"/>
            </a:p>
            <a:p>
              <a:pPr algn="ctr"/>
              <a:endParaRPr lang="en-US" sz="900" dirty="0"/>
            </a:p>
            <a:p>
              <a:pPr algn="ctr"/>
              <a:endParaRPr lang="en-US" sz="900" dirty="0" smtClean="0"/>
            </a:p>
            <a:p>
              <a:pPr algn="ctr"/>
              <a:endParaRPr lang="en-US" sz="900" dirty="0"/>
            </a:p>
            <a:p>
              <a:pPr algn="ctr"/>
              <a:endParaRPr lang="en-US" sz="900" dirty="0" smtClean="0"/>
            </a:p>
            <a:p>
              <a:pPr algn="ctr"/>
              <a:r>
                <a:rPr lang="en-US" sz="900" dirty="0"/>
                <a:t> </a:t>
              </a:r>
              <a:r>
                <a:rPr lang="en-US" sz="900" dirty="0" smtClean="0"/>
                <a:t>                                               Policy </a:t>
              </a:r>
              <a:r>
                <a:rPr lang="en-US" sz="900" dirty="0"/>
                <a:t>3</a:t>
              </a: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2774037" y="1574869"/>
              <a:ext cx="2090157" cy="22815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 smtClean="0"/>
            </a:p>
            <a:p>
              <a:pPr algn="ctr"/>
              <a:endParaRPr lang="en-US" sz="900" dirty="0"/>
            </a:p>
            <a:p>
              <a:pPr algn="ctr"/>
              <a:endParaRPr lang="en-US" sz="900" dirty="0" smtClean="0"/>
            </a:p>
            <a:p>
              <a:pPr algn="ctr"/>
              <a:endParaRPr lang="en-US" sz="900" dirty="0"/>
            </a:p>
            <a:p>
              <a:pPr algn="ctr"/>
              <a:endParaRPr lang="en-US" sz="900" dirty="0" smtClean="0"/>
            </a:p>
            <a:p>
              <a:pPr algn="ctr"/>
              <a:endParaRPr lang="en-US" sz="900" dirty="0"/>
            </a:p>
            <a:p>
              <a:pPr algn="ctr"/>
              <a:endParaRPr lang="en-US" sz="900" dirty="0" smtClean="0"/>
            </a:p>
            <a:p>
              <a:pPr algn="ctr"/>
              <a:r>
                <a:rPr lang="en-US" sz="900" dirty="0"/>
                <a:t> </a:t>
              </a:r>
              <a:r>
                <a:rPr lang="en-US" sz="900" dirty="0" smtClean="0"/>
                <a:t>                      Policy 2</a:t>
              </a:r>
              <a:endParaRPr lang="en-US" sz="900" dirty="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609600" y="1574573"/>
              <a:ext cx="2090157" cy="228156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 smtClean="0"/>
            </a:p>
            <a:p>
              <a:pPr algn="ctr"/>
              <a:endParaRPr lang="en-US" sz="900" dirty="0"/>
            </a:p>
            <a:p>
              <a:pPr algn="ctr"/>
              <a:endParaRPr lang="en-US" sz="900" dirty="0" smtClean="0"/>
            </a:p>
            <a:p>
              <a:pPr algn="ctr"/>
              <a:endParaRPr lang="en-US" sz="900" dirty="0"/>
            </a:p>
            <a:p>
              <a:pPr algn="ctr"/>
              <a:endParaRPr lang="en-US" sz="900" dirty="0" smtClean="0"/>
            </a:p>
            <a:p>
              <a:pPr algn="ctr"/>
              <a:endParaRPr lang="en-US" sz="900" dirty="0"/>
            </a:p>
            <a:p>
              <a:pPr algn="ctr"/>
              <a:endParaRPr lang="en-US" sz="900" dirty="0" smtClean="0"/>
            </a:p>
            <a:p>
              <a:pPr algn="ctr"/>
              <a:r>
                <a:rPr lang="en-US" sz="900" dirty="0"/>
                <a:t> </a:t>
              </a:r>
              <a:r>
                <a:rPr lang="en-US" sz="900" dirty="0" smtClean="0"/>
                <a:t>                      Policy 1</a:t>
              </a:r>
              <a:endParaRPr lang="en-US" sz="900" dirty="0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978667" y="1733986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P1</a:t>
              </a:r>
              <a:endParaRPr lang="en-US" sz="900" dirty="0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2894360" y="1733986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P1</a:t>
              </a:r>
              <a:endParaRPr lang="en-US" sz="900" dirty="0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3799349" y="1733986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P2</a:t>
              </a:r>
              <a:endParaRPr lang="en-US" sz="900" dirty="0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5001233" y="1733986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P1</a:t>
              </a:r>
              <a:endParaRPr lang="en-US" sz="900" dirty="0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5834384" y="1733986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P2</a:t>
              </a:r>
              <a:endParaRPr lang="en-US" sz="900" dirty="0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6738996" y="1733986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P3</a:t>
              </a:r>
              <a:endParaRPr lang="en-US" sz="900" dirty="0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817909" y="2449172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M</a:t>
              </a:r>
              <a:r>
                <a:rPr lang="en-US" sz="900" dirty="0" smtClean="0"/>
                <a:t>1</a:t>
              </a:r>
              <a:endParaRPr lang="en-US" sz="900" dirty="0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2774037" y="2449171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M1</a:t>
              </a:r>
              <a:endParaRPr lang="en-US" sz="900" dirty="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588917" y="2457072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M1</a:t>
              </a:r>
              <a:endParaRPr lang="en-US" sz="900" dirty="0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6738996" y="2457072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M2</a:t>
              </a:r>
              <a:endParaRPr lang="en-US" sz="900" dirty="0"/>
            </a:p>
          </p:txBody>
        </p:sp>
        <p:cxnSp>
          <p:nvCxnSpPr>
            <p:cNvPr id="225" name="Elbow Connector 224"/>
            <p:cNvCxnSpPr>
              <a:stCxn id="221" idx="0"/>
              <a:endCxn id="215" idx="2"/>
            </p:cNvCxnSpPr>
            <p:nvPr/>
          </p:nvCxnSpPr>
          <p:spPr>
            <a:xfrm rot="5400000" flipH="1" flipV="1">
              <a:off x="958971" y="2102463"/>
              <a:ext cx="532661" cy="160758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26" name="Elbow Connector 225"/>
            <p:cNvCxnSpPr>
              <a:stCxn id="216" idx="2"/>
              <a:endCxn id="222" idx="0"/>
            </p:cNvCxnSpPr>
            <p:nvPr/>
          </p:nvCxnSpPr>
          <p:spPr>
            <a:xfrm rot="5400000">
              <a:off x="2894882" y="2122680"/>
              <a:ext cx="532660" cy="120323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27" name="Elbow Connector 226"/>
            <p:cNvCxnSpPr>
              <a:stCxn id="217" idx="2"/>
              <a:endCxn id="222" idx="0"/>
            </p:cNvCxnSpPr>
            <p:nvPr/>
          </p:nvCxnSpPr>
          <p:spPr>
            <a:xfrm rot="5400000">
              <a:off x="3347376" y="1670185"/>
              <a:ext cx="532660" cy="1025312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28" name="Elbow Connector 227"/>
            <p:cNvCxnSpPr>
              <a:stCxn id="218" idx="2"/>
              <a:endCxn id="223" idx="0"/>
            </p:cNvCxnSpPr>
            <p:nvPr/>
          </p:nvCxnSpPr>
          <p:spPr>
            <a:xfrm rot="16200000" flipH="1">
              <a:off x="5351808" y="1892949"/>
              <a:ext cx="540561" cy="587684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29" name="Elbow Connector 228"/>
            <p:cNvCxnSpPr>
              <a:stCxn id="219" idx="2"/>
              <a:endCxn id="223" idx="0"/>
            </p:cNvCxnSpPr>
            <p:nvPr/>
          </p:nvCxnSpPr>
          <p:spPr>
            <a:xfrm rot="5400000">
              <a:off x="5768384" y="2064058"/>
              <a:ext cx="540561" cy="245467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30" name="Elbow Connector 229"/>
            <p:cNvCxnSpPr>
              <a:stCxn id="220" idx="2"/>
              <a:endCxn id="223" idx="0"/>
            </p:cNvCxnSpPr>
            <p:nvPr/>
          </p:nvCxnSpPr>
          <p:spPr>
            <a:xfrm rot="5400000">
              <a:off x="6220690" y="1611752"/>
              <a:ext cx="540561" cy="1150079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31" name="Elbow Connector 230"/>
            <p:cNvCxnSpPr>
              <a:stCxn id="219" idx="2"/>
              <a:endCxn id="224" idx="0"/>
            </p:cNvCxnSpPr>
            <p:nvPr/>
          </p:nvCxnSpPr>
          <p:spPr>
            <a:xfrm rot="16200000" flipH="1">
              <a:off x="6343423" y="1734485"/>
              <a:ext cx="540561" cy="904612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32" name="Rectangle 231"/>
            <p:cNvSpPr/>
            <p:nvPr/>
          </p:nvSpPr>
          <p:spPr>
            <a:xfrm>
              <a:off x="1746014" y="2449171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M</a:t>
              </a:r>
              <a:r>
                <a:rPr lang="en-US" sz="900" dirty="0"/>
                <a:t>2</a:t>
              </a:r>
            </a:p>
          </p:txBody>
        </p:sp>
        <p:cxnSp>
          <p:nvCxnSpPr>
            <p:cNvPr id="233" name="Elbow Connector 232"/>
            <p:cNvCxnSpPr>
              <a:stCxn id="215" idx="2"/>
              <a:endCxn id="232" idx="0"/>
            </p:cNvCxnSpPr>
            <p:nvPr/>
          </p:nvCxnSpPr>
          <p:spPr>
            <a:xfrm rot="16200000" flipH="1">
              <a:off x="1423023" y="1799167"/>
              <a:ext cx="532660" cy="767347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34" name="Rectangle 233"/>
            <p:cNvSpPr/>
            <p:nvPr/>
          </p:nvSpPr>
          <p:spPr>
            <a:xfrm>
              <a:off x="7633513" y="1733986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P4</a:t>
              </a:r>
              <a:endParaRPr lang="en-US" sz="900" dirty="0"/>
            </a:p>
          </p:txBody>
        </p:sp>
        <p:cxnSp>
          <p:nvCxnSpPr>
            <p:cNvPr id="235" name="Elbow Connector 234"/>
            <p:cNvCxnSpPr>
              <a:stCxn id="234" idx="2"/>
              <a:endCxn id="224" idx="0"/>
            </p:cNvCxnSpPr>
            <p:nvPr/>
          </p:nvCxnSpPr>
          <p:spPr>
            <a:xfrm rot="5400000">
              <a:off x="7242988" y="1739533"/>
              <a:ext cx="540561" cy="894517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36" name="Rectangle 235"/>
            <p:cNvSpPr/>
            <p:nvPr/>
          </p:nvSpPr>
          <p:spPr>
            <a:xfrm>
              <a:off x="3913726" y="2457072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M</a:t>
              </a:r>
              <a:r>
                <a:rPr lang="en-US" sz="900" dirty="0"/>
                <a:t>2</a:t>
              </a:r>
            </a:p>
          </p:txBody>
        </p:sp>
        <p:cxnSp>
          <p:nvCxnSpPr>
            <p:cNvPr id="237" name="Elbow Connector 236"/>
            <p:cNvCxnSpPr>
              <a:stCxn id="217" idx="2"/>
              <a:endCxn id="236" idx="0"/>
            </p:cNvCxnSpPr>
            <p:nvPr/>
          </p:nvCxnSpPr>
          <p:spPr>
            <a:xfrm rot="16200000" flipH="1">
              <a:off x="3913270" y="2129602"/>
              <a:ext cx="540561" cy="114377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911917" y="2768585"/>
              <a:ext cx="0" cy="927836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3017940" y="2776192"/>
              <a:ext cx="0" cy="927836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5467238" y="2768586"/>
              <a:ext cx="0" cy="927836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41" name="Rectangle 240"/>
            <p:cNvSpPr/>
            <p:nvPr/>
          </p:nvSpPr>
          <p:spPr>
            <a:xfrm>
              <a:off x="911917" y="2928294"/>
              <a:ext cx="1668194" cy="16731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Latency</a:t>
              </a:r>
              <a:endParaRPr lang="en-US" sz="600" dirty="0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911917" y="3179265"/>
              <a:ext cx="720776" cy="17492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Power</a:t>
              </a:r>
              <a:endParaRPr lang="en-US" sz="600" dirty="0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3017940" y="2935901"/>
              <a:ext cx="1060891" cy="1822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Latency</a:t>
              </a:r>
              <a:endParaRPr lang="en-US" sz="600" dirty="0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3017940" y="3186873"/>
              <a:ext cx="948474" cy="16731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Power</a:t>
              </a:r>
              <a:endParaRPr lang="en-US" sz="600" dirty="0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467238" y="3179267"/>
              <a:ext cx="1668194" cy="16731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Power</a:t>
              </a:r>
              <a:endParaRPr lang="en-US" sz="600" dirty="0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467238" y="2928293"/>
              <a:ext cx="775706" cy="16731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Latency</a:t>
              </a:r>
              <a:endParaRPr lang="en-US" sz="600" dirty="0"/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92252" y="3562877"/>
            <a:ext cx="4929809" cy="1195692"/>
            <a:chOff x="609600" y="3856433"/>
            <a:chExt cx="7748237" cy="2281860"/>
          </a:xfrm>
        </p:grpSpPr>
        <p:sp>
          <p:nvSpPr>
            <p:cNvPr id="248" name="Rectangle 247"/>
            <p:cNvSpPr/>
            <p:nvPr/>
          </p:nvSpPr>
          <p:spPr>
            <a:xfrm>
              <a:off x="5384304" y="3856729"/>
              <a:ext cx="2973533" cy="228156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 smtClean="0"/>
            </a:p>
            <a:p>
              <a:pPr algn="ctr"/>
              <a:endParaRPr lang="en-US" sz="900" dirty="0"/>
            </a:p>
            <a:p>
              <a:pPr algn="ctr"/>
              <a:endParaRPr lang="en-US" sz="900" dirty="0" smtClean="0"/>
            </a:p>
            <a:p>
              <a:pPr algn="ctr"/>
              <a:endParaRPr lang="en-US" sz="900" dirty="0"/>
            </a:p>
            <a:p>
              <a:pPr algn="ctr"/>
              <a:endParaRPr lang="en-US" sz="900" dirty="0" smtClean="0"/>
            </a:p>
            <a:p>
              <a:pPr algn="ctr"/>
              <a:endParaRPr lang="en-US" sz="900" dirty="0"/>
            </a:p>
            <a:p>
              <a:pPr algn="ctr"/>
              <a:endParaRPr lang="en-US" sz="900" dirty="0" smtClean="0"/>
            </a:p>
            <a:p>
              <a:pPr algn="ctr"/>
              <a:r>
                <a:rPr lang="en-US" sz="900" dirty="0" smtClean="0"/>
                <a:t>                                        Policy </a:t>
              </a:r>
              <a:r>
                <a:rPr lang="en-US" sz="900" dirty="0"/>
                <a:t>3</a:t>
              </a: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2774037" y="3856729"/>
              <a:ext cx="2554209" cy="22815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 smtClean="0"/>
            </a:p>
            <a:p>
              <a:pPr algn="ctr"/>
              <a:endParaRPr lang="en-US" sz="900" dirty="0"/>
            </a:p>
            <a:p>
              <a:pPr algn="ctr"/>
              <a:endParaRPr lang="en-US" sz="900" dirty="0" smtClean="0"/>
            </a:p>
            <a:p>
              <a:pPr algn="ctr"/>
              <a:endParaRPr lang="en-US" sz="900" dirty="0"/>
            </a:p>
            <a:p>
              <a:pPr algn="ctr"/>
              <a:endParaRPr lang="en-US" sz="900" dirty="0" smtClean="0"/>
            </a:p>
            <a:p>
              <a:pPr algn="ctr"/>
              <a:endParaRPr lang="en-US" sz="900" dirty="0"/>
            </a:p>
            <a:p>
              <a:pPr algn="ctr"/>
              <a:endParaRPr lang="en-US" sz="900" dirty="0" smtClean="0"/>
            </a:p>
            <a:p>
              <a:pPr algn="ctr"/>
              <a:r>
                <a:rPr lang="en-US" sz="900" dirty="0"/>
                <a:t> </a:t>
              </a:r>
              <a:r>
                <a:rPr lang="en-US" sz="900" dirty="0" smtClean="0"/>
                <a:t>                      Policy 2</a:t>
              </a:r>
              <a:endParaRPr lang="en-US" sz="900" dirty="0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609600" y="3856433"/>
              <a:ext cx="2090157" cy="228156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 smtClean="0"/>
            </a:p>
            <a:p>
              <a:pPr algn="ctr"/>
              <a:endParaRPr lang="en-US" sz="900" dirty="0"/>
            </a:p>
            <a:p>
              <a:pPr algn="ctr"/>
              <a:endParaRPr lang="en-US" sz="900" dirty="0" smtClean="0"/>
            </a:p>
            <a:p>
              <a:pPr algn="ctr"/>
              <a:endParaRPr lang="en-US" sz="900" dirty="0"/>
            </a:p>
            <a:p>
              <a:pPr algn="ctr"/>
              <a:endParaRPr lang="en-US" sz="900" dirty="0" smtClean="0"/>
            </a:p>
            <a:p>
              <a:pPr algn="ctr"/>
              <a:endParaRPr lang="en-US" sz="900" dirty="0"/>
            </a:p>
            <a:p>
              <a:pPr algn="ctr"/>
              <a:endParaRPr lang="en-US" sz="900" dirty="0" smtClean="0"/>
            </a:p>
            <a:p>
              <a:pPr algn="ctr"/>
              <a:r>
                <a:rPr lang="en-US" sz="900" dirty="0"/>
                <a:t> </a:t>
              </a:r>
              <a:r>
                <a:rPr lang="en-US" sz="900" dirty="0" smtClean="0"/>
                <a:t>                      Policy 1</a:t>
              </a:r>
              <a:endParaRPr lang="en-US" sz="900" dirty="0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978667" y="4015846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P1</a:t>
              </a:r>
              <a:endParaRPr lang="en-US" sz="900" dirty="0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2894360" y="4015846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P1</a:t>
              </a:r>
              <a:endParaRPr lang="en-US" sz="900" dirty="0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3639401" y="4015846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P2</a:t>
              </a:r>
              <a:endParaRPr lang="en-US" sz="900" dirty="0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441974" y="4024039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P1</a:t>
              </a:r>
              <a:endParaRPr lang="en-US" sz="900" dirty="0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6161397" y="4024037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P2</a:t>
              </a:r>
              <a:endParaRPr lang="en-US" sz="900" dirty="0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6907283" y="4024038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P3</a:t>
              </a:r>
              <a:endParaRPr lang="en-US" sz="900" dirty="0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817909" y="4731032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M</a:t>
              </a:r>
              <a:r>
                <a:rPr lang="en-US" sz="900" dirty="0" smtClean="0"/>
                <a:t>1</a:t>
              </a:r>
              <a:endParaRPr lang="en-US" sz="900" dirty="0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2774037" y="4731031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M1</a:t>
              </a:r>
              <a:endParaRPr lang="en-US" sz="900" dirty="0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5588917" y="4738932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M1</a:t>
              </a:r>
              <a:endParaRPr lang="en-US" sz="900" dirty="0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6411983" y="4738933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M2</a:t>
              </a:r>
              <a:endParaRPr lang="en-US" sz="900" dirty="0"/>
            </a:p>
          </p:txBody>
        </p:sp>
        <p:cxnSp>
          <p:nvCxnSpPr>
            <p:cNvPr id="261" name="Elbow Connector 260"/>
            <p:cNvCxnSpPr>
              <a:stCxn id="257" idx="0"/>
              <a:endCxn id="251" idx="2"/>
            </p:cNvCxnSpPr>
            <p:nvPr/>
          </p:nvCxnSpPr>
          <p:spPr>
            <a:xfrm rot="5400000" flipH="1" flipV="1">
              <a:off x="958971" y="4384323"/>
              <a:ext cx="532661" cy="160758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62" name="Elbow Connector 261"/>
            <p:cNvCxnSpPr>
              <a:stCxn id="252" idx="2"/>
              <a:endCxn id="258" idx="0"/>
            </p:cNvCxnSpPr>
            <p:nvPr/>
          </p:nvCxnSpPr>
          <p:spPr>
            <a:xfrm rot="5400000">
              <a:off x="2894882" y="4404540"/>
              <a:ext cx="532660" cy="120323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63" name="Elbow Connector 262"/>
            <p:cNvCxnSpPr>
              <a:stCxn id="253" idx="2"/>
              <a:endCxn id="258" idx="0"/>
            </p:cNvCxnSpPr>
            <p:nvPr/>
          </p:nvCxnSpPr>
          <p:spPr>
            <a:xfrm rot="5400000">
              <a:off x="3267402" y="4032019"/>
              <a:ext cx="532660" cy="865364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64" name="Elbow Connector 263"/>
            <p:cNvCxnSpPr>
              <a:stCxn id="254" idx="2"/>
              <a:endCxn id="259" idx="0"/>
            </p:cNvCxnSpPr>
            <p:nvPr/>
          </p:nvCxnSpPr>
          <p:spPr>
            <a:xfrm rot="16200000" flipH="1">
              <a:off x="5576274" y="4399276"/>
              <a:ext cx="532368" cy="146943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65" name="Elbow Connector 264"/>
            <p:cNvCxnSpPr>
              <a:stCxn id="255" idx="2"/>
              <a:endCxn id="259" idx="0"/>
            </p:cNvCxnSpPr>
            <p:nvPr/>
          </p:nvCxnSpPr>
          <p:spPr>
            <a:xfrm rot="5400000">
              <a:off x="5935985" y="4186507"/>
              <a:ext cx="532370" cy="572480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66" name="Elbow Connector 265"/>
            <p:cNvCxnSpPr>
              <a:stCxn id="256" idx="2"/>
              <a:endCxn id="259" idx="0"/>
            </p:cNvCxnSpPr>
            <p:nvPr/>
          </p:nvCxnSpPr>
          <p:spPr>
            <a:xfrm rot="5400000">
              <a:off x="6308929" y="3813564"/>
              <a:ext cx="532369" cy="1318366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67" name="Elbow Connector 266"/>
            <p:cNvCxnSpPr>
              <a:stCxn id="255" idx="2"/>
              <a:endCxn id="260" idx="0"/>
            </p:cNvCxnSpPr>
            <p:nvPr/>
          </p:nvCxnSpPr>
          <p:spPr>
            <a:xfrm rot="16200000" flipH="1">
              <a:off x="6347518" y="4347454"/>
              <a:ext cx="532371" cy="250586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68" name="Rectangle 267"/>
            <p:cNvSpPr/>
            <p:nvPr/>
          </p:nvSpPr>
          <p:spPr>
            <a:xfrm>
              <a:off x="1746014" y="4731031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M</a:t>
              </a:r>
              <a:r>
                <a:rPr lang="en-US" sz="900" dirty="0"/>
                <a:t>2</a:t>
              </a:r>
            </a:p>
          </p:txBody>
        </p:sp>
        <p:cxnSp>
          <p:nvCxnSpPr>
            <p:cNvPr id="269" name="Elbow Connector 268"/>
            <p:cNvCxnSpPr>
              <a:stCxn id="251" idx="2"/>
              <a:endCxn id="268" idx="0"/>
            </p:cNvCxnSpPr>
            <p:nvPr/>
          </p:nvCxnSpPr>
          <p:spPr>
            <a:xfrm rot="16200000" flipH="1">
              <a:off x="1423023" y="4081027"/>
              <a:ext cx="532660" cy="767347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70" name="Rectangle 269"/>
            <p:cNvSpPr/>
            <p:nvPr/>
          </p:nvSpPr>
          <p:spPr>
            <a:xfrm>
              <a:off x="7633513" y="4015846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P4</a:t>
              </a:r>
              <a:endParaRPr lang="en-US" sz="900" dirty="0"/>
            </a:p>
          </p:txBody>
        </p:sp>
        <p:cxnSp>
          <p:nvCxnSpPr>
            <p:cNvPr id="271" name="Elbow Connector 270"/>
            <p:cNvCxnSpPr>
              <a:stCxn id="270" idx="2"/>
              <a:endCxn id="260" idx="0"/>
            </p:cNvCxnSpPr>
            <p:nvPr/>
          </p:nvCxnSpPr>
          <p:spPr>
            <a:xfrm rot="5400000">
              <a:off x="7079480" y="3857887"/>
              <a:ext cx="540562" cy="1221530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72" name="Rectangle 271"/>
            <p:cNvSpPr/>
            <p:nvPr/>
          </p:nvSpPr>
          <p:spPr>
            <a:xfrm>
              <a:off x="3913726" y="4738932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M</a:t>
              </a:r>
              <a:r>
                <a:rPr lang="en-US" sz="900" dirty="0"/>
                <a:t>2</a:t>
              </a:r>
            </a:p>
          </p:txBody>
        </p:sp>
        <p:cxnSp>
          <p:nvCxnSpPr>
            <p:cNvPr id="273" name="Elbow Connector 272"/>
            <p:cNvCxnSpPr>
              <a:stCxn id="253" idx="2"/>
              <a:endCxn id="272" idx="0"/>
            </p:cNvCxnSpPr>
            <p:nvPr/>
          </p:nvCxnSpPr>
          <p:spPr>
            <a:xfrm rot="16200000" flipH="1">
              <a:off x="3833296" y="4331488"/>
              <a:ext cx="540561" cy="274325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911917" y="5050445"/>
              <a:ext cx="0" cy="927836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3017940" y="5058052"/>
              <a:ext cx="0" cy="927836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5467238" y="5050446"/>
              <a:ext cx="0" cy="927836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77" name="Rectangle 276"/>
            <p:cNvSpPr/>
            <p:nvPr/>
          </p:nvSpPr>
          <p:spPr>
            <a:xfrm>
              <a:off x="911917" y="5210154"/>
              <a:ext cx="1668194" cy="16731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Latency</a:t>
              </a:r>
              <a:endParaRPr lang="en-US" sz="600" dirty="0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911917" y="5461125"/>
              <a:ext cx="558162" cy="17492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/>
                <a:t>Power</a:t>
              </a:r>
              <a:endParaRPr lang="en-US" sz="500" dirty="0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3017940" y="5217760"/>
              <a:ext cx="1214983" cy="1822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Latency</a:t>
              </a:r>
              <a:endParaRPr lang="en-US" sz="600" dirty="0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3017940" y="5468733"/>
              <a:ext cx="948474" cy="16731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Power</a:t>
              </a:r>
              <a:endParaRPr lang="en-US" sz="600" dirty="0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5467238" y="5461127"/>
              <a:ext cx="1767058" cy="1749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Power</a:t>
              </a:r>
              <a:endParaRPr lang="en-US" sz="600" dirty="0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5467238" y="5210154"/>
              <a:ext cx="572480" cy="16731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" dirty="0" smtClean="0"/>
                <a:t>Latency</a:t>
              </a:r>
              <a:endParaRPr lang="en-US" sz="400" dirty="0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1758853" y="4015846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P1</a:t>
              </a:r>
              <a:endParaRPr lang="en-US" sz="900" dirty="0"/>
            </a:p>
          </p:txBody>
        </p:sp>
        <p:cxnSp>
          <p:nvCxnSpPr>
            <p:cNvPr id="284" name="Elbow Connector 283"/>
            <p:cNvCxnSpPr>
              <a:stCxn id="283" idx="2"/>
              <a:endCxn id="268" idx="0"/>
            </p:cNvCxnSpPr>
            <p:nvPr/>
          </p:nvCxnSpPr>
          <p:spPr>
            <a:xfrm rot="5400000">
              <a:off x="1813117" y="4458282"/>
              <a:ext cx="532660" cy="12839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85" name="Rectangle 284"/>
            <p:cNvSpPr/>
            <p:nvPr/>
          </p:nvSpPr>
          <p:spPr>
            <a:xfrm>
              <a:off x="4347207" y="4024039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P2</a:t>
              </a:r>
              <a:endParaRPr lang="en-US" sz="900" dirty="0"/>
            </a:p>
          </p:txBody>
        </p:sp>
        <p:cxnSp>
          <p:nvCxnSpPr>
            <p:cNvPr id="286" name="Elbow Connector 285"/>
            <p:cNvCxnSpPr>
              <a:stCxn id="285" idx="2"/>
              <a:endCxn id="272" idx="0"/>
            </p:cNvCxnSpPr>
            <p:nvPr/>
          </p:nvCxnSpPr>
          <p:spPr>
            <a:xfrm rot="5400000">
              <a:off x="4191296" y="4256008"/>
              <a:ext cx="532368" cy="433481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87" name="Rectangle 286"/>
            <p:cNvSpPr/>
            <p:nvPr/>
          </p:nvSpPr>
          <p:spPr>
            <a:xfrm>
              <a:off x="7218409" y="4731031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M3</a:t>
              </a:r>
              <a:endParaRPr lang="en-US" sz="900" dirty="0"/>
            </a:p>
          </p:txBody>
        </p:sp>
        <p:cxnSp>
          <p:nvCxnSpPr>
            <p:cNvPr id="288" name="Elbow Connector 287"/>
            <p:cNvCxnSpPr>
              <a:stCxn id="256" idx="2"/>
              <a:endCxn id="287" idx="0"/>
            </p:cNvCxnSpPr>
            <p:nvPr/>
          </p:nvCxnSpPr>
          <p:spPr>
            <a:xfrm rot="16200000" flipH="1">
              <a:off x="7127625" y="4313234"/>
              <a:ext cx="524468" cy="311126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89" name="Group 288"/>
          <p:cNvGrpSpPr/>
          <p:nvPr/>
        </p:nvGrpSpPr>
        <p:grpSpPr>
          <a:xfrm>
            <a:off x="98687" y="3565099"/>
            <a:ext cx="4923126" cy="1199397"/>
            <a:chOff x="609600" y="1574573"/>
            <a:chExt cx="7155052" cy="2281860"/>
          </a:xfrm>
        </p:grpSpPr>
        <p:sp>
          <p:nvSpPr>
            <p:cNvPr id="290" name="Rectangle 289"/>
            <p:cNvSpPr/>
            <p:nvPr/>
          </p:nvSpPr>
          <p:spPr>
            <a:xfrm>
              <a:off x="4920402" y="1574870"/>
              <a:ext cx="2844250" cy="228156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 smtClean="0"/>
            </a:p>
            <a:p>
              <a:pPr algn="ctr"/>
              <a:endParaRPr lang="en-US" sz="900" dirty="0"/>
            </a:p>
            <a:p>
              <a:pPr algn="ctr"/>
              <a:endParaRPr lang="en-US" sz="900" dirty="0" smtClean="0"/>
            </a:p>
            <a:p>
              <a:pPr algn="ctr"/>
              <a:endParaRPr lang="en-US" sz="900" dirty="0"/>
            </a:p>
            <a:p>
              <a:pPr algn="ctr"/>
              <a:endParaRPr lang="en-US" sz="900" dirty="0" smtClean="0"/>
            </a:p>
            <a:p>
              <a:pPr algn="ctr"/>
              <a:endParaRPr lang="en-US" sz="900" dirty="0"/>
            </a:p>
            <a:p>
              <a:pPr algn="ctr"/>
              <a:endParaRPr lang="en-US" sz="900" dirty="0" smtClean="0"/>
            </a:p>
            <a:p>
              <a:pPr algn="ctr"/>
              <a:r>
                <a:rPr lang="en-US" sz="900" dirty="0" smtClean="0"/>
                <a:t>                                    Policy </a:t>
              </a:r>
              <a:r>
                <a:rPr lang="en-US" sz="900" dirty="0"/>
                <a:t>3</a:t>
              </a:r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2774037" y="1574870"/>
              <a:ext cx="2090158" cy="228156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 smtClean="0"/>
            </a:p>
            <a:p>
              <a:pPr algn="ctr"/>
              <a:endParaRPr lang="en-US" sz="900" dirty="0"/>
            </a:p>
            <a:p>
              <a:pPr algn="ctr"/>
              <a:endParaRPr lang="en-US" sz="900" dirty="0" smtClean="0"/>
            </a:p>
            <a:p>
              <a:pPr algn="ctr"/>
              <a:endParaRPr lang="en-US" sz="900" dirty="0"/>
            </a:p>
            <a:p>
              <a:pPr algn="ctr"/>
              <a:endParaRPr lang="en-US" sz="900" dirty="0" smtClean="0"/>
            </a:p>
            <a:p>
              <a:pPr algn="ctr"/>
              <a:endParaRPr lang="en-US" sz="900" dirty="0"/>
            </a:p>
            <a:p>
              <a:pPr algn="ctr"/>
              <a:endParaRPr lang="en-US" sz="900" dirty="0" smtClean="0"/>
            </a:p>
            <a:p>
              <a:pPr algn="ctr"/>
              <a:r>
                <a:rPr lang="en-US" sz="900" dirty="0"/>
                <a:t> </a:t>
              </a:r>
              <a:r>
                <a:rPr lang="en-US" sz="900" dirty="0" smtClean="0"/>
                <a:t>                      Policy 2</a:t>
              </a:r>
              <a:endParaRPr lang="en-US" sz="900" dirty="0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609600" y="1574573"/>
              <a:ext cx="2090157" cy="228156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 smtClean="0"/>
            </a:p>
            <a:p>
              <a:pPr algn="ctr"/>
              <a:endParaRPr lang="en-US" sz="900" dirty="0"/>
            </a:p>
            <a:p>
              <a:pPr algn="ctr"/>
              <a:endParaRPr lang="en-US" sz="900" dirty="0" smtClean="0"/>
            </a:p>
            <a:p>
              <a:pPr algn="ctr"/>
              <a:endParaRPr lang="en-US" sz="900" dirty="0"/>
            </a:p>
            <a:p>
              <a:pPr algn="ctr"/>
              <a:endParaRPr lang="en-US" sz="900" dirty="0" smtClean="0"/>
            </a:p>
            <a:p>
              <a:pPr algn="ctr"/>
              <a:endParaRPr lang="en-US" sz="900" dirty="0"/>
            </a:p>
            <a:p>
              <a:pPr algn="ctr"/>
              <a:endParaRPr lang="en-US" sz="900" dirty="0" smtClean="0"/>
            </a:p>
            <a:p>
              <a:pPr algn="ctr"/>
              <a:r>
                <a:rPr lang="en-US" sz="900" dirty="0"/>
                <a:t> </a:t>
              </a:r>
              <a:r>
                <a:rPr lang="en-US" sz="900" dirty="0" smtClean="0"/>
                <a:t>                      Policy 1</a:t>
              </a:r>
              <a:endParaRPr lang="en-US" sz="900" dirty="0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978667" y="1733986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P1</a:t>
              </a:r>
              <a:endParaRPr lang="en-US" sz="900" dirty="0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2894360" y="1733986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P1</a:t>
              </a:r>
              <a:endParaRPr lang="en-US" sz="900" dirty="0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3799349" y="1733986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P2</a:t>
              </a:r>
              <a:endParaRPr lang="en-US" sz="900" dirty="0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001233" y="1733986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P1</a:t>
              </a:r>
              <a:endParaRPr lang="en-US" sz="900" dirty="0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5834384" y="1733986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P2</a:t>
              </a:r>
              <a:endParaRPr lang="en-US" sz="900" dirty="0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6738996" y="1733986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P3</a:t>
              </a:r>
              <a:endParaRPr lang="en-US" sz="900" dirty="0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1157384" y="2457072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M</a:t>
              </a:r>
              <a:r>
                <a:rPr lang="en-US" sz="900" dirty="0" smtClean="0"/>
                <a:t>1</a:t>
              </a:r>
              <a:endParaRPr lang="en-US" sz="900" dirty="0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3259700" y="2449171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M1</a:t>
              </a:r>
              <a:endParaRPr lang="en-US" sz="900" dirty="0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5588917" y="2457072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M1</a:t>
              </a:r>
              <a:endParaRPr lang="en-US" sz="900" dirty="0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6738996" y="2457072"/>
              <a:ext cx="654026" cy="182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M2</a:t>
              </a:r>
              <a:endParaRPr lang="en-US" sz="900" dirty="0"/>
            </a:p>
          </p:txBody>
        </p:sp>
        <p:cxnSp>
          <p:nvCxnSpPr>
            <p:cNvPr id="303" name="Elbow Connector 302"/>
            <p:cNvCxnSpPr>
              <a:stCxn id="299" idx="0"/>
              <a:endCxn id="293" idx="2"/>
            </p:cNvCxnSpPr>
            <p:nvPr/>
          </p:nvCxnSpPr>
          <p:spPr>
            <a:xfrm rot="16200000" flipV="1">
              <a:off x="1124759" y="2097433"/>
              <a:ext cx="540561" cy="178717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04" name="Elbow Connector 303"/>
            <p:cNvCxnSpPr>
              <a:stCxn id="294" idx="2"/>
              <a:endCxn id="300" idx="0"/>
            </p:cNvCxnSpPr>
            <p:nvPr/>
          </p:nvCxnSpPr>
          <p:spPr>
            <a:xfrm rot="16200000" flipH="1">
              <a:off x="3137713" y="2000171"/>
              <a:ext cx="532660" cy="365340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05" name="Elbow Connector 304"/>
            <p:cNvCxnSpPr>
              <a:stCxn id="295" idx="2"/>
              <a:endCxn id="300" idx="0"/>
            </p:cNvCxnSpPr>
            <p:nvPr/>
          </p:nvCxnSpPr>
          <p:spPr>
            <a:xfrm rot="5400000">
              <a:off x="3590208" y="1913017"/>
              <a:ext cx="532660" cy="539649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06" name="Elbow Connector 305"/>
            <p:cNvCxnSpPr>
              <a:stCxn id="296" idx="2"/>
              <a:endCxn id="301" idx="0"/>
            </p:cNvCxnSpPr>
            <p:nvPr/>
          </p:nvCxnSpPr>
          <p:spPr>
            <a:xfrm rot="16200000" flipH="1">
              <a:off x="5351808" y="1892949"/>
              <a:ext cx="540561" cy="587684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07" name="Elbow Connector 306"/>
            <p:cNvCxnSpPr>
              <a:stCxn id="297" idx="2"/>
              <a:endCxn id="301" idx="0"/>
            </p:cNvCxnSpPr>
            <p:nvPr/>
          </p:nvCxnSpPr>
          <p:spPr>
            <a:xfrm rot="5400000">
              <a:off x="5768384" y="2064058"/>
              <a:ext cx="540561" cy="245467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08" name="Elbow Connector 307"/>
            <p:cNvCxnSpPr>
              <a:stCxn id="298" idx="2"/>
              <a:endCxn id="301" idx="0"/>
            </p:cNvCxnSpPr>
            <p:nvPr/>
          </p:nvCxnSpPr>
          <p:spPr>
            <a:xfrm rot="5400000">
              <a:off x="6220690" y="1611752"/>
              <a:ext cx="540561" cy="1150079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09" name="Elbow Connector 308"/>
            <p:cNvCxnSpPr>
              <a:stCxn id="297" idx="2"/>
              <a:endCxn id="302" idx="0"/>
            </p:cNvCxnSpPr>
            <p:nvPr/>
          </p:nvCxnSpPr>
          <p:spPr>
            <a:xfrm rot="16200000" flipH="1">
              <a:off x="6343423" y="1734485"/>
              <a:ext cx="540561" cy="904612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911917" y="2768585"/>
              <a:ext cx="0" cy="927836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>
              <a:off x="3017940" y="2776192"/>
              <a:ext cx="0" cy="927836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>
              <a:off x="5467238" y="2768586"/>
              <a:ext cx="0" cy="927836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313" name="Rectangle 312"/>
            <p:cNvSpPr/>
            <p:nvPr/>
          </p:nvSpPr>
          <p:spPr>
            <a:xfrm>
              <a:off x="911917" y="2928294"/>
              <a:ext cx="1668194" cy="16731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Latency</a:t>
              </a:r>
              <a:endParaRPr lang="en-US" sz="600" dirty="0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911915" y="3179266"/>
              <a:ext cx="720776" cy="17492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Power</a:t>
              </a:r>
              <a:endParaRPr lang="en-US" sz="600" dirty="0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3017940" y="2935901"/>
              <a:ext cx="1060891" cy="1822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Latency</a:t>
              </a:r>
              <a:endParaRPr lang="en-US" sz="600" dirty="0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3017940" y="3186873"/>
              <a:ext cx="948474" cy="16731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Power</a:t>
              </a:r>
              <a:endParaRPr lang="en-US" sz="600" dirty="0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5467239" y="3179266"/>
              <a:ext cx="1775716" cy="17492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Power</a:t>
              </a:r>
              <a:endParaRPr lang="en-US" sz="600" dirty="0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5467239" y="2928294"/>
              <a:ext cx="572480" cy="1673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Latency</a:t>
              </a:r>
              <a:endParaRPr lang="en-US" sz="600" dirty="0"/>
            </a:p>
          </p:txBody>
        </p:sp>
      </p:grpSp>
      <p:sp>
        <p:nvSpPr>
          <p:cNvPr id="319" name="Rectangle 318"/>
          <p:cNvSpPr/>
          <p:nvPr/>
        </p:nvSpPr>
        <p:spPr>
          <a:xfrm>
            <a:off x="5926950" y="3242767"/>
            <a:ext cx="320631" cy="2281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μP</a:t>
            </a:r>
            <a:endParaRPr lang="en-US" sz="1000" dirty="0"/>
          </a:p>
        </p:txBody>
      </p:sp>
      <p:sp>
        <p:nvSpPr>
          <p:cNvPr id="320" name="Rectangle 319"/>
          <p:cNvSpPr/>
          <p:nvPr/>
        </p:nvSpPr>
        <p:spPr>
          <a:xfrm>
            <a:off x="6340538" y="3242767"/>
            <a:ext cx="320631" cy="2281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μP</a:t>
            </a:r>
            <a:endParaRPr lang="en-US" sz="1000" dirty="0"/>
          </a:p>
        </p:txBody>
      </p:sp>
      <p:sp>
        <p:nvSpPr>
          <p:cNvPr id="321" name="Rectangle 320"/>
          <p:cNvSpPr/>
          <p:nvPr/>
        </p:nvSpPr>
        <p:spPr>
          <a:xfrm>
            <a:off x="6767564" y="3242767"/>
            <a:ext cx="320631" cy="22815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μP</a:t>
            </a:r>
            <a:endParaRPr lang="en-US" sz="1000" dirty="0"/>
          </a:p>
        </p:txBody>
      </p:sp>
      <p:sp>
        <p:nvSpPr>
          <p:cNvPr id="322" name="Rectangle 321"/>
          <p:cNvSpPr/>
          <p:nvPr/>
        </p:nvSpPr>
        <p:spPr>
          <a:xfrm>
            <a:off x="7173222" y="3242767"/>
            <a:ext cx="320631" cy="22815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μP</a:t>
            </a:r>
            <a:endParaRPr lang="en-US" sz="1000" dirty="0"/>
          </a:p>
        </p:txBody>
      </p:sp>
      <p:sp>
        <p:nvSpPr>
          <p:cNvPr id="323" name="Rectangle 322"/>
          <p:cNvSpPr/>
          <p:nvPr/>
        </p:nvSpPr>
        <p:spPr>
          <a:xfrm>
            <a:off x="7577097" y="3242767"/>
            <a:ext cx="320631" cy="22815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μP</a:t>
            </a:r>
            <a:endParaRPr lang="en-US" sz="1000" dirty="0"/>
          </a:p>
        </p:txBody>
      </p:sp>
      <p:sp>
        <p:nvSpPr>
          <p:cNvPr id="324" name="Rectangle 323"/>
          <p:cNvSpPr/>
          <p:nvPr/>
        </p:nvSpPr>
        <p:spPr>
          <a:xfrm>
            <a:off x="7990685" y="3242767"/>
            <a:ext cx="320631" cy="22815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μP</a:t>
            </a:r>
            <a:endParaRPr lang="en-US" sz="1000" dirty="0"/>
          </a:p>
        </p:txBody>
      </p:sp>
      <p:sp>
        <p:nvSpPr>
          <p:cNvPr id="325" name="Rectangle 324"/>
          <p:cNvSpPr/>
          <p:nvPr/>
        </p:nvSpPr>
        <p:spPr>
          <a:xfrm>
            <a:off x="8417711" y="3242767"/>
            <a:ext cx="320631" cy="22815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μP</a:t>
            </a:r>
            <a:endParaRPr lang="en-US" sz="1000" dirty="0"/>
          </a:p>
        </p:txBody>
      </p:sp>
      <p:sp>
        <p:nvSpPr>
          <p:cNvPr id="326" name="Rectangle 325"/>
          <p:cNvSpPr/>
          <p:nvPr/>
        </p:nvSpPr>
        <p:spPr>
          <a:xfrm>
            <a:off x="8823369" y="3242767"/>
            <a:ext cx="320631" cy="22815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μP</a:t>
            </a:r>
            <a:endParaRPr lang="en-US" sz="1000" dirty="0"/>
          </a:p>
        </p:txBody>
      </p:sp>
      <p:sp>
        <p:nvSpPr>
          <p:cNvPr id="327" name="Rectangle 326"/>
          <p:cNvSpPr/>
          <p:nvPr/>
        </p:nvSpPr>
        <p:spPr>
          <a:xfrm>
            <a:off x="5926842" y="3866924"/>
            <a:ext cx="320631" cy="2281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328" name="Rectangle 327"/>
          <p:cNvSpPr/>
          <p:nvPr/>
        </p:nvSpPr>
        <p:spPr>
          <a:xfrm>
            <a:off x="6340430" y="3866924"/>
            <a:ext cx="320631" cy="2281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329" name="Rectangle 328"/>
          <p:cNvSpPr/>
          <p:nvPr/>
        </p:nvSpPr>
        <p:spPr>
          <a:xfrm>
            <a:off x="6767456" y="3866924"/>
            <a:ext cx="320631" cy="22815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330" name="Rectangle 329"/>
          <p:cNvSpPr/>
          <p:nvPr/>
        </p:nvSpPr>
        <p:spPr>
          <a:xfrm>
            <a:off x="7173114" y="3866924"/>
            <a:ext cx="320631" cy="22815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331" name="Rectangle 330"/>
          <p:cNvSpPr/>
          <p:nvPr/>
        </p:nvSpPr>
        <p:spPr>
          <a:xfrm>
            <a:off x="7576989" y="3866924"/>
            <a:ext cx="320631" cy="22815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332" name="Rectangle 331"/>
          <p:cNvSpPr/>
          <p:nvPr/>
        </p:nvSpPr>
        <p:spPr>
          <a:xfrm>
            <a:off x="7990577" y="3866924"/>
            <a:ext cx="320631" cy="22815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333" name="Rectangle 332"/>
          <p:cNvSpPr/>
          <p:nvPr/>
        </p:nvSpPr>
        <p:spPr>
          <a:xfrm>
            <a:off x="8417603" y="3866924"/>
            <a:ext cx="320631" cy="22815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334" name="Rectangle 333"/>
          <p:cNvSpPr/>
          <p:nvPr/>
        </p:nvSpPr>
        <p:spPr>
          <a:xfrm>
            <a:off x="8823261" y="3866924"/>
            <a:ext cx="320631" cy="2281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</a:t>
            </a:r>
            <a:endParaRPr lang="en-US" sz="1000" dirty="0"/>
          </a:p>
        </p:txBody>
      </p:sp>
      <p:cxnSp>
        <p:nvCxnSpPr>
          <p:cNvPr id="335" name="Elbow Connector 334"/>
          <p:cNvCxnSpPr>
            <a:stCxn id="319" idx="2"/>
            <a:endCxn id="327" idx="0"/>
          </p:cNvCxnSpPr>
          <p:nvPr/>
        </p:nvCxnSpPr>
        <p:spPr>
          <a:xfrm rot="5400000">
            <a:off x="5889212" y="3668870"/>
            <a:ext cx="396000" cy="108"/>
          </a:xfrm>
          <a:prstGeom prst="bentConnector3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336" name="Elbow Connector 335"/>
          <p:cNvCxnSpPr/>
          <p:nvPr/>
        </p:nvCxnSpPr>
        <p:spPr>
          <a:xfrm rot="5400000">
            <a:off x="6314076" y="3668870"/>
            <a:ext cx="396000" cy="108"/>
          </a:xfrm>
          <a:prstGeom prst="bentConnector3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337" name="Elbow Connector 336"/>
          <p:cNvCxnSpPr/>
          <p:nvPr/>
        </p:nvCxnSpPr>
        <p:spPr>
          <a:xfrm rot="5400000">
            <a:off x="6748872" y="3668870"/>
            <a:ext cx="396000" cy="108"/>
          </a:xfrm>
          <a:prstGeom prst="bentConnector3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338" name="Elbow Connector 337"/>
          <p:cNvCxnSpPr/>
          <p:nvPr/>
        </p:nvCxnSpPr>
        <p:spPr>
          <a:xfrm rot="5400000">
            <a:off x="7173736" y="3668870"/>
            <a:ext cx="396000" cy="108"/>
          </a:xfrm>
          <a:prstGeom prst="bentConnector3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339" name="Elbow Connector 338"/>
          <p:cNvCxnSpPr/>
          <p:nvPr/>
        </p:nvCxnSpPr>
        <p:spPr>
          <a:xfrm rot="5400000">
            <a:off x="7547392" y="3668870"/>
            <a:ext cx="396000" cy="108"/>
          </a:xfrm>
          <a:prstGeom prst="bentConnector3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340" name="Elbow Connector 339"/>
          <p:cNvCxnSpPr/>
          <p:nvPr/>
        </p:nvCxnSpPr>
        <p:spPr>
          <a:xfrm rot="5400000">
            <a:off x="7972256" y="3668870"/>
            <a:ext cx="396000" cy="108"/>
          </a:xfrm>
          <a:prstGeom prst="bentConnector3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341" name="Elbow Connector 340"/>
          <p:cNvCxnSpPr/>
          <p:nvPr/>
        </p:nvCxnSpPr>
        <p:spPr>
          <a:xfrm rot="5400000">
            <a:off x="8407052" y="3668870"/>
            <a:ext cx="396000" cy="108"/>
          </a:xfrm>
          <a:prstGeom prst="bentConnector3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342" name="Elbow Connector 341"/>
          <p:cNvCxnSpPr/>
          <p:nvPr/>
        </p:nvCxnSpPr>
        <p:spPr>
          <a:xfrm rot="5400000">
            <a:off x="8831916" y="3668870"/>
            <a:ext cx="396000" cy="108"/>
          </a:xfrm>
          <a:prstGeom prst="bentConnector3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343" name="Rectangle 342"/>
          <p:cNvSpPr/>
          <p:nvPr/>
        </p:nvSpPr>
        <p:spPr>
          <a:xfrm>
            <a:off x="5926841" y="3661117"/>
            <a:ext cx="3217159" cy="45719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TextBox 343"/>
          <p:cNvSpPr txBox="1"/>
          <p:nvPr/>
        </p:nvSpPr>
        <p:spPr>
          <a:xfrm>
            <a:off x="5915575" y="2873435"/>
            <a:ext cx="276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Executing A</a:t>
            </a:r>
            <a:r>
              <a:rPr lang="en-US" baseline="-25000" dirty="0"/>
              <a:t>2</a:t>
            </a:r>
            <a:r>
              <a:rPr lang="en-US" dirty="0" smtClean="0"/>
              <a:t> : Policy 2 </a:t>
            </a:r>
            <a:endParaRPr lang="en-US" baseline="-25000" dirty="0"/>
          </a:p>
        </p:txBody>
      </p:sp>
      <p:sp>
        <p:nvSpPr>
          <p:cNvPr id="345" name="Rectangle 344"/>
          <p:cNvSpPr/>
          <p:nvPr/>
        </p:nvSpPr>
        <p:spPr>
          <a:xfrm>
            <a:off x="5926732" y="4558737"/>
            <a:ext cx="320631" cy="2281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μP</a:t>
            </a:r>
            <a:endParaRPr lang="en-US" sz="1000" dirty="0"/>
          </a:p>
        </p:txBody>
      </p:sp>
      <p:sp>
        <p:nvSpPr>
          <p:cNvPr id="346" name="Rectangle 345"/>
          <p:cNvSpPr/>
          <p:nvPr/>
        </p:nvSpPr>
        <p:spPr>
          <a:xfrm>
            <a:off x="6340320" y="4558737"/>
            <a:ext cx="320631" cy="2281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μP</a:t>
            </a:r>
            <a:endParaRPr lang="en-US" sz="1000" dirty="0"/>
          </a:p>
        </p:txBody>
      </p:sp>
      <p:sp>
        <p:nvSpPr>
          <p:cNvPr id="347" name="Rectangle 346"/>
          <p:cNvSpPr/>
          <p:nvPr/>
        </p:nvSpPr>
        <p:spPr>
          <a:xfrm>
            <a:off x="6767346" y="4558737"/>
            <a:ext cx="320631" cy="22815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μP</a:t>
            </a:r>
            <a:endParaRPr lang="en-US" sz="1000" dirty="0"/>
          </a:p>
        </p:txBody>
      </p:sp>
      <p:sp>
        <p:nvSpPr>
          <p:cNvPr id="348" name="Rectangle 347"/>
          <p:cNvSpPr/>
          <p:nvPr/>
        </p:nvSpPr>
        <p:spPr>
          <a:xfrm>
            <a:off x="7173004" y="4558737"/>
            <a:ext cx="320631" cy="22815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μP</a:t>
            </a:r>
            <a:endParaRPr lang="en-US" sz="1000" dirty="0"/>
          </a:p>
        </p:txBody>
      </p:sp>
      <p:sp>
        <p:nvSpPr>
          <p:cNvPr id="349" name="Rectangle 348"/>
          <p:cNvSpPr/>
          <p:nvPr/>
        </p:nvSpPr>
        <p:spPr>
          <a:xfrm>
            <a:off x="7576879" y="4558737"/>
            <a:ext cx="320631" cy="22815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μP</a:t>
            </a:r>
            <a:endParaRPr lang="en-US" sz="1000" dirty="0"/>
          </a:p>
        </p:txBody>
      </p:sp>
      <p:sp>
        <p:nvSpPr>
          <p:cNvPr id="350" name="Rectangle 349"/>
          <p:cNvSpPr/>
          <p:nvPr/>
        </p:nvSpPr>
        <p:spPr>
          <a:xfrm>
            <a:off x="7990467" y="4558737"/>
            <a:ext cx="320631" cy="22815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μP</a:t>
            </a:r>
            <a:endParaRPr lang="en-US" sz="1000" dirty="0"/>
          </a:p>
        </p:txBody>
      </p:sp>
      <p:sp>
        <p:nvSpPr>
          <p:cNvPr id="351" name="Rectangle 350"/>
          <p:cNvSpPr/>
          <p:nvPr/>
        </p:nvSpPr>
        <p:spPr>
          <a:xfrm>
            <a:off x="8417493" y="4558737"/>
            <a:ext cx="320631" cy="22815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μP</a:t>
            </a:r>
            <a:endParaRPr lang="en-US" sz="1000" dirty="0"/>
          </a:p>
        </p:txBody>
      </p:sp>
      <p:sp>
        <p:nvSpPr>
          <p:cNvPr id="352" name="Rectangle 351"/>
          <p:cNvSpPr/>
          <p:nvPr/>
        </p:nvSpPr>
        <p:spPr>
          <a:xfrm>
            <a:off x="8823151" y="4558737"/>
            <a:ext cx="320631" cy="22815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μP</a:t>
            </a:r>
            <a:endParaRPr lang="en-US" sz="1000" dirty="0"/>
          </a:p>
        </p:txBody>
      </p:sp>
      <p:sp>
        <p:nvSpPr>
          <p:cNvPr id="353" name="Rectangle 352"/>
          <p:cNvSpPr/>
          <p:nvPr/>
        </p:nvSpPr>
        <p:spPr>
          <a:xfrm>
            <a:off x="5926624" y="5182894"/>
            <a:ext cx="320631" cy="2281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354" name="Rectangle 353"/>
          <p:cNvSpPr/>
          <p:nvPr/>
        </p:nvSpPr>
        <p:spPr>
          <a:xfrm>
            <a:off x="6340212" y="5182894"/>
            <a:ext cx="320631" cy="2281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355" name="Rectangle 354"/>
          <p:cNvSpPr/>
          <p:nvPr/>
        </p:nvSpPr>
        <p:spPr>
          <a:xfrm>
            <a:off x="6767238" y="5182894"/>
            <a:ext cx="320631" cy="22815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356" name="Rectangle 355"/>
          <p:cNvSpPr/>
          <p:nvPr/>
        </p:nvSpPr>
        <p:spPr>
          <a:xfrm>
            <a:off x="7172896" y="5182894"/>
            <a:ext cx="320631" cy="22815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357" name="Rectangle 356"/>
          <p:cNvSpPr/>
          <p:nvPr/>
        </p:nvSpPr>
        <p:spPr>
          <a:xfrm>
            <a:off x="7576771" y="5182894"/>
            <a:ext cx="320631" cy="22815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358" name="Rectangle 357"/>
          <p:cNvSpPr/>
          <p:nvPr/>
        </p:nvSpPr>
        <p:spPr>
          <a:xfrm>
            <a:off x="7990359" y="5182894"/>
            <a:ext cx="320631" cy="22815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359" name="Rectangle 358"/>
          <p:cNvSpPr/>
          <p:nvPr/>
        </p:nvSpPr>
        <p:spPr>
          <a:xfrm>
            <a:off x="8417385" y="5182894"/>
            <a:ext cx="320631" cy="22815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360" name="Rectangle 359"/>
          <p:cNvSpPr/>
          <p:nvPr/>
        </p:nvSpPr>
        <p:spPr>
          <a:xfrm>
            <a:off x="8823043" y="5182894"/>
            <a:ext cx="320631" cy="22815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</a:t>
            </a:r>
            <a:endParaRPr lang="en-US" sz="1000" dirty="0"/>
          </a:p>
        </p:txBody>
      </p:sp>
      <p:cxnSp>
        <p:nvCxnSpPr>
          <p:cNvPr id="361" name="Elbow Connector 360"/>
          <p:cNvCxnSpPr>
            <a:stCxn id="345" idx="2"/>
            <a:endCxn id="353" idx="0"/>
          </p:cNvCxnSpPr>
          <p:nvPr/>
        </p:nvCxnSpPr>
        <p:spPr>
          <a:xfrm rot="5400000">
            <a:off x="5888994" y="4984840"/>
            <a:ext cx="396000" cy="108"/>
          </a:xfrm>
          <a:prstGeom prst="bentConnector3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362" name="Elbow Connector 361"/>
          <p:cNvCxnSpPr/>
          <p:nvPr/>
        </p:nvCxnSpPr>
        <p:spPr>
          <a:xfrm rot="5400000">
            <a:off x="6313858" y="4984840"/>
            <a:ext cx="396000" cy="108"/>
          </a:xfrm>
          <a:prstGeom prst="bentConnector3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363" name="Elbow Connector 362"/>
          <p:cNvCxnSpPr/>
          <p:nvPr/>
        </p:nvCxnSpPr>
        <p:spPr>
          <a:xfrm rot="5400000">
            <a:off x="6748654" y="4984840"/>
            <a:ext cx="396000" cy="108"/>
          </a:xfrm>
          <a:prstGeom prst="bentConnector3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364" name="Elbow Connector 363"/>
          <p:cNvCxnSpPr/>
          <p:nvPr/>
        </p:nvCxnSpPr>
        <p:spPr>
          <a:xfrm rot="5400000">
            <a:off x="7173518" y="4984840"/>
            <a:ext cx="396000" cy="108"/>
          </a:xfrm>
          <a:prstGeom prst="bentConnector3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365" name="Elbow Connector 364"/>
          <p:cNvCxnSpPr/>
          <p:nvPr/>
        </p:nvCxnSpPr>
        <p:spPr>
          <a:xfrm rot="5400000">
            <a:off x="7547174" y="4984840"/>
            <a:ext cx="396000" cy="108"/>
          </a:xfrm>
          <a:prstGeom prst="bentConnector3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366" name="Elbow Connector 365"/>
          <p:cNvCxnSpPr/>
          <p:nvPr/>
        </p:nvCxnSpPr>
        <p:spPr>
          <a:xfrm rot="5400000">
            <a:off x="7972038" y="4984840"/>
            <a:ext cx="396000" cy="108"/>
          </a:xfrm>
          <a:prstGeom prst="bentConnector3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367" name="Elbow Connector 366"/>
          <p:cNvCxnSpPr/>
          <p:nvPr/>
        </p:nvCxnSpPr>
        <p:spPr>
          <a:xfrm rot="5400000">
            <a:off x="8406834" y="4984840"/>
            <a:ext cx="396000" cy="108"/>
          </a:xfrm>
          <a:prstGeom prst="bentConnector3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368" name="Elbow Connector 367"/>
          <p:cNvCxnSpPr/>
          <p:nvPr/>
        </p:nvCxnSpPr>
        <p:spPr>
          <a:xfrm rot="5400000">
            <a:off x="8831698" y="4984840"/>
            <a:ext cx="396000" cy="108"/>
          </a:xfrm>
          <a:prstGeom prst="bentConnector3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369" name="Rectangle 368"/>
          <p:cNvSpPr/>
          <p:nvPr/>
        </p:nvSpPr>
        <p:spPr>
          <a:xfrm>
            <a:off x="5926623" y="4977087"/>
            <a:ext cx="3217159" cy="45719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TextBox 369"/>
          <p:cNvSpPr txBox="1"/>
          <p:nvPr/>
        </p:nvSpPr>
        <p:spPr>
          <a:xfrm>
            <a:off x="5915357" y="4189405"/>
            <a:ext cx="276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Executing A</a:t>
            </a:r>
            <a:r>
              <a:rPr lang="en-US" baseline="-25000" dirty="0" smtClean="0"/>
              <a:t>3</a:t>
            </a:r>
            <a:r>
              <a:rPr lang="en-US" dirty="0" smtClean="0"/>
              <a:t> : Policy 1 </a:t>
            </a:r>
            <a:endParaRPr lang="en-US" baseline="-25000" dirty="0"/>
          </a:p>
        </p:txBody>
      </p:sp>
      <p:sp>
        <p:nvSpPr>
          <p:cNvPr id="371" name="Rectangle 370"/>
          <p:cNvSpPr/>
          <p:nvPr/>
        </p:nvSpPr>
        <p:spPr>
          <a:xfrm>
            <a:off x="2348759" y="1826213"/>
            <a:ext cx="776855" cy="960068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Rectangle 371"/>
          <p:cNvSpPr/>
          <p:nvPr/>
        </p:nvSpPr>
        <p:spPr>
          <a:xfrm>
            <a:off x="3972481" y="1828805"/>
            <a:ext cx="406832" cy="465835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ectangle 372"/>
          <p:cNvSpPr/>
          <p:nvPr/>
        </p:nvSpPr>
        <p:spPr>
          <a:xfrm>
            <a:off x="3158732" y="1826213"/>
            <a:ext cx="776855" cy="960068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ectangle 373"/>
          <p:cNvSpPr/>
          <p:nvPr/>
        </p:nvSpPr>
        <p:spPr>
          <a:xfrm>
            <a:off x="5157963" y="1805694"/>
            <a:ext cx="491751" cy="465835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ectangle 374"/>
          <p:cNvSpPr/>
          <p:nvPr/>
        </p:nvSpPr>
        <p:spPr>
          <a:xfrm>
            <a:off x="5157963" y="2380673"/>
            <a:ext cx="491751" cy="465835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8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6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8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1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0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3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6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9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1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21" grpId="0" animBg="1"/>
      <p:bldP spid="122" grpId="0"/>
      <p:bldP spid="163" grpId="0" animBg="1"/>
      <p:bldP spid="164" grpId="0" animBg="1"/>
      <p:bldP spid="165" grpId="0" animBg="1"/>
      <p:bldP spid="166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43" grpId="0" animBg="1"/>
      <p:bldP spid="344" grpId="0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9" grpId="0" animBg="1"/>
      <p:bldP spid="370" grpId="0"/>
      <p:bldP spid="371" grpId="0" animBg="1"/>
      <p:bldP spid="372" grpId="0" animBg="1"/>
      <p:bldP spid="373" grpId="0" animBg="1"/>
      <p:bldP spid="374" grpId="0" animBg="1"/>
      <p:bldP spid="37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Effects of </a:t>
            </a:r>
            <a:r>
              <a:rPr lang="en-US" dirty="0" err="1" smtClean="0"/>
              <a:t>PoliMakE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892B-F18F-BC45-858E-C3247D5D5311}" type="datetime1">
              <a:rPr lang="en-US" smtClean="0"/>
              <a:t>10/28/10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B1ED9B-2F1B-A143-B3A7-C34816120370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04217109"/>
              </p:ext>
            </p:extLst>
          </p:nvPr>
        </p:nvGraphicFramePr>
        <p:xfrm>
          <a:off x="612775" y="1600200"/>
          <a:ext cx="8153400" cy="2217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636910"/>
              </p:ext>
            </p:extLst>
          </p:nvPr>
        </p:nvGraphicFramePr>
        <p:xfrm>
          <a:off x="609600" y="3680923"/>
          <a:ext cx="8425079" cy="2351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969640" y="1516698"/>
            <a:ext cx="4061043" cy="74424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Exploration allows us to find right level of sharing and resource partition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928007" y="2440343"/>
            <a:ext cx="4015413" cy="60507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further significant improvement is found after 4 core CMP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991612" y="4516433"/>
            <a:ext cx="3834352" cy="74424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Compared to halt approach, </a:t>
            </a:r>
            <a:r>
              <a:rPr lang="en-US" dirty="0" err="1" smtClean="0"/>
              <a:t>PoliMakE</a:t>
            </a:r>
            <a:r>
              <a:rPr lang="en-US" dirty="0" smtClean="0"/>
              <a:t> can drastically improve performance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783257" y="5460542"/>
            <a:ext cx="2125889" cy="8784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197830" y="4068789"/>
            <a:ext cx="190124" cy="76052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14" name="Rounded Rectangle 13"/>
          <p:cNvSpPr/>
          <p:nvPr/>
        </p:nvSpPr>
        <p:spPr>
          <a:xfrm>
            <a:off x="2300757" y="3680923"/>
            <a:ext cx="3834352" cy="74424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4 CPUs (2 and 2), performance is not improved as much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924499" y="5169417"/>
            <a:ext cx="934962" cy="3577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905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A324-F050-A449-980A-ECBB9D21CFE1}" type="datetime1">
              <a:rPr lang="en-US" smtClean="0"/>
              <a:t>10/28/10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FEBEB0A-9E3D-4B14-9782-E2AE3DA60D9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 &amp; Motivation</a:t>
            </a:r>
          </a:p>
          <a:p>
            <a:r>
              <a:rPr lang="en-US" sz="3600" dirty="0" smtClean="0"/>
              <a:t>CAM Overview</a:t>
            </a:r>
          </a:p>
          <a:p>
            <a:r>
              <a:rPr lang="en-US" sz="3600" dirty="0" smtClean="0"/>
              <a:t>Memory-aware Macro-Pipelining</a:t>
            </a:r>
          </a:p>
          <a:p>
            <a:r>
              <a:rPr lang="en-US" sz="3600" dirty="0" smtClean="0"/>
              <a:t>Customized Security Policy Generation</a:t>
            </a:r>
          </a:p>
          <a:p>
            <a:r>
              <a:rPr lang="en-US" sz="3600" b="1" i="1" dirty="0" smtClean="0"/>
              <a:t>Related Work</a:t>
            </a:r>
          </a:p>
          <a:p>
            <a:r>
              <a:rPr lang="en-US" sz="3600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5218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Related Work</a:t>
            </a:r>
          </a:p>
        </p:txBody>
      </p:sp>
      <p:sp>
        <p:nvSpPr>
          <p:cNvPr id="358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82D4-0097-404C-853B-379FE2DCBD43}" type="datetime1">
              <a:rPr lang="en-US" smtClean="0"/>
              <a:t>10/28/10</a:t>
            </a:fld>
            <a:endParaRPr lang="en-US"/>
          </a:p>
        </p:txBody>
      </p:sp>
      <p:sp>
        <p:nvSpPr>
          <p:cNvPr id="3584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2778921-AD0F-41DE-B71F-E040CB57B47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5846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Data Allocation</a:t>
            </a:r>
          </a:p>
          <a:p>
            <a:pPr lvl="1"/>
            <a:r>
              <a:rPr lang="en-US" sz="1400" dirty="0" smtClean="0"/>
              <a:t>Data Reuse Analysis Technique for Software-Controlled Memory Hierarchies [</a:t>
            </a:r>
            <a:r>
              <a:rPr lang="en-US" sz="1400" dirty="0" err="1" smtClean="0"/>
              <a:t>Issein</a:t>
            </a:r>
            <a:r>
              <a:rPr lang="en-US" sz="1400" dirty="0" smtClean="0"/>
              <a:t> DATE ‘04]</a:t>
            </a:r>
          </a:p>
          <a:p>
            <a:pPr lvl="1"/>
            <a:r>
              <a:rPr lang="en-US" sz="1400" dirty="0" smtClean="0"/>
              <a:t>Multiprocessor System-on-Chip Data Reuse Analysis for Exploring Customized Memory Hierarchies [</a:t>
            </a:r>
            <a:r>
              <a:rPr lang="en-US" sz="1400" dirty="0" err="1" smtClean="0"/>
              <a:t>Issenin</a:t>
            </a:r>
            <a:r>
              <a:rPr lang="en-US" sz="1400" dirty="0" smtClean="0"/>
              <a:t> DAC ‘06]</a:t>
            </a:r>
          </a:p>
          <a:p>
            <a:pPr lvl="1"/>
            <a:r>
              <a:rPr lang="en-US" sz="1400" dirty="0" smtClean="0"/>
              <a:t>Memory Coloring: DWT Compiler Approach for Scratchpad Memory Management  [Li et al. PACT ‘05]</a:t>
            </a:r>
          </a:p>
          <a:p>
            <a:pPr lvl="1"/>
            <a:r>
              <a:rPr lang="en-US" sz="1400" dirty="0" smtClean="0"/>
              <a:t>Efficient Utilization of Scratch-Pad Memory in Embedded Processor Applications [Panda DATE ‘97]</a:t>
            </a:r>
          </a:p>
          <a:p>
            <a:r>
              <a:rPr lang="en-US" sz="1600" dirty="0" smtClean="0"/>
              <a:t>Loop Scheduling</a:t>
            </a:r>
          </a:p>
          <a:p>
            <a:pPr lvl="1"/>
            <a:r>
              <a:rPr lang="en-US" sz="1400" dirty="0" smtClean="0"/>
              <a:t>Loop Scheduling with Complete Memory Latency Hiding on Multi-core Architecture [C. </a:t>
            </a:r>
            <a:r>
              <a:rPr lang="en-US" sz="1400" dirty="0" err="1" smtClean="0"/>
              <a:t>Xue</a:t>
            </a:r>
            <a:r>
              <a:rPr lang="en-US" sz="1400" dirty="0" smtClean="0"/>
              <a:t> ICPADS ’04]</a:t>
            </a:r>
          </a:p>
          <a:p>
            <a:pPr lvl="1"/>
            <a:r>
              <a:rPr lang="en-US" sz="1400" dirty="0" smtClean="0"/>
              <a:t>SPM Conscious Loop Scheduling for Embedded Chip Multiprocessors [L. </a:t>
            </a:r>
            <a:r>
              <a:rPr lang="en-US" sz="1400" dirty="0" err="1" smtClean="0"/>
              <a:t>Xue</a:t>
            </a:r>
            <a:r>
              <a:rPr lang="en-US" sz="1400" dirty="0" smtClean="0"/>
              <a:t> ICPADS ‘06]</a:t>
            </a:r>
          </a:p>
          <a:p>
            <a:r>
              <a:rPr lang="en-US" sz="1600" dirty="0" smtClean="0"/>
              <a:t>Pipelining/Scheduling Heuristics</a:t>
            </a:r>
          </a:p>
          <a:p>
            <a:pPr lvl="1"/>
            <a:r>
              <a:rPr lang="en-US" sz="1400" dirty="0" smtClean="0"/>
              <a:t>Integrated Scratchpad Memory Optimization and Task Scheduling for </a:t>
            </a:r>
            <a:r>
              <a:rPr lang="en-US" sz="1400" dirty="0" err="1" smtClean="0"/>
              <a:t>MPSoC</a:t>
            </a:r>
            <a:r>
              <a:rPr lang="en-US" sz="1400" dirty="0" smtClean="0"/>
              <a:t> Architectures, [V. </a:t>
            </a:r>
            <a:r>
              <a:rPr lang="en-US" sz="1400" dirty="0" err="1" smtClean="0"/>
              <a:t>Suhendra</a:t>
            </a:r>
            <a:r>
              <a:rPr lang="en-US" sz="1400" dirty="0" smtClean="0"/>
              <a:t> et al . CASES ‘06].</a:t>
            </a:r>
          </a:p>
          <a:p>
            <a:pPr lvl="1"/>
            <a:r>
              <a:rPr lang="en-US" sz="1400" dirty="0" smtClean="0"/>
              <a:t>Pipelined Data Parallel Task Mapping/Scheduling Technique for </a:t>
            </a:r>
            <a:r>
              <a:rPr lang="en-US" sz="1400" dirty="0" err="1" smtClean="0"/>
              <a:t>MPSoC</a:t>
            </a:r>
            <a:r>
              <a:rPr lang="en-US" sz="1400" dirty="0" smtClean="0"/>
              <a:t> [Yang, H. et al., DATE 09]</a:t>
            </a:r>
          </a:p>
          <a:p>
            <a:pPr lvl="1"/>
            <a:r>
              <a:rPr lang="en-US" sz="1400" dirty="0" smtClean="0"/>
              <a:t>Exploiting Coarse-grained Task, Data, and Pipeline Parallelism in Stream Programs, [Gordon et al. ASPLOS ‘06]</a:t>
            </a:r>
          </a:p>
          <a:p>
            <a:pPr lvl="1"/>
            <a:endParaRPr lang="en-US" sz="1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264566" y="1835632"/>
            <a:ext cx="6400800" cy="990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/>
              <a:t>We exploit the application’s inter/intra kernel data reuse opportunities to </a:t>
            </a:r>
            <a:r>
              <a:rPr lang="en-US" b="1" i="1" dirty="0" smtClean="0"/>
              <a:t>minimize</a:t>
            </a:r>
            <a:r>
              <a:rPr lang="en-US" dirty="0" smtClean="0"/>
              <a:t> data transfers thereby </a:t>
            </a:r>
            <a:r>
              <a:rPr lang="en-US" b="1" i="1" dirty="0" smtClean="0"/>
              <a:t>reducing dynamic power consumption</a:t>
            </a:r>
            <a:endParaRPr lang="en-US" b="1" i="1" dirty="0"/>
          </a:p>
        </p:txBody>
      </p:sp>
      <p:sp>
        <p:nvSpPr>
          <p:cNvPr id="9" name="Rectangle 8"/>
          <p:cNvSpPr/>
          <p:nvPr/>
        </p:nvSpPr>
        <p:spPr>
          <a:xfrm>
            <a:off x="1264566" y="3495071"/>
            <a:ext cx="6629400" cy="82126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We exploit the application’s </a:t>
            </a:r>
            <a:r>
              <a:rPr lang="en-US" b="1" i="1" dirty="0" smtClean="0"/>
              <a:t>parallelism</a:t>
            </a:r>
            <a:r>
              <a:rPr lang="en-US" dirty="0" smtClean="0"/>
              <a:t>, </a:t>
            </a:r>
            <a:r>
              <a:rPr lang="en-US" b="1" i="1" dirty="0" smtClean="0"/>
              <a:t>pipelining</a:t>
            </a:r>
            <a:r>
              <a:rPr lang="en-US" dirty="0" smtClean="0"/>
              <a:t>, and </a:t>
            </a:r>
            <a:r>
              <a:rPr lang="en-US" b="1" i="1" dirty="0" smtClean="0"/>
              <a:t>data-reuse</a:t>
            </a:r>
            <a:r>
              <a:rPr lang="en-US" dirty="0" smtClean="0"/>
              <a:t> opportunities by applying different source level transformations</a:t>
            </a:r>
          </a:p>
          <a:p>
            <a:endParaRPr lang="en-US" sz="17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264566" y="4689954"/>
            <a:ext cx="6248400" cy="86041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Distribute computations with the </a:t>
            </a:r>
            <a:r>
              <a:rPr lang="en-US" b="1" i="1" dirty="0" smtClean="0"/>
              <a:t>ultimate goal of reducing unnecessary data transfers and increasing throughput</a:t>
            </a:r>
            <a:endParaRPr lang="en-US" sz="17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14297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58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8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8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8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58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58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58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Related Work (Cont.)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E49F-68A0-D042-94C6-F52044D0B29E}" type="datetime1">
              <a:rPr lang="en-US" smtClean="0"/>
              <a:t>10/28/10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CASA '10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B1ED9B-2F1B-A143-B3A7-C3481612037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Pure software solutions (complementary)</a:t>
            </a:r>
          </a:p>
          <a:p>
            <a:pPr lvl="1"/>
            <a:r>
              <a:rPr lang="en-US" smtClean="0"/>
              <a:t>CCured [24], StackGuard [10], Smashguard [25, Pointguard [26]</a:t>
            </a:r>
          </a:p>
          <a:p>
            <a:r>
              <a:rPr lang="en-US" smtClean="0"/>
              <a:t>Hardware Assisted</a:t>
            </a:r>
          </a:p>
          <a:p>
            <a:pPr lvl="1"/>
            <a:r>
              <a:rPr lang="en-US" smtClean="0"/>
              <a:t>Patel et al. [27], Zambreno et al. [28], Arora et al. [30] </a:t>
            </a:r>
          </a:p>
          <a:p>
            <a:r>
              <a:rPr lang="en-US" smtClean="0"/>
              <a:t>Platforms (complementary)</a:t>
            </a:r>
          </a:p>
          <a:p>
            <a:pPr lvl="1"/>
            <a:r>
              <a:rPr lang="en-US" smtClean="0"/>
              <a:t>ARM TrustZone [33], SECA [8], AEGIS  [31]</a:t>
            </a:r>
          </a:p>
          <a:p>
            <a:r>
              <a:rPr lang="en-US" smtClean="0"/>
              <a:t>Halt/Execute</a:t>
            </a:r>
          </a:p>
          <a:p>
            <a:pPr lvl="1"/>
            <a:r>
              <a:rPr lang="en-US" smtClean="0"/>
              <a:t>Flickr</a:t>
            </a:r>
          </a:p>
          <a:p>
            <a:r>
              <a:rPr lang="en-US" smtClean="0"/>
              <a:t>Isolation</a:t>
            </a:r>
          </a:p>
          <a:p>
            <a:pPr lvl="1"/>
            <a:r>
              <a:rPr lang="en-US" smtClean="0"/>
              <a:t>IBM CELL Vault, Agarwal et al. [12]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154560" y="2722865"/>
            <a:ext cx="6657535" cy="86637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Full </a:t>
            </a:r>
            <a:r>
              <a:rPr lang="en-US" b="1" i="1" dirty="0"/>
              <a:t>platform support for secure software </a:t>
            </a:r>
            <a:r>
              <a:rPr lang="en-US" b="1" i="1" dirty="0" smtClean="0"/>
              <a:t>execution might be an overkill in cases security is limited to only a few applications</a:t>
            </a:r>
            <a:endParaRPr lang="en-US" b="1" i="1" dirty="0"/>
          </a:p>
        </p:txBody>
      </p:sp>
      <p:sp>
        <p:nvSpPr>
          <p:cNvPr id="10" name="Rounded Rectangle 9"/>
          <p:cNvSpPr/>
          <p:nvPr/>
        </p:nvSpPr>
        <p:spPr>
          <a:xfrm>
            <a:off x="1154560" y="4756855"/>
            <a:ext cx="6657535" cy="106783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/>
              <a:t>Current isolation </a:t>
            </a:r>
            <a:r>
              <a:rPr lang="en-US" sz="2000" b="1" i="1" dirty="0" smtClean="0"/>
              <a:t>approaches do not offer efficient (power/performance) means to run applications on multiprocessors</a:t>
            </a:r>
            <a:endParaRPr lang="en-US" sz="2000" b="1" i="1" dirty="0"/>
          </a:p>
        </p:txBody>
      </p:sp>
      <p:sp>
        <p:nvSpPr>
          <p:cNvPr id="13" name="Rounded Rectangle 12"/>
          <p:cNvSpPr/>
          <p:nvPr/>
        </p:nvSpPr>
        <p:spPr>
          <a:xfrm>
            <a:off x="1154559" y="1681979"/>
            <a:ext cx="6657535" cy="83443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/>
              <a:t>Can be complimentary but no side channel protection</a:t>
            </a:r>
            <a:endParaRPr lang="en-US" sz="2000" b="1" i="1" dirty="0"/>
          </a:p>
        </p:txBody>
      </p:sp>
      <p:sp>
        <p:nvSpPr>
          <p:cNvPr id="14" name="Rounded Rectangle 13"/>
          <p:cNvSpPr/>
          <p:nvPr/>
        </p:nvSpPr>
        <p:spPr>
          <a:xfrm>
            <a:off x="1154560" y="3752045"/>
            <a:ext cx="6657535" cy="86637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No energy/performance awareness nor a means to map an application to the platform (left to programmer)</a:t>
            </a:r>
            <a:endParaRPr lang="en-US" b="1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922879" y="2722865"/>
            <a:ext cx="7091185" cy="189555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To the best of our knowledge, we are the first to propose the idea of customized policy making to guarantee secure software execution for </a:t>
            </a:r>
            <a:r>
              <a:rPr lang="en-US" sz="2400" b="1" i="1" dirty="0" smtClean="0"/>
              <a:t>CMPs 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310363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0142A-F5C1-1C4F-A5C2-8E0AB020753B}" type="datetime1">
              <a:rPr lang="en-US" smtClean="0"/>
              <a:t>10/28/10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/>
              <a:t>Introduction &amp; Motivation</a:t>
            </a:r>
          </a:p>
          <a:p>
            <a:r>
              <a:rPr lang="en-US" sz="3600" dirty="0" smtClean="0"/>
              <a:t>CAM Overview</a:t>
            </a:r>
          </a:p>
          <a:p>
            <a:r>
              <a:rPr lang="en-US" sz="3600" dirty="0" smtClean="0"/>
              <a:t>Memory-aware Macro-Pipelining</a:t>
            </a:r>
          </a:p>
          <a:p>
            <a:r>
              <a:rPr lang="en-US" sz="3600" dirty="0" smtClean="0"/>
              <a:t>Customized Security Policy Generation</a:t>
            </a:r>
          </a:p>
          <a:p>
            <a:r>
              <a:rPr lang="en-US" sz="3600" dirty="0"/>
              <a:t>Related Work</a:t>
            </a:r>
          </a:p>
          <a:p>
            <a:r>
              <a:rPr lang="en-US" sz="3600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17998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A324-F050-A449-980A-ECBB9D21CFE1}" type="datetime1">
              <a:rPr lang="en-US" smtClean="0"/>
              <a:t>10/28/10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FEBEB0A-9E3D-4B14-9782-E2AE3DA60D9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 &amp; Motivation</a:t>
            </a:r>
          </a:p>
          <a:p>
            <a:r>
              <a:rPr lang="en-US" sz="3600" dirty="0" smtClean="0"/>
              <a:t>CAM Overview</a:t>
            </a:r>
          </a:p>
          <a:p>
            <a:r>
              <a:rPr lang="en-US" sz="3600" dirty="0" smtClean="0"/>
              <a:t>Memory-aware Macro-Pipelining</a:t>
            </a:r>
          </a:p>
          <a:p>
            <a:r>
              <a:rPr lang="en-US" sz="3600" dirty="0" smtClean="0"/>
              <a:t>Customized Security Policy Generation</a:t>
            </a:r>
          </a:p>
          <a:p>
            <a:r>
              <a:rPr lang="en-US" sz="3600" dirty="0" smtClean="0"/>
              <a:t>Related Work</a:t>
            </a:r>
          </a:p>
          <a:p>
            <a:r>
              <a:rPr lang="en-US" sz="3600" b="1" i="1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68972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7E24-98DA-4741-AC7B-0ED88C4D7F0A}" type="datetime1">
              <a:rPr lang="en-US" smtClean="0"/>
              <a:t>10/28/10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FEBEB0A-9E3D-4B14-9782-E2AE3DA60D9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Discussed CAM, a software mapping and scheduling methodology for multimedia and data intensive applications</a:t>
            </a:r>
          </a:p>
          <a:p>
            <a:r>
              <a:rPr lang="en-US" dirty="0" smtClean="0"/>
              <a:t>Progressively transforms the application’s code to discover and exploit </a:t>
            </a:r>
          </a:p>
          <a:p>
            <a:pPr lvl="1"/>
            <a:r>
              <a:rPr lang="en-US" dirty="0" smtClean="0"/>
              <a:t>Inter-kernel data reuse </a:t>
            </a:r>
          </a:p>
          <a:p>
            <a:pPr lvl="1"/>
            <a:r>
              <a:rPr lang="en-US" dirty="0" smtClean="0"/>
              <a:t>Parallelism opportunities</a:t>
            </a:r>
          </a:p>
          <a:p>
            <a:r>
              <a:rPr lang="en-US" dirty="0" smtClean="0"/>
              <a:t>Tightly couple transformations, with data reuse analysis, scheduling and mapping</a:t>
            </a:r>
          </a:p>
          <a:p>
            <a:pPr lvl="1"/>
            <a:r>
              <a:rPr lang="en-US" dirty="0" smtClean="0"/>
              <a:t>Tightly couple computation with its data</a:t>
            </a:r>
          </a:p>
          <a:p>
            <a:r>
              <a:rPr lang="en-US" dirty="0" smtClean="0"/>
              <a:t>Explores, generates and exploits customized policy making to guarantee secure software execution </a:t>
            </a:r>
          </a:p>
          <a:p>
            <a:r>
              <a:rPr lang="en-US" dirty="0" smtClean="0"/>
              <a:t>Current enhancements include</a:t>
            </a:r>
          </a:p>
          <a:p>
            <a:pPr lvl="1"/>
            <a:r>
              <a:rPr lang="en-US" dirty="0" smtClean="0"/>
              <a:t>Reliability awareness </a:t>
            </a:r>
          </a:p>
          <a:p>
            <a:pPr lvl="1"/>
            <a:r>
              <a:rPr lang="en-US" dirty="0" smtClean="0"/>
              <a:t>Move towards heterogeneous </a:t>
            </a:r>
            <a:r>
              <a:rPr lang="en-US" dirty="0" err="1" smtClean="0"/>
              <a:t>MPSoCs</a:t>
            </a:r>
            <a:r>
              <a:rPr lang="en-US" dirty="0" smtClean="0"/>
              <a:t> and CGRAs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8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4F73-9733-5D40-AEF9-A26DD95FD628}" type="datetime1">
              <a:rPr lang="en-US" smtClean="0"/>
              <a:t>10/28/10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FEBEB0A-9E3D-4B14-9782-E2AE3DA60D9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6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2945" tIns="41473" rIns="82945" bIns="41473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Power and Performance </a:t>
            </a:r>
            <a:r>
              <a:rPr lang="en-US" sz="3200" dirty="0" smtClean="0"/>
              <a:t>Improvements over Standard </a:t>
            </a:r>
            <a:r>
              <a:rPr lang="en-US" sz="3200" dirty="0"/>
              <a:t>CMP Application Mapping Approaches</a:t>
            </a:r>
            <a:endParaRPr lang="en-US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81000" y="1371600"/>
          <a:ext cx="8305800" cy="2209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457200" y="3581400"/>
          <a:ext cx="8458200" cy="2417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5334000" y="1371600"/>
            <a:ext cx="3810000" cy="457200"/>
          </a:xfrm>
          <a:prstGeom prst="wedgeRectCallout">
            <a:avLst>
              <a:gd name="adj1" fmla="val 12458"/>
              <a:gd name="adj2" fmla="val 7291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400"/>
              <a:t>Clustering helps reduce number of unnecessary memory transfers as well as improve troughput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990600" y="1828800"/>
            <a:ext cx="3581400" cy="533400"/>
          </a:xfrm>
          <a:prstGeom prst="wedgeRectCallout">
            <a:avLst>
              <a:gd name="adj1" fmla="val -1989"/>
              <a:gd name="adj2" fmla="val 6858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400" dirty="0"/>
              <a:t>In some cases clustering hurts </a:t>
            </a:r>
            <a:r>
              <a:rPr lang="en-US" sz="1400" dirty="0" smtClean="0"/>
              <a:t>performance </a:t>
            </a:r>
          </a:p>
          <a:p>
            <a:pPr algn="ctr"/>
            <a:r>
              <a:rPr lang="en-US" sz="1400" dirty="0" smtClean="0"/>
              <a:t>(i.e. 8CPU with 4KB SPMs </a:t>
            </a:r>
            <a:r>
              <a:rPr lang="en-US" sz="1400" dirty="0" err="1" smtClean="0"/>
              <a:t>config</a:t>
            </a:r>
            <a:r>
              <a:rPr lang="en-US" sz="1400" dirty="0" smtClean="0"/>
              <a:t>.)</a:t>
            </a:r>
            <a:endParaRPr lang="en-US" sz="1400" dirty="0"/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6858000" y="3505200"/>
            <a:ext cx="2286000" cy="685800"/>
          </a:xfrm>
          <a:prstGeom prst="wedgeRectCallout">
            <a:avLst>
              <a:gd name="adj1" fmla="val -83"/>
              <a:gd name="adj2" fmla="val 7271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200" dirty="0"/>
              <a:t>There are cases where clustering </a:t>
            </a:r>
            <a:r>
              <a:rPr lang="en-US" sz="1200" dirty="0" smtClean="0"/>
              <a:t>may </a:t>
            </a:r>
            <a:r>
              <a:rPr lang="en-US" sz="1200" dirty="0"/>
              <a:t>lead to less power </a:t>
            </a:r>
            <a:r>
              <a:rPr lang="en-US" sz="1200" dirty="0" smtClean="0"/>
              <a:t>reduction</a:t>
            </a:r>
          </a:p>
          <a:p>
            <a:pPr algn="ctr"/>
            <a:r>
              <a:rPr lang="en-US" sz="1200" dirty="0" smtClean="0"/>
              <a:t>(i.e. 4CPU with 32KB SPMs </a:t>
            </a:r>
            <a:r>
              <a:rPr lang="en-US" sz="1200" dirty="0" err="1" smtClean="0"/>
              <a:t>config</a:t>
            </a:r>
            <a:r>
              <a:rPr lang="en-US" sz="1200" dirty="0" smtClean="0"/>
              <a:t>) 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533400" y="5943600"/>
            <a:ext cx="472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Y-axis: Improvement Percentage</a:t>
            </a:r>
          </a:p>
          <a:p>
            <a:r>
              <a:rPr lang="en-US" sz="1600" dirty="0" smtClean="0"/>
              <a:t>X-axis: Platform Configuration – SPM Size by # CPUs</a:t>
            </a:r>
            <a:endParaRPr lang="en-US" sz="16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D2D699-87F4-454F-887C-08A87CCFF95B}" type="datetime1">
              <a:rPr lang="en-US" smtClean="0"/>
              <a:t>10/28/10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66D439-E4A8-45B7-86AF-6C329077AAE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CASA '10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35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  <p:bldP spid="35846" grpId="0" animBg="1"/>
      <p:bldP spid="3584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Memory-aware scheduling and Early Execution Edge Exploitation</a:t>
            </a:r>
          </a:p>
        </p:txBody>
      </p:sp>
      <p:sp>
        <p:nvSpPr>
          <p:cNvPr id="3481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8504-1FFB-D64F-81BC-33D71DB1D2F4}" type="datetime1">
              <a:rPr lang="en-US" smtClean="0"/>
              <a:t>10/28/10</a:t>
            </a:fld>
            <a:endParaRPr lang="en-US"/>
          </a:p>
        </p:txBody>
      </p:sp>
      <p:sp>
        <p:nvSpPr>
          <p:cNvPr id="34820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BAC3DC8-45CD-4A6D-8CF2-3E8B5B1CBB0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4822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Progressive comparison</a:t>
            </a:r>
          </a:p>
          <a:p>
            <a:pPr lvl="1"/>
            <a:r>
              <a:rPr lang="en-US" smtClean="0"/>
              <a:t>Base case</a:t>
            </a:r>
          </a:p>
          <a:p>
            <a:pPr lvl="1"/>
            <a:r>
              <a:rPr lang="en-US" smtClean="0"/>
              <a:t>Task partitioning</a:t>
            </a:r>
          </a:p>
          <a:p>
            <a:pPr lvl="1"/>
            <a:r>
              <a:rPr lang="en-US" smtClean="0"/>
              <a:t>Early Execution + Task Partitioning</a:t>
            </a:r>
          </a:p>
          <a:p>
            <a:pPr lvl="1"/>
            <a:r>
              <a:rPr lang="en-US" smtClean="0"/>
              <a:t>Memory Aware Scheduling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381000" y="4114800"/>
          <a:ext cx="3810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543425" y="4038600"/>
          <a:ext cx="4219575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825" name="TextBox 11"/>
          <p:cNvSpPr txBox="1">
            <a:spLocks noChangeArrowheads="1"/>
          </p:cNvSpPr>
          <p:nvPr/>
        </p:nvSpPr>
        <p:spPr bwMode="auto">
          <a:xfrm>
            <a:off x="838200" y="4114800"/>
            <a:ext cx="3532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Progressive Performance Improvement</a:t>
            </a:r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5181600" y="1982788"/>
            <a:ext cx="3833813" cy="1827212"/>
            <a:chOff x="5254753" y="2209799"/>
            <a:chExt cx="3681182" cy="1447788"/>
          </a:xfrm>
        </p:grpSpPr>
        <p:sp>
          <p:nvSpPr>
            <p:cNvPr id="34829" name="TextBox 32"/>
            <p:cNvSpPr txBox="1">
              <a:spLocks noChangeArrowheads="1"/>
            </p:cNvSpPr>
            <p:nvPr/>
          </p:nvSpPr>
          <p:spPr bwMode="auto">
            <a:xfrm>
              <a:off x="6282293" y="2384181"/>
              <a:ext cx="87717" cy="109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">
                  <a:solidFill>
                    <a:srgbClr val="FF0000"/>
                  </a:solidFill>
                  <a:latin typeface="Georgia" pitchFamily="18" charset="0"/>
                </a:rPr>
                <a:t>i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369076" y="2564513"/>
              <a:ext cx="656972" cy="10062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" dirty="0"/>
                <a:t>A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119031" y="2564513"/>
              <a:ext cx="246936" cy="1006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" dirty="0"/>
                <a:t>B1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806489" y="2564513"/>
              <a:ext cx="501495" cy="10062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" dirty="0"/>
                <a:t>C1</a:t>
              </a:r>
            </a:p>
          </p:txBody>
        </p:sp>
        <p:sp>
          <p:nvSpPr>
            <p:cNvPr id="34833" name="TextBox 41"/>
            <p:cNvSpPr txBox="1">
              <a:spLocks noChangeArrowheads="1"/>
            </p:cNvSpPr>
            <p:nvPr/>
          </p:nvSpPr>
          <p:spPr bwMode="auto">
            <a:xfrm>
              <a:off x="5258128" y="2390951"/>
              <a:ext cx="2037789" cy="18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b="1" i="1">
                  <a:latin typeface="Georgia" pitchFamily="18" charset="0"/>
                </a:rPr>
                <a:t>Standard with task partitioning</a:t>
              </a:r>
            </a:p>
          </p:txBody>
        </p:sp>
        <p:sp>
          <p:nvSpPr>
            <p:cNvPr id="34834" name="TextBox 42"/>
            <p:cNvSpPr txBox="1">
              <a:spLocks noChangeArrowheads="1"/>
            </p:cNvSpPr>
            <p:nvPr/>
          </p:nvSpPr>
          <p:spPr bwMode="auto">
            <a:xfrm>
              <a:off x="5256155" y="2813657"/>
              <a:ext cx="3679780" cy="18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b="1" i="1">
                  <a:latin typeface="Georgia" pitchFamily="18" charset="0"/>
                </a:rPr>
                <a:t>After analyzing when tasks can start (early execution edges)</a:t>
              </a:r>
            </a:p>
          </p:txBody>
        </p:sp>
        <p:sp>
          <p:nvSpPr>
            <p:cNvPr id="34835" name="TextBox 43"/>
            <p:cNvSpPr txBox="1">
              <a:spLocks noChangeArrowheads="1"/>
            </p:cNvSpPr>
            <p:nvPr/>
          </p:nvSpPr>
          <p:spPr bwMode="auto">
            <a:xfrm>
              <a:off x="5254753" y="3246789"/>
              <a:ext cx="2205527" cy="195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b="1" i="1">
                  <a:latin typeface="Georgia" pitchFamily="18" charset="0"/>
                </a:rPr>
                <a:t>Memory</a:t>
              </a:r>
              <a:r>
                <a:rPr lang="en-US" sz="1000" b="1" i="1">
                  <a:latin typeface="Georgia" pitchFamily="18" charset="0"/>
                </a:rPr>
                <a:t> aware task scheduling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056534" y="2560739"/>
              <a:ext cx="32011" cy="10188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66571" y="2564513"/>
              <a:ext cx="246936" cy="1006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" dirty="0"/>
                <a:t>B3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404074" y="2560739"/>
              <a:ext cx="30486" cy="10188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122079" y="2712940"/>
              <a:ext cx="246936" cy="1006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" dirty="0"/>
                <a:t>B2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059583" y="2710424"/>
              <a:ext cx="32011" cy="1006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466571" y="2712940"/>
              <a:ext cx="246936" cy="1006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" dirty="0"/>
                <a:t>B4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404074" y="2710424"/>
              <a:ext cx="30486" cy="1006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743993" y="2560739"/>
              <a:ext cx="32010" cy="10188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400966" y="2560739"/>
              <a:ext cx="499970" cy="101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" dirty="0"/>
                <a:t>C3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338470" y="2558224"/>
              <a:ext cx="32010" cy="1006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806489" y="2712940"/>
              <a:ext cx="501495" cy="10062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" dirty="0"/>
                <a:t>C2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743993" y="2710424"/>
              <a:ext cx="32010" cy="1006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400966" y="2710424"/>
              <a:ext cx="499970" cy="10062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" dirty="0"/>
                <a:t>C4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338470" y="2706650"/>
              <a:ext cx="32010" cy="10188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369076" y="3006019"/>
              <a:ext cx="656972" cy="10062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" dirty="0"/>
                <a:t>A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119031" y="3006019"/>
              <a:ext cx="246936" cy="1006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" dirty="0"/>
                <a:t>B1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463522" y="3006019"/>
              <a:ext cx="499970" cy="10062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" dirty="0"/>
                <a:t>C1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056534" y="3002246"/>
              <a:ext cx="32011" cy="10188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122079" y="3154446"/>
              <a:ext cx="246936" cy="1006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" dirty="0"/>
                <a:t>B2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059583" y="3150673"/>
              <a:ext cx="32011" cy="10188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466571" y="3154446"/>
              <a:ext cx="246936" cy="1006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" dirty="0"/>
                <a:t>B4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404074" y="3150673"/>
              <a:ext cx="30486" cy="10188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401026" y="3002246"/>
              <a:ext cx="30486" cy="10188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057999" y="3002246"/>
              <a:ext cx="499970" cy="101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" dirty="0"/>
                <a:t>C3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995502" y="2999730"/>
              <a:ext cx="30486" cy="1006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806489" y="3154446"/>
              <a:ext cx="501495" cy="10062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" dirty="0"/>
                <a:t>C2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743993" y="3150673"/>
              <a:ext cx="32010" cy="10188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400966" y="3150673"/>
              <a:ext cx="499970" cy="101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" dirty="0"/>
                <a:t>C4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338470" y="3148157"/>
              <a:ext cx="32010" cy="10188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776063" y="3154446"/>
              <a:ext cx="246936" cy="1006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" dirty="0"/>
                <a:t>B3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713567" y="3150673"/>
              <a:ext cx="30486" cy="10188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69076" y="3411048"/>
              <a:ext cx="656972" cy="10062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" dirty="0"/>
                <a:t>A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776063" y="3556959"/>
              <a:ext cx="246936" cy="1006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" dirty="0"/>
                <a:t>B1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056534" y="3556959"/>
              <a:ext cx="499970" cy="10062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" dirty="0"/>
                <a:t>C1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713567" y="3553186"/>
              <a:ext cx="30486" cy="10188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119031" y="3411048"/>
              <a:ext cx="246936" cy="1006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" dirty="0"/>
                <a:t>B2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056534" y="3407275"/>
              <a:ext cx="32011" cy="10188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933006" y="3553186"/>
              <a:ext cx="499970" cy="101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" dirty="0"/>
                <a:t>C3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401026" y="3411048"/>
              <a:ext cx="499970" cy="10062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" dirty="0"/>
                <a:t>C2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275973" y="3407275"/>
              <a:ext cx="499970" cy="101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" dirty="0"/>
                <a:t>C4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651011" y="3556959"/>
              <a:ext cx="246936" cy="1006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" dirty="0"/>
                <a:t>B3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588515" y="3553186"/>
              <a:ext cx="30486" cy="10188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995502" y="3407275"/>
              <a:ext cx="246936" cy="101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" dirty="0"/>
                <a:t>B4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933006" y="3404759"/>
              <a:ext cx="30486" cy="1006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369076" y="2209799"/>
              <a:ext cx="656972" cy="10062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" dirty="0"/>
                <a:t>A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056534" y="2209799"/>
              <a:ext cx="1094447" cy="1006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" dirty="0"/>
                <a:t>B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182991" y="2209799"/>
              <a:ext cx="1656912" cy="10062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" dirty="0"/>
                <a:t>C</a:t>
              </a:r>
            </a:p>
          </p:txBody>
        </p:sp>
      </p:grpSp>
      <p:sp>
        <p:nvSpPr>
          <p:cNvPr id="34827" name="TextBox 103"/>
          <p:cNvSpPr txBox="1">
            <a:spLocks noChangeArrowheads="1"/>
          </p:cNvSpPr>
          <p:nvPr/>
        </p:nvSpPr>
        <p:spPr bwMode="auto">
          <a:xfrm>
            <a:off x="5181600" y="1754188"/>
            <a:ext cx="28543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 i="1">
                <a:latin typeface="Georgia" pitchFamily="18" charset="0"/>
              </a:rPr>
              <a:t>Standard with base case – initial task graph</a:t>
            </a:r>
          </a:p>
        </p:txBody>
      </p:sp>
      <p:sp>
        <p:nvSpPr>
          <p:cNvPr id="89" name="Rectangle 88"/>
          <p:cNvSpPr/>
          <p:nvPr/>
        </p:nvSpPr>
        <p:spPr>
          <a:xfrm>
            <a:off x="2362200" y="2667000"/>
            <a:ext cx="4191000" cy="1447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/>
              <a:t>Our approach provides: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/>
              <a:t>Higher throughput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/>
              <a:t>Load balancing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/>
              <a:t>Savings in off-chip memory transfers</a:t>
            </a:r>
          </a:p>
        </p:txBody>
      </p:sp>
    </p:spTree>
    <p:extLst>
      <p:ext uri="{BB962C8B-B14F-4D97-AF65-F5344CB8AC3E}">
        <p14:creationId xmlns:p14="http://schemas.microsoft.com/office/powerpoint/2010/main" val="53992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Rectangle 283"/>
          <p:cNvSpPr/>
          <p:nvPr/>
        </p:nvSpPr>
        <p:spPr>
          <a:xfrm>
            <a:off x="2819400" y="1600200"/>
            <a:ext cx="4038600" cy="17526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838200" y="4337050"/>
            <a:ext cx="968375" cy="9636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453"/>
          <p:cNvGrpSpPr>
            <a:grpSpLocks/>
          </p:cNvGrpSpPr>
          <p:nvPr/>
        </p:nvGrpSpPr>
        <p:grpSpPr bwMode="auto">
          <a:xfrm>
            <a:off x="838200" y="4337050"/>
            <a:ext cx="595313" cy="473075"/>
            <a:chOff x="962696" y="164621"/>
            <a:chExt cx="795811" cy="673579"/>
          </a:xfrm>
        </p:grpSpPr>
        <p:sp>
          <p:nvSpPr>
            <p:cNvPr id="194" name="Rectangle 193"/>
            <p:cNvSpPr>
              <a:spLocks noChangeArrowheads="1"/>
            </p:cNvSpPr>
            <p:nvPr/>
          </p:nvSpPr>
          <p:spPr bwMode="auto">
            <a:xfrm>
              <a:off x="1293913" y="164621"/>
              <a:ext cx="305860" cy="336790"/>
            </a:xfrm>
            <a:prstGeom prst="rect">
              <a:avLst/>
            </a:prstGeom>
            <a:gradFill rotWithShape="1">
              <a:gsLst>
                <a:gs pos="0">
                  <a:srgbClr val="90B0FF"/>
                </a:gs>
                <a:gs pos="35001">
                  <a:srgbClr val="B2C7FF"/>
                </a:gs>
                <a:gs pos="100000">
                  <a:srgbClr val="E0E8FF"/>
                </a:gs>
              </a:gsLst>
              <a:lin ang="16200000" scaled="1"/>
            </a:gradFill>
            <a:ln w="9525">
              <a:solidFill>
                <a:srgbClr val="0064CC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29260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baseline="-250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5" name="Rectangle 194"/>
            <p:cNvSpPr>
              <a:spLocks noChangeArrowheads="1"/>
            </p:cNvSpPr>
            <p:nvPr/>
          </p:nvSpPr>
          <p:spPr bwMode="auto">
            <a:xfrm>
              <a:off x="986468" y="501410"/>
              <a:ext cx="307445" cy="336790"/>
            </a:xfrm>
            <a:prstGeom prst="rect">
              <a:avLst/>
            </a:prstGeom>
            <a:gradFill rotWithShape="1">
              <a:gsLst>
                <a:gs pos="0">
                  <a:srgbClr val="90B0FF"/>
                </a:gs>
                <a:gs pos="35001">
                  <a:srgbClr val="B2C7FF"/>
                </a:gs>
                <a:gs pos="100000">
                  <a:srgbClr val="E0E8FF"/>
                </a:gs>
              </a:gsLst>
              <a:lin ang="16200000" scaled="1"/>
            </a:gradFill>
            <a:ln w="9525">
              <a:solidFill>
                <a:srgbClr val="0064CC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29260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baseline="-250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6" name="Rectangle 195"/>
            <p:cNvSpPr>
              <a:spLocks noChangeArrowheads="1"/>
            </p:cNvSpPr>
            <p:nvPr/>
          </p:nvSpPr>
          <p:spPr bwMode="auto">
            <a:xfrm>
              <a:off x="1293913" y="501410"/>
              <a:ext cx="305860" cy="336790"/>
            </a:xfrm>
            <a:prstGeom prst="rect">
              <a:avLst/>
            </a:prstGeom>
            <a:gradFill rotWithShape="1">
              <a:gsLst>
                <a:gs pos="0">
                  <a:srgbClr val="90B0FF"/>
                </a:gs>
                <a:gs pos="35001">
                  <a:srgbClr val="B2C7FF"/>
                </a:gs>
                <a:gs pos="100000">
                  <a:srgbClr val="E0E8FF"/>
                </a:gs>
              </a:gsLst>
              <a:lin ang="16200000" scaled="1"/>
            </a:gradFill>
            <a:ln w="9525">
              <a:solidFill>
                <a:srgbClr val="0064CC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29260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baseline="-250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922" name="TextBox 457"/>
            <p:cNvSpPr txBox="1">
              <a:spLocks noChangeArrowheads="1"/>
            </p:cNvSpPr>
            <p:nvPr/>
          </p:nvSpPr>
          <p:spPr bwMode="auto">
            <a:xfrm>
              <a:off x="1267496" y="227878"/>
              <a:ext cx="475292" cy="304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r>
                <a:rPr lang="en-US" sz="1000">
                  <a:solidFill>
                    <a:srgbClr val="002060"/>
                  </a:solidFill>
                  <a:latin typeface="Arial" charset="0"/>
                </a:rPr>
                <a:t>HL</a:t>
              </a:r>
              <a:r>
                <a:rPr lang="en-US" sz="1000" baseline="-25000">
                  <a:solidFill>
                    <a:srgbClr val="00206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9923" name="TextBox 458"/>
            <p:cNvSpPr txBox="1">
              <a:spLocks noChangeArrowheads="1"/>
            </p:cNvSpPr>
            <p:nvPr/>
          </p:nvSpPr>
          <p:spPr bwMode="auto">
            <a:xfrm>
              <a:off x="1256298" y="532678"/>
              <a:ext cx="502209" cy="304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r>
                <a:rPr lang="en-US" sz="1000">
                  <a:solidFill>
                    <a:srgbClr val="002060"/>
                  </a:solidFill>
                  <a:latin typeface="Arial" charset="0"/>
                </a:rPr>
                <a:t>HH</a:t>
              </a:r>
              <a:r>
                <a:rPr lang="en-US" sz="1000" baseline="-25000">
                  <a:solidFill>
                    <a:srgbClr val="00206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9924" name="TextBox 459"/>
            <p:cNvSpPr txBox="1">
              <a:spLocks noChangeArrowheads="1"/>
            </p:cNvSpPr>
            <p:nvPr/>
          </p:nvSpPr>
          <p:spPr bwMode="auto">
            <a:xfrm>
              <a:off x="962696" y="532678"/>
              <a:ext cx="475291" cy="304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r>
                <a:rPr lang="en-US" sz="1000">
                  <a:solidFill>
                    <a:srgbClr val="002060"/>
                  </a:solidFill>
                  <a:latin typeface="Arial" charset="0"/>
                </a:rPr>
                <a:t>LH</a:t>
              </a:r>
              <a:r>
                <a:rPr lang="en-US" sz="1000" baseline="-25000">
                  <a:solidFill>
                    <a:srgbClr val="00206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00" name="Rectangle 199"/>
            <p:cNvSpPr>
              <a:spLocks noChangeArrowheads="1"/>
            </p:cNvSpPr>
            <p:nvPr/>
          </p:nvSpPr>
          <p:spPr bwMode="auto">
            <a:xfrm>
              <a:off x="986468" y="164621"/>
              <a:ext cx="307445" cy="336790"/>
            </a:xfrm>
            <a:prstGeom prst="rect">
              <a:avLst/>
            </a:prstGeom>
            <a:gradFill rotWithShape="1">
              <a:gsLst>
                <a:gs pos="0">
                  <a:srgbClr val="90B0FF"/>
                </a:gs>
                <a:gs pos="35001">
                  <a:srgbClr val="B2C7FF"/>
                </a:gs>
                <a:gs pos="100000">
                  <a:srgbClr val="E0E8FF"/>
                </a:gs>
              </a:gsLst>
              <a:lin ang="16200000" scaled="1"/>
            </a:gradFill>
            <a:ln w="9525">
              <a:solidFill>
                <a:srgbClr val="0064CC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29260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baseline="-250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926" name="TextBox 461"/>
            <p:cNvSpPr txBox="1">
              <a:spLocks noChangeArrowheads="1"/>
            </p:cNvSpPr>
            <p:nvPr/>
          </p:nvSpPr>
          <p:spPr bwMode="auto">
            <a:xfrm>
              <a:off x="962696" y="227878"/>
              <a:ext cx="448374" cy="304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r>
                <a:rPr lang="en-US" sz="1000">
                  <a:solidFill>
                    <a:srgbClr val="002060"/>
                  </a:solidFill>
                  <a:latin typeface="Arial" charset="0"/>
                </a:rPr>
                <a:t>LL</a:t>
              </a:r>
              <a:r>
                <a:rPr lang="en-US" sz="1000" baseline="-25000">
                  <a:solidFill>
                    <a:srgbClr val="00206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190" name="Rectangle 189"/>
          <p:cNvSpPr>
            <a:spLocks noChangeArrowheads="1"/>
          </p:cNvSpPr>
          <p:nvPr/>
        </p:nvSpPr>
        <p:spPr bwMode="auto">
          <a:xfrm>
            <a:off x="1296988" y="4346575"/>
            <a:ext cx="512762" cy="471488"/>
          </a:xfrm>
          <a:prstGeom prst="rect">
            <a:avLst/>
          </a:prstGeom>
          <a:gradFill rotWithShape="1">
            <a:gsLst>
              <a:gs pos="0">
                <a:srgbClr val="CAC6E1"/>
              </a:gs>
              <a:gs pos="35001">
                <a:srgbClr val="D9D7E9"/>
              </a:gs>
              <a:gs pos="100000">
                <a:srgbClr val="F0EFF7"/>
              </a:gs>
            </a:gsLst>
            <a:lin ang="16200000" scaled="1"/>
          </a:gradFill>
          <a:ln w="9525">
            <a:solidFill>
              <a:srgbClr val="8985A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HL</a:t>
            </a:r>
            <a:r>
              <a:rPr lang="en-US" sz="1050" baseline="-25000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297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Execution Edges</a:t>
            </a:r>
            <a:endParaRPr lang="en-US" dirty="0"/>
          </a:p>
        </p:txBody>
      </p:sp>
      <p:sp>
        <p:nvSpPr>
          <p:cNvPr id="2970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fld id="{57F3DA0B-5775-8440-BF90-8990C5EB7F39}" type="datetime1">
              <a:rPr lang="en-US" smtClean="0"/>
              <a:t>10/28/10</a:t>
            </a:fld>
            <a:endParaRPr lang="en-US"/>
          </a:p>
        </p:txBody>
      </p:sp>
      <p:sp>
        <p:nvSpPr>
          <p:cNvPr id="2970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fld id="{11A45E00-CEBB-6D4A-AEEE-C47B1273F27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3146425" y="2895600"/>
            <a:ext cx="779463" cy="3556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rPr>
              <a:t>DWT</a:t>
            </a:r>
            <a:endParaRPr lang="en-US" sz="1100" dirty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4381500" y="2895600"/>
            <a:ext cx="777875" cy="3556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rPr>
              <a:t>Quant.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5614988" y="2895600"/>
            <a:ext cx="777875" cy="3556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rPr>
              <a:t>EBCOT</a:t>
            </a:r>
          </a:p>
        </p:txBody>
      </p:sp>
      <p:sp>
        <p:nvSpPr>
          <p:cNvPr id="63" name="Right Arrow 62"/>
          <p:cNvSpPr>
            <a:spLocks noChangeArrowheads="1"/>
          </p:cNvSpPr>
          <p:nvPr/>
        </p:nvSpPr>
        <p:spPr bwMode="auto">
          <a:xfrm>
            <a:off x="4068763" y="2924175"/>
            <a:ext cx="220662" cy="327025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Right Arrow 63"/>
          <p:cNvSpPr>
            <a:spLocks noChangeArrowheads="1"/>
          </p:cNvSpPr>
          <p:nvPr/>
        </p:nvSpPr>
        <p:spPr bwMode="auto">
          <a:xfrm>
            <a:off x="5302250" y="2924175"/>
            <a:ext cx="220663" cy="327025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Right Arrow 64"/>
          <p:cNvSpPr>
            <a:spLocks noChangeArrowheads="1"/>
          </p:cNvSpPr>
          <p:nvPr/>
        </p:nvSpPr>
        <p:spPr bwMode="auto">
          <a:xfrm>
            <a:off x="2754313" y="2941638"/>
            <a:ext cx="220662" cy="325437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967038" y="1809750"/>
            <a:ext cx="1062037" cy="971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470275" y="2295525"/>
            <a:ext cx="563563" cy="4778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HH</a:t>
            </a:r>
            <a:r>
              <a:rPr lang="en-US" sz="1050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967038" y="1819275"/>
            <a:ext cx="500062" cy="476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715" name="Group 70"/>
          <p:cNvGrpSpPr>
            <a:grpSpLocks/>
          </p:cNvGrpSpPr>
          <p:nvPr/>
        </p:nvGrpSpPr>
        <p:grpSpPr bwMode="auto">
          <a:xfrm>
            <a:off x="2970213" y="1819275"/>
            <a:ext cx="660400" cy="506413"/>
            <a:chOff x="8153402" y="14414787"/>
            <a:chExt cx="804411" cy="715402"/>
          </a:xfrm>
        </p:grpSpPr>
        <p:sp>
          <p:nvSpPr>
            <p:cNvPr id="72" name="Rectangle 71"/>
            <p:cNvSpPr/>
            <p:nvPr/>
          </p:nvSpPr>
          <p:spPr bwMode="auto">
            <a:xfrm>
              <a:off x="8485995" y="14414787"/>
              <a:ext cx="305521" cy="33639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9260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8176606" y="14751183"/>
              <a:ext cx="309389" cy="33639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9260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8485995" y="14751183"/>
              <a:ext cx="305521" cy="33639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9260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14" name="TextBox 457"/>
            <p:cNvSpPr txBox="1">
              <a:spLocks noChangeArrowheads="1"/>
            </p:cNvSpPr>
            <p:nvPr/>
          </p:nvSpPr>
          <p:spPr bwMode="auto">
            <a:xfrm>
              <a:off x="8458728" y="14478000"/>
              <a:ext cx="482945" cy="34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r>
                <a:rPr lang="en-US" sz="1000">
                  <a:solidFill>
                    <a:srgbClr val="002060"/>
                  </a:solidFill>
                  <a:latin typeface="Arial" charset="0"/>
                </a:rPr>
                <a:t>HL</a:t>
              </a:r>
              <a:r>
                <a:rPr lang="en-US" sz="1000" baseline="-25000">
                  <a:solidFill>
                    <a:srgbClr val="00206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9915" name="TextBox 458"/>
            <p:cNvSpPr txBox="1">
              <a:spLocks noChangeArrowheads="1"/>
            </p:cNvSpPr>
            <p:nvPr/>
          </p:nvSpPr>
          <p:spPr bwMode="auto">
            <a:xfrm>
              <a:off x="8447516" y="14782583"/>
              <a:ext cx="510297" cy="34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r>
                <a:rPr lang="en-US" sz="1000">
                  <a:solidFill>
                    <a:srgbClr val="002060"/>
                  </a:solidFill>
                  <a:latin typeface="Arial" charset="0"/>
                </a:rPr>
                <a:t>HH</a:t>
              </a:r>
              <a:r>
                <a:rPr lang="en-US" sz="1000" baseline="-25000">
                  <a:solidFill>
                    <a:srgbClr val="00206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9916" name="TextBox 459"/>
            <p:cNvSpPr txBox="1">
              <a:spLocks noChangeArrowheads="1"/>
            </p:cNvSpPr>
            <p:nvPr/>
          </p:nvSpPr>
          <p:spPr bwMode="auto">
            <a:xfrm>
              <a:off x="8153402" y="14782583"/>
              <a:ext cx="482945" cy="34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r>
                <a:rPr lang="en-US" sz="1000">
                  <a:solidFill>
                    <a:srgbClr val="002060"/>
                  </a:solidFill>
                  <a:latin typeface="Arial" charset="0"/>
                </a:rPr>
                <a:t>LH</a:t>
              </a:r>
              <a:r>
                <a:rPr lang="en-US" sz="1000" baseline="-25000">
                  <a:solidFill>
                    <a:srgbClr val="00206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8176606" y="14414787"/>
              <a:ext cx="309389" cy="33639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9260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18" name="TextBox 461"/>
            <p:cNvSpPr txBox="1">
              <a:spLocks noChangeArrowheads="1"/>
            </p:cNvSpPr>
            <p:nvPr/>
          </p:nvSpPr>
          <p:spPr bwMode="auto">
            <a:xfrm>
              <a:off x="8153404" y="14478000"/>
              <a:ext cx="455593" cy="34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r>
                <a:rPr lang="en-US" sz="1000">
                  <a:solidFill>
                    <a:srgbClr val="002060"/>
                  </a:solidFill>
                  <a:latin typeface="Arial" charset="0"/>
                </a:rPr>
                <a:t>LL</a:t>
              </a:r>
              <a:r>
                <a:rPr lang="en-US" sz="1000" baseline="-25000">
                  <a:solidFill>
                    <a:srgbClr val="00206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80" name="Right Arrow 79"/>
          <p:cNvSpPr>
            <a:spLocks noChangeArrowheads="1"/>
          </p:cNvSpPr>
          <p:nvPr/>
        </p:nvSpPr>
        <p:spPr bwMode="auto">
          <a:xfrm>
            <a:off x="6489700" y="2922588"/>
            <a:ext cx="222250" cy="325437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300538" y="1809750"/>
            <a:ext cx="1062037" cy="971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803775" y="2295525"/>
            <a:ext cx="563563" cy="4778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HH</a:t>
            </a:r>
            <a:r>
              <a:rPr lang="en-US" sz="1050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5" name="Rectangle 84"/>
          <p:cNvSpPr/>
          <p:nvPr/>
        </p:nvSpPr>
        <p:spPr>
          <a:xfrm>
            <a:off x="4300538" y="1819275"/>
            <a:ext cx="500062" cy="476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720" name="Group 1269"/>
          <p:cNvGrpSpPr>
            <a:grpSpLocks/>
          </p:cNvGrpSpPr>
          <p:nvPr/>
        </p:nvGrpSpPr>
        <p:grpSpPr bwMode="auto">
          <a:xfrm>
            <a:off x="4303713" y="1819275"/>
            <a:ext cx="660400" cy="506413"/>
            <a:chOff x="8153402" y="14414787"/>
            <a:chExt cx="804411" cy="715402"/>
          </a:xfrm>
        </p:grpSpPr>
        <p:sp>
          <p:nvSpPr>
            <p:cNvPr id="87" name="Rectangle 86"/>
            <p:cNvSpPr/>
            <p:nvPr/>
          </p:nvSpPr>
          <p:spPr bwMode="auto">
            <a:xfrm>
              <a:off x="8485995" y="14414787"/>
              <a:ext cx="305521" cy="33639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9260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8176606" y="14751183"/>
              <a:ext cx="309389" cy="33639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9260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8485995" y="14751183"/>
              <a:ext cx="305521" cy="33639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9260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06" name="TextBox 457"/>
            <p:cNvSpPr txBox="1">
              <a:spLocks noChangeArrowheads="1"/>
            </p:cNvSpPr>
            <p:nvPr/>
          </p:nvSpPr>
          <p:spPr bwMode="auto">
            <a:xfrm>
              <a:off x="8458728" y="14478000"/>
              <a:ext cx="482945" cy="34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r>
                <a:rPr lang="en-US" sz="1000">
                  <a:solidFill>
                    <a:srgbClr val="002060"/>
                  </a:solidFill>
                  <a:latin typeface="Arial" charset="0"/>
                </a:rPr>
                <a:t>HL</a:t>
              </a:r>
              <a:r>
                <a:rPr lang="en-US" sz="1000" baseline="-25000">
                  <a:solidFill>
                    <a:srgbClr val="00206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9907" name="TextBox 458"/>
            <p:cNvSpPr txBox="1">
              <a:spLocks noChangeArrowheads="1"/>
            </p:cNvSpPr>
            <p:nvPr/>
          </p:nvSpPr>
          <p:spPr bwMode="auto">
            <a:xfrm>
              <a:off x="8447516" y="14782583"/>
              <a:ext cx="510297" cy="34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r>
                <a:rPr lang="en-US" sz="1000">
                  <a:solidFill>
                    <a:srgbClr val="002060"/>
                  </a:solidFill>
                  <a:latin typeface="Arial" charset="0"/>
                </a:rPr>
                <a:t>HH</a:t>
              </a:r>
              <a:r>
                <a:rPr lang="en-US" sz="1000" baseline="-25000">
                  <a:solidFill>
                    <a:srgbClr val="00206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9908" name="TextBox 459"/>
            <p:cNvSpPr txBox="1">
              <a:spLocks noChangeArrowheads="1"/>
            </p:cNvSpPr>
            <p:nvPr/>
          </p:nvSpPr>
          <p:spPr bwMode="auto">
            <a:xfrm>
              <a:off x="8153402" y="14782583"/>
              <a:ext cx="482945" cy="34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r>
                <a:rPr lang="en-US" sz="1000">
                  <a:solidFill>
                    <a:srgbClr val="002060"/>
                  </a:solidFill>
                  <a:latin typeface="Arial" charset="0"/>
                </a:rPr>
                <a:t>LH</a:t>
              </a:r>
              <a:r>
                <a:rPr lang="en-US" sz="1000" baseline="-25000">
                  <a:solidFill>
                    <a:srgbClr val="00206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8176606" y="14414787"/>
              <a:ext cx="309389" cy="33639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9260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10" name="TextBox 461"/>
            <p:cNvSpPr txBox="1">
              <a:spLocks noChangeArrowheads="1"/>
            </p:cNvSpPr>
            <p:nvPr/>
          </p:nvSpPr>
          <p:spPr bwMode="auto">
            <a:xfrm>
              <a:off x="8153404" y="14478000"/>
              <a:ext cx="455593" cy="34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r>
                <a:rPr lang="en-US" sz="1000">
                  <a:solidFill>
                    <a:srgbClr val="002060"/>
                  </a:solidFill>
                  <a:latin typeface="Arial" charset="0"/>
                </a:rPr>
                <a:t>LL</a:t>
              </a:r>
              <a:r>
                <a:rPr lang="en-US" sz="1000" baseline="-25000">
                  <a:solidFill>
                    <a:srgbClr val="002060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29721" name="Group 94"/>
          <p:cNvGrpSpPr>
            <a:grpSpLocks/>
          </p:cNvGrpSpPr>
          <p:nvPr/>
        </p:nvGrpSpPr>
        <p:grpSpPr bwMode="auto">
          <a:xfrm>
            <a:off x="5580063" y="1809750"/>
            <a:ext cx="1066800" cy="971550"/>
            <a:chOff x="8224837" y="14389100"/>
            <a:chExt cx="1300163" cy="1371600"/>
          </a:xfrm>
        </p:grpSpPr>
        <p:sp>
          <p:nvSpPr>
            <p:cNvPr id="96" name="Rectangle 95"/>
            <p:cNvSpPr/>
            <p:nvPr/>
          </p:nvSpPr>
          <p:spPr>
            <a:xfrm>
              <a:off x="8224837" y="14389100"/>
              <a:ext cx="1296293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9260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8840093" y="15074900"/>
              <a:ext cx="684907" cy="6723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9260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840093" y="14402547"/>
              <a:ext cx="684907" cy="6723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9260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8224837" y="15074900"/>
              <a:ext cx="609451" cy="6723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9260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224837" y="14402547"/>
              <a:ext cx="609451" cy="6723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9260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aseline="-250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9898" name="Group 1269"/>
            <p:cNvGrpSpPr>
              <a:grpSpLocks/>
            </p:cNvGrpSpPr>
            <p:nvPr/>
          </p:nvGrpSpPr>
          <p:grpSpPr bwMode="auto">
            <a:xfrm>
              <a:off x="8253413" y="14401800"/>
              <a:ext cx="614362" cy="673100"/>
              <a:chOff x="8177213" y="14414787"/>
              <a:chExt cx="614362" cy="673100"/>
            </a:xfrm>
          </p:grpSpPr>
          <p:sp>
            <p:nvSpPr>
              <p:cNvPr id="102" name="Rectangle 101"/>
              <p:cNvSpPr/>
              <p:nvPr/>
            </p:nvSpPr>
            <p:spPr bwMode="auto">
              <a:xfrm>
                <a:off x="8485286" y="14415534"/>
                <a:ext cx="305693" cy="3361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292608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700" baseline="-25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8177658" y="14751710"/>
                <a:ext cx="307628" cy="3361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292608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700" baseline="-25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8485286" y="14751710"/>
                <a:ext cx="305693" cy="3361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292608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700" baseline="-25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8177658" y="14415534"/>
                <a:ext cx="307628" cy="3361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292608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700" baseline="-25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06" name="Rectangle 105"/>
          <p:cNvSpPr/>
          <p:nvPr/>
        </p:nvSpPr>
        <p:spPr>
          <a:xfrm>
            <a:off x="5580063" y="1809750"/>
            <a:ext cx="160337" cy="107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107" name="Rectangle 106"/>
          <p:cNvSpPr/>
          <p:nvPr/>
        </p:nvSpPr>
        <p:spPr>
          <a:xfrm>
            <a:off x="5580063" y="1917700"/>
            <a:ext cx="160337" cy="107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grpSp>
        <p:nvGrpSpPr>
          <p:cNvPr id="29724" name="Group 120"/>
          <p:cNvGrpSpPr>
            <a:grpSpLocks/>
          </p:cNvGrpSpPr>
          <p:nvPr/>
        </p:nvGrpSpPr>
        <p:grpSpPr bwMode="auto">
          <a:xfrm>
            <a:off x="6096000" y="2286000"/>
            <a:ext cx="533400" cy="457200"/>
            <a:chOff x="5943600" y="14325600"/>
            <a:chExt cx="685800" cy="609600"/>
          </a:xfrm>
        </p:grpSpPr>
        <p:sp>
          <p:nvSpPr>
            <p:cNvPr id="122" name="Rectangle 121"/>
            <p:cNvSpPr/>
            <p:nvPr/>
          </p:nvSpPr>
          <p:spPr>
            <a:xfrm>
              <a:off x="5943600" y="143256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943600" y="144780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943600" y="146304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943600" y="147828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72200" y="143256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172200" y="144780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172200" y="146304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172200" y="147828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400800" y="143256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400800" y="144780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400800" y="146304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400800" y="147828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</p:grpSp>
      <p:sp>
        <p:nvSpPr>
          <p:cNvPr id="146" name="Rectangle 145"/>
          <p:cNvSpPr/>
          <p:nvPr/>
        </p:nvSpPr>
        <p:spPr>
          <a:xfrm>
            <a:off x="5740400" y="1809750"/>
            <a:ext cx="106363" cy="107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147" name="Rectangle 146"/>
          <p:cNvSpPr/>
          <p:nvPr/>
        </p:nvSpPr>
        <p:spPr>
          <a:xfrm>
            <a:off x="5740400" y="1917700"/>
            <a:ext cx="106363" cy="107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148" name="Rectangle 147"/>
          <p:cNvSpPr/>
          <p:nvPr/>
        </p:nvSpPr>
        <p:spPr>
          <a:xfrm>
            <a:off x="5846763" y="1809750"/>
            <a:ext cx="160337" cy="107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149" name="Rectangle 148"/>
          <p:cNvSpPr/>
          <p:nvPr/>
        </p:nvSpPr>
        <p:spPr>
          <a:xfrm>
            <a:off x="5846763" y="1917700"/>
            <a:ext cx="160337" cy="107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150" name="Rectangle 149"/>
          <p:cNvSpPr/>
          <p:nvPr/>
        </p:nvSpPr>
        <p:spPr>
          <a:xfrm>
            <a:off x="6007100" y="1809750"/>
            <a:ext cx="106363" cy="107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151" name="Rectangle 150"/>
          <p:cNvSpPr/>
          <p:nvPr/>
        </p:nvSpPr>
        <p:spPr>
          <a:xfrm>
            <a:off x="6007100" y="1917700"/>
            <a:ext cx="106363" cy="107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152" name="Rectangle 151"/>
          <p:cNvSpPr/>
          <p:nvPr/>
        </p:nvSpPr>
        <p:spPr>
          <a:xfrm>
            <a:off x="5580063" y="2025650"/>
            <a:ext cx="160337" cy="107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153" name="Rectangle 152"/>
          <p:cNvSpPr/>
          <p:nvPr/>
        </p:nvSpPr>
        <p:spPr>
          <a:xfrm>
            <a:off x="5580063" y="2133600"/>
            <a:ext cx="160337" cy="107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154" name="Rectangle 153"/>
          <p:cNvSpPr/>
          <p:nvPr/>
        </p:nvSpPr>
        <p:spPr>
          <a:xfrm>
            <a:off x="5740400" y="2025650"/>
            <a:ext cx="106363" cy="107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155" name="Rectangle 154"/>
          <p:cNvSpPr/>
          <p:nvPr/>
        </p:nvSpPr>
        <p:spPr>
          <a:xfrm>
            <a:off x="5740400" y="2133600"/>
            <a:ext cx="106363" cy="107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156" name="Rectangle 155"/>
          <p:cNvSpPr/>
          <p:nvPr/>
        </p:nvSpPr>
        <p:spPr>
          <a:xfrm>
            <a:off x="5846763" y="2025650"/>
            <a:ext cx="160337" cy="107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157" name="Rectangle 156"/>
          <p:cNvSpPr/>
          <p:nvPr/>
        </p:nvSpPr>
        <p:spPr>
          <a:xfrm>
            <a:off x="5846763" y="2133600"/>
            <a:ext cx="160337" cy="107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158" name="Rectangle 157"/>
          <p:cNvSpPr/>
          <p:nvPr/>
        </p:nvSpPr>
        <p:spPr>
          <a:xfrm>
            <a:off x="6007100" y="2025650"/>
            <a:ext cx="106363" cy="107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159" name="Rectangle 158"/>
          <p:cNvSpPr/>
          <p:nvPr/>
        </p:nvSpPr>
        <p:spPr>
          <a:xfrm>
            <a:off x="6007100" y="2133600"/>
            <a:ext cx="106363" cy="107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160" name="Rounded Rectangular Callout 159"/>
          <p:cNvSpPr>
            <a:spLocks noChangeArrowheads="1"/>
          </p:cNvSpPr>
          <p:nvPr/>
        </p:nvSpPr>
        <p:spPr bwMode="auto">
          <a:xfrm>
            <a:off x="1600200" y="1600200"/>
            <a:ext cx="1120775" cy="1133475"/>
          </a:xfrm>
          <a:prstGeom prst="wedgeRoundRectCallout">
            <a:avLst>
              <a:gd name="adj1" fmla="val 74060"/>
              <a:gd name="adj2" fmla="val 44403"/>
              <a:gd name="adj3" fmla="val 16667"/>
            </a:avLst>
          </a:prstGeom>
          <a:gradFill rotWithShape="1">
            <a:gsLst>
              <a:gs pos="0">
                <a:srgbClr val="FF9595"/>
              </a:gs>
              <a:gs pos="35001">
                <a:srgbClr val="FFB5B5"/>
              </a:gs>
              <a:gs pos="100000">
                <a:srgbClr val="FFE2E2"/>
              </a:gs>
            </a:gsLst>
            <a:lin ang="16200000" scaled="1"/>
          </a:gra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876300" indent="-8763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1200" i="1" dirty="0">
                <a:latin typeface="Arial" pitchFamily="34" charset="0"/>
                <a:ea typeface="+mn-ea"/>
                <a:cs typeface="Arial" pitchFamily="34" charset="0"/>
              </a:rPr>
              <a:t>Data is </a:t>
            </a:r>
          </a:p>
          <a:p>
            <a:pPr marL="876300" indent="-8763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1200" i="1" dirty="0">
                <a:latin typeface="Arial" pitchFamily="34" charset="0"/>
                <a:ea typeface="+mn-ea"/>
                <a:cs typeface="Arial" pitchFamily="34" charset="0"/>
              </a:rPr>
              <a:t>propagated </a:t>
            </a:r>
          </a:p>
          <a:p>
            <a:pPr marL="876300" indent="-8763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1200" i="1" dirty="0">
                <a:latin typeface="Arial" pitchFamily="34" charset="0"/>
                <a:ea typeface="+mn-ea"/>
                <a:cs typeface="Arial" pitchFamily="34" charset="0"/>
              </a:rPr>
              <a:t>through </a:t>
            </a:r>
          </a:p>
          <a:p>
            <a:pPr marL="876300" indent="-8763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1200" i="1" dirty="0">
                <a:latin typeface="Arial" pitchFamily="34" charset="0"/>
                <a:ea typeface="+mn-ea"/>
                <a:cs typeface="Arial" pitchFamily="34" charset="0"/>
              </a:rPr>
              <a:t>a series of </a:t>
            </a:r>
          </a:p>
          <a:p>
            <a:pPr marL="876300" indent="-8763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1200" i="1" dirty="0">
                <a:latin typeface="Arial" pitchFamily="34" charset="0"/>
                <a:ea typeface="+mn-ea"/>
                <a:cs typeface="Arial" pitchFamily="34" charset="0"/>
              </a:rPr>
              <a:t>filters</a:t>
            </a:r>
          </a:p>
        </p:txBody>
      </p:sp>
      <p:sp>
        <p:nvSpPr>
          <p:cNvPr id="161" name="Rounded Rectangular Callout 160"/>
          <p:cNvSpPr>
            <a:spLocks noChangeArrowheads="1"/>
          </p:cNvSpPr>
          <p:nvPr/>
        </p:nvSpPr>
        <p:spPr bwMode="auto">
          <a:xfrm>
            <a:off x="2438400" y="3352800"/>
            <a:ext cx="2133600" cy="609600"/>
          </a:xfrm>
          <a:prstGeom prst="wedgeRoundRectCallout">
            <a:avLst>
              <a:gd name="adj1" fmla="val 30690"/>
              <a:gd name="adj2" fmla="val -80153"/>
              <a:gd name="adj3" fmla="val 16667"/>
            </a:avLst>
          </a:prstGeom>
          <a:gradFill rotWithShape="1">
            <a:gsLst>
              <a:gs pos="0">
                <a:srgbClr val="90B0FF"/>
              </a:gs>
              <a:gs pos="35001">
                <a:srgbClr val="B2C7FF"/>
              </a:gs>
              <a:gs pos="100000">
                <a:srgbClr val="E0E8FF"/>
              </a:gs>
            </a:gsLst>
            <a:lin ang="16200000" scaled="1"/>
          </a:gradFill>
          <a:ln w="9525">
            <a:solidFill>
              <a:srgbClr val="0064CC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876300" indent="-8763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1200" dirty="0">
                <a:latin typeface="Arial" pitchFamily="34" charset="0"/>
                <a:ea typeface="+mn-ea"/>
                <a:cs typeface="Arial" pitchFamily="34" charset="0"/>
              </a:rPr>
              <a:t>Quantization operates over </a:t>
            </a:r>
          </a:p>
          <a:p>
            <a:pPr marL="876300" indent="-8763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1200" dirty="0">
                <a:latin typeface="Arial" pitchFamily="34" charset="0"/>
                <a:ea typeface="+mn-ea"/>
                <a:cs typeface="Arial" pitchFamily="34" charset="0"/>
              </a:rPr>
              <a:t>Individual </a:t>
            </a:r>
            <a:r>
              <a:rPr lang="en-US" sz="1200" dirty="0" err="1">
                <a:latin typeface="Arial" pitchFamily="34" charset="0"/>
                <a:ea typeface="+mn-ea"/>
                <a:cs typeface="Arial" pitchFamily="34" charset="0"/>
              </a:rPr>
              <a:t>subbands</a:t>
            </a:r>
            <a:endParaRPr lang="en-US" sz="1200" dirty="0">
              <a:latin typeface="Arial" pitchFamily="34" charset="0"/>
              <a:ea typeface="+mn-ea"/>
              <a:cs typeface="Arial" pitchFamily="34" charset="0"/>
            </a:endParaRPr>
          </a:p>
          <a:p>
            <a:pPr marL="876300" indent="-8763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1200" dirty="0">
                <a:latin typeface="Arial" pitchFamily="34" charset="0"/>
                <a:ea typeface="+mn-ea"/>
                <a:cs typeface="Arial" pitchFamily="34" charset="0"/>
              </a:rPr>
              <a:t>(HH1, HH2, etc.)</a:t>
            </a:r>
          </a:p>
        </p:txBody>
      </p:sp>
      <p:sp>
        <p:nvSpPr>
          <p:cNvPr id="162" name="Rounded Rectangular Callout 161"/>
          <p:cNvSpPr>
            <a:spLocks noChangeArrowheads="1"/>
          </p:cNvSpPr>
          <p:nvPr/>
        </p:nvSpPr>
        <p:spPr bwMode="auto">
          <a:xfrm>
            <a:off x="5105400" y="3429000"/>
            <a:ext cx="1920875" cy="701675"/>
          </a:xfrm>
          <a:prstGeom prst="wedgeRoundRectCallout">
            <a:avLst>
              <a:gd name="adj1" fmla="val -30787"/>
              <a:gd name="adj2" fmla="val -69694"/>
              <a:gd name="adj3" fmla="val 16667"/>
            </a:avLst>
          </a:prstGeom>
          <a:gradFill rotWithShape="1">
            <a:gsLst>
              <a:gs pos="0">
                <a:srgbClr val="90B0FF"/>
              </a:gs>
              <a:gs pos="35001">
                <a:srgbClr val="B2C7FF"/>
              </a:gs>
              <a:gs pos="100000">
                <a:srgbClr val="E0E8FF"/>
              </a:gs>
            </a:gsLst>
            <a:lin ang="16200000" scaled="1"/>
          </a:gradFill>
          <a:ln w="9525">
            <a:solidFill>
              <a:srgbClr val="0064CC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876300" indent="-8763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1200" dirty="0">
                <a:latin typeface="Arial" pitchFamily="34" charset="0"/>
                <a:ea typeface="+mn-ea"/>
                <a:cs typeface="Arial" pitchFamily="34" charset="0"/>
              </a:rPr>
              <a:t>EBCOT operates over </a:t>
            </a:r>
          </a:p>
          <a:p>
            <a:pPr marL="876300" indent="-8763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1200" dirty="0" err="1">
                <a:latin typeface="Arial" pitchFamily="34" charset="0"/>
                <a:ea typeface="+mn-ea"/>
                <a:cs typeface="Arial" pitchFamily="34" charset="0"/>
              </a:rPr>
              <a:t>codeblocks</a:t>
            </a:r>
            <a:r>
              <a:rPr lang="en-US" sz="1200" dirty="0">
                <a:latin typeface="Arial" pitchFamily="34" charset="0"/>
                <a:ea typeface="+mn-ea"/>
                <a:cs typeface="Arial" pitchFamily="34" charset="0"/>
              </a:rPr>
              <a:t> from</a:t>
            </a:r>
          </a:p>
          <a:p>
            <a:pPr marL="876300" indent="-8763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1200" dirty="0">
                <a:latin typeface="Arial" pitchFamily="34" charset="0"/>
                <a:ea typeface="+mn-ea"/>
                <a:cs typeface="Arial" pitchFamily="34" charset="0"/>
              </a:rPr>
              <a:t>the same </a:t>
            </a:r>
            <a:r>
              <a:rPr lang="en-US" sz="1200" dirty="0" err="1">
                <a:latin typeface="Arial" pitchFamily="34" charset="0"/>
                <a:ea typeface="+mn-ea"/>
                <a:cs typeface="Arial" pitchFamily="34" charset="0"/>
              </a:rPr>
              <a:t>subband</a:t>
            </a:r>
            <a:endParaRPr lang="en-US" sz="12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6088063" y="5084763"/>
            <a:ext cx="228600" cy="2365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5857875" y="5321300"/>
            <a:ext cx="230188" cy="2365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6088063" y="5321300"/>
            <a:ext cx="228600" cy="2365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6316663" y="5557838"/>
            <a:ext cx="458787" cy="473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HH</a:t>
            </a:r>
            <a:r>
              <a:rPr lang="en-US" sz="1000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6316663" y="5084763"/>
            <a:ext cx="458787" cy="473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HL</a:t>
            </a:r>
            <a:r>
              <a:rPr lang="en-US" sz="1000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5857875" y="5557838"/>
            <a:ext cx="458788" cy="473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LH</a:t>
            </a:r>
            <a:r>
              <a:rPr lang="en-US" sz="1000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4" name="TextBox 386"/>
          <p:cNvSpPr txBox="1">
            <a:spLocks noChangeArrowheads="1"/>
          </p:cNvSpPr>
          <p:nvPr/>
        </p:nvSpPr>
        <p:spPr bwMode="auto">
          <a:xfrm>
            <a:off x="6042025" y="5129213"/>
            <a:ext cx="3571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rgbClr val="002060"/>
                </a:solidFill>
                <a:latin typeface="Arial" charset="0"/>
              </a:rPr>
              <a:t>HL</a:t>
            </a:r>
            <a:r>
              <a:rPr lang="en-US" sz="1000" baseline="-25000">
                <a:solidFill>
                  <a:srgbClr val="002060"/>
                </a:solidFill>
                <a:latin typeface="Arial" charset="0"/>
              </a:rPr>
              <a:t>2</a:t>
            </a:r>
          </a:p>
        </p:txBody>
      </p:sp>
      <p:sp>
        <p:nvSpPr>
          <p:cNvPr id="175" name="TextBox 387"/>
          <p:cNvSpPr txBox="1">
            <a:spLocks noChangeArrowheads="1"/>
          </p:cNvSpPr>
          <p:nvPr/>
        </p:nvSpPr>
        <p:spPr bwMode="auto">
          <a:xfrm>
            <a:off x="6027738" y="5343525"/>
            <a:ext cx="3762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rgbClr val="002060"/>
                </a:solidFill>
                <a:latin typeface="Arial" charset="0"/>
              </a:rPr>
              <a:t>HH</a:t>
            </a:r>
            <a:r>
              <a:rPr lang="en-US" sz="1000" baseline="-25000">
                <a:solidFill>
                  <a:srgbClr val="002060"/>
                </a:solidFill>
                <a:latin typeface="Arial" charset="0"/>
              </a:rPr>
              <a:t>2</a:t>
            </a:r>
          </a:p>
        </p:txBody>
      </p:sp>
      <p:sp>
        <p:nvSpPr>
          <p:cNvPr id="176" name="TextBox 388"/>
          <p:cNvSpPr txBox="1">
            <a:spLocks noChangeArrowheads="1"/>
          </p:cNvSpPr>
          <p:nvPr/>
        </p:nvSpPr>
        <p:spPr bwMode="auto">
          <a:xfrm>
            <a:off x="5815013" y="5343525"/>
            <a:ext cx="355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rgbClr val="002060"/>
                </a:solidFill>
                <a:latin typeface="Arial" charset="0"/>
              </a:rPr>
              <a:t>LH</a:t>
            </a:r>
            <a:r>
              <a:rPr lang="en-US" sz="1000" baseline="-25000">
                <a:solidFill>
                  <a:srgbClr val="002060"/>
                </a:solidFill>
                <a:latin typeface="Arial" charset="0"/>
              </a:rPr>
              <a:t>2</a:t>
            </a:r>
          </a:p>
        </p:txBody>
      </p:sp>
      <p:sp>
        <p:nvSpPr>
          <p:cNvPr id="177" name="Rectangle 176"/>
          <p:cNvSpPr>
            <a:spLocks noChangeArrowheads="1"/>
          </p:cNvSpPr>
          <p:nvPr/>
        </p:nvSpPr>
        <p:spPr bwMode="auto">
          <a:xfrm>
            <a:off x="7845425" y="5557838"/>
            <a:ext cx="917575" cy="473075"/>
          </a:xfrm>
          <a:prstGeom prst="rect">
            <a:avLst/>
          </a:prstGeom>
          <a:gradFill rotWithShape="1">
            <a:gsLst>
              <a:gs pos="0">
                <a:srgbClr val="C9D7BC"/>
              </a:gs>
              <a:gs pos="35001">
                <a:srgbClr val="D9E2D0"/>
              </a:gs>
              <a:gs pos="100000">
                <a:srgbClr val="F1F4ED"/>
              </a:gs>
            </a:gsLst>
            <a:lin ang="16200000" scaled="1"/>
          </a:gradFill>
          <a:ln w="9525">
            <a:solidFill>
              <a:srgbClr val="71835D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Quant. 2</a:t>
            </a:r>
          </a:p>
        </p:txBody>
      </p:sp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7845425" y="5084763"/>
            <a:ext cx="917575" cy="473075"/>
          </a:xfrm>
          <a:prstGeom prst="rect">
            <a:avLst/>
          </a:prstGeom>
          <a:gradFill rotWithShape="1">
            <a:gsLst>
              <a:gs pos="0">
                <a:srgbClr val="90B0FF"/>
              </a:gs>
              <a:gs pos="35001">
                <a:srgbClr val="B2C7FF"/>
              </a:gs>
              <a:gs pos="100000">
                <a:srgbClr val="E0E8FF"/>
              </a:gs>
            </a:gsLst>
            <a:lin ang="16200000" scaled="1"/>
          </a:gradFill>
          <a:ln w="9525">
            <a:solidFill>
              <a:srgbClr val="0064CC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Quant. 1</a:t>
            </a:r>
          </a:p>
        </p:txBody>
      </p:sp>
      <p:sp>
        <p:nvSpPr>
          <p:cNvPr id="179" name="TextBox 391"/>
          <p:cNvSpPr txBox="1">
            <a:spLocks noChangeArrowheads="1"/>
          </p:cNvSpPr>
          <p:nvPr/>
        </p:nvSpPr>
        <p:spPr bwMode="auto">
          <a:xfrm>
            <a:off x="6851650" y="5045075"/>
            <a:ext cx="10588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pitchFamily="34" charset="0"/>
                <a:ea typeface="+mn-ea"/>
                <a:cs typeface="Arial" pitchFamily="34" charset="0"/>
              </a:rPr>
              <a:t>&lt;0, </a:t>
            </a:r>
            <a:r>
              <a:rPr lang="en-US" sz="1050" dirty="0" err="1">
                <a:latin typeface="Arial" pitchFamily="34" charset="0"/>
                <a:ea typeface="+mn-ea"/>
                <a:cs typeface="Arial" pitchFamily="34" charset="0"/>
              </a:rPr>
              <a:t>declevel</a:t>
            </a:r>
            <a:r>
              <a:rPr lang="en-US" sz="1050" dirty="0">
                <a:latin typeface="Arial" pitchFamily="34" charset="0"/>
                <a:ea typeface="+mn-ea"/>
                <a:cs typeface="Arial" pitchFamily="34" charset="0"/>
              </a:rPr>
              <a:t>, 3&gt;</a:t>
            </a:r>
          </a:p>
        </p:txBody>
      </p:sp>
      <p:sp>
        <p:nvSpPr>
          <p:cNvPr id="180" name="TextBox 392"/>
          <p:cNvSpPr txBox="1">
            <a:spLocks noChangeArrowheads="1"/>
          </p:cNvSpPr>
          <p:nvPr/>
        </p:nvSpPr>
        <p:spPr bwMode="auto">
          <a:xfrm>
            <a:off x="6851650" y="5754688"/>
            <a:ext cx="105886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pitchFamily="34" charset="0"/>
                <a:ea typeface="+mn-ea"/>
                <a:cs typeface="Arial" pitchFamily="34" charset="0"/>
              </a:rPr>
              <a:t>&lt;0, </a:t>
            </a:r>
            <a:r>
              <a:rPr lang="en-US" sz="1050" dirty="0" err="1">
                <a:latin typeface="Arial" pitchFamily="34" charset="0"/>
                <a:ea typeface="+mn-ea"/>
                <a:cs typeface="Arial" pitchFamily="34" charset="0"/>
              </a:rPr>
              <a:t>declevel</a:t>
            </a:r>
            <a:r>
              <a:rPr lang="en-US" sz="1050" dirty="0">
                <a:latin typeface="Arial" pitchFamily="34" charset="0"/>
                <a:ea typeface="+mn-ea"/>
                <a:cs typeface="Arial" pitchFamily="34" charset="0"/>
              </a:rPr>
              <a:t>, 1&gt;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5857875" y="5084763"/>
            <a:ext cx="230188" cy="2365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TextBox 394"/>
          <p:cNvSpPr txBox="1">
            <a:spLocks noChangeArrowheads="1"/>
          </p:cNvSpPr>
          <p:nvPr/>
        </p:nvSpPr>
        <p:spPr bwMode="auto">
          <a:xfrm>
            <a:off x="5837238" y="5129213"/>
            <a:ext cx="3349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rgbClr val="002060"/>
                </a:solidFill>
                <a:latin typeface="Arial" charset="0"/>
              </a:rPr>
              <a:t>LL</a:t>
            </a:r>
            <a:r>
              <a:rPr lang="en-US" sz="1000" baseline="-25000">
                <a:solidFill>
                  <a:srgbClr val="002060"/>
                </a:solidFill>
                <a:latin typeface="Arial" charset="0"/>
              </a:rPr>
              <a:t>2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2319338" y="4391025"/>
            <a:ext cx="917575" cy="9350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Quantization</a:t>
            </a:r>
          </a:p>
        </p:txBody>
      </p:sp>
      <p:cxnSp>
        <p:nvCxnSpPr>
          <p:cNvPr id="184" name="Straight Arrow Connector 183"/>
          <p:cNvCxnSpPr>
            <a:cxnSpLocks noChangeShapeType="1"/>
          </p:cNvCxnSpPr>
          <p:nvPr/>
        </p:nvCxnSpPr>
        <p:spPr bwMode="auto">
          <a:xfrm>
            <a:off x="1920875" y="4846638"/>
            <a:ext cx="36353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" name="Right Arrow 184"/>
          <p:cNvSpPr>
            <a:spLocks noChangeArrowheads="1"/>
          </p:cNvSpPr>
          <p:nvPr/>
        </p:nvSpPr>
        <p:spPr bwMode="auto">
          <a:xfrm>
            <a:off x="5338763" y="4605338"/>
            <a:ext cx="363537" cy="442912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6" name="TextBox 445"/>
          <p:cNvSpPr txBox="1">
            <a:spLocks noChangeArrowheads="1"/>
          </p:cNvSpPr>
          <p:nvPr/>
        </p:nvSpPr>
        <p:spPr bwMode="auto">
          <a:xfrm>
            <a:off x="1065213" y="4076700"/>
            <a:ext cx="15430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Standard Approach</a:t>
            </a:r>
          </a:p>
        </p:txBody>
      </p:sp>
      <p:sp>
        <p:nvSpPr>
          <p:cNvPr id="187" name="TextBox 446"/>
          <p:cNvSpPr txBox="1">
            <a:spLocks noChangeArrowheads="1"/>
          </p:cNvSpPr>
          <p:nvPr/>
        </p:nvSpPr>
        <p:spPr bwMode="auto">
          <a:xfrm>
            <a:off x="6421438" y="4765675"/>
            <a:ext cx="2108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Early Execution Edges</a:t>
            </a:r>
          </a:p>
        </p:txBody>
      </p:sp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1296988" y="4818063"/>
            <a:ext cx="512762" cy="473075"/>
          </a:xfrm>
          <a:prstGeom prst="rect">
            <a:avLst/>
          </a:prstGeom>
          <a:gradFill rotWithShape="1">
            <a:gsLst>
              <a:gs pos="0">
                <a:srgbClr val="CAC6E1"/>
              </a:gs>
              <a:gs pos="35001">
                <a:srgbClr val="D9D7E9"/>
              </a:gs>
              <a:gs pos="100000">
                <a:srgbClr val="F0EFF7"/>
              </a:gs>
            </a:gsLst>
            <a:lin ang="16200000" scaled="1"/>
          </a:gradFill>
          <a:ln w="9525">
            <a:solidFill>
              <a:srgbClr val="8985A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HH</a:t>
            </a:r>
            <a:r>
              <a:rPr lang="en-US" sz="1050" baseline="-25000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838200" y="4818063"/>
            <a:ext cx="455613" cy="473075"/>
          </a:xfrm>
          <a:prstGeom prst="rect">
            <a:avLst/>
          </a:prstGeom>
          <a:gradFill rotWithShape="1">
            <a:gsLst>
              <a:gs pos="0">
                <a:srgbClr val="CAC6E1"/>
              </a:gs>
              <a:gs pos="35001">
                <a:srgbClr val="D9D7E9"/>
              </a:gs>
              <a:gs pos="100000">
                <a:srgbClr val="F0EFF7"/>
              </a:gs>
            </a:gsLst>
            <a:lin ang="16200000" scaled="1"/>
          </a:gradFill>
          <a:ln w="9525">
            <a:solidFill>
              <a:srgbClr val="8985A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LH</a:t>
            </a:r>
            <a:r>
              <a:rPr lang="en-US" sz="1050" baseline="-25000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6296025" y="5576888"/>
            <a:ext cx="512763" cy="471487"/>
          </a:xfrm>
          <a:prstGeom prst="rect">
            <a:avLst/>
          </a:prstGeom>
          <a:gradFill rotWithShape="1">
            <a:gsLst>
              <a:gs pos="0">
                <a:srgbClr val="C9D7BC"/>
              </a:gs>
              <a:gs pos="35001">
                <a:srgbClr val="D9E2D0"/>
              </a:gs>
              <a:gs pos="100000">
                <a:srgbClr val="F1F4ED"/>
              </a:gs>
            </a:gsLst>
            <a:lin ang="16200000" scaled="1"/>
          </a:gradFill>
          <a:ln w="9525">
            <a:solidFill>
              <a:srgbClr val="71835D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HH</a:t>
            </a:r>
            <a:r>
              <a:rPr lang="en-US" sz="1050" baseline="-25000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203" name="Rectangle 202"/>
          <p:cNvSpPr>
            <a:spLocks noChangeArrowheads="1"/>
          </p:cNvSpPr>
          <p:nvPr/>
        </p:nvSpPr>
        <p:spPr bwMode="auto">
          <a:xfrm>
            <a:off x="6296025" y="5103813"/>
            <a:ext cx="512763" cy="473075"/>
          </a:xfrm>
          <a:prstGeom prst="rect">
            <a:avLst/>
          </a:prstGeom>
          <a:gradFill rotWithShape="1">
            <a:gsLst>
              <a:gs pos="0">
                <a:srgbClr val="90B0FF"/>
              </a:gs>
              <a:gs pos="35001">
                <a:srgbClr val="B2C7FF"/>
              </a:gs>
              <a:gs pos="100000">
                <a:srgbClr val="E0E8FF"/>
              </a:gs>
            </a:gsLst>
            <a:lin ang="16200000" scaled="1"/>
          </a:gradFill>
          <a:ln w="9525">
            <a:solidFill>
              <a:srgbClr val="0064CC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HL</a:t>
            </a:r>
            <a:r>
              <a:rPr lang="en-US" sz="1050" baseline="-25000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204" name="Rectangle 203"/>
          <p:cNvSpPr>
            <a:spLocks noChangeArrowheads="1"/>
          </p:cNvSpPr>
          <p:nvPr/>
        </p:nvSpPr>
        <p:spPr bwMode="auto">
          <a:xfrm>
            <a:off x="5837238" y="5576888"/>
            <a:ext cx="455612" cy="471487"/>
          </a:xfrm>
          <a:prstGeom prst="rect">
            <a:avLst/>
          </a:prstGeom>
          <a:gradFill rotWithShape="1">
            <a:gsLst>
              <a:gs pos="0">
                <a:srgbClr val="C9D7BC"/>
              </a:gs>
              <a:gs pos="35001">
                <a:srgbClr val="D9E2D0"/>
              </a:gs>
              <a:gs pos="100000">
                <a:srgbClr val="F1F4ED"/>
              </a:gs>
            </a:gsLst>
            <a:lin ang="16200000" scaled="1"/>
          </a:gradFill>
          <a:ln w="9525">
            <a:solidFill>
              <a:srgbClr val="71835D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LH</a:t>
            </a:r>
            <a:r>
              <a:rPr lang="en-US" sz="1050" baseline="-25000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cxnSp>
        <p:nvCxnSpPr>
          <p:cNvPr id="205" name="Curved Connector 204"/>
          <p:cNvCxnSpPr>
            <a:cxnSpLocks noChangeShapeType="1"/>
          </p:cNvCxnSpPr>
          <p:nvPr/>
        </p:nvCxnSpPr>
        <p:spPr bwMode="auto">
          <a:xfrm>
            <a:off x="6202363" y="5676900"/>
            <a:ext cx="1643062" cy="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" name="Group 466"/>
          <p:cNvGrpSpPr>
            <a:grpSpLocks/>
          </p:cNvGrpSpPr>
          <p:nvPr/>
        </p:nvGrpSpPr>
        <p:grpSpPr bwMode="auto">
          <a:xfrm>
            <a:off x="5838825" y="5094288"/>
            <a:ext cx="596900" cy="473075"/>
            <a:chOff x="962696" y="164621"/>
            <a:chExt cx="795811" cy="673579"/>
          </a:xfrm>
        </p:grpSpPr>
        <p:sp>
          <p:nvSpPr>
            <p:cNvPr id="207" name="Rectangle 206"/>
            <p:cNvSpPr>
              <a:spLocks noChangeArrowheads="1"/>
            </p:cNvSpPr>
            <p:nvPr/>
          </p:nvSpPr>
          <p:spPr bwMode="auto">
            <a:xfrm>
              <a:off x="1293913" y="164621"/>
              <a:ext cx="305860" cy="336790"/>
            </a:xfrm>
            <a:prstGeom prst="rect">
              <a:avLst/>
            </a:prstGeom>
            <a:gradFill rotWithShape="1">
              <a:gsLst>
                <a:gs pos="0">
                  <a:srgbClr val="90B0FF"/>
                </a:gs>
                <a:gs pos="35001">
                  <a:srgbClr val="B2C7FF"/>
                </a:gs>
                <a:gs pos="100000">
                  <a:srgbClr val="E0E8FF"/>
                </a:gs>
              </a:gsLst>
              <a:lin ang="16200000" scaled="1"/>
            </a:gradFill>
            <a:ln w="9525">
              <a:solidFill>
                <a:srgbClr val="0064CC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29260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baseline="-250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8" name="Rectangle 207"/>
            <p:cNvSpPr>
              <a:spLocks noChangeArrowheads="1"/>
            </p:cNvSpPr>
            <p:nvPr/>
          </p:nvSpPr>
          <p:spPr bwMode="auto">
            <a:xfrm>
              <a:off x="986468" y="501410"/>
              <a:ext cx="307445" cy="336790"/>
            </a:xfrm>
            <a:prstGeom prst="rect">
              <a:avLst/>
            </a:prstGeom>
            <a:gradFill rotWithShape="1">
              <a:gsLst>
                <a:gs pos="0">
                  <a:srgbClr val="90B0FF"/>
                </a:gs>
                <a:gs pos="35001">
                  <a:srgbClr val="B2C7FF"/>
                </a:gs>
                <a:gs pos="100000">
                  <a:srgbClr val="E0E8FF"/>
                </a:gs>
              </a:gsLst>
              <a:lin ang="16200000" scaled="1"/>
            </a:gradFill>
            <a:ln w="9525">
              <a:solidFill>
                <a:srgbClr val="0064CC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29260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baseline="-250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9" name="Rectangle 208"/>
            <p:cNvSpPr>
              <a:spLocks noChangeArrowheads="1"/>
            </p:cNvSpPr>
            <p:nvPr/>
          </p:nvSpPr>
          <p:spPr bwMode="auto">
            <a:xfrm>
              <a:off x="1293913" y="501410"/>
              <a:ext cx="305860" cy="336790"/>
            </a:xfrm>
            <a:prstGeom prst="rect">
              <a:avLst/>
            </a:prstGeom>
            <a:gradFill rotWithShape="1">
              <a:gsLst>
                <a:gs pos="0">
                  <a:srgbClr val="90B0FF"/>
                </a:gs>
                <a:gs pos="35001">
                  <a:srgbClr val="B2C7FF"/>
                </a:gs>
                <a:gs pos="100000">
                  <a:srgbClr val="E0E8FF"/>
                </a:gs>
              </a:gsLst>
              <a:lin ang="16200000" scaled="1"/>
            </a:gradFill>
            <a:ln w="9525">
              <a:solidFill>
                <a:srgbClr val="0064CC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29260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baseline="-250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876" name="TextBox 470"/>
            <p:cNvSpPr txBox="1">
              <a:spLocks noChangeArrowheads="1"/>
            </p:cNvSpPr>
            <p:nvPr/>
          </p:nvSpPr>
          <p:spPr bwMode="auto">
            <a:xfrm>
              <a:off x="1267496" y="227878"/>
              <a:ext cx="475292" cy="304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r>
                <a:rPr lang="en-US" sz="1000">
                  <a:solidFill>
                    <a:srgbClr val="002060"/>
                  </a:solidFill>
                  <a:latin typeface="Arial" charset="0"/>
                </a:rPr>
                <a:t>HL</a:t>
              </a:r>
              <a:r>
                <a:rPr lang="en-US" sz="1000" baseline="-25000">
                  <a:solidFill>
                    <a:srgbClr val="00206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9877" name="TextBox 471"/>
            <p:cNvSpPr txBox="1">
              <a:spLocks noChangeArrowheads="1"/>
            </p:cNvSpPr>
            <p:nvPr/>
          </p:nvSpPr>
          <p:spPr bwMode="auto">
            <a:xfrm>
              <a:off x="1256298" y="532678"/>
              <a:ext cx="502209" cy="304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r>
                <a:rPr lang="en-US" sz="1000">
                  <a:solidFill>
                    <a:srgbClr val="002060"/>
                  </a:solidFill>
                  <a:latin typeface="Arial" charset="0"/>
                </a:rPr>
                <a:t>HH</a:t>
              </a:r>
              <a:r>
                <a:rPr lang="en-US" sz="1000" baseline="-25000">
                  <a:solidFill>
                    <a:srgbClr val="00206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9878" name="TextBox 472"/>
            <p:cNvSpPr txBox="1">
              <a:spLocks noChangeArrowheads="1"/>
            </p:cNvSpPr>
            <p:nvPr/>
          </p:nvSpPr>
          <p:spPr bwMode="auto">
            <a:xfrm>
              <a:off x="962696" y="532678"/>
              <a:ext cx="475291" cy="304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r>
                <a:rPr lang="en-US" sz="1000">
                  <a:solidFill>
                    <a:srgbClr val="002060"/>
                  </a:solidFill>
                  <a:latin typeface="Arial" charset="0"/>
                </a:rPr>
                <a:t>LH</a:t>
              </a:r>
              <a:r>
                <a:rPr lang="en-US" sz="1000" baseline="-25000">
                  <a:solidFill>
                    <a:srgbClr val="00206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13" name="Rectangle 212"/>
            <p:cNvSpPr>
              <a:spLocks noChangeArrowheads="1"/>
            </p:cNvSpPr>
            <p:nvPr/>
          </p:nvSpPr>
          <p:spPr bwMode="auto">
            <a:xfrm>
              <a:off x="986468" y="164621"/>
              <a:ext cx="307445" cy="336790"/>
            </a:xfrm>
            <a:prstGeom prst="rect">
              <a:avLst/>
            </a:prstGeom>
            <a:gradFill rotWithShape="1">
              <a:gsLst>
                <a:gs pos="0">
                  <a:srgbClr val="90B0FF"/>
                </a:gs>
                <a:gs pos="35001">
                  <a:srgbClr val="B2C7FF"/>
                </a:gs>
                <a:gs pos="100000">
                  <a:srgbClr val="E0E8FF"/>
                </a:gs>
              </a:gsLst>
              <a:lin ang="16200000" scaled="1"/>
            </a:gradFill>
            <a:ln w="9525">
              <a:solidFill>
                <a:srgbClr val="0064CC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29260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baseline="-250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880" name="TextBox 474"/>
            <p:cNvSpPr txBox="1">
              <a:spLocks noChangeArrowheads="1"/>
            </p:cNvSpPr>
            <p:nvPr/>
          </p:nvSpPr>
          <p:spPr bwMode="auto">
            <a:xfrm>
              <a:off x="962696" y="227878"/>
              <a:ext cx="448374" cy="304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r>
                <a:rPr lang="en-US" sz="1000">
                  <a:solidFill>
                    <a:srgbClr val="002060"/>
                  </a:solidFill>
                  <a:latin typeface="Arial" charset="0"/>
                </a:rPr>
                <a:t>LL</a:t>
              </a:r>
              <a:r>
                <a:rPr lang="en-US" sz="1000" baseline="-25000">
                  <a:solidFill>
                    <a:srgbClr val="002060"/>
                  </a:solidFill>
                  <a:latin typeface="Arial" charset="0"/>
                </a:rPr>
                <a:t>2</a:t>
              </a:r>
            </a:p>
          </p:txBody>
        </p:sp>
      </p:grpSp>
      <p:cxnSp>
        <p:nvCxnSpPr>
          <p:cNvPr id="215" name="Curved Connector 51"/>
          <p:cNvCxnSpPr>
            <a:cxnSpLocks noChangeShapeType="1"/>
            <a:endCxn id="178" idx="1"/>
          </p:cNvCxnSpPr>
          <p:nvPr/>
        </p:nvCxnSpPr>
        <p:spPr bwMode="auto">
          <a:xfrm>
            <a:off x="6084888" y="5313363"/>
            <a:ext cx="1760537" cy="793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6" name="Rounded Rectangular Callout 215"/>
          <p:cNvSpPr>
            <a:spLocks noChangeArrowheads="1"/>
          </p:cNvSpPr>
          <p:nvPr/>
        </p:nvSpPr>
        <p:spPr bwMode="auto">
          <a:xfrm>
            <a:off x="609600" y="5513388"/>
            <a:ext cx="1879600" cy="588962"/>
          </a:xfrm>
          <a:prstGeom prst="wedgeRoundRectCallout">
            <a:avLst>
              <a:gd name="adj1" fmla="val 34745"/>
              <a:gd name="adj2" fmla="val -73708"/>
              <a:gd name="adj3" fmla="val 16667"/>
            </a:avLst>
          </a:prstGeom>
          <a:gradFill rotWithShape="1">
            <a:gsLst>
              <a:gs pos="0">
                <a:srgbClr val="90B0FF"/>
              </a:gs>
              <a:gs pos="35001">
                <a:srgbClr val="B2C7FF"/>
              </a:gs>
              <a:gs pos="100000">
                <a:srgbClr val="E0E8FF"/>
              </a:gs>
            </a:gsLst>
            <a:lin ang="16200000" scaled="1"/>
          </a:gradFill>
          <a:ln w="9525">
            <a:solidFill>
              <a:srgbClr val="0064CC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876300" indent="-8763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1200" dirty="0">
                <a:latin typeface="Arial" pitchFamily="34" charset="0"/>
                <a:ea typeface="+mn-ea"/>
                <a:cs typeface="Arial" pitchFamily="34" charset="0"/>
              </a:rPr>
              <a:t>Quantization </a:t>
            </a:r>
            <a:r>
              <a:rPr lang="en-US" sz="1200" b="1" i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waits</a:t>
            </a:r>
            <a:r>
              <a:rPr lang="en-US" sz="1200" dirty="0">
                <a:latin typeface="Arial" pitchFamily="34" charset="0"/>
                <a:ea typeface="+mn-ea"/>
                <a:cs typeface="Arial" pitchFamily="34" charset="0"/>
              </a:rPr>
              <a:t> for </a:t>
            </a:r>
          </a:p>
          <a:p>
            <a:pPr marL="876300" indent="-8763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1200" dirty="0">
                <a:latin typeface="Arial" pitchFamily="34" charset="0"/>
                <a:ea typeface="+mn-ea"/>
                <a:cs typeface="Arial" pitchFamily="34" charset="0"/>
              </a:rPr>
              <a:t>DWT to finish</a:t>
            </a:r>
          </a:p>
        </p:txBody>
      </p:sp>
      <p:sp>
        <p:nvSpPr>
          <p:cNvPr id="217" name="Right Arrow 216"/>
          <p:cNvSpPr>
            <a:spLocks noChangeArrowheads="1"/>
          </p:cNvSpPr>
          <p:nvPr/>
        </p:nvSpPr>
        <p:spPr bwMode="auto">
          <a:xfrm>
            <a:off x="3344863" y="4603750"/>
            <a:ext cx="361950" cy="4445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4510088" y="5192713"/>
            <a:ext cx="600075" cy="473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HH</a:t>
            </a:r>
            <a:r>
              <a:rPr lang="en-US" sz="1050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19" name="Rectangle 218"/>
          <p:cNvSpPr/>
          <p:nvPr/>
        </p:nvSpPr>
        <p:spPr>
          <a:xfrm>
            <a:off x="4484688" y="4337050"/>
            <a:ext cx="600075" cy="473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HL</a:t>
            </a:r>
            <a:r>
              <a:rPr lang="en-US" sz="1050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20" name="Rectangle 219"/>
          <p:cNvSpPr/>
          <p:nvPr/>
        </p:nvSpPr>
        <p:spPr>
          <a:xfrm>
            <a:off x="3971925" y="5192713"/>
            <a:ext cx="533400" cy="473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LH</a:t>
            </a:r>
            <a:r>
              <a:rPr lang="en-US" sz="1050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21" name="Rectangle 220"/>
          <p:cNvSpPr/>
          <p:nvPr/>
        </p:nvSpPr>
        <p:spPr>
          <a:xfrm>
            <a:off x="3944938" y="4337050"/>
            <a:ext cx="534987" cy="473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69"/>
          <p:cNvGrpSpPr>
            <a:grpSpLocks/>
          </p:cNvGrpSpPr>
          <p:nvPr/>
        </p:nvGrpSpPr>
        <p:grpSpPr bwMode="auto">
          <a:xfrm>
            <a:off x="3949700" y="4337050"/>
            <a:ext cx="633413" cy="473075"/>
            <a:chOff x="8153398" y="14414787"/>
            <a:chExt cx="723297" cy="673100"/>
          </a:xfrm>
        </p:grpSpPr>
        <p:sp>
          <p:nvSpPr>
            <p:cNvPr id="223" name="Rectangle 222"/>
            <p:cNvSpPr/>
            <p:nvPr/>
          </p:nvSpPr>
          <p:spPr bwMode="auto">
            <a:xfrm>
              <a:off x="8485136" y="14414787"/>
              <a:ext cx="306358" cy="33655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9260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8176965" y="14751338"/>
              <a:ext cx="308171" cy="33654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9260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Rectangle 224"/>
            <p:cNvSpPr/>
            <p:nvPr/>
          </p:nvSpPr>
          <p:spPr bwMode="auto">
            <a:xfrm>
              <a:off x="8485136" y="14751338"/>
              <a:ext cx="306358" cy="33654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9260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68" name="TextBox 457"/>
            <p:cNvSpPr txBox="1">
              <a:spLocks noChangeArrowheads="1"/>
            </p:cNvSpPr>
            <p:nvPr/>
          </p:nvSpPr>
          <p:spPr bwMode="auto">
            <a:xfrm>
              <a:off x="8458726" y="14477999"/>
              <a:ext cx="406182" cy="304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r>
                <a:rPr lang="en-US" sz="1000">
                  <a:solidFill>
                    <a:srgbClr val="002060"/>
                  </a:solidFill>
                  <a:latin typeface="Arial" charset="0"/>
                </a:rPr>
                <a:t>HL</a:t>
              </a:r>
              <a:r>
                <a:rPr lang="en-US" sz="1000" baseline="-25000">
                  <a:solidFill>
                    <a:srgbClr val="00206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9869" name="TextBox 458"/>
            <p:cNvSpPr txBox="1">
              <a:spLocks noChangeArrowheads="1"/>
            </p:cNvSpPr>
            <p:nvPr/>
          </p:nvSpPr>
          <p:spPr bwMode="auto">
            <a:xfrm>
              <a:off x="8447509" y="14782583"/>
              <a:ext cx="429186" cy="304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r>
                <a:rPr lang="en-US" sz="1000">
                  <a:solidFill>
                    <a:srgbClr val="002060"/>
                  </a:solidFill>
                  <a:latin typeface="Arial" charset="0"/>
                </a:rPr>
                <a:t>HH</a:t>
              </a:r>
              <a:r>
                <a:rPr lang="en-US" sz="1000" baseline="-25000">
                  <a:solidFill>
                    <a:srgbClr val="00206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9870" name="TextBox 459"/>
            <p:cNvSpPr txBox="1">
              <a:spLocks noChangeArrowheads="1"/>
            </p:cNvSpPr>
            <p:nvPr/>
          </p:nvSpPr>
          <p:spPr bwMode="auto">
            <a:xfrm>
              <a:off x="8153398" y="14782583"/>
              <a:ext cx="406182" cy="304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r>
                <a:rPr lang="en-US" sz="1000">
                  <a:solidFill>
                    <a:srgbClr val="002060"/>
                  </a:solidFill>
                  <a:latin typeface="Arial" charset="0"/>
                </a:rPr>
                <a:t>LH</a:t>
              </a:r>
              <a:r>
                <a:rPr lang="en-US" sz="1000" baseline="-25000">
                  <a:solidFill>
                    <a:srgbClr val="00206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8176965" y="14414787"/>
              <a:ext cx="308171" cy="33655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29260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72" name="TextBox 461"/>
            <p:cNvSpPr txBox="1">
              <a:spLocks noChangeArrowheads="1"/>
            </p:cNvSpPr>
            <p:nvPr/>
          </p:nvSpPr>
          <p:spPr bwMode="auto">
            <a:xfrm>
              <a:off x="8153398" y="14477999"/>
              <a:ext cx="383178" cy="304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r>
                <a:rPr lang="en-US" sz="1000">
                  <a:solidFill>
                    <a:srgbClr val="002060"/>
                  </a:solidFill>
                  <a:latin typeface="Arial" charset="0"/>
                </a:rPr>
                <a:t>LL</a:t>
              </a:r>
              <a:r>
                <a:rPr lang="en-US" sz="1000" baseline="-25000">
                  <a:solidFill>
                    <a:srgbClr val="00206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231" name="Rectangle 230"/>
          <p:cNvSpPr/>
          <p:nvPr/>
        </p:nvSpPr>
        <p:spPr>
          <a:xfrm>
            <a:off x="3857625" y="4122738"/>
            <a:ext cx="1309688" cy="7493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232" name="Rectangle 231"/>
          <p:cNvSpPr/>
          <p:nvPr/>
        </p:nvSpPr>
        <p:spPr>
          <a:xfrm>
            <a:off x="3857625" y="4978400"/>
            <a:ext cx="1309688" cy="7493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233" name="TextBox 232"/>
          <p:cNvSpPr txBox="1">
            <a:spLocks noChangeArrowheads="1"/>
          </p:cNvSpPr>
          <p:nvPr/>
        </p:nvSpPr>
        <p:spPr bwMode="auto">
          <a:xfrm>
            <a:off x="3857625" y="4122738"/>
            <a:ext cx="97948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1100"/>
              <a:t>Quantization 1</a:t>
            </a:r>
          </a:p>
        </p:txBody>
      </p:sp>
      <p:sp>
        <p:nvSpPr>
          <p:cNvPr id="234" name="TextBox 233"/>
          <p:cNvSpPr txBox="1">
            <a:spLocks noChangeArrowheads="1"/>
          </p:cNvSpPr>
          <p:nvPr/>
        </p:nvSpPr>
        <p:spPr bwMode="auto">
          <a:xfrm>
            <a:off x="3857625" y="4978400"/>
            <a:ext cx="99536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1100"/>
              <a:t>Quantization 2</a:t>
            </a:r>
          </a:p>
        </p:txBody>
      </p:sp>
      <p:sp>
        <p:nvSpPr>
          <p:cNvPr id="239" name="Rectangle 238"/>
          <p:cNvSpPr/>
          <p:nvPr/>
        </p:nvSpPr>
        <p:spPr>
          <a:xfrm>
            <a:off x="2971800" y="2286000"/>
            <a:ext cx="533400" cy="476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LH</a:t>
            </a:r>
            <a:r>
              <a:rPr lang="en-US" sz="1050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5" name="Rounded Rectangular Callout 234"/>
          <p:cNvSpPr>
            <a:spLocks noChangeArrowheads="1"/>
          </p:cNvSpPr>
          <p:nvPr/>
        </p:nvSpPr>
        <p:spPr bwMode="auto">
          <a:xfrm>
            <a:off x="3429000" y="5942013"/>
            <a:ext cx="1981200" cy="382587"/>
          </a:xfrm>
          <a:prstGeom prst="wedgeRoundRectCallout">
            <a:avLst>
              <a:gd name="adj1" fmla="val -5269"/>
              <a:gd name="adj2" fmla="val -80764"/>
              <a:gd name="adj3" fmla="val 16667"/>
            </a:avLst>
          </a:prstGeom>
          <a:gradFill rotWithShape="1">
            <a:gsLst>
              <a:gs pos="0">
                <a:srgbClr val="90B0FF"/>
              </a:gs>
              <a:gs pos="35001">
                <a:srgbClr val="B2C7FF"/>
              </a:gs>
              <a:gs pos="100000">
                <a:srgbClr val="E0E8FF"/>
              </a:gs>
            </a:gsLst>
            <a:lin ang="16200000" scaled="1"/>
          </a:gradFill>
          <a:ln w="9525">
            <a:solidFill>
              <a:srgbClr val="0064CC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876300" indent="-8763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1200" dirty="0">
                <a:latin typeface="Arial" pitchFamily="34" charset="0"/>
                <a:ea typeface="+mn-ea"/>
                <a:cs typeface="Arial" pitchFamily="34" charset="0"/>
              </a:rPr>
              <a:t>Quantization can be split</a:t>
            </a:r>
          </a:p>
        </p:txBody>
      </p:sp>
      <p:sp>
        <p:nvSpPr>
          <p:cNvPr id="236" name="Rounded Rectangular Callout 235"/>
          <p:cNvSpPr>
            <a:spLocks noChangeArrowheads="1"/>
          </p:cNvSpPr>
          <p:nvPr/>
        </p:nvSpPr>
        <p:spPr bwMode="auto">
          <a:xfrm>
            <a:off x="5794375" y="3962400"/>
            <a:ext cx="2392363" cy="641350"/>
          </a:xfrm>
          <a:prstGeom prst="wedgeRoundRectCallout">
            <a:avLst>
              <a:gd name="adj1" fmla="val -2653"/>
              <a:gd name="adj2" fmla="val 81903"/>
              <a:gd name="adj3" fmla="val 16667"/>
            </a:avLst>
          </a:prstGeom>
          <a:gradFill rotWithShape="1">
            <a:gsLst>
              <a:gs pos="0">
                <a:srgbClr val="FF9595"/>
              </a:gs>
              <a:gs pos="35001">
                <a:srgbClr val="FFB5B5"/>
              </a:gs>
              <a:gs pos="100000">
                <a:srgbClr val="FFE2E2"/>
              </a:gs>
            </a:gsLst>
            <a:lin ang="16200000" scaled="1"/>
          </a:gra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876300" indent="-8763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1200" b="1" i="1" dirty="0">
                <a:latin typeface="Arial" pitchFamily="34" charset="0"/>
                <a:ea typeface="+mn-ea"/>
                <a:cs typeface="Arial" pitchFamily="34" charset="0"/>
              </a:rPr>
              <a:t>Quantization2 can </a:t>
            </a:r>
          </a:p>
          <a:p>
            <a:pPr marL="876300" indent="-8763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1200" b="1" i="1" dirty="0">
                <a:latin typeface="Arial" pitchFamily="34" charset="0"/>
                <a:ea typeface="+mn-ea"/>
                <a:cs typeface="Arial" pitchFamily="34" charset="0"/>
              </a:rPr>
              <a:t>start after DWT produces</a:t>
            </a:r>
          </a:p>
          <a:p>
            <a:pPr marL="876300" indent="-8763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1200" b="1" i="1" dirty="0" err="1">
                <a:latin typeface="Arial" pitchFamily="34" charset="0"/>
                <a:ea typeface="+mn-ea"/>
                <a:cs typeface="Arial" pitchFamily="34" charset="0"/>
              </a:rPr>
              <a:t>subbands</a:t>
            </a:r>
            <a:r>
              <a:rPr lang="en-US" sz="1200" b="1" i="1" dirty="0">
                <a:latin typeface="Arial" pitchFamily="34" charset="0"/>
                <a:ea typeface="+mn-ea"/>
                <a:cs typeface="Arial" pitchFamily="34" charset="0"/>
              </a:rPr>
              <a:t> LH</a:t>
            </a:r>
            <a:r>
              <a:rPr lang="en-US" sz="1200" b="1" i="1" baseline="-25000" dirty="0"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lang="en-US" sz="1200" b="1" i="1" dirty="0">
                <a:latin typeface="Arial" pitchFamily="34" charset="0"/>
                <a:ea typeface="+mn-ea"/>
                <a:cs typeface="Arial" pitchFamily="34" charset="0"/>
              </a:rPr>
              <a:t> and HH</a:t>
            </a:r>
            <a:r>
              <a:rPr lang="en-US" sz="1200" b="1" i="1" baseline="-25000" dirty="0"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240" name="Rectangle 239"/>
          <p:cNvSpPr/>
          <p:nvPr/>
        </p:nvSpPr>
        <p:spPr>
          <a:xfrm>
            <a:off x="3505200" y="1828800"/>
            <a:ext cx="533400" cy="476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HL</a:t>
            </a:r>
            <a:r>
              <a:rPr lang="en-US" sz="1050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3005138" y="2295525"/>
            <a:ext cx="500062" cy="477838"/>
          </a:xfrm>
          <a:prstGeom prst="rect">
            <a:avLst/>
          </a:prstGeom>
          <a:gradFill rotWithShape="1">
            <a:gsLst>
              <a:gs pos="0">
                <a:srgbClr val="90B0FF"/>
              </a:gs>
              <a:gs pos="35001">
                <a:srgbClr val="B2C7FF"/>
              </a:gs>
              <a:gs pos="100000">
                <a:srgbClr val="E0E8FF"/>
              </a:gs>
            </a:gsLst>
            <a:lin ang="16200000" scaled="1"/>
          </a:gradFill>
          <a:ln w="9525">
            <a:solidFill>
              <a:srgbClr val="0064CC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LH</a:t>
            </a:r>
            <a:r>
              <a:rPr lang="en-US" sz="1050" baseline="-25000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3470275" y="1819275"/>
            <a:ext cx="563563" cy="476250"/>
          </a:xfrm>
          <a:prstGeom prst="rect">
            <a:avLst/>
          </a:prstGeom>
          <a:gradFill rotWithShape="1">
            <a:gsLst>
              <a:gs pos="0">
                <a:srgbClr val="CAC6E1"/>
              </a:gs>
              <a:gs pos="35001">
                <a:srgbClr val="D9D7E9"/>
              </a:gs>
              <a:gs pos="100000">
                <a:srgbClr val="F0EFF7"/>
              </a:gs>
            </a:gsLst>
            <a:lin ang="16200000" scaled="1"/>
          </a:gradFill>
          <a:ln w="9525">
            <a:solidFill>
              <a:srgbClr val="8985A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HL</a:t>
            </a:r>
            <a:r>
              <a:rPr lang="en-US" sz="1050" baseline="-25000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4800600" y="1828800"/>
            <a:ext cx="533400" cy="476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HL</a:t>
            </a:r>
            <a:r>
              <a:rPr lang="en-US" sz="1050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4803775" y="1819275"/>
            <a:ext cx="563563" cy="476250"/>
          </a:xfrm>
          <a:prstGeom prst="rect">
            <a:avLst/>
          </a:prstGeom>
          <a:gradFill rotWithShape="1">
            <a:gsLst>
              <a:gs pos="0">
                <a:srgbClr val="CAC6E1"/>
              </a:gs>
              <a:gs pos="35001">
                <a:srgbClr val="D9D7E9"/>
              </a:gs>
              <a:gs pos="100000">
                <a:srgbClr val="F0EFF7"/>
              </a:gs>
            </a:gsLst>
            <a:lin ang="16200000" scaled="1"/>
          </a:gradFill>
          <a:ln w="9525">
            <a:solidFill>
              <a:srgbClr val="8985A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HL</a:t>
            </a:r>
            <a:r>
              <a:rPr lang="en-US" sz="1050" baseline="-25000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242" name="Rectangle 241"/>
          <p:cNvSpPr/>
          <p:nvPr/>
        </p:nvSpPr>
        <p:spPr>
          <a:xfrm>
            <a:off x="4267200" y="2286000"/>
            <a:ext cx="533400" cy="476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LH</a:t>
            </a:r>
            <a:r>
              <a:rPr lang="en-US" sz="1050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4300538" y="2295525"/>
            <a:ext cx="500062" cy="477838"/>
          </a:xfrm>
          <a:prstGeom prst="rect">
            <a:avLst/>
          </a:prstGeom>
          <a:gradFill rotWithShape="1">
            <a:gsLst>
              <a:gs pos="0">
                <a:srgbClr val="90B0FF"/>
              </a:gs>
              <a:gs pos="35001">
                <a:srgbClr val="B2C7FF"/>
              </a:gs>
              <a:gs pos="100000">
                <a:srgbClr val="E0E8FF"/>
              </a:gs>
            </a:gsLst>
            <a:lin ang="16200000" scaled="1"/>
          </a:gradFill>
          <a:ln w="9525">
            <a:solidFill>
              <a:srgbClr val="0064CC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29260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LH</a:t>
            </a:r>
            <a:r>
              <a:rPr lang="en-US" sz="1050" baseline="-25000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163" name="Curved Down Arrow 162"/>
          <p:cNvSpPr>
            <a:spLocks noChangeArrowheads="1"/>
          </p:cNvSpPr>
          <p:nvPr/>
        </p:nvSpPr>
        <p:spPr bwMode="auto">
          <a:xfrm>
            <a:off x="3733800" y="1600200"/>
            <a:ext cx="1279525" cy="377825"/>
          </a:xfrm>
          <a:prstGeom prst="curvedDownArrow">
            <a:avLst>
              <a:gd name="adj1" fmla="val 24992"/>
              <a:gd name="adj2" fmla="val 49983"/>
              <a:gd name="adj3" fmla="val 25000"/>
            </a:avLst>
          </a:prstGeom>
          <a:gradFill rotWithShape="1">
            <a:gsLst>
              <a:gs pos="0">
                <a:srgbClr val="CAC6E1"/>
              </a:gs>
              <a:gs pos="35001">
                <a:srgbClr val="D9D7E9"/>
              </a:gs>
              <a:gs pos="100000">
                <a:srgbClr val="F0EFF7"/>
              </a:gs>
            </a:gsLst>
            <a:lin ang="16200000" scaled="1"/>
          </a:gradFill>
          <a:ln w="9525">
            <a:solidFill>
              <a:srgbClr val="8985A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  <a:cs typeface="+mn-cs"/>
            </a:endParaRPr>
          </a:p>
        </p:txBody>
      </p:sp>
      <p:sp>
        <p:nvSpPr>
          <p:cNvPr id="165" name="Curved Down Arrow 164"/>
          <p:cNvSpPr>
            <a:spLocks noChangeArrowheads="1"/>
          </p:cNvSpPr>
          <p:nvPr/>
        </p:nvSpPr>
        <p:spPr bwMode="auto">
          <a:xfrm>
            <a:off x="3254375" y="2085975"/>
            <a:ext cx="1279525" cy="377825"/>
          </a:xfrm>
          <a:prstGeom prst="curvedDownArrow">
            <a:avLst>
              <a:gd name="adj1" fmla="val 24992"/>
              <a:gd name="adj2" fmla="val 49983"/>
              <a:gd name="adj3" fmla="val 25000"/>
            </a:avLst>
          </a:prstGeom>
          <a:gradFill rotWithShape="1">
            <a:gsLst>
              <a:gs pos="0">
                <a:srgbClr val="90B0FF"/>
              </a:gs>
              <a:gs pos="35001">
                <a:srgbClr val="B2C7FF"/>
              </a:gs>
              <a:gs pos="100000">
                <a:srgbClr val="E0E8FF"/>
              </a:gs>
            </a:gsLst>
            <a:lin ang="16200000" scaled="1"/>
          </a:gradFill>
          <a:ln w="9525">
            <a:solidFill>
              <a:srgbClr val="0064CC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  <a:cs typeface="+mn-cs"/>
            </a:endParaRPr>
          </a:p>
        </p:txBody>
      </p:sp>
      <p:grpSp>
        <p:nvGrpSpPr>
          <p:cNvPr id="29793" name="Group 242"/>
          <p:cNvGrpSpPr>
            <a:grpSpLocks/>
          </p:cNvGrpSpPr>
          <p:nvPr/>
        </p:nvGrpSpPr>
        <p:grpSpPr bwMode="auto">
          <a:xfrm>
            <a:off x="5562600" y="2286000"/>
            <a:ext cx="533400" cy="457200"/>
            <a:chOff x="5943600" y="14325600"/>
            <a:chExt cx="685800" cy="609600"/>
          </a:xfrm>
        </p:grpSpPr>
        <p:sp>
          <p:nvSpPr>
            <p:cNvPr id="244" name="Rectangle 243"/>
            <p:cNvSpPr/>
            <p:nvPr/>
          </p:nvSpPr>
          <p:spPr>
            <a:xfrm>
              <a:off x="5943600" y="143256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943600" y="144780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943600" y="146304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5943600" y="147828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172200" y="143256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6172200" y="144780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6172200" y="146304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6172200" y="147828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6400800" y="143256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6400800" y="144780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6400800" y="146304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6400800" y="147828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</p:grpSp>
      <p:grpSp>
        <p:nvGrpSpPr>
          <p:cNvPr id="15" name="Group 237"/>
          <p:cNvGrpSpPr>
            <a:grpSpLocks/>
          </p:cNvGrpSpPr>
          <p:nvPr/>
        </p:nvGrpSpPr>
        <p:grpSpPr bwMode="auto">
          <a:xfrm>
            <a:off x="5580063" y="2295525"/>
            <a:ext cx="515937" cy="447675"/>
            <a:chOff x="5580544" y="2296193"/>
            <a:chExt cx="480060" cy="431800"/>
          </a:xfrm>
        </p:grpSpPr>
        <p:sp>
          <p:nvSpPr>
            <p:cNvPr id="134" name="Rectangle 133"/>
            <p:cNvSpPr>
              <a:spLocks noChangeArrowheads="1"/>
            </p:cNvSpPr>
            <p:nvPr/>
          </p:nvSpPr>
          <p:spPr bwMode="auto">
            <a:xfrm>
              <a:off x="5580544" y="2296193"/>
              <a:ext cx="160020" cy="107950"/>
            </a:xfrm>
            <a:prstGeom prst="rect">
              <a:avLst/>
            </a:prstGeom>
            <a:gradFill rotWithShape="1">
              <a:gsLst>
                <a:gs pos="0">
                  <a:srgbClr val="90B0FF"/>
                </a:gs>
                <a:gs pos="35001">
                  <a:srgbClr val="B2C7FF"/>
                </a:gs>
                <a:gs pos="100000">
                  <a:srgbClr val="E0E8FF"/>
                </a:gs>
              </a:gsLst>
              <a:lin ang="16200000" scaled="1"/>
            </a:gradFill>
            <a:ln w="9525">
              <a:solidFill>
                <a:srgbClr val="0064CC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5" name="Rectangle 134"/>
            <p:cNvSpPr>
              <a:spLocks noChangeArrowheads="1"/>
            </p:cNvSpPr>
            <p:nvPr/>
          </p:nvSpPr>
          <p:spPr bwMode="auto">
            <a:xfrm>
              <a:off x="5580544" y="2404143"/>
              <a:ext cx="160020" cy="107950"/>
            </a:xfrm>
            <a:prstGeom prst="rect">
              <a:avLst/>
            </a:prstGeom>
            <a:gradFill rotWithShape="1">
              <a:gsLst>
                <a:gs pos="0">
                  <a:srgbClr val="90B0FF"/>
                </a:gs>
                <a:gs pos="35001">
                  <a:srgbClr val="B2C7FF"/>
                </a:gs>
                <a:gs pos="100000">
                  <a:srgbClr val="E0E8FF"/>
                </a:gs>
              </a:gsLst>
              <a:lin ang="16200000" scaled="1"/>
            </a:gradFill>
            <a:ln w="9525">
              <a:solidFill>
                <a:srgbClr val="0064CC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6" name="Rectangle 135"/>
            <p:cNvSpPr>
              <a:spLocks noChangeArrowheads="1"/>
            </p:cNvSpPr>
            <p:nvPr/>
          </p:nvSpPr>
          <p:spPr bwMode="auto">
            <a:xfrm>
              <a:off x="5580544" y="2512093"/>
              <a:ext cx="160020" cy="107950"/>
            </a:xfrm>
            <a:prstGeom prst="rect">
              <a:avLst/>
            </a:prstGeom>
            <a:gradFill rotWithShape="1">
              <a:gsLst>
                <a:gs pos="0">
                  <a:srgbClr val="90B0FF"/>
                </a:gs>
                <a:gs pos="35001">
                  <a:srgbClr val="B2C7FF"/>
                </a:gs>
                <a:gs pos="100000">
                  <a:srgbClr val="E0E8FF"/>
                </a:gs>
              </a:gsLst>
              <a:lin ang="16200000" scaled="1"/>
            </a:gradFill>
            <a:ln w="9525">
              <a:solidFill>
                <a:srgbClr val="0064CC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7" name="Rectangle 136"/>
            <p:cNvSpPr>
              <a:spLocks noChangeArrowheads="1"/>
            </p:cNvSpPr>
            <p:nvPr/>
          </p:nvSpPr>
          <p:spPr bwMode="auto">
            <a:xfrm>
              <a:off x="5580544" y="2620043"/>
              <a:ext cx="160020" cy="107950"/>
            </a:xfrm>
            <a:prstGeom prst="rect">
              <a:avLst/>
            </a:prstGeom>
            <a:gradFill rotWithShape="1">
              <a:gsLst>
                <a:gs pos="0">
                  <a:srgbClr val="90B0FF"/>
                </a:gs>
                <a:gs pos="35001">
                  <a:srgbClr val="B2C7FF"/>
                </a:gs>
                <a:gs pos="100000">
                  <a:srgbClr val="E0E8FF"/>
                </a:gs>
              </a:gsLst>
              <a:lin ang="16200000" scaled="1"/>
            </a:gradFill>
            <a:ln w="9525">
              <a:solidFill>
                <a:srgbClr val="0064CC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5740564" y="2296193"/>
              <a:ext cx="160020" cy="107950"/>
            </a:xfrm>
            <a:prstGeom prst="rect">
              <a:avLst/>
            </a:prstGeom>
            <a:gradFill rotWithShape="1">
              <a:gsLst>
                <a:gs pos="0">
                  <a:srgbClr val="90B0FF"/>
                </a:gs>
                <a:gs pos="35001">
                  <a:srgbClr val="B2C7FF"/>
                </a:gs>
                <a:gs pos="100000">
                  <a:srgbClr val="E0E8FF"/>
                </a:gs>
              </a:gsLst>
              <a:lin ang="16200000" scaled="1"/>
            </a:gradFill>
            <a:ln w="9525">
              <a:solidFill>
                <a:srgbClr val="0064CC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9" name="Rectangle 138"/>
            <p:cNvSpPr>
              <a:spLocks noChangeArrowheads="1"/>
            </p:cNvSpPr>
            <p:nvPr/>
          </p:nvSpPr>
          <p:spPr bwMode="auto">
            <a:xfrm>
              <a:off x="5740564" y="2404143"/>
              <a:ext cx="160020" cy="107950"/>
            </a:xfrm>
            <a:prstGeom prst="rect">
              <a:avLst/>
            </a:prstGeom>
            <a:gradFill rotWithShape="1">
              <a:gsLst>
                <a:gs pos="0">
                  <a:srgbClr val="90B0FF"/>
                </a:gs>
                <a:gs pos="35001">
                  <a:srgbClr val="B2C7FF"/>
                </a:gs>
                <a:gs pos="100000">
                  <a:srgbClr val="E0E8FF"/>
                </a:gs>
              </a:gsLst>
              <a:lin ang="16200000" scaled="1"/>
            </a:gradFill>
            <a:ln w="9525">
              <a:solidFill>
                <a:srgbClr val="0064CC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0" name="Rectangle 139"/>
            <p:cNvSpPr>
              <a:spLocks noChangeArrowheads="1"/>
            </p:cNvSpPr>
            <p:nvPr/>
          </p:nvSpPr>
          <p:spPr bwMode="auto">
            <a:xfrm>
              <a:off x="5740564" y="2512093"/>
              <a:ext cx="160020" cy="107950"/>
            </a:xfrm>
            <a:prstGeom prst="rect">
              <a:avLst/>
            </a:prstGeom>
            <a:gradFill rotWithShape="1">
              <a:gsLst>
                <a:gs pos="0">
                  <a:srgbClr val="90B0FF"/>
                </a:gs>
                <a:gs pos="35001">
                  <a:srgbClr val="B2C7FF"/>
                </a:gs>
                <a:gs pos="100000">
                  <a:srgbClr val="E0E8FF"/>
                </a:gs>
              </a:gsLst>
              <a:lin ang="16200000" scaled="1"/>
            </a:gradFill>
            <a:ln w="9525">
              <a:solidFill>
                <a:srgbClr val="0064CC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/>
          </p:nvSpPr>
          <p:spPr bwMode="auto">
            <a:xfrm>
              <a:off x="5740564" y="2620043"/>
              <a:ext cx="160020" cy="107950"/>
            </a:xfrm>
            <a:prstGeom prst="rect">
              <a:avLst/>
            </a:prstGeom>
            <a:gradFill rotWithShape="1">
              <a:gsLst>
                <a:gs pos="0">
                  <a:srgbClr val="90B0FF"/>
                </a:gs>
                <a:gs pos="35001">
                  <a:srgbClr val="B2C7FF"/>
                </a:gs>
                <a:gs pos="100000">
                  <a:srgbClr val="E0E8FF"/>
                </a:gs>
              </a:gsLst>
              <a:lin ang="16200000" scaled="1"/>
            </a:gradFill>
            <a:ln w="9525">
              <a:solidFill>
                <a:srgbClr val="0064CC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2" name="Rectangle 141"/>
            <p:cNvSpPr>
              <a:spLocks noChangeArrowheads="1"/>
            </p:cNvSpPr>
            <p:nvPr/>
          </p:nvSpPr>
          <p:spPr bwMode="auto">
            <a:xfrm>
              <a:off x="5900584" y="2296193"/>
              <a:ext cx="160020" cy="107950"/>
            </a:xfrm>
            <a:prstGeom prst="rect">
              <a:avLst/>
            </a:prstGeom>
            <a:gradFill rotWithShape="1">
              <a:gsLst>
                <a:gs pos="0">
                  <a:srgbClr val="90B0FF"/>
                </a:gs>
                <a:gs pos="35001">
                  <a:srgbClr val="B2C7FF"/>
                </a:gs>
                <a:gs pos="100000">
                  <a:srgbClr val="E0E8FF"/>
                </a:gs>
              </a:gsLst>
              <a:lin ang="16200000" scaled="1"/>
            </a:gradFill>
            <a:ln w="9525">
              <a:solidFill>
                <a:srgbClr val="0064CC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" name="Rectangle 142"/>
            <p:cNvSpPr>
              <a:spLocks noChangeArrowheads="1"/>
            </p:cNvSpPr>
            <p:nvPr/>
          </p:nvSpPr>
          <p:spPr bwMode="auto">
            <a:xfrm>
              <a:off x="5900584" y="2404143"/>
              <a:ext cx="160020" cy="107950"/>
            </a:xfrm>
            <a:prstGeom prst="rect">
              <a:avLst/>
            </a:prstGeom>
            <a:gradFill rotWithShape="1">
              <a:gsLst>
                <a:gs pos="0">
                  <a:srgbClr val="90B0FF"/>
                </a:gs>
                <a:gs pos="35001">
                  <a:srgbClr val="B2C7FF"/>
                </a:gs>
                <a:gs pos="100000">
                  <a:srgbClr val="E0E8FF"/>
                </a:gs>
              </a:gsLst>
              <a:lin ang="16200000" scaled="1"/>
            </a:gradFill>
            <a:ln w="9525">
              <a:solidFill>
                <a:srgbClr val="0064CC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4" name="Rectangle 143"/>
            <p:cNvSpPr>
              <a:spLocks noChangeArrowheads="1"/>
            </p:cNvSpPr>
            <p:nvPr/>
          </p:nvSpPr>
          <p:spPr bwMode="auto">
            <a:xfrm>
              <a:off x="5900584" y="2512093"/>
              <a:ext cx="160020" cy="107950"/>
            </a:xfrm>
            <a:prstGeom prst="rect">
              <a:avLst/>
            </a:prstGeom>
            <a:gradFill rotWithShape="1">
              <a:gsLst>
                <a:gs pos="0">
                  <a:srgbClr val="90B0FF"/>
                </a:gs>
                <a:gs pos="35001">
                  <a:srgbClr val="B2C7FF"/>
                </a:gs>
                <a:gs pos="100000">
                  <a:srgbClr val="E0E8FF"/>
                </a:gs>
              </a:gsLst>
              <a:lin ang="16200000" scaled="1"/>
            </a:gradFill>
            <a:ln w="9525">
              <a:solidFill>
                <a:srgbClr val="0064CC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5" name="Rectangle 144"/>
            <p:cNvSpPr>
              <a:spLocks noChangeArrowheads="1"/>
            </p:cNvSpPr>
            <p:nvPr/>
          </p:nvSpPr>
          <p:spPr bwMode="auto">
            <a:xfrm>
              <a:off x="5900584" y="2620043"/>
              <a:ext cx="160020" cy="107950"/>
            </a:xfrm>
            <a:prstGeom prst="rect">
              <a:avLst/>
            </a:prstGeom>
            <a:gradFill rotWithShape="1">
              <a:gsLst>
                <a:gs pos="0">
                  <a:srgbClr val="90B0FF"/>
                </a:gs>
                <a:gs pos="35001">
                  <a:srgbClr val="B2C7FF"/>
                </a:gs>
                <a:gs pos="100000">
                  <a:srgbClr val="E0E8FF"/>
                </a:gs>
              </a:gsLst>
              <a:lin ang="16200000" scaled="1"/>
            </a:gradFill>
            <a:ln w="9525">
              <a:solidFill>
                <a:srgbClr val="0064CC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795" name="Group 255"/>
          <p:cNvGrpSpPr>
            <a:grpSpLocks/>
          </p:cNvGrpSpPr>
          <p:nvPr/>
        </p:nvGrpSpPr>
        <p:grpSpPr bwMode="auto">
          <a:xfrm>
            <a:off x="6096000" y="1828800"/>
            <a:ext cx="533400" cy="457200"/>
            <a:chOff x="5943600" y="14325600"/>
            <a:chExt cx="685800" cy="609600"/>
          </a:xfrm>
        </p:grpSpPr>
        <p:sp>
          <p:nvSpPr>
            <p:cNvPr id="257" name="Rectangle 256"/>
            <p:cNvSpPr/>
            <p:nvPr/>
          </p:nvSpPr>
          <p:spPr>
            <a:xfrm>
              <a:off x="5943600" y="143256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5943600" y="144780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5943600" y="146304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5943600" y="147828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6172200" y="143256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6172200" y="144780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6172200" y="146304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6172200" y="147828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6400800" y="143256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6400800" y="144780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6400800" y="146304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400800" y="14782800"/>
              <a:ext cx="228600" cy="15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/>
            </a:p>
          </p:txBody>
        </p:sp>
      </p:grpSp>
      <p:grpSp>
        <p:nvGrpSpPr>
          <p:cNvPr id="17" name="Group 107"/>
          <p:cNvGrpSpPr>
            <a:grpSpLocks/>
          </p:cNvGrpSpPr>
          <p:nvPr/>
        </p:nvGrpSpPr>
        <p:grpSpPr bwMode="auto">
          <a:xfrm>
            <a:off x="6113463" y="1809750"/>
            <a:ext cx="515937" cy="476250"/>
            <a:chOff x="5791200" y="14173200"/>
            <a:chExt cx="685800" cy="609600"/>
          </a:xfrm>
        </p:grpSpPr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5791200" y="14173200"/>
              <a:ext cx="228600" cy="152400"/>
            </a:xfrm>
            <a:prstGeom prst="rect">
              <a:avLst/>
            </a:prstGeom>
            <a:gradFill rotWithShape="1">
              <a:gsLst>
                <a:gs pos="0">
                  <a:srgbClr val="CAC6E1"/>
                </a:gs>
                <a:gs pos="35001">
                  <a:srgbClr val="D9D7E9"/>
                </a:gs>
                <a:gs pos="100000">
                  <a:srgbClr val="F0EFF7"/>
                </a:gs>
              </a:gsLst>
              <a:lin ang="16200000" scaled="1"/>
            </a:gradFill>
            <a:ln w="9525">
              <a:solidFill>
                <a:srgbClr val="8985A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5791200" y="14325600"/>
              <a:ext cx="228600" cy="152400"/>
            </a:xfrm>
            <a:prstGeom prst="rect">
              <a:avLst/>
            </a:prstGeom>
            <a:gradFill rotWithShape="1">
              <a:gsLst>
                <a:gs pos="0">
                  <a:srgbClr val="CAC6E1"/>
                </a:gs>
                <a:gs pos="35001">
                  <a:srgbClr val="D9D7E9"/>
                </a:gs>
                <a:gs pos="100000">
                  <a:srgbClr val="F0EFF7"/>
                </a:gs>
              </a:gsLst>
              <a:lin ang="16200000" scaled="1"/>
            </a:gradFill>
            <a:ln w="9525">
              <a:solidFill>
                <a:srgbClr val="8985A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5791200" y="14478000"/>
              <a:ext cx="228600" cy="152400"/>
            </a:xfrm>
            <a:prstGeom prst="rect">
              <a:avLst/>
            </a:prstGeom>
            <a:gradFill rotWithShape="1">
              <a:gsLst>
                <a:gs pos="0">
                  <a:srgbClr val="CAC6E1"/>
                </a:gs>
                <a:gs pos="35001">
                  <a:srgbClr val="D9D7E9"/>
                </a:gs>
                <a:gs pos="100000">
                  <a:srgbClr val="F0EFF7"/>
                </a:gs>
              </a:gsLst>
              <a:lin ang="16200000" scaled="1"/>
            </a:gradFill>
            <a:ln w="9525">
              <a:solidFill>
                <a:srgbClr val="8985A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5791200" y="14630400"/>
              <a:ext cx="228600" cy="152400"/>
            </a:xfrm>
            <a:prstGeom prst="rect">
              <a:avLst/>
            </a:prstGeom>
            <a:gradFill rotWithShape="1">
              <a:gsLst>
                <a:gs pos="0">
                  <a:srgbClr val="CAC6E1"/>
                </a:gs>
                <a:gs pos="35001">
                  <a:srgbClr val="D9D7E9"/>
                </a:gs>
                <a:gs pos="100000">
                  <a:srgbClr val="F0EFF7"/>
                </a:gs>
              </a:gsLst>
              <a:lin ang="16200000" scaled="1"/>
            </a:gradFill>
            <a:ln w="9525">
              <a:solidFill>
                <a:srgbClr val="8985A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6019800" y="14173200"/>
              <a:ext cx="228600" cy="152400"/>
            </a:xfrm>
            <a:prstGeom prst="rect">
              <a:avLst/>
            </a:prstGeom>
            <a:gradFill rotWithShape="1">
              <a:gsLst>
                <a:gs pos="0">
                  <a:srgbClr val="CAC6E1"/>
                </a:gs>
                <a:gs pos="35001">
                  <a:srgbClr val="D9D7E9"/>
                </a:gs>
                <a:gs pos="100000">
                  <a:srgbClr val="F0EFF7"/>
                </a:gs>
              </a:gsLst>
              <a:lin ang="16200000" scaled="1"/>
            </a:gradFill>
            <a:ln w="9525">
              <a:solidFill>
                <a:srgbClr val="8985A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>
              <a:off x="6019800" y="14325600"/>
              <a:ext cx="228600" cy="152400"/>
            </a:xfrm>
            <a:prstGeom prst="rect">
              <a:avLst/>
            </a:prstGeom>
            <a:gradFill rotWithShape="1">
              <a:gsLst>
                <a:gs pos="0">
                  <a:srgbClr val="CAC6E1"/>
                </a:gs>
                <a:gs pos="35001">
                  <a:srgbClr val="D9D7E9"/>
                </a:gs>
                <a:gs pos="100000">
                  <a:srgbClr val="F0EFF7"/>
                </a:gs>
              </a:gsLst>
              <a:lin ang="16200000" scaled="1"/>
            </a:gradFill>
            <a:ln w="9525">
              <a:solidFill>
                <a:srgbClr val="8985A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Rectangle 114"/>
            <p:cNvSpPr>
              <a:spLocks noChangeArrowheads="1"/>
            </p:cNvSpPr>
            <p:nvPr/>
          </p:nvSpPr>
          <p:spPr bwMode="auto">
            <a:xfrm>
              <a:off x="6019800" y="14478000"/>
              <a:ext cx="228600" cy="152400"/>
            </a:xfrm>
            <a:prstGeom prst="rect">
              <a:avLst/>
            </a:prstGeom>
            <a:gradFill rotWithShape="1">
              <a:gsLst>
                <a:gs pos="0">
                  <a:srgbClr val="CAC6E1"/>
                </a:gs>
                <a:gs pos="35001">
                  <a:srgbClr val="D9D7E9"/>
                </a:gs>
                <a:gs pos="100000">
                  <a:srgbClr val="F0EFF7"/>
                </a:gs>
              </a:gsLst>
              <a:lin ang="16200000" scaled="1"/>
            </a:gradFill>
            <a:ln w="9525">
              <a:solidFill>
                <a:srgbClr val="8985A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6019800" y="14630400"/>
              <a:ext cx="228600" cy="152400"/>
            </a:xfrm>
            <a:prstGeom prst="rect">
              <a:avLst/>
            </a:prstGeom>
            <a:gradFill rotWithShape="1">
              <a:gsLst>
                <a:gs pos="0">
                  <a:srgbClr val="CAC6E1"/>
                </a:gs>
                <a:gs pos="35001">
                  <a:srgbClr val="D9D7E9"/>
                </a:gs>
                <a:gs pos="100000">
                  <a:srgbClr val="F0EFF7"/>
                </a:gs>
              </a:gsLst>
              <a:lin ang="16200000" scaled="1"/>
            </a:gradFill>
            <a:ln w="9525">
              <a:solidFill>
                <a:srgbClr val="8985A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>
              <a:spLocks noChangeArrowheads="1"/>
            </p:cNvSpPr>
            <p:nvPr/>
          </p:nvSpPr>
          <p:spPr bwMode="auto">
            <a:xfrm>
              <a:off x="6248400" y="14173200"/>
              <a:ext cx="228600" cy="152400"/>
            </a:xfrm>
            <a:prstGeom prst="rect">
              <a:avLst/>
            </a:prstGeom>
            <a:gradFill rotWithShape="1">
              <a:gsLst>
                <a:gs pos="0">
                  <a:srgbClr val="CAC6E1"/>
                </a:gs>
                <a:gs pos="35001">
                  <a:srgbClr val="D9D7E9"/>
                </a:gs>
                <a:gs pos="100000">
                  <a:srgbClr val="F0EFF7"/>
                </a:gs>
              </a:gsLst>
              <a:lin ang="16200000" scaled="1"/>
            </a:gradFill>
            <a:ln w="9525">
              <a:solidFill>
                <a:srgbClr val="8985A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6248400" y="14325600"/>
              <a:ext cx="228600" cy="152400"/>
            </a:xfrm>
            <a:prstGeom prst="rect">
              <a:avLst/>
            </a:prstGeom>
            <a:gradFill rotWithShape="1">
              <a:gsLst>
                <a:gs pos="0">
                  <a:srgbClr val="CAC6E1"/>
                </a:gs>
                <a:gs pos="35001">
                  <a:srgbClr val="D9D7E9"/>
                </a:gs>
                <a:gs pos="100000">
                  <a:srgbClr val="F0EFF7"/>
                </a:gs>
              </a:gsLst>
              <a:lin ang="16200000" scaled="1"/>
            </a:gradFill>
            <a:ln w="9525">
              <a:solidFill>
                <a:srgbClr val="8985A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6248400" y="14478000"/>
              <a:ext cx="228600" cy="152400"/>
            </a:xfrm>
            <a:prstGeom prst="rect">
              <a:avLst/>
            </a:prstGeom>
            <a:gradFill rotWithShape="1">
              <a:gsLst>
                <a:gs pos="0">
                  <a:srgbClr val="CAC6E1"/>
                </a:gs>
                <a:gs pos="35001">
                  <a:srgbClr val="D9D7E9"/>
                </a:gs>
                <a:gs pos="100000">
                  <a:srgbClr val="F0EFF7"/>
                </a:gs>
              </a:gsLst>
              <a:lin ang="16200000" scaled="1"/>
            </a:gradFill>
            <a:ln w="9525">
              <a:solidFill>
                <a:srgbClr val="8985A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6248400" y="14630400"/>
              <a:ext cx="228600" cy="152400"/>
            </a:xfrm>
            <a:prstGeom prst="rect">
              <a:avLst/>
            </a:prstGeom>
            <a:gradFill rotWithShape="1">
              <a:gsLst>
                <a:gs pos="0">
                  <a:srgbClr val="CAC6E1"/>
                </a:gs>
                <a:gs pos="35001">
                  <a:srgbClr val="D9D7E9"/>
                </a:gs>
                <a:gs pos="100000">
                  <a:srgbClr val="F0EFF7"/>
                </a:gs>
              </a:gsLst>
              <a:lin ang="16200000" scaled="1"/>
            </a:gradFill>
            <a:ln w="9525">
              <a:solidFill>
                <a:srgbClr val="8985A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4" name="Curved Down Arrow 163"/>
          <p:cNvSpPr>
            <a:spLocks noChangeArrowheads="1"/>
          </p:cNvSpPr>
          <p:nvPr/>
        </p:nvSpPr>
        <p:spPr bwMode="auto">
          <a:xfrm>
            <a:off x="5173663" y="1600200"/>
            <a:ext cx="1281112" cy="377825"/>
          </a:xfrm>
          <a:prstGeom prst="curvedDownArrow">
            <a:avLst>
              <a:gd name="adj1" fmla="val 25023"/>
              <a:gd name="adj2" fmla="val 50045"/>
              <a:gd name="adj3" fmla="val 25000"/>
            </a:avLst>
          </a:prstGeom>
          <a:gradFill rotWithShape="1">
            <a:gsLst>
              <a:gs pos="0">
                <a:srgbClr val="CAC6E1"/>
              </a:gs>
              <a:gs pos="35001">
                <a:srgbClr val="D9D7E9"/>
              </a:gs>
              <a:gs pos="100000">
                <a:srgbClr val="F0EFF7"/>
              </a:gs>
            </a:gsLst>
            <a:lin ang="16200000" scaled="1"/>
          </a:gradFill>
          <a:ln w="9525">
            <a:solidFill>
              <a:srgbClr val="8985A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  <a:cs typeface="+mn-cs"/>
            </a:endParaRPr>
          </a:p>
        </p:txBody>
      </p:sp>
      <p:sp>
        <p:nvSpPr>
          <p:cNvPr id="166" name="Curved Down Arrow 165"/>
          <p:cNvSpPr>
            <a:spLocks noChangeArrowheads="1"/>
          </p:cNvSpPr>
          <p:nvPr/>
        </p:nvSpPr>
        <p:spPr bwMode="auto">
          <a:xfrm>
            <a:off x="4587875" y="2085975"/>
            <a:ext cx="1279525" cy="377825"/>
          </a:xfrm>
          <a:prstGeom prst="curvedDownArrow">
            <a:avLst>
              <a:gd name="adj1" fmla="val 24992"/>
              <a:gd name="adj2" fmla="val 49983"/>
              <a:gd name="adj3" fmla="val 25000"/>
            </a:avLst>
          </a:prstGeom>
          <a:gradFill rotWithShape="1">
            <a:gsLst>
              <a:gs pos="0">
                <a:srgbClr val="90B0FF"/>
              </a:gs>
              <a:gs pos="35001">
                <a:srgbClr val="B2C7FF"/>
              </a:gs>
              <a:gs pos="100000">
                <a:srgbClr val="E0E8FF"/>
              </a:gs>
            </a:gsLst>
            <a:lin ang="16200000" scaled="1"/>
          </a:gradFill>
          <a:ln w="9525">
            <a:solidFill>
              <a:srgbClr val="0064CC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latin typeface="+mn-lt"/>
              <a:ea typeface="+mn-ea"/>
              <a:cs typeface="+mn-cs"/>
            </a:endParaRPr>
          </a:p>
        </p:txBody>
      </p:sp>
      <p:sp>
        <p:nvSpPr>
          <p:cNvPr id="237" name="Rounded Rectangular Callout 236"/>
          <p:cNvSpPr>
            <a:spLocks noChangeArrowheads="1"/>
          </p:cNvSpPr>
          <p:nvPr/>
        </p:nvSpPr>
        <p:spPr bwMode="auto">
          <a:xfrm>
            <a:off x="1066800" y="2971800"/>
            <a:ext cx="3733800" cy="1022350"/>
          </a:xfrm>
          <a:prstGeom prst="wedgeRoundRectCallout">
            <a:avLst>
              <a:gd name="adj1" fmla="val -22778"/>
              <a:gd name="adj2" fmla="val 63681"/>
              <a:gd name="adj3" fmla="val 16667"/>
            </a:avLst>
          </a:prstGeom>
          <a:gradFill rotWithShape="1">
            <a:gsLst>
              <a:gs pos="0">
                <a:srgbClr val="FF9595"/>
              </a:gs>
              <a:gs pos="35001">
                <a:srgbClr val="FFB5B5"/>
              </a:gs>
              <a:gs pos="100000">
                <a:srgbClr val="FFE2E2"/>
              </a:gs>
            </a:gsLst>
            <a:lin ang="16200000" scaled="1"/>
          </a:gra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876300" indent="-8763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1200" dirty="0">
                <a:latin typeface="Arial" pitchFamily="34" charset="0"/>
                <a:ea typeface="+mn-ea"/>
                <a:cs typeface="Arial" pitchFamily="34" charset="0"/>
              </a:rPr>
              <a:t>Procedure to obtain early execution edges:</a:t>
            </a:r>
          </a:p>
          <a:p>
            <a:pPr marL="876300" indent="-8763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1200" i="1" dirty="0">
                <a:latin typeface="Arial" pitchFamily="34" charset="0"/>
                <a:ea typeface="+mn-ea"/>
                <a:cs typeface="Arial" pitchFamily="34" charset="0"/>
              </a:rPr>
              <a:t> - Obtain list of independent data sets (HH1, etc.)</a:t>
            </a:r>
          </a:p>
          <a:p>
            <a:pPr marL="876300" indent="-8763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1200" i="1" dirty="0">
                <a:latin typeface="Arial" pitchFamily="34" charset="0"/>
                <a:ea typeface="+mn-ea"/>
                <a:cs typeface="Arial" pitchFamily="34" charset="0"/>
              </a:rPr>
              <a:t> - Calculate the live range for each data set</a:t>
            </a:r>
          </a:p>
          <a:p>
            <a:pPr marL="876300" indent="-8763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1200" i="1" dirty="0">
                <a:latin typeface="Arial" pitchFamily="34" charset="0"/>
                <a:ea typeface="+mn-ea"/>
                <a:cs typeface="Arial" pitchFamily="34" charset="0"/>
              </a:rPr>
              <a:t> - Find split points for tasks and split them</a:t>
            </a:r>
          </a:p>
          <a:p>
            <a:pPr marL="876300" indent="-8763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en-US" sz="1200" i="1" baseline="-250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9" name="Rounded Rectangular Callout 268"/>
          <p:cNvSpPr/>
          <p:nvPr/>
        </p:nvSpPr>
        <p:spPr>
          <a:xfrm>
            <a:off x="1752600" y="3124200"/>
            <a:ext cx="2057400" cy="685800"/>
          </a:xfrm>
          <a:prstGeom prst="wedgeRoundRectCallout">
            <a:avLst>
              <a:gd name="adj1" fmla="val -1244"/>
              <a:gd name="adj2" fmla="val 10510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876300" indent="-8763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Question:</a:t>
            </a:r>
          </a:p>
          <a:p>
            <a:pPr marL="876300" indent="-8763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1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What can we do to </a:t>
            </a:r>
          </a:p>
          <a:p>
            <a:pPr marL="876300" indent="-8763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1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improve throughput?</a:t>
            </a:r>
          </a:p>
          <a:p>
            <a:pPr marL="876300" indent="-8763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en-US" sz="1200" b="1" i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281"/>
          <p:cNvGrpSpPr>
            <a:grpSpLocks/>
          </p:cNvGrpSpPr>
          <p:nvPr/>
        </p:nvGrpSpPr>
        <p:grpSpPr bwMode="auto">
          <a:xfrm>
            <a:off x="2438400" y="2514600"/>
            <a:ext cx="4419600" cy="2362200"/>
            <a:chOff x="2286000" y="2514600"/>
            <a:chExt cx="4419600" cy="2362200"/>
          </a:xfrm>
        </p:grpSpPr>
        <p:sp>
          <p:nvSpPr>
            <p:cNvPr id="270" name="Rectangle 269"/>
            <p:cNvSpPr>
              <a:spLocks noChangeArrowheads="1"/>
            </p:cNvSpPr>
            <p:nvPr/>
          </p:nvSpPr>
          <p:spPr bwMode="auto">
            <a:xfrm>
              <a:off x="2286000" y="2514600"/>
              <a:ext cx="4419600" cy="2362200"/>
            </a:xfrm>
            <a:prstGeom prst="rect">
              <a:avLst/>
            </a:prstGeom>
            <a:gradFill rotWithShape="1">
              <a:gsLst>
                <a:gs pos="0">
                  <a:srgbClr val="A30000"/>
                </a:gs>
                <a:gs pos="80000">
                  <a:srgbClr val="D60000"/>
                </a:gs>
                <a:gs pos="100000">
                  <a:srgbClr val="DB0000"/>
                </a:gs>
              </a:gsLst>
              <a:lin ang="16200000"/>
            </a:gra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1" name="Rectangle 270"/>
            <p:cNvSpPr>
              <a:spLocks noChangeArrowheads="1"/>
            </p:cNvSpPr>
            <p:nvPr/>
          </p:nvSpPr>
          <p:spPr bwMode="auto">
            <a:xfrm>
              <a:off x="2667000" y="2667000"/>
              <a:ext cx="7620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DWT</a:t>
              </a:r>
            </a:p>
          </p:txBody>
        </p:sp>
        <p:sp>
          <p:nvSpPr>
            <p:cNvPr id="272" name="Rectangle 271"/>
            <p:cNvSpPr>
              <a:spLocks noChangeArrowheads="1"/>
            </p:cNvSpPr>
            <p:nvPr/>
          </p:nvSpPr>
          <p:spPr bwMode="auto">
            <a:xfrm>
              <a:off x="2667000" y="3886200"/>
              <a:ext cx="762000" cy="45720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DWT</a:t>
              </a:r>
            </a:p>
          </p:txBody>
        </p:sp>
        <p:sp>
          <p:nvSpPr>
            <p:cNvPr id="273" name="Rectangle 272"/>
            <p:cNvSpPr>
              <a:spLocks noChangeArrowheads="1"/>
            </p:cNvSpPr>
            <p:nvPr/>
          </p:nvSpPr>
          <p:spPr bwMode="auto">
            <a:xfrm>
              <a:off x="5334000" y="2667000"/>
              <a:ext cx="914400" cy="457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Quant.</a:t>
              </a:r>
            </a:p>
          </p:txBody>
        </p:sp>
        <p:sp>
          <p:nvSpPr>
            <p:cNvPr id="274" name="Rectangle 273"/>
            <p:cNvSpPr>
              <a:spLocks noChangeArrowheads="1"/>
            </p:cNvSpPr>
            <p:nvPr/>
          </p:nvSpPr>
          <p:spPr bwMode="auto">
            <a:xfrm>
              <a:off x="5334000" y="4206403"/>
              <a:ext cx="917540" cy="47371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292608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lt1"/>
                  </a:solidFill>
                  <a:latin typeface="+mn-lt"/>
                  <a:ea typeface="+mn-ea"/>
                  <a:cs typeface="Arial" pitchFamily="34" charset="0"/>
                </a:rPr>
                <a:t>Quant. 2</a:t>
              </a:r>
            </a:p>
          </p:txBody>
        </p:sp>
        <p:sp>
          <p:nvSpPr>
            <p:cNvPr id="275" name="Rectangle 274"/>
            <p:cNvSpPr>
              <a:spLocks noChangeArrowheads="1"/>
            </p:cNvSpPr>
            <p:nvPr/>
          </p:nvSpPr>
          <p:spPr bwMode="auto">
            <a:xfrm>
              <a:off x="5334000" y="3733800"/>
              <a:ext cx="917540" cy="47260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defTabSz="292608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lt1"/>
                  </a:solidFill>
                  <a:latin typeface="+mn-lt"/>
                  <a:ea typeface="+mn-ea"/>
                  <a:cs typeface="Arial" pitchFamily="34" charset="0"/>
                </a:rPr>
                <a:t>Quant. 1</a:t>
              </a:r>
            </a:p>
          </p:txBody>
        </p:sp>
        <p:sp>
          <p:nvSpPr>
            <p:cNvPr id="29811" name="TextBox 391"/>
            <p:cNvSpPr txBox="1">
              <a:spLocks noChangeArrowheads="1"/>
            </p:cNvSpPr>
            <p:nvPr/>
          </p:nvSpPr>
          <p:spPr bwMode="auto">
            <a:xfrm>
              <a:off x="3886200" y="3657600"/>
              <a:ext cx="121920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r>
                <a:rPr lang="en-US" sz="1100">
                  <a:solidFill>
                    <a:schemeClr val="bg1"/>
                  </a:solidFill>
                  <a:latin typeface="Arial" charset="0"/>
                </a:rPr>
                <a:t>&lt;0, declevel, 3&gt;</a:t>
              </a:r>
            </a:p>
          </p:txBody>
        </p:sp>
        <p:sp>
          <p:nvSpPr>
            <p:cNvPr id="29812" name="TextBox 392"/>
            <p:cNvSpPr txBox="1">
              <a:spLocks noChangeArrowheads="1"/>
            </p:cNvSpPr>
            <p:nvPr/>
          </p:nvSpPr>
          <p:spPr bwMode="auto">
            <a:xfrm>
              <a:off x="3886200" y="4343400"/>
              <a:ext cx="121920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charset="0"/>
                  <a:ea typeface="ＭＳ Ｐゴシック" charset="0"/>
                </a:defRPr>
              </a:lvl9pPr>
            </a:lstStyle>
            <a:p>
              <a:r>
                <a:rPr lang="en-US" sz="1100">
                  <a:solidFill>
                    <a:schemeClr val="bg1"/>
                  </a:solidFill>
                  <a:latin typeface="Arial" charset="0"/>
                </a:rPr>
                <a:t>&lt;0, declevel, 1&gt;</a:t>
              </a:r>
            </a:p>
          </p:txBody>
        </p:sp>
        <p:cxnSp>
          <p:nvCxnSpPr>
            <p:cNvPr id="278" name="Curved Connector 277"/>
            <p:cNvCxnSpPr>
              <a:cxnSpLocks noChangeShapeType="1"/>
              <a:stCxn id="272" idx="3"/>
            </p:cNvCxnSpPr>
            <p:nvPr/>
          </p:nvCxnSpPr>
          <p:spPr bwMode="auto">
            <a:xfrm>
              <a:off x="3429000" y="4114800"/>
              <a:ext cx="1905000" cy="211173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9" name="Curved Connector 51"/>
            <p:cNvCxnSpPr>
              <a:cxnSpLocks noChangeShapeType="1"/>
              <a:stCxn id="272" idx="3"/>
              <a:endCxn id="275" idx="1"/>
            </p:cNvCxnSpPr>
            <p:nvPr/>
          </p:nvCxnSpPr>
          <p:spPr bwMode="auto">
            <a:xfrm flipV="1">
              <a:off x="3429000" y="3970101"/>
              <a:ext cx="1905000" cy="144699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0" name="Straight Arrow Connector 279"/>
            <p:cNvCxnSpPr>
              <a:cxnSpLocks noChangeShapeType="1"/>
              <a:stCxn id="271" idx="3"/>
              <a:endCxn id="273" idx="1"/>
            </p:cNvCxnSpPr>
            <p:nvPr/>
          </p:nvCxnSpPr>
          <p:spPr bwMode="auto">
            <a:xfrm>
              <a:off x="3429000" y="2895600"/>
              <a:ext cx="1905000" cy="1588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1" name="Down Arrow 280"/>
            <p:cNvSpPr>
              <a:spLocks noChangeArrowheads="1"/>
            </p:cNvSpPr>
            <p:nvPr/>
          </p:nvSpPr>
          <p:spPr bwMode="auto">
            <a:xfrm>
              <a:off x="3962400" y="3276600"/>
              <a:ext cx="838200" cy="3048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83" name="Rounded Rectangular Callout 282"/>
          <p:cNvSpPr>
            <a:spLocks noChangeArrowheads="1"/>
          </p:cNvSpPr>
          <p:nvPr/>
        </p:nvSpPr>
        <p:spPr bwMode="auto">
          <a:xfrm>
            <a:off x="7239000" y="1752600"/>
            <a:ext cx="1143000" cy="762000"/>
          </a:xfrm>
          <a:prstGeom prst="wedgeRoundRectCallout">
            <a:avLst>
              <a:gd name="adj1" fmla="val -87616"/>
              <a:gd name="adj2" fmla="val -15125"/>
              <a:gd name="adj3" fmla="val 16667"/>
            </a:avLst>
          </a:prstGeom>
          <a:gradFill rotWithShape="1">
            <a:gsLst>
              <a:gs pos="0">
                <a:srgbClr val="FF9595"/>
              </a:gs>
              <a:gs pos="35001">
                <a:srgbClr val="FFB5B5"/>
              </a:gs>
              <a:gs pos="100000">
                <a:srgbClr val="FFE2E2"/>
              </a:gs>
            </a:gsLst>
            <a:lin ang="16200000" scaled="1"/>
          </a:gra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876300" indent="-8763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1200" i="1" dirty="0">
                <a:latin typeface="Arial" pitchFamily="34" charset="0"/>
                <a:ea typeface="+mn-ea"/>
                <a:cs typeface="Arial" pitchFamily="34" charset="0"/>
              </a:rPr>
              <a:t>Inter-task </a:t>
            </a:r>
          </a:p>
          <a:p>
            <a:pPr marL="876300" indent="-8763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1200" i="1" dirty="0">
                <a:latin typeface="Arial" pitchFamily="34" charset="0"/>
                <a:ea typeface="+mn-ea"/>
                <a:cs typeface="Arial" pitchFamily="34" charset="0"/>
              </a:rPr>
              <a:t>reuse</a:t>
            </a:r>
          </a:p>
        </p:txBody>
      </p:sp>
      <p:sp>
        <p:nvSpPr>
          <p:cNvPr id="285" name="TextBox 284"/>
          <p:cNvSpPr txBox="1">
            <a:spLocks noChangeArrowheads="1"/>
          </p:cNvSpPr>
          <p:nvPr/>
        </p:nvSpPr>
        <p:spPr bwMode="auto">
          <a:xfrm>
            <a:off x="2514600" y="3200400"/>
            <a:ext cx="123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Augmented</a:t>
            </a:r>
          </a:p>
          <a:p>
            <a:r>
              <a:rPr lang="en-US" sz="1600">
                <a:solidFill>
                  <a:schemeClr val="bg1"/>
                </a:solidFill>
              </a:rPr>
              <a:t>task-graph</a:t>
            </a:r>
          </a:p>
        </p:txBody>
      </p:sp>
      <p:sp>
        <p:nvSpPr>
          <p:cNvPr id="287" name="Rounded Rectangular Callout 286"/>
          <p:cNvSpPr>
            <a:spLocks noChangeArrowheads="1"/>
          </p:cNvSpPr>
          <p:nvPr/>
        </p:nvSpPr>
        <p:spPr bwMode="auto">
          <a:xfrm>
            <a:off x="533400" y="5410200"/>
            <a:ext cx="2209800" cy="838200"/>
          </a:xfrm>
          <a:prstGeom prst="wedgeRoundRectCallout">
            <a:avLst>
              <a:gd name="adj1" fmla="val 4769"/>
              <a:gd name="adj2" fmla="val -83787"/>
              <a:gd name="adj3" fmla="val 16667"/>
            </a:avLst>
          </a:prstGeom>
          <a:gradFill rotWithShape="1">
            <a:gsLst>
              <a:gs pos="0">
                <a:srgbClr val="90B0FF"/>
              </a:gs>
              <a:gs pos="35001">
                <a:srgbClr val="B2C7FF"/>
              </a:gs>
              <a:gs pos="100000">
                <a:srgbClr val="E0E8FF"/>
              </a:gs>
            </a:gsLst>
            <a:lin ang="16200000" scaled="1"/>
          </a:gradFill>
          <a:ln w="9525">
            <a:solidFill>
              <a:srgbClr val="0064CC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876300" indent="-8763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1200" dirty="0">
                <a:latin typeface="Arial" pitchFamily="34" charset="0"/>
                <a:ea typeface="+mn-ea"/>
                <a:cs typeface="Arial" pitchFamily="34" charset="0"/>
              </a:rPr>
              <a:t>Live ranges of HH1,LH1, </a:t>
            </a:r>
          </a:p>
          <a:p>
            <a:pPr marL="876300" indent="-8763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1200" dirty="0">
                <a:latin typeface="Arial" pitchFamily="34" charset="0"/>
                <a:ea typeface="+mn-ea"/>
                <a:cs typeface="Arial" pitchFamily="34" charset="0"/>
              </a:rPr>
              <a:t>and HL1 are up after the </a:t>
            </a:r>
          </a:p>
          <a:p>
            <a:pPr marL="876300" indent="-8763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1200" dirty="0">
                <a:latin typeface="Arial" pitchFamily="34" charset="0"/>
                <a:ea typeface="+mn-ea"/>
                <a:cs typeface="Arial" pitchFamily="34" charset="0"/>
              </a:rPr>
              <a:t>first decomposition level</a:t>
            </a:r>
          </a:p>
        </p:txBody>
      </p:sp>
    </p:spTree>
    <p:extLst>
      <p:ext uri="{BB962C8B-B14F-4D97-AF65-F5344CB8AC3E}">
        <p14:creationId xmlns:p14="http://schemas.microsoft.com/office/powerpoint/2010/main" val="300562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0" animBg="1"/>
      <p:bldP spid="188" grpId="0" animBg="1"/>
      <p:bldP spid="190" grpId="0" animBg="1"/>
      <p:bldP spid="160" grpId="0" animBg="1"/>
      <p:bldP spid="161" grpId="0" animBg="1"/>
      <p:bldP spid="162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/>
      <p:bldP spid="175" grpId="0"/>
      <p:bldP spid="176" grpId="0"/>
      <p:bldP spid="177" grpId="0" animBg="1"/>
      <p:bldP spid="178" grpId="0" animBg="1"/>
      <p:bldP spid="179" grpId="0"/>
      <p:bldP spid="180" grpId="0"/>
      <p:bldP spid="181" grpId="0" animBg="1"/>
      <p:bldP spid="182" grpId="0"/>
      <p:bldP spid="183" grpId="0" animBg="1"/>
      <p:bldP spid="185" grpId="0" animBg="1"/>
      <p:bldP spid="186" grpId="0"/>
      <p:bldP spid="187" grpId="0"/>
      <p:bldP spid="189" grpId="0" animBg="1"/>
      <p:bldP spid="191" grpId="0" animBg="1"/>
      <p:bldP spid="202" grpId="0" animBg="1"/>
      <p:bldP spid="203" grpId="0" animBg="1"/>
      <p:bldP spid="204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31" grpId="0" animBg="1"/>
      <p:bldP spid="232" grpId="0" animBg="1"/>
      <p:bldP spid="233" grpId="0"/>
      <p:bldP spid="234" grpId="0"/>
      <p:bldP spid="235" grpId="0" animBg="1"/>
      <p:bldP spid="236" grpId="0" animBg="1"/>
      <p:bldP spid="69" grpId="0" animBg="1"/>
      <p:bldP spid="68" grpId="0" animBg="1"/>
      <p:bldP spid="83" grpId="0" animBg="1"/>
      <p:bldP spid="84" grpId="0" animBg="1"/>
      <p:bldP spid="163" grpId="0" animBg="1"/>
      <p:bldP spid="165" grpId="0" animBg="1"/>
      <p:bldP spid="164" grpId="0" animBg="1"/>
      <p:bldP spid="166" grpId="0" animBg="1"/>
      <p:bldP spid="237" grpId="0" animBg="1"/>
      <p:bldP spid="269" grpId="0" animBg="1"/>
      <p:bldP spid="283" grpId="0" animBg="1"/>
      <p:bldP spid="285" grpId="0"/>
      <p:bldP spid="287" grpId="0" animBg="1"/>
      <p:bldP spid="287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Performance Model Generation and Evaluation</a:t>
            </a:r>
            <a:endParaRPr lang="en-US" dirty="0"/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11685-F5B3-D64C-B09C-119C554B1081}" type="datetime1">
              <a:rPr lang="en-US" smtClean="0"/>
              <a:t>10/28/10</a:t>
            </a:fld>
            <a:endParaRPr lang="en-US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2E1E33C-A062-4C8C-AC17-18AD97106BDE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984760"/>
              </p:ext>
            </p:extLst>
          </p:nvPr>
        </p:nvGraphicFramePr>
        <p:xfrm>
          <a:off x="158400" y="1548338"/>
          <a:ext cx="3816605" cy="58433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75503"/>
                <a:gridCol w="372352"/>
                <a:gridCol w="684322"/>
                <a:gridCol w="684322"/>
                <a:gridCol w="684322"/>
                <a:gridCol w="915784"/>
              </a:tblGrid>
              <a:tr h="1468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instr</a:t>
                      </a:r>
                      <a:endParaRPr lang="en-US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latin typeface="Arial" pitchFamily="34" charset="0"/>
                          <a:cs typeface="Arial" pitchFamily="34" charset="0"/>
                        </a:rPr>
                        <a:t>cycle</a:t>
                      </a: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min_power</a:t>
                      </a:r>
                      <a:endParaRPr lang="en-US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max_power</a:t>
                      </a:r>
                      <a:endParaRPr lang="en-US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ave_power</a:t>
                      </a:r>
                      <a:endParaRPr lang="en-US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switching power</a:t>
                      </a:r>
                    </a:p>
                  </a:txBody>
                  <a:tcPr marL="8640" marR="8640" marT="8641" marB="0" anchor="ctr"/>
                </a:tc>
              </a:tr>
              <a:tr h="1458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latin typeface="Arial" pitchFamily="34" charset="0"/>
                          <a:cs typeface="Arial" pitchFamily="34" charset="0"/>
                        </a:rPr>
                        <a:t>XORI</a:t>
                      </a:r>
                      <a:endParaRPr lang="en-US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57" marR="7557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57" marR="7557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latin typeface="Arial" pitchFamily="34" charset="0"/>
                          <a:cs typeface="Arial" pitchFamily="34" charset="0"/>
                        </a:rPr>
                        <a:t>2.48E-03</a:t>
                      </a:r>
                      <a:endParaRPr lang="en-US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57" marR="7557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latin typeface="Arial" pitchFamily="34" charset="0"/>
                          <a:cs typeface="Arial" pitchFamily="34" charset="0"/>
                        </a:rPr>
                        <a:t>3.66E-03</a:t>
                      </a:r>
                      <a:endParaRPr lang="en-US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57" marR="7557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latin typeface="Arial" pitchFamily="34" charset="0"/>
                          <a:cs typeface="Arial" pitchFamily="34" charset="0"/>
                        </a:rPr>
                        <a:t>3.07E-03</a:t>
                      </a:r>
                      <a:endParaRPr lang="en-US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57" marR="7557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latin typeface="Arial" pitchFamily="34" charset="0"/>
                          <a:cs typeface="Arial" pitchFamily="34" charset="0"/>
                        </a:rPr>
                        <a:t>7.19E-04</a:t>
                      </a:r>
                      <a:endParaRPr lang="en-US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57" marR="7557" marT="7558" marB="0" anchor="ctr"/>
                </a:tc>
              </a:tr>
              <a:tr h="1458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latin typeface="Arial" pitchFamily="34" charset="0"/>
                          <a:cs typeface="Arial" pitchFamily="34" charset="0"/>
                        </a:rPr>
                        <a:t>MULI</a:t>
                      </a:r>
                      <a:endParaRPr lang="en-US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57" marR="7557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57" marR="7557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latin typeface="Arial" pitchFamily="34" charset="0"/>
                          <a:cs typeface="Arial" pitchFamily="34" charset="0"/>
                        </a:rPr>
                        <a:t>4.49E-03</a:t>
                      </a:r>
                      <a:endParaRPr lang="en-US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57" marR="7557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latin typeface="Arial" pitchFamily="34" charset="0"/>
                          <a:cs typeface="Arial" pitchFamily="34" charset="0"/>
                        </a:rPr>
                        <a:t>8.07E-03</a:t>
                      </a:r>
                      <a:endParaRPr lang="en-US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57" marR="7557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latin typeface="Arial" pitchFamily="34" charset="0"/>
                          <a:cs typeface="Arial" pitchFamily="34" charset="0"/>
                        </a:rPr>
                        <a:t>6.28E-03</a:t>
                      </a:r>
                      <a:endParaRPr lang="en-US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57" marR="7557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latin typeface="Arial" pitchFamily="34" charset="0"/>
                          <a:cs typeface="Arial" pitchFamily="34" charset="0"/>
                        </a:rPr>
                        <a:t>2.16E-03</a:t>
                      </a:r>
                      <a:endParaRPr lang="en-US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57" marR="7557" marT="7558" marB="0" anchor="ctr"/>
                </a:tc>
              </a:tr>
              <a:tr h="1458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latin typeface="Arial" pitchFamily="34" charset="0"/>
                          <a:cs typeface="Arial" pitchFamily="34" charset="0"/>
                        </a:rPr>
                        <a:t>MFSPR</a:t>
                      </a:r>
                      <a:endParaRPr lang="en-US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57" marR="7557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57" marR="7557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latin typeface="Arial" pitchFamily="34" charset="0"/>
                          <a:cs typeface="Arial" pitchFamily="34" charset="0"/>
                        </a:rPr>
                        <a:t>2.51E-03</a:t>
                      </a:r>
                      <a:endParaRPr lang="en-US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57" marR="7557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latin typeface="Arial" pitchFamily="34" charset="0"/>
                          <a:cs typeface="Arial" pitchFamily="34" charset="0"/>
                        </a:rPr>
                        <a:t>2.56E-03</a:t>
                      </a:r>
                      <a:endParaRPr lang="en-US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57" marR="7557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latin typeface="Arial" pitchFamily="34" charset="0"/>
                          <a:cs typeface="Arial" pitchFamily="34" charset="0"/>
                        </a:rPr>
                        <a:t>2.54E-03</a:t>
                      </a:r>
                      <a:endParaRPr lang="en-US" sz="9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57" marR="7557" marT="75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latin typeface="Arial" pitchFamily="34" charset="0"/>
                          <a:cs typeface="Arial" pitchFamily="34" charset="0"/>
                        </a:rPr>
                        <a:t>1.83E-04</a:t>
                      </a:r>
                      <a:endParaRPr lang="en-US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57" marR="7557" marT="7558" marB="0" anchor="ctr"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130560" y="2291067"/>
            <a:ext cx="18662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a=a+3;</a:t>
            </a:r>
          </a:p>
          <a:p>
            <a:r>
              <a:rPr lang="en-US" sz="1050" i="1" dirty="0"/>
              <a:t>#if PERF_MOD</a:t>
            </a:r>
          </a:p>
          <a:p>
            <a:r>
              <a:rPr lang="en-US" sz="1050" dirty="0"/>
              <a:t>   wait(ADD);</a:t>
            </a:r>
          </a:p>
          <a:p>
            <a:r>
              <a:rPr lang="en-US" sz="1050" i="1" dirty="0"/>
              <a:t>#</a:t>
            </a:r>
            <a:r>
              <a:rPr lang="en-US" sz="1050" i="1" dirty="0" err="1"/>
              <a:t>endif</a:t>
            </a:r>
            <a:endParaRPr lang="en-US" sz="1050" i="1" dirty="0"/>
          </a:p>
          <a:p>
            <a:r>
              <a:rPr lang="en-US" sz="1050" dirty="0"/>
              <a:t>cycles+=ADD;</a:t>
            </a:r>
          </a:p>
          <a:p>
            <a:r>
              <a:rPr lang="en-US" sz="1050" i="1" dirty="0"/>
              <a:t>#if POWER_MOD</a:t>
            </a:r>
          </a:p>
          <a:p>
            <a:r>
              <a:rPr lang="en-US" sz="1050" dirty="0"/>
              <a:t>   </a:t>
            </a:r>
            <a:r>
              <a:rPr lang="en-US" sz="1050" dirty="0" err="1"/>
              <a:t>uW</a:t>
            </a:r>
            <a:r>
              <a:rPr lang="en-US" sz="1050" dirty="0"/>
              <a:t>+=P_ADD;</a:t>
            </a:r>
          </a:p>
          <a:p>
            <a:r>
              <a:rPr lang="en-US" sz="1050" i="1" dirty="0"/>
              <a:t>#</a:t>
            </a:r>
            <a:r>
              <a:rPr lang="en-US" sz="1050" i="1" dirty="0" err="1"/>
              <a:t>endif</a:t>
            </a:r>
            <a:endParaRPr lang="en-US" sz="1050" i="1" dirty="0"/>
          </a:p>
          <a:p>
            <a:endParaRPr lang="en-US" sz="1050" dirty="0"/>
          </a:p>
          <a:p>
            <a:r>
              <a:rPr lang="en-US" sz="1050" dirty="0"/>
              <a:t>if(a&lt;b) {  </a:t>
            </a:r>
          </a:p>
          <a:p>
            <a:r>
              <a:rPr lang="en-US" sz="1050" i="1" dirty="0"/>
              <a:t>#if PERF_MOD</a:t>
            </a:r>
          </a:p>
          <a:p>
            <a:r>
              <a:rPr lang="en-US" sz="1050" dirty="0"/>
              <a:t>   wait(SLT+BNE+J);</a:t>
            </a:r>
          </a:p>
          <a:p>
            <a:r>
              <a:rPr lang="en-US" sz="1050" i="1" dirty="0"/>
              <a:t>#</a:t>
            </a:r>
            <a:r>
              <a:rPr lang="en-US" sz="1050" i="1" dirty="0" err="1"/>
              <a:t>endif</a:t>
            </a:r>
            <a:endParaRPr lang="en-US" sz="1050" i="1" dirty="0"/>
          </a:p>
          <a:p>
            <a:r>
              <a:rPr lang="en-US" sz="1050" dirty="0"/>
              <a:t>cycles+=SLT+BNE+J;</a:t>
            </a:r>
          </a:p>
          <a:p>
            <a:r>
              <a:rPr lang="en-US" sz="1050" i="1" dirty="0"/>
              <a:t>#if POWER_MOD</a:t>
            </a:r>
          </a:p>
          <a:p>
            <a:r>
              <a:rPr lang="en-US" sz="1050" dirty="0"/>
              <a:t>  </a:t>
            </a:r>
            <a:r>
              <a:rPr lang="en-US" sz="1050" dirty="0" err="1"/>
              <a:t>uW</a:t>
            </a:r>
            <a:r>
              <a:rPr lang="en-US" sz="1050" dirty="0"/>
              <a:t> +=P_SLT+P_BNE+P_J;</a:t>
            </a:r>
          </a:p>
          <a:p>
            <a:r>
              <a:rPr lang="en-US" sz="1050" i="1" dirty="0"/>
              <a:t>#</a:t>
            </a:r>
            <a:r>
              <a:rPr lang="en-US" sz="1050" i="1" dirty="0" err="1"/>
              <a:t>endif</a:t>
            </a:r>
            <a:endParaRPr lang="en-US" sz="1050" i="1" dirty="0"/>
          </a:p>
          <a:p>
            <a:endParaRPr lang="en-US" sz="1050" dirty="0"/>
          </a:p>
          <a:p>
            <a:r>
              <a:rPr lang="en-US" sz="1050" dirty="0"/>
              <a:t>  d=A[a];</a:t>
            </a:r>
          </a:p>
          <a:p>
            <a:r>
              <a:rPr lang="en-US" sz="1050" i="1" dirty="0"/>
              <a:t>#if PERF_MOD</a:t>
            </a:r>
          </a:p>
          <a:p>
            <a:r>
              <a:rPr lang="en-US" sz="1050" dirty="0"/>
              <a:t>   wait(LW);</a:t>
            </a:r>
          </a:p>
          <a:p>
            <a:r>
              <a:rPr lang="en-US" sz="1050" i="1" dirty="0"/>
              <a:t>#</a:t>
            </a:r>
            <a:r>
              <a:rPr lang="en-US" sz="1050" i="1" dirty="0" err="1"/>
              <a:t>endif</a:t>
            </a:r>
            <a:endParaRPr lang="en-US" sz="1050" i="1" dirty="0"/>
          </a:p>
          <a:p>
            <a:r>
              <a:rPr lang="en-US" sz="1050" dirty="0"/>
              <a:t>cycles+=LW;</a:t>
            </a:r>
          </a:p>
          <a:p>
            <a:r>
              <a:rPr lang="en-US" sz="1050" i="1" dirty="0"/>
              <a:t>#if POWER_MOD</a:t>
            </a:r>
          </a:p>
          <a:p>
            <a:r>
              <a:rPr lang="en-US" sz="1050" dirty="0"/>
              <a:t>   </a:t>
            </a:r>
            <a:r>
              <a:rPr lang="en-US" sz="1050" dirty="0" err="1"/>
              <a:t>uW</a:t>
            </a:r>
            <a:r>
              <a:rPr lang="en-US" sz="1050" dirty="0"/>
              <a:t>+=P_LW;</a:t>
            </a:r>
          </a:p>
          <a:p>
            <a:r>
              <a:rPr lang="en-US" sz="1050" i="1" dirty="0"/>
              <a:t>#</a:t>
            </a:r>
            <a:r>
              <a:rPr lang="en-US" sz="1050" i="1" dirty="0" err="1"/>
              <a:t>endif</a:t>
            </a:r>
            <a:endParaRPr lang="en-US" sz="1050" dirty="0"/>
          </a:p>
          <a:p>
            <a:r>
              <a:rPr lang="en-US" sz="1050" dirty="0"/>
              <a:t>}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2370240" y="3587652"/>
            <a:ext cx="691200" cy="13128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1" name="Can 30"/>
          <p:cNvSpPr/>
          <p:nvPr/>
        </p:nvSpPr>
        <p:spPr>
          <a:xfrm>
            <a:off x="711360" y="2340462"/>
            <a:ext cx="1451520" cy="525133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CPU LUTs</a:t>
            </a:r>
          </a:p>
        </p:txBody>
      </p:sp>
      <p:cxnSp>
        <p:nvCxnSpPr>
          <p:cNvPr id="33" name="Elbow Connector 32"/>
          <p:cNvCxnSpPr>
            <a:stCxn id="31" idx="3"/>
            <a:endCxn id="62" idx="0"/>
          </p:cNvCxnSpPr>
          <p:nvPr/>
        </p:nvCxnSpPr>
        <p:spPr>
          <a:xfrm rot="5400000">
            <a:off x="989417" y="2794898"/>
            <a:ext cx="377007" cy="518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ight Arrow 60"/>
          <p:cNvSpPr/>
          <p:nvPr/>
        </p:nvSpPr>
        <p:spPr>
          <a:xfrm>
            <a:off x="5065920" y="3519111"/>
            <a:ext cx="760320" cy="13128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2" name="Folded Corner 61"/>
          <p:cNvSpPr/>
          <p:nvPr/>
        </p:nvSpPr>
        <p:spPr>
          <a:xfrm>
            <a:off x="158400" y="3242602"/>
            <a:ext cx="1520640" cy="1723525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i="1" u="sng" dirty="0" smtClean="0">
                <a:solidFill>
                  <a:schemeClr val="tx1"/>
                </a:solidFill>
              </a:rPr>
              <a:t>Functional Model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a=a+3;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if(a&lt;b) { 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d=A[a];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64" name="Folded Corner 63"/>
          <p:cNvSpPr/>
          <p:nvPr/>
        </p:nvSpPr>
        <p:spPr>
          <a:xfrm>
            <a:off x="6240960" y="2274820"/>
            <a:ext cx="1520640" cy="1772323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u="sng" dirty="0">
                <a:solidFill>
                  <a:schemeClr val="tx1"/>
                </a:solidFill>
              </a:rPr>
              <a:t>Annotated Model</a:t>
            </a:r>
          </a:p>
          <a:p>
            <a:endParaRPr lang="en-US" sz="1200" i="1" u="sng" dirty="0">
              <a:solidFill>
                <a:schemeClr val="tx1"/>
              </a:solidFill>
            </a:endParaRPr>
          </a:p>
          <a:p>
            <a:r>
              <a:rPr lang="en-US" sz="800" dirty="0">
                <a:solidFill>
                  <a:schemeClr val="tx1"/>
                </a:solidFill>
              </a:rPr>
              <a:t>a=a+3;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sz="800" i="1" dirty="0">
                <a:solidFill>
                  <a:schemeClr val="tx1"/>
                </a:solidFill>
              </a:rPr>
              <a:t>#if PERF_MOD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wait(ADD);</a:t>
            </a:r>
          </a:p>
          <a:p>
            <a:r>
              <a:rPr lang="en-US" sz="800" i="1" dirty="0">
                <a:solidFill>
                  <a:schemeClr val="tx1"/>
                </a:solidFill>
              </a:rPr>
              <a:t>#</a:t>
            </a:r>
            <a:r>
              <a:rPr lang="en-US" sz="800" i="1" dirty="0" err="1">
                <a:solidFill>
                  <a:schemeClr val="tx1"/>
                </a:solidFill>
              </a:rPr>
              <a:t>endif</a:t>
            </a:r>
            <a:endParaRPr lang="en-US" sz="800" i="1" dirty="0">
              <a:solidFill>
                <a:schemeClr val="tx1"/>
              </a:solidFill>
            </a:endParaRPr>
          </a:p>
          <a:p>
            <a:r>
              <a:rPr lang="en-US" sz="800" dirty="0">
                <a:solidFill>
                  <a:schemeClr val="tx1"/>
                </a:solidFill>
              </a:rPr>
              <a:t>cycles+=ADD;</a:t>
            </a:r>
          </a:p>
          <a:p>
            <a:r>
              <a:rPr lang="en-US" sz="800" i="1" dirty="0">
                <a:solidFill>
                  <a:schemeClr val="tx1"/>
                </a:solidFill>
              </a:rPr>
              <a:t>#if POWER_MOD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</a:t>
            </a:r>
            <a:r>
              <a:rPr lang="en-US" sz="800" dirty="0" err="1">
                <a:solidFill>
                  <a:schemeClr val="tx1"/>
                </a:solidFill>
              </a:rPr>
              <a:t>uW</a:t>
            </a:r>
            <a:r>
              <a:rPr lang="en-US" sz="800" dirty="0">
                <a:solidFill>
                  <a:schemeClr val="tx1"/>
                </a:solidFill>
              </a:rPr>
              <a:t>+=P_ADD;</a:t>
            </a:r>
          </a:p>
          <a:p>
            <a:r>
              <a:rPr lang="en-US" sz="800" i="1" dirty="0">
                <a:solidFill>
                  <a:schemeClr val="tx1"/>
                </a:solidFill>
              </a:rPr>
              <a:t>#</a:t>
            </a:r>
            <a:r>
              <a:rPr lang="en-US" sz="800" i="1" dirty="0" err="1">
                <a:solidFill>
                  <a:schemeClr val="tx1"/>
                </a:solidFill>
              </a:rPr>
              <a:t>endif</a:t>
            </a:r>
            <a:endParaRPr lang="en-US" sz="800" i="1" dirty="0">
              <a:solidFill>
                <a:schemeClr val="tx1"/>
              </a:solidFill>
            </a:endParaRPr>
          </a:p>
          <a:p>
            <a:r>
              <a:rPr lang="en-US" sz="800" i="1" dirty="0">
                <a:solidFill>
                  <a:schemeClr val="tx1"/>
                </a:solidFill>
              </a:rPr>
              <a:t>…………….</a:t>
            </a:r>
          </a:p>
        </p:txBody>
      </p:sp>
      <p:sp>
        <p:nvSpPr>
          <p:cNvPr id="65" name="Folded Corner 64"/>
          <p:cNvSpPr/>
          <p:nvPr/>
        </p:nvSpPr>
        <p:spPr>
          <a:xfrm>
            <a:off x="6379200" y="2406103"/>
            <a:ext cx="1520640" cy="1772323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u="sng" dirty="0">
                <a:solidFill>
                  <a:schemeClr val="tx1"/>
                </a:solidFill>
              </a:rPr>
              <a:t>Annotated Model</a:t>
            </a:r>
          </a:p>
          <a:p>
            <a:endParaRPr lang="en-US" sz="1200" i="1" u="sng" dirty="0">
              <a:solidFill>
                <a:schemeClr val="tx1"/>
              </a:solidFill>
            </a:endParaRPr>
          </a:p>
          <a:p>
            <a:r>
              <a:rPr lang="en-US" sz="800" dirty="0">
                <a:solidFill>
                  <a:schemeClr val="tx1"/>
                </a:solidFill>
              </a:rPr>
              <a:t>a=a+3;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sz="800" i="1" dirty="0">
                <a:solidFill>
                  <a:schemeClr val="tx1"/>
                </a:solidFill>
              </a:rPr>
              <a:t>#if PERF_MOD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wait(ADD);</a:t>
            </a:r>
          </a:p>
          <a:p>
            <a:r>
              <a:rPr lang="en-US" sz="800" i="1" dirty="0">
                <a:solidFill>
                  <a:schemeClr val="tx1"/>
                </a:solidFill>
              </a:rPr>
              <a:t>#</a:t>
            </a:r>
            <a:r>
              <a:rPr lang="en-US" sz="800" i="1" dirty="0" err="1">
                <a:solidFill>
                  <a:schemeClr val="tx1"/>
                </a:solidFill>
              </a:rPr>
              <a:t>endif</a:t>
            </a:r>
            <a:endParaRPr lang="en-US" sz="800" i="1" dirty="0">
              <a:solidFill>
                <a:schemeClr val="tx1"/>
              </a:solidFill>
            </a:endParaRPr>
          </a:p>
          <a:p>
            <a:r>
              <a:rPr lang="en-US" sz="800" dirty="0">
                <a:solidFill>
                  <a:schemeClr val="tx1"/>
                </a:solidFill>
              </a:rPr>
              <a:t>cycles+=ADD;</a:t>
            </a:r>
          </a:p>
          <a:p>
            <a:r>
              <a:rPr lang="en-US" sz="800" i="1" dirty="0">
                <a:solidFill>
                  <a:schemeClr val="tx1"/>
                </a:solidFill>
              </a:rPr>
              <a:t>#if POWER_MOD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</a:t>
            </a:r>
            <a:r>
              <a:rPr lang="en-US" sz="800" dirty="0" err="1">
                <a:solidFill>
                  <a:schemeClr val="tx1"/>
                </a:solidFill>
              </a:rPr>
              <a:t>uW</a:t>
            </a:r>
            <a:r>
              <a:rPr lang="en-US" sz="800" dirty="0">
                <a:solidFill>
                  <a:schemeClr val="tx1"/>
                </a:solidFill>
              </a:rPr>
              <a:t>+=P_ADD;</a:t>
            </a:r>
          </a:p>
          <a:p>
            <a:r>
              <a:rPr lang="en-US" sz="800" i="1" dirty="0">
                <a:solidFill>
                  <a:schemeClr val="tx1"/>
                </a:solidFill>
              </a:rPr>
              <a:t>#</a:t>
            </a:r>
            <a:r>
              <a:rPr lang="en-US" sz="800" i="1" dirty="0" err="1">
                <a:solidFill>
                  <a:schemeClr val="tx1"/>
                </a:solidFill>
              </a:rPr>
              <a:t>endif</a:t>
            </a:r>
            <a:endParaRPr lang="en-US" sz="800" i="1" dirty="0">
              <a:solidFill>
                <a:schemeClr val="tx1"/>
              </a:solidFill>
            </a:endParaRPr>
          </a:p>
          <a:p>
            <a:r>
              <a:rPr lang="en-US" sz="800" i="1" dirty="0">
                <a:solidFill>
                  <a:schemeClr val="tx1"/>
                </a:solidFill>
              </a:rPr>
              <a:t>…………….</a:t>
            </a:r>
          </a:p>
        </p:txBody>
      </p:sp>
      <p:sp>
        <p:nvSpPr>
          <p:cNvPr id="66" name="Folded Corner 65"/>
          <p:cNvSpPr/>
          <p:nvPr/>
        </p:nvSpPr>
        <p:spPr>
          <a:xfrm>
            <a:off x="6517440" y="2537387"/>
            <a:ext cx="1520640" cy="1772323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i="1" u="sng" dirty="0">
                <a:solidFill>
                  <a:schemeClr val="tx1"/>
                </a:solidFill>
              </a:rPr>
              <a:t>Annotated Model</a:t>
            </a:r>
          </a:p>
          <a:p>
            <a:r>
              <a:rPr lang="en-US" sz="1050" dirty="0">
                <a:solidFill>
                  <a:schemeClr val="tx1"/>
                </a:solidFill>
              </a:rPr>
              <a:t>a=a+3;</a:t>
            </a:r>
          </a:p>
          <a:p>
            <a:r>
              <a:rPr lang="en-US" sz="1050" i="1" dirty="0">
                <a:solidFill>
                  <a:schemeClr val="tx1"/>
                </a:solidFill>
              </a:rPr>
              <a:t>#if PERF_MOD</a:t>
            </a:r>
          </a:p>
          <a:p>
            <a:r>
              <a:rPr lang="en-US" sz="1050" dirty="0">
                <a:solidFill>
                  <a:schemeClr val="tx1"/>
                </a:solidFill>
              </a:rPr>
              <a:t>   wait(ADD);</a:t>
            </a:r>
          </a:p>
          <a:p>
            <a:r>
              <a:rPr lang="en-US" sz="1050" i="1" dirty="0">
                <a:solidFill>
                  <a:schemeClr val="tx1"/>
                </a:solidFill>
              </a:rPr>
              <a:t>#</a:t>
            </a:r>
            <a:r>
              <a:rPr lang="en-US" sz="1050" i="1" dirty="0" err="1">
                <a:solidFill>
                  <a:schemeClr val="tx1"/>
                </a:solidFill>
              </a:rPr>
              <a:t>endif</a:t>
            </a:r>
            <a:endParaRPr lang="en-US" sz="1050" i="1" dirty="0">
              <a:solidFill>
                <a:schemeClr val="tx1"/>
              </a:solidFill>
            </a:endParaRPr>
          </a:p>
          <a:p>
            <a:r>
              <a:rPr lang="en-US" sz="1050" dirty="0">
                <a:solidFill>
                  <a:schemeClr val="tx1"/>
                </a:solidFill>
              </a:rPr>
              <a:t>cycles+=ADD;</a:t>
            </a:r>
          </a:p>
          <a:p>
            <a:r>
              <a:rPr lang="en-US" sz="1050" i="1" dirty="0">
                <a:solidFill>
                  <a:schemeClr val="tx1"/>
                </a:solidFill>
              </a:rPr>
              <a:t>#if POWER_MOD</a:t>
            </a:r>
          </a:p>
          <a:p>
            <a:r>
              <a:rPr lang="en-US" sz="1050" dirty="0">
                <a:solidFill>
                  <a:schemeClr val="tx1"/>
                </a:solidFill>
              </a:rPr>
              <a:t>   </a:t>
            </a:r>
            <a:r>
              <a:rPr lang="en-US" sz="1050" dirty="0" err="1">
                <a:solidFill>
                  <a:schemeClr val="tx1"/>
                </a:solidFill>
              </a:rPr>
              <a:t>uW</a:t>
            </a:r>
            <a:r>
              <a:rPr lang="en-US" sz="1050" dirty="0">
                <a:solidFill>
                  <a:schemeClr val="tx1"/>
                </a:solidFill>
              </a:rPr>
              <a:t>+=P_ADD;</a:t>
            </a:r>
          </a:p>
          <a:p>
            <a:r>
              <a:rPr lang="en-US" sz="1050" i="1" dirty="0">
                <a:solidFill>
                  <a:schemeClr val="tx1"/>
                </a:solidFill>
              </a:rPr>
              <a:t>#</a:t>
            </a:r>
            <a:r>
              <a:rPr lang="en-US" sz="1050" i="1" dirty="0" err="1">
                <a:solidFill>
                  <a:schemeClr val="tx1"/>
                </a:solidFill>
              </a:rPr>
              <a:t>endif</a:t>
            </a:r>
            <a:endParaRPr lang="en-US" sz="1050" i="1" dirty="0">
              <a:solidFill>
                <a:schemeClr val="tx1"/>
              </a:solidFill>
            </a:endParaRPr>
          </a:p>
          <a:p>
            <a:r>
              <a:rPr lang="en-US" sz="1050" i="1" dirty="0">
                <a:solidFill>
                  <a:schemeClr val="tx1"/>
                </a:solidFill>
              </a:rPr>
              <a:t>…………….</a:t>
            </a:r>
          </a:p>
        </p:txBody>
      </p:sp>
      <p:sp>
        <p:nvSpPr>
          <p:cNvPr id="67" name="Down Arrow 66"/>
          <p:cNvSpPr/>
          <p:nvPr/>
        </p:nvSpPr>
        <p:spPr>
          <a:xfrm>
            <a:off x="6586560" y="4440993"/>
            <a:ext cx="1175040" cy="393849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8" name="Rectangle 67"/>
          <p:cNvSpPr/>
          <p:nvPr/>
        </p:nvSpPr>
        <p:spPr>
          <a:xfrm>
            <a:off x="6240960" y="4966126"/>
            <a:ext cx="1175040" cy="590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CPU</a:t>
            </a:r>
          </a:p>
          <a:p>
            <a:pPr algn="ctr"/>
            <a:endParaRPr lang="en-US" sz="1600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6240960" y="5885107"/>
            <a:ext cx="2419200" cy="13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6240960" y="5294333"/>
            <a:ext cx="552960" cy="2625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I$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863040" y="5294333"/>
            <a:ext cx="552960" cy="2625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D$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rot="5400000">
            <a:off x="6699638" y="5720302"/>
            <a:ext cx="327524" cy="7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7485120" y="4966810"/>
            <a:ext cx="1175040" cy="590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CPU</a:t>
            </a:r>
          </a:p>
          <a:p>
            <a:pPr algn="ctr"/>
            <a:endParaRPr lang="en-US" sz="1600" dirty="0"/>
          </a:p>
        </p:txBody>
      </p:sp>
      <p:sp>
        <p:nvSpPr>
          <p:cNvPr id="82" name="Rectangle 81"/>
          <p:cNvSpPr/>
          <p:nvPr/>
        </p:nvSpPr>
        <p:spPr>
          <a:xfrm>
            <a:off x="7485120" y="5295017"/>
            <a:ext cx="552960" cy="2625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I$</a:t>
            </a:r>
          </a:p>
        </p:txBody>
      </p:sp>
      <p:sp>
        <p:nvSpPr>
          <p:cNvPr id="83" name="Rectangle 82"/>
          <p:cNvSpPr/>
          <p:nvPr/>
        </p:nvSpPr>
        <p:spPr>
          <a:xfrm>
            <a:off x="8107200" y="5295017"/>
            <a:ext cx="552960" cy="2625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D$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 rot="5400000">
            <a:off x="7943798" y="5720986"/>
            <a:ext cx="327524" cy="7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 rot="16200000">
            <a:off x="5472168" y="5320197"/>
            <a:ext cx="984624" cy="276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SystemC</a:t>
            </a:r>
            <a:endParaRPr lang="en-US" sz="1600" dirty="0"/>
          </a:p>
        </p:txBody>
      </p:sp>
      <p:sp>
        <p:nvSpPr>
          <p:cNvPr id="89" name="Rectangle 88"/>
          <p:cNvSpPr/>
          <p:nvPr/>
        </p:nvSpPr>
        <p:spPr>
          <a:xfrm>
            <a:off x="5688000" y="4900484"/>
            <a:ext cx="3110400" cy="1181549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0" name="Rectangle 89"/>
          <p:cNvSpPr/>
          <p:nvPr/>
        </p:nvSpPr>
        <p:spPr>
          <a:xfrm>
            <a:off x="227520" y="5294333"/>
            <a:ext cx="1382400" cy="4594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ISS – Initial Profile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117462" y="3035220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GCC &amp; </a:t>
            </a:r>
          </a:p>
          <a:p>
            <a:r>
              <a:rPr lang="en-US" sz="1400" i="1" dirty="0"/>
              <a:t>Annotation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651200" y="3035220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/>
              <a:t>SystemC</a:t>
            </a:r>
            <a:endParaRPr lang="en-US" sz="1400" i="1" dirty="0"/>
          </a:p>
          <a:p>
            <a:r>
              <a:rPr lang="en-US" sz="1400" i="1" dirty="0"/>
              <a:t>Model Generator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955520" y="5294333"/>
            <a:ext cx="1185120" cy="4594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Schedule</a:t>
            </a:r>
          </a:p>
          <a:p>
            <a:pPr algn="ctr"/>
            <a:r>
              <a:rPr lang="en-US" sz="1600" dirty="0"/>
              <a:t>Info</a:t>
            </a:r>
          </a:p>
        </p:txBody>
      </p:sp>
      <p:cxnSp>
        <p:nvCxnSpPr>
          <p:cNvPr id="103" name="Straight Arrow Connector 102"/>
          <p:cNvCxnSpPr/>
          <p:nvPr/>
        </p:nvCxnSpPr>
        <p:spPr>
          <a:xfrm rot="5400000" flipH="1" flipV="1">
            <a:off x="2147452" y="4917048"/>
            <a:ext cx="72205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90" idx="3"/>
            <a:endCxn id="93" idx="1"/>
          </p:cNvCxnSpPr>
          <p:nvPr/>
        </p:nvCxnSpPr>
        <p:spPr>
          <a:xfrm>
            <a:off x="1609920" y="5524079"/>
            <a:ext cx="345600" cy="1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62" idx="2"/>
            <a:endCxn id="90" idx="0"/>
          </p:cNvCxnSpPr>
          <p:nvPr/>
        </p:nvCxnSpPr>
        <p:spPr>
          <a:xfrm rot="5400000">
            <a:off x="754617" y="5130230"/>
            <a:ext cx="328207" cy="1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rot="5400000" flipH="1" flipV="1">
            <a:off x="2410018" y="5852287"/>
            <a:ext cx="19692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5" name="Rounded Rectangle 134"/>
          <p:cNvSpPr/>
          <p:nvPr/>
        </p:nvSpPr>
        <p:spPr>
          <a:xfrm>
            <a:off x="8038080" y="4141256"/>
            <a:ext cx="1105920" cy="4594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Mapping</a:t>
            </a:r>
          </a:p>
          <a:p>
            <a:pPr algn="ctr"/>
            <a:r>
              <a:rPr lang="en-US" sz="1600" dirty="0"/>
              <a:t>Info</a:t>
            </a:r>
          </a:p>
        </p:txBody>
      </p:sp>
      <p:cxnSp>
        <p:nvCxnSpPr>
          <p:cNvPr id="139" name="Elbow Connector 138"/>
          <p:cNvCxnSpPr>
            <a:stCxn id="135" idx="1"/>
          </p:cNvCxnSpPr>
          <p:nvPr/>
        </p:nvCxnSpPr>
        <p:spPr>
          <a:xfrm rot="10800000" flipV="1">
            <a:off x="7485120" y="4371002"/>
            <a:ext cx="552960" cy="1850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6" name="Can 145"/>
          <p:cNvSpPr/>
          <p:nvPr/>
        </p:nvSpPr>
        <p:spPr>
          <a:xfrm>
            <a:off x="4374720" y="2205693"/>
            <a:ext cx="1658880" cy="525133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Platform DB</a:t>
            </a:r>
          </a:p>
        </p:txBody>
      </p:sp>
      <p:cxnSp>
        <p:nvCxnSpPr>
          <p:cNvPr id="148" name="Elbow Connector 147"/>
          <p:cNvCxnSpPr>
            <a:stCxn id="146" idx="3"/>
            <a:endCxn id="92" idx="0"/>
          </p:cNvCxnSpPr>
          <p:nvPr/>
        </p:nvCxnSpPr>
        <p:spPr>
          <a:xfrm rot="16200000" flipH="1">
            <a:off x="5157078" y="2777908"/>
            <a:ext cx="304394" cy="21023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162880" y="2132669"/>
            <a:ext cx="1812125" cy="2839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58400" y="2132669"/>
            <a:ext cx="552960" cy="2734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835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 animBg="1"/>
      <p:bldP spid="31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1" grpId="0" animBg="1"/>
      <p:bldP spid="72" grpId="0" animBg="1"/>
      <p:bldP spid="81" grpId="0" animBg="1"/>
      <p:bldP spid="82" grpId="0" animBg="1"/>
      <p:bldP spid="83" grpId="0" animBg="1"/>
      <p:bldP spid="88" grpId="0" animBg="1"/>
      <p:bldP spid="89" grpId="0" animBg="1"/>
      <p:bldP spid="90" grpId="0" animBg="1"/>
      <p:bldP spid="91" grpId="0"/>
      <p:bldP spid="92" grpId="0"/>
      <p:bldP spid="93" grpId="0" animBg="1"/>
      <p:bldP spid="135" grpId="0" animBg="1"/>
      <p:bldP spid="14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762000" y="1828800"/>
            <a:ext cx="8001000" cy="4038600"/>
          </a:xfrm>
          <a:prstGeom prst="rect">
            <a:avLst/>
          </a:prstGeom>
          <a:solidFill>
            <a:srgbClr val="7F7F7F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C:\Users\lbathen\Documents\Research\presentations\estimedia09\eesbou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838" y="2097088"/>
            <a:ext cx="7472362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Finding Right Degree of Unrolling</a:t>
            </a:r>
            <a:endParaRPr lang="en-US" dirty="0"/>
          </a:p>
        </p:txBody>
      </p: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1263650" y="3175000"/>
            <a:ext cx="5599113" cy="2351088"/>
            <a:chOff x="1230312" y="3322637"/>
            <a:chExt cx="6172200" cy="2590800"/>
          </a:xfrm>
        </p:grpSpPr>
        <p:sp>
          <p:nvSpPr>
            <p:cNvPr id="41" name="Rectangle 40"/>
            <p:cNvSpPr/>
            <p:nvPr/>
          </p:nvSpPr>
          <p:spPr>
            <a:xfrm>
              <a:off x="1230312" y="3322637"/>
              <a:ext cx="608995" cy="533555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049539" y="3399609"/>
              <a:ext cx="608995" cy="531805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793517" y="3322637"/>
              <a:ext cx="608995" cy="533555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307311" y="5379882"/>
              <a:ext cx="608995" cy="533555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49539" y="5379882"/>
              <a:ext cx="608995" cy="533555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793517" y="5379882"/>
              <a:ext cx="608995" cy="533555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8" name="Straight Arrow Connector 47"/>
            <p:cNvCxnSpPr>
              <a:stCxn id="41" idx="2"/>
              <a:endCxn id="44" idx="0"/>
            </p:cNvCxnSpPr>
            <p:nvPr/>
          </p:nvCxnSpPr>
          <p:spPr>
            <a:xfrm rot="16200000" flipH="1">
              <a:off x="811464" y="4579537"/>
              <a:ext cx="1523690" cy="76999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1" idx="2"/>
              <a:endCxn id="46" idx="0"/>
            </p:cNvCxnSpPr>
            <p:nvPr/>
          </p:nvCxnSpPr>
          <p:spPr>
            <a:xfrm rot="16200000" flipH="1">
              <a:off x="3554567" y="1836434"/>
              <a:ext cx="1523690" cy="5563205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2" idx="2"/>
              <a:endCxn id="44" idx="0"/>
            </p:cNvCxnSpPr>
            <p:nvPr/>
          </p:nvCxnSpPr>
          <p:spPr>
            <a:xfrm rot="5400000">
              <a:off x="2258689" y="3284533"/>
              <a:ext cx="1448469" cy="2742228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endCxn id="45" idx="0"/>
            </p:cNvCxnSpPr>
            <p:nvPr/>
          </p:nvCxnSpPr>
          <p:spPr>
            <a:xfrm rot="5400000">
              <a:off x="3630678" y="4656523"/>
              <a:ext cx="1448469" cy="1749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2" idx="2"/>
              <a:endCxn id="46" idx="0"/>
            </p:cNvCxnSpPr>
            <p:nvPr/>
          </p:nvCxnSpPr>
          <p:spPr>
            <a:xfrm rot="16200000" flipH="1">
              <a:off x="5001791" y="3283659"/>
              <a:ext cx="1448469" cy="2743978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3" idx="2"/>
              <a:endCxn id="44" idx="0"/>
            </p:cNvCxnSpPr>
            <p:nvPr/>
          </p:nvCxnSpPr>
          <p:spPr>
            <a:xfrm rot="5400000">
              <a:off x="3593067" y="1874934"/>
              <a:ext cx="1523690" cy="5486206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43" idx="2"/>
              <a:endCxn id="45" idx="0"/>
            </p:cNvCxnSpPr>
            <p:nvPr/>
          </p:nvCxnSpPr>
          <p:spPr>
            <a:xfrm rot="5400000">
              <a:off x="4964181" y="3246048"/>
              <a:ext cx="1523690" cy="2743978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1539875" y="2860675"/>
            <a:ext cx="5599113" cy="2351088"/>
            <a:chOff x="1535112" y="2941637"/>
            <a:chExt cx="6172200" cy="2590800"/>
          </a:xfrm>
        </p:grpSpPr>
        <p:sp>
          <p:nvSpPr>
            <p:cNvPr id="61" name="Rectangle 60"/>
            <p:cNvSpPr/>
            <p:nvPr/>
          </p:nvSpPr>
          <p:spPr>
            <a:xfrm>
              <a:off x="1535112" y="2941637"/>
              <a:ext cx="608995" cy="533555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354339" y="3018609"/>
              <a:ext cx="608995" cy="531805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098317" y="2941637"/>
              <a:ext cx="608995" cy="533555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612111" y="4998882"/>
              <a:ext cx="608995" cy="533555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354339" y="4998882"/>
              <a:ext cx="608995" cy="533555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098317" y="4998882"/>
              <a:ext cx="608995" cy="533555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7" name="Straight Arrow Connector 66"/>
            <p:cNvCxnSpPr>
              <a:stCxn id="61" idx="2"/>
              <a:endCxn id="64" idx="0"/>
            </p:cNvCxnSpPr>
            <p:nvPr/>
          </p:nvCxnSpPr>
          <p:spPr>
            <a:xfrm rot="16200000" flipH="1">
              <a:off x="1116264" y="4198537"/>
              <a:ext cx="1523690" cy="76999"/>
            </a:xfrm>
            <a:prstGeom prst="straightConnector1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61" idx="2"/>
              <a:endCxn id="66" idx="0"/>
            </p:cNvCxnSpPr>
            <p:nvPr/>
          </p:nvCxnSpPr>
          <p:spPr>
            <a:xfrm rot="16200000" flipH="1">
              <a:off x="3859367" y="1455434"/>
              <a:ext cx="1523690" cy="5563205"/>
            </a:xfrm>
            <a:prstGeom prst="straightConnector1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2" idx="2"/>
              <a:endCxn id="64" idx="0"/>
            </p:cNvCxnSpPr>
            <p:nvPr/>
          </p:nvCxnSpPr>
          <p:spPr>
            <a:xfrm rot="5400000">
              <a:off x="2563489" y="2903533"/>
              <a:ext cx="1448469" cy="2742228"/>
            </a:xfrm>
            <a:prstGeom prst="straightConnector1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65" idx="0"/>
            </p:cNvCxnSpPr>
            <p:nvPr/>
          </p:nvCxnSpPr>
          <p:spPr>
            <a:xfrm rot="5400000">
              <a:off x="3935478" y="4275523"/>
              <a:ext cx="1448469" cy="1749"/>
            </a:xfrm>
            <a:prstGeom prst="straightConnector1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62" idx="2"/>
              <a:endCxn id="66" idx="0"/>
            </p:cNvCxnSpPr>
            <p:nvPr/>
          </p:nvCxnSpPr>
          <p:spPr>
            <a:xfrm rot="16200000" flipH="1">
              <a:off x="5306591" y="2902659"/>
              <a:ext cx="1448469" cy="2743978"/>
            </a:xfrm>
            <a:prstGeom prst="straightConnector1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63" idx="2"/>
              <a:endCxn id="64" idx="0"/>
            </p:cNvCxnSpPr>
            <p:nvPr/>
          </p:nvCxnSpPr>
          <p:spPr>
            <a:xfrm rot="5400000">
              <a:off x="3897867" y="1493934"/>
              <a:ext cx="1523690" cy="5486206"/>
            </a:xfrm>
            <a:prstGeom prst="straightConnector1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3" idx="2"/>
              <a:endCxn id="65" idx="0"/>
            </p:cNvCxnSpPr>
            <p:nvPr/>
          </p:nvCxnSpPr>
          <p:spPr>
            <a:xfrm rot="5400000">
              <a:off x="5268981" y="2865048"/>
              <a:ext cx="1523690" cy="2743978"/>
            </a:xfrm>
            <a:prstGeom prst="straightConnector1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6BFA02-EF56-BA4A-A593-96D338AF1CD0}" type="datetime1">
              <a:rPr lang="en-US" smtClean="0"/>
              <a:t>10/28/10</a:t>
            </a:fld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66D439-E4A8-45B7-86AF-6C329077AAE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CASA '10</a:t>
            </a:r>
            <a:endParaRPr lang="en-US"/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1350963" y="2819400"/>
            <a:ext cx="5735637" cy="2790825"/>
            <a:chOff x="773112" y="2865437"/>
            <a:chExt cx="7162800" cy="3581400"/>
          </a:xfrm>
        </p:grpSpPr>
        <p:sp>
          <p:nvSpPr>
            <p:cNvPr id="38" name="Rectangle 37"/>
            <p:cNvSpPr/>
            <p:nvPr/>
          </p:nvSpPr>
          <p:spPr>
            <a:xfrm>
              <a:off x="773112" y="2942456"/>
              <a:ext cx="915256" cy="988999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896883" y="2865437"/>
              <a:ext cx="915257" cy="990749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020656" y="2865437"/>
              <a:ext cx="915256" cy="990749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73112" y="5456088"/>
              <a:ext cx="915256" cy="990749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896883" y="5380820"/>
              <a:ext cx="915257" cy="98899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020656" y="5380820"/>
              <a:ext cx="915256" cy="98899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/>
            </a:p>
          </p:txBody>
        </p:sp>
        <p:cxnSp>
          <p:nvCxnSpPr>
            <p:cNvPr id="55" name="Straight Arrow Connector 54"/>
            <p:cNvCxnSpPr>
              <a:stCxn id="38" idx="2"/>
            </p:cNvCxnSpPr>
            <p:nvPr/>
          </p:nvCxnSpPr>
          <p:spPr>
            <a:xfrm rot="5400000">
              <a:off x="467548" y="4693772"/>
              <a:ext cx="1524634" cy="35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57" name="Straight Arrow Connector 56"/>
            <p:cNvCxnSpPr>
              <a:stCxn id="39" idx="2"/>
              <a:endCxn id="49" idx="0"/>
            </p:cNvCxnSpPr>
            <p:nvPr/>
          </p:nvCxnSpPr>
          <p:spPr>
            <a:xfrm rot="5400000">
              <a:off x="1992675" y="3093376"/>
              <a:ext cx="1599902" cy="31255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59" name="Straight Arrow Connector 58"/>
            <p:cNvCxnSpPr>
              <a:stCxn id="39" idx="2"/>
            </p:cNvCxnSpPr>
            <p:nvPr/>
          </p:nvCxnSpPr>
          <p:spPr>
            <a:xfrm rot="5400000">
              <a:off x="3593071" y="4618504"/>
              <a:ext cx="1522883" cy="174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74" name="Straight Arrow Connector 73"/>
            <p:cNvCxnSpPr>
              <a:stCxn id="39" idx="2"/>
              <a:endCxn id="53" idx="0"/>
            </p:cNvCxnSpPr>
            <p:nvPr/>
          </p:nvCxnSpPr>
          <p:spPr>
            <a:xfrm rot="16200000" flipH="1">
              <a:off x="5154956" y="3056617"/>
              <a:ext cx="1524634" cy="31237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75" name="Straight Arrow Connector 74"/>
            <p:cNvCxnSpPr>
              <a:stCxn id="47" idx="2"/>
              <a:endCxn id="49" idx="0"/>
            </p:cNvCxnSpPr>
            <p:nvPr/>
          </p:nvCxnSpPr>
          <p:spPr>
            <a:xfrm rot="5400000">
              <a:off x="3554561" y="1531490"/>
              <a:ext cx="1599902" cy="62492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76" name="Straight Arrow Connector 75"/>
            <p:cNvCxnSpPr>
              <a:endCxn id="51" idx="0"/>
            </p:cNvCxnSpPr>
            <p:nvPr/>
          </p:nvCxnSpPr>
          <p:spPr>
            <a:xfrm rot="10800000" flipV="1">
              <a:off x="4355387" y="3856186"/>
              <a:ext cx="3123773" cy="15246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77" name="Straight Arrow Connector 76"/>
            <p:cNvCxnSpPr>
              <a:stCxn id="38" idx="2"/>
              <a:endCxn id="53" idx="0"/>
            </p:cNvCxnSpPr>
            <p:nvPr/>
          </p:nvCxnSpPr>
          <p:spPr>
            <a:xfrm rot="16200000" flipH="1">
              <a:off x="3629830" y="1531490"/>
              <a:ext cx="1449364" cy="62492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</p:grpSp>
      <p:grpSp>
        <p:nvGrpSpPr>
          <p:cNvPr id="78" name="Group 77"/>
          <p:cNvGrpSpPr>
            <a:grpSpLocks/>
          </p:cNvGrpSpPr>
          <p:nvPr/>
        </p:nvGrpSpPr>
        <p:grpSpPr bwMode="auto">
          <a:xfrm>
            <a:off x="1981200" y="2238375"/>
            <a:ext cx="5735637" cy="2790825"/>
            <a:chOff x="773112" y="2865437"/>
            <a:chExt cx="7162800" cy="3581400"/>
          </a:xfrm>
        </p:grpSpPr>
        <p:sp>
          <p:nvSpPr>
            <p:cNvPr id="79" name="Rectangle 78"/>
            <p:cNvSpPr/>
            <p:nvPr/>
          </p:nvSpPr>
          <p:spPr>
            <a:xfrm>
              <a:off x="773112" y="2942456"/>
              <a:ext cx="915256" cy="98899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896883" y="2865437"/>
              <a:ext cx="915257" cy="99074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020656" y="2865437"/>
              <a:ext cx="915256" cy="99074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73112" y="5456088"/>
              <a:ext cx="915256" cy="99074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896883" y="5380820"/>
              <a:ext cx="915257" cy="98899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020656" y="5380820"/>
              <a:ext cx="915256" cy="98899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/>
            </a:p>
          </p:txBody>
        </p:sp>
        <p:cxnSp>
          <p:nvCxnSpPr>
            <p:cNvPr id="85" name="Straight Arrow Connector 84"/>
            <p:cNvCxnSpPr>
              <a:stCxn id="79" idx="2"/>
            </p:cNvCxnSpPr>
            <p:nvPr/>
          </p:nvCxnSpPr>
          <p:spPr>
            <a:xfrm rot="5400000">
              <a:off x="467548" y="4693772"/>
              <a:ext cx="1524634" cy="35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86" name="Straight Arrow Connector 85"/>
            <p:cNvCxnSpPr>
              <a:stCxn id="80" idx="2"/>
              <a:endCxn id="82" idx="0"/>
            </p:cNvCxnSpPr>
            <p:nvPr/>
          </p:nvCxnSpPr>
          <p:spPr>
            <a:xfrm rot="5400000">
              <a:off x="1992675" y="3093376"/>
              <a:ext cx="1599902" cy="31255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87" name="Straight Arrow Connector 86"/>
            <p:cNvCxnSpPr>
              <a:stCxn id="80" idx="2"/>
            </p:cNvCxnSpPr>
            <p:nvPr/>
          </p:nvCxnSpPr>
          <p:spPr>
            <a:xfrm rot="5400000">
              <a:off x="3593071" y="4618504"/>
              <a:ext cx="1522883" cy="174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88" name="Straight Arrow Connector 87"/>
            <p:cNvCxnSpPr>
              <a:stCxn id="80" idx="2"/>
              <a:endCxn id="84" idx="0"/>
            </p:cNvCxnSpPr>
            <p:nvPr/>
          </p:nvCxnSpPr>
          <p:spPr>
            <a:xfrm rot="16200000" flipH="1">
              <a:off x="5154956" y="3056617"/>
              <a:ext cx="1524634" cy="31237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89" name="Straight Arrow Connector 88"/>
            <p:cNvCxnSpPr>
              <a:stCxn id="81" idx="2"/>
              <a:endCxn id="82" idx="0"/>
            </p:cNvCxnSpPr>
            <p:nvPr/>
          </p:nvCxnSpPr>
          <p:spPr>
            <a:xfrm rot="5400000">
              <a:off x="3554561" y="1531490"/>
              <a:ext cx="1599902" cy="62492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90" name="Straight Arrow Connector 89"/>
            <p:cNvCxnSpPr>
              <a:endCxn id="83" idx="0"/>
            </p:cNvCxnSpPr>
            <p:nvPr/>
          </p:nvCxnSpPr>
          <p:spPr>
            <a:xfrm rot="10800000" flipV="1">
              <a:off x="4355387" y="3856186"/>
              <a:ext cx="3123773" cy="15246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91" name="Straight Arrow Connector 90"/>
            <p:cNvCxnSpPr>
              <a:stCxn id="79" idx="2"/>
              <a:endCxn id="84" idx="0"/>
            </p:cNvCxnSpPr>
            <p:nvPr/>
          </p:nvCxnSpPr>
          <p:spPr>
            <a:xfrm rot="16200000" flipH="1">
              <a:off x="3629830" y="1531490"/>
              <a:ext cx="1449364" cy="62492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92" name="Rectangle 91"/>
          <p:cNvSpPr/>
          <p:nvPr/>
        </p:nvSpPr>
        <p:spPr>
          <a:xfrm>
            <a:off x="4572000" y="5105400"/>
            <a:ext cx="4191000" cy="76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/>
              <a:t>Second case provides </a:t>
            </a:r>
            <a:r>
              <a:rPr lang="en-US" b="1" i="1" dirty="0"/>
              <a:t>less parallelism as well as decreased dependencies</a:t>
            </a:r>
          </a:p>
        </p:txBody>
      </p:sp>
      <p:sp>
        <p:nvSpPr>
          <p:cNvPr id="93" name="Rectangle 92"/>
          <p:cNvSpPr/>
          <p:nvPr/>
        </p:nvSpPr>
        <p:spPr>
          <a:xfrm>
            <a:off x="4038600" y="1716088"/>
            <a:ext cx="5105400" cy="76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/>
              <a:t>Both cases can increase/decrease performance, so we need to explore the design space to find the right combinations </a:t>
            </a:r>
            <a:r>
              <a:rPr lang="en-US" sz="1600" b="1" i="1" dirty="0" smtClean="0"/>
              <a:t>(</a:t>
            </a:r>
            <a:r>
              <a:rPr lang="en-US" sz="1600" b="1" i="1" dirty="0"/>
              <a:t>P</a:t>
            </a:r>
            <a:r>
              <a:rPr lang="en-US" sz="1600" b="1" i="1" dirty="0" smtClean="0"/>
              <a:t>areto</a:t>
            </a:r>
            <a:r>
              <a:rPr lang="en-US" sz="1600" b="1" i="1" dirty="0"/>
              <a:t>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15913" y="1819275"/>
            <a:ext cx="35052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/>
              <a:t>Fully unrolling the execution of each tile can generate maximum amount of parallelism opportunities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223671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4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mtClean="0">
                <a:ea typeface="굴림" pitchFamily="34" charset="-127"/>
              </a:rPr>
              <a:t>Memory Aware Scheduling and Pipelining </a:t>
            </a:r>
          </a:p>
        </p:txBody>
      </p:sp>
      <p:sp>
        <p:nvSpPr>
          <p:cNvPr id="9219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F1AFC0-11ED-AE4C-9F71-10C8E7C202FA}" type="datetime1">
              <a:rPr lang="en-US" altLang="ko-KR" smtClean="0"/>
              <a:t>10/28/10</a:t>
            </a:fld>
            <a:endParaRPr lang="en-US" altLang="ko-KR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>
                <a:latin typeface="Arial" charset="0"/>
                <a:ea typeface="굴림" pitchFamily="34" charset="-127"/>
                <a:cs typeface="Arial" charset="0"/>
              </a:rPr>
              <a:t>CASA '10</a:t>
            </a:r>
            <a:endParaRPr lang="en-US" altLang="ko-KR">
              <a:latin typeface="Arial" charset="0"/>
              <a:ea typeface="굴림" pitchFamily="34" charset="-127"/>
              <a:cs typeface="Arial" charset="0"/>
            </a:endParaRP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fld id="{AABE9D73-D186-4698-8F42-5622FB89D207}" type="slidenum">
              <a:rPr lang="en-US" altLang="ko-KR"/>
              <a:pPr/>
              <a:t>38</a:t>
            </a:fld>
            <a:endParaRPr lang="en-US" altLang="ko-KR"/>
          </a:p>
        </p:txBody>
      </p:sp>
      <p:sp>
        <p:nvSpPr>
          <p:cNvPr id="322" name="TextBox 321"/>
          <p:cNvSpPr txBox="1">
            <a:spLocks noChangeArrowheads="1"/>
          </p:cNvSpPr>
          <p:nvPr/>
        </p:nvSpPr>
        <p:spPr bwMode="auto">
          <a:xfrm>
            <a:off x="228600" y="2097088"/>
            <a:ext cx="519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en-US" altLang="ko-KR" sz="1200"/>
              <a:t>P0</a:t>
            </a:r>
          </a:p>
          <a:p>
            <a:pPr latinLnBrk="0"/>
            <a:endParaRPr kumimoji="0" lang="en-US" altLang="ko-KR" sz="1200"/>
          </a:p>
          <a:p>
            <a:pPr latinLnBrk="0"/>
            <a:r>
              <a:rPr kumimoji="0" lang="en-US" altLang="ko-KR" sz="1200"/>
              <a:t>P1</a:t>
            </a:r>
          </a:p>
        </p:txBody>
      </p:sp>
      <p:sp>
        <p:nvSpPr>
          <p:cNvPr id="323" name="Rectangle 117"/>
          <p:cNvSpPr/>
          <p:nvPr/>
        </p:nvSpPr>
        <p:spPr>
          <a:xfrm>
            <a:off x="674688" y="2174875"/>
            <a:ext cx="1558925" cy="2254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kumimoji="0" lang="en-US" altLang="ko-KR" sz="1400" dirty="0">
                <a:solidFill>
                  <a:srgbClr val="FFFFFF"/>
                </a:solidFill>
                <a:ea typeface="굴림" charset="-127"/>
              </a:rPr>
              <a:t>DWT</a:t>
            </a:r>
          </a:p>
        </p:txBody>
      </p:sp>
      <p:sp>
        <p:nvSpPr>
          <p:cNvPr id="324" name="Rectangle 119"/>
          <p:cNvSpPr/>
          <p:nvPr/>
        </p:nvSpPr>
        <p:spPr>
          <a:xfrm>
            <a:off x="2455863" y="2174875"/>
            <a:ext cx="587375" cy="2254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/>
              <a:t>Q1</a:t>
            </a:r>
          </a:p>
        </p:txBody>
      </p:sp>
      <p:sp>
        <p:nvSpPr>
          <p:cNvPr id="325" name="Rectangle 125"/>
          <p:cNvSpPr/>
          <p:nvPr/>
        </p:nvSpPr>
        <p:spPr>
          <a:xfrm>
            <a:off x="4089400" y="2174875"/>
            <a:ext cx="1187450" cy="2254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/>
              <a:t>EBCOT1</a:t>
            </a:r>
          </a:p>
        </p:txBody>
      </p:sp>
      <p:sp>
        <p:nvSpPr>
          <p:cNvPr id="326" name="TextBox 325"/>
          <p:cNvSpPr txBox="1">
            <a:spLocks noChangeArrowheads="1"/>
          </p:cNvSpPr>
          <p:nvPr/>
        </p:nvSpPr>
        <p:spPr bwMode="auto">
          <a:xfrm>
            <a:off x="228600" y="3149600"/>
            <a:ext cx="519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en-US" altLang="ko-KR" sz="1200"/>
              <a:t>P0</a:t>
            </a:r>
          </a:p>
          <a:p>
            <a:pPr latinLnBrk="0"/>
            <a:endParaRPr kumimoji="0" lang="en-US" altLang="ko-KR" sz="1200"/>
          </a:p>
          <a:p>
            <a:pPr latinLnBrk="0"/>
            <a:r>
              <a:rPr kumimoji="0" lang="en-US" altLang="ko-KR" sz="1200"/>
              <a:t>P1</a:t>
            </a:r>
          </a:p>
        </p:txBody>
      </p:sp>
      <p:sp>
        <p:nvSpPr>
          <p:cNvPr id="363" name="TextBox 362"/>
          <p:cNvSpPr txBox="1">
            <a:spLocks noChangeArrowheads="1"/>
          </p:cNvSpPr>
          <p:nvPr/>
        </p:nvSpPr>
        <p:spPr bwMode="auto">
          <a:xfrm>
            <a:off x="228600" y="4230688"/>
            <a:ext cx="519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en-US" altLang="ko-KR" sz="1200"/>
              <a:t>P0</a:t>
            </a:r>
          </a:p>
          <a:p>
            <a:pPr latinLnBrk="0"/>
            <a:endParaRPr kumimoji="0" lang="en-US" altLang="ko-KR" sz="1200"/>
          </a:p>
          <a:p>
            <a:pPr latinLnBrk="0"/>
            <a:r>
              <a:rPr kumimoji="0" lang="en-US" altLang="ko-KR" sz="1200"/>
              <a:t>P1</a:t>
            </a:r>
          </a:p>
        </p:txBody>
      </p:sp>
      <p:sp>
        <p:nvSpPr>
          <p:cNvPr id="364" name="TextBox 363"/>
          <p:cNvSpPr txBox="1">
            <a:spLocks noChangeArrowheads="1"/>
          </p:cNvSpPr>
          <p:nvPr/>
        </p:nvSpPr>
        <p:spPr bwMode="auto">
          <a:xfrm>
            <a:off x="228600" y="1868488"/>
            <a:ext cx="2586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1400" b="1" i="1">
                <a:latin typeface="Georgia" pitchFamily="18" charset="0"/>
              </a:rPr>
              <a:t>Standard task scheduling</a:t>
            </a:r>
          </a:p>
        </p:txBody>
      </p:sp>
      <p:sp>
        <p:nvSpPr>
          <p:cNvPr id="365" name="TextBox 364"/>
          <p:cNvSpPr txBox="1">
            <a:spLocks noChangeArrowheads="1"/>
          </p:cNvSpPr>
          <p:nvPr/>
        </p:nvSpPr>
        <p:spPr bwMode="auto">
          <a:xfrm>
            <a:off x="228600" y="2935288"/>
            <a:ext cx="464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1400" b="1" i="1">
                <a:latin typeface="Georgia" pitchFamily="18" charset="0"/>
              </a:rPr>
              <a:t>After analyzing when tasks can start (early execution edges)</a:t>
            </a:r>
          </a:p>
        </p:txBody>
      </p:sp>
      <p:sp>
        <p:nvSpPr>
          <p:cNvPr id="366" name="TextBox 365"/>
          <p:cNvSpPr txBox="1">
            <a:spLocks noChangeArrowheads="1"/>
          </p:cNvSpPr>
          <p:nvPr/>
        </p:nvSpPr>
        <p:spPr bwMode="auto">
          <a:xfrm>
            <a:off x="234950" y="4002088"/>
            <a:ext cx="2452688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1400" b="1" i="1">
                <a:latin typeface="Georgia" pitchFamily="18" charset="0"/>
              </a:rPr>
              <a:t>Memory aware task scheduling</a:t>
            </a:r>
          </a:p>
        </p:txBody>
      </p:sp>
      <p:sp>
        <p:nvSpPr>
          <p:cNvPr id="367" name="Rectangle 86"/>
          <p:cNvSpPr/>
          <p:nvPr/>
        </p:nvSpPr>
        <p:spPr>
          <a:xfrm>
            <a:off x="2308225" y="2168525"/>
            <a:ext cx="73025" cy="2254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/>
            <a:endParaRPr kumimoji="0" lang="ko-KR" altLang="ko-KR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8" name="Rectangle 87"/>
          <p:cNvSpPr/>
          <p:nvPr/>
        </p:nvSpPr>
        <p:spPr>
          <a:xfrm>
            <a:off x="3279775" y="2174875"/>
            <a:ext cx="587375" cy="2254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/>
              <a:t>Q3</a:t>
            </a:r>
          </a:p>
        </p:txBody>
      </p:sp>
      <p:sp>
        <p:nvSpPr>
          <p:cNvPr id="369" name="Rectangle 88"/>
          <p:cNvSpPr/>
          <p:nvPr/>
        </p:nvSpPr>
        <p:spPr>
          <a:xfrm>
            <a:off x="3132138" y="2168525"/>
            <a:ext cx="73025" cy="2254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/>
            <a:endParaRPr kumimoji="0" lang="ko-KR" altLang="ko-KR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0" name="Rectangle 89"/>
          <p:cNvSpPr/>
          <p:nvPr/>
        </p:nvSpPr>
        <p:spPr>
          <a:xfrm>
            <a:off x="2463800" y="2506663"/>
            <a:ext cx="585788" cy="2254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/>
              <a:t>Q2</a:t>
            </a:r>
          </a:p>
        </p:txBody>
      </p:sp>
      <p:sp>
        <p:nvSpPr>
          <p:cNvPr id="371" name="Rectangle 90"/>
          <p:cNvSpPr/>
          <p:nvPr/>
        </p:nvSpPr>
        <p:spPr>
          <a:xfrm>
            <a:off x="2314575" y="2500313"/>
            <a:ext cx="74613" cy="2254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/>
            <a:endParaRPr kumimoji="0" lang="ko-KR" altLang="ko-KR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2" name="Rectangle 91"/>
          <p:cNvSpPr/>
          <p:nvPr/>
        </p:nvSpPr>
        <p:spPr>
          <a:xfrm>
            <a:off x="3279775" y="2506663"/>
            <a:ext cx="587375" cy="2254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/>
              <a:t>Q4</a:t>
            </a:r>
          </a:p>
        </p:txBody>
      </p:sp>
      <p:sp>
        <p:nvSpPr>
          <p:cNvPr id="373" name="Rectangle 92"/>
          <p:cNvSpPr/>
          <p:nvPr/>
        </p:nvSpPr>
        <p:spPr>
          <a:xfrm>
            <a:off x="3132138" y="2500313"/>
            <a:ext cx="73025" cy="2254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/>
            <a:endParaRPr kumimoji="0" lang="ko-KR" altLang="ko-KR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4" name="Rectangle 93"/>
          <p:cNvSpPr/>
          <p:nvPr/>
        </p:nvSpPr>
        <p:spPr>
          <a:xfrm>
            <a:off x="3940175" y="2168525"/>
            <a:ext cx="74613" cy="2254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/>
            <a:endParaRPr kumimoji="0" lang="ko-KR" altLang="ko-KR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5" name="Rectangle 94"/>
          <p:cNvSpPr/>
          <p:nvPr/>
        </p:nvSpPr>
        <p:spPr>
          <a:xfrm>
            <a:off x="5500688" y="2168525"/>
            <a:ext cx="1187450" cy="2254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/>
              <a:t>EBCOT3</a:t>
            </a:r>
          </a:p>
        </p:txBody>
      </p:sp>
      <p:sp>
        <p:nvSpPr>
          <p:cNvPr id="376" name="Rectangle 95"/>
          <p:cNvSpPr/>
          <p:nvPr/>
        </p:nvSpPr>
        <p:spPr>
          <a:xfrm>
            <a:off x="5351463" y="2162175"/>
            <a:ext cx="74612" cy="2254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/>
            <a:endParaRPr kumimoji="0" lang="ko-KR" altLang="ko-KR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7" name="Rectangle 96"/>
          <p:cNvSpPr/>
          <p:nvPr/>
        </p:nvSpPr>
        <p:spPr>
          <a:xfrm>
            <a:off x="4089400" y="2506663"/>
            <a:ext cx="1187450" cy="2254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/>
              <a:t>EBCOT2</a:t>
            </a:r>
          </a:p>
        </p:txBody>
      </p:sp>
      <p:sp>
        <p:nvSpPr>
          <p:cNvPr id="378" name="Rectangle 97"/>
          <p:cNvSpPr/>
          <p:nvPr/>
        </p:nvSpPr>
        <p:spPr>
          <a:xfrm>
            <a:off x="3940175" y="2500313"/>
            <a:ext cx="74613" cy="2254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/>
            <a:endParaRPr kumimoji="0" lang="ko-KR" altLang="ko-KR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9" name="Rectangle 98"/>
          <p:cNvSpPr/>
          <p:nvPr/>
        </p:nvSpPr>
        <p:spPr>
          <a:xfrm>
            <a:off x="5500688" y="2500313"/>
            <a:ext cx="1187450" cy="2254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/>
              <a:t>EBCOT4</a:t>
            </a:r>
          </a:p>
        </p:txBody>
      </p:sp>
      <p:sp>
        <p:nvSpPr>
          <p:cNvPr id="380" name="Rectangle 99"/>
          <p:cNvSpPr/>
          <p:nvPr/>
        </p:nvSpPr>
        <p:spPr>
          <a:xfrm>
            <a:off x="5351463" y="2493963"/>
            <a:ext cx="74612" cy="2254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/>
            <a:endParaRPr kumimoji="0" lang="ko-KR" altLang="ko-KR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1" name="Rectangle 109"/>
          <p:cNvSpPr/>
          <p:nvPr/>
        </p:nvSpPr>
        <p:spPr>
          <a:xfrm>
            <a:off x="674688" y="3235325"/>
            <a:ext cx="1558925" cy="2254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kumimoji="0" lang="en-US" altLang="ko-KR" sz="1400" dirty="0">
                <a:solidFill>
                  <a:srgbClr val="FFFFFF"/>
                </a:solidFill>
                <a:ea typeface="굴림" charset="-127"/>
              </a:rPr>
              <a:t>DWT</a:t>
            </a:r>
          </a:p>
        </p:txBody>
      </p:sp>
      <p:sp>
        <p:nvSpPr>
          <p:cNvPr id="382" name="Rectangle 110"/>
          <p:cNvSpPr/>
          <p:nvPr/>
        </p:nvSpPr>
        <p:spPr>
          <a:xfrm>
            <a:off x="2455863" y="3235325"/>
            <a:ext cx="587375" cy="2254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/>
              <a:t>Q1</a:t>
            </a:r>
          </a:p>
        </p:txBody>
      </p:sp>
      <p:sp>
        <p:nvSpPr>
          <p:cNvPr id="383" name="Rectangle 111"/>
          <p:cNvSpPr/>
          <p:nvPr/>
        </p:nvSpPr>
        <p:spPr>
          <a:xfrm>
            <a:off x="3273425" y="3235325"/>
            <a:ext cx="1187450" cy="2254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/>
              <a:t>EBCOT1</a:t>
            </a:r>
          </a:p>
        </p:txBody>
      </p:sp>
      <p:sp>
        <p:nvSpPr>
          <p:cNvPr id="384" name="Rectangle 162"/>
          <p:cNvSpPr/>
          <p:nvPr/>
        </p:nvSpPr>
        <p:spPr>
          <a:xfrm>
            <a:off x="2308225" y="3228975"/>
            <a:ext cx="73025" cy="2254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/>
            <a:endParaRPr kumimoji="0" lang="ko-KR" altLang="ko-KR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5" name="Rectangle 165"/>
          <p:cNvSpPr/>
          <p:nvPr/>
        </p:nvSpPr>
        <p:spPr>
          <a:xfrm>
            <a:off x="2463800" y="3565525"/>
            <a:ext cx="585788" cy="2254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/>
              <a:t>Q2</a:t>
            </a:r>
          </a:p>
        </p:txBody>
      </p:sp>
      <p:sp>
        <p:nvSpPr>
          <p:cNvPr id="386" name="Rectangle 166"/>
          <p:cNvSpPr/>
          <p:nvPr/>
        </p:nvSpPr>
        <p:spPr>
          <a:xfrm>
            <a:off x="2314575" y="3559175"/>
            <a:ext cx="74613" cy="2254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/>
            <a:endParaRPr kumimoji="0" lang="ko-KR" altLang="ko-KR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7" name="Rectangle 167"/>
          <p:cNvSpPr/>
          <p:nvPr/>
        </p:nvSpPr>
        <p:spPr>
          <a:xfrm>
            <a:off x="3279775" y="3565525"/>
            <a:ext cx="587375" cy="2254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/>
              <a:t>Q4</a:t>
            </a:r>
          </a:p>
        </p:txBody>
      </p:sp>
      <p:sp>
        <p:nvSpPr>
          <p:cNvPr id="388" name="Rectangle 168"/>
          <p:cNvSpPr/>
          <p:nvPr/>
        </p:nvSpPr>
        <p:spPr>
          <a:xfrm>
            <a:off x="3132138" y="3559175"/>
            <a:ext cx="73025" cy="2254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/>
            <a:endParaRPr kumimoji="0" lang="ko-KR" altLang="ko-KR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9" name="Rectangle 169"/>
          <p:cNvSpPr/>
          <p:nvPr/>
        </p:nvSpPr>
        <p:spPr>
          <a:xfrm>
            <a:off x="3124200" y="3228975"/>
            <a:ext cx="74613" cy="2254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/>
            <a:endParaRPr kumimoji="0" lang="ko-KR" altLang="ko-KR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0" name="Rectangle 170"/>
          <p:cNvSpPr/>
          <p:nvPr/>
        </p:nvSpPr>
        <p:spPr>
          <a:xfrm>
            <a:off x="4683125" y="3228975"/>
            <a:ext cx="1187450" cy="2254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/>
              <a:t>EBCOT3</a:t>
            </a:r>
          </a:p>
        </p:txBody>
      </p:sp>
      <p:sp>
        <p:nvSpPr>
          <p:cNvPr id="391" name="Rectangle 171"/>
          <p:cNvSpPr/>
          <p:nvPr/>
        </p:nvSpPr>
        <p:spPr>
          <a:xfrm>
            <a:off x="4535488" y="3221038"/>
            <a:ext cx="73025" cy="2254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/>
            <a:endParaRPr kumimoji="0" lang="ko-KR" altLang="ko-KR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2" name="Rectangle 172"/>
          <p:cNvSpPr/>
          <p:nvPr/>
        </p:nvSpPr>
        <p:spPr>
          <a:xfrm>
            <a:off x="4089400" y="3565525"/>
            <a:ext cx="1187450" cy="2254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/>
              <a:t>EBCOT2</a:t>
            </a:r>
          </a:p>
        </p:txBody>
      </p:sp>
      <p:sp>
        <p:nvSpPr>
          <p:cNvPr id="393" name="Rectangle 173"/>
          <p:cNvSpPr/>
          <p:nvPr/>
        </p:nvSpPr>
        <p:spPr>
          <a:xfrm>
            <a:off x="3940175" y="3559175"/>
            <a:ext cx="74613" cy="2254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/>
            <a:endParaRPr kumimoji="0" lang="ko-KR" altLang="ko-KR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4" name="Rectangle 176"/>
          <p:cNvSpPr/>
          <p:nvPr/>
        </p:nvSpPr>
        <p:spPr>
          <a:xfrm>
            <a:off x="5500688" y="3559175"/>
            <a:ext cx="1187450" cy="2254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/>
              <a:t>EBCOT4</a:t>
            </a:r>
          </a:p>
        </p:txBody>
      </p:sp>
      <p:sp>
        <p:nvSpPr>
          <p:cNvPr id="395" name="Rectangle 177"/>
          <p:cNvSpPr/>
          <p:nvPr/>
        </p:nvSpPr>
        <p:spPr>
          <a:xfrm>
            <a:off x="5351463" y="3552825"/>
            <a:ext cx="74612" cy="2254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/>
            <a:endParaRPr kumimoji="0" lang="ko-KR" altLang="ko-KR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6" name="Rectangle 178"/>
          <p:cNvSpPr/>
          <p:nvPr/>
        </p:nvSpPr>
        <p:spPr>
          <a:xfrm>
            <a:off x="1639888" y="3565525"/>
            <a:ext cx="585787" cy="2254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/>
              <a:t>Q3</a:t>
            </a:r>
          </a:p>
        </p:txBody>
      </p:sp>
      <p:sp>
        <p:nvSpPr>
          <p:cNvPr id="397" name="Rectangle 179"/>
          <p:cNvSpPr/>
          <p:nvPr/>
        </p:nvSpPr>
        <p:spPr>
          <a:xfrm>
            <a:off x="1490663" y="3559175"/>
            <a:ext cx="74612" cy="2254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/>
            <a:endParaRPr kumimoji="0" lang="ko-KR" altLang="ko-KR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8" name="Rectangle 181"/>
          <p:cNvSpPr/>
          <p:nvPr/>
        </p:nvSpPr>
        <p:spPr>
          <a:xfrm>
            <a:off x="674688" y="4289425"/>
            <a:ext cx="1558925" cy="2254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kumimoji="0" lang="en-US" altLang="ko-KR" sz="1400" dirty="0">
                <a:solidFill>
                  <a:srgbClr val="FFFFFF"/>
                </a:solidFill>
                <a:ea typeface="굴림" charset="-127"/>
              </a:rPr>
              <a:t>DWT</a:t>
            </a:r>
          </a:p>
        </p:txBody>
      </p:sp>
      <p:sp>
        <p:nvSpPr>
          <p:cNvPr id="399" name="Rectangle 182"/>
          <p:cNvSpPr/>
          <p:nvPr/>
        </p:nvSpPr>
        <p:spPr>
          <a:xfrm>
            <a:off x="1639888" y="4614863"/>
            <a:ext cx="585787" cy="2254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/>
              <a:t>Q1</a:t>
            </a:r>
          </a:p>
        </p:txBody>
      </p:sp>
      <p:sp>
        <p:nvSpPr>
          <p:cNvPr id="400" name="Rectangle 183"/>
          <p:cNvSpPr/>
          <p:nvPr/>
        </p:nvSpPr>
        <p:spPr>
          <a:xfrm>
            <a:off x="2308225" y="4614863"/>
            <a:ext cx="1187450" cy="2254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/>
              <a:t>EBCOT1</a:t>
            </a:r>
          </a:p>
        </p:txBody>
      </p:sp>
      <p:sp>
        <p:nvSpPr>
          <p:cNvPr id="401" name="Rectangle 192"/>
          <p:cNvSpPr/>
          <p:nvPr/>
        </p:nvSpPr>
        <p:spPr>
          <a:xfrm>
            <a:off x="1490663" y="4608513"/>
            <a:ext cx="74612" cy="2254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/>
            <a:endParaRPr kumimoji="0" lang="ko-KR" altLang="ko-KR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2" name="Rectangle 195"/>
          <p:cNvSpPr/>
          <p:nvPr/>
        </p:nvSpPr>
        <p:spPr>
          <a:xfrm>
            <a:off x="2455863" y="4289425"/>
            <a:ext cx="587375" cy="2254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/>
              <a:t>Q2</a:t>
            </a:r>
          </a:p>
        </p:txBody>
      </p:sp>
      <p:sp>
        <p:nvSpPr>
          <p:cNvPr id="403" name="Rectangle 196"/>
          <p:cNvSpPr/>
          <p:nvPr/>
        </p:nvSpPr>
        <p:spPr>
          <a:xfrm>
            <a:off x="2308225" y="4283075"/>
            <a:ext cx="73025" cy="2254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/>
            <a:endParaRPr kumimoji="0" lang="ko-KR" altLang="ko-KR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4" name="Rectangle 200"/>
          <p:cNvSpPr/>
          <p:nvPr/>
        </p:nvSpPr>
        <p:spPr>
          <a:xfrm>
            <a:off x="4386263" y="4608513"/>
            <a:ext cx="1187450" cy="2254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/>
              <a:t>EBCOT3</a:t>
            </a:r>
          </a:p>
        </p:txBody>
      </p:sp>
      <p:sp>
        <p:nvSpPr>
          <p:cNvPr id="405" name="Rectangle 202"/>
          <p:cNvSpPr/>
          <p:nvPr/>
        </p:nvSpPr>
        <p:spPr>
          <a:xfrm>
            <a:off x="3124200" y="4289425"/>
            <a:ext cx="1187450" cy="2254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/>
              <a:t>EBCOT2</a:t>
            </a:r>
          </a:p>
        </p:txBody>
      </p:sp>
      <p:sp>
        <p:nvSpPr>
          <p:cNvPr id="406" name="Rectangle 204"/>
          <p:cNvSpPr/>
          <p:nvPr/>
        </p:nvSpPr>
        <p:spPr>
          <a:xfrm>
            <a:off x="5203825" y="4283075"/>
            <a:ext cx="1187450" cy="2254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/>
              <a:t>EBCOT4</a:t>
            </a:r>
          </a:p>
        </p:txBody>
      </p:sp>
      <p:sp>
        <p:nvSpPr>
          <p:cNvPr id="407" name="Rectangle 206"/>
          <p:cNvSpPr/>
          <p:nvPr/>
        </p:nvSpPr>
        <p:spPr>
          <a:xfrm>
            <a:off x="3717925" y="4614863"/>
            <a:ext cx="587375" cy="2254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/>
              <a:t>Q3</a:t>
            </a:r>
          </a:p>
        </p:txBody>
      </p:sp>
      <p:sp>
        <p:nvSpPr>
          <p:cNvPr id="408" name="Rectangle 207"/>
          <p:cNvSpPr/>
          <p:nvPr/>
        </p:nvSpPr>
        <p:spPr>
          <a:xfrm>
            <a:off x="3570288" y="4608513"/>
            <a:ext cx="73025" cy="2254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/>
            <a:endParaRPr kumimoji="0" lang="ko-KR" altLang="ko-KR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" name="Rectangle 208"/>
          <p:cNvSpPr/>
          <p:nvPr/>
        </p:nvSpPr>
        <p:spPr>
          <a:xfrm>
            <a:off x="4535488" y="4283075"/>
            <a:ext cx="585787" cy="2254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/>
              <a:t>Q4</a:t>
            </a:r>
          </a:p>
        </p:txBody>
      </p:sp>
      <p:sp>
        <p:nvSpPr>
          <p:cNvPr id="410" name="Rectangle 209"/>
          <p:cNvSpPr/>
          <p:nvPr/>
        </p:nvSpPr>
        <p:spPr>
          <a:xfrm>
            <a:off x="4386263" y="4276725"/>
            <a:ext cx="74612" cy="2254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/>
            <a:endParaRPr kumimoji="0" lang="ko-KR" altLang="ko-KR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1" name="Rounded Rectangular Callout 104"/>
          <p:cNvSpPr/>
          <p:nvPr/>
        </p:nvSpPr>
        <p:spPr>
          <a:xfrm>
            <a:off x="6934200" y="1716088"/>
            <a:ext cx="2057400" cy="609600"/>
          </a:xfrm>
          <a:prstGeom prst="wedgeRoundRectCallout">
            <a:avLst>
              <a:gd name="adj1" fmla="val -58365"/>
              <a:gd name="adj2" fmla="val 464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876300" indent="-876300" fontAlgn="auto" latinLnBrk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kumimoji="0"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Allows for further</a:t>
            </a:r>
          </a:p>
          <a:p>
            <a:pPr marL="876300" indent="-876300" fontAlgn="auto" latinLnBrk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kumimoji="0"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optimizations</a:t>
            </a:r>
          </a:p>
        </p:txBody>
      </p:sp>
      <p:sp>
        <p:nvSpPr>
          <p:cNvPr id="412" name="Rounded Rectangular Callout 105"/>
          <p:cNvSpPr/>
          <p:nvPr/>
        </p:nvSpPr>
        <p:spPr>
          <a:xfrm>
            <a:off x="6934200" y="3011488"/>
            <a:ext cx="1447800" cy="609600"/>
          </a:xfrm>
          <a:prstGeom prst="wedgeRoundRectCallout">
            <a:avLst>
              <a:gd name="adj1" fmla="val -62680"/>
              <a:gd name="adj2" fmla="val -596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876300" indent="-876300" fontAlgn="auto" latinLnBrk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kumimoji="0"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Increases</a:t>
            </a:r>
          </a:p>
          <a:p>
            <a:pPr marL="876300" indent="-876300" fontAlgn="auto" latinLnBrk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kumimoji="0"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throughput</a:t>
            </a:r>
          </a:p>
        </p:txBody>
      </p:sp>
      <p:sp>
        <p:nvSpPr>
          <p:cNvPr id="413" name="Rounded Rectangular Callout 106"/>
          <p:cNvSpPr/>
          <p:nvPr/>
        </p:nvSpPr>
        <p:spPr>
          <a:xfrm>
            <a:off x="6934200" y="3962400"/>
            <a:ext cx="2057400" cy="801688"/>
          </a:xfrm>
          <a:prstGeom prst="wedgeRoundRectCallout">
            <a:avLst>
              <a:gd name="adj1" fmla="val -74756"/>
              <a:gd name="adj2" fmla="val -1051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 latinLnBrk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kumimoji="0" lang="en-US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Minimize</a:t>
            </a:r>
            <a:r>
              <a:rPr kumimoji="0"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Off-chip memory accesses and DMA  transfers</a:t>
            </a:r>
          </a:p>
        </p:txBody>
      </p:sp>
      <p:grpSp>
        <p:nvGrpSpPr>
          <p:cNvPr id="2" name="Group 143"/>
          <p:cNvGrpSpPr>
            <a:grpSpLocks/>
          </p:cNvGrpSpPr>
          <p:nvPr/>
        </p:nvGrpSpPr>
        <p:grpSpPr bwMode="auto">
          <a:xfrm>
            <a:off x="692150" y="2173288"/>
            <a:ext cx="6013450" cy="569912"/>
            <a:chOff x="750277" y="4027683"/>
            <a:chExt cx="6013938" cy="570059"/>
          </a:xfrm>
        </p:grpSpPr>
        <p:sp>
          <p:nvSpPr>
            <p:cNvPr id="415" name="Rectangle 116"/>
            <p:cNvSpPr/>
            <p:nvPr/>
          </p:nvSpPr>
          <p:spPr>
            <a:xfrm>
              <a:off x="750277" y="4040386"/>
              <a:ext cx="1559052" cy="2254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>
                <a:defRPr/>
              </a:pPr>
              <a:r>
                <a:rPr kumimoji="0" lang="en-US" altLang="ko-KR" sz="1400" dirty="0">
                  <a:solidFill>
                    <a:srgbClr val="000000"/>
                  </a:solidFill>
                  <a:ea typeface="굴림" charset="-127"/>
                </a:rPr>
                <a:t>DWT</a:t>
              </a:r>
            </a:p>
          </p:txBody>
        </p:sp>
        <p:sp>
          <p:nvSpPr>
            <p:cNvPr id="416" name="Rectangle 118"/>
            <p:cNvSpPr/>
            <p:nvPr/>
          </p:nvSpPr>
          <p:spPr>
            <a:xfrm>
              <a:off x="2531597" y="4040386"/>
              <a:ext cx="587423" cy="2254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400" dirty="0"/>
                <a:t>Q1</a:t>
              </a:r>
            </a:p>
          </p:txBody>
        </p:sp>
        <p:sp>
          <p:nvSpPr>
            <p:cNvPr id="417" name="Rectangle 121"/>
            <p:cNvSpPr/>
            <p:nvPr/>
          </p:nvSpPr>
          <p:spPr>
            <a:xfrm>
              <a:off x="4165267" y="4040386"/>
              <a:ext cx="1187546" cy="2254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400" dirty="0"/>
                <a:t>EBCOT1</a:t>
              </a:r>
            </a:p>
          </p:txBody>
        </p:sp>
        <p:sp>
          <p:nvSpPr>
            <p:cNvPr id="418" name="Rectangle 122"/>
            <p:cNvSpPr/>
            <p:nvPr/>
          </p:nvSpPr>
          <p:spPr>
            <a:xfrm>
              <a:off x="2383948" y="4034035"/>
              <a:ext cx="74618" cy="2254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/>
              <a:endParaRPr kumimoji="0" lang="ko-KR" altLang="ko-KR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9" name="Rectangle 123"/>
            <p:cNvSpPr/>
            <p:nvPr/>
          </p:nvSpPr>
          <p:spPr>
            <a:xfrm>
              <a:off x="3355576" y="4040386"/>
              <a:ext cx="587423" cy="2254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400" dirty="0"/>
                <a:t>Q3</a:t>
              </a:r>
            </a:p>
          </p:txBody>
        </p:sp>
        <p:sp>
          <p:nvSpPr>
            <p:cNvPr id="420" name="Rectangle 124"/>
            <p:cNvSpPr/>
            <p:nvPr/>
          </p:nvSpPr>
          <p:spPr>
            <a:xfrm>
              <a:off x="3207926" y="4034035"/>
              <a:ext cx="74619" cy="2254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/>
              <a:endParaRPr kumimoji="0" lang="ko-KR" altLang="ko-KR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21" name="Rectangle 126"/>
            <p:cNvSpPr/>
            <p:nvPr/>
          </p:nvSpPr>
          <p:spPr>
            <a:xfrm>
              <a:off x="2539535" y="4372259"/>
              <a:ext cx="585835" cy="2254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400" dirty="0"/>
                <a:t>Q2</a:t>
              </a:r>
            </a:p>
          </p:txBody>
        </p:sp>
        <p:sp>
          <p:nvSpPr>
            <p:cNvPr id="422" name="Rectangle 127"/>
            <p:cNvSpPr/>
            <p:nvPr/>
          </p:nvSpPr>
          <p:spPr>
            <a:xfrm>
              <a:off x="2391885" y="4365907"/>
              <a:ext cx="73031" cy="2254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/>
              <a:endParaRPr kumimoji="0" lang="ko-KR" altLang="ko-KR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23" name="Rectangle 129"/>
            <p:cNvSpPr/>
            <p:nvPr/>
          </p:nvSpPr>
          <p:spPr>
            <a:xfrm>
              <a:off x="3355576" y="4372259"/>
              <a:ext cx="587423" cy="2254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400" dirty="0"/>
                <a:t>Q4</a:t>
              </a:r>
            </a:p>
          </p:txBody>
        </p:sp>
        <p:sp>
          <p:nvSpPr>
            <p:cNvPr id="424" name="Rectangle 130"/>
            <p:cNvSpPr/>
            <p:nvPr/>
          </p:nvSpPr>
          <p:spPr>
            <a:xfrm>
              <a:off x="3207926" y="4365907"/>
              <a:ext cx="74619" cy="2254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/>
              <a:endParaRPr kumimoji="0" lang="ko-KR" altLang="ko-KR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25" name="Rectangle 131"/>
            <p:cNvSpPr/>
            <p:nvPr/>
          </p:nvSpPr>
          <p:spPr>
            <a:xfrm>
              <a:off x="4017617" y="4034035"/>
              <a:ext cx="73031" cy="2254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/>
              <a:endParaRPr kumimoji="0" lang="ko-KR" altLang="ko-KR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26" name="Rectangle 132"/>
            <p:cNvSpPr/>
            <p:nvPr/>
          </p:nvSpPr>
          <p:spPr>
            <a:xfrm>
              <a:off x="5576669" y="4034035"/>
              <a:ext cx="1187546" cy="2254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400" dirty="0"/>
                <a:t>EBCOT3</a:t>
              </a:r>
            </a:p>
          </p:txBody>
        </p:sp>
        <p:sp>
          <p:nvSpPr>
            <p:cNvPr id="427" name="Rectangle 135"/>
            <p:cNvSpPr/>
            <p:nvPr/>
          </p:nvSpPr>
          <p:spPr>
            <a:xfrm>
              <a:off x="5427432" y="4027683"/>
              <a:ext cx="74619" cy="2254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/>
              <a:endParaRPr kumimoji="0" lang="ko-KR" altLang="ko-KR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28" name="Rectangle 136"/>
            <p:cNvSpPr/>
            <p:nvPr/>
          </p:nvSpPr>
          <p:spPr>
            <a:xfrm>
              <a:off x="4165267" y="4372259"/>
              <a:ext cx="1187546" cy="2254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400" dirty="0"/>
                <a:t>EBCOT2</a:t>
              </a:r>
            </a:p>
          </p:txBody>
        </p:sp>
        <p:sp>
          <p:nvSpPr>
            <p:cNvPr id="429" name="Rectangle 137"/>
            <p:cNvSpPr/>
            <p:nvPr/>
          </p:nvSpPr>
          <p:spPr>
            <a:xfrm>
              <a:off x="4017617" y="4365907"/>
              <a:ext cx="73031" cy="2254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/>
              <a:endParaRPr kumimoji="0" lang="ko-KR" altLang="ko-KR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0" name="Rectangle 140"/>
            <p:cNvSpPr/>
            <p:nvPr/>
          </p:nvSpPr>
          <p:spPr>
            <a:xfrm>
              <a:off x="5576669" y="4365907"/>
              <a:ext cx="1187546" cy="2254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400" dirty="0"/>
                <a:t>EBCOT4</a:t>
              </a:r>
            </a:p>
          </p:txBody>
        </p:sp>
        <p:sp>
          <p:nvSpPr>
            <p:cNvPr id="431" name="Rectangle 141"/>
            <p:cNvSpPr/>
            <p:nvPr/>
          </p:nvSpPr>
          <p:spPr>
            <a:xfrm>
              <a:off x="5427432" y="4359556"/>
              <a:ext cx="74619" cy="2254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/>
              <a:endParaRPr kumimoji="0" lang="ko-KR" altLang="ko-KR" sz="14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218"/>
          <p:cNvGrpSpPr>
            <a:grpSpLocks/>
          </p:cNvGrpSpPr>
          <p:nvPr/>
        </p:nvGrpSpPr>
        <p:grpSpPr bwMode="auto">
          <a:xfrm>
            <a:off x="685800" y="3240088"/>
            <a:ext cx="6013450" cy="569912"/>
            <a:chOff x="750277" y="5010751"/>
            <a:chExt cx="6013938" cy="570059"/>
          </a:xfrm>
        </p:grpSpPr>
        <p:sp>
          <p:nvSpPr>
            <p:cNvPr id="433" name="Rectangle 187"/>
            <p:cNvSpPr/>
            <p:nvPr/>
          </p:nvSpPr>
          <p:spPr>
            <a:xfrm>
              <a:off x="750277" y="5023454"/>
              <a:ext cx="1559052" cy="22548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>
                <a:defRPr/>
              </a:pPr>
              <a:r>
                <a:rPr kumimoji="0" lang="en-US" altLang="ko-KR" sz="1400" dirty="0">
                  <a:solidFill>
                    <a:srgbClr val="000000"/>
                  </a:solidFill>
                  <a:ea typeface="굴림" charset="-127"/>
                </a:rPr>
                <a:t>DWT</a:t>
              </a:r>
            </a:p>
          </p:txBody>
        </p:sp>
        <p:sp>
          <p:nvSpPr>
            <p:cNvPr id="434" name="Rectangle 188"/>
            <p:cNvSpPr/>
            <p:nvPr/>
          </p:nvSpPr>
          <p:spPr>
            <a:xfrm>
              <a:off x="2531597" y="5023454"/>
              <a:ext cx="587423" cy="22548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400" dirty="0"/>
                <a:t>Q1</a:t>
              </a:r>
            </a:p>
          </p:txBody>
        </p:sp>
        <p:sp>
          <p:nvSpPr>
            <p:cNvPr id="435" name="Rectangle 189"/>
            <p:cNvSpPr/>
            <p:nvPr/>
          </p:nvSpPr>
          <p:spPr>
            <a:xfrm>
              <a:off x="3349226" y="5023454"/>
              <a:ext cx="1187546" cy="22548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400" dirty="0"/>
                <a:t>EBCOT1</a:t>
              </a:r>
            </a:p>
          </p:txBody>
        </p:sp>
        <p:sp>
          <p:nvSpPr>
            <p:cNvPr id="436" name="Rectangle 190"/>
            <p:cNvSpPr/>
            <p:nvPr/>
          </p:nvSpPr>
          <p:spPr>
            <a:xfrm>
              <a:off x="2383948" y="5017103"/>
              <a:ext cx="74618" cy="22548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/>
              <a:endParaRPr kumimoji="0" lang="ko-KR" altLang="ko-KR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7" name="Rectangle 191"/>
            <p:cNvSpPr/>
            <p:nvPr/>
          </p:nvSpPr>
          <p:spPr>
            <a:xfrm>
              <a:off x="2539535" y="5355327"/>
              <a:ext cx="585835" cy="22548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400" dirty="0"/>
                <a:t>Q2</a:t>
              </a:r>
            </a:p>
          </p:txBody>
        </p:sp>
        <p:sp>
          <p:nvSpPr>
            <p:cNvPr id="438" name="Rectangle 193"/>
            <p:cNvSpPr/>
            <p:nvPr/>
          </p:nvSpPr>
          <p:spPr>
            <a:xfrm>
              <a:off x="2391885" y="5348975"/>
              <a:ext cx="73031" cy="22548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/>
              <a:endParaRPr kumimoji="0" lang="ko-KR" altLang="ko-KR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9" name="Rectangle 194"/>
            <p:cNvSpPr/>
            <p:nvPr/>
          </p:nvSpPr>
          <p:spPr>
            <a:xfrm>
              <a:off x="3355576" y="5355327"/>
              <a:ext cx="587423" cy="22548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400" dirty="0"/>
                <a:t>Q4</a:t>
              </a:r>
            </a:p>
          </p:txBody>
        </p:sp>
        <p:sp>
          <p:nvSpPr>
            <p:cNvPr id="440" name="Rectangle 197"/>
            <p:cNvSpPr/>
            <p:nvPr/>
          </p:nvSpPr>
          <p:spPr>
            <a:xfrm>
              <a:off x="3207926" y="5348975"/>
              <a:ext cx="74619" cy="22548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/>
              <a:endParaRPr kumimoji="0" lang="ko-KR" altLang="ko-KR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1" name="Rectangle 198"/>
            <p:cNvSpPr/>
            <p:nvPr/>
          </p:nvSpPr>
          <p:spPr>
            <a:xfrm>
              <a:off x="3199989" y="5017103"/>
              <a:ext cx="74618" cy="22548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/>
              <a:endParaRPr kumimoji="0" lang="ko-KR" altLang="ko-KR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2" name="Rectangle 199"/>
            <p:cNvSpPr/>
            <p:nvPr/>
          </p:nvSpPr>
          <p:spPr>
            <a:xfrm>
              <a:off x="4759040" y="5017103"/>
              <a:ext cx="1189133" cy="22548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400" dirty="0"/>
                <a:t>EBCOT3</a:t>
              </a:r>
            </a:p>
          </p:txBody>
        </p:sp>
        <p:sp>
          <p:nvSpPr>
            <p:cNvPr id="443" name="Rectangle 201"/>
            <p:cNvSpPr/>
            <p:nvPr/>
          </p:nvSpPr>
          <p:spPr>
            <a:xfrm>
              <a:off x="4611390" y="5010751"/>
              <a:ext cx="74619" cy="22548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/>
              <a:endParaRPr kumimoji="0" lang="ko-KR" altLang="ko-KR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4" name="Rectangle 212"/>
            <p:cNvSpPr/>
            <p:nvPr/>
          </p:nvSpPr>
          <p:spPr>
            <a:xfrm>
              <a:off x="4165267" y="5355327"/>
              <a:ext cx="1187546" cy="22548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400" dirty="0"/>
                <a:t>EBCOT2</a:t>
              </a:r>
            </a:p>
          </p:txBody>
        </p:sp>
        <p:sp>
          <p:nvSpPr>
            <p:cNvPr id="445" name="Rectangle 213"/>
            <p:cNvSpPr/>
            <p:nvPr/>
          </p:nvSpPr>
          <p:spPr>
            <a:xfrm>
              <a:off x="4017617" y="5348975"/>
              <a:ext cx="73031" cy="22548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/>
              <a:endParaRPr kumimoji="0" lang="ko-KR" altLang="ko-KR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6" name="Rectangle 214"/>
            <p:cNvSpPr/>
            <p:nvPr/>
          </p:nvSpPr>
          <p:spPr>
            <a:xfrm>
              <a:off x="5576669" y="5348975"/>
              <a:ext cx="1187546" cy="22548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400" dirty="0"/>
                <a:t>EBCOT4</a:t>
              </a:r>
            </a:p>
          </p:txBody>
        </p:sp>
        <p:sp>
          <p:nvSpPr>
            <p:cNvPr id="447" name="Rectangle 215"/>
            <p:cNvSpPr/>
            <p:nvPr/>
          </p:nvSpPr>
          <p:spPr>
            <a:xfrm>
              <a:off x="5427432" y="5342624"/>
              <a:ext cx="74619" cy="22548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/>
              <a:endParaRPr kumimoji="0" lang="ko-KR" altLang="ko-KR" sz="1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8" name="Rectangle 216"/>
            <p:cNvSpPr/>
            <p:nvPr/>
          </p:nvSpPr>
          <p:spPr>
            <a:xfrm>
              <a:off x="1715555" y="5355327"/>
              <a:ext cx="585836" cy="22548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400" dirty="0"/>
                <a:t>Q3</a:t>
              </a:r>
            </a:p>
          </p:txBody>
        </p:sp>
        <p:sp>
          <p:nvSpPr>
            <p:cNvPr id="449" name="Rectangle 217"/>
            <p:cNvSpPr/>
            <p:nvPr/>
          </p:nvSpPr>
          <p:spPr>
            <a:xfrm>
              <a:off x="1566318" y="5348975"/>
              <a:ext cx="74619" cy="22548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/>
              <a:endParaRPr kumimoji="0" lang="ko-KR" altLang="ko-KR" sz="14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486" name="TextBox 485"/>
          <p:cNvSpPr txBox="1">
            <a:spLocks noChangeArrowheads="1"/>
          </p:cNvSpPr>
          <p:nvPr/>
        </p:nvSpPr>
        <p:spPr bwMode="auto">
          <a:xfrm>
            <a:off x="228600" y="5297488"/>
            <a:ext cx="519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en-US" altLang="ko-KR" sz="1200"/>
              <a:t>P0</a:t>
            </a:r>
          </a:p>
          <a:p>
            <a:pPr latinLnBrk="0"/>
            <a:endParaRPr kumimoji="0" lang="en-US" altLang="ko-KR" sz="1200"/>
          </a:p>
          <a:p>
            <a:pPr latinLnBrk="0"/>
            <a:r>
              <a:rPr kumimoji="0" lang="en-US" altLang="ko-KR" sz="1200"/>
              <a:t>P1</a:t>
            </a:r>
          </a:p>
        </p:txBody>
      </p:sp>
      <p:sp>
        <p:nvSpPr>
          <p:cNvPr id="487" name="TextBox 486"/>
          <p:cNvSpPr txBox="1">
            <a:spLocks noChangeArrowheads="1"/>
          </p:cNvSpPr>
          <p:nvPr/>
        </p:nvSpPr>
        <p:spPr bwMode="auto">
          <a:xfrm>
            <a:off x="234950" y="5068888"/>
            <a:ext cx="7172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1400" b="1" i="1">
                <a:latin typeface="Georgia" pitchFamily="18" charset="0"/>
              </a:rPr>
              <a:t>Software pipelining (Pipelining with Unrolling and Memory Awareness)</a:t>
            </a:r>
          </a:p>
        </p:txBody>
      </p:sp>
      <p:sp>
        <p:nvSpPr>
          <p:cNvPr id="488" name="Rectangle 181"/>
          <p:cNvSpPr/>
          <p:nvPr/>
        </p:nvSpPr>
        <p:spPr>
          <a:xfrm>
            <a:off x="674688" y="5356225"/>
            <a:ext cx="1558925" cy="2254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kumimoji="0" lang="en-US" altLang="ko-KR" sz="1400" dirty="0">
                <a:solidFill>
                  <a:srgbClr val="FFFFFF"/>
                </a:solidFill>
                <a:ea typeface="굴림" charset="-127"/>
              </a:rPr>
              <a:t>DWT</a:t>
            </a:r>
          </a:p>
        </p:txBody>
      </p:sp>
      <p:sp>
        <p:nvSpPr>
          <p:cNvPr id="489" name="Rectangle 182"/>
          <p:cNvSpPr/>
          <p:nvPr/>
        </p:nvSpPr>
        <p:spPr>
          <a:xfrm>
            <a:off x="2085975" y="5681663"/>
            <a:ext cx="585788" cy="2254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/>
              <a:t>Q1</a:t>
            </a:r>
          </a:p>
        </p:txBody>
      </p:sp>
      <p:sp>
        <p:nvSpPr>
          <p:cNvPr id="490" name="Rectangle 183"/>
          <p:cNvSpPr/>
          <p:nvPr/>
        </p:nvSpPr>
        <p:spPr>
          <a:xfrm>
            <a:off x="2754313" y="5681663"/>
            <a:ext cx="1187450" cy="2254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/>
              <a:t>EBCOT1</a:t>
            </a:r>
          </a:p>
        </p:txBody>
      </p:sp>
      <p:sp>
        <p:nvSpPr>
          <p:cNvPr id="491" name="Rectangle 192"/>
          <p:cNvSpPr/>
          <p:nvPr/>
        </p:nvSpPr>
        <p:spPr>
          <a:xfrm>
            <a:off x="1936750" y="5675313"/>
            <a:ext cx="74613" cy="2254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/>
            <a:endParaRPr kumimoji="0" lang="ko-KR" altLang="ko-KR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92" name="Rectangle 195"/>
          <p:cNvSpPr/>
          <p:nvPr/>
        </p:nvSpPr>
        <p:spPr>
          <a:xfrm>
            <a:off x="2455863" y="5356225"/>
            <a:ext cx="587375" cy="2254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/>
              <a:t>Q2</a:t>
            </a:r>
          </a:p>
        </p:txBody>
      </p:sp>
      <p:sp>
        <p:nvSpPr>
          <p:cNvPr id="493" name="Rectangle 196"/>
          <p:cNvSpPr/>
          <p:nvPr/>
        </p:nvSpPr>
        <p:spPr>
          <a:xfrm>
            <a:off x="2308225" y="5349875"/>
            <a:ext cx="73025" cy="2254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/>
            <a:endParaRPr kumimoji="0" lang="ko-KR" altLang="ko-KR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94" name="Rectangle 200"/>
          <p:cNvSpPr/>
          <p:nvPr/>
        </p:nvSpPr>
        <p:spPr>
          <a:xfrm>
            <a:off x="4832350" y="5675313"/>
            <a:ext cx="1187450" cy="2254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/>
              <a:t>EBCOT3</a:t>
            </a:r>
          </a:p>
        </p:txBody>
      </p:sp>
      <p:sp>
        <p:nvSpPr>
          <p:cNvPr id="495" name="Rectangle 202"/>
          <p:cNvSpPr/>
          <p:nvPr/>
        </p:nvSpPr>
        <p:spPr>
          <a:xfrm>
            <a:off x="3124200" y="5356225"/>
            <a:ext cx="1187450" cy="2254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/>
              <a:t>EBCOT2</a:t>
            </a:r>
          </a:p>
        </p:txBody>
      </p:sp>
      <p:sp>
        <p:nvSpPr>
          <p:cNvPr id="496" name="Rectangle 204"/>
          <p:cNvSpPr/>
          <p:nvPr/>
        </p:nvSpPr>
        <p:spPr>
          <a:xfrm>
            <a:off x="685800" y="5670550"/>
            <a:ext cx="1187450" cy="2254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/>
              <a:t>EBCOT4</a:t>
            </a:r>
          </a:p>
        </p:txBody>
      </p:sp>
      <p:sp>
        <p:nvSpPr>
          <p:cNvPr id="497" name="Rectangle 206"/>
          <p:cNvSpPr/>
          <p:nvPr/>
        </p:nvSpPr>
        <p:spPr>
          <a:xfrm>
            <a:off x="4164013" y="5681663"/>
            <a:ext cx="587375" cy="2254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/>
              <a:t>Q3</a:t>
            </a:r>
          </a:p>
        </p:txBody>
      </p:sp>
      <p:sp>
        <p:nvSpPr>
          <p:cNvPr id="498" name="Rectangle 207"/>
          <p:cNvSpPr/>
          <p:nvPr/>
        </p:nvSpPr>
        <p:spPr>
          <a:xfrm>
            <a:off x="4016375" y="5675313"/>
            <a:ext cx="73025" cy="2254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/>
            <a:endParaRPr kumimoji="0" lang="ko-KR" altLang="ko-KR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99" name="Rectangle 208"/>
          <p:cNvSpPr/>
          <p:nvPr/>
        </p:nvSpPr>
        <p:spPr>
          <a:xfrm>
            <a:off x="4535488" y="5349875"/>
            <a:ext cx="585787" cy="2254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400" dirty="0"/>
              <a:t>Q4</a:t>
            </a:r>
          </a:p>
        </p:txBody>
      </p:sp>
      <p:sp>
        <p:nvSpPr>
          <p:cNvPr id="500" name="Rectangle 209"/>
          <p:cNvSpPr/>
          <p:nvPr/>
        </p:nvSpPr>
        <p:spPr>
          <a:xfrm>
            <a:off x="4386263" y="5343525"/>
            <a:ext cx="74612" cy="2254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/>
            <a:endParaRPr kumimoji="0" lang="ko-KR" altLang="ko-KR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02" name="Rounded Rectangular Callout 105"/>
          <p:cNvSpPr/>
          <p:nvPr/>
        </p:nvSpPr>
        <p:spPr>
          <a:xfrm>
            <a:off x="6400800" y="5181600"/>
            <a:ext cx="2286000" cy="1066800"/>
          </a:xfrm>
          <a:prstGeom prst="wedgeRoundRectCallout">
            <a:avLst>
              <a:gd name="adj1" fmla="val -61106"/>
              <a:gd name="adj2" fmla="val 191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876300" indent="-876300" fontAlgn="auto" latinLnBrk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kumimoji="0"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Increased throughput</a:t>
            </a:r>
          </a:p>
          <a:p>
            <a:pPr marL="876300" indent="-876300" fontAlgn="auto" latinLnBrk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kumimoji="0"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reduced memory </a:t>
            </a:r>
          </a:p>
          <a:p>
            <a:pPr marL="876300" indent="-876300" fontAlgn="auto" latinLnBrk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kumimoji="0"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transfers</a:t>
            </a:r>
          </a:p>
        </p:txBody>
      </p:sp>
      <p:sp>
        <p:nvSpPr>
          <p:cNvPr id="114" name="오른쪽 중괄호 113"/>
          <p:cNvSpPr/>
          <p:nvPr/>
        </p:nvSpPr>
        <p:spPr>
          <a:xfrm rot="5400000">
            <a:off x="3264693" y="3364707"/>
            <a:ext cx="176213" cy="5334000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latinLnBrk="0"/>
            <a:endParaRPr kumimoji="0" lang="ko-KR" altLang="en-US">
              <a:cs typeface="Arial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790825" y="6048375"/>
            <a:ext cx="1371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/>
            <a:r>
              <a:rPr kumimoji="0" lang="en-US" altLang="ko-KR" sz="1200" b="1">
                <a:solidFill>
                  <a:srgbClr val="595959"/>
                </a:solidFill>
                <a:ea typeface="맑은 고딕" pitchFamily="34" charset="-127"/>
              </a:rPr>
              <a:t>steady state</a:t>
            </a:r>
            <a:endParaRPr kumimoji="0" lang="ko-KR" altLang="en-US" sz="1200" b="1">
              <a:solidFill>
                <a:srgbClr val="595959"/>
              </a:solidFill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7803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/>
      <p:bldP spid="323" grpId="0" animBg="1"/>
      <p:bldP spid="324" grpId="0" animBg="1"/>
      <p:bldP spid="325" grpId="0" animBg="1"/>
      <p:bldP spid="326" grpId="0"/>
      <p:bldP spid="363" grpId="0"/>
      <p:bldP spid="364" grpId="0"/>
      <p:bldP spid="365" grpId="0"/>
      <p:bldP spid="366" grpId="0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86" grpId="0"/>
      <p:bldP spid="487" grpId="0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2" grpId="0" animBg="1"/>
      <p:bldP spid="114" grpId="0" animBg="1"/>
      <p:bldP spid="1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Pipelining Considering </a:t>
            </a:r>
            <a:br>
              <a:rPr lang="en-US" dirty="0" smtClean="0"/>
            </a:br>
            <a:r>
              <a:rPr lang="en-US" dirty="0" smtClean="0"/>
              <a:t>Unrolling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63A0-D659-8A4B-920B-A97FF2F6AFD5}" type="datetime1">
              <a:rPr lang="en-US" smtClean="0"/>
              <a:t>10/28/10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0550580-CE03-458E-9D1A-8482746C1312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9600" y="3352800"/>
            <a:ext cx="1752600" cy="228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DWT</a:t>
            </a:r>
            <a:endParaRPr lang="en-US" sz="1000" dirty="0"/>
          </a:p>
        </p:txBody>
      </p:sp>
      <p:sp>
        <p:nvSpPr>
          <p:cNvPr id="27" name="Rectangle 26"/>
          <p:cNvSpPr/>
          <p:nvPr/>
        </p:nvSpPr>
        <p:spPr>
          <a:xfrm>
            <a:off x="609600" y="3048000"/>
            <a:ext cx="1752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DWT</a:t>
            </a:r>
            <a:endParaRPr lang="en-US" sz="1000" dirty="0"/>
          </a:p>
        </p:txBody>
      </p:sp>
      <p:sp>
        <p:nvSpPr>
          <p:cNvPr id="28" name="Rectangle 27"/>
          <p:cNvSpPr/>
          <p:nvPr/>
        </p:nvSpPr>
        <p:spPr>
          <a:xfrm>
            <a:off x="2438400" y="3048000"/>
            <a:ext cx="381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Q1</a:t>
            </a:r>
            <a:endParaRPr lang="en-US" sz="1000" dirty="0"/>
          </a:p>
        </p:txBody>
      </p:sp>
      <p:sp>
        <p:nvSpPr>
          <p:cNvPr id="30" name="Rectangle 29"/>
          <p:cNvSpPr/>
          <p:nvPr/>
        </p:nvSpPr>
        <p:spPr>
          <a:xfrm>
            <a:off x="2438400" y="3352800"/>
            <a:ext cx="381000" cy="228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Q1</a:t>
            </a:r>
            <a:endParaRPr lang="en-US" sz="1000" dirty="0"/>
          </a:p>
        </p:txBody>
      </p:sp>
      <p:sp>
        <p:nvSpPr>
          <p:cNvPr id="32" name="Rectangle 31"/>
          <p:cNvSpPr/>
          <p:nvPr/>
        </p:nvSpPr>
        <p:spPr>
          <a:xfrm>
            <a:off x="2971800" y="3657600"/>
            <a:ext cx="381000" cy="228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Q2</a:t>
            </a:r>
            <a:endParaRPr lang="en-US" sz="1000" dirty="0"/>
          </a:p>
        </p:txBody>
      </p:sp>
      <p:sp>
        <p:nvSpPr>
          <p:cNvPr id="36" name="Rectangle 35"/>
          <p:cNvSpPr/>
          <p:nvPr/>
        </p:nvSpPr>
        <p:spPr>
          <a:xfrm>
            <a:off x="1981200" y="3657600"/>
            <a:ext cx="9144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EBCOT2</a:t>
            </a:r>
            <a:endParaRPr lang="en-US" sz="1000" dirty="0"/>
          </a:p>
        </p:txBody>
      </p:sp>
      <p:sp>
        <p:nvSpPr>
          <p:cNvPr id="39" name="Rectangle 38"/>
          <p:cNvSpPr/>
          <p:nvPr/>
        </p:nvSpPr>
        <p:spPr>
          <a:xfrm>
            <a:off x="1600200" y="3657600"/>
            <a:ext cx="381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Q2</a:t>
            </a:r>
            <a:endParaRPr lang="en-US" sz="1000" dirty="0"/>
          </a:p>
        </p:txBody>
      </p:sp>
      <p:sp>
        <p:nvSpPr>
          <p:cNvPr id="50" name="Rectangle 49"/>
          <p:cNvSpPr/>
          <p:nvPr/>
        </p:nvSpPr>
        <p:spPr>
          <a:xfrm>
            <a:off x="2819400" y="3352800"/>
            <a:ext cx="914400" cy="228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EBCOT1</a:t>
            </a:r>
            <a:endParaRPr lang="en-US" sz="1000" dirty="0"/>
          </a:p>
        </p:txBody>
      </p:sp>
      <p:sp>
        <p:nvSpPr>
          <p:cNvPr id="51" name="Rectangle 50"/>
          <p:cNvSpPr/>
          <p:nvPr/>
        </p:nvSpPr>
        <p:spPr>
          <a:xfrm>
            <a:off x="2819400" y="3048000"/>
            <a:ext cx="9144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EBCOT1</a:t>
            </a:r>
            <a:endParaRPr lang="en-US" sz="1000" dirty="0"/>
          </a:p>
        </p:txBody>
      </p:sp>
      <p:sp>
        <p:nvSpPr>
          <p:cNvPr id="137" name="Rectangle 136"/>
          <p:cNvSpPr/>
          <p:nvPr/>
        </p:nvSpPr>
        <p:spPr>
          <a:xfrm>
            <a:off x="609600" y="5782270"/>
            <a:ext cx="1752600" cy="228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DWT</a:t>
            </a:r>
            <a:endParaRPr lang="en-US" sz="1000" dirty="0"/>
          </a:p>
        </p:txBody>
      </p:sp>
      <p:sp>
        <p:nvSpPr>
          <p:cNvPr id="138" name="Rectangle 137"/>
          <p:cNvSpPr/>
          <p:nvPr/>
        </p:nvSpPr>
        <p:spPr>
          <a:xfrm>
            <a:off x="609600" y="6087070"/>
            <a:ext cx="17526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DWT</a:t>
            </a:r>
            <a:endParaRPr lang="en-US" sz="1000" dirty="0"/>
          </a:p>
        </p:txBody>
      </p:sp>
      <p:sp>
        <p:nvSpPr>
          <p:cNvPr id="139" name="Rectangle 138"/>
          <p:cNvSpPr/>
          <p:nvPr/>
        </p:nvSpPr>
        <p:spPr>
          <a:xfrm>
            <a:off x="609600" y="5477470"/>
            <a:ext cx="1752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DWT</a:t>
            </a:r>
            <a:endParaRPr lang="en-US" sz="1000" dirty="0"/>
          </a:p>
        </p:txBody>
      </p:sp>
      <p:sp>
        <p:nvSpPr>
          <p:cNvPr id="140" name="Rectangle 139"/>
          <p:cNvSpPr/>
          <p:nvPr/>
        </p:nvSpPr>
        <p:spPr>
          <a:xfrm>
            <a:off x="2438400" y="5782270"/>
            <a:ext cx="381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Q1</a:t>
            </a:r>
            <a:endParaRPr lang="en-US" sz="1000" dirty="0"/>
          </a:p>
        </p:txBody>
      </p:sp>
      <p:sp>
        <p:nvSpPr>
          <p:cNvPr id="141" name="Rectangle 140"/>
          <p:cNvSpPr/>
          <p:nvPr/>
        </p:nvSpPr>
        <p:spPr>
          <a:xfrm>
            <a:off x="2438400" y="6087070"/>
            <a:ext cx="381000" cy="228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Q1</a:t>
            </a:r>
            <a:endParaRPr lang="en-US" sz="1000" dirty="0"/>
          </a:p>
        </p:txBody>
      </p:sp>
      <p:sp>
        <p:nvSpPr>
          <p:cNvPr id="142" name="Rectangle 141"/>
          <p:cNvSpPr/>
          <p:nvPr/>
        </p:nvSpPr>
        <p:spPr>
          <a:xfrm>
            <a:off x="3810000" y="5782270"/>
            <a:ext cx="3810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Q1</a:t>
            </a:r>
            <a:endParaRPr lang="en-US" sz="1000" dirty="0"/>
          </a:p>
        </p:txBody>
      </p:sp>
      <p:sp>
        <p:nvSpPr>
          <p:cNvPr id="143" name="Rectangle 142"/>
          <p:cNvSpPr/>
          <p:nvPr/>
        </p:nvSpPr>
        <p:spPr>
          <a:xfrm>
            <a:off x="4191000" y="6087070"/>
            <a:ext cx="914400" cy="228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EBCOT2</a:t>
            </a:r>
            <a:endParaRPr lang="en-US" sz="1000" dirty="0"/>
          </a:p>
        </p:txBody>
      </p:sp>
      <p:sp>
        <p:nvSpPr>
          <p:cNvPr id="144" name="Rectangle 143"/>
          <p:cNvSpPr/>
          <p:nvPr/>
        </p:nvSpPr>
        <p:spPr>
          <a:xfrm>
            <a:off x="2819400" y="5782270"/>
            <a:ext cx="9144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EBCOT1</a:t>
            </a:r>
            <a:endParaRPr lang="en-US" sz="1000" dirty="0"/>
          </a:p>
        </p:txBody>
      </p:sp>
      <p:sp>
        <p:nvSpPr>
          <p:cNvPr id="145" name="Rectangle 144"/>
          <p:cNvSpPr/>
          <p:nvPr/>
        </p:nvSpPr>
        <p:spPr>
          <a:xfrm>
            <a:off x="5943600" y="5477470"/>
            <a:ext cx="914400" cy="228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EBCOT1</a:t>
            </a:r>
            <a:endParaRPr lang="en-US" sz="1000" dirty="0"/>
          </a:p>
        </p:txBody>
      </p:sp>
      <p:sp>
        <p:nvSpPr>
          <p:cNvPr id="146" name="Rectangle 145"/>
          <p:cNvSpPr/>
          <p:nvPr/>
        </p:nvSpPr>
        <p:spPr>
          <a:xfrm>
            <a:off x="2819400" y="6087070"/>
            <a:ext cx="914400" cy="228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EBCOT1</a:t>
            </a:r>
            <a:endParaRPr lang="en-US" sz="1000" dirty="0"/>
          </a:p>
        </p:txBody>
      </p:sp>
      <p:sp>
        <p:nvSpPr>
          <p:cNvPr id="147" name="Rectangle 146"/>
          <p:cNvSpPr/>
          <p:nvPr/>
        </p:nvSpPr>
        <p:spPr>
          <a:xfrm>
            <a:off x="4191000" y="5477470"/>
            <a:ext cx="381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Q2</a:t>
            </a:r>
            <a:endParaRPr lang="en-US" sz="1000" dirty="0"/>
          </a:p>
        </p:txBody>
      </p:sp>
      <p:sp>
        <p:nvSpPr>
          <p:cNvPr id="148" name="Rectangle 147"/>
          <p:cNvSpPr/>
          <p:nvPr/>
        </p:nvSpPr>
        <p:spPr>
          <a:xfrm>
            <a:off x="5181600" y="5782270"/>
            <a:ext cx="381000" cy="228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Q2</a:t>
            </a:r>
            <a:endParaRPr lang="en-US" sz="1000" dirty="0"/>
          </a:p>
        </p:txBody>
      </p:sp>
      <p:sp>
        <p:nvSpPr>
          <p:cNvPr id="149" name="Rectangle 148"/>
          <p:cNvSpPr/>
          <p:nvPr/>
        </p:nvSpPr>
        <p:spPr>
          <a:xfrm>
            <a:off x="5181600" y="6087070"/>
            <a:ext cx="3810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Q2</a:t>
            </a:r>
            <a:endParaRPr lang="en-US" sz="1000" dirty="0"/>
          </a:p>
        </p:txBody>
      </p:sp>
      <p:sp>
        <p:nvSpPr>
          <p:cNvPr id="159" name="Rectangle 158"/>
          <p:cNvSpPr/>
          <p:nvPr/>
        </p:nvSpPr>
        <p:spPr>
          <a:xfrm>
            <a:off x="4191000" y="5782270"/>
            <a:ext cx="9144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EBCOT1</a:t>
            </a:r>
            <a:endParaRPr lang="en-US" sz="1000" dirty="0"/>
          </a:p>
        </p:txBody>
      </p:sp>
      <p:sp>
        <p:nvSpPr>
          <p:cNvPr id="160" name="Rectangle 159"/>
          <p:cNvSpPr/>
          <p:nvPr/>
        </p:nvSpPr>
        <p:spPr>
          <a:xfrm>
            <a:off x="5562600" y="6087070"/>
            <a:ext cx="9144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EBCOT2</a:t>
            </a:r>
            <a:endParaRPr lang="en-US" sz="1000" dirty="0"/>
          </a:p>
        </p:txBody>
      </p:sp>
      <p:sp>
        <p:nvSpPr>
          <p:cNvPr id="164" name="Rectangle 163"/>
          <p:cNvSpPr/>
          <p:nvPr/>
        </p:nvSpPr>
        <p:spPr>
          <a:xfrm>
            <a:off x="2362200" y="5477470"/>
            <a:ext cx="1752600" cy="228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DWT</a:t>
            </a:r>
            <a:endParaRPr lang="en-US" sz="1000" dirty="0"/>
          </a:p>
        </p:txBody>
      </p:sp>
      <p:sp>
        <p:nvSpPr>
          <p:cNvPr id="165" name="Rectangle 164"/>
          <p:cNvSpPr/>
          <p:nvPr/>
        </p:nvSpPr>
        <p:spPr>
          <a:xfrm>
            <a:off x="3810000" y="6087070"/>
            <a:ext cx="381000" cy="228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Q2</a:t>
            </a:r>
            <a:endParaRPr lang="en-US" sz="1000" dirty="0"/>
          </a:p>
        </p:txBody>
      </p:sp>
      <p:sp>
        <p:nvSpPr>
          <p:cNvPr id="166" name="Rectangle 165"/>
          <p:cNvSpPr/>
          <p:nvPr/>
        </p:nvSpPr>
        <p:spPr>
          <a:xfrm>
            <a:off x="4572000" y="5477470"/>
            <a:ext cx="9144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EBCOT2</a:t>
            </a:r>
            <a:endParaRPr lang="en-US" sz="1000" dirty="0"/>
          </a:p>
        </p:txBody>
      </p:sp>
      <p:sp>
        <p:nvSpPr>
          <p:cNvPr id="167" name="Rectangle 166"/>
          <p:cNvSpPr/>
          <p:nvPr/>
        </p:nvSpPr>
        <p:spPr>
          <a:xfrm>
            <a:off x="5562600" y="5782270"/>
            <a:ext cx="914400" cy="228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EBCOT2</a:t>
            </a:r>
            <a:endParaRPr lang="en-US" sz="1000" dirty="0"/>
          </a:p>
        </p:txBody>
      </p:sp>
      <p:sp>
        <p:nvSpPr>
          <p:cNvPr id="168" name="Rectangle 167"/>
          <p:cNvSpPr/>
          <p:nvPr/>
        </p:nvSpPr>
        <p:spPr>
          <a:xfrm>
            <a:off x="5562600" y="5477470"/>
            <a:ext cx="381000" cy="228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Q1</a:t>
            </a:r>
            <a:endParaRPr lang="en-US" sz="1000" dirty="0"/>
          </a:p>
        </p:txBody>
      </p:sp>
      <p:sp>
        <p:nvSpPr>
          <p:cNvPr id="180" name="Rectangle 179"/>
          <p:cNvSpPr/>
          <p:nvPr/>
        </p:nvSpPr>
        <p:spPr>
          <a:xfrm flipH="1">
            <a:off x="2362200" y="3048000"/>
            <a:ext cx="91438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82" name="Rectangle 181"/>
          <p:cNvSpPr/>
          <p:nvPr/>
        </p:nvSpPr>
        <p:spPr>
          <a:xfrm flipH="1">
            <a:off x="1524000" y="3657600"/>
            <a:ext cx="91438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84" name="Rectangle 183"/>
          <p:cNvSpPr/>
          <p:nvPr/>
        </p:nvSpPr>
        <p:spPr>
          <a:xfrm flipH="1">
            <a:off x="2895600" y="3657600"/>
            <a:ext cx="91438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85" name="Rectangle 184"/>
          <p:cNvSpPr/>
          <p:nvPr/>
        </p:nvSpPr>
        <p:spPr>
          <a:xfrm flipH="1">
            <a:off x="2362200" y="3352800"/>
            <a:ext cx="91438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31" name="Rectangle 230"/>
          <p:cNvSpPr/>
          <p:nvPr/>
        </p:nvSpPr>
        <p:spPr>
          <a:xfrm flipH="1">
            <a:off x="4114800" y="5477470"/>
            <a:ext cx="91438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32" name="Rectangle 231"/>
          <p:cNvSpPr/>
          <p:nvPr/>
        </p:nvSpPr>
        <p:spPr>
          <a:xfrm flipH="1">
            <a:off x="5486400" y="5477470"/>
            <a:ext cx="91438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33" name="Rectangle 232"/>
          <p:cNvSpPr/>
          <p:nvPr/>
        </p:nvSpPr>
        <p:spPr>
          <a:xfrm flipH="1">
            <a:off x="2362200" y="5782270"/>
            <a:ext cx="91438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34" name="Rectangle 233"/>
          <p:cNvSpPr/>
          <p:nvPr/>
        </p:nvSpPr>
        <p:spPr>
          <a:xfrm flipH="1">
            <a:off x="3733800" y="5782270"/>
            <a:ext cx="91438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35" name="Rectangle 234"/>
          <p:cNvSpPr/>
          <p:nvPr/>
        </p:nvSpPr>
        <p:spPr>
          <a:xfrm flipH="1">
            <a:off x="5105400" y="5782270"/>
            <a:ext cx="91438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36" name="Rectangle 235"/>
          <p:cNvSpPr/>
          <p:nvPr/>
        </p:nvSpPr>
        <p:spPr>
          <a:xfrm flipH="1">
            <a:off x="2362200" y="6087070"/>
            <a:ext cx="91438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37" name="Rectangle 236"/>
          <p:cNvSpPr/>
          <p:nvPr/>
        </p:nvSpPr>
        <p:spPr>
          <a:xfrm flipH="1">
            <a:off x="3733800" y="6087070"/>
            <a:ext cx="91438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38" name="Rectangle 237"/>
          <p:cNvSpPr/>
          <p:nvPr/>
        </p:nvSpPr>
        <p:spPr>
          <a:xfrm flipH="1">
            <a:off x="5105400" y="6087070"/>
            <a:ext cx="91438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18" name="Rectangle 117"/>
          <p:cNvSpPr/>
          <p:nvPr/>
        </p:nvSpPr>
        <p:spPr>
          <a:xfrm>
            <a:off x="3733800" y="3352800"/>
            <a:ext cx="1752600" cy="228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DWT</a:t>
            </a:r>
            <a:endParaRPr lang="en-US" sz="1000" dirty="0"/>
          </a:p>
        </p:txBody>
      </p:sp>
      <p:sp>
        <p:nvSpPr>
          <p:cNvPr id="119" name="Rectangle 118"/>
          <p:cNvSpPr/>
          <p:nvPr/>
        </p:nvSpPr>
        <p:spPr>
          <a:xfrm>
            <a:off x="3733800" y="3048000"/>
            <a:ext cx="17526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DWT</a:t>
            </a:r>
            <a:endParaRPr lang="en-US" sz="1000" dirty="0"/>
          </a:p>
        </p:txBody>
      </p:sp>
      <p:sp>
        <p:nvSpPr>
          <p:cNvPr id="120" name="Rectangle 119"/>
          <p:cNvSpPr/>
          <p:nvPr/>
        </p:nvSpPr>
        <p:spPr>
          <a:xfrm>
            <a:off x="5562600" y="3048000"/>
            <a:ext cx="3810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Q1</a:t>
            </a:r>
            <a:endParaRPr lang="en-US" sz="1000" dirty="0"/>
          </a:p>
        </p:txBody>
      </p:sp>
      <p:sp>
        <p:nvSpPr>
          <p:cNvPr id="121" name="Rectangle 120"/>
          <p:cNvSpPr/>
          <p:nvPr/>
        </p:nvSpPr>
        <p:spPr>
          <a:xfrm>
            <a:off x="5562600" y="3352800"/>
            <a:ext cx="381000" cy="228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Q1</a:t>
            </a:r>
            <a:endParaRPr lang="en-US" sz="1000" dirty="0"/>
          </a:p>
        </p:txBody>
      </p:sp>
      <p:sp>
        <p:nvSpPr>
          <p:cNvPr id="122" name="Rectangle 121"/>
          <p:cNvSpPr/>
          <p:nvPr/>
        </p:nvSpPr>
        <p:spPr>
          <a:xfrm>
            <a:off x="6096000" y="3657600"/>
            <a:ext cx="381000" cy="228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Q2</a:t>
            </a:r>
            <a:endParaRPr lang="en-US" sz="1000" dirty="0"/>
          </a:p>
        </p:txBody>
      </p:sp>
      <p:sp>
        <p:nvSpPr>
          <p:cNvPr id="123" name="Rectangle 122"/>
          <p:cNvSpPr/>
          <p:nvPr/>
        </p:nvSpPr>
        <p:spPr>
          <a:xfrm>
            <a:off x="6477000" y="3657600"/>
            <a:ext cx="914400" cy="228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EBCOT2</a:t>
            </a:r>
            <a:endParaRPr lang="en-US" sz="1000" dirty="0"/>
          </a:p>
        </p:txBody>
      </p:sp>
      <p:sp>
        <p:nvSpPr>
          <p:cNvPr id="124" name="Rectangle 123"/>
          <p:cNvSpPr/>
          <p:nvPr/>
        </p:nvSpPr>
        <p:spPr>
          <a:xfrm>
            <a:off x="5105400" y="3657600"/>
            <a:ext cx="9144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EBCOT2</a:t>
            </a:r>
            <a:endParaRPr lang="en-US" sz="1000" dirty="0"/>
          </a:p>
        </p:txBody>
      </p:sp>
      <p:sp>
        <p:nvSpPr>
          <p:cNvPr id="125" name="Rectangle 124"/>
          <p:cNvSpPr/>
          <p:nvPr/>
        </p:nvSpPr>
        <p:spPr>
          <a:xfrm>
            <a:off x="4724400" y="3657600"/>
            <a:ext cx="3810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Q2</a:t>
            </a:r>
            <a:endParaRPr lang="en-US" sz="1000" dirty="0"/>
          </a:p>
        </p:txBody>
      </p:sp>
      <p:sp>
        <p:nvSpPr>
          <p:cNvPr id="126" name="Rectangle 125"/>
          <p:cNvSpPr/>
          <p:nvPr/>
        </p:nvSpPr>
        <p:spPr>
          <a:xfrm>
            <a:off x="5943600" y="3352800"/>
            <a:ext cx="914400" cy="228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EBCOT1</a:t>
            </a:r>
            <a:endParaRPr lang="en-US" sz="1000" dirty="0"/>
          </a:p>
        </p:txBody>
      </p:sp>
      <p:sp>
        <p:nvSpPr>
          <p:cNvPr id="127" name="Rectangle 126"/>
          <p:cNvSpPr/>
          <p:nvPr/>
        </p:nvSpPr>
        <p:spPr>
          <a:xfrm>
            <a:off x="5943600" y="3048000"/>
            <a:ext cx="9144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EBCOT1</a:t>
            </a:r>
            <a:endParaRPr lang="en-US" sz="1000" dirty="0"/>
          </a:p>
        </p:txBody>
      </p:sp>
      <p:sp>
        <p:nvSpPr>
          <p:cNvPr id="128" name="Rectangle 127"/>
          <p:cNvSpPr/>
          <p:nvPr/>
        </p:nvSpPr>
        <p:spPr>
          <a:xfrm flipH="1">
            <a:off x="5486400" y="3048000"/>
            <a:ext cx="91438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29" name="Rectangle 128"/>
          <p:cNvSpPr/>
          <p:nvPr/>
        </p:nvSpPr>
        <p:spPr>
          <a:xfrm flipH="1">
            <a:off x="4648200" y="3657600"/>
            <a:ext cx="91438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30" name="Rectangle 129"/>
          <p:cNvSpPr/>
          <p:nvPr/>
        </p:nvSpPr>
        <p:spPr>
          <a:xfrm flipH="1">
            <a:off x="6019800" y="3657600"/>
            <a:ext cx="91438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31" name="Rectangle 130"/>
          <p:cNvSpPr/>
          <p:nvPr/>
        </p:nvSpPr>
        <p:spPr>
          <a:xfrm flipH="1">
            <a:off x="5486400" y="3352800"/>
            <a:ext cx="91438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33" name="Slide Number Placeholder 4"/>
          <p:cNvSpPr txBox="1">
            <a:spLocks/>
          </p:cNvSpPr>
          <p:nvPr/>
        </p:nvSpPr>
        <p:spPr>
          <a:xfrm>
            <a:off x="3142488" y="4150572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550580-CE03-458E-9D1A-8482746C131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609600" y="4572000"/>
            <a:ext cx="1752600" cy="228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DWT</a:t>
            </a:r>
            <a:endParaRPr lang="en-US" sz="1000" dirty="0"/>
          </a:p>
        </p:txBody>
      </p:sp>
      <p:sp>
        <p:nvSpPr>
          <p:cNvPr id="135" name="Rectangle 134"/>
          <p:cNvSpPr/>
          <p:nvPr/>
        </p:nvSpPr>
        <p:spPr>
          <a:xfrm>
            <a:off x="609600" y="4876800"/>
            <a:ext cx="17526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DWT</a:t>
            </a:r>
            <a:endParaRPr lang="en-US" sz="1000" dirty="0"/>
          </a:p>
        </p:txBody>
      </p:sp>
      <p:sp>
        <p:nvSpPr>
          <p:cNvPr id="136" name="Rectangle 135"/>
          <p:cNvSpPr/>
          <p:nvPr/>
        </p:nvSpPr>
        <p:spPr>
          <a:xfrm>
            <a:off x="609600" y="4267200"/>
            <a:ext cx="1752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DWT</a:t>
            </a:r>
            <a:endParaRPr lang="en-US" sz="1000" dirty="0"/>
          </a:p>
        </p:txBody>
      </p:sp>
      <p:sp>
        <p:nvSpPr>
          <p:cNvPr id="150" name="Rectangle 149"/>
          <p:cNvSpPr/>
          <p:nvPr/>
        </p:nvSpPr>
        <p:spPr>
          <a:xfrm>
            <a:off x="2438400" y="4267200"/>
            <a:ext cx="381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Q1</a:t>
            </a:r>
            <a:endParaRPr lang="en-US" sz="1000" dirty="0"/>
          </a:p>
        </p:txBody>
      </p:sp>
      <p:sp>
        <p:nvSpPr>
          <p:cNvPr id="151" name="Rectangle 150"/>
          <p:cNvSpPr/>
          <p:nvPr/>
        </p:nvSpPr>
        <p:spPr>
          <a:xfrm>
            <a:off x="2438400" y="4572000"/>
            <a:ext cx="381000" cy="228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Q1</a:t>
            </a:r>
            <a:endParaRPr lang="en-US" sz="1000" dirty="0"/>
          </a:p>
        </p:txBody>
      </p:sp>
      <p:sp>
        <p:nvSpPr>
          <p:cNvPr id="152" name="Rectangle 151"/>
          <p:cNvSpPr/>
          <p:nvPr/>
        </p:nvSpPr>
        <p:spPr>
          <a:xfrm>
            <a:off x="3810000" y="4572000"/>
            <a:ext cx="381000" cy="228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Q2</a:t>
            </a:r>
            <a:endParaRPr lang="en-US" sz="1000" dirty="0"/>
          </a:p>
        </p:txBody>
      </p:sp>
      <p:sp>
        <p:nvSpPr>
          <p:cNvPr id="153" name="Rectangle 152"/>
          <p:cNvSpPr/>
          <p:nvPr/>
        </p:nvSpPr>
        <p:spPr>
          <a:xfrm>
            <a:off x="2819400" y="4876800"/>
            <a:ext cx="9144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EBCOT1</a:t>
            </a:r>
            <a:endParaRPr lang="en-US" sz="1000" dirty="0"/>
          </a:p>
        </p:txBody>
      </p:sp>
      <p:sp>
        <p:nvSpPr>
          <p:cNvPr id="154" name="Rectangle 153"/>
          <p:cNvSpPr/>
          <p:nvPr/>
        </p:nvSpPr>
        <p:spPr>
          <a:xfrm>
            <a:off x="4191000" y="4572000"/>
            <a:ext cx="914400" cy="228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EBCOT2</a:t>
            </a:r>
            <a:endParaRPr lang="en-US" sz="1000" dirty="0"/>
          </a:p>
        </p:txBody>
      </p:sp>
      <p:sp>
        <p:nvSpPr>
          <p:cNvPr id="155" name="Rectangle 154"/>
          <p:cNvSpPr/>
          <p:nvPr/>
        </p:nvSpPr>
        <p:spPr>
          <a:xfrm>
            <a:off x="4191000" y="4267200"/>
            <a:ext cx="9144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EBCOT2</a:t>
            </a:r>
            <a:endParaRPr lang="en-US" sz="1000" dirty="0"/>
          </a:p>
        </p:txBody>
      </p:sp>
      <p:sp>
        <p:nvSpPr>
          <p:cNvPr id="156" name="Rectangle 155"/>
          <p:cNvSpPr/>
          <p:nvPr/>
        </p:nvSpPr>
        <p:spPr>
          <a:xfrm>
            <a:off x="4191000" y="4876800"/>
            <a:ext cx="9144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EBCOT2</a:t>
            </a:r>
            <a:endParaRPr lang="en-US" sz="1000" dirty="0"/>
          </a:p>
        </p:txBody>
      </p:sp>
      <p:sp>
        <p:nvSpPr>
          <p:cNvPr id="157" name="Rectangle 156"/>
          <p:cNvSpPr/>
          <p:nvPr/>
        </p:nvSpPr>
        <p:spPr>
          <a:xfrm>
            <a:off x="2438400" y="4876800"/>
            <a:ext cx="3810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Q1</a:t>
            </a:r>
            <a:endParaRPr lang="en-US" sz="1000" dirty="0"/>
          </a:p>
        </p:txBody>
      </p:sp>
      <p:sp>
        <p:nvSpPr>
          <p:cNvPr id="158" name="Rectangle 157"/>
          <p:cNvSpPr/>
          <p:nvPr/>
        </p:nvSpPr>
        <p:spPr>
          <a:xfrm>
            <a:off x="3810000" y="4267200"/>
            <a:ext cx="381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Q2</a:t>
            </a:r>
            <a:endParaRPr lang="en-US" sz="1000" dirty="0"/>
          </a:p>
        </p:txBody>
      </p:sp>
      <p:sp>
        <p:nvSpPr>
          <p:cNvPr id="161" name="Rectangle 160"/>
          <p:cNvSpPr/>
          <p:nvPr/>
        </p:nvSpPr>
        <p:spPr>
          <a:xfrm>
            <a:off x="3810000" y="4876800"/>
            <a:ext cx="3810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Q2</a:t>
            </a:r>
            <a:endParaRPr lang="en-US" sz="1000" dirty="0"/>
          </a:p>
        </p:txBody>
      </p:sp>
      <p:sp>
        <p:nvSpPr>
          <p:cNvPr id="162" name="Rectangle 161"/>
          <p:cNvSpPr/>
          <p:nvPr/>
        </p:nvSpPr>
        <p:spPr>
          <a:xfrm>
            <a:off x="2819400" y="4572000"/>
            <a:ext cx="914400" cy="228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EBCOT1</a:t>
            </a:r>
            <a:endParaRPr lang="en-US" sz="1000" dirty="0"/>
          </a:p>
        </p:txBody>
      </p:sp>
      <p:sp>
        <p:nvSpPr>
          <p:cNvPr id="163" name="Rectangle 162"/>
          <p:cNvSpPr/>
          <p:nvPr/>
        </p:nvSpPr>
        <p:spPr>
          <a:xfrm>
            <a:off x="2819400" y="4267200"/>
            <a:ext cx="9144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EBCOT1</a:t>
            </a:r>
            <a:endParaRPr lang="en-US" sz="1000" dirty="0"/>
          </a:p>
        </p:txBody>
      </p:sp>
      <p:sp>
        <p:nvSpPr>
          <p:cNvPr id="175" name="Rectangle 174"/>
          <p:cNvSpPr/>
          <p:nvPr/>
        </p:nvSpPr>
        <p:spPr>
          <a:xfrm flipH="1">
            <a:off x="2362200" y="4267200"/>
            <a:ext cx="91438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76" name="Rectangle 175"/>
          <p:cNvSpPr/>
          <p:nvPr/>
        </p:nvSpPr>
        <p:spPr>
          <a:xfrm flipH="1">
            <a:off x="2362200" y="4876800"/>
            <a:ext cx="91438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77" name="Rectangle 176"/>
          <p:cNvSpPr/>
          <p:nvPr/>
        </p:nvSpPr>
        <p:spPr>
          <a:xfrm flipH="1">
            <a:off x="2346962" y="4572000"/>
            <a:ext cx="91438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78" name="Rectangle 177"/>
          <p:cNvSpPr/>
          <p:nvPr/>
        </p:nvSpPr>
        <p:spPr>
          <a:xfrm flipH="1">
            <a:off x="3733800" y="4267200"/>
            <a:ext cx="91438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39" name="Rectangle 238"/>
          <p:cNvSpPr/>
          <p:nvPr/>
        </p:nvSpPr>
        <p:spPr>
          <a:xfrm flipH="1">
            <a:off x="3733800" y="4572000"/>
            <a:ext cx="91438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40" name="Rectangle 239"/>
          <p:cNvSpPr/>
          <p:nvPr/>
        </p:nvSpPr>
        <p:spPr>
          <a:xfrm flipH="1">
            <a:off x="3733800" y="4876800"/>
            <a:ext cx="91438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50" name="Rectangle 249"/>
          <p:cNvSpPr/>
          <p:nvPr/>
        </p:nvSpPr>
        <p:spPr>
          <a:xfrm>
            <a:off x="5105400" y="4267200"/>
            <a:ext cx="1752600" cy="228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DWT</a:t>
            </a:r>
            <a:endParaRPr lang="en-US" sz="1000" dirty="0"/>
          </a:p>
        </p:txBody>
      </p:sp>
      <p:sp>
        <p:nvSpPr>
          <p:cNvPr id="251" name="Rectangle 250"/>
          <p:cNvSpPr/>
          <p:nvPr/>
        </p:nvSpPr>
        <p:spPr>
          <a:xfrm>
            <a:off x="6477000" y="4572000"/>
            <a:ext cx="914400" cy="228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EBCOT2</a:t>
            </a:r>
            <a:endParaRPr lang="en-US" sz="1000" dirty="0"/>
          </a:p>
        </p:txBody>
      </p:sp>
      <p:sp>
        <p:nvSpPr>
          <p:cNvPr id="252" name="Rectangle 251"/>
          <p:cNvSpPr/>
          <p:nvPr/>
        </p:nvSpPr>
        <p:spPr>
          <a:xfrm>
            <a:off x="6096000" y="4572000"/>
            <a:ext cx="381000" cy="228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Q2</a:t>
            </a:r>
            <a:endParaRPr lang="en-US" sz="1000" dirty="0"/>
          </a:p>
        </p:txBody>
      </p:sp>
      <p:sp>
        <p:nvSpPr>
          <p:cNvPr id="253" name="Rectangle 252"/>
          <p:cNvSpPr/>
          <p:nvPr/>
        </p:nvSpPr>
        <p:spPr>
          <a:xfrm flipH="1">
            <a:off x="6019800" y="4572000"/>
            <a:ext cx="91438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54" name="Rectangle 253"/>
          <p:cNvSpPr/>
          <p:nvPr/>
        </p:nvSpPr>
        <p:spPr>
          <a:xfrm>
            <a:off x="6934200" y="4267200"/>
            <a:ext cx="381000" cy="228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Q1</a:t>
            </a:r>
            <a:endParaRPr lang="en-US" sz="1000" dirty="0"/>
          </a:p>
        </p:txBody>
      </p:sp>
      <p:sp>
        <p:nvSpPr>
          <p:cNvPr id="255" name="Rectangle 254"/>
          <p:cNvSpPr/>
          <p:nvPr/>
        </p:nvSpPr>
        <p:spPr>
          <a:xfrm>
            <a:off x="7315200" y="4267200"/>
            <a:ext cx="914400" cy="228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EBCOT1</a:t>
            </a:r>
            <a:endParaRPr lang="en-US" sz="1000" dirty="0"/>
          </a:p>
        </p:txBody>
      </p:sp>
      <p:sp>
        <p:nvSpPr>
          <p:cNvPr id="256" name="Rectangle 255"/>
          <p:cNvSpPr/>
          <p:nvPr/>
        </p:nvSpPr>
        <p:spPr>
          <a:xfrm flipH="1">
            <a:off x="6858000" y="4267200"/>
            <a:ext cx="91438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57" name="Rectangle 256"/>
          <p:cNvSpPr/>
          <p:nvPr/>
        </p:nvSpPr>
        <p:spPr>
          <a:xfrm>
            <a:off x="609600" y="1752600"/>
            <a:ext cx="1752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DWT</a:t>
            </a:r>
            <a:endParaRPr lang="en-US" sz="1000" dirty="0"/>
          </a:p>
        </p:txBody>
      </p:sp>
      <p:sp>
        <p:nvSpPr>
          <p:cNvPr id="258" name="Rectangle 257"/>
          <p:cNvSpPr/>
          <p:nvPr/>
        </p:nvSpPr>
        <p:spPr>
          <a:xfrm>
            <a:off x="1981200" y="2057400"/>
            <a:ext cx="9144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EBCOT2</a:t>
            </a:r>
            <a:endParaRPr lang="en-US" sz="1000" dirty="0"/>
          </a:p>
        </p:txBody>
      </p:sp>
      <p:sp>
        <p:nvSpPr>
          <p:cNvPr id="259" name="Rectangle 258"/>
          <p:cNvSpPr/>
          <p:nvPr/>
        </p:nvSpPr>
        <p:spPr>
          <a:xfrm>
            <a:off x="1600200" y="2057400"/>
            <a:ext cx="381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Q2</a:t>
            </a:r>
            <a:endParaRPr lang="en-US" sz="1000" dirty="0"/>
          </a:p>
        </p:txBody>
      </p:sp>
      <p:sp>
        <p:nvSpPr>
          <p:cNvPr id="260" name="Rectangle 259"/>
          <p:cNvSpPr/>
          <p:nvPr/>
        </p:nvSpPr>
        <p:spPr>
          <a:xfrm flipH="1">
            <a:off x="1524000" y="2057400"/>
            <a:ext cx="91438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61" name="Rectangle 260"/>
          <p:cNvSpPr/>
          <p:nvPr/>
        </p:nvSpPr>
        <p:spPr>
          <a:xfrm>
            <a:off x="2438400" y="2362200"/>
            <a:ext cx="381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Q1</a:t>
            </a:r>
            <a:endParaRPr lang="en-US" sz="1000" dirty="0"/>
          </a:p>
        </p:txBody>
      </p:sp>
      <p:sp>
        <p:nvSpPr>
          <p:cNvPr id="262" name="Rectangle 261"/>
          <p:cNvSpPr/>
          <p:nvPr/>
        </p:nvSpPr>
        <p:spPr>
          <a:xfrm>
            <a:off x="2819400" y="2362200"/>
            <a:ext cx="9144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EBCOT1</a:t>
            </a:r>
            <a:endParaRPr lang="en-US" sz="1000" dirty="0"/>
          </a:p>
        </p:txBody>
      </p:sp>
      <p:sp>
        <p:nvSpPr>
          <p:cNvPr id="263" name="Rectangle 262"/>
          <p:cNvSpPr/>
          <p:nvPr/>
        </p:nvSpPr>
        <p:spPr>
          <a:xfrm flipH="1">
            <a:off x="2362200" y="2362200"/>
            <a:ext cx="91438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64" name="Rectangle 263"/>
          <p:cNvSpPr/>
          <p:nvPr/>
        </p:nvSpPr>
        <p:spPr>
          <a:xfrm>
            <a:off x="2362200" y="1752600"/>
            <a:ext cx="1752600" cy="228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DWT</a:t>
            </a:r>
            <a:endParaRPr lang="en-US" sz="1000" dirty="0"/>
          </a:p>
        </p:txBody>
      </p:sp>
      <p:sp>
        <p:nvSpPr>
          <p:cNvPr id="265" name="Rectangle 264"/>
          <p:cNvSpPr/>
          <p:nvPr/>
        </p:nvSpPr>
        <p:spPr>
          <a:xfrm>
            <a:off x="3733800" y="2057400"/>
            <a:ext cx="914400" cy="228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EBCOT2</a:t>
            </a:r>
            <a:endParaRPr lang="en-US" sz="1000" dirty="0"/>
          </a:p>
        </p:txBody>
      </p:sp>
      <p:sp>
        <p:nvSpPr>
          <p:cNvPr id="266" name="Rectangle 265"/>
          <p:cNvSpPr/>
          <p:nvPr/>
        </p:nvSpPr>
        <p:spPr>
          <a:xfrm>
            <a:off x="3352800" y="2057400"/>
            <a:ext cx="381000" cy="228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Q2</a:t>
            </a:r>
            <a:endParaRPr lang="en-US" sz="1000" dirty="0"/>
          </a:p>
        </p:txBody>
      </p:sp>
      <p:sp>
        <p:nvSpPr>
          <p:cNvPr id="267" name="Rectangle 266"/>
          <p:cNvSpPr/>
          <p:nvPr/>
        </p:nvSpPr>
        <p:spPr>
          <a:xfrm flipH="1">
            <a:off x="3276600" y="2057400"/>
            <a:ext cx="91438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68" name="Rectangle 267"/>
          <p:cNvSpPr/>
          <p:nvPr/>
        </p:nvSpPr>
        <p:spPr>
          <a:xfrm>
            <a:off x="4191000" y="2362200"/>
            <a:ext cx="381000" cy="228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Q1</a:t>
            </a:r>
            <a:endParaRPr lang="en-US" sz="1000" dirty="0"/>
          </a:p>
        </p:txBody>
      </p:sp>
      <p:sp>
        <p:nvSpPr>
          <p:cNvPr id="269" name="Rectangle 268"/>
          <p:cNvSpPr/>
          <p:nvPr/>
        </p:nvSpPr>
        <p:spPr>
          <a:xfrm>
            <a:off x="4572000" y="2362200"/>
            <a:ext cx="914400" cy="228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EBCOT1</a:t>
            </a:r>
            <a:endParaRPr lang="en-US" sz="1000" dirty="0"/>
          </a:p>
        </p:txBody>
      </p:sp>
      <p:sp>
        <p:nvSpPr>
          <p:cNvPr id="270" name="Rectangle 269"/>
          <p:cNvSpPr/>
          <p:nvPr/>
        </p:nvSpPr>
        <p:spPr>
          <a:xfrm flipH="1">
            <a:off x="4114800" y="2362200"/>
            <a:ext cx="91438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71" name="Rectangle 270"/>
          <p:cNvSpPr/>
          <p:nvPr/>
        </p:nvSpPr>
        <p:spPr>
          <a:xfrm>
            <a:off x="4114800" y="1752600"/>
            <a:ext cx="17526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DWT</a:t>
            </a:r>
            <a:endParaRPr lang="en-US" sz="1000" dirty="0"/>
          </a:p>
        </p:txBody>
      </p:sp>
      <p:sp>
        <p:nvSpPr>
          <p:cNvPr id="272" name="Rectangle 271"/>
          <p:cNvSpPr/>
          <p:nvPr/>
        </p:nvSpPr>
        <p:spPr>
          <a:xfrm>
            <a:off x="5486400" y="2057400"/>
            <a:ext cx="9144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EBCOT2</a:t>
            </a:r>
            <a:endParaRPr lang="en-US" sz="1000" dirty="0"/>
          </a:p>
        </p:txBody>
      </p:sp>
      <p:sp>
        <p:nvSpPr>
          <p:cNvPr id="273" name="Rectangle 272"/>
          <p:cNvSpPr/>
          <p:nvPr/>
        </p:nvSpPr>
        <p:spPr>
          <a:xfrm>
            <a:off x="5105400" y="2057400"/>
            <a:ext cx="3810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Q2</a:t>
            </a:r>
            <a:endParaRPr lang="en-US" sz="1000" dirty="0"/>
          </a:p>
        </p:txBody>
      </p:sp>
      <p:sp>
        <p:nvSpPr>
          <p:cNvPr id="274" name="Rectangle 273"/>
          <p:cNvSpPr/>
          <p:nvPr/>
        </p:nvSpPr>
        <p:spPr>
          <a:xfrm flipH="1">
            <a:off x="5029200" y="2057400"/>
            <a:ext cx="91438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75" name="Rectangle 274"/>
          <p:cNvSpPr/>
          <p:nvPr/>
        </p:nvSpPr>
        <p:spPr>
          <a:xfrm>
            <a:off x="5943600" y="2362200"/>
            <a:ext cx="3810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Q1</a:t>
            </a:r>
            <a:endParaRPr lang="en-US" sz="1000" dirty="0"/>
          </a:p>
        </p:txBody>
      </p:sp>
      <p:sp>
        <p:nvSpPr>
          <p:cNvPr id="276" name="Rectangle 275"/>
          <p:cNvSpPr/>
          <p:nvPr/>
        </p:nvSpPr>
        <p:spPr>
          <a:xfrm>
            <a:off x="6324600" y="2362200"/>
            <a:ext cx="9144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EBCOT1</a:t>
            </a:r>
            <a:endParaRPr lang="en-US" sz="1000" dirty="0"/>
          </a:p>
        </p:txBody>
      </p:sp>
      <p:sp>
        <p:nvSpPr>
          <p:cNvPr id="277" name="Rectangle 276"/>
          <p:cNvSpPr/>
          <p:nvPr/>
        </p:nvSpPr>
        <p:spPr>
          <a:xfrm flipH="1">
            <a:off x="5867400" y="2362200"/>
            <a:ext cx="91438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78" name="Rectangle 277"/>
          <p:cNvSpPr/>
          <p:nvPr/>
        </p:nvSpPr>
        <p:spPr>
          <a:xfrm>
            <a:off x="5867400" y="1752600"/>
            <a:ext cx="1752600" cy="228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DWT</a:t>
            </a:r>
            <a:endParaRPr lang="en-US" sz="1000" dirty="0"/>
          </a:p>
        </p:txBody>
      </p:sp>
      <p:sp>
        <p:nvSpPr>
          <p:cNvPr id="279" name="Rectangle 278"/>
          <p:cNvSpPr/>
          <p:nvPr/>
        </p:nvSpPr>
        <p:spPr>
          <a:xfrm>
            <a:off x="7239000" y="2057400"/>
            <a:ext cx="914400" cy="228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EBCOT2</a:t>
            </a:r>
            <a:endParaRPr lang="en-US" sz="1000" dirty="0"/>
          </a:p>
        </p:txBody>
      </p:sp>
      <p:sp>
        <p:nvSpPr>
          <p:cNvPr id="280" name="Rectangle 279"/>
          <p:cNvSpPr/>
          <p:nvPr/>
        </p:nvSpPr>
        <p:spPr>
          <a:xfrm>
            <a:off x="6858000" y="2057400"/>
            <a:ext cx="381000" cy="228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Q2</a:t>
            </a:r>
            <a:endParaRPr lang="en-US" sz="1000" dirty="0"/>
          </a:p>
        </p:txBody>
      </p:sp>
      <p:sp>
        <p:nvSpPr>
          <p:cNvPr id="281" name="Rectangle 280"/>
          <p:cNvSpPr/>
          <p:nvPr/>
        </p:nvSpPr>
        <p:spPr>
          <a:xfrm flipH="1">
            <a:off x="6781800" y="2057400"/>
            <a:ext cx="91438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82" name="Rectangle 281"/>
          <p:cNvSpPr/>
          <p:nvPr/>
        </p:nvSpPr>
        <p:spPr>
          <a:xfrm>
            <a:off x="7696200" y="2362200"/>
            <a:ext cx="381000" cy="228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Q1</a:t>
            </a:r>
            <a:endParaRPr lang="en-US" sz="1000" dirty="0"/>
          </a:p>
        </p:txBody>
      </p:sp>
      <p:sp>
        <p:nvSpPr>
          <p:cNvPr id="283" name="Rectangle 282"/>
          <p:cNvSpPr/>
          <p:nvPr/>
        </p:nvSpPr>
        <p:spPr>
          <a:xfrm>
            <a:off x="8077200" y="2362200"/>
            <a:ext cx="914400" cy="228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EBCOT1</a:t>
            </a:r>
            <a:endParaRPr lang="en-US" sz="1000" dirty="0"/>
          </a:p>
        </p:txBody>
      </p:sp>
      <p:sp>
        <p:nvSpPr>
          <p:cNvPr id="284" name="Rectangle 283"/>
          <p:cNvSpPr/>
          <p:nvPr/>
        </p:nvSpPr>
        <p:spPr>
          <a:xfrm flipH="1">
            <a:off x="7620000" y="2362200"/>
            <a:ext cx="91438" cy="228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85" name="TextBox 284"/>
          <p:cNvSpPr txBox="1"/>
          <p:nvPr/>
        </p:nvSpPr>
        <p:spPr>
          <a:xfrm>
            <a:off x="533400" y="1447800"/>
            <a:ext cx="4745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Scheduling 1 task set at a time (Unrolling degree of 1)</a:t>
            </a:r>
            <a:endParaRPr lang="en-US" sz="1400" b="1" i="1" dirty="0"/>
          </a:p>
        </p:txBody>
      </p:sp>
      <p:sp>
        <p:nvSpPr>
          <p:cNvPr id="286" name="TextBox 285"/>
          <p:cNvSpPr txBox="1"/>
          <p:nvPr/>
        </p:nvSpPr>
        <p:spPr>
          <a:xfrm>
            <a:off x="533400" y="2740223"/>
            <a:ext cx="4844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Scheduling 2 task sets at a time (Unrolling degree of 2)</a:t>
            </a:r>
            <a:endParaRPr lang="en-US" sz="1400" b="1" i="1" dirty="0"/>
          </a:p>
        </p:txBody>
      </p:sp>
      <p:sp>
        <p:nvSpPr>
          <p:cNvPr id="287" name="TextBox 286"/>
          <p:cNvSpPr txBox="1"/>
          <p:nvPr/>
        </p:nvSpPr>
        <p:spPr>
          <a:xfrm>
            <a:off x="152400" y="1743670"/>
            <a:ext cx="466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P0</a:t>
            </a:r>
          </a:p>
          <a:p>
            <a:r>
              <a:rPr lang="en-US" i="1" dirty="0" smtClean="0"/>
              <a:t>P1</a:t>
            </a:r>
          </a:p>
          <a:p>
            <a:r>
              <a:rPr lang="en-US" i="1" dirty="0" smtClean="0"/>
              <a:t>P2</a:t>
            </a:r>
          </a:p>
        </p:txBody>
      </p:sp>
      <p:sp>
        <p:nvSpPr>
          <p:cNvPr id="288" name="TextBox 287"/>
          <p:cNvSpPr txBox="1"/>
          <p:nvPr/>
        </p:nvSpPr>
        <p:spPr>
          <a:xfrm>
            <a:off x="152400" y="3039070"/>
            <a:ext cx="466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P0</a:t>
            </a:r>
          </a:p>
          <a:p>
            <a:r>
              <a:rPr lang="en-US" i="1" dirty="0" smtClean="0"/>
              <a:t>P1</a:t>
            </a:r>
          </a:p>
          <a:p>
            <a:r>
              <a:rPr lang="en-US" i="1" dirty="0" smtClean="0"/>
              <a:t>P2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152400" y="4267200"/>
            <a:ext cx="466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P0</a:t>
            </a:r>
          </a:p>
          <a:p>
            <a:r>
              <a:rPr lang="en-US" i="1" dirty="0" smtClean="0"/>
              <a:t>P1</a:t>
            </a:r>
          </a:p>
          <a:p>
            <a:r>
              <a:rPr lang="en-US" i="1" dirty="0" smtClean="0"/>
              <a:t>P2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152400" y="5401270"/>
            <a:ext cx="466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P0</a:t>
            </a:r>
          </a:p>
          <a:p>
            <a:r>
              <a:rPr lang="en-US" i="1" dirty="0" smtClean="0"/>
              <a:t>P1</a:t>
            </a:r>
          </a:p>
          <a:p>
            <a:r>
              <a:rPr lang="en-US" i="1" dirty="0" smtClean="0"/>
              <a:t>P2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533400" y="3962400"/>
            <a:ext cx="4844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Scheduling 3 task sets at a time (Unrolling degree of 3)</a:t>
            </a:r>
            <a:endParaRPr lang="en-US" sz="1400" b="1" i="1" dirty="0"/>
          </a:p>
        </p:txBody>
      </p:sp>
      <p:sp>
        <p:nvSpPr>
          <p:cNvPr id="292" name="TextBox 291"/>
          <p:cNvSpPr txBox="1"/>
          <p:nvPr/>
        </p:nvSpPr>
        <p:spPr>
          <a:xfrm>
            <a:off x="533400" y="5172670"/>
            <a:ext cx="4844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Scheduling 4 task sets at a time (Unrolling degree of 4)</a:t>
            </a:r>
            <a:endParaRPr lang="en-US" sz="1400" b="1" i="1" dirty="0"/>
          </a:p>
        </p:txBody>
      </p:sp>
      <p:grpSp>
        <p:nvGrpSpPr>
          <p:cNvPr id="6" name="Group 207"/>
          <p:cNvGrpSpPr/>
          <p:nvPr/>
        </p:nvGrpSpPr>
        <p:grpSpPr>
          <a:xfrm>
            <a:off x="609600" y="1752600"/>
            <a:ext cx="8382000" cy="838200"/>
            <a:chOff x="762000" y="1905000"/>
            <a:chExt cx="8382000" cy="838200"/>
          </a:xfrm>
        </p:grpSpPr>
        <p:sp>
          <p:nvSpPr>
            <p:cNvPr id="172" name="Rectangle 171"/>
            <p:cNvSpPr/>
            <p:nvPr/>
          </p:nvSpPr>
          <p:spPr>
            <a:xfrm>
              <a:off x="762000" y="1905000"/>
              <a:ext cx="1752600" cy="228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DWT</a:t>
              </a:r>
              <a:endParaRPr lang="en-US" sz="1000" dirty="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2133600" y="2209800"/>
              <a:ext cx="914400" cy="228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EBCOT2</a:t>
              </a:r>
              <a:endParaRPr lang="en-US" sz="1000" dirty="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1752600" y="2209800"/>
              <a:ext cx="381000" cy="228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Q2</a:t>
              </a:r>
              <a:endParaRPr lang="en-US" sz="1000" dirty="0"/>
            </a:p>
          </p:txBody>
        </p:sp>
        <p:sp>
          <p:nvSpPr>
            <p:cNvPr id="179" name="Rectangle 178"/>
            <p:cNvSpPr/>
            <p:nvPr/>
          </p:nvSpPr>
          <p:spPr>
            <a:xfrm flipH="1">
              <a:off x="1676400" y="2209800"/>
              <a:ext cx="91438" cy="228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2590800" y="2514600"/>
              <a:ext cx="381000" cy="228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Q1</a:t>
              </a:r>
              <a:endParaRPr lang="en-US" sz="1000" dirty="0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971800" y="2514600"/>
              <a:ext cx="914400" cy="228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EBCOT1</a:t>
              </a:r>
              <a:endParaRPr lang="en-US" sz="1000" dirty="0"/>
            </a:p>
          </p:txBody>
        </p:sp>
        <p:sp>
          <p:nvSpPr>
            <p:cNvPr id="186" name="Rectangle 185"/>
            <p:cNvSpPr/>
            <p:nvPr/>
          </p:nvSpPr>
          <p:spPr>
            <a:xfrm flipH="1">
              <a:off x="2514600" y="2514600"/>
              <a:ext cx="91438" cy="228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2514600" y="1905000"/>
              <a:ext cx="1752600" cy="228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DWT</a:t>
              </a:r>
              <a:endParaRPr lang="en-US" sz="1000" dirty="0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3886200" y="2209800"/>
              <a:ext cx="914400" cy="228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EBCOT2</a:t>
              </a:r>
              <a:endParaRPr lang="en-US" sz="1000" dirty="0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3505200" y="2209800"/>
              <a:ext cx="381000" cy="228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Q2</a:t>
              </a:r>
              <a:endParaRPr lang="en-US" sz="1000" dirty="0"/>
            </a:p>
          </p:txBody>
        </p:sp>
        <p:sp>
          <p:nvSpPr>
            <p:cNvPr id="190" name="Rectangle 189"/>
            <p:cNvSpPr/>
            <p:nvPr/>
          </p:nvSpPr>
          <p:spPr>
            <a:xfrm flipH="1">
              <a:off x="3429000" y="2209800"/>
              <a:ext cx="91438" cy="228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343400" y="2514600"/>
              <a:ext cx="381000" cy="228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Q1</a:t>
              </a:r>
              <a:endParaRPr lang="en-US" sz="1000" dirty="0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4724400" y="2514600"/>
              <a:ext cx="914400" cy="228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EBCOT1</a:t>
              </a:r>
              <a:endParaRPr lang="en-US" sz="1000" dirty="0"/>
            </a:p>
          </p:txBody>
        </p:sp>
        <p:sp>
          <p:nvSpPr>
            <p:cNvPr id="193" name="Rectangle 192"/>
            <p:cNvSpPr/>
            <p:nvPr/>
          </p:nvSpPr>
          <p:spPr>
            <a:xfrm flipH="1">
              <a:off x="4267200" y="2514600"/>
              <a:ext cx="91438" cy="228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4267200" y="1905000"/>
              <a:ext cx="1752600" cy="228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DWT</a:t>
              </a:r>
              <a:endParaRPr lang="en-US" sz="1000" dirty="0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638800" y="2209800"/>
              <a:ext cx="914400" cy="228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EBCOT2</a:t>
              </a:r>
              <a:endParaRPr lang="en-US" sz="1000" dirty="0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5257800" y="2209800"/>
              <a:ext cx="381000" cy="228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Q2</a:t>
              </a:r>
              <a:endParaRPr lang="en-US" sz="1000" dirty="0"/>
            </a:p>
          </p:txBody>
        </p:sp>
        <p:sp>
          <p:nvSpPr>
            <p:cNvPr id="197" name="Rectangle 196"/>
            <p:cNvSpPr/>
            <p:nvPr/>
          </p:nvSpPr>
          <p:spPr>
            <a:xfrm flipH="1">
              <a:off x="5181600" y="2209800"/>
              <a:ext cx="91438" cy="228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6096000" y="2514600"/>
              <a:ext cx="381000" cy="228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Q1</a:t>
              </a:r>
              <a:endParaRPr lang="en-US" sz="1000" dirty="0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6477000" y="2514600"/>
              <a:ext cx="914400" cy="228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EBCOT1</a:t>
              </a:r>
              <a:endParaRPr lang="en-US" sz="1000" dirty="0"/>
            </a:p>
          </p:txBody>
        </p:sp>
        <p:sp>
          <p:nvSpPr>
            <p:cNvPr id="200" name="Rectangle 199"/>
            <p:cNvSpPr/>
            <p:nvPr/>
          </p:nvSpPr>
          <p:spPr>
            <a:xfrm flipH="1">
              <a:off x="6019800" y="2514600"/>
              <a:ext cx="91438" cy="228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6019800" y="1905000"/>
              <a:ext cx="1752600" cy="228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DWT</a:t>
              </a:r>
              <a:endParaRPr lang="en-US" sz="1000" dirty="0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7391400" y="2209800"/>
              <a:ext cx="914400" cy="228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EBCOT2</a:t>
              </a:r>
              <a:endParaRPr lang="en-US" sz="1000" dirty="0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7010400" y="2209800"/>
              <a:ext cx="381000" cy="228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Q2</a:t>
              </a:r>
              <a:endParaRPr lang="en-US" sz="1000" dirty="0"/>
            </a:p>
          </p:txBody>
        </p:sp>
        <p:sp>
          <p:nvSpPr>
            <p:cNvPr id="204" name="Rectangle 203"/>
            <p:cNvSpPr/>
            <p:nvPr/>
          </p:nvSpPr>
          <p:spPr>
            <a:xfrm flipH="1">
              <a:off x="6934200" y="2209800"/>
              <a:ext cx="91438" cy="228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7848600" y="2514600"/>
              <a:ext cx="381000" cy="228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Q1</a:t>
              </a:r>
              <a:endParaRPr lang="en-US" sz="1000" dirty="0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8229600" y="2514600"/>
              <a:ext cx="914400" cy="228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EBCOT1</a:t>
              </a:r>
              <a:endParaRPr lang="en-US" sz="1000" dirty="0"/>
            </a:p>
          </p:txBody>
        </p:sp>
        <p:sp>
          <p:nvSpPr>
            <p:cNvPr id="207" name="Rectangle 206"/>
            <p:cNvSpPr/>
            <p:nvPr/>
          </p:nvSpPr>
          <p:spPr>
            <a:xfrm flipH="1">
              <a:off x="7772400" y="2514600"/>
              <a:ext cx="91438" cy="2286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sp>
        <p:nvSpPr>
          <p:cNvPr id="132" name="Rounded Rectangular Callout 131"/>
          <p:cNvSpPr/>
          <p:nvPr/>
        </p:nvSpPr>
        <p:spPr>
          <a:xfrm>
            <a:off x="6781800" y="1447800"/>
            <a:ext cx="1981200" cy="381000"/>
          </a:xfrm>
          <a:prstGeom prst="wedgeRoundRectCallout">
            <a:avLst>
              <a:gd name="adj1" fmla="val -67193"/>
              <a:gd name="adj2" fmla="val 4021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76300" indent="-876300" defTabSz="91440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Too many idle slots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245"/>
          <p:cNvGrpSpPr/>
          <p:nvPr/>
        </p:nvGrpSpPr>
        <p:grpSpPr>
          <a:xfrm>
            <a:off x="609600" y="3048000"/>
            <a:ext cx="6781800" cy="838200"/>
            <a:chOff x="762000" y="3200400"/>
            <a:chExt cx="6781800" cy="838200"/>
          </a:xfrm>
        </p:grpSpPr>
        <p:sp>
          <p:nvSpPr>
            <p:cNvPr id="209" name="Rectangle 208"/>
            <p:cNvSpPr/>
            <p:nvPr/>
          </p:nvSpPr>
          <p:spPr>
            <a:xfrm>
              <a:off x="762000" y="3505200"/>
              <a:ext cx="17526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DWT</a:t>
              </a:r>
              <a:endParaRPr lang="en-US" sz="1000" dirty="0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762000" y="3200400"/>
              <a:ext cx="17526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DWT</a:t>
              </a:r>
              <a:endParaRPr lang="en-US" sz="1000" dirty="0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2590800" y="3200400"/>
              <a:ext cx="3810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Q1</a:t>
              </a:r>
              <a:endParaRPr lang="en-US" sz="1000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2590800" y="3505200"/>
              <a:ext cx="3810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Q1</a:t>
              </a:r>
              <a:endParaRPr lang="en-US" sz="1000" dirty="0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3124200" y="3810000"/>
              <a:ext cx="3810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Q2</a:t>
              </a:r>
              <a:endParaRPr lang="en-US" sz="1000" dirty="0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2133600" y="3810000"/>
              <a:ext cx="9144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EBCOT2</a:t>
              </a:r>
              <a:endParaRPr lang="en-US" sz="1000" dirty="0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752600" y="3810000"/>
              <a:ext cx="3810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Q2</a:t>
              </a:r>
              <a:endParaRPr lang="en-US" sz="1000" dirty="0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2971800" y="3505200"/>
              <a:ext cx="9144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EBCOT1</a:t>
              </a:r>
              <a:endParaRPr lang="en-US" sz="1000" dirty="0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971800" y="3200400"/>
              <a:ext cx="9144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EBCOT1</a:t>
              </a:r>
              <a:endParaRPr lang="en-US" sz="1000" dirty="0"/>
            </a:p>
          </p:txBody>
        </p:sp>
        <p:sp>
          <p:nvSpPr>
            <p:cNvPr id="218" name="Rectangle 217"/>
            <p:cNvSpPr/>
            <p:nvPr/>
          </p:nvSpPr>
          <p:spPr>
            <a:xfrm flipH="1">
              <a:off x="2514600" y="3200400"/>
              <a:ext cx="91438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19" name="Rectangle 218"/>
            <p:cNvSpPr/>
            <p:nvPr/>
          </p:nvSpPr>
          <p:spPr>
            <a:xfrm flipH="1">
              <a:off x="1676400" y="3810000"/>
              <a:ext cx="91438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20" name="Rectangle 219"/>
            <p:cNvSpPr/>
            <p:nvPr/>
          </p:nvSpPr>
          <p:spPr>
            <a:xfrm flipH="1">
              <a:off x="3048000" y="3810000"/>
              <a:ext cx="91438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21" name="Rectangle 220"/>
            <p:cNvSpPr/>
            <p:nvPr/>
          </p:nvSpPr>
          <p:spPr>
            <a:xfrm flipH="1">
              <a:off x="2514600" y="3505200"/>
              <a:ext cx="91438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886200" y="3505200"/>
              <a:ext cx="17526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DWT</a:t>
              </a:r>
              <a:endParaRPr lang="en-US" sz="1000" dirty="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3886200" y="3200400"/>
              <a:ext cx="17526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DWT</a:t>
              </a:r>
              <a:endParaRPr lang="en-US" sz="1000" dirty="0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715000" y="3200400"/>
              <a:ext cx="3810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Q1</a:t>
              </a:r>
              <a:endParaRPr lang="en-US" sz="1000" dirty="0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715000" y="3505200"/>
              <a:ext cx="3810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Q1</a:t>
              </a:r>
              <a:endParaRPr lang="en-US" sz="1000" dirty="0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6248400" y="3810000"/>
              <a:ext cx="3810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Q2</a:t>
              </a:r>
              <a:endParaRPr lang="en-US" sz="1000" dirty="0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6629400" y="3810000"/>
              <a:ext cx="9144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EBCOT2</a:t>
              </a:r>
              <a:endParaRPr lang="en-US" sz="1000" dirty="0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5257800" y="3810000"/>
              <a:ext cx="9144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EBCOT2</a:t>
              </a:r>
              <a:endParaRPr lang="en-US" sz="1000" dirty="0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876800" y="3810000"/>
              <a:ext cx="3810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Q2</a:t>
              </a:r>
              <a:endParaRPr lang="en-US" sz="1000" dirty="0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6096000" y="3505200"/>
              <a:ext cx="9144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EBCOT1</a:t>
              </a:r>
              <a:endParaRPr lang="en-US" sz="1000" dirty="0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6096000" y="3200400"/>
              <a:ext cx="9144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EBCOT1</a:t>
              </a:r>
              <a:endParaRPr lang="en-US" sz="1000" dirty="0"/>
            </a:p>
          </p:txBody>
        </p:sp>
        <p:sp>
          <p:nvSpPr>
            <p:cNvPr id="242" name="Rectangle 241"/>
            <p:cNvSpPr/>
            <p:nvPr/>
          </p:nvSpPr>
          <p:spPr>
            <a:xfrm flipH="1">
              <a:off x="5638800" y="3200400"/>
              <a:ext cx="91438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43" name="Rectangle 242"/>
            <p:cNvSpPr/>
            <p:nvPr/>
          </p:nvSpPr>
          <p:spPr>
            <a:xfrm flipH="1">
              <a:off x="4800600" y="3810000"/>
              <a:ext cx="91438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44" name="Rectangle 243"/>
            <p:cNvSpPr/>
            <p:nvPr/>
          </p:nvSpPr>
          <p:spPr>
            <a:xfrm flipH="1">
              <a:off x="6172200" y="3810000"/>
              <a:ext cx="91438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45" name="Rectangle 244"/>
            <p:cNvSpPr/>
            <p:nvPr/>
          </p:nvSpPr>
          <p:spPr>
            <a:xfrm flipH="1">
              <a:off x="5638800" y="3505200"/>
              <a:ext cx="91438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sp>
        <p:nvSpPr>
          <p:cNvPr id="169" name="Rounded Rectangular Callout 168"/>
          <p:cNvSpPr/>
          <p:nvPr/>
        </p:nvSpPr>
        <p:spPr>
          <a:xfrm>
            <a:off x="6172200" y="2590800"/>
            <a:ext cx="2667000" cy="762000"/>
          </a:xfrm>
          <a:prstGeom prst="wedgeRoundRectCallout">
            <a:avLst>
              <a:gd name="adj1" fmla="val -58931"/>
              <a:gd name="adj2" fmla="val 5829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76300" indent="-876300" defTabSz="91440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more compact schedule </a:t>
            </a:r>
          </a:p>
          <a:p>
            <a:pPr marL="876300" indent="-876300" defTabSz="91440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(P2 has longer idle slots)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317"/>
          <p:cNvGrpSpPr/>
          <p:nvPr/>
        </p:nvGrpSpPr>
        <p:grpSpPr>
          <a:xfrm>
            <a:off x="609600" y="4267200"/>
            <a:ext cx="7620000" cy="838200"/>
            <a:chOff x="762000" y="4419600"/>
            <a:chExt cx="7620000" cy="838200"/>
          </a:xfrm>
        </p:grpSpPr>
        <p:sp>
          <p:nvSpPr>
            <p:cNvPr id="247" name="Rectangle 246"/>
            <p:cNvSpPr/>
            <p:nvPr/>
          </p:nvSpPr>
          <p:spPr>
            <a:xfrm>
              <a:off x="762000" y="4724400"/>
              <a:ext cx="1752600" cy="228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DWT</a:t>
              </a:r>
              <a:endParaRPr lang="en-US" sz="1000" dirty="0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762000" y="5029200"/>
              <a:ext cx="1752600" cy="228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DWT</a:t>
              </a:r>
              <a:endParaRPr lang="en-US" sz="1000" dirty="0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762000" y="4419600"/>
              <a:ext cx="1752600" cy="228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DWT</a:t>
              </a:r>
              <a:endParaRPr lang="en-US" sz="1000" dirty="0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2590800" y="4419600"/>
              <a:ext cx="381000" cy="228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Q1</a:t>
              </a:r>
              <a:endParaRPr lang="en-US" sz="1000" dirty="0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2590800" y="4724400"/>
              <a:ext cx="381000" cy="228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Q1</a:t>
              </a:r>
              <a:endParaRPr lang="en-US" sz="1000" dirty="0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3962400" y="4724400"/>
              <a:ext cx="381000" cy="228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Q2</a:t>
              </a:r>
              <a:endParaRPr lang="en-US" sz="1000" dirty="0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2971800" y="5029200"/>
              <a:ext cx="914400" cy="228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EBCOT1</a:t>
              </a:r>
              <a:endParaRPr lang="en-US" sz="1000" dirty="0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4343400" y="4724400"/>
              <a:ext cx="914400" cy="228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EBCOT2</a:t>
              </a:r>
              <a:endParaRPr lang="en-US" sz="1000" dirty="0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4343400" y="4419600"/>
              <a:ext cx="914400" cy="228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EBCOT2</a:t>
              </a:r>
              <a:endParaRPr lang="en-US" sz="1000" dirty="0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4343400" y="5029200"/>
              <a:ext cx="914400" cy="228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EBCOT2</a:t>
              </a:r>
              <a:endParaRPr lang="en-US" sz="1000" dirty="0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2590800" y="5029200"/>
              <a:ext cx="381000" cy="228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Q1</a:t>
              </a:r>
              <a:endParaRPr lang="en-US" sz="1000" dirty="0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3962400" y="4419600"/>
              <a:ext cx="381000" cy="228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Q2</a:t>
              </a:r>
              <a:endParaRPr lang="en-US" sz="1000" dirty="0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3962400" y="5029200"/>
              <a:ext cx="381000" cy="228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Q2</a:t>
              </a:r>
              <a:endParaRPr lang="en-US" sz="1000" dirty="0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2971800" y="4724400"/>
              <a:ext cx="914400" cy="228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EBCOT1</a:t>
              </a:r>
              <a:endParaRPr lang="en-US" sz="1000" dirty="0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2971800" y="4419600"/>
              <a:ext cx="914400" cy="228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EBCOT1</a:t>
              </a:r>
              <a:endParaRPr lang="en-US" sz="1000" dirty="0"/>
            </a:p>
          </p:txBody>
        </p:sp>
        <p:sp>
          <p:nvSpPr>
            <p:cNvPr id="305" name="Rectangle 304"/>
            <p:cNvSpPr/>
            <p:nvPr/>
          </p:nvSpPr>
          <p:spPr>
            <a:xfrm flipH="1">
              <a:off x="2514600" y="4419600"/>
              <a:ext cx="91438" cy="228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06" name="Rectangle 305"/>
            <p:cNvSpPr/>
            <p:nvPr/>
          </p:nvSpPr>
          <p:spPr>
            <a:xfrm flipH="1">
              <a:off x="2514600" y="5029200"/>
              <a:ext cx="91438" cy="228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07" name="Rectangle 306"/>
            <p:cNvSpPr/>
            <p:nvPr/>
          </p:nvSpPr>
          <p:spPr>
            <a:xfrm flipH="1">
              <a:off x="2499362" y="4724400"/>
              <a:ext cx="91438" cy="228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08" name="Rectangle 307"/>
            <p:cNvSpPr/>
            <p:nvPr/>
          </p:nvSpPr>
          <p:spPr>
            <a:xfrm flipH="1">
              <a:off x="3886200" y="4419600"/>
              <a:ext cx="91438" cy="228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09" name="Rectangle 308"/>
            <p:cNvSpPr/>
            <p:nvPr/>
          </p:nvSpPr>
          <p:spPr>
            <a:xfrm flipH="1">
              <a:off x="3886200" y="4724400"/>
              <a:ext cx="91438" cy="228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10" name="Rectangle 309"/>
            <p:cNvSpPr/>
            <p:nvPr/>
          </p:nvSpPr>
          <p:spPr>
            <a:xfrm flipH="1">
              <a:off x="3886200" y="5029200"/>
              <a:ext cx="91438" cy="228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5257800" y="4419600"/>
              <a:ext cx="1752600" cy="228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DWT</a:t>
              </a:r>
              <a:endParaRPr lang="en-US" sz="1000" dirty="0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6629400" y="4724400"/>
              <a:ext cx="914400" cy="228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EBCOT2</a:t>
              </a:r>
              <a:endParaRPr lang="en-US" sz="1000" dirty="0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6248400" y="4724400"/>
              <a:ext cx="381000" cy="228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Q2</a:t>
              </a:r>
              <a:endParaRPr lang="en-US" sz="1000" dirty="0"/>
            </a:p>
          </p:txBody>
        </p:sp>
        <p:sp>
          <p:nvSpPr>
            <p:cNvPr id="314" name="Rectangle 313"/>
            <p:cNvSpPr/>
            <p:nvPr/>
          </p:nvSpPr>
          <p:spPr>
            <a:xfrm flipH="1">
              <a:off x="6172200" y="4724400"/>
              <a:ext cx="91438" cy="228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7086600" y="4419600"/>
              <a:ext cx="381000" cy="228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Q1</a:t>
              </a:r>
              <a:endParaRPr lang="en-US" sz="1000" dirty="0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7467600" y="4419600"/>
              <a:ext cx="914400" cy="228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EBCOT1</a:t>
              </a:r>
              <a:endParaRPr lang="en-US" sz="1000" dirty="0"/>
            </a:p>
          </p:txBody>
        </p:sp>
        <p:sp>
          <p:nvSpPr>
            <p:cNvPr id="317" name="Rectangle 316"/>
            <p:cNvSpPr/>
            <p:nvPr/>
          </p:nvSpPr>
          <p:spPr>
            <a:xfrm flipH="1">
              <a:off x="7010400" y="4419600"/>
              <a:ext cx="91438" cy="228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sp>
        <p:nvSpPr>
          <p:cNvPr id="170" name="Rounded Rectangular Callout 169"/>
          <p:cNvSpPr/>
          <p:nvPr/>
        </p:nvSpPr>
        <p:spPr>
          <a:xfrm>
            <a:off x="7010400" y="3657600"/>
            <a:ext cx="2133600" cy="762000"/>
          </a:xfrm>
          <a:prstGeom prst="wedgeRoundRectCallout">
            <a:avLst>
              <a:gd name="adj1" fmla="val -73503"/>
              <a:gd name="adj2" fmla="val 3453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76300" indent="-876300" defTabSz="91440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Worst performance</a:t>
            </a:r>
          </a:p>
          <a:p>
            <a:pPr marL="876300" indent="-876300" defTabSz="91440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nd more idle slots </a:t>
            </a:r>
          </a:p>
          <a:p>
            <a:pPr marL="876300" indent="-876300" defTabSz="91440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 scheduling 2 tasks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" name="Rectangle 347"/>
          <p:cNvSpPr/>
          <p:nvPr/>
        </p:nvSpPr>
        <p:spPr>
          <a:xfrm>
            <a:off x="5029200" y="4876800"/>
            <a:ext cx="4114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876300" indent="-87630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1600" dirty="0" smtClean="0"/>
              <a:t>If the mapping is not schedulable within MII, </a:t>
            </a:r>
          </a:p>
          <a:p>
            <a:pPr marL="876300" indent="-87630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1600" dirty="0" smtClean="0"/>
              <a:t>retiming is done for all possible tasks</a:t>
            </a:r>
            <a:endParaRPr lang="en-US" sz="16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4191000" y="228600"/>
            <a:ext cx="46482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876300" indent="-87630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1600" b="1" i="1" dirty="0" smtClean="0">
                <a:solidFill>
                  <a:schemeClr val="tx1"/>
                </a:solidFill>
                <a:cs typeface="Arial" pitchFamily="34" charset="0"/>
              </a:rPr>
              <a:t>We need to explore different schedules/mappings in </a:t>
            </a:r>
          </a:p>
          <a:p>
            <a:pPr marL="876300" indent="-87630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1600" b="1" i="1" dirty="0" smtClean="0">
                <a:solidFill>
                  <a:schemeClr val="tx1"/>
                </a:solidFill>
                <a:cs typeface="Arial" pitchFamily="34" charset="0"/>
              </a:rPr>
              <a:t>order to find out the right unrolling/scheduling</a:t>
            </a:r>
          </a:p>
          <a:p>
            <a:pPr marL="876300" indent="-87630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1600" b="1" i="1" dirty="0" smtClean="0">
                <a:solidFill>
                  <a:schemeClr val="tx1"/>
                </a:solidFill>
                <a:cs typeface="Arial" pitchFamily="34" charset="0"/>
              </a:rPr>
              <a:t>combinations (software pipelining)</a:t>
            </a:r>
            <a:endParaRPr lang="en-US" sz="1600" b="1" i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5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1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9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4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30" grpId="0" animBg="1"/>
      <p:bldP spid="32" grpId="0" animBg="1"/>
      <p:bldP spid="36" grpId="0" animBg="1"/>
      <p:bldP spid="39" grpId="0" animBg="1"/>
      <p:bldP spid="50" grpId="0" animBg="1"/>
      <p:bldP spid="51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9" grpId="0" animBg="1"/>
      <p:bldP spid="160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80" grpId="0" animBg="1"/>
      <p:bldP spid="182" grpId="0" animBg="1"/>
      <p:bldP spid="184" grpId="0" animBg="1"/>
      <p:bldP spid="185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/>
      <p:bldP spid="286" grpId="0"/>
      <p:bldP spid="287" grpId="0"/>
      <p:bldP spid="288" grpId="0"/>
      <p:bldP spid="290" grpId="0"/>
      <p:bldP spid="292" grpId="0"/>
      <p:bldP spid="132" grpId="0" animBg="1"/>
      <p:bldP spid="169" grpId="0" animBg="1"/>
      <p:bldP spid="170" grpId="0" animBg="1"/>
      <p:bldP spid="348" grpId="0" animBg="1"/>
      <p:bldP spid="3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Software/Hardware Co-Design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mtClean="0"/>
              <a:t>Given an existing applications, designers can</a:t>
            </a:r>
          </a:p>
          <a:p>
            <a:pPr lvl="1"/>
            <a:r>
              <a:rPr lang="en-GB" smtClean="0"/>
              <a:t>Design a customized platform</a:t>
            </a:r>
          </a:p>
          <a:p>
            <a:pPr lvl="2"/>
            <a:r>
              <a:rPr lang="en-GB" smtClean="0"/>
              <a:t>Dedicated logic</a:t>
            </a:r>
          </a:p>
          <a:p>
            <a:pPr lvl="2"/>
            <a:r>
              <a:rPr lang="en-GB" smtClean="0"/>
              <a:t>Custom memory hierarchy / communication architecture</a:t>
            </a:r>
          </a:p>
          <a:p>
            <a:pPr lvl="1"/>
            <a:r>
              <a:rPr lang="en-GB" smtClean="0"/>
              <a:t>Take an existing platform and efficiently map the application on it</a:t>
            </a:r>
          </a:p>
          <a:p>
            <a:pPr lvl="2"/>
            <a:r>
              <a:rPr lang="en-GB" smtClean="0"/>
              <a:t>Data allocation and Task mapping</a:t>
            </a:r>
          </a:p>
          <a:p>
            <a:pPr lvl="1"/>
            <a:r>
              <a:rPr lang="en-GB" smtClean="0"/>
              <a:t>Start with an existing platform and customize it to satisfy the requirements</a:t>
            </a:r>
          </a:p>
          <a:p>
            <a:pPr lvl="2"/>
            <a:r>
              <a:rPr lang="en-GB" smtClean="0"/>
              <a:t>Add custom blocks, and reuse components</a:t>
            </a:r>
            <a:endParaRPr lang="en-GB" dirty="0" smtClean="0"/>
          </a:p>
        </p:txBody>
      </p:sp>
      <p:sp>
        <p:nvSpPr>
          <p:cNvPr id="1638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EBA3A8A-3A46-8B4D-8D31-974A251D69DD}" type="datetime1">
              <a:rPr lang="en-US" smtClean="0"/>
              <a:t>10/28/10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DADA48B-C3A1-4F34-BDEF-8CC77626A66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6388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8" name="Round Diagonal Corner Rectangle 7"/>
          <p:cNvSpPr/>
          <p:nvPr/>
        </p:nvSpPr>
        <p:spPr>
          <a:xfrm>
            <a:off x="5870363" y="1456894"/>
            <a:ext cx="1269804" cy="381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Application</a:t>
            </a:r>
          </a:p>
        </p:txBody>
      </p:sp>
      <p:sp>
        <p:nvSpPr>
          <p:cNvPr id="9" name="Cloud 8"/>
          <p:cNvSpPr/>
          <p:nvPr/>
        </p:nvSpPr>
        <p:spPr>
          <a:xfrm>
            <a:off x="5794162" y="2218894"/>
            <a:ext cx="1608419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Mapping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Process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6251362" y="1914094"/>
            <a:ext cx="507922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348182" y="3590494"/>
            <a:ext cx="5849697" cy="2571073"/>
            <a:chOff x="381000" y="1446213"/>
            <a:chExt cx="8382000" cy="5207000"/>
          </a:xfrm>
        </p:grpSpPr>
        <p:sp>
          <p:nvSpPr>
            <p:cNvPr id="16532" name="AutoShape 4"/>
            <p:cNvSpPr>
              <a:spLocks noChangeArrowheads="1"/>
            </p:cNvSpPr>
            <p:nvPr/>
          </p:nvSpPr>
          <p:spPr bwMode="auto">
            <a:xfrm>
              <a:off x="381000" y="3733800"/>
              <a:ext cx="8382000" cy="650875"/>
            </a:xfrm>
            <a:prstGeom prst="leftRightArrow">
              <a:avLst>
                <a:gd name="adj1" fmla="val 32083"/>
                <a:gd name="adj2" fmla="val 626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latin typeface="Georgia" pitchFamily="18" charset="0"/>
                </a:rPr>
                <a:t>AMBA 2.0</a:t>
              </a:r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7240270" y="4191072"/>
              <a:ext cx="261939" cy="436601"/>
            </a:xfrm>
            <a:prstGeom prst="upDownArrow">
              <a:avLst>
                <a:gd name="adj1" fmla="val 45713"/>
                <a:gd name="adj2" fmla="val 201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16534" name="Rectangle 9"/>
            <p:cNvSpPr>
              <a:spLocks noChangeArrowheads="1"/>
            </p:cNvSpPr>
            <p:nvPr/>
          </p:nvSpPr>
          <p:spPr bwMode="auto">
            <a:xfrm>
              <a:off x="7086600" y="4648200"/>
              <a:ext cx="704850" cy="5778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dirty="0">
                  <a:latin typeface="Georgia" pitchFamily="18" charset="0"/>
                </a:rPr>
                <a:t>Image/</a:t>
              </a:r>
            </a:p>
            <a:p>
              <a:pPr algn="ctr"/>
              <a:r>
                <a:rPr lang="en-US" sz="700" dirty="0" err="1">
                  <a:latin typeface="Georgia" pitchFamily="18" charset="0"/>
                </a:rPr>
                <a:t>Bitstream</a:t>
              </a:r>
              <a:endParaRPr lang="en-US" sz="700" dirty="0">
                <a:latin typeface="Georgia" pitchFamily="18" charset="0"/>
              </a:endParaRPr>
            </a:p>
          </p:txBody>
        </p:sp>
        <p:sp>
          <p:nvSpPr>
            <p:cNvPr id="16535" name="Rectangle 10"/>
            <p:cNvSpPr>
              <a:spLocks noChangeArrowheads="1"/>
            </p:cNvSpPr>
            <p:nvPr/>
          </p:nvSpPr>
          <p:spPr bwMode="auto">
            <a:xfrm>
              <a:off x="6477000" y="2667000"/>
              <a:ext cx="1174750" cy="795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latin typeface="Georgia" pitchFamily="18" charset="0"/>
                </a:rPr>
                <a:t>CPU</a:t>
              </a:r>
            </a:p>
          </p:txBody>
        </p:sp>
        <p:sp>
          <p:nvSpPr>
            <p:cNvPr id="17" name="AutoShape 11"/>
            <p:cNvSpPr>
              <a:spLocks noChangeArrowheads="1"/>
            </p:cNvSpPr>
            <p:nvPr/>
          </p:nvSpPr>
          <p:spPr bwMode="auto">
            <a:xfrm>
              <a:off x="6946900" y="3461019"/>
              <a:ext cx="265430" cy="436601"/>
            </a:xfrm>
            <a:prstGeom prst="upDownArrow">
              <a:avLst>
                <a:gd name="adj1" fmla="val 45713"/>
                <a:gd name="adj2" fmla="val 2002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16537" name="Rectangle 12"/>
            <p:cNvSpPr>
              <a:spLocks noChangeArrowheads="1"/>
            </p:cNvSpPr>
            <p:nvPr/>
          </p:nvSpPr>
          <p:spPr bwMode="auto">
            <a:xfrm>
              <a:off x="7259638" y="3100388"/>
              <a:ext cx="941387" cy="5794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latin typeface="Georgia" pitchFamily="18" charset="0"/>
                </a:rPr>
                <a:t>Tier2</a:t>
              </a:r>
            </a:p>
          </p:txBody>
        </p:sp>
        <p:sp>
          <p:nvSpPr>
            <p:cNvPr id="16538" name="Rectangle 57"/>
            <p:cNvSpPr>
              <a:spLocks noChangeArrowheads="1"/>
            </p:cNvSpPr>
            <p:nvPr/>
          </p:nvSpPr>
          <p:spPr bwMode="auto">
            <a:xfrm>
              <a:off x="5791200" y="2438400"/>
              <a:ext cx="941388" cy="5794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latin typeface="Georgia" pitchFamily="18" charset="0"/>
                </a:rPr>
                <a:t>DC_LS, MCT, …</a:t>
              </a:r>
            </a:p>
          </p:txBody>
        </p:sp>
        <p:sp>
          <p:nvSpPr>
            <p:cNvPr id="16539" name="Rectangle 60"/>
            <p:cNvSpPr>
              <a:spLocks noChangeArrowheads="1"/>
            </p:cNvSpPr>
            <p:nvPr/>
          </p:nvSpPr>
          <p:spPr bwMode="auto">
            <a:xfrm>
              <a:off x="2133600" y="4556125"/>
              <a:ext cx="765175" cy="889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latin typeface="Georgia" pitchFamily="18" charset="0"/>
                </a:rPr>
                <a:t>DWT w/iDMA </a:t>
              </a:r>
            </a:p>
          </p:txBody>
        </p:sp>
        <p:sp>
          <p:nvSpPr>
            <p:cNvPr id="21" name="AutoShape 61"/>
            <p:cNvSpPr>
              <a:spLocks noChangeArrowheads="1"/>
            </p:cNvSpPr>
            <p:nvPr/>
          </p:nvSpPr>
          <p:spPr bwMode="auto">
            <a:xfrm>
              <a:off x="2389189" y="4191072"/>
              <a:ext cx="279400" cy="365027"/>
            </a:xfrm>
            <a:prstGeom prst="upDownArrow">
              <a:avLst>
                <a:gd name="adj1" fmla="val 34287"/>
                <a:gd name="adj2" fmla="val 1551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16541" name="Rectangle 62"/>
            <p:cNvSpPr>
              <a:spLocks noChangeArrowheads="1"/>
            </p:cNvSpPr>
            <p:nvPr/>
          </p:nvSpPr>
          <p:spPr bwMode="auto">
            <a:xfrm>
              <a:off x="3408363" y="6391275"/>
              <a:ext cx="2233612" cy="2619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latin typeface="Georgia" pitchFamily="18" charset="0"/>
                </a:rPr>
                <a:t>Controller/</a:t>
              </a:r>
            </a:p>
            <a:p>
              <a:pPr algn="ctr"/>
              <a:r>
                <a:rPr lang="en-US" sz="700">
                  <a:latin typeface="Georgia" pitchFamily="18" charset="0"/>
                </a:rPr>
                <a:t>Scheduler</a:t>
              </a:r>
            </a:p>
          </p:txBody>
        </p:sp>
        <p:sp>
          <p:nvSpPr>
            <p:cNvPr id="16542" name="Rectangle 63"/>
            <p:cNvSpPr>
              <a:spLocks noChangeArrowheads="1"/>
            </p:cNvSpPr>
            <p:nvPr/>
          </p:nvSpPr>
          <p:spPr bwMode="auto">
            <a:xfrm>
              <a:off x="3473450" y="4556125"/>
              <a:ext cx="765175" cy="889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latin typeface="Georgia" pitchFamily="18" charset="0"/>
                </a:rPr>
                <a:t>Data </a:t>
              </a:r>
            </a:p>
            <a:p>
              <a:pPr algn="ctr"/>
              <a:r>
                <a:rPr lang="en-US" sz="700">
                  <a:latin typeface="Georgia" pitchFamily="18" charset="0"/>
                </a:rPr>
                <a:t>Dispatcher</a:t>
              </a:r>
            </a:p>
          </p:txBody>
        </p:sp>
        <p:sp>
          <p:nvSpPr>
            <p:cNvPr id="16543" name="Rectangle 65"/>
            <p:cNvSpPr>
              <a:spLocks noChangeArrowheads="1"/>
            </p:cNvSpPr>
            <p:nvPr/>
          </p:nvSpPr>
          <p:spPr bwMode="auto">
            <a:xfrm>
              <a:off x="5387975" y="4556125"/>
              <a:ext cx="319088" cy="2095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latin typeface="Georgia" pitchFamily="18" charset="0"/>
                </a:rPr>
                <a:t>Data</a:t>
              </a:r>
            </a:p>
            <a:p>
              <a:pPr algn="ctr"/>
              <a:r>
                <a:rPr lang="en-US" sz="700">
                  <a:latin typeface="Georgia" pitchFamily="18" charset="0"/>
                </a:rPr>
                <a:t>FIFO</a:t>
              </a:r>
            </a:p>
          </p:txBody>
        </p:sp>
        <p:sp>
          <p:nvSpPr>
            <p:cNvPr id="25" name="Line 66"/>
            <p:cNvSpPr>
              <a:spLocks noChangeShapeType="1"/>
            </p:cNvSpPr>
            <p:nvPr/>
          </p:nvSpPr>
          <p:spPr bwMode="auto">
            <a:xfrm flipH="1">
              <a:off x="5260024" y="4659880"/>
              <a:ext cx="12922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26" name="Line 67"/>
            <p:cNvSpPr>
              <a:spLocks noChangeShapeType="1"/>
            </p:cNvSpPr>
            <p:nvPr/>
          </p:nvSpPr>
          <p:spPr bwMode="auto">
            <a:xfrm flipH="1">
              <a:off x="5707064" y="4659880"/>
              <a:ext cx="1257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16546" name="Rectangle 68"/>
            <p:cNvSpPr>
              <a:spLocks noChangeArrowheads="1"/>
            </p:cNvSpPr>
            <p:nvPr/>
          </p:nvSpPr>
          <p:spPr bwMode="auto">
            <a:xfrm>
              <a:off x="5834063" y="4556125"/>
              <a:ext cx="511175" cy="889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latin typeface="Georgia" pitchFamily="18" charset="0"/>
                </a:rPr>
                <a:t>Data </a:t>
              </a:r>
            </a:p>
            <a:p>
              <a:pPr algn="ctr"/>
              <a:r>
                <a:rPr lang="en-US" sz="700">
                  <a:latin typeface="Georgia" pitchFamily="18" charset="0"/>
                </a:rPr>
                <a:t>Collector</a:t>
              </a:r>
            </a:p>
          </p:txBody>
        </p:sp>
        <p:sp>
          <p:nvSpPr>
            <p:cNvPr id="28" name="AutoShape 69"/>
            <p:cNvSpPr>
              <a:spLocks noChangeArrowheads="1"/>
            </p:cNvSpPr>
            <p:nvPr/>
          </p:nvSpPr>
          <p:spPr bwMode="auto">
            <a:xfrm>
              <a:off x="5899150" y="4191072"/>
              <a:ext cx="279400" cy="365027"/>
            </a:xfrm>
            <a:prstGeom prst="upDownArrow">
              <a:avLst>
                <a:gd name="adj1" fmla="val 34287"/>
                <a:gd name="adj2" fmla="val 1551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16548" name="Rectangle 70"/>
            <p:cNvSpPr>
              <a:spLocks noChangeArrowheads="1"/>
            </p:cNvSpPr>
            <p:nvPr/>
          </p:nvSpPr>
          <p:spPr bwMode="auto">
            <a:xfrm>
              <a:off x="4814888" y="4556125"/>
              <a:ext cx="446087" cy="2095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latin typeface="Georgia" pitchFamily="18" charset="0"/>
                </a:rPr>
                <a:t>BPC/BAC</a:t>
              </a:r>
            </a:p>
          </p:txBody>
        </p:sp>
        <p:sp>
          <p:nvSpPr>
            <p:cNvPr id="16549" name="Rectangle 71"/>
            <p:cNvSpPr>
              <a:spLocks noChangeArrowheads="1"/>
            </p:cNvSpPr>
            <p:nvPr/>
          </p:nvSpPr>
          <p:spPr bwMode="auto">
            <a:xfrm>
              <a:off x="4367213" y="4556125"/>
              <a:ext cx="319087" cy="2095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latin typeface="Georgia" pitchFamily="18" charset="0"/>
                </a:rPr>
                <a:t>Data</a:t>
              </a:r>
            </a:p>
            <a:p>
              <a:pPr algn="ctr"/>
              <a:r>
                <a:rPr lang="en-US" sz="700">
                  <a:latin typeface="Georgia" pitchFamily="18" charset="0"/>
                </a:rPr>
                <a:t>FIFO</a:t>
              </a:r>
            </a:p>
          </p:txBody>
        </p:sp>
        <p:sp>
          <p:nvSpPr>
            <p:cNvPr id="31" name="Line 72"/>
            <p:cNvSpPr>
              <a:spLocks noChangeShapeType="1"/>
            </p:cNvSpPr>
            <p:nvPr/>
          </p:nvSpPr>
          <p:spPr bwMode="auto">
            <a:xfrm flipH="1">
              <a:off x="4240214" y="4659880"/>
              <a:ext cx="1257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32" name="Line 73"/>
            <p:cNvSpPr>
              <a:spLocks noChangeShapeType="1"/>
            </p:cNvSpPr>
            <p:nvPr/>
          </p:nvSpPr>
          <p:spPr bwMode="auto">
            <a:xfrm flipH="1">
              <a:off x="4687254" y="4659880"/>
              <a:ext cx="12922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16552" name="Rectangle 74"/>
            <p:cNvSpPr>
              <a:spLocks noChangeArrowheads="1"/>
            </p:cNvSpPr>
            <p:nvPr/>
          </p:nvSpPr>
          <p:spPr bwMode="auto">
            <a:xfrm>
              <a:off x="5387975" y="4868863"/>
              <a:ext cx="319088" cy="2095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latin typeface="Georgia" pitchFamily="18" charset="0"/>
                </a:rPr>
                <a:t>Data</a:t>
              </a:r>
            </a:p>
            <a:p>
              <a:pPr algn="ctr"/>
              <a:r>
                <a:rPr lang="en-US" sz="700">
                  <a:latin typeface="Georgia" pitchFamily="18" charset="0"/>
                </a:rPr>
                <a:t>FIFO</a:t>
              </a:r>
            </a:p>
          </p:txBody>
        </p:sp>
        <p:sp>
          <p:nvSpPr>
            <p:cNvPr id="34" name="Line 75"/>
            <p:cNvSpPr>
              <a:spLocks noChangeShapeType="1"/>
            </p:cNvSpPr>
            <p:nvPr/>
          </p:nvSpPr>
          <p:spPr bwMode="auto">
            <a:xfrm flipH="1">
              <a:off x="5260024" y="4974805"/>
              <a:ext cx="12922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35" name="Line 76"/>
            <p:cNvSpPr>
              <a:spLocks noChangeShapeType="1"/>
            </p:cNvSpPr>
            <p:nvPr/>
          </p:nvSpPr>
          <p:spPr bwMode="auto">
            <a:xfrm flipH="1">
              <a:off x="5707064" y="4974805"/>
              <a:ext cx="1257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16555" name="Rectangle 77"/>
            <p:cNvSpPr>
              <a:spLocks noChangeArrowheads="1"/>
            </p:cNvSpPr>
            <p:nvPr/>
          </p:nvSpPr>
          <p:spPr bwMode="auto">
            <a:xfrm>
              <a:off x="4814888" y="4868863"/>
              <a:ext cx="446087" cy="2095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latin typeface="Georgia" pitchFamily="18" charset="0"/>
                </a:rPr>
                <a:t>BPC/BAC</a:t>
              </a:r>
            </a:p>
          </p:txBody>
        </p:sp>
        <p:sp>
          <p:nvSpPr>
            <p:cNvPr id="16556" name="Rectangle 78"/>
            <p:cNvSpPr>
              <a:spLocks noChangeArrowheads="1"/>
            </p:cNvSpPr>
            <p:nvPr/>
          </p:nvSpPr>
          <p:spPr bwMode="auto">
            <a:xfrm>
              <a:off x="4367213" y="4868863"/>
              <a:ext cx="319087" cy="2095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latin typeface="Georgia" pitchFamily="18" charset="0"/>
                </a:rPr>
                <a:t>Data</a:t>
              </a:r>
            </a:p>
            <a:p>
              <a:pPr algn="ctr"/>
              <a:r>
                <a:rPr lang="en-US" sz="700">
                  <a:latin typeface="Georgia" pitchFamily="18" charset="0"/>
                </a:rPr>
                <a:t>FIFO</a:t>
              </a:r>
            </a:p>
          </p:txBody>
        </p:sp>
        <p:sp>
          <p:nvSpPr>
            <p:cNvPr id="38" name="Line 79"/>
            <p:cNvSpPr>
              <a:spLocks noChangeShapeType="1"/>
            </p:cNvSpPr>
            <p:nvPr/>
          </p:nvSpPr>
          <p:spPr bwMode="auto">
            <a:xfrm flipH="1">
              <a:off x="4240214" y="4974805"/>
              <a:ext cx="1257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39" name="Line 80"/>
            <p:cNvSpPr>
              <a:spLocks noChangeShapeType="1"/>
            </p:cNvSpPr>
            <p:nvPr/>
          </p:nvSpPr>
          <p:spPr bwMode="auto">
            <a:xfrm flipH="1">
              <a:off x="4687254" y="4974805"/>
              <a:ext cx="12922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16559" name="Rectangle 81"/>
            <p:cNvSpPr>
              <a:spLocks noChangeArrowheads="1"/>
            </p:cNvSpPr>
            <p:nvPr/>
          </p:nvSpPr>
          <p:spPr bwMode="auto">
            <a:xfrm>
              <a:off x="5387975" y="5183188"/>
              <a:ext cx="319088" cy="207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latin typeface="Georgia" pitchFamily="18" charset="0"/>
                </a:rPr>
                <a:t>Data</a:t>
              </a:r>
            </a:p>
            <a:p>
              <a:pPr algn="ctr"/>
              <a:r>
                <a:rPr lang="en-US" sz="700">
                  <a:latin typeface="Georgia" pitchFamily="18" charset="0"/>
                </a:rPr>
                <a:t>FIFO</a:t>
              </a:r>
            </a:p>
          </p:txBody>
        </p:sp>
        <p:sp>
          <p:nvSpPr>
            <p:cNvPr id="41" name="Line 82"/>
            <p:cNvSpPr>
              <a:spLocks noChangeShapeType="1"/>
            </p:cNvSpPr>
            <p:nvPr/>
          </p:nvSpPr>
          <p:spPr bwMode="auto">
            <a:xfrm flipH="1">
              <a:off x="5260024" y="5289730"/>
              <a:ext cx="12922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42" name="Line 83"/>
            <p:cNvSpPr>
              <a:spLocks noChangeShapeType="1"/>
            </p:cNvSpPr>
            <p:nvPr/>
          </p:nvSpPr>
          <p:spPr bwMode="auto">
            <a:xfrm flipH="1">
              <a:off x="5707064" y="5289730"/>
              <a:ext cx="1257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16562" name="Rectangle 84"/>
            <p:cNvSpPr>
              <a:spLocks noChangeArrowheads="1"/>
            </p:cNvSpPr>
            <p:nvPr/>
          </p:nvSpPr>
          <p:spPr bwMode="auto">
            <a:xfrm>
              <a:off x="4814888" y="5183188"/>
              <a:ext cx="446087" cy="207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latin typeface="Georgia" pitchFamily="18" charset="0"/>
                </a:rPr>
                <a:t>BPC/BAC</a:t>
              </a:r>
            </a:p>
          </p:txBody>
        </p:sp>
        <p:sp>
          <p:nvSpPr>
            <p:cNvPr id="16563" name="Rectangle 85"/>
            <p:cNvSpPr>
              <a:spLocks noChangeArrowheads="1"/>
            </p:cNvSpPr>
            <p:nvPr/>
          </p:nvSpPr>
          <p:spPr bwMode="auto">
            <a:xfrm>
              <a:off x="4367213" y="5183188"/>
              <a:ext cx="319087" cy="207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latin typeface="Georgia" pitchFamily="18" charset="0"/>
                </a:rPr>
                <a:t>Data</a:t>
              </a:r>
            </a:p>
            <a:p>
              <a:pPr algn="ctr"/>
              <a:r>
                <a:rPr lang="en-US" sz="700">
                  <a:latin typeface="Georgia" pitchFamily="18" charset="0"/>
                </a:rPr>
                <a:t>FIFO</a:t>
              </a:r>
            </a:p>
          </p:txBody>
        </p:sp>
        <p:sp>
          <p:nvSpPr>
            <p:cNvPr id="45" name="Line 86"/>
            <p:cNvSpPr>
              <a:spLocks noChangeShapeType="1"/>
            </p:cNvSpPr>
            <p:nvPr/>
          </p:nvSpPr>
          <p:spPr bwMode="auto">
            <a:xfrm flipH="1">
              <a:off x="4240214" y="5289730"/>
              <a:ext cx="1257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46" name="Line 87"/>
            <p:cNvSpPr>
              <a:spLocks noChangeShapeType="1"/>
            </p:cNvSpPr>
            <p:nvPr/>
          </p:nvSpPr>
          <p:spPr bwMode="auto">
            <a:xfrm flipH="1">
              <a:off x="4687254" y="5289730"/>
              <a:ext cx="12922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47" name="Rectangle 88"/>
            <p:cNvSpPr>
              <a:spLocks noChangeArrowheads="1"/>
            </p:cNvSpPr>
            <p:nvPr/>
          </p:nvSpPr>
          <p:spPr bwMode="auto">
            <a:xfrm>
              <a:off x="4816475" y="5232471"/>
              <a:ext cx="59374" cy="10736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48" name="Rectangle 89"/>
            <p:cNvSpPr>
              <a:spLocks noChangeArrowheads="1"/>
            </p:cNvSpPr>
            <p:nvPr/>
          </p:nvSpPr>
          <p:spPr bwMode="auto">
            <a:xfrm>
              <a:off x="4173855" y="4921125"/>
              <a:ext cx="66359" cy="103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49" name="Rectangle 90"/>
            <p:cNvSpPr>
              <a:spLocks noChangeArrowheads="1"/>
            </p:cNvSpPr>
            <p:nvPr/>
          </p:nvSpPr>
          <p:spPr bwMode="auto">
            <a:xfrm>
              <a:off x="4816475" y="4921125"/>
              <a:ext cx="59374" cy="103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50" name="Rectangle 91"/>
            <p:cNvSpPr>
              <a:spLocks noChangeArrowheads="1"/>
            </p:cNvSpPr>
            <p:nvPr/>
          </p:nvSpPr>
          <p:spPr bwMode="auto">
            <a:xfrm>
              <a:off x="4816475" y="4609778"/>
              <a:ext cx="59374" cy="10378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51" name="Rectangle 92"/>
            <p:cNvSpPr>
              <a:spLocks noChangeArrowheads="1"/>
            </p:cNvSpPr>
            <p:nvPr/>
          </p:nvSpPr>
          <p:spPr bwMode="auto">
            <a:xfrm>
              <a:off x="5197159" y="5232471"/>
              <a:ext cx="62865" cy="10736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52" name="Rectangle 93"/>
            <p:cNvSpPr>
              <a:spLocks noChangeArrowheads="1"/>
            </p:cNvSpPr>
            <p:nvPr/>
          </p:nvSpPr>
          <p:spPr bwMode="auto">
            <a:xfrm>
              <a:off x="5197159" y="4921125"/>
              <a:ext cx="62865" cy="103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53" name="Rectangle 94"/>
            <p:cNvSpPr>
              <a:spLocks noChangeArrowheads="1"/>
            </p:cNvSpPr>
            <p:nvPr/>
          </p:nvSpPr>
          <p:spPr bwMode="auto">
            <a:xfrm>
              <a:off x="5197159" y="4609778"/>
              <a:ext cx="62865" cy="10378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54" name="Rectangle 95"/>
            <p:cNvSpPr>
              <a:spLocks noChangeArrowheads="1"/>
            </p:cNvSpPr>
            <p:nvPr/>
          </p:nvSpPr>
          <p:spPr bwMode="auto">
            <a:xfrm>
              <a:off x="4173855" y="5232471"/>
              <a:ext cx="66359" cy="10736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55" name="Rectangle 96"/>
            <p:cNvSpPr>
              <a:spLocks noChangeArrowheads="1"/>
            </p:cNvSpPr>
            <p:nvPr/>
          </p:nvSpPr>
          <p:spPr bwMode="auto">
            <a:xfrm>
              <a:off x="4173855" y="4609778"/>
              <a:ext cx="66359" cy="10378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56" name="Rectangle 97"/>
            <p:cNvSpPr>
              <a:spLocks noChangeArrowheads="1"/>
            </p:cNvSpPr>
            <p:nvPr/>
          </p:nvSpPr>
          <p:spPr bwMode="auto">
            <a:xfrm>
              <a:off x="5832794" y="4609778"/>
              <a:ext cx="66356" cy="10378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57" name="Rectangle 98"/>
            <p:cNvSpPr>
              <a:spLocks noChangeArrowheads="1"/>
            </p:cNvSpPr>
            <p:nvPr/>
          </p:nvSpPr>
          <p:spPr bwMode="auto">
            <a:xfrm>
              <a:off x="5832794" y="4921125"/>
              <a:ext cx="66356" cy="103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58" name="Rectangle 99"/>
            <p:cNvSpPr>
              <a:spLocks noChangeArrowheads="1"/>
            </p:cNvSpPr>
            <p:nvPr/>
          </p:nvSpPr>
          <p:spPr bwMode="auto">
            <a:xfrm>
              <a:off x="5832794" y="5232471"/>
              <a:ext cx="66356" cy="10736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59" name="AutoShape 100"/>
            <p:cNvSpPr>
              <a:spLocks noChangeArrowheads="1"/>
            </p:cNvSpPr>
            <p:nvPr/>
          </p:nvSpPr>
          <p:spPr bwMode="auto">
            <a:xfrm>
              <a:off x="4278630" y="5951789"/>
              <a:ext cx="275909" cy="365027"/>
            </a:xfrm>
            <a:prstGeom prst="upDownArrow">
              <a:avLst>
                <a:gd name="adj1" fmla="val 40954"/>
                <a:gd name="adj2" fmla="val 30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16579" name="Rectangle 101"/>
            <p:cNvSpPr>
              <a:spLocks noChangeArrowheads="1"/>
            </p:cNvSpPr>
            <p:nvPr/>
          </p:nvSpPr>
          <p:spPr bwMode="auto">
            <a:xfrm>
              <a:off x="2911475" y="5676900"/>
              <a:ext cx="249238" cy="4397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700">
                  <a:latin typeface="Georgia" pitchFamily="18" charset="0"/>
                </a:rPr>
                <a:t>A</a:t>
              </a:r>
            </a:p>
          </p:txBody>
        </p:sp>
        <p:sp>
          <p:nvSpPr>
            <p:cNvPr id="16580" name="Rectangle 102"/>
            <p:cNvSpPr>
              <a:spLocks noChangeArrowheads="1"/>
            </p:cNvSpPr>
            <p:nvPr/>
          </p:nvSpPr>
          <p:spPr bwMode="auto">
            <a:xfrm>
              <a:off x="3160713" y="5676900"/>
              <a:ext cx="247650" cy="4397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700">
                  <a:latin typeface="Georgia" pitchFamily="18" charset="0"/>
                </a:rPr>
                <a:t>B</a:t>
              </a:r>
            </a:p>
          </p:txBody>
        </p:sp>
        <p:sp>
          <p:nvSpPr>
            <p:cNvPr id="62" name="Line 103"/>
            <p:cNvSpPr>
              <a:spLocks noChangeShapeType="1"/>
            </p:cNvSpPr>
            <p:nvPr/>
          </p:nvSpPr>
          <p:spPr bwMode="auto">
            <a:xfrm>
              <a:off x="2417129" y="5840848"/>
              <a:ext cx="4330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63" name="Line 104"/>
            <p:cNvSpPr>
              <a:spLocks noChangeShapeType="1"/>
            </p:cNvSpPr>
            <p:nvPr/>
          </p:nvSpPr>
          <p:spPr bwMode="auto">
            <a:xfrm flipV="1">
              <a:off x="2417129" y="5457929"/>
              <a:ext cx="0" cy="3829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64" name="Line 105"/>
            <p:cNvSpPr>
              <a:spLocks noChangeShapeType="1"/>
            </p:cNvSpPr>
            <p:nvPr/>
          </p:nvSpPr>
          <p:spPr bwMode="auto">
            <a:xfrm flipH="1">
              <a:off x="3408999" y="5840848"/>
              <a:ext cx="3736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65" name="Line 106"/>
            <p:cNvSpPr>
              <a:spLocks noChangeShapeType="1"/>
            </p:cNvSpPr>
            <p:nvPr/>
          </p:nvSpPr>
          <p:spPr bwMode="auto">
            <a:xfrm flipV="1">
              <a:off x="3782695" y="5457929"/>
              <a:ext cx="0" cy="3829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16585" name="Rectangle 108"/>
            <p:cNvSpPr>
              <a:spLocks noChangeArrowheads="1"/>
            </p:cNvSpPr>
            <p:nvPr/>
          </p:nvSpPr>
          <p:spPr bwMode="auto">
            <a:xfrm rot="10800000">
              <a:off x="4286250" y="2657475"/>
              <a:ext cx="765175" cy="889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latin typeface="Georgia" pitchFamily="18" charset="0"/>
                </a:rPr>
                <a:t>DWT w/iDMA </a:t>
              </a:r>
            </a:p>
          </p:txBody>
        </p:sp>
        <p:sp>
          <p:nvSpPr>
            <p:cNvPr id="67" name="AutoShape 109"/>
            <p:cNvSpPr>
              <a:spLocks noChangeArrowheads="1"/>
            </p:cNvSpPr>
            <p:nvPr/>
          </p:nvSpPr>
          <p:spPr bwMode="auto">
            <a:xfrm rot="10800000">
              <a:off x="4519614" y="3546907"/>
              <a:ext cx="279400" cy="365027"/>
            </a:xfrm>
            <a:prstGeom prst="upDownArrow">
              <a:avLst>
                <a:gd name="adj1" fmla="val 34287"/>
                <a:gd name="adj2" fmla="val 1551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16587" name="Rectangle 110"/>
            <p:cNvSpPr>
              <a:spLocks noChangeArrowheads="1"/>
            </p:cNvSpPr>
            <p:nvPr/>
          </p:nvSpPr>
          <p:spPr bwMode="auto">
            <a:xfrm rot="10800000">
              <a:off x="1541463" y="1446213"/>
              <a:ext cx="2233612" cy="2619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latin typeface="Georgia" pitchFamily="18" charset="0"/>
                </a:rPr>
                <a:t>Controller/</a:t>
              </a:r>
            </a:p>
            <a:p>
              <a:pPr algn="ctr"/>
              <a:r>
                <a:rPr lang="en-US" sz="700">
                  <a:latin typeface="Georgia" pitchFamily="18" charset="0"/>
                </a:rPr>
                <a:t>Scheduler</a:t>
              </a:r>
            </a:p>
          </p:txBody>
        </p:sp>
        <p:sp>
          <p:nvSpPr>
            <p:cNvPr id="16588" name="Rectangle 111"/>
            <p:cNvSpPr>
              <a:spLocks noChangeArrowheads="1"/>
            </p:cNvSpPr>
            <p:nvPr/>
          </p:nvSpPr>
          <p:spPr bwMode="auto">
            <a:xfrm rot="10800000">
              <a:off x="2946400" y="2655888"/>
              <a:ext cx="765175" cy="889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latin typeface="Georgia" pitchFamily="18" charset="0"/>
                </a:rPr>
                <a:t>Data </a:t>
              </a:r>
            </a:p>
            <a:p>
              <a:pPr algn="ctr"/>
              <a:r>
                <a:rPr lang="en-US" sz="700">
                  <a:latin typeface="Georgia" pitchFamily="18" charset="0"/>
                </a:rPr>
                <a:t>Dispatcher</a:t>
              </a:r>
            </a:p>
          </p:txBody>
        </p:sp>
        <p:sp>
          <p:nvSpPr>
            <p:cNvPr id="16589" name="Rectangle 113"/>
            <p:cNvSpPr>
              <a:spLocks noChangeArrowheads="1"/>
            </p:cNvSpPr>
            <p:nvPr/>
          </p:nvSpPr>
          <p:spPr bwMode="auto">
            <a:xfrm rot="10800000">
              <a:off x="1476375" y="3335338"/>
              <a:ext cx="319088" cy="2095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latin typeface="Georgia" pitchFamily="18" charset="0"/>
                </a:rPr>
                <a:t>Data</a:t>
              </a:r>
            </a:p>
            <a:p>
              <a:pPr algn="ctr"/>
              <a:r>
                <a:rPr lang="en-US" sz="700">
                  <a:latin typeface="Georgia" pitchFamily="18" charset="0"/>
                </a:rPr>
                <a:t>FIFO</a:t>
              </a:r>
            </a:p>
          </p:txBody>
        </p:sp>
        <p:sp>
          <p:nvSpPr>
            <p:cNvPr id="71" name="Line 114"/>
            <p:cNvSpPr>
              <a:spLocks noChangeShapeType="1"/>
            </p:cNvSpPr>
            <p:nvPr/>
          </p:nvSpPr>
          <p:spPr bwMode="auto">
            <a:xfrm rot="10800000" flipH="1">
              <a:off x="1795464" y="3439546"/>
              <a:ext cx="12922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72" name="Line 115"/>
            <p:cNvSpPr>
              <a:spLocks noChangeShapeType="1"/>
            </p:cNvSpPr>
            <p:nvPr/>
          </p:nvSpPr>
          <p:spPr bwMode="auto">
            <a:xfrm rot="10800000" flipH="1">
              <a:off x="1351915" y="3439546"/>
              <a:ext cx="1257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16592" name="Rectangle 116"/>
            <p:cNvSpPr>
              <a:spLocks noChangeArrowheads="1"/>
            </p:cNvSpPr>
            <p:nvPr/>
          </p:nvSpPr>
          <p:spPr bwMode="auto">
            <a:xfrm rot="10800000">
              <a:off x="839788" y="2655888"/>
              <a:ext cx="511175" cy="889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latin typeface="Georgia" pitchFamily="18" charset="0"/>
                </a:rPr>
                <a:t>Data </a:t>
              </a:r>
            </a:p>
            <a:p>
              <a:pPr algn="ctr"/>
              <a:r>
                <a:rPr lang="en-US" sz="700">
                  <a:latin typeface="Georgia" pitchFamily="18" charset="0"/>
                </a:rPr>
                <a:t>Collector</a:t>
              </a:r>
            </a:p>
          </p:txBody>
        </p:sp>
        <p:sp>
          <p:nvSpPr>
            <p:cNvPr id="74" name="AutoShape 117"/>
            <p:cNvSpPr>
              <a:spLocks noChangeArrowheads="1"/>
            </p:cNvSpPr>
            <p:nvPr/>
          </p:nvSpPr>
          <p:spPr bwMode="auto">
            <a:xfrm rot="10800000">
              <a:off x="1009650" y="3543327"/>
              <a:ext cx="279400" cy="365027"/>
            </a:xfrm>
            <a:prstGeom prst="upDownArrow">
              <a:avLst>
                <a:gd name="adj1" fmla="val 34287"/>
                <a:gd name="adj2" fmla="val 1551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16594" name="Rectangle 118"/>
            <p:cNvSpPr>
              <a:spLocks noChangeArrowheads="1"/>
            </p:cNvSpPr>
            <p:nvPr/>
          </p:nvSpPr>
          <p:spPr bwMode="auto">
            <a:xfrm rot="10800000">
              <a:off x="1922463" y="3335338"/>
              <a:ext cx="446087" cy="2095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latin typeface="Georgia" pitchFamily="18" charset="0"/>
                </a:rPr>
                <a:t>BPC/BAC</a:t>
              </a:r>
            </a:p>
          </p:txBody>
        </p:sp>
        <p:sp>
          <p:nvSpPr>
            <p:cNvPr id="16595" name="Rectangle 119"/>
            <p:cNvSpPr>
              <a:spLocks noChangeArrowheads="1"/>
            </p:cNvSpPr>
            <p:nvPr/>
          </p:nvSpPr>
          <p:spPr bwMode="auto">
            <a:xfrm rot="10800000">
              <a:off x="2497138" y="3335338"/>
              <a:ext cx="319087" cy="2095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latin typeface="Georgia" pitchFamily="18" charset="0"/>
                </a:rPr>
                <a:t>Data</a:t>
              </a:r>
            </a:p>
            <a:p>
              <a:pPr algn="ctr"/>
              <a:r>
                <a:rPr lang="en-US" sz="700">
                  <a:latin typeface="Georgia" pitchFamily="18" charset="0"/>
                </a:rPr>
                <a:t>FIFO</a:t>
              </a:r>
            </a:p>
          </p:txBody>
        </p:sp>
        <p:sp>
          <p:nvSpPr>
            <p:cNvPr id="77" name="Line 120"/>
            <p:cNvSpPr>
              <a:spLocks noChangeShapeType="1"/>
            </p:cNvSpPr>
            <p:nvPr/>
          </p:nvSpPr>
          <p:spPr bwMode="auto">
            <a:xfrm rot="10800000" flipH="1">
              <a:off x="2815274" y="3439546"/>
              <a:ext cx="12922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78" name="Line 121"/>
            <p:cNvSpPr>
              <a:spLocks noChangeShapeType="1"/>
            </p:cNvSpPr>
            <p:nvPr/>
          </p:nvSpPr>
          <p:spPr bwMode="auto">
            <a:xfrm rot="10800000" flipH="1">
              <a:off x="2368234" y="3439546"/>
              <a:ext cx="12922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16598" name="Rectangle 122"/>
            <p:cNvSpPr>
              <a:spLocks noChangeArrowheads="1"/>
            </p:cNvSpPr>
            <p:nvPr/>
          </p:nvSpPr>
          <p:spPr bwMode="auto">
            <a:xfrm rot="10800000">
              <a:off x="1476375" y="3022600"/>
              <a:ext cx="319088" cy="2095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latin typeface="Georgia" pitchFamily="18" charset="0"/>
                </a:rPr>
                <a:t>Data</a:t>
              </a:r>
            </a:p>
            <a:p>
              <a:pPr algn="ctr"/>
              <a:r>
                <a:rPr lang="en-US" sz="700">
                  <a:latin typeface="Georgia" pitchFamily="18" charset="0"/>
                </a:rPr>
                <a:t>FIFO</a:t>
              </a:r>
            </a:p>
          </p:txBody>
        </p:sp>
        <p:sp>
          <p:nvSpPr>
            <p:cNvPr id="80" name="Line 123"/>
            <p:cNvSpPr>
              <a:spLocks noChangeShapeType="1"/>
            </p:cNvSpPr>
            <p:nvPr/>
          </p:nvSpPr>
          <p:spPr bwMode="auto">
            <a:xfrm rot="10800000" flipH="1">
              <a:off x="1795464" y="3124621"/>
              <a:ext cx="12922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81" name="Line 124"/>
            <p:cNvSpPr>
              <a:spLocks noChangeShapeType="1"/>
            </p:cNvSpPr>
            <p:nvPr/>
          </p:nvSpPr>
          <p:spPr bwMode="auto">
            <a:xfrm rot="10800000" flipH="1">
              <a:off x="1351915" y="3124621"/>
              <a:ext cx="1257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16601" name="Rectangle 125"/>
            <p:cNvSpPr>
              <a:spLocks noChangeArrowheads="1"/>
            </p:cNvSpPr>
            <p:nvPr/>
          </p:nvSpPr>
          <p:spPr bwMode="auto">
            <a:xfrm rot="10800000">
              <a:off x="1922463" y="3022600"/>
              <a:ext cx="446087" cy="2095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latin typeface="Georgia" pitchFamily="18" charset="0"/>
                </a:rPr>
                <a:t>BPC/BAC</a:t>
              </a:r>
            </a:p>
          </p:txBody>
        </p:sp>
        <p:sp>
          <p:nvSpPr>
            <p:cNvPr id="16602" name="Rectangle 126"/>
            <p:cNvSpPr>
              <a:spLocks noChangeArrowheads="1"/>
            </p:cNvSpPr>
            <p:nvPr/>
          </p:nvSpPr>
          <p:spPr bwMode="auto">
            <a:xfrm rot="10800000">
              <a:off x="2497138" y="3022600"/>
              <a:ext cx="319087" cy="2095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latin typeface="Georgia" pitchFamily="18" charset="0"/>
                </a:rPr>
                <a:t>Data</a:t>
              </a:r>
            </a:p>
            <a:p>
              <a:pPr algn="ctr"/>
              <a:r>
                <a:rPr lang="en-US" sz="700">
                  <a:latin typeface="Georgia" pitchFamily="18" charset="0"/>
                </a:rPr>
                <a:t>FIFO</a:t>
              </a:r>
            </a:p>
          </p:txBody>
        </p:sp>
        <p:sp>
          <p:nvSpPr>
            <p:cNvPr id="84" name="Line 127"/>
            <p:cNvSpPr>
              <a:spLocks noChangeShapeType="1"/>
            </p:cNvSpPr>
            <p:nvPr/>
          </p:nvSpPr>
          <p:spPr bwMode="auto">
            <a:xfrm rot="10800000" flipH="1">
              <a:off x="2815274" y="3124621"/>
              <a:ext cx="12922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85" name="Line 128"/>
            <p:cNvSpPr>
              <a:spLocks noChangeShapeType="1"/>
            </p:cNvSpPr>
            <p:nvPr/>
          </p:nvSpPr>
          <p:spPr bwMode="auto">
            <a:xfrm rot="10800000" flipH="1">
              <a:off x="2368234" y="3124621"/>
              <a:ext cx="12922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16605" name="Rectangle 129"/>
            <p:cNvSpPr>
              <a:spLocks noChangeArrowheads="1"/>
            </p:cNvSpPr>
            <p:nvPr/>
          </p:nvSpPr>
          <p:spPr bwMode="auto">
            <a:xfrm rot="10800000">
              <a:off x="1476375" y="2708275"/>
              <a:ext cx="319088" cy="2079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latin typeface="Georgia" pitchFamily="18" charset="0"/>
                </a:rPr>
                <a:t>Data</a:t>
              </a:r>
            </a:p>
            <a:p>
              <a:pPr algn="ctr"/>
              <a:r>
                <a:rPr lang="en-US" sz="700">
                  <a:latin typeface="Georgia" pitchFamily="18" charset="0"/>
                </a:rPr>
                <a:t>FIFO</a:t>
              </a:r>
            </a:p>
          </p:txBody>
        </p:sp>
        <p:sp>
          <p:nvSpPr>
            <p:cNvPr id="87" name="Line 130"/>
            <p:cNvSpPr>
              <a:spLocks noChangeShapeType="1"/>
            </p:cNvSpPr>
            <p:nvPr/>
          </p:nvSpPr>
          <p:spPr bwMode="auto">
            <a:xfrm rot="10800000" flipH="1">
              <a:off x="1795464" y="2813274"/>
              <a:ext cx="12922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88" name="Line 131"/>
            <p:cNvSpPr>
              <a:spLocks noChangeShapeType="1"/>
            </p:cNvSpPr>
            <p:nvPr/>
          </p:nvSpPr>
          <p:spPr bwMode="auto">
            <a:xfrm rot="10800000" flipH="1">
              <a:off x="1351915" y="2813274"/>
              <a:ext cx="1257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16608" name="Rectangle 132"/>
            <p:cNvSpPr>
              <a:spLocks noChangeArrowheads="1"/>
            </p:cNvSpPr>
            <p:nvPr/>
          </p:nvSpPr>
          <p:spPr bwMode="auto">
            <a:xfrm rot="10800000">
              <a:off x="1922463" y="2708275"/>
              <a:ext cx="446087" cy="2079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latin typeface="Georgia" pitchFamily="18" charset="0"/>
                </a:rPr>
                <a:t>BPC/BAC</a:t>
              </a:r>
            </a:p>
          </p:txBody>
        </p:sp>
        <p:sp>
          <p:nvSpPr>
            <p:cNvPr id="16609" name="Rectangle 133"/>
            <p:cNvSpPr>
              <a:spLocks noChangeArrowheads="1"/>
            </p:cNvSpPr>
            <p:nvPr/>
          </p:nvSpPr>
          <p:spPr bwMode="auto">
            <a:xfrm rot="10800000">
              <a:off x="2497138" y="2708275"/>
              <a:ext cx="319087" cy="2079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>
                  <a:latin typeface="Georgia" pitchFamily="18" charset="0"/>
                </a:rPr>
                <a:t>Data</a:t>
              </a:r>
            </a:p>
            <a:p>
              <a:pPr algn="ctr"/>
              <a:r>
                <a:rPr lang="en-US" sz="700">
                  <a:latin typeface="Georgia" pitchFamily="18" charset="0"/>
                </a:rPr>
                <a:t>FIFO</a:t>
              </a:r>
            </a:p>
          </p:txBody>
        </p:sp>
        <p:sp>
          <p:nvSpPr>
            <p:cNvPr id="91" name="Line 134"/>
            <p:cNvSpPr>
              <a:spLocks noChangeShapeType="1"/>
            </p:cNvSpPr>
            <p:nvPr/>
          </p:nvSpPr>
          <p:spPr bwMode="auto">
            <a:xfrm rot="10800000" flipH="1">
              <a:off x="2815274" y="2813274"/>
              <a:ext cx="12922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92" name="Line 135"/>
            <p:cNvSpPr>
              <a:spLocks noChangeShapeType="1"/>
            </p:cNvSpPr>
            <p:nvPr/>
          </p:nvSpPr>
          <p:spPr bwMode="auto">
            <a:xfrm rot="10800000" flipH="1">
              <a:off x="2368234" y="2813274"/>
              <a:ext cx="12922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93" name="Rectangle 136"/>
            <p:cNvSpPr>
              <a:spLocks noChangeArrowheads="1"/>
            </p:cNvSpPr>
            <p:nvPr/>
          </p:nvSpPr>
          <p:spPr bwMode="auto">
            <a:xfrm rot="10800000">
              <a:off x="2305369" y="2763172"/>
              <a:ext cx="62865" cy="10378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94" name="Rectangle 137"/>
            <p:cNvSpPr>
              <a:spLocks noChangeArrowheads="1"/>
            </p:cNvSpPr>
            <p:nvPr/>
          </p:nvSpPr>
          <p:spPr bwMode="auto">
            <a:xfrm rot="10800000">
              <a:off x="2947989" y="3074520"/>
              <a:ext cx="62865" cy="103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95" name="Rectangle 138"/>
            <p:cNvSpPr>
              <a:spLocks noChangeArrowheads="1"/>
            </p:cNvSpPr>
            <p:nvPr/>
          </p:nvSpPr>
          <p:spPr bwMode="auto">
            <a:xfrm rot="10800000">
              <a:off x="2305369" y="3074520"/>
              <a:ext cx="62865" cy="103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96" name="Rectangle 139"/>
            <p:cNvSpPr>
              <a:spLocks noChangeArrowheads="1"/>
            </p:cNvSpPr>
            <p:nvPr/>
          </p:nvSpPr>
          <p:spPr bwMode="auto">
            <a:xfrm rot="10800000">
              <a:off x="2305369" y="3389445"/>
              <a:ext cx="62865" cy="103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97" name="Rectangle 140"/>
            <p:cNvSpPr>
              <a:spLocks noChangeArrowheads="1"/>
            </p:cNvSpPr>
            <p:nvPr/>
          </p:nvSpPr>
          <p:spPr bwMode="auto">
            <a:xfrm rot="10800000">
              <a:off x="1924685" y="2763172"/>
              <a:ext cx="62865" cy="10378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98" name="Rectangle 141"/>
            <p:cNvSpPr>
              <a:spLocks noChangeArrowheads="1"/>
            </p:cNvSpPr>
            <p:nvPr/>
          </p:nvSpPr>
          <p:spPr bwMode="auto">
            <a:xfrm rot="10800000">
              <a:off x="1924685" y="3074520"/>
              <a:ext cx="62865" cy="103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99" name="Rectangle 142"/>
            <p:cNvSpPr>
              <a:spLocks noChangeArrowheads="1"/>
            </p:cNvSpPr>
            <p:nvPr/>
          </p:nvSpPr>
          <p:spPr bwMode="auto">
            <a:xfrm rot="10800000">
              <a:off x="1924685" y="3389445"/>
              <a:ext cx="62865" cy="103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100" name="Rectangle 143"/>
            <p:cNvSpPr>
              <a:spLocks noChangeArrowheads="1"/>
            </p:cNvSpPr>
            <p:nvPr/>
          </p:nvSpPr>
          <p:spPr bwMode="auto">
            <a:xfrm rot="10800000">
              <a:off x="2947989" y="2763172"/>
              <a:ext cx="62865" cy="10378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101" name="Rectangle 144"/>
            <p:cNvSpPr>
              <a:spLocks noChangeArrowheads="1"/>
            </p:cNvSpPr>
            <p:nvPr/>
          </p:nvSpPr>
          <p:spPr bwMode="auto">
            <a:xfrm rot="10800000">
              <a:off x="2947989" y="3389445"/>
              <a:ext cx="62865" cy="103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102" name="Rectangle 145"/>
            <p:cNvSpPr>
              <a:spLocks noChangeArrowheads="1"/>
            </p:cNvSpPr>
            <p:nvPr/>
          </p:nvSpPr>
          <p:spPr bwMode="auto">
            <a:xfrm rot="10800000">
              <a:off x="1289050" y="3389445"/>
              <a:ext cx="62865" cy="103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103" name="Rectangle 146"/>
            <p:cNvSpPr>
              <a:spLocks noChangeArrowheads="1"/>
            </p:cNvSpPr>
            <p:nvPr/>
          </p:nvSpPr>
          <p:spPr bwMode="auto">
            <a:xfrm rot="10800000">
              <a:off x="1289050" y="3074520"/>
              <a:ext cx="62865" cy="1037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104" name="Rectangle 147"/>
            <p:cNvSpPr>
              <a:spLocks noChangeArrowheads="1"/>
            </p:cNvSpPr>
            <p:nvPr/>
          </p:nvSpPr>
          <p:spPr bwMode="auto">
            <a:xfrm rot="10800000">
              <a:off x="1289050" y="2763172"/>
              <a:ext cx="62865" cy="10378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105" name="AutoShape 148"/>
            <p:cNvSpPr>
              <a:spLocks noChangeArrowheads="1"/>
            </p:cNvSpPr>
            <p:nvPr/>
          </p:nvSpPr>
          <p:spPr bwMode="auto">
            <a:xfrm rot="10800000">
              <a:off x="2626679" y="1782610"/>
              <a:ext cx="279400" cy="365027"/>
            </a:xfrm>
            <a:prstGeom prst="upDownArrow">
              <a:avLst>
                <a:gd name="adj1" fmla="val 40954"/>
                <a:gd name="adj2" fmla="val 30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16625" name="Rectangle 149"/>
            <p:cNvSpPr>
              <a:spLocks noChangeArrowheads="1"/>
            </p:cNvSpPr>
            <p:nvPr/>
          </p:nvSpPr>
          <p:spPr bwMode="auto">
            <a:xfrm rot="10800000">
              <a:off x="4022725" y="1982788"/>
              <a:ext cx="249238" cy="4397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700">
                  <a:latin typeface="Georgia" pitchFamily="18" charset="0"/>
                </a:rPr>
                <a:t>A</a:t>
              </a:r>
            </a:p>
          </p:txBody>
        </p:sp>
        <p:sp>
          <p:nvSpPr>
            <p:cNvPr id="16626" name="Rectangle 150"/>
            <p:cNvSpPr>
              <a:spLocks noChangeArrowheads="1"/>
            </p:cNvSpPr>
            <p:nvPr/>
          </p:nvSpPr>
          <p:spPr bwMode="auto">
            <a:xfrm rot="10800000">
              <a:off x="3776663" y="1982788"/>
              <a:ext cx="247650" cy="4397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700">
                  <a:latin typeface="Georgia" pitchFamily="18" charset="0"/>
                </a:rPr>
                <a:t>B</a:t>
              </a:r>
            </a:p>
          </p:txBody>
        </p:sp>
        <p:sp>
          <p:nvSpPr>
            <p:cNvPr id="108" name="Line 151"/>
            <p:cNvSpPr>
              <a:spLocks noChangeShapeType="1"/>
            </p:cNvSpPr>
            <p:nvPr/>
          </p:nvSpPr>
          <p:spPr bwMode="auto">
            <a:xfrm rot="10800000">
              <a:off x="4334510" y="2262155"/>
              <a:ext cx="4330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109" name="Line 152"/>
            <p:cNvSpPr>
              <a:spLocks noChangeShapeType="1"/>
            </p:cNvSpPr>
            <p:nvPr/>
          </p:nvSpPr>
          <p:spPr bwMode="auto">
            <a:xfrm rot="10800000" flipV="1">
              <a:off x="4767580" y="2262155"/>
              <a:ext cx="0" cy="3829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110" name="Line 153"/>
            <p:cNvSpPr>
              <a:spLocks noChangeShapeType="1"/>
            </p:cNvSpPr>
            <p:nvPr/>
          </p:nvSpPr>
          <p:spPr bwMode="auto">
            <a:xfrm rot="10800000" flipH="1">
              <a:off x="3402014" y="2258578"/>
              <a:ext cx="3736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  <p:sp>
          <p:nvSpPr>
            <p:cNvPr id="111" name="Line 154"/>
            <p:cNvSpPr>
              <a:spLocks noChangeShapeType="1"/>
            </p:cNvSpPr>
            <p:nvPr/>
          </p:nvSpPr>
          <p:spPr bwMode="auto">
            <a:xfrm rot="10800000" flipV="1">
              <a:off x="3402014" y="2258578"/>
              <a:ext cx="0" cy="3829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latin typeface="+mn-lt"/>
                <a:cs typeface="+mn-cs"/>
              </a:endParaRPr>
            </a:p>
          </p:txBody>
        </p:sp>
      </p:grpSp>
      <p:sp>
        <p:nvSpPr>
          <p:cNvPr id="112" name="Down Arrow 111"/>
          <p:cNvSpPr/>
          <p:nvPr/>
        </p:nvSpPr>
        <p:spPr>
          <a:xfrm>
            <a:off x="6327562" y="3209494"/>
            <a:ext cx="507922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4651162" y="3666694"/>
            <a:ext cx="4317333" cy="992188"/>
            <a:chOff x="533400" y="4953000"/>
            <a:chExt cx="8153400" cy="1221031"/>
          </a:xfrm>
        </p:grpSpPr>
        <p:sp>
          <p:nvSpPr>
            <p:cNvPr id="114" name="Rectangle 113"/>
            <p:cNvSpPr/>
            <p:nvPr/>
          </p:nvSpPr>
          <p:spPr>
            <a:xfrm>
              <a:off x="1272801" y="5533234"/>
              <a:ext cx="915926" cy="2500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/>
                <a:t>SPM1</a:t>
              </a:r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1152899" y="5998203"/>
              <a:ext cx="5931866" cy="1953"/>
            </a:xfrm>
            <a:prstGeom prst="line">
              <a:avLst/>
            </a:prstGeom>
            <a:ln w="12700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533400" y="6172077"/>
              <a:ext cx="8136748" cy="1954"/>
            </a:xfrm>
            <a:prstGeom prst="line">
              <a:avLst/>
            </a:prstGeom>
            <a:ln w="12700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Rectangle 116"/>
            <p:cNvSpPr/>
            <p:nvPr/>
          </p:nvSpPr>
          <p:spPr>
            <a:xfrm>
              <a:off x="7497764" y="4953000"/>
              <a:ext cx="1189036" cy="98659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/>
                <a:t>Off-chip memory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531879" y="5304657"/>
              <a:ext cx="829328" cy="4610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/>
                <a:t>DMA</a:t>
              </a:r>
              <a:endParaRPr lang="en-US" sz="600" dirty="0"/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rot="5400000">
              <a:off x="6899554" y="5882938"/>
              <a:ext cx="230531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Rectangle 119"/>
            <p:cNvSpPr/>
            <p:nvPr/>
          </p:nvSpPr>
          <p:spPr>
            <a:xfrm>
              <a:off x="603344" y="4953000"/>
              <a:ext cx="6824475" cy="1103812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dirty="0"/>
            </a:p>
          </p:txBody>
        </p:sp>
        <p:sp>
          <p:nvSpPr>
            <p:cNvPr id="16510" name="TextBox 38"/>
            <p:cNvSpPr txBox="1">
              <a:spLocks noChangeArrowheads="1"/>
            </p:cNvSpPr>
            <p:nvPr/>
          </p:nvSpPr>
          <p:spPr bwMode="auto">
            <a:xfrm>
              <a:off x="6532226" y="4953000"/>
              <a:ext cx="699427" cy="246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">
                  <a:latin typeface="Georgia" pitchFamily="18" charset="0"/>
                </a:rPr>
                <a:t>CMP</a:t>
              </a:r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 rot="5400000">
              <a:off x="1383041" y="5416992"/>
              <a:ext cx="232485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rot="5400000">
              <a:off x="805838" y="5647810"/>
              <a:ext cx="697453" cy="33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rot="5400000">
              <a:off x="444122" y="5736414"/>
              <a:ext cx="871327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5" name="Rectangle 124"/>
            <p:cNvSpPr/>
            <p:nvPr/>
          </p:nvSpPr>
          <p:spPr>
            <a:xfrm>
              <a:off x="669957" y="5011609"/>
              <a:ext cx="1378884" cy="28523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/>
                <a:t>CPU1 Core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2791572" y="5533234"/>
              <a:ext cx="912595" cy="232484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/>
                <a:t>SPM2</a:t>
              </a:r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 rot="5400000">
              <a:off x="2900148" y="5880295"/>
              <a:ext cx="232485" cy="333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rot="5400000">
              <a:off x="2900148" y="5415327"/>
              <a:ext cx="232485" cy="333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rot="5400000">
              <a:off x="2322943" y="5649476"/>
              <a:ext cx="697453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0" name="Rectangle 129"/>
            <p:cNvSpPr/>
            <p:nvPr/>
          </p:nvSpPr>
          <p:spPr>
            <a:xfrm>
              <a:off x="2188728" y="5011609"/>
              <a:ext cx="1378884" cy="28523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/>
                <a:t>CPU2 Core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479397" y="5533234"/>
              <a:ext cx="915924" cy="232484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/>
                <a:t>SPM</a:t>
              </a:r>
              <a:r>
                <a:rPr lang="en-US" sz="600" i="1" dirty="0"/>
                <a:t>n</a:t>
              </a:r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 rot="5400000">
              <a:off x="5589637" y="5881961"/>
              <a:ext cx="232485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5400000">
              <a:off x="5589637" y="5416992"/>
              <a:ext cx="232485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rot="5400000">
              <a:off x="5012434" y="5647811"/>
              <a:ext cx="697453" cy="333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Rectangle 134"/>
            <p:cNvSpPr/>
            <p:nvPr/>
          </p:nvSpPr>
          <p:spPr>
            <a:xfrm>
              <a:off x="4876551" y="5011609"/>
              <a:ext cx="1378884" cy="28523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/>
                <a:t>CPU</a:t>
              </a:r>
              <a:r>
                <a:rPr lang="en-US" sz="600" i="1" dirty="0"/>
                <a:t>n</a:t>
              </a:r>
              <a:r>
                <a:rPr lang="en-US" sz="600" dirty="0"/>
                <a:t> Core</a:t>
              </a:r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3844053" y="5126875"/>
              <a:ext cx="825998" cy="1953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 rot="5400000">
              <a:off x="1959563" y="5736414"/>
              <a:ext cx="871327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 rot="5400000">
              <a:off x="4649052" y="5734748"/>
              <a:ext cx="871327" cy="33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rot="5400000">
              <a:off x="8002686" y="6054170"/>
              <a:ext cx="232484" cy="333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 rot="5400000">
              <a:off x="6605141" y="5968897"/>
              <a:ext cx="406359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 rot="5400000">
              <a:off x="1383041" y="5881961"/>
              <a:ext cx="232485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3980611" y="5648499"/>
              <a:ext cx="829328" cy="1954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142"/>
          <p:cNvGrpSpPr>
            <a:grpSpLocks/>
          </p:cNvGrpSpPr>
          <p:nvPr/>
        </p:nvGrpSpPr>
        <p:grpSpPr bwMode="auto">
          <a:xfrm>
            <a:off x="4651162" y="3514292"/>
            <a:ext cx="4317333" cy="2530477"/>
            <a:chOff x="4572000" y="2057398"/>
            <a:chExt cx="3886200" cy="2530433"/>
          </a:xfrm>
        </p:grpSpPr>
        <p:grpSp>
          <p:nvGrpSpPr>
            <p:cNvPr id="7" name="Group 56"/>
            <p:cNvGrpSpPr>
              <a:grpSpLocks/>
            </p:cNvGrpSpPr>
            <p:nvPr/>
          </p:nvGrpSpPr>
          <p:grpSpPr bwMode="auto">
            <a:xfrm>
              <a:off x="4572000" y="2057398"/>
              <a:ext cx="3886200" cy="992176"/>
              <a:chOff x="533400" y="4953000"/>
              <a:chExt cx="8153404" cy="1220718"/>
            </a:xfrm>
          </p:grpSpPr>
          <p:sp>
            <p:nvSpPr>
              <p:cNvPr id="189" name="Rectangle 188"/>
              <p:cNvSpPr/>
              <p:nvPr/>
            </p:nvSpPr>
            <p:spPr>
              <a:xfrm>
                <a:off x="1272802" y="5533088"/>
                <a:ext cx="915927" cy="25000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dirty="0"/>
                  <a:t>SPM1</a:t>
                </a:r>
              </a:p>
            </p:txBody>
          </p:sp>
          <p:cxnSp>
            <p:nvCxnSpPr>
              <p:cNvPr id="190" name="Straight Connector 189"/>
              <p:cNvCxnSpPr/>
              <p:nvPr/>
            </p:nvCxnSpPr>
            <p:spPr>
              <a:xfrm>
                <a:off x="1152899" y="5997935"/>
                <a:ext cx="5931869" cy="1953"/>
              </a:xfrm>
              <a:prstGeom prst="line">
                <a:avLst/>
              </a:prstGeom>
              <a:ln w="12700"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533400" y="6171764"/>
                <a:ext cx="8136752" cy="1954"/>
              </a:xfrm>
              <a:prstGeom prst="line">
                <a:avLst/>
              </a:prstGeom>
              <a:ln w="12700"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2" name="Rectangle 191"/>
              <p:cNvSpPr/>
              <p:nvPr/>
            </p:nvSpPr>
            <p:spPr>
              <a:xfrm>
                <a:off x="7497767" y="4953005"/>
                <a:ext cx="1189037" cy="98633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dirty="0"/>
                  <a:t>Off-chip memory</a:t>
                </a: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6531882" y="5304570"/>
                <a:ext cx="829328" cy="4609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/>
                  <a:t>DMA</a:t>
                </a:r>
                <a:endParaRPr lang="en-US" sz="800" dirty="0"/>
              </a:p>
            </p:txBody>
          </p:sp>
          <p:cxnSp>
            <p:nvCxnSpPr>
              <p:cNvPr id="194" name="Straight Arrow Connector 193"/>
              <p:cNvCxnSpPr/>
              <p:nvPr/>
            </p:nvCxnSpPr>
            <p:spPr>
              <a:xfrm rot="5400000">
                <a:off x="6899587" y="5882700"/>
                <a:ext cx="230470" cy="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5" name="Rectangle 194"/>
              <p:cNvSpPr/>
              <p:nvPr/>
            </p:nvSpPr>
            <p:spPr>
              <a:xfrm>
                <a:off x="603344" y="4953005"/>
                <a:ext cx="6824478" cy="1103524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700" dirty="0"/>
              </a:p>
            </p:txBody>
          </p:sp>
          <p:sp>
            <p:nvSpPr>
              <p:cNvPr id="16481" name="TextBox 38"/>
              <p:cNvSpPr txBox="1">
                <a:spLocks noChangeArrowheads="1"/>
              </p:cNvSpPr>
              <p:nvPr/>
            </p:nvSpPr>
            <p:spPr bwMode="auto">
              <a:xfrm>
                <a:off x="6532226" y="4953000"/>
                <a:ext cx="784680" cy="265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>
                    <a:latin typeface="Georgia" pitchFamily="18" charset="0"/>
                  </a:rPr>
                  <a:t>CMP</a:t>
                </a:r>
              </a:p>
            </p:txBody>
          </p:sp>
          <p:cxnSp>
            <p:nvCxnSpPr>
              <p:cNvPr id="197" name="Straight Arrow Connector 196"/>
              <p:cNvCxnSpPr/>
              <p:nvPr/>
            </p:nvCxnSpPr>
            <p:spPr>
              <a:xfrm rot="5400000">
                <a:off x="1383072" y="5416876"/>
                <a:ext cx="232424" cy="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/>
              <p:cNvCxnSpPr/>
              <p:nvPr/>
            </p:nvCxnSpPr>
            <p:spPr>
              <a:xfrm rot="5400000">
                <a:off x="805929" y="5647633"/>
                <a:ext cx="697271" cy="3332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/>
              <p:cNvCxnSpPr/>
              <p:nvPr/>
            </p:nvCxnSpPr>
            <p:spPr>
              <a:xfrm rot="5400000">
                <a:off x="444235" y="5736214"/>
                <a:ext cx="871100" cy="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0" name="Rectangle 199"/>
              <p:cNvSpPr/>
              <p:nvPr/>
            </p:nvSpPr>
            <p:spPr>
              <a:xfrm>
                <a:off x="669957" y="5011599"/>
                <a:ext cx="1378885" cy="28515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dirty="0"/>
                  <a:t>CPU1 Core</a:t>
                </a: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2791573" y="5533088"/>
                <a:ext cx="912595" cy="23242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dirty="0"/>
                  <a:t>SPM2</a:t>
                </a:r>
              </a:p>
            </p:txBody>
          </p:sp>
          <p:cxnSp>
            <p:nvCxnSpPr>
              <p:cNvPr id="202" name="Straight Arrow Connector 201"/>
              <p:cNvCxnSpPr/>
              <p:nvPr/>
            </p:nvCxnSpPr>
            <p:spPr>
              <a:xfrm rot="5400000">
                <a:off x="2900180" y="5880058"/>
                <a:ext cx="232424" cy="333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" name="Straight Arrow Connector 202"/>
              <p:cNvCxnSpPr/>
              <p:nvPr/>
            </p:nvCxnSpPr>
            <p:spPr>
              <a:xfrm rot="5400000">
                <a:off x="2900180" y="5415211"/>
                <a:ext cx="232424" cy="333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" name="Straight Arrow Connector 203"/>
              <p:cNvCxnSpPr/>
              <p:nvPr/>
            </p:nvCxnSpPr>
            <p:spPr>
              <a:xfrm rot="5400000">
                <a:off x="2323035" y="5649299"/>
                <a:ext cx="697271" cy="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5" name="Rectangle 204"/>
              <p:cNvSpPr/>
              <p:nvPr/>
            </p:nvSpPr>
            <p:spPr>
              <a:xfrm>
                <a:off x="2188729" y="5011599"/>
                <a:ext cx="1378885" cy="28515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dirty="0"/>
                  <a:t>CPU2 Core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5479400" y="5533088"/>
                <a:ext cx="915925" cy="23242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dirty="0"/>
                  <a:t>SPM</a:t>
                </a:r>
                <a:r>
                  <a:rPr lang="en-US" sz="800" i="1" dirty="0"/>
                  <a:t>n</a:t>
                </a:r>
              </a:p>
            </p:txBody>
          </p:sp>
          <p:cxnSp>
            <p:nvCxnSpPr>
              <p:cNvPr id="207" name="Straight Arrow Connector 206"/>
              <p:cNvCxnSpPr/>
              <p:nvPr/>
            </p:nvCxnSpPr>
            <p:spPr>
              <a:xfrm rot="5400000">
                <a:off x="5589670" y="5881723"/>
                <a:ext cx="232424" cy="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" name="Straight Arrow Connector 207"/>
              <p:cNvCxnSpPr/>
              <p:nvPr/>
            </p:nvCxnSpPr>
            <p:spPr>
              <a:xfrm rot="5400000">
                <a:off x="5589670" y="5416876"/>
                <a:ext cx="232424" cy="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" name="Straight Arrow Connector 208"/>
              <p:cNvCxnSpPr/>
              <p:nvPr/>
            </p:nvCxnSpPr>
            <p:spPr>
              <a:xfrm rot="5400000">
                <a:off x="5012527" y="5647634"/>
                <a:ext cx="697271" cy="333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0" name="Rectangle 209"/>
              <p:cNvSpPr/>
              <p:nvPr/>
            </p:nvSpPr>
            <p:spPr>
              <a:xfrm>
                <a:off x="4876553" y="5011599"/>
                <a:ext cx="1378885" cy="28515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dirty="0"/>
                  <a:t>CPU</a:t>
                </a:r>
                <a:r>
                  <a:rPr lang="en-US" sz="800" i="1" dirty="0"/>
                  <a:t>n</a:t>
                </a:r>
                <a:r>
                  <a:rPr lang="en-US" sz="800" dirty="0"/>
                  <a:t> Core</a:t>
                </a:r>
              </a:p>
            </p:txBody>
          </p:sp>
          <p:cxnSp>
            <p:nvCxnSpPr>
              <p:cNvPr id="211" name="Straight Connector 210"/>
              <p:cNvCxnSpPr/>
              <p:nvPr/>
            </p:nvCxnSpPr>
            <p:spPr>
              <a:xfrm>
                <a:off x="3844055" y="5126835"/>
                <a:ext cx="825998" cy="1953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/>
              <p:nvPr/>
            </p:nvCxnSpPr>
            <p:spPr>
              <a:xfrm rot="5400000">
                <a:off x="1959677" y="5736214"/>
                <a:ext cx="871100" cy="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/>
              <p:cNvCxnSpPr/>
              <p:nvPr/>
            </p:nvCxnSpPr>
            <p:spPr>
              <a:xfrm rot="5400000">
                <a:off x="4649168" y="5734548"/>
                <a:ext cx="871100" cy="3332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/>
              <p:nvPr/>
            </p:nvCxnSpPr>
            <p:spPr>
              <a:xfrm rot="5400000">
                <a:off x="8002720" y="6053887"/>
                <a:ext cx="232423" cy="333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/>
              <p:nvPr/>
            </p:nvCxnSpPr>
            <p:spPr>
              <a:xfrm rot="5400000">
                <a:off x="6605197" y="5968637"/>
                <a:ext cx="406253" cy="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6" name="Straight Arrow Connector 215"/>
              <p:cNvCxnSpPr/>
              <p:nvPr/>
            </p:nvCxnSpPr>
            <p:spPr>
              <a:xfrm rot="5400000">
                <a:off x="1383072" y="5881723"/>
                <a:ext cx="232424" cy="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3980612" y="5648322"/>
                <a:ext cx="829328" cy="1954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5" name="Rectangle 60"/>
            <p:cNvSpPr>
              <a:spLocks noChangeArrowheads="1"/>
            </p:cNvSpPr>
            <p:nvPr/>
          </p:nvSpPr>
          <p:spPr bwMode="auto">
            <a:xfrm>
              <a:off x="5029200" y="3352777"/>
              <a:ext cx="442913" cy="70325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/>
                <a:t>DWT w/iDMA </a:t>
              </a:r>
              <a:endParaRPr lang="en-US" sz="700" dirty="0"/>
            </a:p>
          </p:txBody>
        </p:sp>
        <p:sp>
          <p:nvSpPr>
            <p:cNvPr id="146" name="Rectangle 63"/>
            <p:cNvSpPr>
              <a:spLocks noChangeArrowheads="1"/>
            </p:cNvSpPr>
            <p:nvPr/>
          </p:nvSpPr>
          <p:spPr bwMode="auto">
            <a:xfrm>
              <a:off x="5805488" y="3352777"/>
              <a:ext cx="442912" cy="70325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/>
                <a:t>Data </a:t>
              </a:r>
              <a:endParaRPr lang="en-US" sz="7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/>
                <a:t>Dispatcher</a:t>
              </a:r>
              <a:endParaRPr lang="en-US" sz="700" dirty="0"/>
            </a:p>
          </p:txBody>
        </p:sp>
        <p:sp>
          <p:nvSpPr>
            <p:cNvPr id="147" name="Rectangle 65"/>
            <p:cNvSpPr>
              <a:spLocks noChangeArrowheads="1"/>
            </p:cNvSpPr>
            <p:nvPr/>
          </p:nvSpPr>
          <p:spPr bwMode="auto">
            <a:xfrm>
              <a:off x="6913563" y="3352777"/>
              <a:ext cx="184150" cy="16509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/>
                <a:t>Data</a:t>
              </a:r>
              <a:endParaRPr lang="en-US" sz="7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/>
                <a:t>FIFO</a:t>
              </a:r>
            </a:p>
          </p:txBody>
        </p:sp>
        <p:sp>
          <p:nvSpPr>
            <p:cNvPr id="148" name="Line 66"/>
            <p:cNvSpPr>
              <a:spLocks noChangeShapeType="1"/>
            </p:cNvSpPr>
            <p:nvPr/>
          </p:nvSpPr>
          <p:spPr bwMode="auto">
            <a:xfrm flipH="1">
              <a:off x="6840538" y="3435326"/>
              <a:ext cx="7302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49" name="Line 67"/>
            <p:cNvSpPr>
              <a:spLocks noChangeShapeType="1"/>
            </p:cNvSpPr>
            <p:nvPr/>
          </p:nvSpPr>
          <p:spPr bwMode="auto">
            <a:xfrm flipH="1">
              <a:off x="7097713" y="3435326"/>
              <a:ext cx="7461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50" name="Rectangle 68"/>
            <p:cNvSpPr>
              <a:spLocks noChangeArrowheads="1"/>
            </p:cNvSpPr>
            <p:nvPr/>
          </p:nvSpPr>
          <p:spPr bwMode="auto">
            <a:xfrm>
              <a:off x="7172325" y="3352777"/>
              <a:ext cx="295275" cy="70325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/>
                <a:t>Data </a:t>
              </a:r>
              <a:endParaRPr lang="en-US" sz="7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/>
                <a:t>Collector</a:t>
              </a:r>
            </a:p>
          </p:txBody>
        </p:sp>
        <p:sp>
          <p:nvSpPr>
            <p:cNvPr id="151" name="Rectangle 70"/>
            <p:cNvSpPr>
              <a:spLocks noChangeArrowheads="1"/>
            </p:cNvSpPr>
            <p:nvPr/>
          </p:nvSpPr>
          <p:spPr bwMode="auto">
            <a:xfrm>
              <a:off x="6581775" y="3352777"/>
              <a:ext cx="258763" cy="16509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/>
                <a:t>BPC/BAC</a:t>
              </a:r>
            </a:p>
          </p:txBody>
        </p:sp>
        <p:sp>
          <p:nvSpPr>
            <p:cNvPr id="152" name="Rectangle 71"/>
            <p:cNvSpPr>
              <a:spLocks noChangeArrowheads="1"/>
            </p:cNvSpPr>
            <p:nvPr/>
          </p:nvSpPr>
          <p:spPr bwMode="auto">
            <a:xfrm>
              <a:off x="6323013" y="3352777"/>
              <a:ext cx="184150" cy="16509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/>
                <a:t>Data</a:t>
              </a:r>
              <a:endParaRPr lang="en-US" sz="7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/>
                <a:t>FIFO</a:t>
              </a:r>
            </a:p>
          </p:txBody>
        </p:sp>
        <p:sp>
          <p:nvSpPr>
            <p:cNvPr id="153" name="Line 72"/>
            <p:cNvSpPr>
              <a:spLocks noChangeShapeType="1"/>
            </p:cNvSpPr>
            <p:nvPr/>
          </p:nvSpPr>
          <p:spPr bwMode="auto">
            <a:xfrm flipH="1">
              <a:off x="6248400" y="3435326"/>
              <a:ext cx="74613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54" name="Line 73"/>
            <p:cNvSpPr>
              <a:spLocks noChangeShapeType="1"/>
            </p:cNvSpPr>
            <p:nvPr/>
          </p:nvSpPr>
          <p:spPr bwMode="auto">
            <a:xfrm flipH="1">
              <a:off x="6507163" y="3435326"/>
              <a:ext cx="7461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55" name="Rectangle 74"/>
            <p:cNvSpPr>
              <a:spLocks noChangeArrowheads="1"/>
            </p:cNvSpPr>
            <p:nvPr/>
          </p:nvSpPr>
          <p:spPr bwMode="auto">
            <a:xfrm>
              <a:off x="6913563" y="3600423"/>
              <a:ext cx="184150" cy="16509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/>
                <a:t>Data</a:t>
              </a:r>
              <a:endParaRPr lang="en-US" sz="7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/>
                <a:t>FIFO</a:t>
              </a:r>
            </a:p>
          </p:txBody>
        </p:sp>
        <p:sp>
          <p:nvSpPr>
            <p:cNvPr id="156" name="Line 75"/>
            <p:cNvSpPr>
              <a:spLocks noChangeShapeType="1"/>
            </p:cNvSpPr>
            <p:nvPr/>
          </p:nvSpPr>
          <p:spPr bwMode="auto">
            <a:xfrm flipH="1">
              <a:off x="6840538" y="3684560"/>
              <a:ext cx="7302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57" name="Line 76"/>
            <p:cNvSpPr>
              <a:spLocks noChangeShapeType="1"/>
            </p:cNvSpPr>
            <p:nvPr/>
          </p:nvSpPr>
          <p:spPr bwMode="auto">
            <a:xfrm flipH="1">
              <a:off x="7097713" y="3684560"/>
              <a:ext cx="7461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58" name="Rectangle 77"/>
            <p:cNvSpPr>
              <a:spLocks noChangeArrowheads="1"/>
            </p:cNvSpPr>
            <p:nvPr/>
          </p:nvSpPr>
          <p:spPr bwMode="auto">
            <a:xfrm>
              <a:off x="6581775" y="3600423"/>
              <a:ext cx="258763" cy="16509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/>
                <a:t>BPC/BAC</a:t>
              </a:r>
            </a:p>
          </p:txBody>
        </p:sp>
        <p:sp>
          <p:nvSpPr>
            <p:cNvPr id="159" name="Rectangle 78"/>
            <p:cNvSpPr>
              <a:spLocks noChangeArrowheads="1"/>
            </p:cNvSpPr>
            <p:nvPr/>
          </p:nvSpPr>
          <p:spPr bwMode="auto">
            <a:xfrm>
              <a:off x="6323013" y="3600423"/>
              <a:ext cx="184150" cy="16509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/>
                <a:t>Data</a:t>
              </a:r>
              <a:endParaRPr lang="en-US" sz="7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/>
                <a:t>FIFO</a:t>
              </a:r>
            </a:p>
          </p:txBody>
        </p:sp>
        <p:sp>
          <p:nvSpPr>
            <p:cNvPr id="160" name="Line 79"/>
            <p:cNvSpPr>
              <a:spLocks noChangeShapeType="1"/>
            </p:cNvSpPr>
            <p:nvPr/>
          </p:nvSpPr>
          <p:spPr bwMode="auto">
            <a:xfrm flipH="1">
              <a:off x="6248400" y="3684560"/>
              <a:ext cx="74613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61" name="Line 80"/>
            <p:cNvSpPr>
              <a:spLocks noChangeShapeType="1"/>
            </p:cNvSpPr>
            <p:nvPr/>
          </p:nvSpPr>
          <p:spPr bwMode="auto">
            <a:xfrm flipH="1">
              <a:off x="6507163" y="3684560"/>
              <a:ext cx="7461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62" name="Rectangle 81"/>
            <p:cNvSpPr>
              <a:spLocks noChangeArrowheads="1"/>
            </p:cNvSpPr>
            <p:nvPr/>
          </p:nvSpPr>
          <p:spPr bwMode="auto">
            <a:xfrm>
              <a:off x="6913563" y="3849657"/>
              <a:ext cx="184150" cy="16350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/>
                <a:t>Data</a:t>
              </a:r>
              <a:endParaRPr lang="en-US" sz="7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/>
                <a:t>FIFO</a:t>
              </a:r>
            </a:p>
          </p:txBody>
        </p:sp>
        <p:sp>
          <p:nvSpPr>
            <p:cNvPr id="163" name="Line 82"/>
            <p:cNvSpPr>
              <a:spLocks noChangeShapeType="1"/>
            </p:cNvSpPr>
            <p:nvPr/>
          </p:nvSpPr>
          <p:spPr bwMode="auto">
            <a:xfrm flipH="1">
              <a:off x="6840538" y="3932205"/>
              <a:ext cx="7302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64" name="Line 83"/>
            <p:cNvSpPr>
              <a:spLocks noChangeShapeType="1"/>
            </p:cNvSpPr>
            <p:nvPr/>
          </p:nvSpPr>
          <p:spPr bwMode="auto">
            <a:xfrm flipH="1">
              <a:off x="7097713" y="3932205"/>
              <a:ext cx="7461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65" name="Rectangle 84"/>
            <p:cNvSpPr>
              <a:spLocks noChangeArrowheads="1"/>
            </p:cNvSpPr>
            <p:nvPr/>
          </p:nvSpPr>
          <p:spPr bwMode="auto">
            <a:xfrm>
              <a:off x="6581775" y="3849657"/>
              <a:ext cx="258763" cy="16350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/>
                <a:t>BPC/BAC</a:t>
              </a:r>
            </a:p>
          </p:txBody>
        </p:sp>
        <p:sp>
          <p:nvSpPr>
            <p:cNvPr id="166" name="Rectangle 85"/>
            <p:cNvSpPr>
              <a:spLocks noChangeArrowheads="1"/>
            </p:cNvSpPr>
            <p:nvPr/>
          </p:nvSpPr>
          <p:spPr bwMode="auto">
            <a:xfrm>
              <a:off x="6323013" y="3849657"/>
              <a:ext cx="184150" cy="16350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/>
                <a:t>Data</a:t>
              </a:r>
              <a:endParaRPr lang="en-US" sz="7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/>
                <a:t>FIFO</a:t>
              </a:r>
            </a:p>
          </p:txBody>
        </p:sp>
        <p:sp>
          <p:nvSpPr>
            <p:cNvPr id="167" name="Line 86"/>
            <p:cNvSpPr>
              <a:spLocks noChangeShapeType="1"/>
            </p:cNvSpPr>
            <p:nvPr/>
          </p:nvSpPr>
          <p:spPr bwMode="auto">
            <a:xfrm flipH="1">
              <a:off x="6248400" y="3932205"/>
              <a:ext cx="74613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68" name="Line 87"/>
            <p:cNvSpPr>
              <a:spLocks noChangeShapeType="1"/>
            </p:cNvSpPr>
            <p:nvPr/>
          </p:nvSpPr>
          <p:spPr bwMode="auto">
            <a:xfrm flipH="1">
              <a:off x="6507163" y="3932205"/>
              <a:ext cx="7461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69" name="Rectangle 88"/>
            <p:cNvSpPr>
              <a:spLocks noChangeArrowheads="1"/>
            </p:cNvSpPr>
            <p:nvPr/>
          </p:nvSpPr>
          <p:spPr bwMode="auto">
            <a:xfrm>
              <a:off x="6581775" y="3889343"/>
              <a:ext cx="34925" cy="8254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70" name="Rectangle 89"/>
            <p:cNvSpPr>
              <a:spLocks noChangeArrowheads="1"/>
            </p:cNvSpPr>
            <p:nvPr/>
          </p:nvSpPr>
          <p:spPr bwMode="auto">
            <a:xfrm>
              <a:off x="6211888" y="3641697"/>
              <a:ext cx="36512" cy="8254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71" name="Rectangle 90"/>
            <p:cNvSpPr>
              <a:spLocks noChangeArrowheads="1"/>
            </p:cNvSpPr>
            <p:nvPr/>
          </p:nvSpPr>
          <p:spPr bwMode="auto">
            <a:xfrm>
              <a:off x="6581775" y="3641697"/>
              <a:ext cx="34925" cy="8254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72" name="Rectangle 91"/>
            <p:cNvSpPr>
              <a:spLocks noChangeArrowheads="1"/>
            </p:cNvSpPr>
            <p:nvPr/>
          </p:nvSpPr>
          <p:spPr bwMode="auto">
            <a:xfrm>
              <a:off x="6581775" y="3394052"/>
              <a:ext cx="34925" cy="8254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73" name="Rectangle 92"/>
            <p:cNvSpPr>
              <a:spLocks noChangeArrowheads="1"/>
            </p:cNvSpPr>
            <p:nvPr/>
          </p:nvSpPr>
          <p:spPr bwMode="auto">
            <a:xfrm>
              <a:off x="6802438" y="3889343"/>
              <a:ext cx="38100" cy="8254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74" name="Rectangle 93"/>
            <p:cNvSpPr>
              <a:spLocks noChangeArrowheads="1"/>
            </p:cNvSpPr>
            <p:nvPr/>
          </p:nvSpPr>
          <p:spPr bwMode="auto">
            <a:xfrm>
              <a:off x="6802438" y="3641697"/>
              <a:ext cx="38100" cy="8254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75" name="Rectangle 94"/>
            <p:cNvSpPr>
              <a:spLocks noChangeArrowheads="1"/>
            </p:cNvSpPr>
            <p:nvPr/>
          </p:nvSpPr>
          <p:spPr bwMode="auto">
            <a:xfrm>
              <a:off x="6802438" y="3394052"/>
              <a:ext cx="38100" cy="8254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76" name="Rectangle 95"/>
            <p:cNvSpPr>
              <a:spLocks noChangeArrowheads="1"/>
            </p:cNvSpPr>
            <p:nvPr/>
          </p:nvSpPr>
          <p:spPr bwMode="auto">
            <a:xfrm>
              <a:off x="6211888" y="3889343"/>
              <a:ext cx="36512" cy="8254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77" name="Rectangle 96"/>
            <p:cNvSpPr>
              <a:spLocks noChangeArrowheads="1"/>
            </p:cNvSpPr>
            <p:nvPr/>
          </p:nvSpPr>
          <p:spPr bwMode="auto">
            <a:xfrm>
              <a:off x="6211888" y="3394052"/>
              <a:ext cx="36512" cy="8254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78" name="Rectangle 97"/>
            <p:cNvSpPr>
              <a:spLocks noChangeArrowheads="1"/>
            </p:cNvSpPr>
            <p:nvPr/>
          </p:nvSpPr>
          <p:spPr bwMode="auto">
            <a:xfrm>
              <a:off x="7172325" y="3394052"/>
              <a:ext cx="36513" cy="8254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79" name="Rectangle 98"/>
            <p:cNvSpPr>
              <a:spLocks noChangeArrowheads="1"/>
            </p:cNvSpPr>
            <p:nvPr/>
          </p:nvSpPr>
          <p:spPr bwMode="auto">
            <a:xfrm>
              <a:off x="7172325" y="3641697"/>
              <a:ext cx="36513" cy="8254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80" name="Rectangle 99"/>
            <p:cNvSpPr>
              <a:spLocks noChangeArrowheads="1"/>
            </p:cNvSpPr>
            <p:nvPr/>
          </p:nvSpPr>
          <p:spPr bwMode="auto">
            <a:xfrm>
              <a:off x="7172325" y="3889343"/>
              <a:ext cx="36513" cy="8254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81" name="Rectangle 101"/>
            <p:cNvSpPr>
              <a:spLocks noChangeArrowheads="1"/>
            </p:cNvSpPr>
            <p:nvPr/>
          </p:nvSpPr>
          <p:spPr bwMode="auto">
            <a:xfrm>
              <a:off x="5480050" y="4240175"/>
              <a:ext cx="144463" cy="34765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/>
                <a:t>A</a:t>
              </a:r>
            </a:p>
          </p:txBody>
        </p:sp>
        <p:sp>
          <p:nvSpPr>
            <p:cNvPr id="182" name="Rectangle 102"/>
            <p:cNvSpPr>
              <a:spLocks noChangeArrowheads="1"/>
            </p:cNvSpPr>
            <p:nvPr/>
          </p:nvSpPr>
          <p:spPr bwMode="auto">
            <a:xfrm>
              <a:off x="5624513" y="4240175"/>
              <a:ext cx="142875" cy="34765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/>
                <a:t>B</a:t>
              </a:r>
            </a:p>
          </p:txBody>
        </p:sp>
        <p:sp>
          <p:nvSpPr>
            <p:cNvPr id="183" name="Line 103"/>
            <p:cNvSpPr>
              <a:spLocks noChangeShapeType="1"/>
            </p:cNvSpPr>
            <p:nvPr/>
          </p:nvSpPr>
          <p:spPr bwMode="auto">
            <a:xfrm>
              <a:off x="5192713" y="4370348"/>
              <a:ext cx="250825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84" name="Line 104"/>
            <p:cNvSpPr>
              <a:spLocks noChangeShapeType="1"/>
            </p:cNvSpPr>
            <p:nvPr/>
          </p:nvSpPr>
          <p:spPr bwMode="auto">
            <a:xfrm flipV="1">
              <a:off x="5192713" y="4067140"/>
              <a:ext cx="0" cy="30320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85" name="Line 105"/>
            <p:cNvSpPr>
              <a:spLocks noChangeShapeType="1"/>
            </p:cNvSpPr>
            <p:nvPr/>
          </p:nvSpPr>
          <p:spPr bwMode="auto">
            <a:xfrm flipH="1">
              <a:off x="5767388" y="4370348"/>
              <a:ext cx="21590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186" name="Line 106"/>
            <p:cNvSpPr>
              <a:spLocks noChangeShapeType="1"/>
            </p:cNvSpPr>
            <p:nvPr/>
          </p:nvSpPr>
          <p:spPr bwMode="auto">
            <a:xfrm flipV="1">
              <a:off x="5983288" y="4067140"/>
              <a:ext cx="0" cy="30320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cxnSp>
          <p:nvCxnSpPr>
            <p:cNvPr id="187" name="Straight Arrow Connector 186"/>
            <p:cNvCxnSpPr/>
            <p:nvPr/>
          </p:nvCxnSpPr>
          <p:spPr>
            <a:xfrm rot="5400000">
              <a:off x="5029997" y="3199586"/>
              <a:ext cx="304795" cy="158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/>
            <p:nvPr/>
          </p:nvCxnSpPr>
          <p:spPr>
            <a:xfrm rot="5400000">
              <a:off x="7163597" y="3199586"/>
              <a:ext cx="304795" cy="158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217"/>
          <p:cNvGrpSpPr>
            <a:grpSpLocks/>
          </p:cNvGrpSpPr>
          <p:nvPr/>
        </p:nvGrpSpPr>
        <p:grpSpPr bwMode="auto">
          <a:xfrm>
            <a:off x="4651162" y="3819094"/>
            <a:ext cx="4317333" cy="992188"/>
            <a:chOff x="533400" y="4953000"/>
            <a:chExt cx="8153400" cy="1221031"/>
          </a:xfrm>
        </p:grpSpPr>
        <p:sp>
          <p:nvSpPr>
            <p:cNvPr id="219" name="Rectangle 218"/>
            <p:cNvSpPr/>
            <p:nvPr/>
          </p:nvSpPr>
          <p:spPr>
            <a:xfrm>
              <a:off x="1272801" y="5533234"/>
              <a:ext cx="915926" cy="2500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/>
                <a:t>SPM1</a:t>
              </a:r>
            </a:p>
          </p:txBody>
        </p:sp>
        <p:cxnSp>
          <p:nvCxnSpPr>
            <p:cNvPr id="220" name="Straight Connector 219"/>
            <p:cNvCxnSpPr/>
            <p:nvPr/>
          </p:nvCxnSpPr>
          <p:spPr>
            <a:xfrm>
              <a:off x="1152899" y="5998203"/>
              <a:ext cx="5931866" cy="1953"/>
            </a:xfrm>
            <a:prstGeom prst="line">
              <a:avLst/>
            </a:prstGeom>
            <a:ln w="12700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533400" y="6172077"/>
              <a:ext cx="8136748" cy="1954"/>
            </a:xfrm>
            <a:prstGeom prst="line">
              <a:avLst/>
            </a:prstGeom>
            <a:ln w="12700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2" name="Rectangle 221"/>
            <p:cNvSpPr/>
            <p:nvPr/>
          </p:nvSpPr>
          <p:spPr>
            <a:xfrm>
              <a:off x="7497764" y="4953000"/>
              <a:ext cx="1189036" cy="98659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/>
                <a:t>Off-chip memory</a:t>
              </a: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6531879" y="5304657"/>
              <a:ext cx="829328" cy="4610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/>
                <a:t>DMA</a:t>
              </a:r>
              <a:endParaRPr lang="en-US" sz="600" dirty="0"/>
            </a:p>
          </p:txBody>
        </p:sp>
        <p:cxnSp>
          <p:nvCxnSpPr>
            <p:cNvPr id="224" name="Straight Arrow Connector 223"/>
            <p:cNvCxnSpPr/>
            <p:nvPr/>
          </p:nvCxnSpPr>
          <p:spPr>
            <a:xfrm rot="5400000">
              <a:off x="6899554" y="5882938"/>
              <a:ext cx="230531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5" name="Rectangle 224"/>
            <p:cNvSpPr/>
            <p:nvPr/>
          </p:nvSpPr>
          <p:spPr>
            <a:xfrm>
              <a:off x="603344" y="4953000"/>
              <a:ext cx="6824475" cy="1103812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 dirty="0"/>
            </a:p>
          </p:txBody>
        </p:sp>
        <p:sp>
          <p:nvSpPr>
            <p:cNvPr id="16407" name="TextBox 38"/>
            <p:cNvSpPr txBox="1">
              <a:spLocks noChangeArrowheads="1"/>
            </p:cNvSpPr>
            <p:nvPr/>
          </p:nvSpPr>
          <p:spPr bwMode="auto">
            <a:xfrm>
              <a:off x="6532226" y="4953000"/>
              <a:ext cx="699427" cy="246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">
                  <a:latin typeface="Georgia" pitchFamily="18" charset="0"/>
                </a:rPr>
                <a:t>CMP</a:t>
              </a:r>
            </a:p>
          </p:txBody>
        </p:sp>
        <p:cxnSp>
          <p:nvCxnSpPr>
            <p:cNvPr id="227" name="Straight Arrow Connector 226"/>
            <p:cNvCxnSpPr/>
            <p:nvPr/>
          </p:nvCxnSpPr>
          <p:spPr>
            <a:xfrm rot="5400000">
              <a:off x="1383041" y="5416992"/>
              <a:ext cx="232485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/>
            <p:nvPr/>
          </p:nvCxnSpPr>
          <p:spPr>
            <a:xfrm rot="5400000">
              <a:off x="805838" y="5647810"/>
              <a:ext cx="697453" cy="33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/>
            <p:nvPr/>
          </p:nvCxnSpPr>
          <p:spPr>
            <a:xfrm rot="5400000">
              <a:off x="444122" y="5736414"/>
              <a:ext cx="871327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0" name="Rectangle 229"/>
            <p:cNvSpPr/>
            <p:nvPr/>
          </p:nvSpPr>
          <p:spPr>
            <a:xfrm>
              <a:off x="669957" y="5011609"/>
              <a:ext cx="1378884" cy="28523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/>
                <a:t>CPU1 Core</a:t>
              </a: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2791572" y="5533234"/>
              <a:ext cx="912595" cy="232484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/>
                <a:t>SPM2</a:t>
              </a:r>
            </a:p>
          </p:txBody>
        </p:sp>
        <p:cxnSp>
          <p:nvCxnSpPr>
            <p:cNvPr id="232" name="Straight Arrow Connector 231"/>
            <p:cNvCxnSpPr/>
            <p:nvPr/>
          </p:nvCxnSpPr>
          <p:spPr>
            <a:xfrm rot="5400000">
              <a:off x="2900148" y="5880295"/>
              <a:ext cx="232485" cy="333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/>
            <p:nvPr/>
          </p:nvCxnSpPr>
          <p:spPr>
            <a:xfrm rot="5400000">
              <a:off x="2900148" y="5415327"/>
              <a:ext cx="232485" cy="333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/>
            <p:nvPr/>
          </p:nvCxnSpPr>
          <p:spPr>
            <a:xfrm rot="5400000">
              <a:off x="2322943" y="5649476"/>
              <a:ext cx="697453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5" name="Rectangle 234"/>
            <p:cNvSpPr/>
            <p:nvPr/>
          </p:nvSpPr>
          <p:spPr>
            <a:xfrm>
              <a:off x="2188728" y="5011609"/>
              <a:ext cx="1378884" cy="28523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/>
                <a:t>CPU2 Core</a:t>
              </a: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479397" y="5533234"/>
              <a:ext cx="915924" cy="232484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/>
                <a:t>SPM</a:t>
              </a:r>
              <a:r>
                <a:rPr lang="en-US" sz="600" i="1" dirty="0"/>
                <a:t>n</a:t>
              </a:r>
            </a:p>
          </p:txBody>
        </p:sp>
        <p:cxnSp>
          <p:nvCxnSpPr>
            <p:cNvPr id="237" name="Straight Arrow Connector 236"/>
            <p:cNvCxnSpPr/>
            <p:nvPr/>
          </p:nvCxnSpPr>
          <p:spPr>
            <a:xfrm rot="5400000">
              <a:off x="5589637" y="5881961"/>
              <a:ext cx="232485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 rot="5400000">
              <a:off x="5589637" y="5416992"/>
              <a:ext cx="232485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/>
            <p:nvPr/>
          </p:nvCxnSpPr>
          <p:spPr>
            <a:xfrm rot="5400000">
              <a:off x="5012434" y="5647811"/>
              <a:ext cx="697453" cy="333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0" name="Rectangle 239"/>
            <p:cNvSpPr/>
            <p:nvPr/>
          </p:nvSpPr>
          <p:spPr>
            <a:xfrm>
              <a:off x="4876551" y="5011609"/>
              <a:ext cx="1378884" cy="28523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/>
                <a:t>CPU</a:t>
              </a:r>
              <a:r>
                <a:rPr lang="en-US" sz="600" i="1" dirty="0"/>
                <a:t>n</a:t>
              </a:r>
              <a:r>
                <a:rPr lang="en-US" sz="600" dirty="0"/>
                <a:t> Core</a:t>
              </a:r>
            </a:p>
          </p:txBody>
        </p:sp>
        <p:cxnSp>
          <p:nvCxnSpPr>
            <p:cNvPr id="241" name="Straight Connector 240"/>
            <p:cNvCxnSpPr/>
            <p:nvPr/>
          </p:nvCxnSpPr>
          <p:spPr>
            <a:xfrm>
              <a:off x="3844053" y="5126875"/>
              <a:ext cx="825998" cy="1953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Arrow Connector 241"/>
            <p:cNvCxnSpPr/>
            <p:nvPr/>
          </p:nvCxnSpPr>
          <p:spPr>
            <a:xfrm rot="5400000">
              <a:off x="1959563" y="5736414"/>
              <a:ext cx="871327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/>
            <p:nvPr/>
          </p:nvCxnSpPr>
          <p:spPr>
            <a:xfrm rot="5400000">
              <a:off x="4649052" y="5734748"/>
              <a:ext cx="871327" cy="33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/>
            <p:nvPr/>
          </p:nvCxnSpPr>
          <p:spPr>
            <a:xfrm rot="5400000">
              <a:off x="8002686" y="6054170"/>
              <a:ext cx="232484" cy="333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rot="5400000">
              <a:off x="6605141" y="5968897"/>
              <a:ext cx="406359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rot="5400000">
              <a:off x="1383041" y="5881961"/>
              <a:ext cx="232485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3980611" y="5648499"/>
              <a:ext cx="829328" cy="1954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8" name="Rectangle 247"/>
          <p:cNvSpPr/>
          <p:nvPr/>
        </p:nvSpPr>
        <p:spPr>
          <a:xfrm>
            <a:off x="850204" y="2989263"/>
            <a:ext cx="3886200" cy="1524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 this presentation we will focus on the application mapping process on CMPs</a:t>
            </a:r>
          </a:p>
        </p:txBody>
      </p:sp>
    </p:spTree>
    <p:extLst>
      <p:ext uri="{BB962C8B-B14F-4D97-AF65-F5344CB8AC3E}">
        <p14:creationId xmlns:p14="http://schemas.microsoft.com/office/powerpoint/2010/main" val="331896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24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Generation Runtime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358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3785-33F7-3544-8A7B-4E08D7A94DE1}" type="datetime1">
              <a:rPr lang="en-US" smtClean="0"/>
              <a:t>10/28/10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B1ED9B-2F1B-A143-B3A7-C34816120370}" type="slidenum">
              <a:rPr lang="en-US" smtClean="0"/>
              <a:t>40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84677" y="2470544"/>
            <a:ext cx="4146005" cy="74424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 if number of task increases by 14x, policy generation runtime is less than 2x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884677" y="2943217"/>
            <a:ext cx="6343877" cy="106473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554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Target Platforms (Chip Multiprocessors)</a:t>
            </a:r>
            <a:endParaRPr lang="en-US" dirty="0"/>
          </a:p>
        </p:txBody>
      </p:sp>
      <p:sp>
        <p:nvSpPr>
          <p:cNvPr id="13315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F8F4-4E35-9845-AC88-5F184D0FF0E3}" type="datetime1">
              <a:rPr lang="en-US" smtClean="0"/>
              <a:t>10/28/10</a:t>
            </a:fld>
            <a:endParaRPr lang="en-US"/>
          </a:p>
        </p:txBody>
      </p:sp>
      <p:sp>
        <p:nvSpPr>
          <p:cNvPr id="13316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13317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EBD352D-5FF5-4B36-8693-543FB30F6A3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422358" y="3125470"/>
            <a:ext cx="812132" cy="4229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SPM</a:t>
            </a:r>
            <a:endParaRPr lang="en-US" sz="2400" dirty="0"/>
          </a:p>
        </p:txBody>
      </p:sp>
      <p:sp>
        <p:nvSpPr>
          <p:cNvPr id="75" name="Rectangle 74"/>
          <p:cNvSpPr/>
          <p:nvPr/>
        </p:nvSpPr>
        <p:spPr>
          <a:xfrm>
            <a:off x="1529013" y="3125470"/>
            <a:ext cx="812132" cy="4229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I$</a:t>
            </a:r>
          </a:p>
        </p:txBody>
      </p:sp>
      <p:sp>
        <p:nvSpPr>
          <p:cNvPr id="76" name="Rectangle 75"/>
          <p:cNvSpPr/>
          <p:nvPr/>
        </p:nvSpPr>
        <p:spPr>
          <a:xfrm>
            <a:off x="1529013" y="2514600"/>
            <a:ext cx="1705476" cy="563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CPU</a:t>
            </a: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1447800" y="4018280"/>
            <a:ext cx="6172200" cy="4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5" idx="2"/>
          </p:cNvCxnSpPr>
          <p:nvPr/>
        </p:nvCxnSpPr>
        <p:spPr>
          <a:xfrm rot="5400000">
            <a:off x="1770614" y="3712488"/>
            <a:ext cx="328930" cy="16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16200000" flipH="1">
            <a:off x="2593473" y="3783329"/>
            <a:ext cx="469900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4209047" y="3125470"/>
            <a:ext cx="812132" cy="4229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SPM</a:t>
            </a:r>
            <a:endParaRPr lang="en-US" sz="2400" dirty="0"/>
          </a:p>
        </p:txBody>
      </p:sp>
      <p:sp>
        <p:nvSpPr>
          <p:cNvPr id="81" name="Rectangle 80"/>
          <p:cNvSpPr/>
          <p:nvPr/>
        </p:nvSpPr>
        <p:spPr>
          <a:xfrm>
            <a:off x="3315703" y="3125470"/>
            <a:ext cx="812132" cy="4229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I$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315703" y="2514600"/>
            <a:ext cx="1705476" cy="563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CPU</a:t>
            </a:r>
          </a:p>
        </p:txBody>
      </p:sp>
      <p:cxnSp>
        <p:nvCxnSpPr>
          <p:cNvPr id="83" name="Straight Arrow Connector 82"/>
          <p:cNvCxnSpPr>
            <a:stCxn id="81" idx="2"/>
          </p:cNvCxnSpPr>
          <p:nvPr/>
        </p:nvCxnSpPr>
        <p:spPr>
          <a:xfrm rot="5400000">
            <a:off x="3557303" y="3712488"/>
            <a:ext cx="328930" cy="16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16200000" flipH="1">
            <a:off x="4356667" y="3806824"/>
            <a:ext cx="516890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2422358" y="4300710"/>
            <a:ext cx="812132" cy="4229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SPM</a:t>
            </a:r>
            <a:endParaRPr lang="en-US" sz="2400" dirty="0"/>
          </a:p>
        </p:txBody>
      </p:sp>
      <p:sp>
        <p:nvSpPr>
          <p:cNvPr id="86" name="Rectangle 85"/>
          <p:cNvSpPr/>
          <p:nvPr/>
        </p:nvSpPr>
        <p:spPr>
          <a:xfrm>
            <a:off x="1529013" y="4300710"/>
            <a:ext cx="812132" cy="4229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I$</a:t>
            </a:r>
          </a:p>
        </p:txBody>
      </p:sp>
      <p:sp>
        <p:nvSpPr>
          <p:cNvPr id="87" name="Rectangle 86"/>
          <p:cNvSpPr/>
          <p:nvPr/>
        </p:nvSpPr>
        <p:spPr>
          <a:xfrm>
            <a:off x="1529013" y="4770120"/>
            <a:ext cx="1705476" cy="563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CPU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 rot="5400000">
            <a:off x="1723379" y="4088653"/>
            <a:ext cx="423400" cy="16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>
            <a:off x="2688300" y="4158893"/>
            <a:ext cx="281940" cy="16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4209047" y="4300710"/>
            <a:ext cx="812132" cy="4229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SPM</a:t>
            </a:r>
            <a:endParaRPr lang="en-US" sz="2400" dirty="0"/>
          </a:p>
        </p:txBody>
      </p:sp>
      <p:sp>
        <p:nvSpPr>
          <p:cNvPr id="91" name="Rectangle 90"/>
          <p:cNvSpPr/>
          <p:nvPr/>
        </p:nvSpPr>
        <p:spPr>
          <a:xfrm>
            <a:off x="3315703" y="4300710"/>
            <a:ext cx="812132" cy="4229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I$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315703" y="4770120"/>
            <a:ext cx="1705476" cy="563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CPU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 rot="5400000">
            <a:off x="3510069" y="4088653"/>
            <a:ext cx="423400" cy="16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5400000">
            <a:off x="4474989" y="4158893"/>
            <a:ext cx="281940" cy="16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5183605" y="4300220"/>
            <a:ext cx="2436395" cy="10337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RAM</a:t>
            </a:r>
          </a:p>
        </p:txBody>
      </p:sp>
      <p:cxnSp>
        <p:nvCxnSpPr>
          <p:cNvPr id="96" name="Straight Connector 95"/>
          <p:cNvCxnSpPr/>
          <p:nvPr/>
        </p:nvCxnSpPr>
        <p:spPr>
          <a:xfrm>
            <a:off x="1447800" y="3877310"/>
            <a:ext cx="6172200" cy="97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rot="5400000">
            <a:off x="6190949" y="4088164"/>
            <a:ext cx="423400" cy="16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5183605" y="3125470"/>
            <a:ext cx="1299411" cy="4229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DMA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rot="16200000" flipH="1">
            <a:off x="5679575" y="3783330"/>
            <a:ext cx="469901" cy="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5400000">
            <a:off x="5586786" y="3711999"/>
            <a:ext cx="328930" cy="16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1" name="Rounded Rectangular Callout 100"/>
          <p:cNvSpPr/>
          <p:nvPr/>
        </p:nvSpPr>
        <p:spPr>
          <a:xfrm>
            <a:off x="609600" y="1676400"/>
            <a:ext cx="2743200" cy="457200"/>
          </a:xfrm>
          <a:prstGeom prst="wedgeRoundRectCallout">
            <a:avLst>
              <a:gd name="adj1" fmla="val -3218"/>
              <a:gd name="adj2" fmla="val 11241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Multiple low power RISC cores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ounded Rectangular Callout 101"/>
          <p:cNvSpPr/>
          <p:nvPr/>
        </p:nvSpPr>
        <p:spPr>
          <a:xfrm>
            <a:off x="6781800" y="2971800"/>
            <a:ext cx="1981200" cy="685800"/>
          </a:xfrm>
          <a:prstGeom prst="wedgeRoundRectCallout">
            <a:avLst>
              <a:gd name="adj1" fmla="val -61763"/>
              <a:gd name="adj2" fmla="val 956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DMA and SPM Support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ounded Rectangular Callout 102"/>
          <p:cNvSpPr/>
          <p:nvPr/>
        </p:nvSpPr>
        <p:spPr>
          <a:xfrm>
            <a:off x="4191000" y="1752600"/>
            <a:ext cx="4648200" cy="533400"/>
          </a:xfrm>
          <a:prstGeom prst="wedgeRoundRectCallout">
            <a:avLst>
              <a:gd name="adj1" fmla="val 1152"/>
              <a:gd name="adj2" fmla="val 11650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Well suited for applications with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 levels of parallelism</a:t>
            </a:r>
          </a:p>
        </p:txBody>
      </p:sp>
      <p:sp>
        <p:nvSpPr>
          <p:cNvPr id="105" name="Rounded Rectangular Callout 104"/>
          <p:cNvSpPr/>
          <p:nvPr/>
        </p:nvSpPr>
        <p:spPr>
          <a:xfrm>
            <a:off x="5562600" y="4724400"/>
            <a:ext cx="3429000" cy="685800"/>
          </a:xfrm>
          <a:prstGeom prst="wedgeRoundRectCallout">
            <a:avLst>
              <a:gd name="adj1" fmla="val -59502"/>
              <a:gd name="adj2" fmla="val -16260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Bus based systems – still most commonly used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446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 animBg="1"/>
      <p:bldP spid="1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BD0AB50-BA69-5049-860B-52C7C5376E50}" type="datetime1">
              <a:rPr lang="en-US" smtClean="0"/>
              <a:t>10/28/10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CASA '10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68989" y="1894173"/>
            <a:ext cx="1308485" cy="4772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Platform Definition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2068989" y="3663583"/>
            <a:ext cx="1308485" cy="9174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Define Task Mapping and Schedule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2068989" y="2708845"/>
            <a:ext cx="1308485" cy="6219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Apply loop optimizations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2068989" y="4931778"/>
            <a:ext cx="1308485" cy="6219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Define Data Placement</a:t>
            </a:r>
            <a:endParaRPr lang="en-US" sz="1400" dirty="0"/>
          </a:p>
        </p:txBody>
      </p:sp>
      <p:grpSp>
        <p:nvGrpSpPr>
          <p:cNvPr id="17" name="Group 56"/>
          <p:cNvGrpSpPr>
            <a:grpSpLocks/>
          </p:cNvGrpSpPr>
          <p:nvPr/>
        </p:nvGrpSpPr>
        <p:grpSpPr bwMode="auto">
          <a:xfrm>
            <a:off x="4437965" y="1589179"/>
            <a:ext cx="3886200" cy="992193"/>
            <a:chOff x="533400" y="4953000"/>
            <a:chExt cx="8153404" cy="1220718"/>
          </a:xfrm>
        </p:grpSpPr>
        <p:sp>
          <p:nvSpPr>
            <p:cNvPr id="62" name="Rectangle 61"/>
            <p:cNvSpPr/>
            <p:nvPr/>
          </p:nvSpPr>
          <p:spPr>
            <a:xfrm>
              <a:off x="1272802" y="5533088"/>
              <a:ext cx="915927" cy="250002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/>
                <a:t>SPM1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152899" y="5997935"/>
              <a:ext cx="5931869" cy="1953"/>
            </a:xfrm>
            <a:prstGeom prst="line">
              <a:avLst/>
            </a:prstGeom>
            <a:ln w="12700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33400" y="6171764"/>
              <a:ext cx="8136752" cy="1954"/>
            </a:xfrm>
            <a:prstGeom prst="line">
              <a:avLst/>
            </a:prstGeom>
            <a:ln w="12700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7497767" y="4953005"/>
              <a:ext cx="1189037" cy="9863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/>
                <a:t>Off-chip memory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531882" y="5304570"/>
              <a:ext cx="829328" cy="46094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/>
                <a:t>DMA</a:t>
              </a:r>
              <a:endParaRPr lang="en-US" sz="800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rot="5400000">
              <a:off x="6899587" y="5882700"/>
              <a:ext cx="23047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603344" y="4953005"/>
              <a:ext cx="6824478" cy="1103524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dirty="0"/>
            </a:p>
          </p:txBody>
        </p:sp>
        <p:sp>
          <p:nvSpPr>
            <p:cNvPr id="69" name="TextBox 38"/>
            <p:cNvSpPr txBox="1">
              <a:spLocks noChangeArrowheads="1"/>
            </p:cNvSpPr>
            <p:nvPr/>
          </p:nvSpPr>
          <p:spPr bwMode="auto">
            <a:xfrm>
              <a:off x="6532226" y="4953000"/>
              <a:ext cx="871732" cy="265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>
                  <a:latin typeface="Georgia" pitchFamily="18" charset="0"/>
                </a:rPr>
                <a:t>CMP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rot="5400000">
              <a:off x="1383072" y="5416876"/>
              <a:ext cx="232424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5400000">
              <a:off x="805929" y="5647633"/>
              <a:ext cx="697271" cy="33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5400000">
              <a:off x="444235" y="5736214"/>
              <a:ext cx="8711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669957" y="5011599"/>
              <a:ext cx="1378885" cy="2851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/>
                <a:t>CPU1 Core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791573" y="5533088"/>
              <a:ext cx="912595" cy="23242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/>
                <a:t>SPM2</a:t>
              </a: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rot="5400000">
              <a:off x="2900180" y="5880058"/>
              <a:ext cx="232424" cy="333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5400000">
              <a:off x="2900180" y="5415211"/>
              <a:ext cx="232424" cy="333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5400000">
              <a:off x="2323035" y="5649299"/>
              <a:ext cx="697271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2188729" y="5011599"/>
              <a:ext cx="1378885" cy="2851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/>
                <a:t>CPU2 Core</a:t>
              </a: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rot="5400000">
              <a:off x="1959677" y="5736214"/>
              <a:ext cx="8711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rot="5400000">
              <a:off x="8002720" y="6053887"/>
              <a:ext cx="232423" cy="333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rot="5400000">
              <a:off x="6605197" y="5968637"/>
              <a:ext cx="406253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rot="5400000">
              <a:off x="1383072" y="5881723"/>
              <a:ext cx="232424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2" name="Rectangle 116"/>
          <p:cNvSpPr/>
          <p:nvPr/>
        </p:nvSpPr>
        <p:spPr bwMode="auto">
          <a:xfrm>
            <a:off x="4835735" y="4055294"/>
            <a:ext cx="965200" cy="225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>
              <a:defRPr/>
            </a:pPr>
            <a:r>
              <a:rPr kumimoji="0" lang="en-US" altLang="ko-KR" sz="1000" dirty="0" smtClean="0">
                <a:solidFill>
                  <a:srgbClr val="000000"/>
                </a:solidFill>
                <a:ea typeface="굴림" charset="-127"/>
              </a:rPr>
              <a:t>T1</a:t>
            </a:r>
            <a:endParaRPr kumimoji="0" lang="en-US" altLang="ko-KR" sz="1000" dirty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123" name="Rectangle 118"/>
          <p:cNvSpPr/>
          <p:nvPr/>
        </p:nvSpPr>
        <p:spPr bwMode="auto">
          <a:xfrm>
            <a:off x="6023184" y="4055294"/>
            <a:ext cx="587375" cy="225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/>
              <a:t>T2.1</a:t>
            </a:r>
            <a:endParaRPr kumimoji="0" lang="en-US" sz="1000" dirty="0"/>
          </a:p>
        </p:txBody>
      </p:sp>
      <p:sp>
        <p:nvSpPr>
          <p:cNvPr id="124" name="Rectangle 121"/>
          <p:cNvSpPr/>
          <p:nvPr/>
        </p:nvSpPr>
        <p:spPr bwMode="auto">
          <a:xfrm>
            <a:off x="6867497" y="4380731"/>
            <a:ext cx="1187450" cy="225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000" dirty="0" smtClean="0"/>
              <a:t>T4</a:t>
            </a:r>
            <a:endParaRPr kumimoji="0" lang="en-US" sz="1000" dirty="0"/>
          </a:p>
        </p:txBody>
      </p:sp>
      <p:sp>
        <p:nvSpPr>
          <p:cNvPr id="125" name="Rectangle 122"/>
          <p:cNvSpPr/>
          <p:nvPr/>
        </p:nvSpPr>
        <p:spPr bwMode="auto">
          <a:xfrm>
            <a:off x="5875547" y="4048944"/>
            <a:ext cx="74612" cy="225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/>
            <a:endParaRPr kumimoji="0" lang="ko-KR" altLang="ko-KR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6" name="Rectangle 123"/>
          <p:cNvSpPr/>
          <p:nvPr/>
        </p:nvSpPr>
        <p:spPr bwMode="auto">
          <a:xfrm>
            <a:off x="6847097" y="4055294"/>
            <a:ext cx="587375" cy="225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T</a:t>
            </a:r>
            <a:r>
              <a:rPr kumimoji="0" lang="en-US" sz="1000" dirty="0" smtClean="0"/>
              <a:t>3</a:t>
            </a:r>
            <a:endParaRPr kumimoji="0" lang="en-US" sz="1000" dirty="0"/>
          </a:p>
        </p:txBody>
      </p:sp>
      <p:sp>
        <p:nvSpPr>
          <p:cNvPr id="127" name="Rectangle 124"/>
          <p:cNvSpPr/>
          <p:nvPr/>
        </p:nvSpPr>
        <p:spPr bwMode="auto">
          <a:xfrm>
            <a:off x="6699459" y="4048944"/>
            <a:ext cx="74613" cy="225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/>
            <a:endParaRPr kumimoji="0" lang="ko-KR" altLang="ko-KR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8" name="Rectangle 126"/>
          <p:cNvSpPr/>
          <p:nvPr/>
        </p:nvSpPr>
        <p:spPr bwMode="auto">
          <a:xfrm>
            <a:off x="6031122" y="4387081"/>
            <a:ext cx="585787" cy="225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/>
              <a:t>T</a:t>
            </a:r>
            <a:r>
              <a:rPr kumimoji="0" lang="en-US" sz="1000" dirty="0" smtClean="0"/>
              <a:t>2.2</a:t>
            </a:r>
            <a:endParaRPr kumimoji="0" lang="en-US" sz="1000" dirty="0"/>
          </a:p>
        </p:txBody>
      </p:sp>
      <p:sp>
        <p:nvSpPr>
          <p:cNvPr id="129" name="Rectangle 127"/>
          <p:cNvSpPr/>
          <p:nvPr/>
        </p:nvSpPr>
        <p:spPr bwMode="auto">
          <a:xfrm>
            <a:off x="5883484" y="4380731"/>
            <a:ext cx="73025" cy="225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/>
            <a:endParaRPr kumimoji="0" lang="ko-KR" altLang="ko-KR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6699459" y="4380731"/>
            <a:ext cx="74613" cy="225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/>
            <a:endParaRPr kumimoji="0" lang="ko-KR" altLang="ko-KR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7509084" y="4048944"/>
            <a:ext cx="73025" cy="225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/>
            <a:endParaRPr kumimoji="0" lang="ko-KR" altLang="ko-KR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4" name="Rectangle 135"/>
          <p:cNvSpPr/>
          <p:nvPr/>
        </p:nvSpPr>
        <p:spPr bwMode="auto">
          <a:xfrm>
            <a:off x="8129559" y="4368031"/>
            <a:ext cx="74613" cy="225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/>
            <a:endParaRPr kumimoji="0" lang="ko-KR" altLang="ko-KR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9" name="Folded Corner 138"/>
          <p:cNvSpPr/>
          <p:nvPr/>
        </p:nvSpPr>
        <p:spPr>
          <a:xfrm>
            <a:off x="175535" y="1924374"/>
            <a:ext cx="1270000" cy="520593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C/C++</a:t>
            </a:r>
            <a:endParaRPr lang="en-US" dirty="0"/>
          </a:p>
        </p:txBody>
      </p:sp>
      <p:sp>
        <p:nvSpPr>
          <p:cNvPr id="155" name="Rectangle 154"/>
          <p:cNvSpPr/>
          <p:nvPr/>
        </p:nvSpPr>
        <p:spPr bwMode="auto">
          <a:xfrm>
            <a:off x="4064307" y="4055294"/>
            <a:ext cx="657225" cy="231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/>
              <a:t>CPU1</a:t>
            </a:r>
            <a:endParaRPr lang="en-US" sz="800" dirty="0"/>
          </a:p>
        </p:txBody>
      </p:sp>
      <p:sp>
        <p:nvSpPr>
          <p:cNvPr id="156" name="Rectangle 155"/>
          <p:cNvSpPr/>
          <p:nvPr/>
        </p:nvSpPr>
        <p:spPr bwMode="auto">
          <a:xfrm>
            <a:off x="4064307" y="4368031"/>
            <a:ext cx="657225" cy="231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/>
              <a:t>CPU2</a:t>
            </a:r>
            <a:endParaRPr lang="en-US" sz="800" dirty="0"/>
          </a:p>
        </p:txBody>
      </p:sp>
      <p:sp>
        <p:nvSpPr>
          <p:cNvPr id="158" name="Rectangle 157"/>
          <p:cNvSpPr/>
          <p:nvPr/>
        </p:nvSpPr>
        <p:spPr>
          <a:xfrm>
            <a:off x="2068989" y="5824387"/>
            <a:ext cx="1308485" cy="6219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Simulate/Verify</a:t>
            </a:r>
            <a:endParaRPr lang="en-US" sz="1400" dirty="0"/>
          </a:p>
        </p:txBody>
      </p:sp>
      <p:sp>
        <p:nvSpPr>
          <p:cNvPr id="159" name="Rectangle 123"/>
          <p:cNvSpPr/>
          <p:nvPr/>
        </p:nvSpPr>
        <p:spPr bwMode="auto">
          <a:xfrm>
            <a:off x="8204172" y="4048944"/>
            <a:ext cx="661987" cy="225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/>
              <a:t>T</a:t>
            </a:r>
            <a:r>
              <a:rPr lang="en-US" sz="1000" dirty="0"/>
              <a:t>5</a:t>
            </a:r>
            <a:endParaRPr kumimoji="0" lang="en-US" sz="1000" dirty="0"/>
          </a:p>
        </p:txBody>
      </p:sp>
      <p:sp>
        <p:nvSpPr>
          <p:cNvPr id="160" name="Rectangle 159"/>
          <p:cNvSpPr/>
          <p:nvPr/>
        </p:nvSpPr>
        <p:spPr bwMode="auto">
          <a:xfrm>
            <a:off x="8931495" y="4042594"/>
            <a:ext cx="82301" cy="225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/>
            <a:endParaRPr kumimoji="0" lang="ko-KR" altLang="ko-KR" sz="100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73" name="Straight Arrow Connector 172"/>
          <p:cNvCxnSpPr>
            <a:stCxn id="11" idx="2"/>
            <a:endCxn id="13" idx="0"/>
          </p:cNvCxnSpPr>
          <p:nvPr/>
        </p:nvCxnSpPr>
        <p:spPr>
          <a:xfrm>
            <a:off x="2723232" y="2371385"/>
            <a:ext cx="0" cy="337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94" name="Straight Arrow Connector 193"/>
          <p:cNvCxnSpPr>
            <a:stCxn id="13" idx="2"/>
            <a:endCxn id="12" idx="0"/>
          </p:cNvCxnSpPr>
          <p:nvPr/>
        </p:nvCxnSpPr>
        <p:spPr>
          <a:xfrm>
            <a:off x="2723232" y="3330758"/>
            <a:ext cx="0" cy="332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96" name="Straight Arrow Connector 195"/>
          <p:cNvCxnSpPr>
            <a:stCxn id="12" idx="2"/>
            <a:endCxn id="14" idx="0"/>
          </p:cNvCxnSpPr>
          <p:nvPr/>
        </p:nvCxnSpPr>
        <p:spPr>
          <a:xfrm>
            <a:off x="2723232" y="4581061"/>
            <a:ext cx="0" cy="3507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00" name="Straight Arrow Connector 199"/>
          <p:cNvCxnSpPr>
            <a:stCxn id="14" idx="2"/>
            <a:endCxn id="158" idx="0"/>
          </p:cNvCxnSpPr>
          <p:nvPr/>
        </p:nvCxnSpPr>
        <p:spPr>
          <a:xfrm>
            <a:off x="2723232" y="5553691"/>
            <a:ext cx="0" cy="2706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14" name="Oval 213"/>
          <p:cNvSpPr/>
          <p:nvPr/>
        </p:nvSpPr>
        <p:spPr>
          <a:xfrm>
            <a:off x="571396" y="3067983"/>
            <a:ext cx="485102" cy="7533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T1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56304" y="4131521"/>
            <a:ext cx="679686" cy="30787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T2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220028" y="4683363"/>
            <a:ext cx="492992" cy="30787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T3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921994" y="4683363"/>
            <a:ext cx="492992" cy="5805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T4</a:t>
            </a:r>
            <a:endParaRPr lang="en-US" sz="1000" dirty="0">
              <a:latin typeface="Arial"/>
              <a:cs typeface="Arial"/>
            </a:endParaRPr>
          </a:p>
        </p:txBody>
      </p:sp>
      <p:cxnSp>
        <p:nvCxnSpPr>
          <p:cNvPr id="219" name="Straight Arrow Connector 218"/>
          <p:cNvCxnSpPr>
            <a:stCxn id="214" idx="4"/>
            <a:endCxn id="215" idx="0"/>
          </p:cNvCxnSpPr>
          <p:nvPr/>
        </p:nvCxnSpPr>
        <p:spPr>
          <a:xfrm flipH="1">
            <a:off x="796147" y="3821301"/>
            <a:ext cx="17800" cy="3102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21" name="Straight Arrow Connector 220"/>
          <p:cNvCxnSpPr>
            <a:stCxn id="215" idx="4"/>
            <a:endCxn id="217" idx="0"/>
          </p:cNvCxnSpPr>
          <p:nvPr/>
        </p:nvCxnSpPr>
        <p:spPr>
          <a:xfrm flipH="1">
            <a:off x="466524" y="4439400"/>
            <a:ext cx="329623" cy="243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22" name="Straight Arrow Connector 221"/>
          <p:cNvCxnSpPr>
            <a:stCxn id="215" idx="4"/>
            <a:endCxn id="218" idx="0"/>
          </p:cNvCxnSpPr>
          <p:nvPr/>
        </p:nvCxnSpPr>
        <p:spPr>
          <a:xfrm>
            <a:off x="796147" y="4439400"/>
            <a:ext cx="372343" cy="243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23" name="Oval 222"/>
          <p:cNvSpPr/>
          <p:nvPr/>
        </p:nvSpPr>
        <p:spPr>
          <a:xfrm>
            <a:off x="563506" y="5469600"/>
            <a:ext cx="492992" cy="408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T5</a:t>
            </a:r>
            <a:endParaRPr lang="en-US" sz="1000" dirty="0">
              <a:latin typeface="Arial"/>
              <a:cs typeface="Arial"/>
            </a:endParaRPr>
          </a:p>
        </p:txBody>
      </p:sp>
      <p:cxnSp>
        <p:nvCxnSpPr>
          <p:cNvPr id="224" name="Straight Arrow Connector 223"/>
          <p:cNvCxnSpPr>
            <a:stCxn id="217" idx="4"/>
            <a:endCxn id="223" idx="0"/>
          </p:cNvCxnSpPr>
          <p:nvPr/>
        </p:nvCxnSpPr>
        <p:spPr>
          <a:xfrm>
            <a:off x="466524" y="4991242"/>
            <a:ext cx="343478" cy="478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25" name="Straight Arrow Connector 224"/>
          <p:cNvCxnSpPr>
            <a:stCxn id="218" idx="4"/>
            <a:endCxn id="223" idx="0"/>
          </p:cNvCxnSpPr>
          <p:nvPr/>
        </p:nvCxnSpPr>
        <p:spPr>
          <a:xfrm flipH="1">
            <a:off x="810002" y="5263951"/>
            <a:ext cx="358488" cy="2056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242" name="Group 241"/>
          <p:cNvGrpSpPr/>
          <p:nvPr/>
        </p:nvGrpSpPr>
        <p:grpSpPr>
          <a:xfrm rot="16200000">
            <a:off x="5619565" y="1473634"/>
            <a:ext cx="1141173" cy="3505703"/>
            <a:chOff x="5313839" y="2595294"/>
            <a:chExt cx="1491237" cy="2810615"/>
          </a:xfrm>
        </p:grpSpPr>
        <p:sp>
          <p:nvSpPr>
            <p:cNvPr id="230" name="Oval 229"/>
            <p:cNvSpPr/>
            <p:nvPr/>
          </p:nvSpPr>
          <p:spPr>
            <a:xfrm>
              <a:off x="5768774" y="2595294"/>
              <a:ext cx="485102" cy="75331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T1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5313839" y="3658832"/>
              <a:ext cx="679686" cy="30787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T2.1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6129807" y="3668260"/>
              <a:ext cx="675269" cy="30787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T2.2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5417406" y="4210674"/>
              <a:ext cx="492992" cy="30787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T3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6119372" y="4210674"/>
              <a:ext cx="492992" cy="5805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T4</a:t>
              </a:r>
              <a:endParaRPr lang="en-US" sz="1000" dirty="0">
                <a:latin typeface="Arial"/>
                <a:cs typeface="Arial"/>
              </a:endParaRPr>
            </a:p>
          </p:txBody>
        </p:sp>
        <p:cxnSp>
          <p:nvCxnSpPr>
            <p:cNvPr id="235" name="Straight Arrow Connector 234"/>
            <p:cNvCxnSpPr>
              <a:stCxn id="230" idx="4"/>
              <a:endCxn id="231" idx="0"/>
            </p:cNvCxnSpPr>
            <p:nvPr/>
          </p:nvCxnSpPr>
          <p:spPr>
            <a:xfrm flipH="1">
              <a:off x="5653682" y="3348612"/>
              <a:ext cx="357643" cy="3102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36" name="Straight Arrow Connector 235"/>
            <p:cNvCxnSpPr>
              <a:stCxn id="230" idx="4"/>
              <a:endCxn id="232" idx="0"/>
            </p:cNvCxnSpPr>
            <p:nvPr/>
          </p:nvCxnSpPr>
          <p:spPr>
            <a:xfrm>
              <a:off x="6011325" y="3348612"/>
              <a:ext cx="456117" cy="3196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37" name="Straight Arrow Connector 236"/>
            <p:cNvCxnSpPr>
              <a:stCxn id="231" idx="4"/>
              <a:endCxn id="233" idx="0"/>
            </p:cNvCxnSpPr>
            <p:nvPr/>
          </p:nvCxnSpPr>
          <p:spPr>
            <a:xfrm>
              <a:off x="5653682" y="3966711"/>
              <a:ext cx="10220" cy="2439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38" name="Straight Arrow Connector 237"/>
            <p:cNvCxnSpPr>
              <a:stCxn id="232" idx="4"/>
              <a:endCxn id="234" idx="0"/>
            </p:cNvCxnSpPr>
            <p:nvPr/>
          </p:nvCxnSpPr>
          <p:spPr>
            <a:xfrm flipH="1">
              <a:off x="6365868" y="3976139"/>
              <a:ext cx="101574" cy="234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5760884" y="4996911"/>
              <a:ext cx="492992" cy="40899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T5</a:t>
              </a:r>
              <a:endParaRPr lang="en-US" sz="1000" dirty="0">
                <a:latin typeface="Arial"/>
                <a:cs typeface="Arial"/>
              </a:endParaRPr>
            </a:p>
          </p:txBody>
        </p:sp>
        <p:cxnSp>
          <p:nvCxnSpPr>
            <p:cNvPr id="240" name="Straight Arrow Connector 239"/>
            <p:cNvCxnSpPr>
              <a:stCxn id="233" idx="4"/>
              <a:endCxn id="239" idx="0"/>
            </p:cNvCxnSpPr>
            <p:nvPr/>
          </p:nvCxnSpPr>
          <p:spPr>
            <a:xfrm>
              <a:off x="5663902" y="4518553"/>
              <a:ext cx="343478" cy="4783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41" name="Straight Arrow Connector 240"/>
            <p:cNvCxnSpPr>
              <a:stCxn id="234" idx="4"/>
              <a:endCxn id="239" idx="0"/>
            </p:cNvCxnSpPr>
            <p:nvPr/>
          </p:nvCxnSpPr>
          <p:spPr>
            <a:xfrm flipH="1">
              <a:off x="6007380" y="4791262"/>
              <a:ext cx="358488" cy="2056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69" name="Group 268"/>
          <p:cNvGrpSpPr/>
          <p:nvPr/>
        </p:nvGrpSpPr>
        <p:grpSpPr>
          <a:xfrm>
            <a:off x="4067567" y="4770150"/>
            <a:ext cx="4582284" cy="1764881"/>
            <a:chOff x="76282" y="1948274"/>
            <a:chExt cx="6186783" cy="3101499"/>
          </a:xfrm>
        </p:grpSpPr>
        <p:cxnSp>
          <p:nvCxnSpPr>
            <p:cNvPr id="270" name="Straight Connector 269"/>
            <p:cNvCxnSpPr/>
            <p:nvPr/>
          </p:nvCxnSpPr>
          <p:spPr>
            <a:xfrm rot="5400000">
              <a:off x="0" y="2936954"/>
              <a:ext cx="12192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609600" y="3546554"/>
              <a:ext cx="1828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2" name="Rectangle 271"/>
            <p:cNvSpPr/>
            <p:nvPr/>
          </p:nvSpPr>
          <p:spPr>
            <a:xfrm>
              <a:off x="609600" y="3165554"/>
              <a:ext cx="5334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609600" y="2784554"/>
              <a:ext cx="2286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609600" y="2555954"/>
              <a:ext cx="12192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275" name="Straight Connector 274"/>
            <p:cNvCxnSpPr/>
            <p:nvPr/>
          </p:nvCxnSpPr>
          <p:spPr>
            <a:xfrm rot="5400000">
              <a:off x="1926223" y="2936160"/>
              <a:ext cx="12192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2535823" y="3545760"/>
              <a:ext cx="1828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7" name="Rectangle 276"/>
            <p:cNvSpPr/>
            <p:nvPr/>
          </p:nvSpPr>
          <p:spPr>
            <a:xfrm>
              <a:off x="2535823" y="2555956"/>
              <a:ext cx="272383" cy="98980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280" name="Straight Connector 279"/>
            <p:cNvCxnSpPr/>
            <p:nvPr/>
          </p:nvCxnSpPr>
          <p:spPr>
            <a:xfrm rot="5400000">
              <a:off x="3825459" y="2933778"/>
              <a:ext cx="12192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>
              <a:off x="4434265" y="3544172"/>
              <a:ext cx="1828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2" name="Rectangle 281"/>
            <p:cNvSpPr/>
            <p:nvPr/>
          </p:nvSpPr>
          <p:spPr>
            <a:xfrm>
              <a:off x="4434265" y="3163172"/>
              <a:ext cx="304800" cy="381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4434265" y="2477372"/>
              <a:ext cx="533400" cy="457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4434265" y="2934572"/>
              <a:ext cx="533400" cy="2286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609600" y="2327354"/>
              <a:ext cx="990600" cy="1219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2535823" y="2327354"/>
              <a:ext cx="990600" cy="1219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4434265" y="2324972"/>
              <a:ext cx="990600" cy="1219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610394" y="1958605"/>
              <a:ext cx="1371887" cy="432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Task 1 Data Sets</a:t>
              </a:r>
              <a:endParaRPr lang="en-US" sz="1000" dirty="0"/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2532647" y="1970065"/>
              <a:ext cx="1503352" cy="432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Task 2.1 Data Sets</a:t>
              </a:r>
              <a:endParaRPr lang="en-US" sz="1000" dirty="0"/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4431089" y="1948274"/>
              <a:ext cx="1371887" cy="432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Task 3 Data Sets</a:t>
              </a:r>
              <a:endParaRPr lang="en-US" sz="1000" dirty="0"/>
            </a:p>
          </p:txBody>
        </p:sp>
        <p:cxnSp>
          <p:nvCxnSpPr>
            <p:cNvPr id="291" name="Straight Arrow Connector 290"/>
            <p:cNvCxnSpPr/>
            <p:nvPr/>
          </p:nvCxnSpPr>
          <p:spPr>
            <a:xfrm rot="5400000" flipH="1" flipV="1">
              <a:off x="-265906" y="2821860"/>
              <a:ext cx="1295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/>
            <p:nvPr/>
          </p:nvCxnSpPr>
          <p:spPr>
            <a:xfrm>
              <a:off x="608806" y="3713579"/>
              <a:ext cx="1600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3" name="TextBox 292"/>
            <p:cNvSpPr txBox="1"/>
            <p:nvPr/>
          </p:nvSpPr>
          <p:spPr>
            <a:xfrm rot="16200000">
              <a:off x="-146608" y="2668760"/>
              <a:ext cx="778216" cy="332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Time</a:t>
              </a:r>
              <a:endParaRPr lang="en-US" sz="1000" dirty="0"/>
            </a:p>
          </p:txBody>
        </p:sp>
        <p:sp>
          <p:nvSpPr>
            <p:cNvPr id="294" name="TextBox 293"/>
            <p:cNvSpPr txBox="1"/>
            <p:nvPr/>
          </p:nvSpPr>
          <p:spPr>
            <a:xfrm>
              <a:off x="610394" y="3713580"/>
              <a:ext cx="519273" cy="432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Size</a:t>
              </a:r>
              <a:endParaRPr lang="en-US" sz="1000" dirty="0"/>
            </a:p>
          </p:txBody>
        </p:sp>
        <p:cxnSp>
          <p:nvCxnSpPr>
            <p:cNvPr id="295" name="Straight Connector 294"/>
            <p:cNvCxnSpPr/>
            <p:nvPr/>
          </p:nvCxnSpPr>
          <p:spPr>
            <a:xfrm rot="5400000">
              <a:off x="1923841" y="4438585"/>
              <a:ext cx="12192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2533441" y="5048185"/>
              <a:ext cx="1828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7" name="Rectangle 296"/>
            <p:cNvSpPr/>
            <p:nvPr/>
          </p:nvSpPr>
          <p:spPr>
            <a:xfrm>
              <a:off x="2533441" y="4088112"/>
              <a:ext cx="274764" cy="96007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300" name="Straight Connector 299"/>
            <p:cNvCxnSpPr/>
            <p:nvPr/>
          </p:nvCxnSpPr>
          <p:spPr>
            <a:xfrm rot="5400000">
              <a:off x="3822283" y="2933778"/>
              <a:ext cx="12192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1" name="Rectangle 300"/>
            <p:cNvSpPr/>
            <p:nvPr/>
          </p:nvSpPr>
          <p:spPr>
            <a:xfrm>
              <a:off x="2533441" y="3829779"/>
              <a:ext cx="990600" cy="1219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2533441" y="3472490"/>
              <a:ext cx="1503352" cy="432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Task 2.2 Data Sets</a:t>
              </a:r>
              <a:endParaRPr lang="en-US" sz="1000" dirty="0"/>
            </a:p>
          </p:txBody>
        </p:sp>
      </p:grpSp>
      <p:cxnSp>
        <p:nvCxnSpPr>
          <p:cNvPr id="376" name="Straight Arrow Connector 375"/>
          <p:cNvCxnSpPr>
            <a:stCxn id="231" idx="4"/>
            <a:endCxn id="234" idx="0"/>
          </p:cNvCxnSpPr>
          <p:nvPr/>
        </p:nvCxnSpPr>
        <p:spPr>
          <a:xfrm flipV="1">
            <a:off x="6147880" y="2992004"/>
            <a:ext cx="304297" cy="5450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9" name="Straight Arrow Connector 378"/>
          <p:cNvCxnSpPr>
            <a:stCxn id="232" idx="4"/>
            <a:endCxn id="233" idx="0"/>
          </p:cNvCxnSpPr>
          <p:nvPr/>
        </p:nvCxnSpPr>
        <p:spPr>
          <a:xfrm>
            <a:off x="6159640" y="2914275"/>
            <a:ext cx="292537" cy="614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08" name="Rounded Rectangular Callout 407"/>
          <p:cNvSpPr/>
          <p:nvPr/>
        </p:nvSpPr>
        <p:spPr>
          <a:xfrm>
            <a:off x="3452216" y="2440084"/>
            <a:ext cx="1913366" cy="474191"/>
          </a:xfrm>
          <a:prstGeom prst="wedgeRoundRectCallout">
            <a:avLst>
              <a:gd name="adj1" fmla="val -46321"/>
              <a:gd name="adj2" fmla="val 84662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e.g. iteration partitioning, unrolling, tiling…</a:t>
            </a:r>
            <a:endParaRPr lang="en-US" sz="1200" dirty="0"/>
          </a:p>
        </p:txBody>
      </p:sp>
      <p:sp>
        <p:nvSpPr>
          <p:cNvPr id="409" name="Rounded Rectangular Callout 408"/>
          <p:cNvSpPr/>
          <p:nvPr/>
        </p:nvSpPr>
        <p:spPr>
          <a:xfrm>
            <a:off x="6986320" y="2754907"/>
            <a:ext cx="1913366" cy="474191"/>
          </a:xfrm>
          <a:prstGeom prst="wedgeRoundRectCallout">
            <a:avLst>
              <a:gd name="adj1" fmla="val -46321"/>
              <a:gd name="adj2" fmla="val 84662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Generate input task graph to scheduler</a:t>
            </a:r>
            <a:endParaRPr lang="en-US" sz="1200" dirty="0"/>
          </a:p>
        </p:txBody>
      </p:sp>
      <p:sp>
        <p:nvSpPr>
          <p:cNvPr id="410" name="Rounded Rectangular Callout 409"/>
          <p:cNvSpPr/>
          <p:nvPr/>
        </p:nvSpPr>
        <p:spPr>
          <a:xfrm>
            <a:off x="4033757" y="3559976"/>
            <a:ext cx="1913366" cy="474191"/>
          </a:xfrm>
          <a:prstGeom prst="wedgeRoundRectCallout">
            <a:avLst>
              <a:gd name="adj1" fmla="val 44994"/>
              <a:gd name="adj2" fmla="val 73300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What do we care about? energy, performance?</a:t>
            </a:r>
            <a:endParaRPr lang="en-US" sz="1200" dirty="0"/>
          </a:p>
        </p:txBody>
      </p:sp>
      <p:sp>
        <p:nvSpPr>
          <p:cNvPr id="411" name="Rounded Rectangular Callout 410"/>
          <p:cNvSpPr/>
          <p:nvPr/>
        </p:nvSpPr>
        <p:spPr>
          <a:xfrm>
            <a:off x="4007404" y="4336105"/>
            <a:ext cx="4460467" cy="1191345"/>
          </a:xfrm>
          <a:prstGeom prst="wedgeRoundRectCallout">
            <a:avLst>
              <a:gd name="adj1" fmla="val -15346"/>
              <a:gd name="adj2" fmla="val -41946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The whole process depends on the available resources</a:t>
            </a:r>
            <a:endParaRPr lang="en-US" sz="2400" b="1" i="1" dirty="0"/>
          </a:p>
        </p:txBody>
      </p:sp>
      <p:sp>
        <p:nvSpPr>
          <p:cNvPr id="412" name="Rounded Rectangular Callout 411"/>
          <p:cNvSpPr/>
          <p:nvPr/>
        </p:nvSpPr>
        <p:spPr>
          <a:xfrm>
            <a:off x="3600924" y="5775585"/>
            <a:ext cx="1913366" cy="474191"/>
          </a:xfrm>
          <a:prstGeom prst="wedgeRoundRectCallout">
            <a:avLst>
              <a:gd name="adj1" fmla="val -58391"/>
              <a:gd name="adj2" fmla="val 27851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ISS, CMP ISS?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75535" y="1505601"/>
            <a:ext cx="2473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Mapping Process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8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1" grpId="0" animBg="1"/>
      <p:bldP spid="132" grpId="0" animBg="1"/>
      <p:bldP spid="134" grpId="0" animBg="1"/>
      <p:bldP spid="139" grpId="0" animBg="1"/>
      <p:bldP spid="155" grpId="0" animBg="1"/>
      <p:bldP spid="156" grpId="0" animBg="1"/>
      <p:bldP spid="158" grpId="0" animBg="1"/>
      <p:bldP spid="159" grpId="0" animBg="1"/>
      <p:bldP spid="160" grpId="0" animBg="1"/>
      <p:bldP spid="214" grpId="0" animBg="1"/>
      <p:bldP spid="215" grpId="0" animBg="1"/>
      <p:bldP spid="217" grpId="0" animBg="1"/>
      <p:bldP spid="218" grpId="0" animBg="1"/>
      <p:bldP spid="223" grpId="0" animBg="1"/>
      <p:bldP spid="408" grpId="0" animBg="1"/>
      <p:bldP spid="409" grpId="0" animBg="1"/>
      <p:bldP spid="410" grpId="0" animBg="1"/>
      <p:bldP spid="411" grpId="0" animBg="1"/>
      <p:bldP spid="4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(Cont.)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5457961-573F-494B-9DC6-67C4F2288C59}" type="datetime1">
              <a:rPr lang="en-US" smtClean="0"/>
              <a:t>10/28/10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CASA '10</a:t>
            </a:r>
            <a:endParaRPr lang="en-US" dirty="0"/>
          </a:p>
        </p:txBody>
      </p:sp>
      <p:grpSp>
        <p:nvGrpSpPr>
          <p:cNvPr id="333" name="Group 56"/>
          <p:cNvGrpSpPr>
            <a:grpSpLocks/>
          </p:cNvGrpSpPr>
          <p:nvPr/>
        </p:nvGrpSpPr>
        <p:grpSpPr bwMode="auto">
          <a:xfrm>
            <a:off x="17630" y="1537780"/>
            <a:ext cx="3886200" cy="992193"/>
            <a:chOff x="533400" y="4953000"/>
            <a:chExt cx="8153404" cy="1220718"/>
          </a:xfrm>
        </p:grpSpPr>
        <p:sp>
          <p:nvSpPr>
            <p:cNvPr id="334" name="Rectangle 333"/>
            <p:cNvSpPr/>
            <p:nvPr/>
          </p:nvSpPr>
          <p:spPr>
            <a:xfrm>
              <a:off x="1272802" y="5533088"/>
              <a:ext cx="915927" cy="250002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/>
                <a:t>SPM1</a:t>
              </a:r>
            </a:p>
          </p:txBody>
        </p:sp>
        <p:cxnSp>
          <p:nvCxnSpPr>
            <p:cNvPr id="335" name="Straight Connector 334"/>
            <p:cNvCxnSpPr/>
            <p:nvPr/>
          </p:nvCxnSpPr>
          <p:spPr>
            <a:xfrm>
              <a:off x="1152899" y="5997935"/>
              <a:ext cx="5931869" cy="1953"/>
            </a:xfrm>
            <a:prstGeom prst="line">
              <a:avLst/>
            </a:prstGeom>
            <a:ln w="12700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>
              <a:off x="533400" y="6171764"/>
              <a:ext cx="8136752" cy="1954"/>
            </a:xfrm>
            <a:prstGeom prst="line">
              <a:avLst/>
            </a:prstGeom>
            <a:ln w="12700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7" name="Rectangle 336"/>
            <p:cNvSpPr/>
            <p:nvPr/>
          </p:nvSpPr>
          <p:spPr>
            <a:xfrm>
              <a:off x="7497767" y="4953005"/>
              <a:ext cx="1189037" cy="9863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/>
                <a:t>Off-chip memory</a:t>
              </a:r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531882" y="5304570"/>
              <a:ext cx="829328" cy="46094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/>
                <a:t>DMA</a:t>
              </a:r>
              <a:endParaRPr lang="en-US" sz="800" dirty="0"/>
            </a:p>
          </p:txBody>
        </p:sp>
        <p:cxnSp>
          <p:nvCxnSpPr>
            <p:cNvPr id="339" name="Straight Arrow Connector 338"/>
            <p:cNvCxnSpPr/>
            <p:nvPr/>
          </p:nvCxnSpPr>
          <p:spPr>
            <a:xfrm rot="5400000">
              <a:off x="6899587" y="5882700"/>
              <a:ext cx="23047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0" name="Rectangle 339"/>
            <p:cNvSpPr/>
            <p:nvPr/>
          </p:nvSpPr>
          <p:spPr>
            <a:xfrm>
              <a:off x="603344" y="4953005"/>
              <a:ext cx="6824478" cy="1103524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dirty="0"/>
            </a:p>
          </p:txBody>
        </p:sp>
        <p:sp>
          <p:nvSpPr>
            <p:cNvPr id="341" name="TextBox 38"/>
            <p:cNvSpPr txBox="1">
              <a:spLocks noChangeArrowheads="1"/>
            </p:cNvSpPr>
            <p:nvPr/>
          </p:nvSpPr>
          <p:spPr bwMode="auto">
            <a:xfrm>
              <a:off x="6532226" y="4953000"/>
              <a:ext cx="871732" cy="265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>
                  <a:latin typeface="Georgia" pitchFamily="18" charset="0"/>
                </a:rPr>
                <a:t>CMP</a:t>
              </a:r>
            </a:p>
          </p:txBody>
        </p:sp>
        <p:cxnSp>
          <p:nvCxnSpPr>
            <p:cNvPr id="342" name="Straight Arrow Connector 341"/>
            <p:cNvCxnSpPr/>
            <p:nvPr/>
          </p:nvCxnSpPr>
          <p:spPr>
            <a:xfrm rot="5400000">
              <a:off x="1383072" y="5416876"/>
              <a:ext cx="232424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>
            <a:xfrm rot="5400000">
              <a:off x="805929" y="5647633"/>
              <a:ext cx="697271" cy="33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4" name="Straight Arrow Connector 343"/>
            <p:cNvCxnSpPr/>
            <p:nvPr/>
          </p:nvCxnSpPr>
          <p:spPr>
            <a:xfrm rot="5400000">
              <a:off x="444235" y="5736214"/>
              <a:ext cx="8711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5" name="Rectangle 344"/>
            <p:cNvSpPr/>
            <p:nvPr/>
          </p:nvSpPr>
          <p:spPr>
            <a:xfrm>
              <a:off x="669957" y="5011599"/>
              <a:ext cx="1378885" cy="2851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/>
                <a:t>CPU1 Core</a:t>
              </a: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2791573" y="5533088"/>
              <a:ext cx="912595" cy="23242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/>
                <a:t>SPM2</a:t>
              </a:r>
            </a:p>
          </p:txBody>
        </p:sp>
        <p:cxnSp>
          <p:nvCxnSpPr>
            <p:cNvPr id="347" name="Straight Arrow Connector 346"/>
            <p:cNvCxnSpPr/>
            <p:nvPr/>
          </p:nvCxnSpPr>
          <p:spPr>
            <a:xfrm rot="5400000">
              <a:off x="2900180" y="5880058"/>
              <a:ext cx="232424" cy="333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>
            <a:xfrm rot="5400000">
              <a:off x="2900180" y="5415211"/>
              <a:ext cx="232424" cy="333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>
            <a:xfrm rot="5400000">
              <a:off x="2323035" y="5649299"/>
              <a:ext cx="697271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0" name="Rectangle 349"/>
            <p:cNvSpPr/>
            <p:nvPr/>
          </p:nvSpPr>
          <p:spPr>
            <a:xfrm>
              <a:off x="2188729" y="5011599"/>
              <a:ext cx="1378885" cy="2851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/>
                <a:t>CPU2 Core</a:t>
              </a:r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5479400" y="5533088"/>
              <a:ext cx="915925" cy="23242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/>
                <a:t>SPM</a:t>
              </a:r>
              <a:r>
                <a:rPr lang="en-US" sz="800" i="1" dirty="0"/>
                <a:t>n</a:t>
              </a:r>
            </a:p>
          </p:txBody>
        </p:sp>
        <p:cxnSp>
          <p:nvCxnSpPr>
            <p:cNvPr id="352" name="Straight Arrow Connector 351"/>
            <p:cNvCxnSpPr/>
            <p:nvPr/>
          </p:nvCxnSpPr>
          <p:spPr>
            <a:xfrm rot="5400000">
              <a:off x="5589670" y="5881723"/>
              <a:ext cx="232424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3" name="Straight Arrow Connector 352"/>
            <p:cNvCxnSpPr/>
            <p:nvPr/>
          </p:nvCxnSpPr>
          <p:spPr>
            <a:xfrm rot="5400000">
              <a:off x="5589670" y="5416876"/>
              <a:ext cx="232424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4" name="Straight Arrow Connector 353"/>
            <p:cNvCxnSpPr/>
            <p:nvPr/>
          </p:nvCxnSpPr>
          <p:spPr>
            <a:xfrm rot="5400000">
              <a:off x="5012527" y="5647634"/>
              <a:ext cx="697271" cy="333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5" name="Rectangle 354"/>
            <p:cNvSpPr/>
            <p:nvPr/>
          </p:nvSpPr>
          <p:spPr>
            <a:xfrm>
              <a:off x="4876553" y="5011599"/>
              <a:ext cx="1378885" cy="2851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/>
                <a:t>CPU</a:t>
              </a:r>
              <a:r>
                <a:rPr lang="en-US" sz="800" i="1" dirty="0"/>
                <a:t>n</a:t>
              </a:r>
              <a:r>
                <a:rPr lang="en-US" sz="800" dirty="0"/>
                <a:t> Core</a:t>
              </a:r>
            </a:p>
          </p:txBody>
        </p:sp>
        <p:cxnSp>
          <p:nvCxnSpPr>
            <p:cNvPr id="356" name="Straight Connector 355"/>
            <p:cNvCxnSpPr/>
            <p:nvPr/>
          </p:nvCxnSpPr>
          <p:spPr>
            <a:xfrm>
              <a:off x="3844055" y="5126835"/>
              <a:ext cx="825998" cy="1953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7" name="Straight Arrow Connector 356"/>
            <p:cNvCxnSpPr/>
            <p:nvPr/>
          </p:nvCxnSpPr>
          <p:spPr>
            <a:xfrm rot="5400000">
              <a:off x="1959677" y="5736214"/>
              <a:ext cx="8711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/>
            <p:nvPr/>
          </p:nvCxnSpPr>
          <p:spPr>
            <a:xfrm rot="5400000">
              <a:off x="4649168" y="5734548"/>
              <a:ext cx="871100" cy="33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9" name="Straight Arrow Connector 358"/>
            <p:cNvCxnSpPr/>
            <p:nvPr/>
          </p:nvCxnSpPr>
          <p:spPr>
            <a:xfrm rot="5400000">
              <a:off x="8002720" y="6053887"/>
              <a:ext cx="232423" cy="333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0" name="Straight Arrow Connector 359"/>
            <p:cNvCxnSpPr/>
            <p:nvPr/>
          </p:nvCxnSpPr>
          <p:spPr>
            <a:xfrm rot="5400000">
              <a:off x="6605197" y="5968637"/>
              <a:ext cx="406253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/>
            <p:nvPr/>
          </p:nvCxnSpPr>
          <p:spPr>
            <a:xfrm rot="5400000">
              <a:off x="1383072" y="5881723"/>
              <a:ext cx="232424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>
              <a:off x="3980612" y="5648322"/>
              <a:ext cx="829328" cy="1954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159713" y="2587999"/>
            <a:ext cx="3771673" cy="1312709"/>
            <a:chOff x="4422518" y="3104802"/>
            <a:chExt cx="3505703" cy="2478235"/>
          </a:xfrm>
        </p:grpSpPr>
        <p:sp>
          <p:nvSpPr>
            <p:cNvPr id="143" name="Oval 142"/>
            <p:cNvSpPr/>
            <p:nvPr/>
          </p:nvSpPr>
          <p:spPr>
            <a:xfrm rot="16200000">
              <a:off x="4706715" y="3956020"/>
              <a:ext cx="371226" cy="9396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latin typeface="Arial"/>
                  <a:cs typeface="Arial"/>
                </a:rPr>
                <a:t>T1</a:t>
              </a:r>
              <a:endParaRPr lang="en-US" sz="700" dirty="0">
                <a:latin typeface="Arial"/>
                <a:cs typeface="Arial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 rot="16200000">
              <a:off x="5681023" y="5130962"/>
              <a:ext cx="520131" cy="3840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 dirty="0">
                <a:latin typeface="Arial"/>
                <a:cs typeface="Arial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 rot="16200000">
              <a:off x="5645616" y="3825887"/>
              <a:ext cx="516751" cy="3840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 dirty="0">
                <a:latin typeface="Arial"/>
                <a:cs typeface="Arial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 rot="16200000">
              <a:off x="6440773" y="4499686"/>
              <a:ext cx="377263" cy="3840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latin typeface="Arial"/>
                  <a:cs typeface="Arial"/>
                </a:rPr>
                <a:t>T3</a:t>
              </a:r>
              <a:endParaRPr lang="en-US" sz="700" dirty="0">
                <a:latin typeface="Arial"/>
                <a:cs typeface="Arial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 rot="16200000">
              <a:off x="6610849" y="3792429"/>
              <a:ext cx="377263" cy="72417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latin typeface="Arial"/>
                  <a:cs typeface="Arial"/>
                </a:rPr>
                <a:t>T4f</a:t>
              </a:r>
              <a:endParaRPr lang="en-US" sz="700" dirty="0">
                <a:latin typeface="Arial"/>
                <a:cs typeface="Arial"/>
              </a:endParaRPr>
            </a:p>
          </p:txBody>
        </p:sp>
        <p:cxnSp>
          <p:nvCxnSpPr>
            <p:cNvPr id="148" name="Straight Arrow Connector 147"/>
            <p:cNvCxnSpPr>
              <a:stCxn id="143" idx="4"/>
              <a:endCxn id="157" idx="0"/>
            </p:cNvCxnSpPr>
            <p:nvPr/>
          </p:nvCxnSpPr>
          <p:spPr>
            <a:xfrm>
              <a:off x="5362138" y="4425830"/>
              <a:ext cx="386941" cy="2600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9" name="Straight Arrow Connector 148"/>
            <p:cNvCxnSpPr>
              <a:stCxn id="143" idx="4"/>
              <a:endCxn id="145" idx="0"/>
            </p:cNvCxnSpPr>
            <p:nvPr/>
          </p:nvCxnSpPr>
          <p:spPr>
            <a:xfrm flipV="1">
              <a:off x="5362138" y="4017897"/>
              <a:ext cx="349844" cy="4079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50" name="Straight Arrow Connector 149"/>
            <p:cNvCxnSpPr>
              <a:stCxn id="144" idx="4"/>
              <a:endCxn id="146" idx="0"/>
            </p:cNvCxnSpPr>
            <p:nvPr/>
          </p:nvCxnSpPr>
          <p:spPr>
            <a:xfrm flipV="1">
              <a:off x="6133099" y="4691696"/>
              <a:ext cx="304296" cy="6312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51" name="Straight Arrow Connector 150"/>
            <p:cNvCxnSpPr>
              <a:stCxn id="145" idx="4"/>
              <a:endCxn id="147" idx="0"/>
            </p:cNvCxnSpPr>
            <p:nvPr/>
          </p:nvCxnSpPr>
          <p:spPr>
            <a:xfrm>
              <a:off x="6096002" y="4017897"/>
              <a:ext cx="341393" cy="1366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52" name="Oval 151"/>
            <p:cNvSpPr/>
            <p:nvPr/>
          </p:nvSpPr>
          <p:spPr>
            <a:xfrm rot="16200000">
              <a:off x="7484516" y="4173776"/>
              <a:ext cx="377263" cy="51014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latin typeface="Arial"/>
                  <a:cs typeface="Arial"/>
                </a:rPr>
                <a:t>T5</a:t>
              </a:r>
              <a:endParaRPr lang="en-US" sz="700" dirty="0">
                <a:latin typeface="Arial"/>
                <a:cs typeface="Arial"/>
              </a:endParaRPr>
            </a:p>
          </p:txBody>
        </p:sp>
        <p:cxnSp>
          <p:nvCxnSpPr>
            <p:cNvPr id="153" name="Straight Arrow Connector 152"/>
            <p:cNvCxnSpPr>
              <a:stCxn id="146" idx="4"/>
              <a:endCxn id="152" idx="0"/>
            </p:cNvCxnSpPr>
            <p:nvPr/>
          </p:nvCxnSpPr>
          <p:spPr>
            <a:xfrm rot="16200000">
              <a:off x="6988321" y="4261943"/>
              <a:ext cx="262847" cy="5966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54" name="Straight Arrow Connector 153"/>
            <p:cNvCxnSpPr>
              <a:stCxn id="147" idx="4"/>
              <a:endCxn id="152" idx="0"/>
            </p:cNvCxnSpPr>
            <p:nvPr/>
          </p:nvCxnSpPr>
          <p:spPr>
            <a:xfrm rot="16200000" flipH="1">
              <a:off x="7152654" y="4163428"/>
              <a:ext cx="274334" cy="2565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57" name="Oval 156"/>
            <p:cNvSpPr/>
            <p:nvPr/>
          </p:nvSpPr>
          <p:spPr>
            <a:xfrm rot="16200000">
              <a:off x="5681023" y="4493885"/>
              <a:ext cx="520131" cy="3840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 dirty="0">
                <a:latin typeface="Arial"/>
                <a:cs typeface="Arial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 rot="16200000">
              <a:off x="5645615" y="3171168"/>
              <a:ext cx="516751" cy="3840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 dirty="0">
                <a:latin typeface="Arial"/>
                <a:cs typeface="Arial"/>
              </a:endParaRPr>
            </a:p>
          </p:txBody>
        </p:sp>
        <p:cxnSp>
          <p:nvCxnSpPr>
            <p:cNvPr id="162" name="Straight Arrow Connector 161"/>
            <p:cNvCxnSpPr>
              <a:stCxn id="143" idx="5"/>
              <a:endCxn id="161" idx="0"/>
            </p:cNvCxnSpPr>
            <p:nvPr/>
          </p:nvCxnSpPr>
          <p:spPr>
            <a:xfrm flipV="1">
              <a:off x="5224534" y="3363178"/>
              <a:ext cx="487447" cy="931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3" name="Straight Arrow Connector 162"/>
            <p:cNvCxnSpPr>
              <a:stCxn id="143" idx="3"/>
              <a:endCxn id="144" idx="0"/>
            </p:cNvCxnSpPr>
            <p:nvPr/>
          </p:nvCxnSpPr>
          <p:spPr>
            <a:xfrm>
              <a:off x="5224534" y="4557078"/>
              <a:ext cx="524545" cy="7658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4" name="Straight Arrow Connector 163"/>
            <p:cNvCxnSpPr>
              <a:stCxn id="161" idx="4"/>
              <a:endCxn id="147" idx="0"/>
            </p:cNvCxnSpPr>
            <p:nvPr/>
          </p:nvCxnSpPr>
          <p:spPr>
            <a:xfrm>
              <a:off x="6096001" y="3363178"/>
              <a:ext cx="341394" cy="7913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5" name="Straight Arrow Connector 164"/>
            <p:cNvCxnSpPr>
              <a:stCxn id="161" idx="4"/>
              <a:endCxn id="146" idx="0"/>
            </p:cNvCxnSpPr>
            <p:nvPr/>
          </p:nvCxnSpPr>
          <p:spPr>
            <a:xfrm>
              <a:off x="6096001" y="3363178"/>
              <a:ext cx="341394" cy="13285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6" name="Straight Arrow Connector 165"/>
            <p:cNvCxnSpPr>
              <a:stCxn id="145" idx="4"/>
              <a:endCxn id="146" idx="0"/>
            </p:cNvCxnSpPr>
            <p:nvPr/>
          </p:nvCxnSpPr>
          <p:spPr>
            <a:xfrm>
              <a:off x="6096002" y="4017897"/>
              <a:ext cx="341393" cy="6737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7" name="Straight Arrow Connector 166"/>
            <p:cNvCxnSpPr>
              <a:stCxn id="157" idx="4"/>
              <a:endCxn id="147" idx="0"/>
            </p:cNvCxnSpPr>
            <p:nvPr/>
          </p:nvCxnSpPr>
          <p:spPr>
            <a:xfrm flipV="1">
              <a:off x="6133099" y="4154515"/>
              <a:ext cx="304296" cy="5313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8" name="Straight Arrow Connector 167"/>
            <p:cNvCxnSpPr>
              <a:stCxn id="157" idx="4"/>
              <a:endCxn id="146" idx="0"/>
            </p:cNvCxnSpPr>
            <p:nvPr/>
          </p:nvCxnSpPr>
          <p:spPr>
            <a:xfrm>
              <a:off x="6133099" y="4685895"/>
              <a:ext cx="304296" cy="58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9" name="Straight Arrow Connector 168"/>
            <p:cNvCxnSpPr>
              <a:stCxn id="144" idx="4"/>
              <a:endCxn id="147" idx="0"/>
            </p:cNvCxnSpPr>
            <p:nvPr/>
          </p:nvCxnSpPr>
          <p:spPr>
            <a:xfrm flipV="1">
              <a:off x="6133099" y="4154515"/>
              <a:ext cx="304296" cy="11684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82718" y="3966083"/>
            <a:ext cx="4745516" cy="761584"/>
            <a:chOff x="4226231" y="1627382"/>
            <a:chExt cx="4770270" cy="1289062"/>
          </a:xfrm>
        </p:grpSpPr>
        <p:sp>
          <p:nvSpPr>
            <p:cNvPr id="122" name="Rectangle 116"/>
            <p:cNvSpPr/>
            <p:nvPr/>
          </p:nvSpPr>
          <p:spPr bwMode="auto">
            <a:xfrm>
              <a:off x="4997659" y="1640082"/>
              <a:ext cx="965200" cy="2254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>
                <a:defRPr/>
              </a:pPr>
              <a:r>
                <a:rPr kumimoji="0" lang="en-US" altLang="ko-KR" sz="1000" dirty="0" smtClean="0">
                  <a:solidFill>
                    <a:srgbClr val="000000"/>
                  </a:solidFill>
                  <a:ea typeface="굴림" charset="-127"/>
                </a:rPr>
                <a:t>T1</a:t>
              </a:r>
              <a:endParaRPr kumimoji="0" lang="en-US" altLang="ko-KR" sz="1000" dirty="0">
                <a:solidFill>
                  <a:srgbClr val="000000"/>
                </a:solidFill>
                <a:ea typeface="굴림" charset="-127"/>
              </a:endParaRPr>
            </a:p>
          </p:txBody>
        </p:sp>
        <p:sp>
          <p:nvSpPr>
            <p:cNvPr id="123" name="Rectangle 118"/>
            <p:cNvSpPr/>
            <p:nvPr/>
          </p:nvSpPr>
          <p:spPr bwMode="auto">
            <a:xfrm>
              <a:off x="6185108" y="1640082"/>
              <a:ext cx="411195" cy="2254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 smtClean="0"/>
                <a:t>T2.1</a:t>
              </a:r>
              <a:endParaRPr kumimoji="0" lang="en-US" sz="1000" dirty="0"/>
            </a:p>
          </p:txBody>
        </p:sp>
        <p:sp>
          <p:nvSpPr>
            <p:cNvPr id="124" name="Rectangle 121"/>
            <p:cNvSpPr/>
            <p:nvPr/>
          </p:nvSpPr>
          <p:spPr bwMode="auto">
            <a:xfrm>
              <a:off x="6850202" y="1965519"/>
              <a:ext cx="1187450" cy="2254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000" dirty="0" smtClean="0"/>
                <a:t>T4</a:t>
              </a:r>
              <a:endParaRPr kumimoji="0" lang="en-US" sz="1000" dirty="0"/>
            </a:p>
          </p:txBody>
        </p:sp>
        <p:sp>
          <p:nvSpPr>
            <p:cNvPr id="125" name="Rectangle 122"/>
            <p:cNvSpPr/>
            <p:nvPr/>
          </p:nvSpPr>
          <p:spPr bwMode="auto">
            <a:xfrm>
              <a:off x="6037471" y="1633732"/>
              <a:ext cx="74612" cy="2254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/>
              <a:endParaRPr kumimoji="0" lang="ko-KR" altLang="ko-KR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6" name="Rectangle 123"/>
            <p:cNvSpPr/>
            <p:nvPr/>
          </p:nvSpPr>
          <p:spPr bwMode="auto">
            <a:xfrm>
              <a:off x="6829802" y="1640082"/>
              <a:ext cx="587375" cy="2254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/>
                <a:t>T</a:t>
              </a:r>
              <a:r>
                <a:rPr kumimoji="0" lang="en-US" sz="1000" dirty="0" smtClean="0"/>
                <a:t>3</a:t>
              </a:r>
              <a:endParaRPr kumimoji="0" lang="en-US" sz="1000" dirty="0"/>
            </a:p>
          </p:txBody>
        </p:sp>
        <p:sp>
          <p:nvSpPr>
            <p:cNvPr id="127" name="Rectangle 124"/>
            <p:cNvSpPr/>
            <p:nvPr/>
          </p:nvSpPr>
          <p:spPr bwMode="auto">
            <a:xfrm>
              <a:off x="6682164" y="1633732"/>
              <a:ext cx="74613" cy="2254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/>
              <a:endParaRPr kumimoji="0" lang="ko-KR" altLang="ko-KR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8" name="Rectangle 126"/>
            <p:cNvSpPr/>
            <p:nvPr/>
          </p:nvSpPr>
          <p:spPr bwMode="auto">
            <a:xfrm>
              <a:off x="6193046" y="1971869"/>
              <a:ext cx="403257" cy="2254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 smtClean="0"/>
                <a:t>T</a:t>
              </a:r>
              <a:r>
                <a:rPr kumimoji="0" lang="en-US" sz="1000" dirty="0" smtClean="0"/>
                <a:t>2.2</a:t>
              </a:r>
              <a:endParaRPr kumimoji="0" lang="en-US" sz="1000" dirty="0"/>
            </a:p>
          </p:txBody>
        </p:sp>
        <p:sp>
          <p:nvSpPr>
            <p:cNvPr id="129" name="Rectangle 127"/>
            <p:cNvSpPr/>
            <p:nvPr/>
          </p:nvSpPr>
          <p:spPr bwMode="auto">
            <a:xfrm>
              <a:off x="6045408" y="1965519"/>
              <a:ext cx="73025" cy="2254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/>
              <a:endParaRPr kumimoji="0" lang="ko-KR" altLang="ko-KR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6682164" y="1965519"/>
              <a:ext cx="74613" cy="2254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/>
              <a:endParaRPr kumimoji="0" lang="ko-KR" altLang="ko-KR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7491789" y="1633732"/>
              <a:ext cx="73025" cy="2254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/>
              <a:endParaRPr kumimoji="0" lang="ko-KR" altLang="ko-KR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4" name="Rectangle 135"/>
            <p:cNvSpPr/>
            <p:nvPr/>
          </p:nvSpPr>
          <p:spPr bwMode="auto">
            <a:xfrm>
              <a:off x="8112264" y="1952819"/>
              <a:ext cx="74613" cy="2254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/>
              <a:endParaRPr kumimoji="0" lang="ko-KR" altLang="ko-KR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4226231" y="1640082"/>
              <a:ext cx="657225" cy="2317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 smtClean="0"/>
                <a:t>CPU1</a:t>
              </a:r>
              <a:endParaRPr lang="en-US" sz="800" dirty="0"/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4226231" y="1952819"/>
              <a:ext cx="657225" cy="2317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 smtClean="0"/>
                <a:t>CPU2</a:t>
              </a:r>
              <a:endParaRPr lang="en-US" sz="800" dirty="0"/>
            </a:p>
          </p:txBody>
        </p:sp>
        <p:sp>
          <p:nvSpPr>
            <p:cNvPr id="159" name="Rectangle 123"/>
            <p:cNvSpPr/>
            <p:nvPr/>
          </p:nvSpPr>
          <p:spPr bwMode="auto">
            <a:xfrm>
              <a:off x="8186877" y="1633732"/>
              <a:ext cx="661987" cy="2254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 smtClean="0"/>
                <a:t>T</a:t>
              </a:r>
              <a:r>
                <a:rPr lang="en-US" sz="1000" dirty="0"/>
                <a:t>5</a:t>
              </a:r>
              <a:endParaRPr kumimoji="0" lang="en-US" sz="1000" dirty="0"/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8914200" y="1627382"/>
              <a:ext cx="82301" cy="2254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/>
              <a:endParaRPr kumimoji="0" lang="ko-KR" altLang="ko-KR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1" name="Rectangle 118"/>
            <p:cNvSpPr/>
            <p:nvPr/>
          </p:nvSpPr>
          <p:spPr bwMode="auto">
            <a:xfrm>
              <a:off x="6185108" y="2359232"/>
              <a:ext cx="411195" cy="2254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 smtClean="0"/>
                <a:t>T2.3</a:t>
              </a:r>
              <a:endParaRPr kumimoji="0" lang="en-US" sz="1000" dirty="0"/>
            </a:p>
          </p:txBody>
        </p:sp>
        <p:sp>
          <p:nvSpPr>
            <p:cNvPr id="176" name="Rectangle 124"/>
            <p:cNvSpPr/>
            <p:nvPr/>
          </p:nvSpPr>
          <p:spPr bwMode="auto">
            <a:xfrm>
              <a:off x="6682164" y="2352882"/>
              <a:ext cx="74613" cy="2254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/>
              <a:endParaRPr kumimoji="0" lang="ko-KR" altLang="ko-KR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7" name="Rectangle 126"/>
            <p:cNvSpPr/>
            <p:nvPr/>
          </p:nvSpPr>
          <p:spPr bwMode="auto">
            <a:xfrm>
              <a:off x="6193046" y="2691019"/>
              <a:ext cx="403257" cy="2254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 smtClean="0"/>
                <a:t>T</a:t>
              </a:r>
              <a:r>
                <a:rPr kumimoji="0" lang="en-US" sz="1000" dirty="0" smtClean="0"/>
                <a:t>2.4</a:t>
              </a:r>
              <a:endParaRPr kumimoji="0" lang="en-US" sz="1000" dirty="0"/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6682164" y="2684669"/>
              <a:ext cx="74613" cy="2254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/>
              <a:endParaRPr kumimoji="0" lang="ko-KR" altLang="ko-KR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4226231" y="2359232"/>
              <a:ext cx="657225" cy="2317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 smtClean="0"/>
                <a:t>CPU3</a:t>
              </a:r>
              <a:endParaRPr lang="en-US" sz="800" dirty="0"/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4226231" y="2671969"/>
              <a:ext cx="657225" cy="2317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 smtClean="0"/>
                <a:t>CPU4</a:t>
              </a:r>
              <a:endParaRPr lang="en-US" sz="800" dirty="0"/>
            </a:p>
          </p:txBody>
        </p:sp>
        <p:sp>
          <p:nvSpPr>
            <p:cNvPr id="186" name="Rectangle 122"/>
            <p:cNvSpPr/>
            <p:nvPr/>
          </p:nvSpPr>
          <p:spPr bwMode="auto">
            <a:xfrm>
              <a:off x="6043821" y="2353386"/>
              <a:ext cx="74612" cy="2254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/>
              <a:endParaRPr kumimoji="0" lang="ko-KR" altLang="ko-KR" sz="1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7" name="Rectangle 127"/>
            <p:cNvSpPr/>
            <p:nvPr/>
          </p:nvSpPr>
          <p:spPr bwMode="auto">
            <a:xfrm>
              <a:off x="6051758" y="2685173"/>
              <a:ext cx="73025" cy="2254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latinLnBrk="0"/>
              <a:endParaRPr kumimoji="0" lang="ko-KR" altLang="ko-KR" sz="10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332" y="4903614"/>
            <a:ext cx="3214423" cy="1779646"/>
            <a:chOff x="4491025" y="3370682"/>
            <a:chExt cx="4602394" cy="3254820"/>
          </a:xfrm>
        </p:grpSpPr>
        <p:cxnSp>
          <p:nvCxnSpPr>
            <p:cNvPr id="207" name="Straight Connector 206"/>
            <p:cNvCxnSpPr/>
            <p:nvPr/>
          </p:nvCxnSpPr>
          <p:spPr>
            <a:xfrm rot="5400000">
              <a:off x="4559253" y="3804155"/>
              <a:ext cx="693775" cy="1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4906141" y="4151179"/>
              <a:ext cx="1354513" cy="90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9" name="Rectangle 208"/>
            <p:cNvSpPr/>
            <p:nvPr/>
          </p:nvSpPr>
          <p:spPr>
            <a:xfrm>
              <a:off x="4906141" y="3934375"/>
              <a:ext cx="395066" cy="21680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906141" y="3717570"/>
              <a:ext cx="169314" cy="21680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906141" y="3587487"/>
              <a:ext cx="903009" cy="1300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cxnSp>
          <p:nvCxnSpPr>
            <p:cNvPr id="212" name="Straight Connector 211"/>
            <p:cNvCxnSpPr/>
            <p:nvPr/>
          </p:nvCxnSpPr>
          <p:spPr>
            <a:xfrm rot="5400000">
              <a:off x="5985924" y="3803704"/>
              <a:ext cx="693775" cy="1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6332811" y="4150727"/>
              <a:ext cx="1354513" cy="90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6" name="Rectangle 215"/>
            <p:cNvSpPr/>
            <p:nvPr/>
          </p:nvSpPr>
          <p:spPr>
            <a:xfrm>
              <a:off x="6330458" y="3717571"/>
              <a:ext cx="132644" cy="4322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cxnSp>
          <p:nvCxnSpPr>
            <p:cNvPr id="220" name="Straight Connector 219"/>
            <p:cNvCxnSpPr/>
            <p:nvPr/>
          </p:nvCxnSpPr>
          <p:spPr>
            <a:xfrm rot="5400000">
              <a:off x="7392606" y="3802348"/>
              <a:ext cx="693775" cy="1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7738906" y="4149824"/>
              <a:ext cx="1354513" cy="90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7" name="Rectangle 226"/>
            <p:cNvSpPr/>
            <p:nvPr/>
          </p:nvSpPr>
          <p:spPr>
            <a:xfrm>
              <a:off x="7738906" y="3933019"/>
              <a:ext cx="225752" cy="21680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7738906" y="3542771"/>
              <a:ext cx="395066" cy="26016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7738906" y="3802936"/>
              <a:ext cx="395066" cy="13008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4906141" y="3457404"/>
              <a:ext cx="733695" cy="693775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6332811" y="3457404"/>
              <a:ext cx="733695" cy="693775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7738906" y="3456049"/>
              <a:ext cx="733695" cy="693775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cxnSp>
          <p:nvCxnSpPr>
            <p:cNvPr id="249" name="Straight Arrow Connector 248"/>
            <p:cNvCxnSpPr/>
            <p:nvPr/>
          </p:nvCxnSpPr>
          <p:spPr>
            <a:xfrm rot="5400000" flipH="1" flipV="1">
              <a:off x="4368847" y="3738662"/>
              <a:ext cx="737136" cy="11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Straight Arrow Connector 249"/>
            <p:cNvCxnSpPr/>
            <p:nvPr/>
          </p:nvCxnSpPr>
          <p:spPr>
            <a:xfrm>
              <a:off x="4905553" y="4246223"/>
              <a:ext cx="1185199" cy="9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1" name="TextBox 250"/>
            <p:cNvSpPr txBox="1"/>
            <p:nvPr/>
          </p:nvSpPr>
          <p:spPr>
            <a:xfrm rot="16200000">
              <a:off x="4289470" y="3603044"/>
              <a:ext cx="689548" cy="286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/>
                <a:t>Time</a:t>
              </a:r>
              <a:endParaRPr lang="en-US" sz="700" dirty="0"/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4906729" y="4246223"/>
              <a:ext cx="466379" cy="365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/>
                <a:t>Size</a:t>
              </a:r>
              <a:endParaRPr lang="en-US" sz="700" dirty="0"/>
            </a:p>
          </p:txBody>
        </p:sp>
        <p:cxnSp>
          <p:nvCxnSpPr>
            <p:cNvPr id="253" name="Straight Connector 252"/>
            <p:cNvCxnSpPr/>
            <p:nvPr/>
          </p:nvCxnSpPr>
          <p:spPr>
            <a:xfrm rot="5400000">
              <a:off x="5984159" y="4658646"/>
              <a:ext cx="693775" cy="1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>
              <a:off x="6331047" y="5005669"/>
              <a:ext cx="1354513" cy="90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7390254" y="3802348"/>
              <a:ext cx="693775" cy="1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6" name="Rectangle 255"/>
            <p:cNvSpPr/>
            <p:nvPr/>
          </p:nvSpPr>
          <p:spPr>
            <a:xfrm>
              <a:off x="6331047" y="4312346"/>
              <a:ext cx="733695" cy="693775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cxnSp>
          <p:nvCxnSpPr>
            <p:cNvPr id="258" name="Straight Connector 257"/>
            <p:cNvCxnSpPr/>
            <p:nvPr/>
          </p:nvCxnSpPr>
          <p:spPr>
            <a:xfrm rot="5400000">
              <a:off x="5986512" y="5498224"/>
              <a:ext cx="693775" cy="1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9" name="Rectangle 258"/>
            <p:cNvSpPr/>
            <p:nvPr/>
          </p:nvSpPr>
          <p:spPr>
            <a:xfrm>
              <a:off x="6333400" y="5151924"/>
              <a:ext cx="733695" cy="693775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6350214" y="4573415"/>
              <a:ext cx="132644" cy="4322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6330458" y="5401468"/>
              <a:ext cx="132644" cy="4322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6331047" y="5931727"/>
              <a:ext cx="733695" cy="693775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6328105" y="6181271"/>
              <a:ext cx="132644" cy="4322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cxnSp>
          <p:nvCxnSpPr>
            <p:cNvPr id="264" name="Straight Connector 263"/>
            <p:cNvCxnSpPr/>
            <p:nvPr/>
          </p:nvCxnSpPr>
          <p:spPr>
            <a:xfrm>
              <a:off x="6333988" y="5844795"/>
              <a:ext cx="1354513" cy="90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5400000">
              <a:off x="5985336" y="5497319"/>
              <a:ext cx="693775" cy="1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>
              <a:off x="6316495" y="6612045"/>
              <a:ext cx="1354513" cy="90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5180061" y="1578918"/>
            <a:ext cx="3964187" cy="49641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2" name="Group 311"/>
          <p:cNvGrpSpPr/>
          <p:nvPr/>
        </p:nvGrpSpPr>
        <p:grpSpPr>
          <a:xfrm>
            <a:off x="6532969" y="1737933"/>
            <a:ext cx="1308485" cy="4552127"/>
            <a:chOff x="2068989" y="1894173"/>
            <a:chExt cx="1308485" cy="4552127"/>
          </a:xfrm>
        </p:grpSpPr>
        <p:sp>
          <p:nvSpPr>
            <p:cNvPr id="313" name="Rectangle 312"/>
            <p:cNvSpPr/>
            <p:nvPr/>
          </p:nvSpPr>
          <p:spPr>
            <a:xfrm>
              <a:off x="2068989" y="1894173"/>
              <a:ext cx="1308485" cy="4772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Platform Definition</a:t>
              </a:r>
              <a:endParaRPr lang="en-US" sz="1400" dirty="0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2068989" y="3663583"/>
              <a:ext cx="1308485" cy="9174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Define Task Mapping and Schedule</a:t>
              </a:r>
              <a:endParaRPr lang="en-US" sz="1400" dirty="0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2068989" y="2708845"/>
              <a:ext cx="1308485" cy="62191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Apply loop optimizations</a:t>
              </a:r>
              <a:endParaRPr lang="en-US" sz="1400" dirty="0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2068989" y="4931778"/>
              <a:ext cx="1308485" cy="62191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Define Data Placement</a:t>
              </a:r>
              <a:endParaRPr lang="en-US" sz="1400" dirty="0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2068989" y="5824387"/>
              <a:ext cx="1308485" cy="62191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Simulate/Verify</a:t>
              </a:r>
              <a:endParaRPr lang="en-US" sz="1400" dirty="0"/>
            </a:p>
          </p:txBody>
        </p:sp>
        <p:cxnSp>
          <p:nvCxnSpPr>
            <p:cNvPr id="318" name="Straight Arrow Connector 317"/>
            <p:cNvCxnSpPr>
              <a:stCxn id="313" idx="2"/>
              <a:endCxn id="315" idx="0"/>
            </p:cNvCxnSpPr>
            <p:nvPr/>
          </p:nvCxnSpPr>
          <p:spPr>
            <a:xfrm>
              <a:off x="2723232" y="2371385"/>
              <a:ext cx="0" cy="3374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319" name="Straight Arrow Connector 318"/>
            <p:cNvCxnSpPr>
              <a:stCxn id="315" idx="2"/>
              <a:endCxn id="314" idx="0"/>
            </p:cNvCxnSpPr>
            <p:nvPr/>
          </p:nvCxnSpPr>
          <p:spPr>
            <a:xfrm>
              <a:off x="2723232" y="3330758"/>
              <a:ext cx="0" cy="3328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320" name="Straight Arrow Connector 319"/>
            <p:cNvCxnSpPr>
              <a:stCxn id="314" idx="2"/>
              <a:endCxn id="316" idx="0"/>
            </p:cNvCxnSpPr>
            <p:nvPr/>
          </p:nvCxnSpPr>
          <p:spPr>
            <a:xfrm>
              <a:off x="2723232" y="4581061"/>
              <a:ext cx="0" cy="3507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321" name="Straight Arrow Connector 320"/>
            <p:cNvCxnSpPr>
              <a:stCxn id="316" idx="2"/>
              <a:endCxn id="317" idx="0"/>
            </p:cNvCxnSpPr>
            <p:nvPr/>
          </p:nvCxnSpPr>
          <p:spPr>
            <a:xfrm>
              <a:off x="2723232" y="5553691"/>
              <a:ext cx="0" cy="2706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cxnSp>
        <p:nvCxnSpPr>
          <p:cNvPr id="19" name="Curved Connector 18"/>
          <p:cNvCxnSpPr>
            <a:stCxn id="313" idx="1"/>
            <a:endCxn id="315" idx="1"/>
          </p:cNvCxnSpPr>
          <p:nvPr/>
        </p:nvCxnSpPr>
        <p:spPr>
          <a:xfrm rot="10800000" flipV="1">
            <a:off x="6532969" y="1976538"/>
            <a:ext cx="12700" cy="887023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Curved Connector 321"/>
          <p:cNvCxnSpPr>
            <a:stCxn id="313" idx="1"/>
            <a:endCxn id="314" idx="1"/>
          </p:cNvCxnSpPr>
          <p:nvPr/>
        </p:nvCxnSpPr>
        <p:spPr>
          <a:xfrm rot="10800000" flipV="1">
            <a:off x="6532969" y="1976538"/>
            <a:ext cx="12700" cy="1989543"/>
          </a:xfrm>
          <a:prstGeom prst="curvedConnector3">
            <a:avLst>
              <a:gd name="adj1" fmla="val 3315157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3" name="Curved Connector 322"/>
          <p:cNvCxnSpPr>
            <a:stCxn id="313" idx="1"/>
            <a:endCxn id="316" idx="1"/>
          </p:cNvCxnSpPr>
          <p:nvPr/>
        </p:nvCxnSpPr>
        <p:spPr>
          <a:xfrm rot="10800000" flipV="1">
            <a:off x="6532969" y="1976539"/>
            <a:ext cx="12700" cy="3109956"/>
          </a:xfrm>
          <a:prstGeom prst="curvedConnector3">
            <a:avLst>
              <a:gd name="adj1" fmla="val 7133339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4" name="Curved Connector 323"/>
          <p:cNvCxnSpPr>
            <a:stCxn id="315" idx="3"/>
            <a:endCxn id="314" idx="3"/>
          </p:cNvCxnSpPr>
          <p:nvPr/>
        </p:nvCxnSpPr>
        <p:spPr>
          <a:xfrm>
            <a:off x="7841454" y="2863562"/>
            <a:ext cx="12700" cy="1102520"/>
          </a:xfrm>
          <a:prstGeom prst="curvedConnector3">
            <a:avLst>
              <a:gd name="adj1" fmla="val 6103024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5" name="Curved Connector 324"/>
          <p:cNvCxnSpPr>
            <a:stCxn id="315" idx="3"/>
            <a:endCxn id="316" idx="3"/>
          </p:cNvCxnSpPr>
          <p:nvPr/>
        </p:nvCxnSpPr>
        <p:spPr>
          <a:xfrm>
            <a:off x="7841454" y="2863562"/>
            <a:ext cx="12700" cy="2222933"/>
          </a:xfrm>
          <a:prstGeom prst="curvedConnector3">
            <a:avLst>
              <a:gd name="adj1" fmla="val 4406055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6" name="Curved Connector 325"/>
          <p:cNvCxnSpPr>
            <a:stCxn id="314" idx="3"/>
            <a:endCxn id="316" idx="3"/>
          </p:cNvCxnSpPr>
          <p:nvPr/>
        </p:nvCxnSpPr>
        <p:spPr>
          <a:xfrm>
            <a:off x="7841454" y="3966082"/>
            <a:ext cx="12700" cy="1120413"/>
          </a:xfrm>
          <a:prstGeom prst="curvedConnector3">
            <a:avLst>
              <a:gd name="adj1" fmla="val 6890906"/>
            </a:avLst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7" name="Curved Connector 326"/>
          <p:cNvCxnSpPr>
            <a:stCxn id="316" idx="1"/>
            <a:endCxn id="314" idx="1"/>
          </p:cNvCxnSpPr>
          <p:nvPr/>
        </p:nvCxnSpPr>
        <p:spPr>
          <a:xfrm rot="10800000">
            <a:off x="6532969" y="3966083"/>
            <a:ext cx="12700" cy="1120413"/>
          </a:xfrm>
          <a:prstGeom prst="curvedConnector3">
            <a:avLst>
              <a:gd name="adj1" fmla="val 9860606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Curved Connector 327"/>
          <p:cNvCxnSpPr>
            <a:stCxn id="317" idx="3"/>
            <a:endCxn id="313" idx="3"/>
          </p:cNvCxnSpPr>
          <p:nvPr/>
        </p:nvCxnSpPr>
        <p:spPr>
          <a:xfrm flipV="1">
            <a:off x="7841454" y="1976539"/>
            <a:ext cx="12700" cy="4002565"/>
          </a:xfrm>
          <a:prstGeom prst="curvedConnector3">
            <a:avLst>
              <a:gd name="adj1" fmla="val 9800000"/>
            </a:avLst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310309" y="3328202"/>
            <a:ext cx="6096498" cy="119259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This dependence shows the need to evaluate different optimizations, schedules, placements for power and performance in a quick yet accurate fashion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084304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98E1-3001-BF44-9801-AEFA2AFB5DBB}" type="datetime1">
              <a:rPr lang="en-US" smtClean="0"/>
              <a:t>10/28/10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 &amp; Motivation</a:t>
            </a:r>
          </a:p>
          <a:p>
            <a:r>
              <a:rPr lang="en-US" sz="3600" b="1" i="1" dirty="0" smtClean="0"/>
              <a:t>CAM Overview</a:t>
            </a:r>
          </a:p>
          <a:p>
            <a:r>
              <a:rPr lang="en-US" sz="3600" dirty="0" smtClean="0"/>
              <a:t>Memory-aware Macro-Pipelining</a:t>
            </a:r>
          </a:p>
          <a:p>
            <a:r>
              <a:rPr lang="en-US" sz="3600" dirty="0" smtClean="0"/>
              <a:t>Customized Security Policy Generation</a:t>
            </a:r>
          </a:p>
          <a:p>
            <a:r>
              <a:rPr lang="en-US" sz="3600" dirty="0"/>
              <a:t>Related Work</a:t>
            </a:r>
          </a:p>
          <a:p>
            <a:r>
              <a:rPr lang="en-US" sz="3600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17998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CAM: Constraint-aware Application Mapping for Embedded Systems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518E-BCE8-184A-B1F6-8F749BABBEE7}" type="datetime1">
              <a:rPr lang="en-US" smtClean="0"/>
              <a:t>10/28/10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CASA '10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43456031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lded Corner 4"/>
          <p:cNvSpPr/>
          <p:nvPr/>
        </p:nvSpPr>
        <p:spPr>
          <a:xfrm>
            <a:off x="475309" y="3156163"/>
            <a:ext cx="1376495" cy="950651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</a:p>
          <a:p>
            <a:pPr algn="ctr"/>
            <a:r>
              <a:rPr lang="en-US" dirty="0" smtClean="0"/>
              <a:t>C/C++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030521" y="3414740"/>
            <a:ext cx="479112" cy="4867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974038" y="3414740"/>
            <a:ext cx="479112" cy="4867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ded Corner 7"/>
          <p:cNvSpPr/>
          <p:nvPr/>
        </p:nvSpPr>
        <p:spPr>
          <a:xfrm>
            <a:off x="7543031" y="3156163"/>
            <a:ext cx="1503356" cy="950651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Data Placement/Schedule/Policies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50060" y="4902968"/>
            <a:ext cx="2596326" cy="11930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Fully utilize compute resources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Increased Parallelism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Increased vulnerabilities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373092" y="1562111"/>
            <a:ext cx="2721960" cy="12780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Efficiently utilize memory resources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Voltage/Frequency scaling affect performance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Limits type of security mechanisms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137006" y="1761065"/>
            <a:ext cx="2596326" cy="11930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Very secure might mean very power hungry/slow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Limited multiprocessor support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Solutions are generic</a:t>
            </a:r>
          </a:p>
        </p:txBody>
      </p:sp>
    </p:spTree>
    <p:extLst>
      <p:ext uri="{BB962C8B-B14F-4D97-AF65-F5344CB8AC3E}">
        <p14:creationId xmlns:p14="http://schemas.microsoft.com/office/powerpoint/2010/main" val="13277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885</TotalTime>
  <Words>5780</Words>
  <Application>Microsoft Macintosh PowerPoint</Application>
  <PresentationFormat>On-screen Show (4:3)</PresentationFormat>
  <Paragraphs>1846</Paragraphs>
  <Slides>40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Median</vt:lpstr>
      <vt:lpstr>CAM: Constraint-aware Application Mapping for Embedded Systems </vt:lpstr>
      <vt:lpstr>Outline</vt:lpstr>
      <vt:lpstr>Outline</vt:lpstr>
      <vt:lpstr>Software/Hardware Co-Design</vt:lpstr>
      <vt:lpstr>Target Platforms (Chip Multiprocessors)</vt:lpstr>
      <vt:lpstr>Motivation</vt:lpstr>
      <vt:lpstr>Motivation (Cont.)</vt:lpstr>
      <vt:lpstr>Outline</vt:lpstr>
      <vt:lpstr>CAM: Constraint-aware Application Mapping for Embedded Systems </vt:lpstr>
      <vt:lpstr>CAM Overview</vt:lpstr>
      <vt:lpstr>Outline</vt:lpstr>
      <vt:lpstr>Application Domain Example (JPEG2000)</vt:lpstr>
      <vt:lpstr>Inter-kernel Reuse Opportunities</vt:lpstr>
      <vt:lpstr>Access Patterns and Data Requirements</vt:lpstr>
      <vt:lpstr>Task Decomposition Through Transformations</vt:lpstr>
      <vt:lpstr>Inter-task/inter-kernel  Dependencies</vt:lpstr>
      <vt:lpstr>Early Execution Edges Generation and Exploitation</vt:lpstr>
      <vt:lpstr>Tradeoff between power and performance</vt:lpstr>
      <vt:lpstr>Exploration Search Space</vt:lpstr>
      <vt:lpstr>Outline</vt:lpstr>
      <vt:lpstr>Secure Software Execution on Chip-Multiprocessors</vt:lpstr>
      <vt:lpstr>Current Approaches to Guarantee Secure Software Execution</vt:lpstr>
      <vt:lpstr>Creating a Trusted Environment Through Selective Resource Sandboxing</vt:lpstr>
      <vt:lpstr>CAM: Security as a constraint</vt:lpstr>
      <vt:lpstr>Policy Enforcement through On-chip Sandboxing</vt:lpstr>
      <vt:lpstr>Performance Effects of PoliMakE</vt:lpstr>
      <vt:lpstr>Outline</vt:lpstr>
      <vt:lpstr>Related Work</vt:lpstr>
      <vt:lpstr>Related Work (Cont.)</vt:lpstr>
      <vt:lpstr>Outline</vt:lpstr>
      <vt:lpstr>Conclusion</vt:lpstr>
      <vt:lpstr>Thank you!</vt:lpstr>
      <vt:lpstr>Power and Performance Improvements over Standard CMP Application Mapping Approaches</vt:lpstr>
      <vt:lpstr>Memory-aware scheduling and Early Execution Edge Exploitation</vt:lpstr>
      <vt:lpstr>Early Execution Edges</vt:lpstr>
      <vt:lpstr>Performance Model Generation and Evaluation</vt:lpstr>
      <vt:lpstr>Finding Right Degree of Unrolling</vt:lpstr>
      <vt:lpstr>Memory Aware Scheduling and Pipelining </vt:lpstr>
      <vt:lpstr>Pipelining Considering  Unrolling</vt:lpstr>
      <vt:lpstr>Policy Generation Runtime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</dc:creator>
  <cp:lastModifiedBy>Danny</cp:lastModifiedBy>
  <cp:revision>101</cp:revision>
  <dcterms:created xsi:type="dcterms:W3CDTF">2010-10-19T04:08:59Z</dcterms:created>
  <dcterms:modified xsi:type="dcterms:W3CDTF">2010-10-28T08:54:33Z</dcterms:modified>
</cp:coreProperties>
</file>